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266" r:id="rId2"/>
    <p:sldId id="388" r:id="rId3"/>
    <p:sldId id="341" r:id="rId4"/>
    <p:sldId id="326" r:id="rId5"/>
    <p:sldId id="323" r:id="rId6"/>
    <p:sldId id="324" r:id="rId7"/>
    <p:sldId id="325" r:id="rId8"/>
    <p:sldId id="391" r:id="rId9"/>
    <p:sldId id="390" r:id="rId10"/>
    <p:sldId id="343" r:id="rId11"/>
    <p:sldId id="344" r:id="rId12"/>
    <p:sldId id="313" r:id="rId13"/>
    <p:sldId id="342" r:id="rId14"/>
    <p:sldId id="345" r:id="rId15"/>
    <p:sldId id="327" r:id="rId16"/>
    <p:sldId id="328" r:id="rId17"/>
    <p:sldId id="330" r:id="rId18"/>
    <p:sldId id="331" r:id="rId19"/>
    <p:sldId id="334" r:id="rId20"/>
    <p:sldId id="335" r:id="rId21"/>
    <p:sldId id="336" r:id="rId22"/>
    <p:sldId id="337" r:id="rId23"/>
    <p:sldId id="339" r:id="rId24"/>
    <p:sldId id="386" r:id="rId25"/>
    <p:sldId id="387" r:id="rId26"/>
    <p:sldId id="349" r:id="rId27"/>
    <p:sldId id="358" r:id="rId28"/>
    <p:sldId id="359" r:id="rId29"/>
    <p:sldId id="363" r:id="rId30"/>
    <p:sldId id="361" r:id="rId31"/>
    <p:sldId id="366" r:id="rId32"/>
    <p:sldId id="367" r:id="rId33"/>
    <p:sldId id="368" r:id="rId34"/>
    <p:sldId id="369" r:id="rId35"/>
    <p:sldId id="370" r:id="rId36"/>
    <p:sldId id="371" r:id="rId37"/>
    <p:sldId id="373" r:id="rId38"/>
    <p:sldId id="374" r:id="rId39"/>
    <p:sldId id="376" r:id="rId40"/>
    <p:sldId id="350" r:id="rId41"/>
    <p:sldId id="441" r:id="rId42"/>
    <p:sldId id="442" r:id="rId43"/>
    <p:sldId id="443" r:id="rId44"/>
    <p:sldId id="444" r:id="rId45"/>
    <p:sldId id="449" r:id="rId46"/>
    <p:sldId id="445" r:id="rId47"/>
    <p:sldId id="446" r:id="rId48"/>
    <p:sldId id="447" r:id="rId49"/>
    <p:sldId id="455" r:id="rId50"/>
    <p:sldId id="453" r:id="rId51"/>
    <p:sldId id="457" r:id="rId52"/>
    <p:sldId id="456" r:id="rId53"/>
    <p:sldId id="436" r:id="rId54"/>
    <p:sldId id="429" r:id="rId55"/>
    <p:sldId id="430" r:id="rId56"/>
    <p:sldId id="431" r:id="rId57"/>
    <p:sldId id="432" r:id="rId58"/>
    <p:sldId id="433" r:id="rId59"/>
    <p:sldId id="435" r:id="rId60"/>
    <p:sldId id="437" r:id="rId61"/>
    <p:sldId id="438" r:id="rId62"/>
    <p:sldId id="439" r:id="rId63"/>
    <p:sldId id="440" r:id="rId64"/>
    <p:sldId id="354" r:id="rId65"/>
    <p:sldId id="458" r:id="rId66"/>
    <p:sldId id="459" r:id="rId67"/>
    <p:sldId id="426" r:id="rId68"/>
    <p:sldId id="460" r:id="rId69"/>
    <p:sldId id="404" r:id="rId70"/>
    <p:sldId id="397" r:id="rId71"/>
    <p:sldId id="398" r:id="rId72"/>
    <p:sldId id="399" r:id="rId73"/>
    <p:sldId id="400" r:id="rId74"/>
    <p:sldId id="401" r:id="rId75"/>
    <p:sldId id="422" r:id="rId76"/>
    <p:sldId id="423" r:id="rId77"/>
    <p:sldId id="424" r:id="rId78"/>
    <p:sldId id="402" r:id="rId79"/>
    <p:sldId id="463" r:id="rId80"/>
    <p:sldId id="461" r:id="rId81"/>
    <p:sldId id="462" r:id="rId82"/>
    <p:sldId id="403" r:id="rId83"/>
    <p:sldId id="407" r:id="rId84"/>
    <p:sldId id="408" r:id="rId85"/>
    <p:sldId id="409" r:id="rId86"/>
    <p:sldId id="410" r:id="rId87"/>
    <p:sldId id="411" r:id="rId88"/>
    <p:sldId id="412" r:id="rId89"/>
    <p:sldId id="414" r:id="rId90"/>
    <p:sldId id="415" r:id="rId91"/>
    <p:sldId id="416" r:id="rId92"/>
    <p:sldId id="311" r:id="rId93"/>
    <p:sldId id="385" r:id="rId9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05" autoAdjust="0"/>
    <p:restoredTop sz="90000" autoAdjust="0"/>
  </p:normalViewPr>
  <p:slideViewPr>
    <p:cSldViewPr>
      <p:cViewPr>
        <p:scale>
          <a:sx n="60" d="100"/>
          <a:sy n="60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7866-AD08-4540-88C2-0D92DC266C18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814B-BF71-4950-9FC8-A964D53BFED4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68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768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115C8-104B-4337-8C5C-2C862DD4A602}" type="slidenum">
              <a:rPr lang="en-US" altLang="ja-JP" smtClean="0"/>
              <a:pPr/>
              <a:t>5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8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E39CA-0EB7-40AB-BD37-51EC741EBB23}" type="slidenum">
              <a:rPr lang="en-US" altLang="ja-JP" smtClean="0"/>
              <a:pPr/>
              <a:t>27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ja-JP" altLang="en-US" smtClean="0"/>
          </a:p>
        </p:txBody>
      </p:sp>
      <p:sp>
        <p:nvSpPr>
          <p:cNvPr id="68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E39CA-0EB7-40AB-BD37-51EC741EBB23}" type="slidenum">
              <a:rPr lang="en-US" altLang="ja-JP" smtClean="0"/>
              <a:pPr/>
              <a:t>28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814B-BF71-4950-9FC8-A964D53BFED4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5B814B-BF71-4950-9FC8-A964D53BFED4}" type="slidenum">
              <a:rPr kumimoji="1" lang="ja-JP" altLang="en-US" smtClean="0"/>
              <a:pPr/>
              <a:t>83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DA91-41F0-4DFE-A7AB-8A149F4156D2}" type="datetimeFigureOut">
              <a:rPr kumimoji="1" lang="ja-JP" altLang="en-US" smtClean="0"/>
              <a:pPr/>
              <a:t>2015/11/3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081B-88E8-43F1-882F-3BB5FA41726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692696"/>
            <a:ext cx="734481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latin typeface="Times New Roman" pitchFamily="18" charset="0"/>
                <a:cs typeface="Times New Roman" pitchFamily="18" charset="0"/>
              </a:rPr>
              <a:t>Design of Coronagraph for the observation of beam halo at </a:t>
            </a:r>
            <a:r>
              <a:rPr lang="en-US" altLang="ja-JP" sz="4800" b="1" dirty="0" smtClean="0">
                <a:latin typeface="Times New Roman" pitchFamily="18" charset="0"/>
                <a:cs typeface="Times New Roman" pitchFamily="18" charset="0"/>
              </a:rPr>
              <a:t>LH</a:t>
            </a:r>
            <a:r>
              <a:rPr kumimoji="1" lang="en-US" altLang="ja-JP" sz="48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/>
            <a:endParaRPr lang="en-US" altLang="ja-JP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Toshiyuki </a:t>
            </a:r>
            <a:r>
              <a:rPr kumimoji="1"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Mitsuhashi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 (KEK),</a:t>
            </a:r>
          </a:p>
          <a:p>
            <a:pPr algn="ctr"/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Enrico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Bravin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Rhodri Jones,</a:t>
            </a:r>
          </a:p>
          <a:p>
            <a:pPr algn="ctr"/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Federico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Loncarolo</a:t>
            </a:r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Hermann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Schmickler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Georges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Trad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(CERN)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404664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2. Plan of halo observation by using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the c</a:t>
            </a:r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oronagraph in LHC</a:t>
            </a:r>
          </a:p>
          <a:p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The coronagraph is planned to apply for an observation of beam halo image in the LHC.  This project will perform </a:t>
            </a:r>
            <a:r>
              <a:rPr lang="en-GB" altLang="ja-JP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by two phases. </a:t>
            </a:r>
          </a:p>
          <a:p>
            <a:endParaRPr lang="en-GB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260648"/>
            <a:ext cx="87484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Phase1:  Test observation, </a:t>
            </a:r>
          </a:p>
          <a:p>
            <a:r>
              <a:rPr lang="en-GB" altLang="ja-JP" sz="3200" b="1" dirty="0" smtClean="0">
                <a:latin typeface="Times New Roman" pitchFamily="18" charset="0"/>
                <a:cs typeface="Times New Roman" pitchFamily="18" charset="0"/>
              </a:rPr>
              <a:t>Designed and constructing a coronagraph by modifying the optical design of coronagraph constructed in 2005 in the KEK. </a:t>
            </a:r>
          </a:p>
          <a:p>
            <a:r>
              <a:rPr lang="en-GB" altLang="ja-JP" sz="3200" b="1" dirty="0" smtClean="0">
                <a:latin typeface="Times New Roman" pitchFamily="18" charset="0"/>
                <a:cs typeface="Times New Roman" pitchFamily="18" charset="0"/>
              </a:rPr>
              <a:t>Aiming a halo observation with 10</a:t>
            </a:r>
            <a:r>
              <a:rPr lang="en-GB" altLang="ja-JP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altLang="ja-JP" sz="3200" b="1" dirty="0" smtClean="0">
                <a:latin typeface="Times New Roman" pitchFamily="18" charset="0"/>
                <a:cs typeface="Times New Roman" pitchFamily="18" charset="0"/>
              </a:rPr>
              <a:t> to 10</a:t>
            </a:r>
            <a:r>
              <a:rPr lang="en-GB" altLang="ja-JP" sz="3200" b="1" baseline="30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altLang="ja-JP" sz="3200" b="1" dirty="0" smtClean="0">
                <a:latin typeface="Times New Roman" pitchFamily="18" charset="0"/>
                <a:cs typeface="Times New Roman" pitchFamily="18" charset="0"/>
              </a:rPr>
              <a:t>contrast to the beam core, and it will set in B2 SR monitor line.</a:t>
            </a:r>
          </a:p>
          <a:p>
            <a:endParaRPr lang="en-GB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ja-JP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Phase2: Design and construct an optimum coronagraph for the LHC,</a:t>
            </a:r>
          </a:p>
          <a:p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aiming 10</a:t>
            </a:r>
            <a:r>
              <a:rPr lang="en-GB" altLang="ja-JP" sz="3600" b="1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 to 10</a:t>
            </a:r>
            <a:r>
              <a:rPr lang="en-GB" altLang="ja-JP" sz="3600" b="1" baseline="300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GB" altLang="ja-JP" sz="3600" b="1" dirty="0" smtClean="0">
                <a:latin typeface="Times New Roman" pitchFamily="18" charset="0"/>
                <a:cs typeface="Times New Roman" pitchFamily="18" charset="0"/>
              </a:rPr>
              <a:t>contrast.</a:t>
            </a:r>
            <a:endParaRPr kumimoji="1" lang="ja-JP" alt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251520" y="1628800"/>
          <a:ext cx="8676456" cy="4248471"/>
        </p:xfrm>
        <a:graphic>
          <a:graphicData uri="http://schemas.openxmlformats.org/drawingml/2006/table">
            <a:tbl>
              <a:tblPr/>
              <a:tblGrid>
                <a:gridCol w="4230506"/>
                <a:gridCol w="1746158"/>
                <a:gridCol w="2699792"/>
              </a:tblGrid>
              <a:tr h="386225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endParaRPr lang="en-GB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PF (BL28)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LHC(B2)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674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Distance between source point and objective lens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8.0m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imes New Roman"/>
                          <a:ea typeface="ＭＳ 明朝"/>
                        </a:rPr>
                        <a:t>28.5m</a:t>
                      </a:r>
                      <a:endParaRPr lang="ja-JP" sz="2400" b="1" dirty="0">
                        <a:solidFill>
                          <a:schemeClr val="tx1"/>
                        </a:solidFill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49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Beam size in horizontal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(1</a:t>
                      </a:r>
                      <a:r>
                        <a:rPr lang="en-GB" sz="2400" b="1" dirty="0">
                          <a:latin typeface="Symbol"/>
                          <a:ea typeface="ＭＳ 明朝"/>
                        </a:rPr>
                        <a:t>s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 of beam core)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263</a:t>
                      </a:r>
                      <a:r>
                        <a:rPr lang="en-GB" sz="2400" b="1">
                          <a:latin typeface="Symbol"/>
                          <a:ea typeface="ＭＳ 明朝"/>
                        </a:rPr>
                        <a:t>m</a:t>
                      </a:r>
                      <a:r>
                        <a:rPr lang="en-GB" sz="2400" b="1">
                          <a:latin typeface="Times New Roman"/>
                          <a:ea typeface="ＭＳ 明朝"/>
                        </a:rPr>
                        <a:t>m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330</a:t>
                      </a:r>
                      <a:r>
                        <a:rPr lang="en-GB" sz="2400" b="1" dirty="0" smtClean="0">
                          <a:latin typeface="Symbol"/>
                          <a:ea typeface="ＭＳ 明朝"/>
                        </a:rPr>
                        <a:t>m</a:t>
                      </a: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m/3.75</a:t>
                      </a:r>
                      <a:r>
                        <a:rPr lang="en-GB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mrad</a:t>
                      </a: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270</a:t>
                      </a:r>
                      <a:r>
                        <a:rPr lang="en-GB" altLang="ja-JP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m/2.5</a:t>
                      </a:r>
                      <a:r>
                        <a:rPr lang="en-GB" altLang="ja-JP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mrad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449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Beam size in vertical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(1</a:t>
                      </a:r>
                      <a:r>
                        <a:rPr lang="en-GB" sz="2400" b="1" dirty="0">
                          <a:latin typeface="Symbol"/>
                          <a:ea typeface="ＭＳ 明朝"/>
                        </a:rPr>
                        <a:t>s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 of beam core)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80</a:t>
                      </a:r>
                      <a:r>
                        <a:rPr lang="en-GB" sz="2400" b="1" dirty="0">
                          <a:latin typeface="Symbol"/>
                          <a:ea typeface="ＭＳ 明朝"/>
                        </a:rPr>
                        <a:t>m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430</a:t>
                      </a:r>
                      <a:r>
                        <a:rPr lang="en-GB" sz="2400" b="1" dirty="0" smtClean="0">
                          <a:latin typeface="Symbol"/>
                          <a:ea typeface="ＭＳ 明朝"/>
                        </a:rPr>
                        <a:t>m</a:t>
                      </a: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/3.75</a:t>
                      </a:r>
                      <a:r>
                        <a:rPr lang="en-GB" altLang="ja-JP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mrad</a:t>
                      </a:r>
                      <a:endParaRPr lang="en-GB" sz="2400" b="1" dirty="0" smtClean="0">
                        <a:latin typeface="Times New Roman"/>
                        <a:ea typeface="ＭＳ 明朝"/>
                      </a:endParaRP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350</a:t>
                      </a:r>
                      <a:r>
                        <a:rPr lang="en-GB" altLang="ja-JP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m/2.5</a:t>
                      </a:r>
                      <a:r>
                        <a:rPr lang="en-GB" altLang="ja-JP" sz="2400" b="1" dirty="0" smtClean="0">
                          <a:latin typeface="Symbol" pitchFamily="18" charset="2"/>
                          <a:ea typeface="ＭＳ 明朝"/>
                        </a:rPr>
                        <a:t>m</a:t>
                      </a:r>
                      <a:r>
                        <a:rPr lang="en-GB" altLang="ja-JP" sz="2400" b="1" dirty="0" smtClean="0">
                          <a:latin typeface="Times New Roman"/>
                          <a:ea typeface="ＭＳ 明朝"/>
                        </a:rPr>
                        <a:t>mrad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674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Minimum size of opaque disk against beam core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6</a:t>
                      </a:r>
                      <a:r>
                        <a:rPr lang="en-GB" sz="2400" b="1" dirty="0">
                          <a:latin typeface="Symbol"/>
                          <a:ea typeface="ＭＳ 明朝"/>
                        </a:rPr>
                        <a:t>s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 of </a:t>
                      </a:r>
                      <a:endParaRPr lang="en-GB" sz="2400" b="1" dirty="0" smtClean="0">
                        <a:latin typeface="Times New Roman"/>
                        <a:ea typeface="ＭＳ 明朝"/>
                      </a:endParaRPr>
                    </a:p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beam 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core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5</a:t>
                      </a:r>
                      <a:r>
                        <a:rPr lang="en-GB" sz="2400" b="1" dirty="0">
                          <a:latin typeface="Symbol"/>
                          <a:ea typeface="ＭＳ 明朝"/>
                        </a:rPr>
                        <a:t> s</a:t>
                      </a: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 of beam core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755576" y="332656"/>
            <a:ext cx="82390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Table1:  Key conditions for design the coronagraph </a:t>
            </a: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at PF (2005) and LHC (2015).</a:t>
            </a:r>
            <a:endParaRPr kumimoji="1" lang="en-GB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99592" y="1700808"/>
            <a:ext cx="756084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899592" y="1340768"/>
          <a:ext cx="7560839" cy="5181600"/>
        </p:xfrm>
        <a:graphic>
          <a:graphicData uri="http://schemas.openxmlformats.org/drawingml/2006/table">
            <a:tbl>
              <a:tblPr/>
              <a:tblGrid>
                <a:gridCol w="3686549"/>
                <a:gridCol w="1979814"/>
                <a:gridCol w="1894476"/>
              </a:tblGrid>
              <a:tr h="30480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endParaRPr lang="en-GB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PF (BL28)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LHC(B2)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Focal length of objective lens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2000mm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2000mm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Objective lens aperture 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50 x 50mm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25 x 25 mm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Transverse magnification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0.333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Times New Roman"/>
                          <a:ea typeface="ＭＳ 明朝"/>
                        </a:rPr>
                        <a:t>0.0754</a:t>
                      </a:r>
                      <a:endParaRPr lang="ja-JP" sz="2400" b="1" dirty="0">
                        <a:solidFill>
                          <a:schemeClr val="tx1"/>
                        </a:solidFill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Opaque disk </a:t>
                      </a: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size in radius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latin typeface="Times New Roman"/>
                          <a:ea typeface="ＭＳ 明朝"/>
                        </a:rPr>
                        <a:t>0.5mm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ＭＳ 明朝"/>
                        </a:rPr>
                        <a:t>0.110-0.162mm</a:t>
                      </a:r>
                      <a:endParaRPr lang="ja-JP" sz="2400" b="1" dirty="0">
                        <a:solidFill>
                          <a:schemeClr val="tx1"/>
                        </a:solidFill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Focal length of field lens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500mm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800mm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Movable range of Lyot stop 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2 x 2mm to 20 x 20 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2 x 2mm to 20 x 20 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118745" algn="l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Focal length of relay lens 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>
                          <a:latin typeface="Times New Roman"/>
                          <a:ea typeface="ＭＳ 明朝"/>
                        </a:rPr>
                        <a:t>36mm</a:t>
                      </a:r>
                      <a:endParaRPr lang="ja-JP" sz="2400" b="1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ＭＳ 明朝"/>
                        </a:rPr>
                        <a:t>500mm</a:t>
                      </a:r>
                      <a:endParaRPr lang="ja-JP" sz="2400" b="1" dirty="0"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971600" y="343109"/>
            <a:ext cx="6203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Table2: The optical design of previous </a:t>
            </a:r>
          </a:p>
          <a:p>
            <a:pPr marL="0" marR="0" lvl="0" indent="119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GB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and phase</a:t>
            </a:r>
            <a:r>
              <a:rPr kumimoji="1" lang="en-GB" altLang="ja-JP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 1 </a:t>
            </a:r>
            <a:r>
              <a:rPr kumimoji="1" lang="en-GB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coronagraph.</a:t>
            </a:r>
            <a:endParaRPr kumimoji="1" lang="en-GB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07704" y="2204864"/>
            <a:ext cx="4896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3. Diffraction analysis</a:t>
            </a:r>
          </a:p>
          <a:p>
            <a:pPr algn="ctr"/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for </a:t>
            </a:r>
          </a:p>
          <a:p>
            <a:pPr algn="ctr"/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Phase 1 Coronagraph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86"/>
          <p:cNvGrpSpPr/>
          <p:nvPr/>
        </p:nvGrpSpPr>
        <p:grpSpPr>
          <a:xfrm>
            <a:off x="595313" y="188913"/>
            <a:ext cx="7239000" cy="6386513"/>
            <a:chOff x="595313" y="188913"/>
            <a:chExt cx="7239000" cy="6386513"/>
          </a:xfrm>
        </p:grpSpPr>
        <p:sp>
          <p:nvSpPr>
            <p:cNvPr id="345171" name="Rectangle 73"/>
            <p:cNvSpPr>
              <a:spLocks noChangeArrowheads="1"/>
            </p:cNvSpPr>
            <p:nvPr/>
          </p:nvSpPr>
          <p:spPr bwMode="auto">
            <a:xfrm>
              <a:off x="4083050" y="188913"/>
              <a:ext cx="1944687" cy="19891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72" name="Oval 71"/>
            <p:cNvSpPr>
              <a:spLocks noChangeArrowheads="1"/>
            </p:cNvSpPr>
            <p:nvPr/>
          </p:nvSpPr>
          <p:spPr bwMode="auto">
            <a:xfrm>
              <a:off x="4298950" y="449263"/>
              <a:ext cx="1439862" cy="143986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66" name="Oval 78"/>
            <p:cNvSpPr>
              <a:spLocks noChangeArrowheads="1"/>
            </p:cNvSpPr>
            <p:nvPr/>
          </p:nvSpPr>
          <p:spPr bwMode="auto">
            <a:xfrm>
              <a:off x="4881562" y="1017588"/>
              <a:ext cx="288925" cy="2889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67" name="Oval 79"/>
            <p:cNvSpPr>
              <a:spLocks noChangeArrowheads="1"/>
            </p:cNvSpPr>
            <p:nvPr/>
          </p:nvSpPr>
          <p:spPr bwMode="auto">
            <a:xfrm>
              <a:off x="4806950" y="946151"/>
              <a:ext cx="431800" cy="431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68" name="Oval 81"/>
            <p:cNvSpPr>
              <a:spLocks noChangeArrowheads="1"/>
            </p:cNvSpPr>
            <p:nvPr/>
          </p:nvSpPr>
          <p:spPr bwMode="auto">
            <a:xfrm>
              <a:off x="4738687" y="868363"/>
              <a:ext cx="574675" cy="57626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69" name="Oval 82"/>
            <p:cNvSpPr>
              <a:spLocks noChangeArrowheads="1"/>
            </p:cNvSpPr>
            <p:nvPr/>
          </p:nvSpPr>
          <p:spPr bwMode="auto">
            <a:xfrm>
              <a:off x="4654550" y="801688"/>
              <a:ext cx="731837" cy="720725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70" name="Oval 83"/>
            <p:cNvSpPr>
              <a:spLocks noChangeArrowheads="1"/>
            </p:cNvSpPr>
            <p:nvPr/>
          </p:nvSpPr>
          <p:spPr bwMode="auto">
            <a:xfrm>
              <a:off x="4965700" y="1090613"/>
              <a:ext cx="130175" cy="1365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09" name="AutoShape 14"/>
            <p:cNvSpPr>
              <a:spLocks noChangeAspect="1" noChangeArrowheads="1" noTextEdit="1"/>
            </p:cNvSpPr>
            <p:nvPr/>
          </p:nvSpPr>
          <p:spPr bwMode="auto">
            <a:xfrm>
              <a:off x="684213" y="2205038"/>
              <a:ext cx="7150100" cy="43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10" name="Rectangle 16"/>
            <p:cNvSpPr>
              <a:spLocks noChangeArrowheads="1"/>
            </p:cNvSpPr>
            <p:nvPr/>
          </p:nvSpPr>
          <p:spPr bwMode="auto">
            <a:xfrm>
              <a:off x="595313" y="2251076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5111" name="Oval 17"/>
            <p:cNvSpPr>
              <a:spLocks noChangeArrowheads="1"/>
            </p:cNvSpPr>
            <p:nvPr/>
          </p:nvSpPr>
          <p:spPr bwMode="auto">
            <a:xfrm>
              <a:off x="1411288" y="3286126"/>
              <a:ext cx="203200" cy="1728788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12" name="Line 18"/>
            <p:cNvSpPr>
              <a:spLocks noChangeShapeType="1"/>
            </p:cNvSpPr>
            <p:nvPr/>
          </p:nvSpPr>
          <p:spPr bwMode="auto">
            <a:xfrm>
              <a:off x="1512888" y="3286126"/>
              <a:ext cx="3233738" cy="83661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13" name="Line 19"/>
            <p:cNvSpPr>
              <a:spLocks noChangeShapeType="1"/>
            </p:cNvSpPr>
            <p:nvPr/>
          </p:nvSpPr>
          <p:spPr bwMode="auto">
            <a:xfrm flipV="1">
              <a:off x="1512888" y="4122738"/>
              <a:ext cx="3233738" cy="8921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38" name="Freeform 20"/>
            <p:cNvSpPr>
              <a:spLocks/>
            </p:cNvSpPr>
            <p:nvPr/>
          </p:nvSpPr>
          <p:spPr bwMode="auto">
            <a:xfrm>
              <a:off x="4811714" y="4105276"/>
              <a:ext cx="71438" cy="36513"/>
            </a:xfrm>
            <a:custGeom>
              <a:avLst/>
              <a:gdLst>
                <a:gd name="T0" fmla="*/ 45 w 45"/>
                <a:gd name="T1" fmla="*/ 12 h 23"/>
                <a:gd name="T2" fmla="*/ 0 w 45"/>
                <a:gd name="T3" fmla="*/ 0 h 23"/>
                <a:gd name="T4" fmla="*/ 0 w 45"/>
                <a:gd name="T5" fmla="*/ 23 h 23"/>
                <a:gd name="T6" fmla="*/ 45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45" y="12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39" name="Freeform 21"/>
            <p:cNvSpPr>
              <a:spLocks/>
            </p:cNvSpPr>
            <p:nvPr/>
          </p:nvSpPr>
          <p:spPr bwMode="auto">
            <a:xfrm>
              <a:off x="4775201" y="4013201"/>
              <a:ext cx="63500" cy="65088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25 h 41"/>
                <a:gd name="T4" fmla="*/ 16 w 40"/>
                <a:gd name="T5" fmla="*/ 41 h 41"/>
                <a:gd name="T6" fmla="*/ 4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0"/>
                  </a:moveTo>
                  <a:lnTo>
                    <a:pt x="0" y="25"/>
                  </a:lnTo>
                  <a:lnTo>
                    <a:pt x="16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0" name="Freeform 22"/>
            <p:cNvSpPr>
              <a:spLocks/>
            </p:cNvSpPr>
            <p:nvPr/>
          </p:nvSpPr>
          <p:spPr bwMode="auto">
            <a:xfrm>
              <a:off x="4713289" y="3967163"/>
              <a:ext cx="34925" cy="73025"/>
            </a:xfrm>
            <a:custGeom>
              <a:avLst/>
              <a:gdLst>
                <a:gd name="T0" fmla="*/ 11 w 22"/>
                <a:gd name="T1" fmla="*/ 0 h 46"/>
                <a:gd name="T2" fmla="*/ 0 w 22"/>
                <a:gd name="T3" fmla="*/ 46 h 46"/>
                <a:gd name="T4" fmla="*/ 22 w 22"/>
                <a:gd name="T5" fmla="*/ 46 h 46"/>
                <a:gd name="T6" fmla="*/ 11 w 22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6"/>
                <a:gd name="T14" fmla="*/ 22 w 2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6">
                  <a:moveTo>
                    <a:pt x="11" y="0"/>
                  </a:moveTo>
                  <a:lnTo>
                    <a:pt x="0" y="46"/>
                  </a:lnTo>
                  <a:lnTo>
                    <a:pt x="22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1" name="Freeform 23"/>
            <p:cNvSpPr>
              <a:spLocks/>
            </p:cNvSpPr>
            <p:nvPr/>
          </p:nvSpPr>
          <p:spPr bwMode="auto">
            <a:xfrm>
              <a:off x="4622801" y="4013201"/>
              <a:ext cx="63500" cy="65088"/>
            </a:xfrm>
            <a:custGeom>
              <a:avLst/>
              <a:gdLst>
                <a:gd name="T0" fmla="*/ 0 w 40"/>
                <a:gd name="T1" fmla="*/ 0 h 41"/>
                <a:gd name="T2" fmla="*/ 24 w 40"/>
                <a:gd name="T3" fmla="*/ 41 h 41"/>
                <a:gd name="T4" fmla="*/ 40 w 40"/>
                <a:gd name="T5" fmla="*/ 25 h 41"/>
                <a:gd name="T6" fmla="*/ 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0"/>
                  </a:moveTo>
                  <a:lnTo>
                    <a:pt x="24" y="41"/>
                  </a:lnTo>
                  <a:lnTo>
                    <a:pt x="4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2" name="Freeform 24"/>
            <p:cNvSpPr>
              <a:spLocks/>
            </p:cNvSpPr>
            <p:nvPr/>
          </p:nvSpPr>
          <p:spPr bwMode="auto">
            <a:xfrm>
              <a:off x="4578351" y="4105276"/>
              <a:ext cx="71438" cy="36513"/>
            </a:xfrm>
            <a:custGeom>
              <a:avLst/>
              <a:gdLst>
                <a:gd name="T0" fmla="*/ 0 w 45"/>
                <a:gd name="T1" fmla="*/ 12 h 23"/>
                <a:gd name="T2" fmla="*/ 45 w 45"/>
                <a:gd name="T3" fmla="*/ 23 h 23"/>
                <a:gd name="T4" fmla="*/ 45 w 45"/>
                <a:gd name="T5" fmla="*/ 0 h 23"/>
                <a:gd name="T6" fmla="*/ 0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0" y="12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3" name="Freeform 25"/>
            <p:cNvSpPr>
              <a:spLocks/>
            </p:cNvSpPr>
            <p:nvPr/>
          </p:nvSpPr>
          <p:spPr bwMode="auto">
            <a:xfrm>
              <a:off x="4622801" y="4170363"/>
              <a:ext cx="63500" cy="65088"/>
            </a:xfrm>
            <a:custGeom>
              <a:avLst/>
              <a:gdLst>
                <a:gd name="T0" fmla="*/ 0 w 40"/>
                <a:gd name="T1" fmla="*/ 41 h 41"/>
                <a:gd name="T2" fmla="*/ 40 w 40"/>
                <a:gd name="T3" fmla="*/ 16 h 41"/>
                <a:gd name="T4" fmla="*/ 24 w 40"/>
                <a:gd name="T5" fmla="*/ 0 h 41"/>
                <a:gd name="T6" fmla="*/ 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41"/>
                  </a:moveTo>
                  <a:lnTo>
                    <a:pt x="40" y="16"/>
                  </a:lnTo>
                  <a:lnTo>
                    <a:pt x="2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4" name="Freeform 26"/>
            <p:cNvSpPr>
              <a:spLocks/>
            </p:cNvSpPr>
            <p:nvPr/>
          </p:nvSpPr>
          <p:spPr bwMode="auto">
            <a:xfrm>
              <a:off x="4713289" y="4206876"/>
              <a:ext cx="34925" cy="74613"/>
            </a:xfrm>
            <a:custGeom>
              <a:avLst/>
              <a:gdLst>
                <a:gd name="T0" fmla="*/ 11 w 22"/>
                <a:gd name="T1" fmla="*/ 47 h 47"/>
                <a:gd name="T2" fmla="*/ 22 w 22"/>
                <a:gd name="T3" fmla="*/ 0 h 47"/>
                <a:gd name="T4" fmla="*/ 0 w 22"/>
                <a:gd name="T5" fmla="*/ 0 h 47"/>
                <a:gd name="T6" fmla="*/ 11 w 2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11" y="47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5" name="Freeform 27"/>
            <p:cNvSpPr>
              <a:spLocks/>
            </p:cNvSpPr>
            <p:nvPr/>
          </p:nvSpPr>
          <p:spPr bwMode="auto">
            <a:xfrm>
              <a:off x="4775201" y="4170363"/>
              <a:ext cx="63500" cy="65088"/>
            </a:xfrm>
            <a:custGeom>
              <a:avLst/>
              <a:gdLst>
                <a:gd name="T0" fmla="*/ 40 w 40"/>
                <a:gd name="T1" fmla="*/ 41 h 41"/>
                <a:gd name="T2" fmla="*/ 16 w 40"/>
                <a:gd name="T3" fmla="*/ 0 h 41"/>
                <a:gd name="T4" fmla="*/ 0 w 40"/>
                <a:gd name="T5" fmla="*/ 16 h 41"/>
                <a:gd name="T6" fmla="*/ 4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41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6" name="Oval 28"/>
            <p:cNvSpPr>
              <a:spLocks noChangeArrowheads="1"/>
            </p:cNvSpPr>
            <p:nvPr/>
          </p:nvSpPr>
          <p:spPr bwMode="auto">
            <a:xfrm>
              <a:off x="4670426" y="4060826"/>
              <a:ext cx="122238" cy="1270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7" name="Freeform 29"/>
            <p:cNvSpPr>
              <a:spLocks/>
            </p:cNvSpPr>
            <p:nvPr/>
          </p:nvSpPr>
          <p:spPr bwMode="auto">
            <a:xfrm>
              <a:off x="4811714" y="4105276"/>
              <a:ext cx="71438" cy="36513"/>
            </a:xfrm>
            <a:custGeom>
              <a:avLst/>
              <a:gdLst>
                <a:gd name="T0" fmla="*/ 45 w 45"/>
                <a:gd name="T1" fmla="*/ 12 h 23"/>
                <a:gd name="T2" fmla="*/ 0 w 45"/>
                <a:gd name="T3" fmla="*/ 0 h 23"/>
                <a:gd name="T4" fmla="*/ 0 w 45"/>
                <a:gd name="T5" fmla="*/ 23 h 23"/>
                <a:gd name="T6" fmla="*/ 45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45" y="12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8" name="Freeform 30"/>
            <p:cNvSpPr>
              <a:spLocks/>
            </p:cNvSpPr>
            <p:nvPr/>
          </p:nvSpPr>
          <p:spPr bwMode="auto">
            <a:xfrm>
              <a:off x="4775201" y="4013201"/>
              <a:ext cx="63500" cy="65088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25 h 41"/>
                <a:gd name="T4" fmla="*/ 16 w 40"/>
                <a:gd name="T5" fmla="*/ 41 h 41"/>
                <a:gd name="T6" fmla="*/ 4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0"/>
                  </a:moveTo>
                  <a:lnTo>
                    <a:pt x="0" y="25"/>
                  </a:lnTo>
                  <a:lnTo>
                    <a:pt x="16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49" name="Freeform 31"/>
            <p:cNvSpPr>
              <a:spLocks/>
            </p:cNvSpPr>
            <p:nvPr/>
          </p:nvSpPr>
          <p:spPr bwMode="auto">
            <a:xfrm>
              <a:off x="4713289" y="3967163"/>
              <a:ext cx="34925" cy="73025"/>
            </a:xfrm>
            <a:custGeom>
              <a:avLst/>
              <a:gdLst>
                <a:gd name="T0" fmla="*/ 11 w 22"/>
                <a:gd name="T1" fmla="*/ 0 h 46"/>
                <a:gd name="T2" fmla="*/ 0 w 22"/>
                <a:gd name="T3" fmla="*/ 46 h 46"/>
                <a:gd name="T4" fmla="*/ 22 w 22"/>
                <a:gd name="T5" fmla="*/ 46 h 46"/>
                <a:gd name="T6" fmla="*/ 11 w 22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6"/>
                <a:gd name="T14" fmla="*/ 22 w 2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6">
                  <a:moveTo>
                    <a:pt x="11" y="0"/>
                  </a:moveTo>
                  <a:lnTo>
                    <a:pt x="0" y="46"/>
                  </a:lnTo>
                  <a:lnTo>
                    <a:pt x="22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0" name="Freeform 32"/>
            <p:cNvSpPr>
              <a:spLocks/>
            </p:cNvSpPr>
            <p:nvPr/>
          </p:nvSpPr>
          <p:spPr bwMode="auto">
            <a:xfrm>
              <a:off x="4622801" y="4013201"/>
              <a:ext cx="63500" cy="65088"/>
            </a:xfrm>
            <a:custGeom>
              <a:avLst/>
              <a:gdLst>
                <a:gd name="T0" fmla="*/ 0 w 40"/>
                <a:gd name="T1" fmla="*/ 0 h 41"/>
                <a:gd name="T2" fmla="*/ 24 w 40"/>
                <a:gd name="T3" fmla="*/ 41 h 41"/>
                <a:gd name="T4" fmla="*/ 40 w 40"/>
                <a:gd name="T5" fmla="*/ 25 h 41"/>
                <a:gd name="T6" fmla="*/ 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0"/>
                  </a:moveTo>
                  <a:lnTo>
                    <a:pt x="24" y="41"/>
                  </a:lnTo>
                  <a:lnTo>
                    <a:pt x="4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1" name="Freeform 33"/>
            <p:cNvSpPr>
              <a:spLocks/>
            </p:cNvSpPr>
            <p:nvPr/>
          </p:nvSpPr>
          <p:spPr bwMode="auto">
            <a:xfrm>
              <a:off x="4578351" y="4105276"/>
              <a:ext cx="71438" cy="36513"/>
            </a:xfrm>
            <a:custGeom>
              <a:avLst/>
              <a:gdLst>
                <a:gd name="T0" fmla="*/ 0 w 45"/>
                <a:gd name="T1" fmla="*/ 12 h 23"/>
                <a:gd name="T2" fmla="*/ 45 w 45"/>
                <a:gd name="T3" fmla="*/ 23 h 23"/>
                <a:gd name="T4" fmla="*/ 45 w 45"/>
                <a:gd name="T5" fmla="*/ 0 h 23"/>
                <a:gd name="T6" fmla="*/ 0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0" y="12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2" name="Freeform 34"/>
            <p:cNvSpPr>
              <a:spLocks/>
            </p:cNvSpPr>
            <p:nvPr/>
          </p:nvSpPr>
          <p:spPr bwMode="auto">
            <a:xfrm>
              <a:off x="4622801" y="4170363"/>
              <a:ext cx="63500" cy="65088"/>
            </a:xfrm>
            <a:custGeom>
              <a:avLst/>
              <a:gdLst>
                <a:gd name="T0" fmla="*/ 0 w 40"/>
                <a:gd name="T1" fmla="*/ 41 h 41"/>
                <a:gd name="T2" fmla="*/ 40 w 40"/>
                <a:gd name="T3" fmla="*/ 16 h 41"/>
                <a:gd name="T4" fmla="*/ 24 w 40"/>
                <a:gd name="T5" fmla="*/ 0 h 41"/>
                <a:gd name="T6" fmla="*/ 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41"/>
                  </a:moveTo>
                  <a:lnTo>
                    <a:pt x="40" y="16"/>
                  </a:lnTo>
                  <a:lnTo>
                    <a:pt x="2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3" name="Freeform 35"/>
            <p:cNvSpPr>
              <a:spLocks/>
            </p:cNvSpPr>
            <p:nvPr/>
          </p:nvSpPr>
          <p:spPr bwMode="auto">
            <a:xfrm>
              <a:off x="4713289" y="4206876"/>
              <a:ext cx="34925" cy="74613"/>
            </a:xfrm>
            <a:custGeom>
              <a:avLst/>
              <a:gdLst>
                <a:gd name="T0" fmla="*/ 11 w 22"/>
                <a:gd name="T1" fmla="*/ 47 h 47"/>
                <a:gd name="T2" fmla="*/ 22 w 22"/>
                <a:gd name="T3" fmla="*/ 0 h 47"/>
                <a:gd name="T4" fmla="*/ 0 w 22"/>
                <a:gd name="T5" fmla="*/ 0 h 47"/>
                <a:gd name="T6" fmla="*/ 11 w 2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11" y="47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4" name="Freeform 36"/>
            <p:cNvSpPr>
              <a:spLocks/>
            </p:cNvSpPr>
            <p:nvPr/>
          </p:nvSpPr>
          <p:spPr bwMode="auto">
            <a:xfrm>
              <a:off x="4775201" y="4170363"/>
              <a:ext cx="63500" cy="65088"/>
            </a:xfrm>
            <a:custGeom>
              <a:avLst/>
              <a:gdLst>
                <a:gd name="T0" fmla="*/ 40 w 40"/>
                <a:gd name="T1" fmla="*/ 41 h 41"/>
                <a:gd name="T2" fmla="*/ 16 w 40"/>
                <a:gd name="T3" fmla="*/ 0 h 41"/>
                <a:gd name="T4" fmla="*/ 0 w 40"/>
                <a:gd name="T5" fmla="*/ 16 h 41"/>
                <a:gd name="T6" fmla="*/ 4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41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55" name="Oval 37"/>
            <p:cNvSpPr>
              <a:spLocks noChangeArrowheads="1"/>
            </p:cNvSpPr>
            <p:nvPr/>
          </p:nvSpPr>
          <p:spPr bwMode="auto">
            <a:xfrm>
              <a:off x="4670426" y="4060826"/>
              <a:ext cx="122238" cy="127000"/>
            </a:xfrm>
            <a:prstGeom prst="ellipse">
              <a:avLst/>
            </a:pr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25" name="Rectangle 51"/>
            <p:cNvSpPr>
              <a:spLocks noChangeArrowheads="1"/>
            </p:cNvSpPr>
            <p:nvPr/>
          </p:nvSpPr>
          <p:spPr bwMode="auto">
            <a:xfrm>
              <a:off x="4949826" y="2344738"/>
              <a:ext cx="603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sp>
          <p:nvSpPr>
            <p:cNvPr id="345127" name="Freeform 53"/>
            <p:cNvSpPr>
              <a:spLocks noEditPoints="1"/>
            </p:cNvSpPr>
            <p:nvPr/>
          </p:nvSpPr>
          <p:spPr bwMode="auto">
            <a:xfrm>
              <a:off x="1597026" y="4725988"/>
              <a:ext cx="463550" cy="1087438"/>
            </a:xfrm>
            <a:custGeom>
              <a:avLst/>
              <a:gdLst>
                <a:gd name="T0" fmla="*/ 0 w 2826"/>
                <a:gd name="T1" fmla="*/ 0 h 6131"/>
                <a:gd name="T2" fmla="*/ 0 w 2826"/>
                <a:gd name="T3" fmla="*/ 0 h 6131"/>
                <a:gd name="T4" fmla="*/ 0 w 2826"/>
                <a:gd name="T5" fmla="*/ 0 h 6131"/>
                <a:gd name="T6" fmla="*/ 0 w 2826"/>
                <a:gd name="T7" fmla="*/ 0 h 6131"/>
                <a:gd name="T8" fmla="*/ 0 w 2826"/>
                <a:gd name="T9" fmla="*/ 0 h 6131"/>
                <a:gd name="T10" fmla="*/ 0 w 2826"/>
                <a:gd name="T11" fmla="*/ 0 h 6131"/>
                <a:gd name="T12" fmla="*/ 0 w 2826"/>
                <a:gd name="T13" fmla="*/ 0 h 6131"/>
                <a:gd name="T14" fmla="*/ 0 w 2826"/>
                <a:gd name="T15" fmla="*/ 0 h 6131"/>
                <a:gd name="T16" fmla="*/ 0 w 2826"/>
                <a:gd name="T17" fmla="*/ 0 h 6131"/>
                <a:gd name="T18" fmla="*/ 0 w 2826"/>
                <a:gd name="T19" fmla="*/ 0 h 6131"/>
                <a:gd name="T20" fmla="*/ 0 w 2826"/>
                <a:gd name="T21" fmla="*/ 0 h 6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26"/>
                <a:gd name="T34" fmla="*/ 0 h 6131"/>
                <a:gd name="T35" fmla="*/ 2826 w 2826"/>
                <a:gd name="T36" fmla="*/ 6131 h 6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26" h="6131">
                  <a:moveTo>
                    <a:pt x="2724" y="6094"/>
                  </a:moveTo>
                  <a:lnTo>
                    <a:pt x="142" y="386"/>
                  </a:lnTo>
                  <a:cubicBezTo>
                    <a:pt x="131" y="360"/>
                    <a:pt x="142" y="331"/>
                    <a:pt x="167" y="319"/>
                  </a:cubicBezTo>
                  <a:cubicBezTo>
                    <a:pt x="192" y="308"/>
                    <a:pt x="222" y="319"/>
                    <a:pt x="233" y="344"/>
                  </a:cubicBezTo>
                  <a:lnTo>
                    <a:pt x="2815" y="6053"/>
                  </a:lnTo>
                  <a:cubicBezTo>
                    <a:pt x="2826" y="6078"/>
                    <a:pt x="2815" y="6108"/>
                    <a:pt x="2790" y="6119"/>
                  </a:cubicBezTo>
                  <a:cubicBezTo>
                    <a:pt x="2765" y="6131"/>
                    <a:pt x="2735" y="6120"/>
                    <a:pt x="2724" y="6094"/>
                  </a:cubicBezTo>
                  <a:close/>
                  <a:moveTo>
                    <a:pt x="0" y="596"/>
                  </a:moveTo>
                  <a:lnTo>
                    <a:pt x="23" y="0"/>
                  </a:lnTo>
                  <a:lnTo>
                    <a:pt x="486" y="377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28" name="Line 54"/>
            <p:cNvSpPr>
              <a:spLocks noChangeShapeType="1"/>
            </p:cNvSpPr>
            <p:nvPr/>
          </p:nvSpPr>
          <p:spPr bwMode="auto">
            <a:xfrm>
              <a:off x="1514476" y="5053013"/>
              <a:ext cx="1588" cy="638175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29" name="Line 55"/>
            <p:cNvSpPr>
              <a:spLocks noChangeShapeType="1"/>
            </p:cNvSpPr>
            <p:nvPr/>
          </p:nvSpPr>
          <p:spPr bwMode="auto">
            <a:xfrm>
              <a:off x="1504951" y="2606676"/>
              <a:ext cx="1588" cy="636588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30" name="Line 56"/>
            <p:cNvSpPr>
              <a:spLocks noChangeShapeType="1"/>
            </p:cNvSpPr>
            <p:nvPr/>
          </p:nvSpPr>
          <p:spPr bwMode="auto">
            <a:xfrm flipV="1">
              <a:off x="603251" y="4100513"/>
              <a:ext cx="7142163" cy="1111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5131" name="Rectangle 57"/>
            <p:cNvSpPr>
              <a:spLocks noChangeArrowheads="1"/>
            </p:cNvSpPr>
            <p:nvPr/>
          </p:nvSpPr>
          <p:spPr bwMode="auto">
            <a:xfrm>
              <a:off x="1322388" y="5789613"/>
              <a:ext cx="51616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entrance pupil of the objective lens</a:t>
              </a:r>
              <a:endParaRPr lang="en-US" altLang="ja-JP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132" name="Rectangle 58"/>
            <p:cNvSpPr>
              <a:spLocks noChangeArrowheads="1"/>
            </p:cNvSpPr>
            <p:nvPr/>
          </p:nvSpPr>
          <p:spPr bwMode="auto">
            <a:xfrm>
              <a:off x="2317751" y="5789613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5134" name="Rectangle 60"/>
            <p:cNvSpPr>
              <a:spLocks noChangeArrowheads="1"/>
            </p:cNvSpPr>
            <p:nvPr/>
          </p:nvSpPr>
          <p:spPr bwMode="auto">
            <a:xfrm>
              <a:off x="2813051" y="5789613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5135" name="Rectangle 61"/>
            <p:cNvSpPr>
              <a:spLocks noChangeArrowheads="1"/>
            </p:cNvSpPr>
            <p:nvPr/>
          </p:nvSpPr>
          <p:spPr bwMode="auto">
            <a:xfrm>
              <a:off x="1322388" y="6215063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5106" name="Oval 66"/>
            <p:cNvSpPr>
              <a:spLocks noChangeArrowheads="1"/>
            </p:cNvSpPr>
            <p:nvPr/>
          </p:nvSpPr>
          <p:spPr bwMode="auto">
            <a:xfrm>
              <a:off x="1412876" y="3244851"/>
              <a:ext cx="215900" cy="1800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00" name="Rectangle 104"/>
            <p:cNvSpPr>
              <a:spLocks noChangeArrowheads="1"/>
            </p:cNvSpPr>
            <p:nvPr/>
          </p:nvSpPr>
          <p:spPr bwMode="auto">
            <a:xfrm>
              <a:off x="7264401" y="3654426"/>
              <a:ext cx="73025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101" name="Rectangle 105"/>
            <p:cNvSpPr>
              <a:spLocks noChangeArrowheads="1"/>
            </p:cNvSpPr>
            <p:nvPr/>
          </p:nvSpPr>
          <p:spPr bwMode="auto">
            <a:xfrm>
              <a:off x="7250113" y="4114801"/>
              <a:ext cx="73025" cy="504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5092" name="Line 121"/>
            <p:cNvSpPr>
              <a:spLocks noChangeShapeType="1"/>
            </p:cNvSpPr>
            <p:nvPr/>
          </p:nvSpPr>
          <p:spPr bwMode="auto">
            <a:xfrm>
              <a:off x="4848225" y="2752726"/>
              <a:ext cx="9525" cy="272415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467544" y="54868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Diffraction from first objective system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99592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Diffraction in first stage </a:t>
            </a:r>
            <a:r>
              <a:rPr kumimoji="1" lang="en-US" altLang="ja-JP" sz="3200" b="1" dirty="0" smtClean="0">
                <a:latin typeface="Symbol" pitchFamily="18" charset="2"/>
                <a:cs typeface="Times New Roman" pitchFamily="18" charset="0"/>
              </a:rPr>
              <a:t>l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=500nm</a:t>
            </a:r>
          </a:p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Magnification of objective system=0.0754  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56792"/>
            <a:ext cx="59046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1"/>
          <p:cNvGrpSpPr/>
          <p:nvPr/>
        </p:nvGrpSpPr>
        <p:grpSpPr>
          <a:xfrm>
            <a:off x="250825" y="188913"/>
            <a:ext cx="8159751" cy="6673851"/>
            <a:chOff x="250825" y="188913"/>
            <a:chExt cx="8159751" cy="6673851"/>
          </a:xfrm>
        </p:grpSpPr>
        <p:sp>
          <p:nvSpPr>
            <p:cNvPr id="346164" name="Freeform 49"/>
            <p:cNvSpPr>
              <a:spLocks/>
            </p:cNvSpPr>
            <p:nvPr/>
          </p:nvSpPr>
          <p:spPr bwMode="auto">
            <a:xfrm>
              <a:off x="4811714" y="4105277"/>
              <a:ext cx="71438" cy="36513"/>
            </a:xfrm>
            <a:custGeom>
              <a:avLst/>
              <a:gdLst>
                <a:gd name="T0" fmla="*/ 45 w 45"/>
                <a:gd name="T1" fmla="*/ 12 h 23"/>
                <a:gd name="T2" fmla="*/ 0 w 45"/>
                <a:gd name="T3" fmla="*/ 0 h 23"/>
                <a:gd name="T4" fmla="*/ 0 w 45"/>
                <a:gd name="T5" fmla="*/ 23 h 23"/>
                <a:gd name="T6" fmla="*/ 45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45" y="12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65" name="Freeform 50"/>
            <p:cNvSpPr>
              <a:spLocks/>
            </p:cNvSpPr>
            <p:nvPr/>
          </p:nvSpPr>
          <p:spPr bwMode="auto">
            <a:xfrm>
              <a:off x="4775201" y="4013202"/>
              <a:ext cx="63500" cy="65088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25 h 41"/>
                <a:gd name="T4" fmla="*/ 16 w 40"/>
                <a:gd name="T5" fmla="*/ 41 h 41"/>
                <a:gd name="T6" fmla="*/ 4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0"/>
                  </a:moveTo>
                  <a:lnTo>
                    <a:pt x="0" y="25"/>
                  </a:lnTo>
                  <a:lnTo>
                    <a:pt x="16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66" name="Freeform 51"/>
            <p:cNvSpPr>
              <a:spLocks/>
            </p:cNvSpPr>
            <p:nvPr/>
          </p:nvSpPr>
          <p:spPr bwMode="auto">
            <a:xfrm>
              <a:off x="4713289" y="3967164"/>
              <a:ext cx="34925" cy="73025"/>
            </a:xfrm>
            <a:custGeom>
              <a:avLst/>
              <a:gdLst>
                <a:gd name="T0" fmla="*/ 11 w 22"/>
                <a:gd name="T1" fmla="*/ 0 h 46"/>
                <a:gd name="T2" fmla="*/ 0 w 22"/>
                <a:gd name="T3" fmla="*/ 46 h 46"/>
                <a:gd name="T4" fmla="*/ 22 w 22"/>
                <a:gd name="T5" fmla="*/ 46 h 46"/>
                <a:gd name="T6" fmla="*/ 11 w 22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6"/>
                <a:gd name="T14" fmla="*/ 22 w 2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6">
                  <a:moveTo>
                    <a:pt x="11" y="0"/>
                  </a:moveTo>
                  <a:lnTo>
                    <a:pt x="0" y="46"/>
                  </a:lnTo>
                  <a:lnTo>
                    <a:pt x="22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67" name="Freeform 52"/>
            <p:cNvSpPr>
              <a:spLocks/>
            </p:cNvSpPr>
            <p:nvPr/>
          </p:nvSpPr>
          <p:spPr bwMode="auto">
            <a:xfrm>
              <a:off x="4622801" y="4013202"/>
              <a:ext cx="63500" cy="65088"/>
            </a:xfrm>
            <a:custGeom>
              <a:avLst/>
              <a:gdLst>
                <a:gd name="T0" fmla="*/ 0 w 40"/>
                <a:gd name="T1" fmla="*/ 0 h 41"/>
                <a:gd name="T2" fmla="*/ 24 w 40"/>
                <a:gd name="T3" fmla="*/ 41 h 41"/>
                <a:gd name="T4" fmla="*/ 40 w 40"/>
                <a:gd name="T5" fmla="*/ 25 h 41"/>
                <a:gd name="T6" fmla="*/ 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0"/>
                  </a:moveTo>
                  <a:lnTo>
                    <a:pt x="24" y="41"/>
                  </a:lnTo>
                  <a:lnTo>
                    <a:pt x="4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68" name="Freeform 53"/>
            <p:cNvSpPr>
              <a:spLocks/>
            </p:cNvSpPr>
            <p:nvPr/>
          </p:nvSpPr>
          <p:spPr bwMode="auto">
            <a:xfrm>
              <a:off x="4578351" y="4105277"/>
              <a:ext cx="71438" cy="36513"/>
            </a:xfrm>
            <a:custGeom>
              <a:avLst/>
              <a:gdLst>
                <a:gd name="T0" fmla="*/ 0 w 45"/>
                <a:gd name="T1" fmla="*/ 12 h 23"/>
                <a:gd name="T2" fmla="*/ 45 w 45"/>
                <a:gd name="T3" fmla="*/ 23 h 23"/>
                <a:gd name="T4" fmla="*/ 45 w 45"/>
                <a:gd name="T5" fmla="*/ 0 h 23"/>
                <a:gd name="T6" fmla="*/ 0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0" y="12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69" name="Freeform 54"/>
            <p:cNvSpPr>
              <a:spLocks/>
            </p:cNvSpPr>
            <p:nvPr/>
          </p:nvSpPr>
          <p:spPr bwMode="auto">
            <a:xfrm>
              <a:off x="4622801" y="4170364"/>
              <a:ext cx="63500" cy="65088"/>
            </a:xfrm>
            <a:custGeom>
              <a:avLst/>
              <a:gdLst>
                <a:gd name="T0" fmla="*/ 0 w 40"/>
                <a:gd name="T1" fmla="*/ 41 h 41"/>
                <a:gd name="T2" fmla="*/ 40 w 40"/>
                <a:gd name="T3" fmla="*/ 16 h 41"/>
                <a:gd name="T4" fmla="*/ 24 w 40"/>
                <a:gd name="T5" fmla="*/ 0 h 41"/>
                <a:gd name="T6" fmla="*/ 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41"/>
                  </a:moveTo>
                  <a:lnTo>
                    <a:pt x="40" y="16"/>
                  </a:lnTo>
                  <a:lnTo>
                    <a:pt x="2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0" name="Freeform 55"/>
            <p:cNvSpPr>
              <a:spLocks/>
            </p:cNvSpPr>
            <p:nvPr/>
          </p:nvSpPr>
          <p:spPr bwMode="auto">
            <a:xfrm>
              <a:off x="4713289" y="4206877"/>
              <a:ext cx="34925" cy="74613"/>
            </a:xfrm>
            <a:custGeom>
              <a:avLst/>
              <a:gdLst>
                <a:gd name="T0" fmla="*/ 11 w 22"/>
                <a:gd name="T1" fmla="*/ 47 h 47"/>
                <a:gd name="T2" fmla="*/ 22 w 22"/>
                <a:gd name="T3" fmla="*/ 0 h 47"/>
                <a:gd name="T4" fmla="*/ 0 w 22"/>
                <a:gd name="T5" fmla="*/ 0 h 47"/>
                <a:gd name="T6" fmla="*/ 11 w 2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11" y="47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1" name="Freeform 56"/>
            <p:cNvSpPr>
              <a:spLocks/>
            </p:cNvSpPr>
            <p:nvPr/>
          </p:nvSpPr>
          <p:spPr bwMode="auto">
            <a:xfrm>
              <a:off x="4775201" y="4170364"/>
              <a:ext cx="63500" cy="65088"/>
            </a:xfrm>
            <a:custGeom>
              <a:avLst/>
              <a:gdLst>
                <a:gd name="T0" fmla="*/ 40 w 40"/>
                <a:gd name="T1" fmla="*/ 41 h 41"/>
                <a:gd name="T2" fmla="*/ 16 w 40"/>
                <a:gd name="T3" fmla="*/ 0 h 41"/>
                <a:gd name="T4" fmla="*/ 0 w 40"/>
                <a:gd name="T5" fmla="*/ 16 h 41"/>
                <a:gd name="T6" fmla="*/ 4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41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2" name="Oval 57"/>
            <p:cNvSpPr>
              <a:spLocks noChangeArrowheads="1"/>
            </p:cNvSpPr>
            <p:nvPr/>
          </p:nvSpPr>
          <p:spPr bwMode="auto">
            <a:xfrm>
              <a:off x="4670426" y="4060827"/>
              <a:ext cx="122238" cy="12700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3" name="Freeform 58"/>
            <p:cNvSpPr>
              <a:spLocks/>
            </p:cNvSpPr>
            <p:nvPr/>
          </p:nvSpPr>
          <p:spPr bwMode="auto">
            <a:xfrm>
              <a:off x="4811714" y="4105277"/>
              <a:ext cx="71438" cy="36513"/>
            </a:xfrm>
            <a:custGeom>
              <a:avLst/>
              <a:gdLst>
                <a:gd name="T0" fmla="*/ 45 w 45"/>
                <a:gd name="T1" fmla="*/ 12 h 23"/>
                <a:gd name="T2" fmla="*/ 0 w 45"/>
                <a:gd name="T3" fmla="*/ 0 h 23"/>
                <a:gd name="T4" fmla="*/ 0 w 45"/>
                <a:gd name="T5" fmla="*/ 23 h 23"/>
                <a:gd name="T6" fmla="*/ 45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45" y="12"/>
                  </a:moveTo>
                  <a:lnTo>
                    <a:pt x="0" y="0"/>
                  </a:lnTo>
                  <a:lnTo>
                    <a:pt x="0" y="23"/>
                  </a:lnTo>
                  <a:lnTo>
                    <a:pt x="45" y="12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4" name="Freeform 59"/>
            <p:cNvSpPr>
              <a:spLocks/>
            </p:cNvSpPr>
            <p:nvPr/>
          </p:nvSpPr>
          <p:spPr bwMode="auto">
            <a:xfrm>
              <a:off x="4775201" y="4013202"/>
              <a:ext cx="63500" cy="65088"/>
            </a:xfrm>
            <a:custGeom>
              <a:avLst/>
              <a:gdLst>
                <a:gd name="T0" fmla="*/ 40 w 40"/>
                <a:gd name="T1" fmla="*/ 0 h 41"/>
                <a:gd name="T2" fmla="*/ 0 w 40"/>
                <a:gd name="T3" fmla="*/ 25 h 41"/>
                <a:gd name="T4" fmla="*/ 16 w 40"/>
                <a:gd name="T5" fmla="*/ 41 h 41"/>
                <a:gd name="T6" fmla="*/ 4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0"/>
                  </a:moveTo>
                  <a:lnTo>
                    <a:pt x="0" y="25"/>
                  </a:lnTo>
                  <a:lnTo>
                    <a:pt x="16" y="4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5" name="Freeform 60"/>
            <p:cNvSpPr>
              <a:spLocks/>
            </p:cNvSpPr>
            <p:nvPr/>
          </p:nvSpPr>
          <p:spPr bwMode="auto">
            <a:xfrm>
              <a:off x="4713289" y="3967164"/>
              <a:ext cx="34925" cy="73025"/>
            </a:xfrm>
            <a:custGeom>
              <a:avLst/>
              <a:gdLst>
                <a:gd name="T0" fmla="*/ 11 w 22"/>
                <a:gd name="T1" fmla="*/ 0 h 46"/>
                <a:gd name="T2" fmla="*/ 0 w 22"/>
                <a:gd name="T3" fmla="*/ 46 h 46"/>
                <a:gd name="T4" fmla="*/ 22 w 22"/>
                <a:gd name="T5" fmla="*/ 46 h 46"/>
                <a:gd name="T6" fmla="*/ 11 w 22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6"/>
                <a:gd name="T14" fmla="*/ 22 w 22"/>
                <a:gd name="T15" fmla="*/ 46 h 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6">
                  <a:moveTo>
                    <a:pt x="11" y="0"/>
                  </a:moveTo>
                  <a:lnTo>
                    <a:pt x="0" y="46"/>
                  </a:lnTo>
                  <a:lnTo>
                    <a:pt x="22" y="4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6" name="Freeform 61"/>
            <p:cNvSpPr>
              <a:spLocks/>
            </p:cNvSpPr>
            <p:nvPr/>
          </p:nvSpPr>
          <p:spPr bwMode="auto">
            <a:xfrm>
              <a:off x="4622801" y="4013202"/>
              <a:ext cx="63500" cy="65088"/>
            </a:xfrm>
            <a:custGeom>
              <a:avLst/>
              <a:gdLst>
                <a:gd name="T0" fmla="*/ 0 w 40"/>
                <a:gd name="T1" fmla="*/ 0 h 41"/>
                <a:gd name="T2" fmla="*/ 24 w 40"/>
                <a:gd name="T3" fmla="*/ 41 h 41"/>
                <a:gd name="T4" fmla="*/ 40 w 40"/>
                <a:gd name="T5" fmla="*/ 25 h 41"/>
                <a:gd name="T6" fmla="*/ 0 w 40"/>
                <a:gd name="T7" fmla="*/ 0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0"/>
                  </a:moveTo>
                  <a:lnTo>
                    <a:pt x="24" y="41"/>
                  </a:lnTo>
                  <a:lnTo>
                    <a:pt x="4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7" name="Freeform 62"/>
            <p:cNvSpPr>
              <a:spLocks/>
            </p:cNvSpPr>
            <p:nvPr/>
          </p:nvSpPr>
          <p:spPr bwMode="auto">
            <a:xfrm>
              <a:off x="4578351" y="4105277"/>
              <a:ext cx="71438" cy="36513"/>
            </a:xfrm>
            <a:custGeom>
              <a:avLst/>
              <a:gdLst>
                <a:gd name="T0" fmla="*/ 0 w 45"/>
                <a:gd name="T1" fmla="*/ 12 h 23"/>
                <a:gd name="T2" fmla="*/ 45 w 45"/>
                <a:gd name="T3" fmla="*/ 23 h 23"/>
                <a:gd name="T4" fmla="*/ 45 w 45"/>
                <a:gd name="T5" fmla="*/ 0 h 23"/>
                <a:gd name="T6" fmla="*/ 0 w 45"/>
                <a:gd name="T7" fmla="*/ 12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23"/>
                <a:gd name="T14" fmla="*/ 45 w 4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23">
                  <a:moveTo>
                    <a:pt x="0" y="12"/>
                  </a:moveTo>
                  <a:lnTo>
                    <a:pt x="45" y="23"/>
                  </a:lnTo>
                  <a:lnTo>
                    <a:pt x="4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8" name="Freeform 63"/>
            <p:cNvSpPr>
              <a:spLocks/>
            </p:cNvSpPr>
            <p:nvPr/>
          </p:nvSpPr>
          <p:spPr bwMode="auto">
            <a:xfrm>
              <a:off x="4622801" y="4170364"/>
              <a:ext cx="63500" cy="65088"/>
            </a:xfrm>
            <a:custGeom>
              <a:avLst/>
              <a:gdLst>
                <a:gd name="T0" fmla="*/ 0 w 40"/>
                <a:gd name="T1" fmla="*/ 41 h 41"/>
                <a:gd name="T2" fmla="*/ 40 w 40"/>
                <a:gd name="T3" fmla="*/ 16 h 41"/>
                <a:gd name="T4" fmla="*/ 24 w 40"/>
                <a:gd name="T5" fmla="*/ 0 h 41"/>
                <a:gd name="T6" fmla="*/ 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0" y="41"/>
                  </a:moveTo>
                  <a:lnTo>
                    <a:pt x="40" y="16"/>
                  </a:lnTo>
                  <a:lnTo>
                    <a:pt x="24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79" name="Freeform 64"/>
            <p:cNvSpPr>
              <a:spLocks/>
            </p:cNvSpPr>
            <p:nvPr/>
          </p:nvSpPr>
          <p:spPr bwMode="auto">
            <a:xfrm>
              <a:off x="4713289" y="4206877"/>
              <a:ext cx="34925" cy="74613"/>
            </a:xfrm>
            <a:custGeom>
              <a:avLst/>
              <a:gdLst>
                <a:gd name="T0" fmla="*/ 11 w 22"/>
                <a:gd name="T1" fmla="*/ 47 h 47"/>
                <a:gd name="T2" fmla="*/ 22 w 22"/>
                <a:gd name="T3" fmla="*/ 0 h 47"/>
                <a:gd name="T4" fmla="*/ 0 w 22"/>
                <a:gd name="T5" fmla="*/ 0 h 47"/>
                <a:gd name="T6" fmla="*/ 11 w 22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47"/>
                <a:gd name="T14" fmla="*/ 22 w 22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47">
                  <a:moveTo>
                    <a:pt x="11" y="47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1" y="47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80" name="Freeform 65"/>
            <p:cNvSpPr>
              <a:spLocks/>
            </p:cNvSpPr>
            <p:nvPr/>
          </p:nvSpPr>
          <p:spPr bwMode="auto">
            <a:xfrm>
              <a:off x="4775201" y="4170364"/>
              <a:ext cx="63500" cy="65088"/>
            </a:xfrm>
            <a:custGeom>
              <a:avLst/>
              <a:gdLst>
                <a:gd name="T0" fmla="*/ 40 w 40"/>
                <a:gd name="T1" fmla="*/ 41 h 41"/>
                <a:gd name="T2" fmla="*/ 16 w 40"/>
                <a:gd name="T3" fmla="*/ 0 h 41"/>
                <a:gd name="T4" fmla="*/ 0 w 40"/>
                <a:gd name="T5" fmla="*/ 16 h 41"/>
                <a:gd name="T6" fmla="*/ 40 w 40"/>
                <a:gd name="T7" fmla="*/ 41 h 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41"/>
                <a:gd name="T14" fmla="*/ 40 w 40"/>
                <a:gd name="T15" fmla="*/ 41 h 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41">
                  <a:moveTo>
                    <a:pt x="40" y="41"/>
                  </a:moveTo>
                  <a:lnTo>
                    <a:pt x="16" y="0"/>
                  </a:lnTo>
                  <a:lnTo>
                    <a:pt x="0" y="16"/>
                  </a:lnTo>
                  <a:lnTo>
                    <a:pt x="40" y="41"/>
                  </a:lnTo>
                  <a:close/>
                </a:path>
              </a:pathLst>
            </a:cu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81" name="Oval 66"/>
            <p:cNvSpPr>
              <a:spLocks noChangeArrowheads="1"/>
            </p:cNvSpPr>
            <p:nvPr/>
          </p:nvSpPr>
          <p:spPr bwMode="auto">
            <a:xfrm>
              <a:off x="4670426" y="4060827"/>
              <a:ext cx="122238" cy="127000"/>
            </a:xfrm>
            <a:prstGeom prst="ellipse">
              <a:avLst/>
            </a:prstGeom>
            <a:solidFill>
              <a:srgbClr val="FF0000"/>
            </a:solidFill>
            <a:ln w="15875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346119" name="Line 5"/>
            <p:cNvSpPr>
              <a:spLocks noChangeShapeType="1"/>
            </p:cNvSpPr>
            <p:nvPr/>
          </p:nvSpPr>
          <p:spPr bwMode="auto">
            <a:xfrm>
              <a:off x="3132138" y="620713"/>
              <a:ext cx="1800225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20" name="Text Box 6"/>
            <p:cNvSpPr txBox="1">
              <a:spLocks noChangeArrowheads="1"/>
            </p:cNvSpPr>
            <p:nvPr/>
          </p:nvSpPr>
          <p:spPr bwMode="auto">
            <a:xfrm>
              <a:off x="1331913" y="333376"/>
              <a:ext cx="20875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Opaque disk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6442076" y="219076"/>
              <a:ext cx="1968500" cy="1982788"/>
              <a:chOff x="4067" y="176"/>
              <a:chExt cx="1240" cy="1249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229" y="347"/>
                <a:ext cx="936" cy="908"/>
                <a:chOff x="4229" y="347"/>
                <a:chExt cx="936" cy="908"/>
              </a:xfrm>
            </p:grpSpPr>
            <p:sp>
              <p:nvSpPr>
                <p:cNvPr id="346208" name="Oval 11"/>
                <p:cNvSpPr>
                  <a:spLocks noChangeArrowheads="1"/>
                </p:cNvSpPr>
                <p:nvPr/>
              </p:nvSpPr>
              <p:spPr bwMode="auto">
                <a:xfrm>
                  <a:off x="4286" y="391"/>
                  <a:ext cx="817" cy="81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09" name="Oval 12"/>
                <p:cNvSpPr>
                  <a:spLocks noChangeArrowheads="1"/>
                </p:cNvSpPr>
                <p:nvPr/>
              </p:nvSpPr>
              <p:spPr bwMode="auto">
                <a:xfrm>
                  <a:off x="4323" y="417"/>
                  <a:ext cx="745" cy="7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10" name="Oval 13"/>
                <p:cNvSpPr>
                  <a:spLocks noChangeArrowheads="1"/>
                </p:cNvSpPr>
                <p:nvPr/>
              </p:nvSpPr>
              <p:spPr bwMode="auto">
                <a:xfrm>
                  <a:off x="4251" y="369"/>
                  <a:ext cx="888" cy="86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11" name="Oval 14"/>
                <p:cNvSpPr>
                  <a:spLocks noChangeArrowheads="1"/>
                </p:cNvSpPr>
                <p:nvPr/>
              </p:nvSpPr>
              <p:spPr bwMode="auto">
                <a:xfrm>
                  <a:off x="4229" y="347"/>
                  <a:ext cx="936" cy="908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46206" name="Rectangle 15"/>
              <p:cNvSpPr>
                <a:spLocks noChangeArrowheads="1"/>
              </p:cNvSpPr>
              <p:nvPr/>
            </p:nvSpPr>
            <p:spPr bwMode="auto">
              <a:xfrm>
                <a:off x="4067" y="176"/>
                <a:ext cx="1240" cy="12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6207" name="Oval 16"/>
              <p:cNvSpPr>
                <a:spLocks noChangeArrowheads="1"/>
              </p:cNvSpPr>
              <p:nvPr/>
            </p:nvSpPr>
            <p:spPr bwMode="auto">
              <a:xfrm>
                <a:off x="4363" y="481"/>
                <a:ext cx="661" cy="64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083051" y="188913"/>
              <a:ext cx="1944688" cy="1989138"/>
              <a:chOff x="2572" y="119"/>
              <a:chExt cx="1225" cy="1253"/>
            </a:xfrm>
          </p:grpSpPr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2572" y="119"/>
                <a:ext cx="1225" cy="1253"/>
                <a:chOff x="2653" y="0"/>
                <a:chExt cx="1225" cy="1253"/>
              </a:xfrm>
            </p:grpSpPr>
            <p:sp>
              <p:nvSpPr>
                <p:cNvPr id="346202" name="Rectangle 19"/>
                <p:cNvSpPr>
                  <a:spLocks noChangeArrowheads="1"/>
                </p:cNvSpPr>
                <p:nvPr/>
              </p:nvSpPr>
              <p:spPr bwMode="auto">
                <a:xfrm>
                  <a:off x="2653" y="0"/>
                  <a:ext cx="1225" cy="125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03" name="Oval 20"/>
                <p:cNvSpPr>
                  <a:spLocks noChangeArrowheads="1"/>
                </p:cNvSpPr>
                <p:nvPr/>
              </p:nvSpPr>
              <p:spPr bwMode="auto">
                <a:xfrm>
                  <a:off x="2789" y="164"/>
                  <a:ext cx="907" cy="90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04" name="Oval 21"/>
                <p:cNvSpPr>
                  <a:spLocks noChangeArrowheads="1"/>
                </p:cNvSpPr>
                <p:nvPr/>
              </p:nvSpPr>
              <p:spPr bwMode="auto">
                <a:xfrm>
                  <a:off x="3198" y="565"/>
                  <a:ext cx="90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2932" y="505"/>
                <a:ext cx="461" cy="454"/>
                <a:chOff x="4415" y="799"/>
                <a:chExt cx="461" cy="454"/>
              </a:xfrm>
            </p:grpSpPr>
            <p:sp>
              <p:nvSpPr>
                <p:cNvPr id="346197" name="Oval 23"/>
                <p:cNvSpPr>
                  <a:spLocks noChangeArrowheads="1"/>
                </p:cNvSpPr>
                <p:nvPr/>
              </p:nvSpPr>
              <p:spPr bwMode="auto">
                <a:xfrm>
                  <a:off x="4558" y="935"/>
                  <a:ext cx="182" cy="182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198" name="Oval 24"/>
                <p:cNvSpPr>
                  <a:spLocks noChangeArrowheads="1"/>
                </p:cNvSpPr>
                <p:nvPr/>
              </p:nvSpPr>
              <p:spPr bwMode="auto">
                <a:xfrm>
                  <a:off x="4511" y="890"/>
                  <a:ext cx="272" cy="272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199" name="Oval 25"/>
                <p:cNvSpPr>
                  <a:spLocks noChangeArrowheads="1"/>
                </p:cNvSpPr>
                <p:nvPr/>
              </p:nvSpPr>
              <p:spPr bwMode="auto">
                <a:xfrm>
                  <a:off x="4468" y="841"/>
                  <a:ext cx="362" cy="363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00" name="Oval 26"/>
                <p:cNvSpPr>
                  <a:spLocks noChangeArrowheads="1"/>
                </p:cNvSpPr>
                <p:nvPr/>
              </p:nvSpPr>
              <p:spPr bwMode="auto">
                <a:xfrm>
                  <a:off x="4415" y="799"/>
                  <a:ext cx="461" cy="454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6201" name="Oval 27"/>
                <p:cNvSpPr>
                  <a:spLocks noChangeArrowheads="1"/>
                </p:cNvSpPr>
                <p:nvPr/>
              </p:nvSpPr>
              <p:spPr bwMode="auto">
                <a:xfrm>
                  <a:off x="4611" y="981"/>
                  <a:ext cx="82" cy="8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46196" name="Oval 28"/>
              <p:cNvSpPr>
                <a:spLocks noChangeArrowheads="1"/>
              </p:cNvSpPr>
              <p:nvPr/>
            </p:nvSpPr>
            <p:spPr bwMode="auto">
              <a:xfrm>
                <a:off x="3121" y="681"/>
                <a:ext cx="91" cy="9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46192" name="AutoShape 29"/>
            <p:cNvSpPr>
              <a:spLocks noChangeArrowheads="1"/>
            </p:cNvSpPr>
            <p:nvPr/>
          </p:nvSpPr>
          <p:spPr bwMode="auto">
            <a:xfrm>
              <a:off x="5435601" y="1052513"/>
              <a:ext cx="1223963" cy="288925"/>
            </a:xfrm>
            <a:prstGeom prst="rightArrow">
              <a:avLst>
                <a:gd name="adj1" fmla="val 50000"/>
                <a:gd name="adj2" fmla="val 10590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193" name="Oval 30"/>
            <p:cNvSpPr>
              <a:spLocks noChangeArrowheads="1"/>
            </p:cNvSpPr>
            <p:nvPr/>
          </p:nvSpPr>
          <p:spPr bwMode="auto">
            <a:xfrm>
              <a:off x="6775451" y="555626"/>
              <a:ext cx="1339850" cy="1319213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627313" y="2616201"/>
              <a:ext cx="4759325" cy="4194175"/>
              <a:chOff x="1655" y="1648"/>
              <a:chExt cx="2998" cy="2642"/>
            </a:xfrm>
          </p:grpSpPr>
          <p:sp>
            <p:nvSpPr>
              <p:cNvPr id="346182" name="Line 34"/>
              <p:cNvSpPr>
                <a:spLocks noChangeShapeType="1"/>
              </p:cNvSpPr>
              <p:nvPr/>
            </p:nvSpPr>
            <p:spPr bwMode="auto">
              <a:xfrm flipH="1">
                <a:off x="3209" y="1648"/>
                <a:ext cx="13" cy="41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3" name="Line 35"/>
              <p:cNvSpPr>
                <a:spLocks noChangeShapeType="1"/>
              </p:cNvSpPr>
              <p:nvPr/>
            </p:nvSpPr>
            <p:spPr bwMode="auto">
              <a:xfrm flipH="1">
                <a:off x="3188" y="3087"/>
                <a:ext cx="14" cy="413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4" name="Line 36"/>
              <p:cNvSpPr>
                <a:spLocks noChangeShapeType="1"/>
              </p:cNvSpPr>
              <p:nvPr/>
            </p:nvSpPr>
            <p:spPr bwMode="auto">
              <a:xfrm>
                <a:off x="3112" y="3715"/>
                <a:ext cx="145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5" name="Line 37"/>
              <p:cNvSpPr>
                <a:spLocks noChangeShapeType="1"/>
              </p:cNvSpPr>
              <p:nvPr/>
            </p:nvSpPr>
            <p:spPr bwMode="auto">
              <a:xfrm flipH="1">
                <a:off x="3110" y="3523"/>
                <a:ext cx="2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6" name="Line 38"/>
              <p:cNvSpPr>
                <a:spLocks noChangeShapeType="1"/>
              </p:cNvSpPr>
              <p:nvPr/>
            </p:nvSpPr>
            <p:spPr bwMode="auto">
              <a:xfrm flipH="1">
                <a:off x="4570" y="3523"/>
                <a:ext cx="3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7" name="Text Box 39"/>
              <p:cNvSpPr txBox="1">
                <a:spLocks noChangeArrowheads="1"/>
              </p:cNvSpPr>
              <p:nvPr/>
            </p:nvSpPr>
            <p:spPr bwMode="auto">
              <a:xfrm>
                <a:off x="3085" y="3715"/>
                <a:ext cx="1568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algn="just"/>
                <a:r>
                  <a:rPr lang="en-US" altLang="ja-JP" sz="2000" b="1">
                    <a:latin typeface="Century" pitchFamily="18" charset="0"/>
                    <a:ea typeface="ＭＳ 明朝" pitchFamily="17" charset="-128"/>
                  </a:rPr>
                  <a:t>Re-diffraction optics system</a:t>
                </a:r>
                <a:endParaRPr lang="en-US" altLang="ja-JP" sz="2000" b="1"/>
              </a:p>
            </p:txBody>
          </p:sp>
          <p:sp>
            <p:nvSpPr>
              <p:cNvPr id="346188" name="Line 40"/>
              <p:cNvSpPr>
                <a:spLocks noChangeShapeType="1"/>
              </p:cNvSpPr>
              <p:nvPr/>
            </p:nvSpPr>
            <p:spPr bwMode="auto">
              <a:xfrm flipH="1">
                <a:off x="2150" y="2648"/>
                <a:ext cx="935" cy="1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lIns="74295" tIns="8890" rIns="74295" bIns="8890"/>
              <a:lstStyle/>
              <a:p>
                <a:endParaRPr lang="ja-JP" altLang="en-US"/>
              </a:p>
            </p:txBody>
          </p:sp>
          <p:sp>
            <p:nvSpPr>
              <p:cNvPr id="346189" name="Text Box 41"/>
              <p:cNvSpPr txBox="1">
                <a:spLocks noChangeArrowheads="1"/>
              </p:cNvSpPr>
              <p:nvPr/>
            </p:nvSpPr>
            <p:spPr bwMode="auto">
              <a:xfrm>
                <a:off x="1655" y="3880"/>
                <a:ext cx="143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4295" tIns="8890" rIns="74295" bIns="8890"/>
              <a:lstStyle/>
              <a:p>
                <a:pPr algn="just"/>
                <a:r>
                  <a:rPr lang="en-US" altLang="ja-JP" sz="2000" b="1">
                    <a:latin typeface="Century" pitchFamily="18" charset="0"/>
                    <a:ea typeface="ＭＳ 明朝" pitchFamily="17" charset="-128"/>
                  </a:rPr>
                  <a:t>Opaque disk</a:t>
                </a:r>
                <a:endParaRPr lang="en-US" altLang="ja-JP" sz="2000" b="1"/>
              </a:p>
            </p:txBody>
          </p:sp>
        </p:grpSp>
        <p:sp>
          <p:nvSpPr>
            <p:cNvPr id="346135" name="AutoShape 43"/>
            <p:cNvSpPr>
              <a:spLocks noChangeAspect="1" noChangeArrowheads="1" noTextEdit="1"/>
            </p:cNvSpPr>
            <p:nvPr/>
          </p:nvSpPr>
          <p:spPr bwMode="auto">
            <a:xfrm>
              <a:off x="595313" y="2187576"/>
              <a:ext cx="7150100" cy="437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36" name="Rectangle 44"/>
            <p:cNvSpPr>
              <a:spLocks noChangeArrowheads="1"/>
            </p:cNvSpPr>
            <p:nvPr/>
          </p:nvSpPr>
          <p:spPr bwMode="auto">
            <a:xfrm>
              <a:off x="595313" y="2251076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6137" name="Oval 45"/>
            <p:cNvSpPr>
              <a:spLocks noChangeArrowheads="1"/>
            </p:cNvSpPr>
            <p:nvPr/>
          </p:nvSpPr>
          <p:spPr bwMode="auto">
            <a:xfrm>
              <a:off x="1411288" y="3286126"/>
              <a:ext cx="203200" cy="1728788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38" name="Line 46"/>
            <p:cNvSpPr>
              <a:spLocks noChangeShapeType="1"/>
            </p:cNvSpPr>
            <p:nvPr/>
          </p:nvSpPr>
          <p:spPr bwMode="auto">
            <a:xfrm>
              <a:off x="1512888" y="3286126"/>
              <a:ext cx="3233738" cy="83661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39" name="Line 47"/>
            <p:cNvSpPr>
              <a:spLocks noChangeShapeType="1"/>
            </p:cNvSpPr>
            <p:nvPr/>
          </p:nvSpPr>
          <p:spPr bwMode="auto">
            <a:xfrm flipV="1">
              <a:off x="1512888" y="4122739"/>
              <a:ext cx="3233738" cy="89217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4865688" y="4048126"/>
              <a:ext cx="101600" cy="157163"/>
              <a:chOff x="3062" y="2028"/>
              <a:chExt cx="64" cy="99"/>
            </a:xfrm>
          </p:grpSpPr>
          <p:sp>
            <p:nvSpPr>
              <p:cNvPr id="346162" name="Oval 68"/>
              <p:cNvSpPr>
                <a:spLocks noChangeArrowheads="1"/>
              </p:cNvSpPr>
              <p:nvPr/>
            </p:nvSpPr>
            <p:spPr bwMode="auto">
              <a:xfrm>
                <a:off x="3062" y="2028"/>
                <a:ext cx="64" cy="99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46163" name="Oval 69"/>
              <p:cNvSpPr>
                <a:spLocks noChangeArrowheads="1"/>
              </p:cNvSpPr>
              <p:nvPr/>
            </p:nvSpPr>
            <p:spPr bwMode="auto">
              <a:xfrm>
                <a:off x="3062" y="2028"/>
                <a:ext cx="64" cy="99"/>
              </a:xfrm>
              <a:prstGeom prst="ellipse">
                <a:avLst/>
              </a:prstGeom>
              <a:noFill/>
              <a:ln w="158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6142" name="Oval 70"/>
            <p:cNvSpPr>
              <a:spLocks noChangeArrowheads="1"/>
            </p:cNvSpPr>
            <p:nvPr/>
          </p:nvSpPr>
          <p:spPr bwMode="auto">
            <a:xfrm>
              <a:off x="4995863" y="3419476"/>
              <a:ext cx="204788" cy="1414463"/>
            </a:xfrm>
            <a:prstGeom prst="ellips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3" name="Line 71"/>
            <p:cNvSpPr>
              <a:spLocks noChangeShapeType="1"/>
            </p:cNvSpPr>
            <p:nvPr/>
          </p:nvSpPr>
          <p:spPr bwMode="auto">
            <a:xfrm>
              <a:off x="1512888" y="3286126"/>
              <a:ext cx="3581400" cy="14446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4" name="Line 72"/>
            <p:cNvSpPr>
              <a:spLocks noChangeShapeType="1"/>
            </p:cNvSpPr>
            <p:nvPr/>
          </p:nvSpPr>
          <p:spPr bwMode="auto">
            <a:xfrm flipV="1">
              <a:off x="1512888" y="4814889"/>
              <a:ext cx="3581400" cy="200025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5" name="Line 73"/>
            <p:cNvSpPr>
              <a:spLocks noChangeShapeType="1"/>
            </p:cNvSpPr>
            <p:nvPr/>
          </p:nvSpPr>
          <p:spPr bwMode="auto">
            <a:xfrm>
              <a:off x="5076826" y="3443289"/>
              <a:ext cx="2198688" cy="14446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6" name="Line 74"/>
            <p:cNvSpPr>
              <a:spLocks noChangeShapeType="1"/>
            </p:cNvSpPr>
            <p:nvPr/>
          </p:nvSpPr>
          <p:spPr bwMode="auto">
            <a:xfrm flipV="1">
              <a:off x="5094288" y="3587751"/>
              <a:ext cx="2166938" cy="121920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7" name="Line 75"/>
            <p:cNvSpPr>
              <a:spLocks noChangeShapeType="1"/>
            </p:cNvSpPr>
            <p:nvPr/>
          </p:nvSpPr>
          <p:spPr bwMode="auto">
            <a:xfrm>
              <a:off x="5076826" y="3443289"/>
              <a:ext cx="2200275" cy="120808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48" name="Line 76"/>
            <p:cNvSpPr>
              <a:spLocks noChangeShapeType="1"/>
            </p:cNvSpPr>
            <p:nvPr/>
          </p:nvSpPr>
          <p:spPr bwMode="auto">
            <a:xfrm flipV="1">
              <a:off x="5102226" y="4651376"/>
              <a:ext cx="2174875" cy="173038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0" name="Rectangle 78"/>
            <p:cNvSpPr>
              <a:spLocks noChangeArrowheads="1"/>
            </p:cNvSpPr>
            <p:nvPr/>
          </p:nvSpPr>
          <p:spPr bwMode="auto">
            <a:xfrm>
              <a:off x="4097338" y="2344739"/>
              <a:ext cx="1331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400" b="1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Field </a:t>
              </a:r>
              <a:r>
                <a:rPr lang="en-US" altLang="ja-JP" sz="2400" b="1" dirty="0" smtClean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lens </a:t>
              </a:r>
              <a:endParaRPr lang="en-US" altLang="ja-JP" sz="24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151" name="Rectangle 79"/>
            <p:cNvSpPr>
              <a:spLocks noChangeArrowheads="1"/>
            </p:cNvSpPr>
            <p:nvPr/>
          </p:nvSpPr>
          <p:spPr bwMode="auto">
            <a:xfrm>
              <a:off x="4949826" y="2344739"/>
              <a:ext cx="60325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900">
                  <a:solidFill>
                    <a:srgbClr val="000000"/>
                  </a:solidFill>
                </a:rPr>
                <a:t> </a:t>
              </a:r>
              <a:endParaRPr lang="en-US" altLang="ja-JP"/>
            </a:p>
          </p:txBody>
        </p:sp>
        <p:sp>
          <p:nvSpPr>
            <p:cNvPr id="346152" name="Freeform 80"/>
            <p:cNvSpPr>
              <a:spLocks noEditPoints="1"/>
            </p:cNvSpPr>
            <p:nvPr/>
          </p:nvSpPr>
          <p:spPr bwMode="auto">
            <a:xfrm>
              <a:off x="4557713" y="2803526"/>
              <a:ext cx="508000" cy="581025"/>
            </a:xfrm>
            <a:custGeom>
              <a:avLst/>
              <a:gdLst>
                <a:gd name="T0" fmla="*/ 0 w 3095"/>
                <a:gd name="T1" fmla="*/ 0 h 3269"/>
                <a:gd name="T2" fmla="*/ 0 w 3095"/>
                <a:gd name="T3" fmla="*/ 0 h 3269"/>
                <a:gd name="T4" fmla="*/ 0 w 3095"/>
                <a:gd name="T5" fmla="*/ 0 h 3269"/>
                <a:gd name="T6" fmla="*/ 0 w 3095"/>
                <a:gd name="T7" fmla="*/ 0 h 3269"/>
                <a:gd name="T8" fmla="*/ 0 w 3095"/>
                <a:gd name="T9" fmla="*/ 0 h 3269"/>
                <a:gd name="T10" fmla="*/ 0 w 3095"/>
                <a:gd name="T11" fmla="*/ 0 h 3269"/>
                <a:gd name="T12" fmla="*/ 0 w 3095"/>
                <a:gd name="T13" fmla="*/ 0 h 3269"/>
                <a:gd name="T14" fmla="*/ 0 w 3095"/>
                <a:gd name="T15" fmla="*/ 0 h 3269"/>
                <a:gd name="T16" fmla="*/ 0 w 3095"/>
                <a:gd name="T17" fmla="*/ 0 h 3269"/>
                <a:gd name="T18" fmla="*/ 0 w 3095"/>
                <a:gd name="T19" fmla="*/ 0 h 3269"/>
                <a:gd name="T20" fmla="*/ 0 w 3095"/>
                <a:gd name="T21" fmla="*/ 0 h 32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95"/>
                <a:gd name="T34" fmla="*/ 0 h 3269"/>
                <a:gd name="T35" fmla="*/ 3095 w 3095"/>
                <a:gd name="T36" fmla="*/ 3269 h 32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95" h="3269">
                  <a:moveTo>
                    <a:pt x="91" y="21"/>
                  </a:moveTo>
                  <a:lnTo>
                    <a:pt x="2856" y="2944"/>
                  </a:lnTo>
                  <a:cubicBezTo>
                    <a:pt x="2875" y="2964"/>
                    <a:pt x="2874" y="2996"/>
                    <a:pt x="2854" y="3015"/>
                  </a:cubicBezTo>
                  <a:cubicBezTo>
                    <a:pt x="2834" y="3034"/>
                    <a:pt x="2803" y="3033"/>
                    <a:pt x="2784" y="3013"/>
                  </a:cubicBezTo>
                  <a:lnTo>
                    <a:pt x="18" y="90"/>
                  </a:lnTo>
                  <a:cubicBezTo>
                    <a:pt x="0" y="70"/>
                    <a:pt x="0" y="38"/>
                    <a:pt x="20" y="19"/>
                  </a:cubicBezTo>
                  <a:cubicBezTo>
                    <a:pt x="41" y="0"/>
                    <a:pt x="72" y="1"/>
                    <a:pt x="91" y="21"/>
                  </a:cubicBezTo>
                  <a:close/>
                  <a:moveTo>
                    <a:pt x="2922" y="2698"/>
                  </a:moveTo>
                  <a:lnTo>
                    <a:pt x="3095" y="3269"/>
                  </a:lnTo>
                  <a:lnTo>
                    <a:pt x="2535" y="3065"/>
                  </a:lnTo>
                  <a:lnTo>
                    <a:pt x="2922" y="269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3" name="Freeform 81"/>
            <p:cNvSpPr>
              <a:spLocks noEditPoints="1"/>
            </p:cNvSpPr>
            <p:nvPr/>
          </p:nvSpPr>
          <p:spPr bwMode="auto">
            <a:xfrm>
              <a:off x="1597026" y="4725989"/>
              <a:ext cx="463550" cy="1087438"/>
            </a:xfrm>
            <a:custGeom>
              <a:avLst/>
              <a:gdLst>
                <a:gd name="T0" fmla="*/ 0 w 2826"/>
                <a:gd name="T1" fmla="*/ 0 h 6131"/>
                <a:gd name="T2" fmla="*/ 0 w 2826"/>
                <a:gd name="T3" fmla="*/ 0 h 6131"/>
                <a:gd name="T4" fmla="*/ 0 w 2826"/>
                <a:gd name="T5" fmla="*/ 0 h 6131"/>
                <a:gd name="T6" fmla="*/ 0 w 2826"/>
                <a:gd name="T7" fmla="*/ 0 h 6131"/>
                <a:gd name="T8" fmla="*/ 0 w 2826"/>
                <a:gd name="T9" fmla="*/ 0 h 6131"/>
                <a:gd name="T10" fmla="*/ 0 w 2826"/>
                <a:gd name="T11" fmla="*/ 0 h 6131"/>
                <a:gd name="T12" fmla="*/ 0 w 2826"/>
                <a:gd name="T13" fmla="*/ 0 h 6131"/>
                <a:gd name="T14" fmla="*/ 0 w 2826"/>
                <a:gd name="T15" fmla="*/ 0 h 6131"/>
                <a:gd name="T16" fmla="*/ 0 w 2826"/>
                <a:gd name="T17" fmla="*/ 0 h 6131"/>
                <a:gd name="T18" fmla="*/ 0 w 2826"/>
                <a:gd name="T19" fmla="*/ 0 h 6131"/>
                <a:gd name="T20" fmla="*/ 0 w 2826"/>
                <a:gd name="T21" fmla="*/ 0 h 61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26"/>
                <a:gd name="T34" fmla="*/ 0 h 6131"/>
                <a:gd name="T35" fmla="*/ 2826 w 2826"/>
                <a:gd name="T36" fmla="*/ 6131 h 61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26" h="6131">
                  <a:moveTo>
                    <a:pt x="2724" y="6094"/>
                  </a:moveTo>
                  <a:lnTo>
                    <a:pt x="142" y="386"/>
                  </a:lnTo>
                  <a:cubicBezTo>
                    <a:pt x="131" y="360"/>
                    <a:pt x="142" y="331"/>
                    <a:pt x="167" y="319"/>
                  </a:cubicBezTo>
                  <a:cubicBezTo>
                    <a:pt x="192" y="308"/>
                    <a:pt x="222" y="319"/>
                    <a:pt x="233" y="344"/>
                  </a:cubicBezTo>
                  <a:lnTo>
                    <a:pt x="2815" y="6053"/>
                  </a:lnTo>
                  <a:cubicBezTo>
                    <a:pt x="2826" y="6078"/>
                    <a:pt x="2815" y="6108"/>
                    <a:pt x="2790" y="6119"/>
                  </a:cubicBezTo>
                  <a:cubicBezTo>
                    <a:pt x="2765" y="6131"/>
                    <a:pt x="2735" y="6120"/>
                    <a:pt x="2724" y="6094"/>
                  </a:cubicBezTo>
                  <a:close/>
                  <a:moveTo>
                    <a:pt x="0" y="596"/>
                  </a:moveTo>
                  <a:lnTo>
                    <a:pt x="23" y="0"/>
                  </a:lnTo>
                  <a:lnTo>
                    <a:pt x="486" y="377"/>
                  </a:lnTo>
                  <a:lnTo>
                    <a:pt x="0" y="59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4" name="Line 82"/>
            <p:cNvSpPr>
              <a:spLocks noChangeShapeType="1"/>
            </p:cNvSpPr>
            <p:nvPr/>
          </p:nvSpPr>
          <p:spPr bwMode="auto">
            <a:xfrm>
              <a:off x="1514476" y="5053014"/>
              <a:ext cx="1588" cy="638175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5" name="Line 83"/>
            <p:cNvSpPr>
              <a:spLocks noChangeShapeType="1"/>
            </p:cNvSpPr>
            <p:nvPr/>
          </p:nvSpPr>
          <p:spPr bwMode="auto">
            <a:xfrm>
              <a:off x="1504951" y="2606676"/>
              <a:ext cx="1588" cy="636588"/>
            </a:xfrm>
            <a:prstGeom prst="line">
              <a:avLst/>
            </a:prstGeom>
            <a:noFill/>
            <a:ln w="984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6" name="Line 84"/>
            <p:cNvSpPr>
              <a:spLocks noChangeShapeType="1"/>
            </p:cNvSpPr>
            <p:nvPr/>
          </p:nvSpPr>
          <p:spPr bwMode="auto">
            <a:xfrm flipV="1">
              <a:off x="603251" y="4100514"/>
              <a:ext cx="7142163" cy="11113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6157" name="Rectangle 85"/>
            <p:cNvSpPr>
              <a:spLocks noChangeArrowheads="1"/>
            </p:cNvSpPr>
            <p:nvPr/>
          </p:nvSpPr>
          <p:spPr bwMode="auto">
            <a:xfrm>
              <a:off x="1259632" y="5789614"/>
              <a:ext cx="208069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  <a:latin typeface="Century" pitchFamily="18" charset="0"/>
                </a:rPr>
                <a:t>Objective system </a:t>
              </a:r>
              <a:endParaRPr lang="en-US" altLang="ja-JP" b="1" dirty="0">
                <a:solidFill>
                  <a:srgbClr val="FF0000"/>
                </a:solidFill>
              </a:endParaRPr>
            </a:p>
          </p:txBody>
        </p:sp>
        <p:sp>
          <p:nvSpPr>
            <p:cNvPr id="346158" name="Rectangle 86"/>
            <p:cNvSpPr>
              <a:spLocks noChangeArrowheads="1"/>
            </p:cNvSpPr>
            <p:nvPr/>
          </p:nvSpPr>
          <p:spPr bwMode="auto">
            <a:xfrm>
              <a:off x="2317751" y="5789614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6160" name="Rectangle 88"/>
            <p:cNvSpPr>
              <a:spLocks noChangeArrowheads="1"/>
            </p:cNvSpPr>
            <p:nvPr/>
          </p:nvSpPr>
          <p:spPr bwMode="auto">
            <a:xfrm>
              <a:off x="2813051" y="5789614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6161" name="Rectangle 89"/>
            <p:cNvSpPr>
              <a:spLocks noChangeArrowheads="1"/>
            </p:cNvSpPr>
            <p:nvPr/>
          </p:nvSpPr>
          <p:spPr bwMode="auto">
            <a:xfrm>
              <a:off x="1322388" y="6215064"/>
              <a:ext cx="698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2000">
                  <a:solidFill>
                    <a:srgbClr val="000000"/>
                  </a:solidFill>
                  <a:latin typeface="Century" pitchFamily="18" charset="0"/>
                </a:rPr>
                <a:t> </a:t>
              </a:r>
              <a:endParaRPr lang="en-US" altLang="ja-JP"/>
            </a:p>
          </p:txBody>
        </p:sp>
        <p:sp>
          <p:nvSpPr>
            <p:cNvPr id="346132" name="Oval 90"/>
            <p:cNvSpPr>
              <a:spLocks noChangeArrowheads="1"/>
            </p:cNvSpPr>
            <p:nvPr/>
          </p:nvSpPr>
          <p:spPr bwMode="auto">
            <a:xfrm>
              <a:off x="1412876" y="3244851"/>
              <a:ext cx="215900" cy="18002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133" name="Oval 91"/>
            <p:cNvSpPr>
              <a:spLocks noChangeArrowheads="1"/>
            </p:cNvSpPr>
            <p:nvPr/>
          </p:nvSpPr>
          <p:spPr bwMode="auto">
            <a:xfrm>
              <a:off x="4986338" y="3411539"/>
              <a:ext cx="215900" cy="1439863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0508" name="Text Box 92"/>
            <p:cNvSpPr txBox="1">
              <a:spLocks noChangeArrowheads="1"/>
            </p:cNvSpPr>
            <p:nvPr/>
          </p:nvSpPr>
          <p:spPr bwMode="auto">
            <a:xfrm>
              <a:off x="4960938" y="5916614"/>
              <a:ext cx="2447925" cy="9461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28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Re-diffraction optical system</a:t>
              </a:r>
            </a:p>
          </p:txBody>
        </p:sp>
        <p:sp>
          <p:nvSpPr>
            <p:cNvPr id="346126" name="Rectangle 94"/>
            <p:cNvSpPr>
              <a:spLocks noChangeArrowheads="1"/>
            </p:cNvSpPr>
            <p:nvPr/>
          </p:nvSpPr>
          <p:spPr bwMode="auto">
            <a:xfrm>
              <a:off x="7264401" y="3654426"/>
              <a:ext cx="73025" cy="431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127" name="Rectangle 95"/>
            <p:cNvSpPr>
              <a:spLocks noChangeArrowheads="1"/>
            </p:cNvSpPr>
            <p:nvPr/>
          </p:nvSpPr>
          <p:spPr bwMode="auto">
            <a:xfrm>
              <a:off x="7250113" y="4114801"/>
              <a:ext cx="73025" cy="5048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116" name="Text Box 98"/>
            <p:cNvSpPr txBox="1">
              <a:spLocks noChangeArrowheads="1"/>
            </p:cNvSpPr>
            <p:nvPr/>
          </p:nvSpPr>
          <p:spPr bwMode="auto">
            <a:xfrm>
              <a:off x="250825" y="908051"/>
              <a:ext cx="3673475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u="sng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Function of the field lens : make a image of objective lens aperture onto </a:t>
              </a:r>
              <a:r>
                <a:rPr lang="en-US" altLang="ja-JP" sz="2400" b="1" u="sng" dirty="0" err="1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Lyot</a:t>
              </a:r>
              <a:r>
                <a:rPr lang="en-US" altLang="ja-JP" sz="2400" b="1" u="sng" dirty="0">
                  <a:solidFill>
                    <a:srgbClr val="00FF00"/>
                  </a:solidFill>
                  <a:latin typeface="Times New Roman" pitchFamily="18" charset="0"/>
                  <a:cs typeface="Times New Roman" pitchFamily="18" charset="0"/>
                </a:rPr>
                <a:t> stop</a:t>
              </a:r>
            </a:p>
          </p:txBody>
        </p:sp>
        <p:sp>
          <p:nvSpPr>
            <p:cNvPr id="346117" name="AutoShape 99"/>
            <p:cNvSpPr>
              <a:spLocks noChangeArrowheads="1"/>
            </p:cNvSpPr>
            <p:nvPr/>
          </p:nvSpPr>
          <p:spPr bwMode="auto">
            <a:xfrm rot="1076715">
              <a:off x="2771775" y="2205038"/>
              <a:ext cx="1223963" cy="215900"/>
            </a:xfrm>
            <a:prstGeom prst="rightArrow">
              <a:avLst>
                <a:gd name="adj1" fmla="val 50000"/>
                <a:gd name="adj2" fmla="val 141728"/>
              </a:avLst>
            </a:prstGeom>
            <a:solidFill>
              <a:srgbClr val="00FF00"/>
            </a:solidFill>
            <a:ln w="9525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6118" name="Line 100"/>
            <p:cNvSpPr>
              <a:spLocks noChangeShapeType="1"/>
            </p:cNvSpPr>
            <p:nvPr/>
          </p:nvSpPr>
          <p:spPr bwMode="auto">
            <a:xfrm flipH="1">
              <a:off x="7239000" y="3124201"/>
              <a:ext cx="19050" cy="2085975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0" name="Line 38"/>
            <p:cNvSpPr>
              <a:spLocks noChangeShapeType="1"/>
            </p:cNvSpPr>
            <p:nvPr/>
          </p:nvSpPr>
          <p:spPr bwMode="auto">
            <a:xfrm>
              <a:off x="1648392" y="3918225"/>
              <a:ext cx="298" cy="3766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Diffraction in re-diffraction system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6967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5313" y="184150"/>
            <a:ext cx="8008938" cy="6673850"/>
            <a:chOff x="375" y="119"/>
            <a:chExt cx="5045" cy="4204"/>
          </a:xfrm>
        </p:grpSpPr>
        <p:sp>
          <p:nvSpPr>
            <p:cNvPr id="347158" name="Line 3"/>
            <p:cNvSpPr>
              <a:spLocks noChangeShapeType="1"/>
            </p:cNvSpPr>
            <p:nvPr/>
          </p:nvSpPr>
          <p:spPr bwMode="auto">
            <a:xfrm>
              <a:off x="1973" y="391"/>
              <a:ext cx="1134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7159" name="Text Box 4"/>
            <p:cNvSpPr txBox="1">
              <a:spLocks noChangeArrowheads="1"/>
            </p:cNvSpPr>
            <p:nvPr/>
          </p:nvSpPr>
          <p:spPr bwMode="auto">
            <a:xfrm>
              <a:off x="839" y="210"/>
              <a:ext cx="1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Opaque disk</a:t>
              </a:r>
            </a:p>
          </p:txBody>
        </p:sp>
        <p:sp>
          <p:nvSpPr>
            <p:cNvPr id="347160" name="Text Box 5"/>
            <p:cNvSpPr txBox="1">
              <a:spLocks noChangeArrowheads="1"/>
            </p:cNvSpPr>
            <p:nvPr/>
          </p:nvSpPr>
          <p:spPr bwMode="auto">
            <a:xfrm>
              <a:off x="4059" y="1525"/>
              <a:ext cx="1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 err="1">
                  <a:latin typeface="Times New Roman" pitchFamily="18" charset="0"/>
                  <a:cs typeface="Times New Roman" pitchFamily="18" charset="0"/>
                </a:rPr>
                <a:t>Lyot</a:t>
              </a:r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 stop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72" y="119"/>
              <a:ext cx="2726" cy="1268"/>
              <a:chOff x="2572" y="119"/>
              <a:chExt cx="2726" cy="1268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4058" y="138"/>
                <a:ext cx="1240" cy="1249"/>
                <a:chOff x="4058" y="138"/>
                <a:chExt cx="1240" cy="1249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4220" y="309"/>
                  <a:ext cx="936" cy="908"/>
                  <a:chOff x="4229" y="347"/>
                  <a:chExt cx="936" cy="908"/>
                </a:xfrm>
              </p:grpSpPr>
              <p:sp>
                <p:nvSpPr>
                  <p:cNvPr id="34724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391"/>
                    <a:ext cx="817" cy="816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323" y="417"/>
                    <a:ext cx="745" cy="754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4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251" y="369"/>
                    <a:ext cx="888" cy="861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5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229" y="347"/>
                    <a:ext cx="936" cy="908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47245" name="Rectangle 13"/>
                <p:cNvSpPr>
                  <a:spLocks noChangeArrowheads="1"/>
                </p:cNvSpPr>
                <p:nvPr/>
              </p:nvSpPr>
              <p:spPr bwMode="auto">
                <a:xfrm>
                  <a:off x="4058" y="138"/>
                  <a:ext cx="1240" cy="1249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7246" name="Oval 14"/>
                <p:cNvSpPr>
                  <a:spLocks noChangeArrowheads="1"/>
                </p:cNvSpPr>
                <p:nvPr/>
              </p:nvSpPr>
              <p:spPr bwMode="auto">
                <a:xfrm>
                  <a:off x="4354" y="443"/>
                  <a:ext cx="661" cy="64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2572" y="119"/>
                <a:ext cx="1225" cy="1253"/>
                <a:chOff x="2572" y="119"/>
                <a:chExt cx="1225" cy="1253"/>
              </a:xfrm>
            </p:grpSpPr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572" y="119"/>
                  <a:ext cx="1225" cy="1253"/>
                  <a:chOff x="2653" y="0"/>
                  <a:chExt cx="1225" cy="1253"/>
                </a:xfrm>
              </p:grpSpPr>
              <p:sp>
                <p:nvSpPr>
                  <p:cNvPr id="34724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653" y="0"/>
                    <a:ext cx="1225" cy="1253"/>
                  </a:xfrm>
                  <a:prstGeom prst="rect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4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64"/>
                    <a:ext cx="907" cy="907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4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198" y="565"/>
                    <a:ext cx="90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2932" y="505"/>
                  <a:ext cx="461" cy="454"/>
                  <a:chOff x="4415" y="799"/>
                  <a:chExt cx="461" cy="454"/>
                </a:xfrm>
              </p:grpSpPr>
              <p:sp>
                <p:nvSpPr>
                  <p:cNvPr id="34723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558" y="935"/>
                    <a:ext cx="182" cy="182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3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511" y="890"/>
                    <a:ext cx="272" cy="272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38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841"/>
                    <a:ext cx="362" cy="363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3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415" y="799"/>
                    <a:ext cx="461" cy="454"/>
                  </a:xfrm>
                  <a:prstGeom prst="ellips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4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611" y="981"/>
                    <a:ext cx="82" cy="8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47235" name="Oval 26"/>
                <p:cNvSpPr>
                  <a:spLocks noChangeArrowheads="1"/>
                </p:cNvSpPr>
                <p:nvPr/>
              </p:nvSpPr>
              <p:spPr bwMode="auto">
                <a:xfrm>
                  <a:off x="3121" y="681"/>
                  <a:ext cx="91" cy="9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347231" name="AutoShape 27"/>
              <p:cNvSpPr>
                <a:spLocks noChangeArrowheads="1"/>
              </p:cNvSpPr>
              <p:nvPr/>
            </p:nvSpPr>
            <p:spPr bwMode="auto">
              <a:xfrm>
                <a:off x="3424" y="663"/>
                <a:ext cx="771" cy="182"/>
              </a:xfrm>
              <a:prstGeom prst="rightArrow">
                <a:avLst>
                  <a:gd name="adj1" fmla="val 50000"/>
                  <a:gd name="adj2" fmla="val 105907"/>
                </a:avLst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7232" name="Oval 28"/>
              <p:cNvSpPr>
                <a:spLocks noChangeArrowheads="1"/>
              </p:cNvSpPr>
              <p:nvPr/>
            </p:nvSpPr>
            <p:spPr bwMode="auto">
              <a:xfrm>
                <a:off x="4268" y="350"/>
                <a:ext cx="844" cy="831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375" y="1378"/>
              <a:ext cx="4504" cy="2945"/>
              <a:chOff x="375" y="1378"/>
              <a:chExt cx="4504" cy="2945"/>
            </a:xfrm>
          </p:grpSpPr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375" y="1378"/>
                <a:ext cx="4504" cy="2945"/>
                <a:chOff x="375" y="1378"/>
                <a:chExt cx="4504" cy="2945"/>
              </a:xfrm>
            </p:grpSpPr>
            <p:grpSp>
              <p:nvGrpSpPr>
                <p:cNvPr id="11" name="Group 31"/>
                <p:cNvGrpSpPr>
                  <a:grpSpLocks/>
                </p:cNvGrpSpPr>
                <p:nvPr/>
              </p:nvGrpSpPr>
              <p:grpSpPr bwMode="auto">
                <a:xfrm>
                  <a:off x="1655" y="1648"/>
                  <a:ext cx="2998" cy="2642"/>
                  <a:chOff x="1655" y="1648"/>
                  <a:chExt cx="2998" cy="2642"/>
                </a:xfrm>
              </p:grpSpPr>
              <p:sp>
                <p:nvSpPr>
                  <p:cNvPr id="347221" name="Line 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09" y="1648"/>
                    <a:ext cx="13" cy="41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2" name="Line 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8" y="3087"/>
                    <a:ext cx="14" cy="413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3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112" y="3715"/>
                    <a:ext cx="145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4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0" y="3523"/>
                    <a:ext cx="2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5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570" y="3523"/>
                    <a:ext cx="3" cy="1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85" y="3715"/>
                    <a:ext cx="1568" cy="57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pPr algn="just"/>
                    <a:r>
                      <a:rPr lang="en-US" altLang="ja-JP" sz="2000" b="1">
                        <a:latin typeface="Century" pitchFamily="18" charset="0"/>
                        <a:ea typeface="ＭＳ 明朝" pitchFamily="17" charset="-128"/>
                      </a:rPr>
                      <a:t>Re-diffraction optics system</a:t>
                    </a:r>
                    <a:endParaRPr lang="en-US" altLang="ja-JP" sz="2000" b="1"/>
                  </a:p>
                </p:txBody>
              </p:sp>
              <p:sp>
                <p:nvSpPr>
                  <p:cNvPr id="347227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0" y="2648"/>
                    <a:ext cx="935" cy="123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med" len="med"/>
                    <a:tailEnd/>
                  </a:ln>
                </p:spPr>
                <p:txBody>
                  <a:bodyPr lIns="74295" tIns="8890" rIns="74295" bIns="8890"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228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3880"/>
                    <a:ext cx="1430" cy="4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74295" tIns="8890" rIns="74295" bIns="8890"/>
                  <a:lstStyle/>
                  <a:p>
                    <a:pPr algn="just"/>
                    <a:r>
                      <a:rPr lang="en-US" altLang="ja-JP" sz="2000" b="1">
                        <a:latin typeface="Century" pitchFamily="18" charset="0"/>
                        <a:ea typeface="ＭＳ 明朝" pitchFamily="17" charset="-128"/>
                      </a:rPr>
                      <a:t>Opaque disk</a:t>
                    </a:r>
                    <a:endParaRPr lang="en-US" altLang="ja-JP" sz="2000" b="1"/>
                  </a:p>
                </p:txBody>
              </p:sp>
            </p:grp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75" y="1378"/>
                  <a:ext cx="4504" cy="2753"/>
                  <a:chOff x="375" y="1378"/>
                  <a:chExt cx="4504" cy="2753"/>
                </a:xfrm>
              </p:grpSpPr>
              <p:sp>
                <p:nvSpPr>
                  <p:cNvPr id="347174" name="AutoShape 4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75" y="1378"/>
                    <a:ext cx="4504" cy="27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7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75" y="1418"/>
                    <a:ext cx="4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>
                        <a:solidFill>
                          <a:srgbClr val="000000"/>
                        </a:solidFill>
                        <a:latin typeface="Century" pitchFamily="18" charset="0"/>
                      </a:rPr>
                      <a:t> </a:t>
                    </a:r>
                    <a:endParaRPr lang="en-US" altLang="ja-JP"/>
                  </a:p>
                </p:txBody>
              </p:sp>
              <p:sp>
                <p:nvSpPr>
                  <p:cNvPr id="347176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2070"/>
                    <a:ext cx="128" cy="1089"/>
                  </a:xfrm>
                  <a:prstGeom prst="ellips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13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2884" y="2499"/>
                    <a:ext cx="192" cy="198"/>
                    <a:chOff x="2884" y="2499"/>
                    <a:chExt cx="192" cy="198"/>
                  </a:xfrm>
                </p:grpSpPr>
                <p:sp>
                  <p:nvSpPr>
                    <p:cNvPr id="34720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031" y="2586"/>
                      <a:ext cx="45" cy="23"/>
                    </a:xfrm>
                    <a:custGeom>
                      <a:avLst/>
                      <a:gdLst>
                        <a:gd name="T0" fmla="*/ 45 w 45"/>
                        <a:gd name="T1" fmla="*/ 12 h 23"/>
                        <a:gd name="T2" fmla="*/ 0 w 45"/>
                        <a:gd name="T3" fmla="*/ 0 h 23"/>
                        <a:gd name="T4" fmla="*/ 0 w 45"/>
                        <a:gd name="T5" fmla="*/ 23 h 23"/>
                        <a:gd name="T6" fmla="*/ 45 w 45"/>
                        <a:gd name="T7" fmla="*/ 12 h 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5"/>
                        <a:gd name="T13" fmla="*/ 0 h 23"/>
                        <a:gd name="T14" fmla="*/ 45 w 45"/>
                        <a:gd name="T15" fmla="*/ 23 h 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5" h="23">
                          <a:moveTo>
                            <a:pt x="45" y="12"/>
                          </a:moveTo>
                          <a:lnTo>
                            <a:pt x="0" y="0"/>
                          </a:lnTo>
                          <a:lnTo>
                            <a:pt x="0" y="23"/>
                          </a:lnTo>
                          <a:lnTo>
                            <a:pt x="45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008" y="2528"/>
                      <a:ext cx="40" cy="41"/>
                    </a:xfrm>
                    <a:custGeom>
                      <a:avLst/>
                      <a:gdLst>
                        <a:gd name="T0" fmla="*/ 40 w 40"/>
                        <a:gd name="T1" fmla="*/ 0 h 41"/>
                        <a:gd name="T2" fmla="*/ 0 w 40"/>
                        <a:gd name="T3" fmla="*/ 25 h 41"/>
                        <a:gd name="T4" fmla="*/ 16 w 40"/>
                        <a:gd name="T5" fmla="*/ 41 h 41"/>
                        <a:gd name="T6" fmla="*/ 40 w 40"/>
                        <a:gd name="T7" fmla="*/ 0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40" y="0"/>
                          </a:moveTo>
                          <a:lnTo>
                            <a:pt x="0" y="25"/>
                          </a:lnTo>
                          <a:lnTo>
                            <a:pt x="16" y="4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969" y="2499"/>
                      <a:ext cx="22" cy="46"/>
                    </a:xfrm>
                    <a:custGeom>
                      <a:avLst/>
                      <a:gdLst>
                        <a:gd name="T0" fmla="*/ 11 w 22"/>
                        <a:gd name="T1" fmla="*/ 0 h 46"/>
                        <a:gd name="T2" fmla="*/ 0 w 22"/>
                        <a:gd name="T3" fmla="*/ 46 h 46"/>
                        <a:gd name="T4" fmla="*/ 22 w 22"/>
                        <a:gd name="T5" fmla="*/ 46 h 46"/>
                        <a:gd name="T6" fmla="*/ 11 w 22"/>
                        <a:gd name="T7" fmla="*/ 0 h 4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46"/>
                        <a:gd name="T14" fmla="*/ 22 w 22"/>
                        <a:gd name="T15" fmla="*/ 46 h 4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46">
                          <a:moveTo>
                            <a:pt x="11" y="0"/>
                          </a:moveTo>
                          <a:lnTo>
                            <a:pt x="0" y="46"/>
                          </a:lnTo>
                          <a:lnTo>
                            <a:pt x="22" y="4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6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2912" y="2528"/>
                      <a:ext cx="40" cy="41"/>
                    </a:xfrm>
                    <a:custGeom>
                      <a:avLst/>
                      <a:gdLst>
                        <a:gd name="T0" fmla="*/ 0 w 40"/>
                        <a:gd name="T1" fmla="*/ 0 h 41"/>
                        <a:gd name="T2" fmla="*/ 24 w 40"/>
                        <a:gd name="T3" fmla="*/ 41 h 41"/>
                        <a:gd name="T4" fmla="*/ 40 w 40"/>
                        <a:gd name="T5" fmla="*/ 25 h 41"/>
                        <a:gd name="T6" fmla="*/ 0 w 40"/>
                        <a:gd name="T7" fmla="*/ 0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0" y="0"/>
                          </a:moveTo>
                          <a:lnTo>
                            <a:pt x="24" y="41"/>
                          </a:lnTo>
                          <a:lnTo>
                            <a:pt x="4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7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2884" y="2586"/>
                      <a:ext cx="45" cy="23"/>
                    </a:xfrm>
                    <a:custGeom>
                      <a:avLst/>
                      <a:gdLst>
                        <a:gd name="T0" fmla="*/ 0 w 45"/>
                        <a:gd name="T1" fmla="*/ 12 h 23"/>
                        <a:gd name="T2" fmla="*/ 45 w 45"/>
                        <a:gd name="T3" fmla="*/ 23 h 23"/>
                        <a:gd name="T4" fmla="*/ 45 w 45"/>
                        <a:gd name="T5" fmla="*/ 0 h 23"/>
                        <a:gd name="T6" fmla="*/ 0 w 45"/>
                        <a:gd name="T7" fmla="*/ 12 h 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5"/>
                        <a:gd name="T13" fmla="*/ 0 h 23"/>
                        <a:gd name="T14" fmla="*/ 45 w 45"/>
                        <a:gd name="T15" fmla="*/ 23 h 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5" h="23">
                          <a:moveTo>
                            <a:pt x="0" y="12"/>
                          </a:moveTo>
                          <a:lnTo>
                            <a:pt x="45" y="23"/>
                          </a:lnTo>
                          <a:lnTo>
                            <a:pt x="45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8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2912" y="2627"/>
                      <a:ext cx="40" cy="41"/>
                    </a:xfrm>
                    <a:custGeom>
                      <a:avLst/>
                      <a:gdLst>
                        <a:gd name="T0" fmla="*/ 0 w 40"/>
                        <a:gd name="T1" fmla="*/ 41 h 41"/>
                        <a:gd name="T2" fmla="*/ 40 w 40"/>
                        <a:gd name="T3" fmla="*/ 16 h 41"/>
                        <a:gd name="T4" fmla="*/ 24 w 40"/>
                        <a:gd name="T5" fmla="*/ 0 h 41"/>
                        <a:gd name="T6" fmla="*/ 0 w 40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0" y="41"/>
                          </a:moveTo>
                          <a:lnTo>
                            <a:pt x="40" y="16"/>
                          </a:lnTo>
                          <a:lnTo>
                            <a:pt x="24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2969" y="2650"/>
                      <a:ext cx="22" cy="47"/>
                    </a:xfrm>
                    <a:custGeom>
                      <a:avLst/>
                      <a:gdLst>
                        <a:gd name="T0" fmla="*/ 11 w 22"/>
                        <a:gd name="T1" fmla="*/ 47 h 47"/>
                        <a:gd name="T2" fmla="*/ 22 w 22"/>
                        <a:gd name="T3" fmla="*/ 0 h 47"/>
                        <a:gd name="T4" fmla="*/ 0 w 22"/>
                        <a:gd name="T5" fmla="*/ 0 h 47"/>
                        <a:gd name="T6" fmla="*/ 11 w 22"/>
                        <a:gd name="T7" fmla="*/ 47 h 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47"/>
                        <a:gd name="T14" fmla="*/ 22 w 22"/>
                        <a:gd name="T15" fmla="*/ 47 h 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47">
                          <a:moveTo>
                            <a:pt x="11" y="47"/>
                          </a:moveTo>
                          <a:lnTo>
                            <a:pt x="22" y="0"/>
                          </a:lnTo>
                          <a:lnTo>
                            <a:pt x="0" y="0"/>
                          </a:lnTo>
                          <a:lnTo>
                            <a:pt x="11" y="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008" y="2627"/>
                      <a:ext cx="40" cy="41"/>
                    </a:xfrm>
                    <a:custGeom>
                      <a:avLst/>
                      <a:gdLst>
                        <a:gd name="T0" fmla="*/ 40 w 40"/>
                        <a:gd name="T1" fmla="*/ 41 h 41"/>
                        <a:gd name="T2" fmla="*/ 16 w 40"/>
                        <a:gd name="T3" fmla="*/ 0 h 41"/>
                        <a:gd name="T4" fmla="*/ 0 w 40"/>
                        <a:gd name="T5" fmla="*/ 16 h 41"/>
                        <a:gd name="T6" fmla="*/ 40 w 40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40" y="41"/>
                          </a:move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40" y="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1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2" y="2558"/>
                      <a:ext cx="77" cy="80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2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031" y="2586"/>
                      <a:ext cx="45" cy="23"/>
                    </a:xfrm>
                    <a:custGeom>
                      <a:avLst/>
                      <a:gdLst>
                        <a:gd name="T0" fmla="*/ 45 w 45"/>
                        <a:gd name="T1" fmla="*/ 12 h 23"/>
                        <a:gd name="T2" fmla="*/ 0 w 45"/>
                        <a:gd name="T3" fmla="*/ 0 h 23"/>
                        <a:gd name="T4" fmla="*/ 0 w 45"/>
                        <a:gd name="T5" fmla="*/ 23 h 23"/>
                        <a:gd name="T6" fmla="*/ 45 w 45"/>
                        <a:gd name="T7" fmla="*/ 12 h 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5"/>
                        <a:gd name="T13" fmla="*/ 0 h 23"/>
                        <a:gd name="T14" fmla="*/ 45 w 45"/>
                        <a:gd name="T15" fmla="*/ 23 h 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5" h="23">
                          <a:moveTo>
                            <a:pt x="45" y="12"/>
                          </a:moveTo>
                          <a:lnTo>
                            <a:pt x="0" y="0"/>
                          </a:lnTo>
                          <a:lnTo>
                            <a:pt x="0" y="23"/>
                          </a:lnTo>
                          <a:lnTo>
                            <a:pt x="45" y="12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008" y="2528"/>
                      <a:ext cx="40" cy="41"/>
                    </a:xfrm>
                    <a:custGeom>
                      <a:avLst/>
                      <a:gdLst>
                        <a:gd name="T0" fmla="*/ 40 w 40"/>
                        <a:gd name="T1" fmla="*/ 0 h 41"/>
                        <a:gd name="T2" fmla="*/ 0 w 40"/>
                        <a:gd name="T3" fmla="*/ 25 h 41"/>
                        <a:gd name="T4" fmla="*/ 16 w 40"/>
                        <a:gd name="T5" fmla="*/ 41 h 41"/>
                        <a:gd name="T6" fmla="*/ 40 w 40"/>
                        <a:gd name="T7" fmla="*/ 0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40" y="0"/>
                          </a:moveTo>
                          <a:lnTo>
                            <a:pt x="0" y="25"/>
                          </a:lnTo>
                          <a:lnTo>
                            <a:pt x="16" y="41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4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2969" y="2499"/>
                      <a:ext cx="22" cy="46"/>
                    </a:xfrm>
                    <a:custGeom>
                      <a:avLst/>
                      <a:gdLst>
                        <a:gd name="T0" fmla="*/ 11 w 22"/>
                        <a:gd name="T1" fmla="*/ 0 h 46"/>
                        <a:gd name="T2" fmla="*/ 0 w 22"/>
                        <a:gd name="T3" fmla="*/ 46 h 46"/>
                        <a:gd name="T4" fmla="*/ 22 w 22"/>
                        <a:gd name="T5" fmla="*/ 46 h 46"/>
                        <a:gd name="T6" fmla="*/ 11 w 22"/>
                        <a:gd name="T7" fmla="*/ 0 h 4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46"/>
                        <a:gd name="T14" fmla="*/ 22 w 22"/>
                        <a:gd name="T15" fmla="*/ 46 h 4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46">
                          <a:moveTo>
                            <a:pt x="11" y="0"/>
                          </a:moveTo>
                          <a:lnTo>
                            <a:pt x="0" y="46"/>
                          </a:lnTo>
                          <a:lnTo>
                            <a:pt x="22" y="46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5" name="Freeform 59"/>
                    <p:cNvSpPr>
                      <a:spLocks/>
                    </p:cNvSpPr>
                    <p:nvPr/>
                  </p:nvSpPr>
                  <p:spPr bwMode="auto">
                    <a:xfrm>
                      <a:off x="2912" y="2528"/>
                      <a:ext cx="40" cy="41"/>
                    </a:xfrm>
                    <a:custGeom>
                      <a:avLst/>
                      <a:gdLst>
                        <a:gd name="T0" fmla="*/ 0 w 40"/>
                        <a:gd name="T1" fmla="*/ 0 h 41"/>
                        <a:gd name="T2" fmla="*/ 24 w 40"/>
                        <a:gd name="T3" fmla="*/ 41 h 41"/>
                        <a:gd name="T4" fmla="*/ 40 w 40"/>
                        <a:gd name="T5" fmla="*/ 25 h 41"/>
                        <a:gd name="T6" fmla="*/ 0 w 40"/>
                        <a:gd name="T7" fmla="*/ 0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0" y="0"/>
                          </a:moveTo>
                          <a:lnTo>
                            <a:pt x="24" y="41"/>
                          </a:lnTo>
                          <a:lnTo>
                            <a:pt x="4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6" name="Freeform 60"/>
                    <p:cNvSpPr>
                      <a:spLocks/>
                    </p:cNvSpPr>
                    <p:nvPr/>
                  </p:nvSpPr>
                  <p:spPr bwMode="auto">
                    <a:xfrm>
                      <a:off x="2884" y="2586"/>
                      <a:ext cx="45" cy="23"/>
                    </a:xfrm>
                    <a:custGeom>
                      <a:avLst/>
                      <a:gdLst>
                        <a:gd name="T0" fmla="*/ 0 w 45"/>
                        <a:gd name="T1" fmla="*/ 12 h 23"/>
                        <a:gd name="T2" fmla="*/ 45 w 45"/>
                        <a:gd name="T3" fmla="*/ 23 h 23"/>
                        <a:gd name="T4" fmla="*/ 45 w 45"/>
                        <a:gd name="T5" fmla="*/ 0 h 23"/>
                        <a:gd name="T6" fmla="*/ 0 w 45"/>
                        <a:gd name="T7" fmla="*/ 12 h 2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5"/>
                        <a:gd name="T13" fmla="*/ 0 h 23"/>
                        <a:gd name="T14" fmla="*/ 45 w 45"/>
                        <a:gd name="T15" fmla="*/ 23 h 2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5" h="23">
                          <a:moveTo>
                            <a:pt x="0" y="12"/>
                          </a:moveTo>
                          <a:lnTo>
                            <a:pt x="45" y="23"/>
                          </a:lnTo>
                          <a:lnTo>
                            <a:pt x="45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7" name="Freeform 61"/>
                    <p:cNvSpPr>
                      <a:spLocks/>
                    </p:cNvSpPr>
                    <p:nvPr/>
                  </p:nvSpPr>
                  <p:spPr bwMode="auto">
                    <a:xfrm>
                      <a:off x="2912" y="2627"/>
                      <a:ext cx="40" cy="41"/>
                    </a:xfrm>
                    <a:custGeom>
                      <a:avLst/>
                      <a:gdLst>
                        <a:gd name="T0" fmla="*/ 0 w 40"/>
                        <a:gd name="T1" fmla="*/ 41 h 41"/>
                        <a:gd name="T2" fmla="*/ 40 w 40"/>
                        <a:gd name="T3" fmla="*/ 16 h 41"/>
                        <a:gd name="T4" fmla="*/ 24 w 40"/>
                        <a:gd name="T5" fmla="*/ 0 h 41"/>
                        <a:gd name="T6" fmla="*/ 0 w 40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0" y="41"/>
                          </a:moveTo>
                          <a:lnTo>
                            <a:pt x="40" y="16"/>
                          </a:lnTo>
                          <a:lnTo>
                            <a:pt x="24" y="0"/>
                          </a:lnTo>
                          <a:lnTo>
                            <a:pt x="0" y="41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8" name="Freeform 62"/>
                    <p:cNvSpPr>
                      <a:spLocks/>
                    </p:cNvSpPr>
                    <p:nvPr/>
                  </p:nvSpPr>
                  <p:spPr bwMode="auto">
                    <a:xfrm>
                      <a:off x="2969" y="2650"/>
                      <a:ext cx="22" cy="47"/>
                    </a:xfrm>
                    <a:custGeom>
                      <a:avLst/>
                      <a:gdLst>
                        <a:gd name="T0" fmla="*/ 11 w 22"/>
                        <a:gd name="T1" fmla="*/ 47 h 47"/>
                        <a:gd name="T2" fmla="*/ 22 w 22"/>
                        <a:gd name="T3" fmla="*/ 0 h 47"/>
                        <a:gd name="T4" fmla="*/ 0 w 22"/>
                        <a:gd name="T5" fmla="*/ 0 h 47"/>
                        <a:gd name="T6" fmla="*/ 11 w 22"/>
                        <a:gd name="T7" fmla="*/ 47 h 4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2"/>
                        <a:gd name="T13" fmla="*/ 0 h 47"/>
                        <a:gd name="T14" fmla="*/ 22 w 22"/>
                        <a:gd name="T15" fmla="*/ 47 h 4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2" h="47">
                          <a:moveTo>
                            <a:pt x="11" y="47"/>
                          </a:moveTo>
                          <a:lnTo>
                            <a:pt x="22" y="0"/>
                          </a:lnTo>
                          <a:lnTo>
                            <a:pt x="0" y="0"/>
                          </a:lnTo>
                          <a:lnTo>
                            <a:pt x="11" y="47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19" name="Freeform 63"/>
                    <p:cNvSpPr>
                      <a:spLocks/>
                    </p:cNvSpPr>
                    <p:nvPr/>
                  </p:nvSpPr>
                  <p:spPr bwMode="auto">
                    <a:xfrm>
                      <a:off x="3008" y="2627"/>
                      <a:ext cx="40" cy="41"/>
                    </a:xfrm>
                    <a:custGeom>
                      <a:avLst/>
                      <a:gdLst>
                        <a:gd name="T0" fmla="*/ 40 w 40"/>
                        <a:gd name="T1" fmla="*/ 41 h 41"/>
                        <a:gd name="T2" fmla="*/ 16 w 40"/>
                        <a:gd name="T3" fmla="*/ 0 h 41"/>
                        <a:gd name="T4" fmla="*/ 0 w 40"/>
                        <a:gd name="T5" fmla="*/ 16 h 41"/>
                        <a:gd name="T6" fmla="*/ 40 w 40"/>
                        <a:gd name="T7" fmla="*/ 41 h 4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0"/>
                        <a:gd name="T13" fmla="*/ 0 h 41"/>
                        <a:gd name="T14" fmla="*/ 40 w 40"/>
                        <a:gd name="T15" fmla="*/ 41 h 4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0" h="41">
                          <a:moveTo>
                            <a:pt x="40" y="41"/>
                          </a:moveTo>
                          <a:lnTo>
                            <a:pt x="16" y="0"/>
                          </a:lnTo>
                          <a:lnTo>
                            <a:pt x="0" y="16"/>
                          </a:lnTo>
                          <a:lnTo>
                            <a:pt x="40" y="41"/>
                          </a:lnTo>
                          <a:close/>
                        </a:path>
                      </a:pathLst>
                    </a:cu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20" name="Oval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42" y="2558"/>
                      <a:ext cx="77" cy="80"/>
                    </a:xfrm>
                    <a:prstGeom prst="ellipse">
                      <a:avLst/>
                    </a:pr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grpSp>
                <p:nvGrpSpPr>
                  <p:cNvPr id="1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3065" y="2550"/>
                    <a:ext cx="64" cy="99"/>
                    <a:chOff x="3065" y="2550"/>
                    <a:chExt cx="64" cy="99"/>
                  </a:xfrm>
                </p:grpSpPr>
                <p:sp>
                  <p:nvSpPr>
                    <p:cNvPr id="347201" name="Oval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5" y="2550"/>
                      <a:ext cx="64" cy="99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47202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5" y="2550"/>
                      <a:ext cx="64" cy="99"/>
                    </a:xfrm>
                    <a:prstGeom prst="ellipse">
                      <a:avLst/>
                    </a:prstGeom>
                    <a:noFill/>
                    <a:ln w="15875" cap="rnd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  <p:sp>
                <p:nvSpPr>
                  <p:cNvPr id="347181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147" y="2154"/>
                    <a:ext cx="129" cy="891"/>
                  </a:xfrm>
                  <a:prstGeom prst="ellips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953" y="2070"/>
                    <a:ext cx="2256" cy="91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3" name="Line 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3" y="3033"/>
                    <a:ext cx="2256" cy="126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2169"/>
                    <a:ext cx="1385" cy="91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5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09" y="2260"/>
                    <a:ext cx="1365" cy="768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2169"/>
                    <a:ext cx="1386" cy="761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7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4" y="2930"/>
                    <a:ext cx="1370" cy="109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88" name="Line 7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94" y="1960"/>
                    <a:ext cx="2" cy="1344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9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118" y="1477"/>
                    <a:ext cx="38" cy="18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1900">
                        <a:solidFill>
                          <a:srgbClr val="000000"/>
                        </a:solidFill>
                      </a:rPr>
                      <a:t> </a:t>
                    </a:r>
                    <a:endParaRPr lang="en-US" altLang="ja-JP"/>
                  </a:p>
                </p:txBody>
              </p:sp>
              <p:sp>
                <p:nvSpPr>
                  <p:cNvPr id="347192" name="Freeform 79"/>
                  <p:cNvSpPr>
                    <a:spLocks noEditPoints="1"/>
                  </p:cNvSpPr>
                  <p:nvPr/>
                </p:nvSpPr>
                <p:spPr bwMode="auto">
                  <a:xfrm>
                    <a:off x="1006" y="2977"/>
                    <a:ext cx="292" cy="685"/>
                  </a:xfrm>
                  <a:custGeom>
                    <a:avLst/>
                    <a:gdLst>
                      <a:gd name="T0" fmla="*/ 0 w 2826"/>
                      <a:gd name="T1" fmla="*/ 0 h 6131"/>
                      <a:gd name="T2" fmla="*/ 0 w 2826"/>
                      <a:gd name="T3" fmla="*/ 0 h 6131"/>
                      <a:gd name="T4" fmla="*/ 0 w 2826"/>
                      <a:gd name="T5" fmla="*/ 0 h 6131"/>
                      <a:gd name="T6" fmla="*/ 0 w 2826"/>
                      <a:gd name="T7" fmla="*/ 0 h 6131"/>
                      <a:gd name="T8" fmla="*/ 0 w 2826"/>
                      <a:gd name="T9" fmla="*/ 0 h 6131"/>
                      <a:gd name="T10" fmla="*/ 0 w 2826"/>
                      <a:gd name="T11" fmla="*/ 0 h 6131"/>
                      <a:gd name="T12" fmla="*/ 0 w 2826"/>
                      <a:gd name="T13" fmla="*/ 0 h 6131"/>
                      <a:gd name="T14" fmla="*/ 0 w 2826"/>
                      <a:gd name="T15" fmla="*/ 0 h 6131"/>
                      <a:gd name="T16" fmla="*/ 0 w 2826"/>
                      <a:gd name="T17" fmla="*/ 0 h 6131"/>
                      <a:gd name="T18" fmla="*/ 0 w 2826"/>
                      <a:gd name="T19" fmla="*/ 0 h 6131"/>
                      <a:gd name="T20" fmla="*/ 0 w 2826"/>
                      <a:gd name="T21" fmla="*/ 0 h 613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826"/>
                      <a:gd name="T34" fmla="*/ 0 h 6131"/>
                      <a:gd name="T35" fmla="*/ 2826 w 2826"/>
                      <a:gd name="T36" fmla="*/ 6131 h 613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826" h="6131">
                        <a:moveTo>
                          <a:pt x="2724" y="6094"/>
                        </a:moveTo>
                        <a:lnTo>
                          <a:pt x="142" y="386"/>
                        </a:lnTo>
                        <a:cubicBezTo>
                          <a:pt x="131" y="360"/>
                          <a:pt x="142" y="331"/>
                          <a:pt x="167" y="319"/>
                        </a:cubicBezTo>
                        <a:cubicBezTo>
                          <a:pt x="192" y="308"/>
                          <a:pt x="222" y="319"/>
                          <a:pt x="233" y="344"/>
                        </a:cubicBezTo>
                        <a:lnTo>
                          <a:pt x="2815" y="6053"/>
                        </a:lnTo>
                        <a:cubicBezTo>
                          <a:pt x="2826" y="6078"/>
                          <a:pt x="2815" y="6108"/>
                          <a:pt x="2790" y="6119"/>
                        </a:cubicBezTo>
                        <a:cubicBezTo>
                          <a:pt x="2765" y="6131"/>
                          <a:pt x="2735" y="6120"/>
                          <a:pt x="2724" y="6094"/>
                        </a:cubicBezTo>
                        <a:close/>
                        <a:moveTo>
                          <a:pt x="0" y="596"/>
                        </a:moveTo>
                        <a:lnTo>
                          <a:pt x="23" y="0"/>
                        </a:lnTo>
                        <a:lnTo>
                          <a:pt x="486" y="377"/>
                        </a:lnTo>
                        <a:lnTo>
                          <a:pt x="0" y="5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175">
                    <a:solidFill>
                      <a:srgbClr val="000000"/>
                    </a:solidFill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93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54" y="3183"/>
                    <a:ext cx="1" cy="402"/>
                  </a:xfrm>
                  <a:prstGeom prst="line">
                    <a:avLst/>
                  </a:prstGeom>
                  <a:noFill/>
                  <a:ln w="984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9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948" y="1642"/>
                    <a:ext cx="1" cy="401"/>
                  </a:xfrm>
                  <a:prstGeom prst="line">
                    <a:avLst/>
                  </a:prstGeom>
                  <a:noFill/>
                  <a:ln w="984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95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0" y="2583"/>
                    <a:ext cx="4499" cy="7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9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3647"/>
                    <a:ext cx="689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 b="1">
                        <a:solidFill>
                          <a:srgbClr val="FF0000"/>
                        </a:solidFill>
                        <a:latin typeface="Century" pitchFamily="18" charset="0"/>
                      </a:rPr>
                      <a:t>Objective</a:t>
                    </a:r>
                    <a:endParaRPr lang="en-US" altLang="ja-JP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4719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1460" y="3647"/>
                    <a:ext cx="4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>
                        <a:solidFill>
                          <a:srgbClr val="000000"/>
                        </a:solidFill>
                        <a:latin typeface="Century" pitchFamily="18" charset="0"/>
                      </a:rPr>
                      <a:t> </a:t>
                    </a:r>
                    <a:endParaRPr lang="en-US" altLang="ja-JP"/>
                  </a:p>
                </p:txBody>
              </p:sp>
              <p:sp>
                <p:nvSpPr>
                  <p:cNvPr id="34719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1498" y="3647"/>
                    <a:ext cx="347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 b="1">
                        <a:solidFill>
                          <a:srgbClr val="000000"/>
                        </a:solidFill>
                        <a:latin typeface="Century" pitchFamily="18" charset="0"/>
                      </a:rPr>
                      <a:t> </a:t>
                    </a:r>
                    <a:r>
                      <a:rPr lang="en-US" altLang="ja-JP" sz="2000" b="1">
                        <a:solidFill>
                          <a:srgbClr val="FF0000"/>
                        </a:solidFill>
                        <a:latin typeface="Century" pitchFamily="18" charset="0"/>
                      </a:rPr>
                      <a:t>lens</a:t>
                    </a:r>
                    <a:endParaRPr lang="en-US" altLang="ja-JP" b="1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4719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772" y="3647"/>
                    <a:ext cx="4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>
                        <a:solidFill>
                          <a:srgbClr val="000000"/>
                        </a:solidFill>
                        <a:latin typeface="Century" pitchFamily="18" charset="0"/>
                      </a:rPr>
                      <a:t> </a:t>
                    </a:r>
                    <a:endParaRPr lang="en-US" altLang="ja-JP"/>
                  </a:p>
                </p:txBody>
              </p:sp>
              <p:sp>
                <p:nvSpPr>
                  <p:cNvPr id="34720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3915"/>
                    <a:ext cx="4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altLang="ja-JP" sz="2000">
                        <a:solidFill>
                          <a:srgbClr val="000000"/>
                        </a:solidFill>
                        <a:latin typeface="Century" pitchFamily="18" charset="0"/>
                      </a:rPr>
                      <a:t> </a:t>
                    </a:r>
                    <a:endParaRPr lang="en-US" altLang="ja-JP"/>
                  </a:p>
                </p:txBody>
              </p:sp>
              <p:sp>
                <p:nvSpPr>
                  <p:cNvPr id="347178" name="Line 4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53" y="2597"/>
                    <a:ext cx="2037" cy="562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717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953" y="2070"/>
                    <a:ext cx="2037" cy="527"/>
                  </a:xfrm>
                  <a:prstGeom prst="line">
                    <a:avLst/>
                  </a:prstGeom>
                  <a:noFill/>
                  <a:ln w="15875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sp>
              <p:nvSpPr>
                <p:cNvPr id="347171" name="Oval 88"/>
                <p:cNvSpPr>
                  <a:spLocks noChangeArrowheads="1"/>
                </p:cNvSpPr>
                <p:nvPr/>
              </p:nvSpPr>
              <p:spPr bwMode="auto">
                <a:xfrm>
                  <a:off x="890" y="2044"/>
                  <a:ext cx="136" cy="113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7172" name="Oval 89"/>
                <p:cNvSpPr>
                  <a:spLocks noChangeArrowheads="1"/>
                </p:cNvSpPr>
                <p:nvPr/>
              </p:nvSpPr>
              <p:spPr bwMode="auto">
                <a:xfrm>
                  <a:off x="3141" y="2149"/>
                  <a:ext cx="136" cy="907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202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125" y="3727"/>
                  <a:ext cx="1542" cy="5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ja-JP" sz="28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itchFamily="18" charset="0"/>
                      <a:cs typeface="Times New Roman" pitchFamily="18" charset="0"/>
                    </a:rPr>
                    <a:t>Re-diffraction optical system</a:t>
                  </a:r>
                </a:p>
              </p:txBody>
            </p:sp>
          </p:grpSp>
          <p:sp>
            <p:nvSpPr>
              <p:cNvPr id="347164" name="Line 91"/>
              <p:cNvSpPr>
                <a:spLocks noChangeShapeType="1"/>
              </p:cNvSpPr>
              <p:nvPr/>
            </p:nvSpPr>
            <p:spPr bwMode="auto">
              <a:xfrm>
                <a:off x="4377" y="1797"/>
                <a:ext cx="227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165" name="Rectangle 92"/>
              <p:cNvSpPr>
                <a:spLocks noChangeArrowheads="1"/>
              </p:cNvSpPr>
              <p:nvPr/>
            </p:nvSpPr>
            <p:spPr bwMode="auto">
              <a:xfrm>
                <a:off x="4576" y="2302"/>
                <a:ext cx="46" cy="27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7166" name="Rectangle 93"/>
              <p:cNvSpPr>
                <a:spLocks noChangeArrowheads="1"/>
              </p:cNvSpPr>
              <p:nvPr/>
            </p:nvSpPr>
            <p:spPr bwMode="auto">
              <a:xfrm>
                <a:off x="4567" y="2592"/>
                <a:ext cx="46" cy="31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47167" name="Line 94"/>
              <p:cNvSpPr>
                <a:spLocks noChangeShapeType="1"/>
              </p:cNvSpPr>
              <p:nvPr/>
            </p:nvSpPr>
            <p:spPr bwMode="auto">
              <a:xfrm>
                <a:off x="4596" y="1941"/>
                <a:ext cx="0" cy="3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7168" name="Line 95"/>
              <p:cNvSpPr>
                <a:spLocks noChangeShapeType="1"/>
              </p:cNvSpPr>
              <p:nvPr/>
            </p:nvSpPr>
            <p:spPr bwMode="auto">
              <a:xfrm>
                <a:off x="4594" y="2911"/>
                <a:ext cx="0" cy="4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347151" name="Line 103"/>
          <p:cNvSpPr>
            <a:spLocks noChangeShapeType="1"/>
          </p:cNvSpPr>
          <p:nvPr/>
        </p:nvSpPr>
        <p:spPr bwMode="auto">
          <a:xfrm>
            <a:off x="7715250" y="4095750"/>
            <a:ext cx="101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42" name="AutoShape 112"/>
          <p:cNvSpPr>
            <a:spLocks noChangeArrowheads="1"/>
          </p:cNvSpPr>
          <p:nvPr/>
        </p:nvSpPr>
        <p:spPr bwMode="auto">
          <a:xfrm>
            <a:off x="4565650" y="3944938"/>
            <a:ext cx="317500" cy="338138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7140" name="Text Box 115"/>
          <p:cNvSpPr txBox="1">
            <a:spLocks noChangeArrowheads="1"/>
          </p:cNvSpPr>
          <p:nvPr/>
        </p:nvSpPr>
        <p:spPr bwMode="auto">
          <a:xfrm>
            <a:off x="5651500" y="2181225"/>
            <a:ext cx="349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Blocking diffraction fringe by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3" name="Line 38"/>
          <p:cNvSpPr>
            <a:spLocks noChangeShapeType="1"/>
          </p:cNvSpPr>
          <p:nvPr/>
        </p:nvSpPr>
        <p:spPr bwMode="auto">
          <a:xfrm>
            <a:off x="1662247" y="3940464"/>
            <a:ext cx="298" cy="35991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1520" y="0"/>
            <a:ext cx="889248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Agenda for my talk</a:t>
            </a:r>
          </a:p>
          <a:p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What is the coronagraph</a:t>
            </a:r>
          </a:p>
          <a:p>
            <a:pPr marL="514350" indent="-514350"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Plan of observation of beam halo with coronagraph in the LHC</a:t>
            </a:r>
          </a:p>
          <a:p>
            <a:pPr marL="514350" indent="-514350"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Diffraction analysis for phase 1 coronagraph</a:t>
            </a:r>
          </a:p>
          <a:p>
            <a:pPr marL="514350" indent="-514350"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Mie-scattering noise from optical component surface</a:t>
            </a:r>
          </a:p>
          <a:p>
            <a:pPr marL="514350" indent="-514350"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Arrangement of phase 1 coronagraph on B2 optical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marL="514350" indent="-514350"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Optical testing of Phase 1 coronagraph with 30m optical testing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line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How is the performance of coronagraph  limited?</a:t>
            </a:r>
            <a:endParaRPr lang="ja-JP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Phase 2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coronagraph</a:t>
            </a:r>
          </a:p>
          <a:p>
            <a:pPr marL="514350" indent="-514350">
              <a:buFontTx/>
              <a:buAutoNum type="arabicPeriod"/>
            </a:pP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Possibility of </a:t>
            </a:r>
            <a:r>
              <a:rPr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to reduce leakage diffraction fringes</a:t>
            </a:r>
            <a:endParaRPr lang="ja-JP" alt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rabicPeriod"/>
            </a:pPr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87624" y="188640"/>
            <a:ext cx="457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stop at +/-5mm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1043608" y="1052736"/>
            <a:ext cx="6696744" cy="5328592"/>
            <a:chOff x="1043608" y="1052736"/>
            <a:chExt cx="6696744" cy="5328592"/>
          </a:xfrm>
        </p:grpSpPr>
        <p:pic>
          <p:nvPicPr>
            <p:cNvPr id="7" name="図 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052736"/>
              <a:ext cx="6696744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2123728" y="1196752"/>
              <a:ext cx="1584176" cy="4392488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5910262" y="1229225"/>
              <a:ext cx="1584176" cy="4392488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59632" y="162880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 smtClean="0">
                <a:latin typeface="Times New Roman" pitchFamily="18" charset="0"/>
                <a:cs typeface="Times New Roman" pitchFamily="18" charset="0"/>
              </a:rPr>
              <a:t>Diffraction background in final image plane  </a:t>
            </a:r>
            <a:endParaRPr kumimoji="1" lang="ja-JP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74" name="AutoShape 41"/>
          <p:cNvSpPr>
            <a:spLocks noChangeAspect="1" noChangeArrowheads="1" noTextEdit="1"/>
          </p:cNvSpPr>
          <p:nvPr/>
        </p:nvSpPr>
        <p:spPr bwMode="auto">
          <a:xfrm>
            <a:off x="595313" y="2182813"/>
            <a:ext cx="71501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75" name="Rectangle 42"/>
          <p:cNvSpPr>
            <a:spLocks noChangeArrowheads="1"/>
          </p:cNvSpPr>
          <p:nvPr/>
        </p:nvSpPr>
        <p:spPr bwMode="auto">
          <a:xfrm>
            <a:off x="595313" y="2246313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entury" pitchFamily="18" charset="0"/>
              </a:rPr>
              <a:t> </a:t>
            </a:r>
            <a:endParaRPr lang="en-US" altLang="ja-JP"/>
          </a:p>
        </p:txBody>
      </p:sp>
      <p:sp>
        <p:nvSpPr>
          <p:cNvPr id="347188" name="Line 75"/>
          <p:cNvSpPr>
            <a:spLocks noChangeShapeType="1"/>
          </p:cNvSpPr>
          <p:nvPr/>
        </p:nvSpPr>
        <p:spPr bwMode="auto">
          <a:xfrm flipV="1">
            <a:off x="7292976" y="3106738"/>
            <a:ext cx="3175" cy="21336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95" name="Line 82"/>
          <p:cNvSpPr>
            <a:spLocks noChangeShapeType="1"/>
          </p:cNvSpPr>
          <p:nvPr/>
        </p:nvSpPr>
        <p:spPr bwMode="auto">
          <a:xfrm flipV="1">
            <a:off x="603251" y="4095751"/>
            <a:ext cx="7142163" cy="11113"/>
          </a:xfrm>
          <a:prstGeom prst="line">
            <a:avLst/>
          </a:prstGeom>
          <a:noFill/>
          <a:ln w="15875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97" name="Rectangle 84"/>
          <p:cNvSpPr>
            <a:spLocks noChangeArrowheads="1"/>
          </p:cNvSpPr>
          <p:nvPr/>
        </p:nvSpPr>
        <p:spPr bwMode="auto">
          <a:xfrm>
            <a:off x="2317751" y="5784851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entury" pitchFamily="18" charset="0"/>
              </a:rPr>
              <a:t> </a:t>
            </a:r>
            <a:endParaRPr lang="en-US" altLang="ja-JP"/>
          </a:p>
        </p:txBody>
      </p:sp>
      <p:sp>
        <p:nvSpPr>
          <p:cNvPr id="347200" name="Rectangle 87"/>
          <p:cNvSpPr>
            <a:spLocks noChangeArrowheads="1"/>
          </p:cNvSpPr>
          <p:nvPr/>
        </p:nvSpPr>
        <p:spPr bwMode="auto">
          <a:xfrm>
            <a:off x="1322388" y="6210301"/>
            <a:ext cx="6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2000">
                <a:solidFill>
                  <a:srgbClr val="000000"/>
                </a:solidFill>
                <a:latin typeface="Century" pitchFamily="18" charset="0"/>
              </a:rPr>
              <a:t> </a:t>
            </a:r>
            <a:endParaRPr lang="en-US" altLang="ja-JP"/>
          </a:p>
        </p:txBody>
      </p:sp>
      <p:sp>
        <p:nvSpPr>
          <p:cNvPr id="347164" name="Line 91"/>
          <p:cNvSpPr>
            <a:spLocks noChangeShapeType="1"/>
          </p:cNvSpPr>
          <p:nvPr/>
        </p:nvSpPr>
        <p:spPr bwMode="auto">
          <a:xfrm>
            <a:off x="6444209" y="3212976"/>
            <a:ext cx="864096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65" name="Rectangle 92"/>
          <p:cNvSpPr>
            <a:spLocks noChangeArrowheads="1"/>
          </p:cNvSpPr>
          <p:nvPr/>
        </p:nvSpPr>
        <p:spPr bwMode="auto">
          <a:xfrm>
            <a:off x="7264401" y="3649663"/>
            <a:ext cx="73025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7166" name="Rectangle 93"/>
          <p:cNvSpPr>
            <a:spLocks noChangeArrowheads="1"/>
          </p:cNvSpPr>
          <p:nvPr/>
        </p:nvSpPr>
        <p:spPr bwMode="auto">
          <a:xfrm>
            <a:off x="7250113" y="4110038"/>
            <a:ext cx="73025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7167" name="Line 94"/>
          <p:cNvSpPr>
            <a:spLocks noChangeShapeType="1"/>
          </p:cNvSpPr>
          <p:nvPr/>
        </p:nvSpPr>
        <p:spPr bwMode="auto">
          <a:xfrm>
            <a:off x="7296151" y="3076576"/>
            <a:ext cx="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68" name="Line 95"/>
          <p:cNvSpPr>
            <a:spLocks noChangeShapeType="1"/>
          </p:cNvSpPr>
          <p:nvPr/>
        </p:nvSpPr>
        <p:spPr bwMode="auto">
          <a:xfrm>
            <a:off x="7292976" y="4616451"/>
            <a:ext cx="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50" name="Oval 102"/>
          <p:cNvSpPr>
            <a:spLocks noChangeArrowheads="1"/>
          </p:cNvSpPr>
          <p:nvPr/>
        </p:nvSpPr>
        <p:spPr bwMode="auto">
          <a:xfrm>
            <a:off x="7236296" y="3573016"/>
            <a:ext cx="144463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7151" name="Line 103"/>
          <p:cNvSpPr>
            <a:spLocks noChangeShapeType="1"/>
          </p:cNvSpPr>
          <p:nvPr/>
        </p:nvSpPr>
        <p:spPr bwMode="auto">
          <a:xfrm>
            <a:off x="7715250" y="4095750"/>
            <a:ext cx="1019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7160" name="Text Box 5"/>
          <p:cNvSpPr txBox="1">
            <a:spLocks noChangeArrowheads="1"/>
          </p:cNvSpPr>
          <p:nvPr/>
        </p:nvSpPr>
        <p:spPr bwMode="auto">
          <a:xfrm>
            <a:off x="5724128" y="270892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Lyot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stop</a:t>
            </a:r>
          </a:p>
        </p:txBody>
      </p:sp>
      <p:sp>
        <p:nvSpPr>
          <p:cNvPr id="347190" name="Rectangle 77"/>
          <p:cNvSpPr>
            <a:spLocks noChangeArrowheads="1"/>
          </p:cNvSpPr>
          <p:nvPr/>
        </p:nvSpPr>
        <p:spPr bwMode="auto">
          <a:xfrm>
            <a:off x="4949826" y="2339976"/>
            <a:ext cx="60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ja-JP" sz="1900">
                <a:solidFill>
                  <a:srgbClr val="000000"/>
                </a:solidFill>
              </a:rPr>
              <a:t> </a:t>
            </a:r>
            <a:endParaRPr lang="en-US" altLang="ja-JP"/>
          </a:p>
        </p:txBody>
      </p:sp>
      <p:sp>
        <p:nvSpPr>
          <p:cNvPr id="347140" name="Text Box 115"/>
          <p:cNvSpPr txBox="1">
            <a:spLocks noChangeArrowheads="1"/>
          </p:cNvSpPr>
          <p:nvPr/>
        </p:nvSpPr>
        <p:spPr bwMode="auto">
          <a:xfrm>
            <a:off x="5651500" y="2181225"/>
            <a:ext cx="349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Blocking diffraction fringe by</a:t>
            </a:r>
            <a:r>
              <a:rPr lang="en-US" altLang="ja-JP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827584" y="47667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Overflowed fringe inside of </a:t>
            </a:r>
            <a:r>
              <a:rPr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stop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8604448" y="3068960"/>
            <a:ext cx="0" cy="22322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55"/>
          <p:cNvGrpSpPr/>
          <p:nvPr/>
        </p:nvGrpSpPr>
        <p:grpSpPr>
          <a:xfrm>
            <a:off x="4083051" y="260648"/>
            <a:ext cx="4641849" cy="1728192"/>
            <a:chOff x="4083051" y="184150"/>
            <a:chExt cx="4641849" cy="1989138"/>
          </a:xfrm>
        </p:grpSpPr>
        <p:sp>
          <p:nvSpPr>
            <p:cNvPr id="51" name="正方形/長方形 50"/>
            <p:cNvSpPr/>
            <p:nvPr/>
          </p:nvSpPr>
          <p:spPr>
            <a:xfrm>
              <a:off x="6937648" y="195808"/>
              <a:ext cx="1787252" cy="1937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241" name="Rectangle 17"/>
            <p:cNvSpPr>
              <a:spLocks noChangeArrowheads="1"/>
            </p:cNvSpPr>
            <p:nvPr/>
          </p:nvSpPr>
          <p:spPr bwMode="auto">
            <a:xfrm>
              <a:off x="4083051" y="184150"/>
              <a:ext cx="1944688" cy="19891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7231" name="AutoShape 27"/>
            <p:cNvSpPr>
              <a:spLocks noChangeArrowheads="1"/>
            </p:cNvSpPr>
            <p:nvPr/>
          </p:nvSpPr>
          <p:spPr bwMode="auto">
            <a:xfrm>
              <a:off x="5724128" y="980728"/>
              <a:ext cx="1584671" cy="283939"/>
            </a:xfrm>
            <a:prstGeom prst="rightArrow">
              <a:avLst>
                <a:gd name="adj1" fmla="val 50000"/>
                <a:gd name="adj2" fmla="val 105907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3" name="グループ化 53"/>
            <p:cNvGrpSpPr/>
            <p:nvPr/>
          </p:nvGrpSpPr>
          <p:grpSpPr>
            <a:xfrm>
              <a:off x="4499992" y="548680"/>
              <a:ext cx="1080120" cy="1191667"/>
              <a:chOff x="4298951" y="444500"/>
              <a:chExt cx="1439863" cy="1439863"/>
            </a:xfrm>
          </p:grpSpPr>
          <p:sp>
            <p:nvSpPr>
              <p:cNvPr id="347242" name="Oval 18"/>
              <p:cNvSpPr>
                <a:spLocks noChangeArrowheads="1"/>
              </p:cNvSpPr>
              <p:nvPr/>
            </p:nvSpPr>
            <p:spPr bwMode="auto">
              <a:xfrm>
                <a:off x="4298951" y="444500"/>
                <a:ext cx="1439863" cy="143986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4381500" y="504428"/>
                <a:ext cx="1287016" cy="132437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4438650" y="561578"/>
                <a:ext cx="1162050" cy="119102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2" name="テキスト ボックス 51"/>
            <p:cNvSpPr txBox="1"/>
            <p:nvPr/>
          </p:nvSpPr>
          <p:spPr>
            <a:xfrm>
              <a:off x="7668344" y="764704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1" lang="ja-JP" alt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43608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Diffraction background at 3ed stage</a:t>
            </a:r>
          </a:p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in log scale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1331640" y="1052736"/>
            <a:ext cx="6768752" cy="5472608"/>
            <a:chOff x="1331640" y="1052736"/>
            <a:chExt cx="6768752" cy="5472608"/>
          </a:xfrm>
        </p:grpSpPr>
        <p:pic>
          <p:nvPicPr>
            <p:cNvPr id="4" name="図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628800"/>
              <a:ext cx="6336704" cy="4896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矢印コネクタ 5"/>
            <p:cNvCxnSpPr/>
            <p:nvPr/>
          </p:nvCxnSpPr>
          <p:spPr>
            <a:xfrm flipH="1">
              <a:off x="5220072" y="1412776"/>
              <a:ext cx="504056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5652120" y="1052736"/>
              <a:ext cx="2448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ja-JP" sz="2400" b="1" dirty="0" smtClean="0">
                  <a:latin typeface="Times New Roman" pitchFamily="18" charset="0"/>
                  <a:cs typeface="Times New Roman" pitchFamily="18" charset="0"/>
                </a:rPr>
                <a:t>3.7x10</a:t>
              </a:r>
              <a:r>
                <a:rPr lang="en-GB" altLang="ja-JP" sz="2400" b="1" baseline="30000" dirty="0" smtClean="0">
                  <a:latin typeface="Times New Roman" pitchFamily="18" charset="0"/>
                  <a:cs typeface="Times New Roman" pitchFamily="18" charset="0"/>
                </a:rPr>
                <a:t>-4 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5"/>
          <p:cNvGrpSpPr>
            <a:grpSpLocks/>
          </p:cNvGrpSpPr>
          <p:nvPr/>
        </p:nvGrpSpPr>
        <p:grpSpPr bwMode="auto">
          <a:xfrm>
            <a:off x="298450" y="722313"/>
            <a:ext cx="8526463" cy="5868987"/>
            <a:chOff x="345723" y="423080"/>
            <a:chExt cx="8527099" cy="5868539"/>
          </a:xfrm>
        </p:grpSpPr>
        <p:sp>
          <p:nvSpPr>
            <p:cNvPr id="15" name="円/楕円 14"/>
            <p:cNvSpPr/>
            <p:nvPr/>
          </p:nvSpPr>
          <p:spPr>
            <a:xfrm rot="1856341">
              <a:off x="6429477" y="4164531"/>
              <a:ext cx="1016076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856341">
              <a:off x="5819831" y="4359779"/>
              <a:ext cx="1235167" cy="450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" name="平行四辺形 4"/>
            <p:cNvSpPr/>
            <p:nvPr/>
          </p:nvSpPr>
          <p:spPr>
            <a:xfrm rot="9849493">
              <a:off x="345723" y="511973"/>
              <a:ext cx="1603495" cy="147626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" name="平行四辺形 3"/>
            <p:cNvSpPr/>
            <p:nvPr/>
          </p:nvSpPr>
          <p:spPr>
            <a:xfrm rot="9733948">
              <a:off x="818833" y="927866"/>
              <a:ext cx="709666" cy="587330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 rot="1866949">
              <a:off x="750566" y="423080"/>
              <a:ext cx="1104982" cy="169214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 rot="1856341">
              <a:off x="5892862" y="5034415"/>
              <a:ext cx="1016076" cy="2269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1856341">
              <a:off x="5876986" y="3802609"/>
              <a:ext cx="1014489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1856341">
              <a:off x="5403875" y="4721702"/>
              <a:ext cx="1014489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856341">
              <a:off x="5135568" y="4994731"/>
              <a:ext cx="812861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 rot="1856341">
              <a:off x="6011934" y="3427988"/>
              <a:ext cx="811273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1856341">
              <a:off x="6870835" y="4042304"/>
              <a:ext cx="812861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1856341">
              <a:off x="5970656" y="5475706"/>
              <a:ext cx="811273" cy="12857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rot="1856341">
              <a:off x="4868848" y="3832770"/>
              <a:ext cx="1016076" cy="2269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56341">
              <a:off x="7028009" y="5186803"/>
              <a:ext cx="1014488" cy="2269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856341">
              <a:off x="3970256" y="3235915"/>
              <a:ext cx="812861" cy="12857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1856341">
              <a:off x="8059961" y="5805881"/>
              <a:ext cx="812861" cy="1285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856341">
              <a:off x="6035747" y="3053366"/>
              <a:ext cx="735068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1856341">
              <a:off x="4864085" y="5224900"/>
              <a:ext cx="736655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856341">
              <a:off x="7170895" y="3847056"/>
              <a:ext cx="735067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1856341">
              <a:off x="6024635" y="5797945"/>
              <a:ext cx="735067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>
              <a:off x="6373911" y="2497784"/>
              <a:ext cx="53979" cy="3793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872024" y="3670857"/>
              <a:ext cx="3016475" cy="180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コネクタ 2"/>
            <p:cNvCxnSpPr/>
            <p:nvPr/>
          </p:nvCxnSpPr>
          <p:spPr>
            <a:xfrm>
              <a:off x="2381050" y="2077129"/>
              <a:ext cx="6053590" cy="3777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線コネクタ 29"/>
            <p:cNvCxnSpPr/>
            <p:nvPr/>
          </p:nvCxnSpPr>
          <p:spPr>
            <a:xfrm rot="5400000" flipH="1" flipV="1">
              <a:off x="1647656" y="1362726"/>
              <a:ext cx="1142913" cy="108593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線コネクタ 30"/>
            <p:cNvCxnSpPr/>
            <p:nvPr/>
          </p:nvCxnSpPr>
          <p:spPr>
            <a:xfrm rot="5400000" flipH="1" flipV="1">
              <a:off x="1800068" y="1515115"/>
              <a:ext cx="1142913" cy="108593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875988" y="1143750"/>
              <a:ext cx="1238342" cy="765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251520" y="3717032"/>
            <a:ext cx="4176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Diffraction pattern will be localized in Vertical and horizontal plane, we can possibility t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distinguish halo from diffraction by rotating field. 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5652120" y="620688"/>
            <a:ext cx="3027363" cy="2649537"/>
            <a:chOff x="5867400" y="115888"/>
            <a:chExt cx="3027363" cy="2649537"/>
          </a:xfrm>
        </p:grpSpPr>
        <p:grpSp>
          <p:nvGrpSpPr>
            <p:cNvPr id="7" name="グループ化 51"/>
            <p:cNvGrpSpPr>
              <a:grpSpLocks/>
            </p:cNvGrpSpPr>
            <p:nvPr/>
          </p:nvGrpSpPr>
          <p:grpSpPr bwMode="auto">
            <a:xfrm>
              <a:off x="5867400" y="115888"/>
              <a:ext cx="3027363" cy="2649537"/>
              <a:chOff x="5785945" y="299545"/>
              <a:chExt cx="3026979" cy="2648607"/>
            </a:xfrm>
          </p:grpSpPr>
          <p:sp>
            <p:nvSpPr>
              <p:cNvPr id="51" name="正方形/長方形 50"/>
              <p:cNvSpPr/>
              <p:nvPr/>
            </p:nvSpPr>
            <p:spPr>
              <a:xfrm>
                <a:off x="5785945" y="299545"/>
                <a:ext cx="3026979" cy="264860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10" name="グループ化 49"/>
              <p:cNvGrpSpPr>
                <a:grpSpLocks/>
              </p:cNvGrpSpPr>
              <p:nvPr/>
            </p:nvGrpSpPr>
            <p:grpSpPr bwMode="auto">
              <a:xfrm>
                <a:off x="6022428" y="756746"/>
                <a:ext cx="2548759" cy="1828799"/>
                <a:chOff x="6022428" y="331077"/>
                <a:chExt cx="2548759" cy="1828799"/>
              </a:xfrm>
            </p:grpSpPr>
            <p:sp>
              <p:nvSpPr>
                <p:cNvPr id="41" name="円/楕円 40"/>
                <p:cNvSpPr/>
                <p:nvPr/>
              </p:nvSpPr>
              <p:spPr>
                <a:xfrm>
                  <a:off x="6968483" y="1040278"/>
                  <a:ext cx="709522" cy="3951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6370071" y="1072017"/>
                  <a:ext cx="388889" cy="27930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7814513" y="1098995"/>
                  <a:ext cx="388889" cy="2777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7136737" y="626086"/>
                  <a:ext cx="388888" cy="2777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7152610" y="1556035"/>
                  <a:ext cx="388888" cy="27930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7225626" y="2008313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6022453" y="1151364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8339909" y="1167233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9" name="円/楕円 48"/>
                <p:cNvSpPr/>
                <p:nvPr/>
              </p:nvSpPr>
              <p:spPr>
                <a:xfrm>
                  <a:off x="7204990" y="330915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53" name="円/楕円 52"/>
            <p:cNvSpPr/>
            <p:nvPr/>
          </p:nvSpPr>
          <p:spPr>
            <a:xfrm>
              <a:off x="6156176" y="548680"/>
              <a:ext cx="2555776" cy="1800200"/>
            </a:xfrm>
            <a:prstGeom prst="ellipse">
              <a:avLst/>
            </a:prstGeom>
            <a:solidFill>
              <a:srgbClr val="33333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6660232" y="908720"/>
              <a:ext cx="1512168" cy="1080120"/>
            </a:xfrm>
            <a:prstGeom prst="ellipse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5"/>
          <p:cNvGrpSpPr>
            <a:grpSpLocks/>
          </p:cNvGrpSpPr>
          <p:nvPr/>
        </p:nvGrpSpPr>
        <p:grpSpPr bwMode="auto">
          <a:xfrm>
            <a:off x="298450" y="722313"/>
            <a:ext cx="8526463" cy="5868987"/>
            <a:chOff x="345723" y="423080"/>
            <a:chExt cx="8527099" cy="5868539"/>
          </a:xfrm>
        </p:grpSpPr>
        <p:sp>
          <p:nvSpPr>
            <p:cNvPr id="15" name="円/楕円 14"/>
            <p:cNvSpPr/>
            <p:nvPr/>
          </p:nvSpPr>
          <p:spPr>
            <a:xfrm rot="1856341">
              <a:off x="6429477" y="4164531"/>
              <a:ext cx="1016076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 rot="1856341">
              <a:off x="5819831" y="4359779"/>
              <a:ext cx="1235167" cy="450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5" name="平行四辺形 4"/>
            <p:cNvSpPr/>
            <p:nvPr/>
          </p:nvSpPr>
          <p:spPr>
            <a:xfrm rot="9849493">
              <a:off x="345723" y="511973"/>
              <a:ext cx="1603495" cy="1476262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4" name="平行四辺形 3"/>
            <p:cNvSpPr/>
            <p:nvPr/>
          </p:nvSpPr>
          <p:spPr>
            <a:xfrm rot="9733948">
              <a:off x="818833" y="927866"/>
              <a:ext cx="709666" cy="587330"/>
            </a:xfrm>
            <a:prstGeom prst="parallelogram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 rot="1866949">
              <a:off x="750566" y="423080"/>
              <a:ext cx="1104982" cy="1692146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n w="381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 rot="1856341">
              <a:off x="5892862" y="5034415"/>
              <a:ext cx="1016076" cy="2269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円/楕円 11"/>
            <p:cNvSpPr/>
            <p:nvPr/>
          </p:nvSpPr>
          <p:spPr>
            <a:xfrm rot="1856341">
              <a:off x="5876986" y="3802609"/>
              <a:ext cx="1014489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 rot="1856341">
              <a:off x="5403875" y="4721702"/>
              <a:ext cx="1014489" cy="22858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 rot="1856341">
              <a:off x="5135568" y="4994731"/>
              <a:ext cx="812861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円/楕円 16"/>
            <p:cNvSpPr/>
            <p:nvPr/>
          </p:nvSpPr>
          <p:spPr>
            <a:xfrm rot="1856341">
              <a:off x="6011934" y="3427988"/>
              <a:ext cx="811273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8" name="円/楕円 17"/>
            <p:cNvSpPr/>
            <p:nvPr/>
          </p:nvSpPr>
          <p:spPr>
            <a:xfrm rot="1856341">
              <a:off x="6870835" y="4042304"/>
              <a:ext cx="812861" cy="13016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9" name="円/楕円 18"/>
            <p:cNvSpPr/>
            <p:nvPr/>
          </p:nvSpPr>
          <p:spPr>
            <a:xfrm rot="1856341">
              <a:off x="5970656" y="5475706"/>
              <a:ext cx="811273" cy="12857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/楕円 19"/>
            <p:cNvSpPr/>
            <p:nvPr/>
          </p:nvSpPr>
          <p:spPr>
            <a:xfrm rot="1856341">
              <a:off x="4868848" y="3832770"/>
              <a:ext cx="1016076" cy="22699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/楕円 20"/>
            <p:cNvSpPr/>
            <p:nvPr/>
          </p:nvSpPr>
          <p:spPr>
            <a:xfrm rot="1856341">
              <a:off x="7028009" y="5186803"/>
              <a:ext cx="1014488" cy="2269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/楕円 21"/>
            <p:cNvSpPr/>
            <p:nvPr/>
          </p:nvSpPr>
          <p:spPr>
            <a:xfrm rot="1856341">
              <a:off x="3970256" y="3235915"/>
              <a:ext cx="812861" cy="12857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円/楕円 22"/>
            <p:cNvSpPr/>
            <p:nvPr/>
          </p:nvSpPr>
          <p:spPr>
            <a:xfrm rot="1856341">
              <a:off x="8059961" y="5805881"/>
              <a:ext cx="812861" cy="12857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5" name="円/楕円 24"/>
            <p:cNvSpPr/>
            <p:nvPr/>
          </p:nvSpPr>
          <p:spPr>
            <a:xfrm rot="1856341">
              <a:off x="6035747" y="3053366"/>
              <a:ext cx="735068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6" name="円/楕円 25"/>
            <p:cNvSpPr/>
            <p:nvPr/>
          </p:nvSpPr>
          <p:spPr>
            <a:xfrm rot="1856341">
              <a:off x="4864085" y="5224900"/>
              <a:ext cx="736655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7" name="円/楕円 26"/>
            <p:cNvSpPr/>
            <p:nvPr/>
          </p:nvSpPr>
          <p:spPr>
            <a:xfrm rot="1856341">
              <a:off x="7170895" y="3847056"/>
              <a:ext cx="735067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8" name="円/楕円 27"/>
            <p:cNvSpPr/>
            <p:nvPr/>
          </p:nvSpPr>
          <p:spPr>
            <a:xfrm rot="1856341">
              <a:off x="6024635" y="5797945"/>
              <a:ext cx="735067" cy="8889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>
              <a:off x="6373911" y="2497784"/>
              <a:ext cx="53979" cy="3793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 flipV="1">
              <a:off x="4872024" y="3670857"/>
              <a:ext cx="3016475" cy="180167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線コネクタ 2"/>
            <p:cNvCxnSpPr/>
            <p:nvPr/>
          </p:nvCxnSpPr>
          <p:spPr>
            <a:xfrm>
              <a:off x="2381050" y="2077129"/>
              <a:ext cx="6053590" cy="3777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曲線コネクタ 29"/>
            <p:cNvCxnSpPr/>
            <p:nvPr/>
          </p:nvCxnSpPr>
          <p:spPr>
            <a:xfrm rot="5400000" flipH="1" flipV="1">
              <a:off x="1647656" y="1362726"/>
              <a:ext cx="1142913" cy="108593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曲線コネクタ 30"/>
            <p:cNvCxnSpPr/>
            <p:nvPr/>
          </p:nvCxnSpPr>
          <p:spPr>
            <a:xfrm rot="5400000" flipH="1" flipV="1">
              <a:off x="1800068" y="1515115"/>
              <a:ext cx="1142913" cy="1085931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875988" y="1143750"/>
              <a:ext cx="1238342" cy="765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テキスト ボックス 49"/>
          <p:cNvSpPr txBox="1"/>
          <p:nvPr/>
        </p:nvSpPr>
        <p:spPr>
          <a:xfrm>
            <a:off x="251520" y="3717032"/>
            <a:ext cx="41764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Diffraction pattern will be localized in Vertical and horizontal plane, we can possibility t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distinguish halo from diffraction by rotating field.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グループ化 51"/>
          <p:cNvGrpSpPr/>
          <p:nvPr/>
        </p:nvGrpSpPr>
        <p:grpSpPr>
          <a:xfrm>
            <a:off x="5508104" y="476672"/>
            <a:ext cx="3228357" cy="3096344"/>
            <a:chOff x="4773738" y="77040"/>
            <a:chExt cx="4034731" cy="3889176"/>
          </a:xfrm>
        </p:grpSpPr>
        <p:grpSp>
          <p:nvGrpSpPr>
            <p:cNvPr id="10" name="グループ化 51"/>
            <p:cNvGrpSpPr>
              <a:grpSpLocks/>
            </p:cNvGrpSpPr>
            <p:nvPr/>
          </p:nvGrpSpPr>
          <p:grpSpPr bwMode="auto">
            <a:xfrm rot="19780562">
              <a:off x="4773738" y="77040"/>
              <a:ext cx="4034731" cy="3889176"/>
              <a:chOff x="5785945" y="299545"/>
              <a:chExt cx="3026979" cy="2648607"/>
            </a:xfrm>
          </p:grpSpPr>
          <p:sp>
            <p:nvSpPr>
              <p:cNvPr id="51" name="正方形/長方形 50"/>
              <p:cNvSpPr/>
              <p:nvPr/>
            </p:nvSpPr>
            <p:spPr>
              <a:xfrm>
                <a:off x="5785945" y="299545"/>
                <a:ext cx="3026979" cy="2648607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24" name="グループ化 49"/>
              <p:cNvGrpSpPr>
                <a:grpSpLocks/>
              </p:cNvGrpSpPr>
              <p:nvPr/>
            </p:nvGrpSpPr>
            <p:grpSpPr bwMode="auto">
              <a:xfrm>
                <a:off x="6022428" y="756746"/>
                <a:ext cx="2548759" cy="1828799"/>
                <a:chOff x="6022428" y="331077"/>
                <a:chExt cx="2548759" cy="1828799"/>
              </a:xfrm>
            </p:grpSpPr>
            <p:sp>
              <p:nvSpPr>
                <p:cNvPr id="41" name="円/楕円 40"/>
                <p:cNvSpPr/>
                <p:nvPr/>
              </p:nvSpPr>
              <p:spPr>
                <a:xfrm>
                  <a:off x="6968483" y="1040278"/>
                  <a:ext cx="709522" cy="39514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2" name="円/楕円 41"/>
                <p:cNvSpPr/>
                <p:nvPr/>
              </p:nvSpPr>
              <p:spPr>
                <a:xfrm>
                  <a:off x="6370071" y="1072017"/>
                  <a:ext cx="388889" cy="27930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3" name="円/楕円 42"/>
                <p:cNvSpPr/>
                <p:nvPr/>
              </p:nvSpPr>
              <p:spPr>
                <a:xfrm>
                  <a:off x="7814513" y="1098995"/>
                  <a:ext cx="388889" cy="2777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4" name="円/楕円 43"/>
                <p:cNvSpPr/>
                <p:nvPr/>
              </p:nvSpPr>
              <p:spPr>
                <a:xfrm>
                  <a:off x="7136737" y="626086"/>
                  <a:ext cx="388888" cy="2777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5" name="円/楕円 44"/>
                <p:cNvSpPr/>
                <p:nvPr/>
              </p:nvSpPr>
              <p:spPr>
                <a:xfrm>
                  <a:off x="7152610" y="1556035"/>
                  <a:ext cx="388888" cy="27930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6" name="円/楕円 45"/>
                <p:cNvSpPr/>
                <p:nvPr/>
              </p:nvSpPr>
              <p:spPr>
                <a:xfrm>
                  <a:off x="7225626" y="2008313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7" name="円/楕円 46"/>
                <p:cNvSpPr/>
                <p:nvPr/>
              </p:nvSpPr>
              <p:spPr>
                <a:xfrm>
                  <a:off x="6022453" y="1151364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8" name="円/楕円 47"/>
                <p:cNvSpPr/>
                <p:nvPr/>
              </p:nvSpPr>
              <p:spPr>
                <a:xfrm>
                  <a:off x="8339909" y="1167233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49" name="円/楕円 48"/>
                <p:cNvSpPr/>
                <p:nvPr/>
              </p:nvSpPr>
              <p:spPr>
                <a:xfrm>
                  <a:off x="7204990" y="330915"/>
                  <a:ext cx="231746" cy="152347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53" name="円/楕円 52"/>
            <p:cNvSpPr/>
            <p:nvPr/>
          </p:nvSpPr>
          <p:spPr>
            <a:xfrm>
              <a:off x="5244899" y="751170"/>
              <a:ext cx="3406221" cy="2642460"/>
            </a:xfrm>
            <a:prstGeom prst="ellipse">
              <a:avLst/>
            </a:prstGeom>
            <a:solidFill>
              <a:srgbClr val="333333">
                <a:alpha val="5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5916682" y="1279662"/>
              <a:ext cx="2015348" cy="1585476"/>
            </a:xfrm>
            <a:prstGeom prst="ellipse">
              <a:avLst/>
            </a:prstGeom>
            <a:solidFill>
              <a:schemeClr val="bg1">
                <a:lumMod val="5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206084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4. Mie-scattering noise from optical component surface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8137525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ja-JP" sz="3800" b="1" i="1" dirty="0" smtClean="0">
                <a:latin typeface="Times New Roman" pitchFamily="18" charset="0"/>
                <a:cs typeface="Times New Roman" pitchFamily="18" charset="0"/>
              </a:rPr>
              <a:t>Background  source in coronagraph</a:t>
            </a:r>
          </a:p>
          <a:p>
            <a:pPr marL="342900" indent="-342900"/>
            <a:endParaRPr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ja-JP" sz="105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ja-JP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defects on the lens surface (inside) such as scratches and digs.</a:t>
            </a:r>
          </a:p>
          <a:p>
            <a:pPr marL="342900" indent="-342900"/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from the optical components (mirrors)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in front of the coronagraph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3. Reflections in inside wall of the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coronagraph.</a:t>
            </a:r>
          </a:p>
          <a:p>
            <a:pPr marL="342900" indent="-342900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 from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dust in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air.</a:t>
            </a:r>
          </a:p>
          <a:p>
            <a:pPr marL="342900" indent="-342900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5. Rayleigh scattering from air molecule. 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4"/>
          <p:cNvSpPr txBox="1">
            <a:spLocks noChangeArrowheads="1"/>
          </p:cNvSpPr>
          <p:nvPr/>
        </p:nvSpPr>
        <p:spPr bwMode="auto">
          <a:xfrm>
            <a:off x="539552" y="548680"/>
            <a:ext cx="8352928" cy="582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ja-JP" sz="3800" b="1" i="1" dirty="0" smtClean="0">
                <a:latin typeface="Times New Roman" pitchFamily="18" charset="0"/>
                <a:cs typeface="Times New Roman" pitchFamily="18" charset="0"/>
              </a:rPr>
              <a:t>Background  source in coronagraph</a:t>
            </a:r>
          </a:p>
          <a:p>
            <a:pPr marL="342900" indent="-342900"/>
            <a:endParaRPr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altLang="ja-JP" sz="105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</a:t>
            </a:r>
            <a:r>
              <a:rPr lang="ja-JP" alt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defects on the lens surface (inside) such as scratches and digs.</a:t>
            </a:r>
          </a:p>
          <a:p>
            <a:pPr marL="342900" indent="-342900"/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from the optical components (mirrors)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in front of the coronagraph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/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3. Reflections in inside wall of the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coronagraph.   </a:t>
            </a:r>
            <a:r>
              <a:rPr lang="en-US" altLang="ja-JP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Apply baffles </a:t>
            </a:r>
            <a:endParaRPr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Noise from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dust in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air.  </a:t>
            </a:r>
            <a:r>
              <a:rPr lang="en-US" altLang="ja-JP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Apply dust filter</a:t>
            </a:r>
            <a:endParaRPr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5. Rayleigh scattering from air molecule. </a:t>
            </a:r>
          </a:p>
          <a:p>
            <a:pPr marL="342900" indent="-342900"/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Not significant in few ten meter optical path</a:t>
            </a:r>
            <a:endParaRPr lang="en-US" altLang="ja-JP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テキスト ボックス 16"/>
          <p:cNvSpPr txBox="1">
            <a:spLocks noChangeArrowheads="1"/>
          </p:cNvSpPr>
          <p:nvPr/>
        </p:nvSpPr>
        <p:spPr bwMode="auto">
          <a:xfrm>
            <a:off x="971600" y="188640"/>
            <a:ext cx="73453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Digs 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on glass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surface of scratch &amp; dig 60/40</a:t>
            </a:r>
          </a:p>
          <a:p>
            <a:r>
              <a:rPr lang="ja-JP" altLang="ja-JP" sz="2800" dirty="0" smtClean="0"/>
              <a:t> </a:t>
            </a:r>
            <a:r>
              <a:rPr lang="en-GB" altLang="ja-JP" sz="2800" dirty="0" smtClean="0">
                <a:latin typeface="Times New Roman" pitchFamily="18" charset="0"/>
                <a:cs typeface="Times New Roman" pitchFamily="18" charset="0"/>
              </a:rPr>
              <a:t>The optical surface quality 60/40 guarantees no larger scratches than 6</a:t>
            </a:r>
            <a:r>
              <a:rPr lang="en-GB" altLang="ja-JP" sz="28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altLang="ja-JP" sz="2800" dirty="0" smtClean="0">
                <a:latin typeface="Times New Roman" pitchFamily="18" charset="0"/>
                <a:cs typeface="Times New Roman" pitchFamily="18" charset="0"/>
              </a:rPr>
              <a:t>m width, and no larger dig than 400</a:t>
            </a:r>
            <a:r>
              <a:rPr lang="en-GB" altLang="ja-JP" sz="2800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GB" altLang="ja-JP" sz="28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altLang="ja-JP" sz="2800" dirty="0" smtClean="0"/>
              <a:t>. </a:t>
            </a:r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115616" y="2060848"/>
            <a:ext cx="7011541" cy="4019549"/>
            <a:chOff x="1043608" y="2060848"/>
            <a:chExt cx="7011541" cy="4019549"/>
          </a:xfrm>
        </p:grpSpPr>
        <p:grpSp>
          <p:nvGrpSpPr>
            <p:cNvPr id="2" name="グループ化 27"/>
            <p:cNvGrpSpPr>
              <a:grpSpLocks/>
            </p:cNvGrpSpPr>
            <p:nvPr/>
          </p:nvGrpSpPr>
          <p:grpSpPr bwMode="auto">
            <a:xfrm>
              <a:off x="1187624" y="2060848"/>
              <a:ext cx="6867525" cy="4019549"/>
              <a:chOff x="467544" y="2133600"/>
              <a:chExt cx="6868294" cy="4020127"/>
            </a:xfrm>
          </p:grpSpPr>
          <p:grpSp>
            <p:nvGrpSpPr>
              <p:cNvPr id="3" name="グループ化 15"/>
              <p:cNvGrpSpPr>
                <a:grpSpLocks/>
              </p:cNvGrpSpPr>
              <p:nvPr/>
            </p:nvGrpSpPr>
            <p:grpSpPr bwMode="auto">
              <a:xfrm>
                <a:off x="1835150" y="2133600"/>
                <a:ext cx="5500688" cy="2879725"/>
                <a:chOff x="827584" y="764704"/>
                <a:chExt cx="5500612" cy="2880320"/>
              </a:xfrm>
            </p:grpSpPr>
            <p:pic>
              <p:nvPicPr>
                <p:cNvPr id="33805" name="Picture 4" descr="lenssurface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827584" y="764704"/>
                  <a:ext cx="3669055" cy="2880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364088" y="1268759"/>
                  <a:ext cx="964108" cy="936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正方形/長方形 10"/>
                <p:cNvSpPr/>
                <p:nvPr/>
              </p:nvSpPr>
              <p:spPr>
                <a:xfrm>
                  <a:off x="2266972" y="1341169"/>
                  <a:ext cx="144476" cy="144513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13" name="直線コネクタ 12"/>
                <p:cNvCxnSpPr>
                  <a:stCxn id="11" idx="0"/>
                </p:cNvCxnSpPr>
                <p:nvPr/>
              </p:nvCxnSpPr>
              <p:spPr>
                <a:xfrm flipV="1">
                  <a:off x="2340004" y="1268118"/>
                  <a:ext cx="2951452" cy="73051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13"/>
                <p:cNvCxnSpPr/>
                <p:nvPr/>
              </p:nvCxnSpPr>
              <p:spPr>
                <a:xfrm>
                  <a:off x="2266972" y="1485682"/>
                  <a:ext cx="3024484" cy="647927"/>
                </a:xfrm>
                <a:prstGeom prst="line">
                  <a:avLst/>
                </a:prstGeom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3797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67544" y="3284984"/>
                <a:ext cx="936104" cy="991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正方形/長方形 9"/>
              <p:cNvSpPr/>
              <p:nvPr/>
            </p:nvSpPr>
            <p:spPr bwMode="auto">
              <a:xfrm>
                <a:off x="3615909" y="3384730"/>
                <a:ext cx="144479" cy="144484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 bwMode="auto">
              <a:xfrm flipH="1" flipV="1">
                <a:off x="1404274" y="3284703"/>
                <a:ext cx="2303720" cy="7303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 bwMode="auto">
              <a:xfrm flipH="1">
                <a:off x="1404274" y="3553029"/>
                <a:ext cx="2348175" cy="668434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3801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2120" y="5157192"/>
                <a:ext cx="936789" cy="960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正方形/長方形 17"/>
              <p:cNvSpPr/>
              <p:nvPr/>
            </p:nvSpPr>
            <p:spPr bwMode="auto">
              <a:xfrm>
                <a:off x="4444676" y="3907093"/>
                <a:ext cx="144479" cy="14448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cxnSp>
            <p:nvCxnSpPr>
              <p:cNvPr id="22" name="直線コネクタ 21"/>
              <p:cNvCxnSpPr/>
              <p:nvPr/>
            </p:nvCxnSpPr>
            <p:spPr bwMode="auto">
              <a:xfrm flipH="1" flipV="1">
                <a:off x="4590743" y="3915031"/>
                <a:ext cx="1895687" cy="1219375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 bwMode="auto">
              <a:xfrm flipH="1" flipV="1">
                <a:off x="4457378" y="4048400"/>
                <a:ext cx="1181232" cy="2105327"/>
              </a:xfrm>
              <a:prstGeom prst="line">
                <a:avLst/>
              </a:prstGeom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矢印コネクタ 19"/>
            <p:cNvCxnSpPr/>
            <p:nvPr/>
          </p:nvCxnSpPr>
          <p:spPr>
            <a:xfrm>
              <a:off x="2555776" y="5157192"/>
              <a:ext cx="367240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4067944" y="5229200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5mm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1187624" y="4365104"/>
              <a:ext cx="9361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1043608" y="4437112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kumimoji="1" lang="en-US" altLang="ja-JP" sz="2400" b="1" dirty="0" smtClean="0">
                  <a:latin typeface="Symbol" pitchFamily="18" charset="2"/>
                  <a:cs typeface="Times New Roman" pitchFamily="18" charset="0"/>
                </a:rPr>
                <a:t>m</a:t>
              </a:r>
              <a:r>
                <a:rPr kumimoji="1"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2708920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>
              <a:buAutoNum type="arabicPeriod"/>
            </a:pP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What is the coronagraph?</a:t>
            </a:r>
          </a:p>
          <a:p>
            <a:pPr marL="742950" indent="-742950" algn="ctr"/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 an introduction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188640"/>
            <a:ext cx="813690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Noise source in the pupil has two effects,</a:t>
            </a:r>
          </a:p>
          <a:p>
            <a:pPr>
              <a:defRPr/>
            </a:pPr>
            <a:endParaRPr lang="en-US" altLang="ja-JP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Refraction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in noise source</a:t>
            </a:r>
          </a:p>
          <a:p>
            <a:pPr marL="457200" indent="-457200">
              <a:defRPr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phenomena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in sun or moon halo is produced by this effect.</a:t>
            </a:r>
          </a:p>
          <a:p>
            <a:pPr marL="457200" indent="-457200">
              <a:defRPr/>
            </a:pPr>
            <a:endParaRPr lang="en-US" altLang="ja-JP" sz="32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Mie scattering by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noise source</a:t>
            </a:r>
          </a:p>
          <a:p>
            <a:pPr marL="457200" indent="-457200">
              <a:defRPr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opaque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dust or dig on lens or on any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optical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components are classified this effect.</a:t>
            </a:r>
          </a:p>
          <a:p>
            <a:pPr marL="457200" indent="-457200">
              <a:defRPr/>
            </a:pP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Dust in air </a:t>
            </a:r>
            <a:r>
              <a:rPr lang="en-US" altLang="ja-JP" sz="3200" b="1" dirty="0">
                <a:latin typeface="Times New Roman" pitchFamily="18" charset="0"/>
                <a:cs typeface="Times New Roman" pitchFamily="18" charset="0"/>
              </a:rPr>
              <a:t>also has same effect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defRPr/>
            </a:pPr>
            <a:endParaRPr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79512" y="1484784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altLang="ja-JP" sz="4800" b="1" dirty="0" smtClean="0">
                <a:latin typeface="Times New Roman" pitchFamily="18" charset="0"/>
                <a:cs typeface="Times New Roman" pitchFamily="18" charset="0"/>
              </a:rPr>
              <a:t>Mie scattering, </a:t>
            </a:r>
          </a:p>
          <a:p>
            <a:pPr marL="457200" indent="-457200" algn="ctr">
              <a:defRPr/>
            </a:pPr>
            <a:r>
              <a:rPr lang="en-US" altLang="ja-JP" sz="4800" b="1" dirty="0" smtClean="0">
                <a:latin typeface="Times New Roman" pitchFamily="18" charset="0"/>
                <a:cs typeface="Times New Roman" pitchFamily="18" charset="0"/>
              </a:rPr>
              <a:t>it’s diffraction treatment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2"/>
          <p:cNvGrpSpPr>
            <a:grpSpLocks/>
          </p:cNvGrpSpPr>
          <p:nvPr/>
        </p:nvGrpSpPr>
        <p:grpSpPr bwMode="auto">
          <a:xfrm>
            <a:off x="683568" y="1700808"/>
            <a:ext cx="7996237" cy="3902993"/>
            <a:chOff x="611560" y="908693"/>
            <a:chExt cx="7995642" cy="3902970"/>
          </a:xfrm>
        </p:grpSpPr>
        <p:grpSp>
          <p:nvGrpSpPr>
            <p:cNvPr id="3" name="グループ化 3"/>
            <p:cNvGrpSpPr>
              <a:grpSpLocks/>
            </p:cNvGrpSpPr>
            <p:nvPr/>
          </p:nvGrpSpPr>
          <p:grpSpPr bwMode="auto">
            <a:xfrm>
              <a:off x="611560" y="1916832"/>
              <a:ext cx="7995642" cy="2894831"/>
              <a:chOff x="228600" y="822201"/>
              <a:chExt cx="7995642" cy="2894831"/>
            </a:xfrm>
          </p:grpSpPr>
          <p:grpSp>
            <p:nvGrpSpPr>
              <p:cNvPr id="4" name="グループ化 42"/>
              <p:cNvGrpSpPr>
                <a:grpSpLocks/>
              </p:cNvGrpSpPr>
              <p:nvPr/>
            </p:nvGrpSpPr>
            <p:grpSpPr bwMode="auto">
              <a:xfrm>
                <a:off x="228600" y="822201"/>
                <a:ext cx="7995642" cy="2381250"/>
                <a:chOff x="228600" y="822201"/>
                <a:chExt cx="7995642" cy="2381250"/>
              </a:xfrm>
            </p:grpSpPr>
            <p:grpSp>
              <p:nvGrpSpPr>
                <p:cNvPr id="5" name="グループ化 23"/>
                <p:cNvGrpSpPr>
                  <a:grpSpLocks/>
                </p:cNvGrpSpPr>
                <p:nvPr/>
              </p:nvGrpSpPr>
              <p:grpSpPr bwMode="auto">
                <a:xfrm>
                  <a:off x="228600" y="980728"/>
                  <a:ext cx="7995642" cy="2016224"/>
                  <a:chOff x="228600" y="980728"/>
                  <a:chExt cx="7995642" cy="2016224"/>
                </a:xfrm>
              </p:grpSpPr>
              <p:grpSp>
                <p:nvGrpSpPr>
                  <p:cNvPr id="13" name="グループ化 15"/>
                  <p:cNvGrpSpPr>
                    <a:grpSpLocks/>
                  </p:cNvGrpSpPr>
                  <p:nvPr/>
                </p:nvGrpSpPr>
                <p:grpSpPr bwMode="auto">
                  <a:xfrm>
                    <a:off x="228600" y="980728"/>
                    <a:ext cx="7995642" cy="2016224"/>
                    <a:chOff x="10666" y="692696"/>
                    <a:chExt cx="7995642" cy="2016224"/>
                  </a:xfrm>
                </p:grpSpPr>
                <p:sp>
                  <p:nvSpPr>
                    <p:cNvPr id="25" name="円/楕円 24"/>
                    <p:cNvSpPr/>
                    <p:nvPr/>
                  </p:nvSpPr>
                  <p:spPr>
                    <a:xfrm>
                      <a:off x="2555239" y="692166"/>
                      <a:ext cx="360336" cy="1944675"/>
                    </a:xfrm>
                    <a:prstGeom prst="ellips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ja-JP" altLang="en-US"/>
                    </a:p>
                  </p:txBody>
                </p:sp>
                <p:cxnSp>
                  <p:nvCxnSpPr>
                    <p:cNvPr id="26" name="直線コネクタ 25"/>
                    <p:cNvCxnSpPr/>
                    <p:nvPr/>
                  </p:nvCxnSpPr>
                  <p:spPr>
                    <a:xfrm>
                      <a:off x="10666" y="1644660"/>
                      <a:ext cx="7995642" cy="317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2555239" y="692166"/>
                      <a:ext cx="0" cy="2016113"/>
                    </a:xfrm>
                    <a:prstGeom prst="line">
                      <a:avLst/>
                    </a:prstGeom>
                    <a:ln w="571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直線コネクタ 27"/>
                    <p:cNvCxnSpPr>
                      <a:stCxn id="25" idx="0"/>
                    </p:cNvCxnSpPr>
                    <p:nvPr/>
                  </p:nvCxnSpPr>
                  <p:spPr>
                    <a:xfrm>
                      <a:off x="2736200" y="692166"/>
                      <a:ext cx="3970043" cy="95249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線コネクタ 28"/>
                    <p:cNvCxnSpPr>
                      <a:stCxn id="25" idx="4"/>
                    </p:cNvCxnSpPr>
                    <p:nvPr/>
                  </p:nvCxnSpPr>
                  <p:spPr>
                    <a:xfrm flipV="1">
                      <a:off x="2736200" y="1635135"/>
                      <a:ext cx="3979567" cy="100170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4" name="直線コネクタ 20"/>
                  <p:cNvCxnSpPr/>
                  <p:nvPr/>
                </p:nvCxnSpPr>
                <p:spPr>
                  <a:xfrm>
                    <a:off x="6924177" y="1123072"/>
                    <a:ext cx="23810" cy="16573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大波 15"/>
                <p:cNvSpPr/>
                <p:nvPr/>
              </p:nvSpPr>
              <p:spPr>
                <a:xfrm rot="5400000">
                  <a:off x="1170635" y="1790627"/>
                  <a:ext cx="2195500" cy="431768"/>
                </a:xfrm>
                <a:prstGeom prst="wave">
                  <a:avLst/>
                </a:pr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cxnSp>
              <p:nvCxnSpPr>
                <p:cNvPr id="17" name="直線コネクタ 16"/>
                <p:cNvCxnSpPr/>
                <p:nvPr/>
              </p:nvCxnSpPr>
              <p:spPr>
                <a:xfrm flipV="1">
                  <a:off x="666717" y="1751719"/>
                  <a:ext cx="1457217" cy="17144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線コネクタ 17"/>
                <p:cNvCxnSpPr/>
                <p:nvPr/>
              </p:nvCxnSpPr>
              <p:spPr>
                <a:xfrm>
                  <a:off x="666717" y="1932692"/>
                  <a:ext cx="1419119" cy="1619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コネクタ 18"/>
                <p:cNvCxnSpPr/>
                <p:nvPr/>
              </p:nvCxnSpPr>
              <p:spPr>
                <a:xfrm flipV="1">
                  <a:off x="2447760" y="980198"/>
                  <a:ext cx="323826" cy="2857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コネクタ 19"/>
                <p:cNvCxnSpPr/>
                <p:nvPr/>
              </p:nvCxnSpPr>
              <p:spPr>
                <a:xfrm>
                  <a:off x="2390614" y="2970911"/>
                  <a:ext cx="380972" cy="25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正方形/長方形 20"/>
                <p:cNvSpPr/>
                <p:nvPr/>
              </p:nvSpPr>
              <p:spPr>
                <a:xfrm>
                  <a:off x="2066788" y="3058223"/>
                  <a:ext cx="360335" cy="1444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2" name="正方形/長方形 21"/>
                <p:cNvSpPr/>
                <p:nvPr/>
              </p:nvSpPr>
              <p:spPr>
                <a:xfrm>
                  <a:off x="2112822" y="821449"/>
                  <a:ext cx="358748" cy="1444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cxnSp>
            <p:nvCxnSpPr>
              <p:cNvPr id="6" name="直線コネクタ 5"/>
              <p:cNvCxnSpPr/>
              <p:nvPr/>
            </p:nvCxnSpPr>
            <p:spPr>
              <a:xfrm>
                <a:off x="666717" y="1075448"/>
                <a:ext cx="17461" cy="16557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矢印コネクタ 6"/>
              <p:cNvCxnSpPr/>
              <p:nvPr/>
            </p:nvCxnSpPr>
            <p:spPr>
              <a:xfrm>
                <a:off x="684178" y="3501133"/>
                <a:ext cx="208740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コネクタ 7"/>
              <p:cNvCxnSpPr/>
              <p:nvPr/>
            </p:nvCxnSpPr>
            <p:spPr>
              <a:xfrm>
                <a:off x="684178" y="2853437"/>
                <a:ext cx="0" cy="7921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6947987" y="2853437"/>
                <a:ext cx="0" cy="7921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2771586" y="3069336"/>
                <a:ext cx="0" cy="647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3131921" y="3069336"/>
                <a:ext cx="0" cy="6476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>
                <a:off x="3131921" y="3501133"/>
                <a:ext cx="38160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30" name="テキスト ボックス 12"/>
              <p:cNvSpPr txBox="1">
                <a:spLocks noChangeArrowheads="1"/>
              </p:cNvSpPr>
              <p:nvPr/>
            </p:nvSpPr>
            <p:spPr bwMode="auto">
              <a:xfrm>
                <a:off x="1403648" y="3140968"/>
                <a:ext cx="4320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sz="2000" baseline="-25000"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ja-JP" alt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831" name="テキスト ボックス 13"/>
              <p:cNvSpPr txBox="1">
                <a:spLocks noChangeArrowheads="1"/>
              </p:cNvSpPr>
              <p:nvPr/>
            </p:nvSpPr>
            <p:spPr bwMode="auto">
              <a:xfrm>
                <a:off x="4860032" y="3140968"/>
                <a:ext cx="4320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2000" i="1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ja-JP" sz="2000" baseline="-2500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ja-JP" altLang="en-US" sz="20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4820" name="テキスト ボックス 29"/>
            <p:cNvSpPr txBox="1">
              <a:spLocks noChangeArrowheads="1"/>
            </p:cNvSpPr>
            <p:nvPr/>
          </p:nvSpPr>
          <p:spPr bwMode="auto">
            <a:xfrm>
              <a:off x="1691972" y="908693"/>
              <a:ext cx="568863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i="1" dirty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(x, y): pupil function with assembly of diffraction </a:t>
              </a:r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noise sources </a:t>
              </a:r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on the lens</a:t>
              </a:r>
              <a:endParaRPr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>
            <a:xfrm>
              <a:off x="2988019" y="1700776"/>
              <a:ext cx="164939" cy="367703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テキスト ボックス 32"/>
          <p:cNvSpPr txBox="1"/>
          <p:nvPr/>
        </p:nvSpPr>
        <p:spPr>
          <a:xfrm>
            <a:off x="899592" y="47667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Case 1.  Noise source in the entrance pupil of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 objective lens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96900" y="4221163"/>
          <a:ext cx="4532313" cy="644525"/>
        </p:xfrm>
        <a:graphic>
          <a:graphicData uri="http://schemas.openxmlformats.org/presentationml/2006/ole">
            <p:oleObj spid="_x0000_s101378" name="数式" r:id="rId3" imgW="1612800" imgH="228600" progId="Equation.3">
              <p:embed/>
            </p:oleObj>
          </a:graphicData>
        </a:graphic>
      </p:graphicFrame>
      <p:sp>
        <p:nvSpPr>
          <p:cNvPr id="3076" name="テキスト ボックス 67"/>
          <p:cNvSpPr txBox="1">
            <a:spLocks noChangeArrowheads="1"/>
          </p:cNvSpPr>
          <p:nvPr/>
        </p:nvSpPr>
        <p:spPr bwMode="auto">
          <a:xfrm>
            <a:off x="683568" y="476672"/>
            <a:ext cx="7993063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Let us approximate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i-th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noise source in the pupil as a opaque disk having a diameter of r</a:t>
            </a:r>
            <a:r>
              <a:rPr lang="en-US" altLang="ja-JP" sz="24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,  Using the </a:t>
            </a:r>
            <a:r>
              <a:rPr lang="en-US" altLang="ja-JP" sz="2400" b="1" dirty="0" err="1">
                <a:latin typeface="Times New Roman" pitchFamily="18" charset="0"/>
                <a:cs typeface="Times New Roman" pitchFamily="18" charset="0"/>
              </a:rPr>
              <a:t>Babinet’s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principle,</a:t>
            </a:r>
            <a:endParaRPr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46188" y="5732463"/>
          <a:ext cx="6467475" cy="865187"/>
        </p:xfrm>
        <a:graphic>
          <a:graphicData uri="http://schemas.openxmlformats.org/presentationml/2006/ole">
            <p:oleObj spid="_x0000_s101379" name="数式" r:id="rId4" imgW="2577960" imgH="342720" progId="Equation.3">
              <p:embed/>
            </p:oleObj>
          </a:graphicData>
        </a:graphic>
      </p:graphicFrame>
      <p:sp>
        <p:nvSpPr>
          <p:cNvPr id="3077" name="テキスト ボックス 69"/>
          <p:cNvSpPr txBox="1">
            <a:spLocks noChangeArrowheads="1"/>
          </p:cNvSpPr>
          <p:nvPr/>
        </p:nvSpPr>
        <p:spPr bwMode="auto">
          <a:xfrm>
            <a:off x="611560" y="4941168"/>
            <a:ext cx="7489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Then pupil function having many noise source is given by,</a:t>
            </a:r>
            <a:r>
              <a:rPr lang="en-US" altLang="ja-JP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ja-JP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40"/>
          <p:cNvGrpSpPr/>
          <p:nvPr/>
        </p:nvGrpSpPr>
        <p:grpSpPr>
          <a:xfrm>
            <a:off x="179512" y="1556792"/>
            <a:ext cx="8424936" cy="2520280"/>
            <a:chOff x="179512" y="1556792"/>
            <a:chExt cx="8424936" cy="2520280"/>
          </a:xfrm>
        </p:grpSpPr>
        <p:grpSp>
          <p:nvGrpSpPr>
            <p:cNvPr id="3" name="グループ化 22"/>
            <p:cNvGrpSpPr/>
            <p:nvPr/>
          </p:nvGrpSpPr>
          <p:grpSpPr>
            <a:xfrm>
              <a:off x="5868144" y="1556792"/>
              <a:ext cx="2736304" cy="2520280"/>
              <a:chOff x="5652120" y="1916832"/>
              <a:chExt cx="2736304" cy="2520280"/>
            </a:xfrm>
          </p:grpSpPr>
          <p:sp>
            <p:nvSpPr>
              <p:cNvPr id="6" name="円/楕円 5"/>
              <p:cNvSpPr/>
              <p:nvPr/>
            </p:nvSpPr>
            <p:spPr>
              <a:xfrm>
                <a:off x="5652120" y="1916832"/>
                <a:ext cx="2736304" cy="252028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/楕円 6"/>
              <p:cNvSpPr/>
              <p:nvPr/>
            </p:nvSpPr>
            <p:spPr>
              <a:xfrm>
                <a:off x="6444208" y="242088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6228184" y="2924944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7020272" y="2348880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588224" y="299695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7524328" y="278092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6300192" y="3573016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7020272" y="386104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7308304" y="314096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7884368" y="3212976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7815808" y="3792488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6588224" y="4005064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04248" y="3356992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" name="グループ化 23"/>
            <p:cNvGrpSpPr/>
            <p:nvPr/>
          </p:nvGrpSpPr>
          <p:grpSpPr>
            <a:xfrm>
              <a:off x="179512" y="1556792"/>
              <a:ext cx="5184576" cy="2520280"/>
              <a:chOff x="3131840" y="1916832"/>
              <a:chExt cx="5184576" cy="2520280"/>
            </a:xfrm>
          </p:grpSpPr>
          <p:sp>
            <p:nvSpPr>
              <p:cNvPr id="25" name="円/楕円 24"/>
              <p:cNvSpPr/>
              <p:nvPr/>
            </p:nvSpPr>
            <p:spPr>
              <a:xfrm>
                <a:off x="5580112" y="1916832"/>
                <a:ext cx="2736304" cy="252028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444208" y="242088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6228184" y="292494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7020272" y="2348880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6588224" y="299695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7524328" y="278092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6300192" y="357301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7020272" y="386104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7308304" y="314096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7884368" y="3212976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/>
            </p:nvSpPr>
            <p:spPr>
              <a:xfrm>
                <a:off x="7815808" y="3792488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/楕円 35"/>
              <p:cNvSpPr/>
              <p:nvPr/>
            </p:nvSpPr>
            <p:spPr>
              <a:xfrm>
                <a:off x="6588224" y="4005064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6804248" y="335699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テキスト ボックス 37"/>
              <p:cNvSpPr txBox="1"/>
              <p:nvPr/>
            </p:nvSpPr>
            <p:spPr>
              <a:xfrm>
                <a:off x="3131840" y="3429000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err="1" smtClean="0">
                    <a:latin typeface="Times New Roman" pitchFamily="18" charset="0"/>
                    <a:cs typeface="Times New Roman" pitchFamily="18" charset="0"/>
                  </a:rPr>
                  <a:t>i-th</a:t>
                </a:r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 noise source which spread in the aperture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9" name="直線矢印コネクタ 38"/>
              <p:cNvCxnSpPr>
                <a:endCxn id="29" idx="3"/>
              </p:cNvCxnSpPr>
              <p:nvPr/>
            </p:nvCxnSpPr>
            <p:spPr>
              <a:xfrm flipV="1">
                <a:off x="5436096" y="3058415"/>
                <a:ext cx="1162673" cy="58660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テキスト ボックス 39"/>
            <p:cNvSpPr txBox="1"/>
            <p:nvPr/>
          </p:nvSpPr>
          <p:spPr>
            <a:xfrm>
              <a:off x="5436096" y="2492896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1" lang="ja-JP" alt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テキスト ボックス 3"/>
          <p:cNvSpPr txBox="1">
            <a:spLocks noChangeArrowheads="1"/>
          </p:cNvSpPr>
          <p:nvPr/>
        </p:nvSpPr>
        <p:spPr bwMode="auto">
          <a:xfrm>
            <a:off x="611560" y="404664"/>
            <a:ext cx="7920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When the mean distance of noise source is longer than 1</a:t>
            </a:r>
            <a:r>
              <a:rPr lang="en-US" altLang="ja-JP" sz="2400" b="1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 order transverse coherent length , </a:t>
            </a:r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pupil function with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noise sources is simply given by,</a:t>
            </a:r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82788" y="1844675"/>
          <a:ext cx="2924175" cy="650875"/>
        </p:xfrm>
        <a:graphic>
          <a:graphicData uri="http://schemas.openxmlformats.org/presentationml/2006/ole">
            <p:oleObj spid="_x0000_s102402" name="数式" r:id="rId3" imgW="1549080" imgH="34272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2400" y="3860800"/>
          <a:ext cx="8913813" cy="962025"/>
        </p:xfrm>
        <a:graphic>
          <a:graphicData uri="http://schemas.openxmlformats.org/presentationml/2006/ole">
            <p:oleObj spid="_x0000_s102403" name="数式" r:id="rId4" imgW="4927320" imgH="482400" progId="Equation.3">
              <p:embed/>
            </p:oleObj>
          </a:graphicData>
        </a:graphic>
      </p:graphicFrame>
      <p:grpSp>
        <p:nvGrpSpPr>
          <p:cNvPr id="2" name="グループ化 8"/>
          <p:cNvGrpSpPr>
            <a:grpSpLocks/>
          </p:cNvGrpSpPr>
          <p:nvPr/>
        </p:nvGrpSpPr>
        <p:grpSpPr bwMode="auto">
          <a:xfrm>
            <a:off x="684213" y="2587625"/>
            <a:ext cx="6767512" cy="830263"/>
            <a:chOff x="683568" y="2492896"/>
            <a:chExt cx="6768752" cy="830997"/>
          </a:xfrm>
        </p:grpSpPr>
        <p:sp>
          <p:nvSpPr>
            <p:cNvPr id="4104" name="テキスト ボックス 6"/>
            <p:cNvSpPr txBox="1">
              <a:spLocks noChangeArrowheads="1"/>
            </p:cNvSpPr>
            <p:nvPr/>
          </p:nvSpPr>
          <p:spPr bwMode="auto">
            <a:xfrm>
              <a:off x="683568" y="2492896"/>
              <a:ext cx="67687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Then the impulsive response                       on the image plane is given by,    </a:t>
              </a:r>
              <a:endParaRPr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4427984" y="2542406"/>
            <a:ext cx="1728192" cy="432048"/>
          </p:xfrm>
          <a:graphic>
            <a:graphicData uri="http://schemas.openxmlformats.org/presentationml/2006/ole">
              <p:oleObj spid="_x0000_s102404" name="数式" r:id="rId5" imgW="914400" imgH="228600" progId="Equation.3">
                <p:embed/>
              </p:oleObj>
            </a:graphicData>
          </a:graphic>
        </p:graphicFrame>
      </p:grpSp>
      <p:sp>
        <p:nvSpPr>
          <p:cNvPr id="4103" name="テキスト ボックス 9"/>
          <p:cNvSpPr txBox="1">
            <a:spLocks noChangeArrowheads="1"/>
          </p:cNvSpPr>
          <p:nvPr/>
        </p:nvSpPr>
        <p:spPr bwMode="auto">
          <a:xfrm>
            <a:off x="827088" y="5157788"/>
            <a:ext cx="7273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in here, </a:t>
            </a:r>
            <a:r>
              <a:rPr lang="en-US" altLang="ja-JP" sz="2400" b="1" i="1">
                <a:latin typeface="Times New Roman" pitchFamily="18" charset="0"/>
                <a:cs typeface="Times New Roman" pitchFamily="18" charset="0"/>
              </a:rPr>
              <a:t>M=d</a:t>
            </a:r>
            <a:r>
              <a:rPr lang="en-US" altLang="ja-JP" sz="2400" b="1" i="1" baseline="-2500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ja-JP" sz="2400" b="1" i="1">
                <a:latin typeface="Times New Roman" pitchFamily="18" charset="0"/>
                <a:cs typeface="Times New Roman" pitchFamily="18" charset="0"/>
              </a:rPr>
              <a:t>/d</a:t>
            </a:r>
            <a:r>
              <a:rPr lang="en-US" altLang="ja-JP" sz="2400" b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ja-JP" sz="2400" b="1">
                <a:latin typeface="Times New Roman" pitchFamily="18" charset="0"/>
                <a:cs typeface="Times New Roman" pitchFamily="18" charset="0"/>
              </a:rPr>
              <a:t> denotes geometrical magnification.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テキスト ボックス 3"/>
          <p:cNvSpPr txBox="1">
            <a:spLocks noChangeArrowheads="1"/>
          </p:cNvSpPr>
          <p:nvPr/>
        </p:nvSpPr>
        <p:spPr bwMode="auto">
          <a:xfrm>
            <a:off x="683568" y="620688"/>
            <a:ext cx="777711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ja-JP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The  intensity of diffraction from noise sources is inverse-proportional to extinction rate,   </a:t>
            </a:r>
          </a:p>
          <a:p>
            <a:endParaRPr lang="en-US" altLang="ja-JP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 Extinction rate = entrance pupil aperture area </a:t>
            </a:r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/ 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area 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of noise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source</a:t>
            </a:r>
          </a:p>
          <a:p>
            <a:endParaRPr lang="en-US" altLang="ja-JP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escape from noise produced by the objective lens is most important issue in the coronagraph!!</a:t>
            </a:r>
            <a:endParaRPr lang="en-US" altLang="ja-JP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4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/>
          <p:cNvSpPr txBox="1"/>
          <p:nvPr/>
        </p:nvSpPr>
        <p:spPr>
          <a:xfrm>
            <a:off x="755576" y="188640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Simulation result of background produced by dig on objective surface</a:t>
            </a:r>
          </a:p>
          <a:p>
            <a:endParaRPr kumimoji="1" lang="en-US" altLang="ja-JP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図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967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29"/>
          <p:cNvGrpSpPr/>
          <p:nvPr/>
        </p:nvGrpSpPr>
        <p:grpSpPr>
          <a:xfrm>
            <a:off x="1115616" y="1340768"/>
            <a:ext cx="7200800" cy="5112023"/>
            <a:chOff x="1115617" y="692696"/>
            <a:chExt cx="7200800" cy="5112023"/>
          </a:xfrm>
        </p:grpSpPr>
        <p:pic>
          <p:nvPicPr>
            <p:cNvPr id="63897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7" y="692696"/>
              <a:ext cx="6438392" cy="5112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グループ化 14"/>
            <p:cNvGrpSpPr/>
            <p:nvPr/>
          </p:nvGrpSpPr>
          <p:grpSpPr>
            <a:xfrm>
              <a:off x="5292081" y="1916832"/>
              <a:ext cx="3024336" cy="2304256"/>
              <a:chOff x="5439679" y="3167768"/>
              <a:chExt cx="3092761" cy="2304256"/>
            </a:xfrm>
          </p:grpSpPr>
          <p:sp>
            <p:nvSpPr>
              <p:cNvPr id="16" name="テキスト ボックス 15"/>
              <p:cNvSpPr txBox="1"/>
              <p:nvPr/>
            </p:nvSpPr>
            <p:spPr>
              <a:xfrm>
                <a:off x="7164288" y="316776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400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kumimoji="1" lang="en-US" altLang="ja-JP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1" lang="ja-JP" alt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7164288" y="3527808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200</a:t>
                </a:r>
                <a:r>
                  <a:rPr kumimoji="1" lang="en-US" altLang="ja-JP" b="1" dirty="0" smtClean="0"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kumimoji="1"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1" lang="ja-JP" alt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7164288" y="3959856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kumimoji="1" lang="en-US" altLang="ja-JP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1" lang="en-US" altLang="ja-JP" b="1" dirty="0" smtClean="0">
                    <a:solidFill>
                      <a:srgbClr val="CC00FF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kumimoji="1" lang="en-US" altLang="ja-JP" b="1" dirty="0" smtClean="0">
                    <a:solidFill>
                      <a:srgbClr val="CC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1" lang="ja-JP" altLang="en-US" b="1" dirty="0">
                  <a:solidFill>
                    <a:srgbClr val="CC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164288" y="446391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50</a:t>
                </a:r>
                <a:r>
                  <a:rPr kumimoji="1" lang="en-US" altLang="ja-JP" b="1" dirty="0" smtClean="0">
                    <a:solidFill>
                      <a:srgbClr val="0000CC"/>
                    </a:solidFill>
                    <a:latin typeface="Symbol" pitchFamily="18" charset="2"/>
                    <a:cs typeface="Times New Roman" pitchFamily="18" charset="0"/>
                  </a:rPr>
                  <a:t>m</a:t>
                </a:r>
                <a:r>
                  <a:rPr kumimoji="1" lang="en-US" altLang="ja-JP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1" lang="ja-JP" altLang="en-US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直線矢印コネクタ 19"/>
              <p:cNvCxnSpPr/>
              <p:nvPr/>
            </p:nvCxnSpPr>
            <p:spPr>
              <a:xfrm flipH="1">
                <a:off x="5655703" y="3455800"/>
                <a:ext cx="1580593" cy="33001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矢印コネクタ 20"/>
              <p:cNvCxnSpPr>
                <a:stCxn id="17" idx="1"/>
              </p:cNvCxnSpPr>
              <p:nvPr/>
            </p:nvCxnSpPr>
            <p:spPr>
              <a:xfrm flipH="1">
                <a:off x="5583695" y="3712474"/>
                <a:ext cx="1580593" cy="60742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矢印コネクタ 21"/>
              <p:cNvCxnSpPr>
                <a:stCxn id="18" idx="1"/>
              </p:cNvCxnSpPr>
              <p:nvPr/>
            </p:nvCxnSpPr>
            <p:spPr>
              <a:xfrm flipH="1">
                <a:off x="5511687" y="4144522"/>
                <a:ext cx="1652601" cy="751438"/>
              </a:xfrm>
              <a:prstGeom prst="straightConnector1">
                <a:avLst/>
              </a:prstGeom>
              <a:ln w="28575">
                <a:solidFill>
                  <a:srgbClr val="CC00FF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flipH="1">
                <a:off x="5439679" y="4637956"/>
                <a:ext cx="1796618" cy="834068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テキスト ボックス 12"/>
          <p:cNvSpPr txBox="1"/>
          <p:nvPr/>
        </p:nvSpPr>
        <p:spPr>
          <a:xfrm>
            <a:off x="1043608" y="2606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A zoom up plot near Airy disk 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Text Box 7"/>
          <p:cNvSpPr txBox="1">
            <a:spLocks noChangeArrowheads="1"/>
          </p:cNvSpPr>
          <p:nvPr/>
        </p:nvSpPr>
        <p:spPr bwMode="auto">
          <a:xfrm>
            <a:off x="755576" y="548680"/>
            <a:ext cx="7453336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600" dirty="0" smtClean="0">
                <a:latin typeface="Times New Roman" pitchFamily="18" charset="0"/>
                <a:cs typeface="Times New Roman" pitchFamily="18" charset="0"/>
              </a:rPr>
              <a:t>How to eliminate Mie scattering??</a:t>
            </a:r>
          </a:p>
          <a:p>
            <a:endParaRPr lang="en-US" altLang="ja-JP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altLang="ja-JP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careful optical polishing for the </a:t>
            </a:r>
          </a:p>
          <a:p>
            <a:pPr marL="742950" indent="-742950"/>
            <a:r>
              <a:rPr lang="en-US" altLang="ja-JP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objective lens.</a:t>
            </a:r>
            <a:endParaRPr lang="en-US" altLang="ja-JP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lang="en-US" altLang="ja-JP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Reduce number of glass surface.</a:t>
            </a:r>
          </a:p>
          <a:p>
            <a:pPr marL="742950" indent="-742950"/>
            <a:r>
              <a:rPr lang="en-US" altLang="ja-JP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use a singlet lens for the objective lens.</a:t>
            </a:r>
          </a:p>
          <a:p>
            <a:pPr marL="742950" indent="-742950"/>
            <a:r>
              <a:rPr lang="en-US" altLang="ja-JP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3.    No coating (Anti-reflection, Neutral density etc.) for objective lens.</a:t>
            </a:r>
          </a:p>
          <a:p>
            <a:pPr marL="742950" indent="-742950"/>
            <a:endParaRPr lang="en-US" altLang="ja-JP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/>
          <p:cNvSpPr txBox="1"/>
          <p:nvPr/>
        </p:nvSpPr>
        <p:spPr>
          <a:xfrm>
            <a:off x="539552" y="62068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Comparison between normal </a:t>
            </a:r>
            <a:r>
              <a:rPr lang="en-US" altLang="ja-JP" sz="2400" b="1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tical polish and careful optical polish for coronagraph 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20"/>
          <p:cNvGrpSpPr/>
          <p:nvPr/>
        </p:nvGrpSpPr>
        <p:grpSpPr>
          <a:xfrm>
            <a:off x="539552" y="2132856"/>
            <a:ext cx="8208912" cy="3846041"/>
            <a:chOff x="539552" y="2132856"/>
            <a:chExt cx="8208912" cy="3846041"/>
          </a:xfrm>
        </p:grpSpPr>
        <p:grpSp>
          <p:nvGrpSpPr>
            <p:cNvPr id="3" name="グループ化 16"/>
            <p:cNvGrpSpPr/>
            <p:nvPr/>
          </p:nvGrpSpPr>
          <p:grpSpPr>
            <a:xfrm>
              <a:off x="539552" y="2132856"/>
              <a:ext cx="8079086" cy="3223293"/>
              <a:chOff x="545187" y="1905000"/>
              <a:chExt cx="8079086" cy="3223293"/>
            </a:xfrm>
          </p:grpSpPr>
          <p:pic>
            <p:nvPicPr>
              <p:cNvPr id="357380" name="Picture 4" descr="lenssurface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45187" y="1916832"/>
                <a:ext cx="3884964" cy="3211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 descr="lenssurface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86275" y="1905000"/>
                <a:ext cx="4137998" cy="3205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39552" y="5517232"/>
              <a:ext cx="38884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S&amp;D 60/40 surface of </a:t>
              </a: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the lens</a:t>
              </a:r>
              <a:endParaRPr lang="en-US" altLang="ja-JP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572000" y="5517232"/>
              <a:ext cx="417646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Surface </a:t>
              </a:r>
              <a:r>
                <a:rPr lang="en-US" altLang="ja-JP" sz="2400" dirty="0"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lang="en-US" altLang="ja-JP" sz="2400" dirty="0" smtClean="0">
                  <a:latin typeface="Times New Roman" pitchFamily="18" charset="0"/>
                  <a:cs typeface="Times New Roman" pitchFamily="18" charset="0"/>
                </a:rPr>
                <a:t>the coronagraph lens</a:t>
              </a:r>
              <a:endParaRPr lang="en-US" altLang="ja-JP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59632" y="33265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Everything was start with astronomer’s dream……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2160" y="1124744"/>
            <a:ext cx="28083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Eclipse is rare </a:t>
            </a:r>
            <a:r>
              <a:rPr lang="en-US" altLang="ja-JP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kumimoji="1" lang="en-US" altLang="ja-JP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enomena,  and only few second is available for observation of sun corona, prominence</a:t>
            </a:r>
            <a:r>
              <a:rPr lang="ja-JP" alt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kumimoji="1" lang="en-US" altLang="ja-JP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1" lang="en-US" altLang="ja-JP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Artificial eclipse was dream of astronomers, but……..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52631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403648" y="1772816"/>
            <a:ext cx="6546866" cy="4003710"/>
            <a:chOff x="1619672" y="1052736"/>
            <a:chExt cx="6546866" cy="4003710"/>
          </a:xfrm>
        </p:grpSpPr>
        <p:pic>
          <p:nvPicPr>
            <p:cNvPr id="4" name="図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052736"/>
              <a:ext cx="3319344" cy="4003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図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052736"/>
              <a:ext cx="3234498" cy="397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1259632" y="5486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Example of Mie-Scattering noise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71600" y="2492896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5. Arrangement of phase 1 coronagraph on B2 optical table 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2771800" y="620688"/>
            <a:ext cx="3642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u="sng" dirty="0" smtClean="0">
                <a:latin typeface="Times New Roman" pitchFamily="18" charset="0"/>
                <a:cs typeface="Times New Roman" pitchFamily="18" charset="0"/>
              </a:rPr>
              <a:t>Present Layout  B2 </a:t>
            </a:r>
            <a:endParaRPr lang="en-GB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51"/>
          <p:cNvGrpSpPr/>
          <p:nvPr/>
        </p:nvGrpSpPr>
        <p:grpSpPr>
          <a:xfrm>
            <a:off x="395536" y="1844824"/>
            <a:ext cx="8280920" cy="4032448"/>
            <a:chOff x="683568" y="1844824"/>
            <a:chExt cx="7992888" cy="3600400"/>
          </a:xfrm>
        </p:grpSpPr>
        <p:grpSp>
          <p:nvGrpSpPr>
            <p:cNvPr id="3" name="グループ化 47"/>
            <p:cNvGrpSpPr/>
            <p:nvPr/>
          </p:nvGrpSpPr>
          <p:grpSpPr>
            <a:xfrm>
              <a:off x="683568" y="1844824"/>
              <a:ext cx="7992888" cy="3600400"/>
              <a:chOff x="683568" y="1700808"/>
              <a:chExt cx="7992888" cy="36004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83568" y="1700808"/>
                <a:ext cx="7992888" cy="36004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84600" y="3281664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/>
              <p:cNvSpPr/>
              <p:nvPr/>
            </p:nvSpPr>
            <p:spPr>
              <a:xfrm rot="19800000">
                <a:off x="1031292" y="1977408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 rot="12600000">
                <a:off x="2294657" y="1973411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/>
              <p:cNvSpPr/>
              <p:nvPr/>
            </p:nvSpPr>
            <p:spPr>
              <a:xfrm rot="12600000">
                <a:off x="2193550" y="3293042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 rot="16200000">
                <a:off x="3432233" y="3203862"/>
                <a:ext cx="612252" cy="208756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 rot="19800000">
                <a:off x="7875188" y="3289906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 rot="12600000">
                <a:off x="7875187" y="1843188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 rot="16200000">
                <a:off x="5392563" y="1994906"/>
                <a:ext cx="338134" cy="98868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/>
              <p:cNvSpPr/>
              <p:nvPr/>
            </p:nvSpPr>
            <p:spPr>
              <a:xfrm rot="12600000">
                <a:off x="2903339" y="4230931"/>
                <a:ext cx="582321" cy="219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 rot="12600000">
                <a:off x="8250351" y="4290826"/>
                <a:ext cx="212938" cy="9111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 rot="13803033">
                <a:off x="3082558" y="4654080"/>
                <a:ext cx="223883" cy="86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 rot="16434285">
                <a:off x="8244878" y="4702707"/>
                <a:ext cx="223883" cy="86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 rot="15509860">
                <a:off x="2980469" y="4853949"/>
                <a:ext cx="223883" cy="86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 rot="16889566">
                <a:off x="8377375" y="4936269"/>
                <a:ext cx="223883" cy="866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573052" y="5016054"/>
                <a:ext cx="708424" cy="13466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5" name="Straight Connector 24"/>
              <p:cNvCxnSpPr>
                <a:stCxn id="23" idx="3"/>
                <a:endCxn id="22" idx="0"/>
              </p:cNvCxnSpPr>
              <p:nvPr/>
            </p:nvCxnSpPr>
            <p:spPr>
              <a:xfrm flipV="1">
                <a:off x="2281475" y="4970520"/>
                <a:ext cx="6165381" cy="11286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1" idx="4"/>
                <a:endCxn id="22" idx="0"/>
              </p:cNvCxnSpPr>
              <p:nvPr/>
            </p:nvCxnSpPr>
            <p:spPr>
              <a:xfrm>
                <a:off x="3134868" y="4888193"/>
                <a:ext cx="5311989" cy="8232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1" idx="4"/>
                <a:endCxn id="20" idx="0"/>
              </p:cNvCxnSpPr>
              <p:nvPr/>
            </p:nvCxnSpPr>
            <p:spPr>
              <a:xfrm flipV="1">
                <a:off x="3134869" y="4742933"/>
                <a:ext cx="5178723" cy="14526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9" idx="4"/>
                <a:endCxn id="20" idx="0"/>
              </p:cNvCxnSpPr>
              <p:nvPr/>
            </p:nvCxnSpPr>
            <p:spPr>
              <a:xfrm>
                <a:off x="3227715" y="4668156"/>
                <a:ext cx="5085877" cy="7477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9" idx="4"/>
                <a:endCxn id="18" idx="0"/>
              </p:cNvCxnSpPr>
              <p:nvPr/>
            </p:nvCxnSpPr>
            <p:spPr>
              <a:xfrm flipV="1">
                <a:off x="3227715" y="4375833"/>
                <a:ext cx="5107440" cy="29232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7" idx="4"/>
                <a:endCxn id="18" idx="0"/>
              </p:cNvCxnSpPr>
              <p:nvPr/>
            </p:nvCxnSpPr>
            <p:spPr>
              <a:xfrm>
                <a:off x="3246689" y="4245634"/>
                <a:ext cx="5088467" cy="130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7" idx="4"/>
              </p:cNvCxnSpPr>
              <p:nvPr/>
            </p:nvCxnSpPr>
            <p:spPr>
              <a:xfrm flipV="1">
                <a:off x="3246689" y="4006788"/>
                <a:ext cx="1" cy="23884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 rot="19800000">
                <a:off x="2903338" y="3205983"/>
                <a:ext cx="582321" cy="219487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6" name="Straight Connector 45"/>
              <p:cNvCxnSpPr>
                <a:endCxn id="45" idx="4"/>
              </p:cNvCxnSpPr>
              <p:nvPr/>
            </p:nvCxnSpPr>
            <p:spPr>
              <a:xfrm flipV="1">
                <a:off x="3243085" y="3410767"/>
                <a:ext cx="3603" cy="33079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5" idx="0"/>
                <a:endCxn id="8" idx="4"/>
              </p:cNvCxnSpPr>
              <p:nvPr/>
            </p:nvCxnSpPr>
            <p:spPr>
              <a:xfrm flipH="1" flipV="1">
                <a:off x="1374641" y="2182191"/>
                <a:ext cx="1119" cy="1099473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9" idx="0"/>
                <a:endCxn id="8" idx="4"/>
              </p:cNvCxnSpPr>
              <p:nvPr/>
            </p:nvCxnSpPr>
            <p:spPr>
              <a:xfrm flipH="1">
                <a:off x="1374642" y="2178195"/>
                <a:ext cx="1158986" cy="3996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10" idx="4"/>
                <a:endCxn id="9" idx="0"/>
              </p:cNvCxnSpPr>
              <p:nvPr/>
            </p:nvCxnSpPr>
            <p:spPr>
              <a:xfrm flipH="1" flipV="1">
                <a:off x="2533628" y="2178195"/>
                <a:ext cx="3272" cy="1129549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13" idx="0"/>
              </p:cNvCxnSpPr>
              <p:nvPr/>
            </p:nvCxnSpPr>
            <p:spPr>
              <a:xfrm flipH="1">
                <a:off x="2529646" y="3304608"/>
                <a:ext cx="5584513" cy="5133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13" idx="0"/>
                <a:endCxn id="14" idx="0"/>
              </p:cNvCxnSpPr>
              <p:nvPr/>
            </p:nvCxnSpPr>
            <p:spPr>
              <a:xfrm flipH="1" flipV="1">
                <a:off x="8114158" y="2047972"/>
                <a:ext cx="1" cy="1256637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14" idx="0"/>
              </p:cNvCxnSpPr>
              <p:nvPr/>
            </p:nvCxnSpPr>
            <p:spPr>
              <a:xfrm flipH="1">
                <a:off x="3891112" y="2047971"/>
                <a:ext cx="4223047" cy="0"/>
              </a:xfrm>
              <a:prstGeom prst="line">
                <a:avLst/>
              </a:prstGeom>
              <a:ln w="539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70"/>
              <p:cNvGrpSpPr/>
              <p:nvPr/>
            </p:nvGrpSpPr>
            <p:grpSpPr>
              <a:xfrm>
                <a:off x="3365394" y="1931836"/>
                <a:ext cx="662100" cy="225264"/>
                <a:chOff x="3985591" y="1235276"/>
                <a:chExt cx="983978" cy="31841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3985591" y="1235276"/>
                  <a:ext cx="781294" cy="318410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0" name="Trapezoid 69"/>
                <p:cNvSpPr/>
                <p:nvPr/>
              </p:nvSpPr>
              <p:spPr>
                <a:xfrm rot="16200000">
                  <a:off x="4764591" y="1291539"/>
                  <a:ext cx="216353" cy="193603"/>
                </a:xfrm>
                <a:prstGeom prst="trapezoid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3" name="Oval 72"/>
              <p:cNvSpPr/>
              <p:nvPr/>
            </p:nvSpPr>
            <p:spPr>
              <a:xfrm rot="19800000">
                <a:off x="2951924" y="3781457"/>
                <a:ext cx="582321" cy="219487"/>
              </a:xfrm>
              <a:prstGeom prst="ellipse">
                <a:avLst/>
              </a:prstGeom>
              <a:noFill/>
              <a:ln w="476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rot="5400000">
                <a:off x="1954135" y="2110604"/>
                <a:ext cx="0" cy="121118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374641" y="2604583"/>
                <a:ext cx="0" cy="127344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0800000">
                <a:off x="2535264" y="2727564"/>
                <a:ext cx="0" cy="127344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2829597" y="3244049"/>
                <a:ext cx="0" cy="121118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5875441" y="3244049"/>
                <a:ext cx="0" cy="121118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8111925" y="2600220"/>
                <a:ext cx="0" cy="127344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>
                <a:off x="6459513" y="1987412"/>
                <a:ext cx="0" cy="121118"/>
              </a:xfrm>
              <a:prstGeom prst="line">
                <a:avLst/>
              </a:prstGeom>
              <a:ln w="53975">
                <a:solidFill>
                  <a:srgbClr val="FFC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3253164" y="3510480"/>
                <a:ext cx="0" cy="127344"/>
              </a:xfrm>
              <a:prstGeom prst="line">
                <a:avLst/>
              </a:prstGeom>
              <a:ln w="53975">
                <a:solidFill>
                  <a:srgbClr val="FF0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2653486" y="5022076"/>
                <a:ext cx="0" cy="121118"/>
              </a:xfrm>
              <a:prstGeom prst="line">
                <a:avLst/>
              </a:prstGeom>
              <a:ln w="53975">
                <a:solidFill>
                  <a:srgbClr val="FF0000"/>
                </a:solidFill>
                <a:headEnd type="triangle" w="lg" len="lg"/>
                <a:tailEnd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テキスト ボックス 48"/>
            <p:cNvSpPr txBox="1"/>
            <p:nvPr/>
          </p:nvSpPr>
          <p:spPr>
            <a:xfrm>
              <a:off x="4499992" y="2564904"/>
              <a:ext cx="187220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Imaging line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5076056" y="3933056"/>
              <a:ext cx="230425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Calibration line</a:t>
              </a:r>
              <a:endParaRPr kumimoji="1" lang="ja-JP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8335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3529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95536" y="54868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Arrangement of the Phase 1 coronagraph</a:t>
            </a:r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5"/>
            <a:ext cx="8352928" cy="410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115616" y="83671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Surrounding dark box and tubes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55576" y="1628800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6.  Optical testing of Phase 1 coronagraph with 30m 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optical testing line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30m testing l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7196" y="205833"/>
            <a:ext cx="4894008" cy="652534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83568" y="90872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30m Optical testing line for Phase 1 coronagraph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inside tu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331640" y="40466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Inside view of 30m duct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355976" y="1340768"/>
            <a:ext cx="1800200" cy="2592288"/>
          </a:xfrm>
          <a:prstGeom prst="straightConnector1">
            <a:avLst/>
          </a:prstGeom>
          <a:ln w="12700">
            <a:solidFill>
              <a:srgbClr val="FF000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24128" y="105273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Opposite end of duct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339752" y="62068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Light source 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コンテンツ プレースホルダ 6" descr="DSCF34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F3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259632" y="40466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Artificial halo source,  plastic plate with some finger prints. 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-171450"/>
            <a:ext cx="8893175" cy="7029450"/>
          </a:xfrm>
        </p:spPr>
        <p:txBody>
          <a:bodyPr>
            <a:normAutofit/>
          </a:bodyPr>
          <a:lstStyle/>
          <a:p>
            <a:pPr algn="l"/>
            <a:r>
              <a:rPr lang="en-US" altLang="ja-JP" b="1" i="1" dirty="0" smtClean="0">
                <a:latin typeface="Times New Roman" pitchFamily="18" charset="0"/>
              </a:rPr>
              <a:t>The coronagraph to observe sun corona </a:t>
            </a:r>
            <a:br>
              <a:rPr lang="en-US" altLang="ja-JP" b="1" i="1" dirty="0" smtClean="0">
                <a:latin typeface="Times New Roman" pitchFamily="18" charset="0"/>
              </a:rPr>
            </a:br>
            <a:r>
              <a:rPr lang="en-US" altLang="ja-JP" sz="4000" b="1" dirty="0" smtClean="0">
                <a:latin typeface="Times New Roman" pitchFamily="18" charset="0"/>
              </a:rPr>
              <a:t/>
            </a:r>
            <a:br>
              <a:rPr lang="en-US" altLang="ja-JP" sz="4000" b="1" dirty="0" smtClean="0">
                <a:latin typeface="Times New Roman" pitchFamily="18" charset="0"/>
              </a:rPr>
            </a:br>
            <a:r>
              <a:rPr lang="en-US" altLang="ja-JP" sz="3200" b="1" dirty="0" smtClean="0">
                <a:solidFill>
                  <a:srgbClr val="0000CC"/>
                </a:solidFill>
                <a:latin typeface="Times New Roman" pitchFamily="18" charset="0"/>
              </a:rPr>
              <a:t>Developed by </a:t>
            </a:r>
            <a:r>
              <a:rPr lang="en-US" altLang="ja-JP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B.F.Lyot</a:t>
            </a:r>
            <a:r>
              <a:rPr lang="en-US" altLang="ja-JP" sz="3200" b="1" dirty="0" smtClean="0">
                <a:solidFill>
                  <a:srgbClr val="0000CC"/>
                </a:solidFill>
                <a:latin typeface="Times New Roman" pitchFamily="18" charset="0"/>
              </a:rPr>
              <a:t> in 1934 for a observation of sun corona by artificial eclipse.</a:t>
            </a:r>
            <a:r>
              <a:rPr lang="en-US" altLang="ja-JP" sz="3200" b="1" dirty="0" smtClean="0">
                <a:latin typeface="Times New Roman" pitchFamily="18" charset="0"/>
              </a:rPr>
              <a:t/>
            </a:r>
            <a:br>
              <a:rPr lang="en-US" altLang="ja-JP" sz="3200" b="1" dirty="0" smtClean="0">
                <a:latin typeface="Times New Roman" pitchFamily="18" charset="0"/>
              </a:rPr>
            </a:br>
            <a:r>
              <a:rPr lang="en-US" altLang="ja-JP" sz="3200" b="1" dirty="0" smtClean="0">
                <a:latin typeface="Times New Roman" pitchFamily="18" charset="0"/>
              </a:rPr>
              <a:t/>
            </a:r>
            <a:br>
              <a:rPr lang="en-US" altLang="ja-JP" sz="3200" b="1" dirty="0" smtClean="0">
                <a:latin typeface="Times New Roman" pitchFamily="18" charset="0"/>
              </a:rPr>
            </a:b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</a:rPr>
              <a:t>Special telescope having a </a:t>
            </a:r>
            <a:b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altLang="ja-JP" sz="3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re-diffraction system</a:t>
            </a:r>
            <a:r>
              <a:rPr lang="en-US" altLang="ja-JP" sz="3200" b="1" i="1" dirty="0" smtClean="0">
                <a:solidFill>
                  <a:srgbClr val="FF0000"/>
                </a:solidFill>
                <a:latin typeface="Times New Roman" pitchFamily="18" charset="0"/>
              </a:rPr>
              <a:t>” 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</a:rPr>
              <a:t>to eliminate the diffraction fringe.</a:t>
            </a:r>
            <a:r>
              <a:rPr lang="en-US" altLang="ja-JP" sz="3200" b="1" dirty="0" smtClean="0">
                <a:latin typeface="Times New Roman" pitchFamily="18" charset="0"/>
              </a:rPr>
              <a:t> </a:t>
            </a:r>
            <a:br>
              <a:rPr lang="en-US" altLang="ja-JP" sz="3200" b="1" dirty="0" smtClean="0">
                <a:latin typeface="Times New Roman" pitchFamily="18" charset="0"/>
              </a:rPr>
            </a:br>
            <a:r>
              <a:rPr lang="en-US" altLang="ja-JP" sz="3200" b="1" dirty="0" smtClean="0">
                <a:latin typeface="Times New Roman" pitchFamily="18" charset="0"/>
              </a:rPr>
              <a:t/>
            </a:r>
            <a:br>
              <a:rPr lang="en-US" altLang="ja-JP" sz="3200" b="1" dirty="0" smtClean="0">
                <a:latin typeface="Times New Roman" pitchFamily="18" charset="0"/>
              </a:rPr>
            </a:br>
            <a:endParaRPr lang="en-US" altLang="ja-JP" sz="3200" b="1" dirty="0" smtClean="0">
              <a:latin typeface="Times New Roman" pitchFamily="18" charset="0"/>
            </a:endParaRPr>
          </a:p>
        </p:txBody>
      </p:sp>
      <p:sp>
        <p:nvSpPr>
          <p:cNvPr id="342019" name="Text Box 4"/>
          <p:cNvSpPr txBox="1">
            <a:spLocks noChangeArrowheads="1"/>
          </p:cNvSpPr>
          <p:nvPr/>
        </p:nvSpPr>
        <p:spPr bwMode="auto">
          <a:xfrm>
            <a:off x="468313" y="2924175"/>
            <a:ext cx="8351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ja-JP" altLang="ja-JP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DSCF3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3313617" y="1086983"/>
            <a:ext cx="6034617" cy="452596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755576" y="692696"/>
            <a:ext cx="2952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Phase 1 coronagraph set on one end of optical line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F34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1115616" y="54868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Opaque disk assembly,   200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to 2000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by 225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pitch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F3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195736" y="332656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Opaque disk and field lens for re-diffraction system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50mus_gain_min_MAxIntenDiff_110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Exposure time 50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sec,  light source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  400-500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m in diameter</a:t>
            </a:r>
            <a:endParaRPr kumimoji="1"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Block_600mum_expo_250ms_gain_min_NoArtificialHalo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380312" cy="461269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m     Exposure time 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250msec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Annular eclipse</a:t>
            </a:r>
            <a:endParaRPr kumimoji="1"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600mum_expo_250ms_gain_min_With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m     Exposure time  250msec  with 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Artificial halo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600mum_expo_500ms_gain_min_No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    Exposure time 500msec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600mum_expo_500ms_gain_min_With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500msec  Artificial halo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600mum_expo_1000ms_gain_min_No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1000msec 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10s_gain_min_IrregBKg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115616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425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 Exposure time 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</a:t>
            </a: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5364088" y="1340768"/>
            <a:ext cx="1368152" cy="1800200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6372200" y="404664"/>
            <a:ext cx="2555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2x10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the peak intensity 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5292080" y="3573016"/>
            <a:ext cx="1224136" cy="2664296"/>
          </a:xfrm>
          <a:prstGeom prst="straightConnector1">
            <a:avLst/>
          </a:prstGeom>
          <a:ln w="28575">
            <a:solidFill>
              <a:srgbClr val="FF0000"/>
            </a:solidFill>
            <a:headEnd type="stealth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463480" y="616530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1x10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to the peak intensity 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800">
                <a:solidFill>
                  <a:srgbClr val="0000FF"/>
                </a:solidFill>
                <a:latin typeface="Times" pitchFamily="18" charset="0"/>
              </a:rPr>
              <a:t>Optical system of Lyot’s corona graph</a:t>
            </a:r>
          </a:p>
        </p:txBody>
      </p:sp>
      <p:grpSp>
        <p:nvGrpSpPr>
          <p:cNvPr id="2" name="グループ化 55"/>
          <p:cNvGrpSpPr/>
          <p:nvPr/>
        </p:nvGrpSpPr>
        <p:grpSpPr>
          <a:xfrm>
            <a:off x="539750" y="2060575"/>
            <a:ext cx="8121650" cy="4457700"/>
            <a:chOff x="539750" y="2060575"/>
            <a:chExt cx="8121650" cy="4457700"/>
          </a:xfrm>
        </p:grpSpPr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539750" y="2060575"/>
              <a:ext cx="8121650" cy="4457700"/>
              <a:chOff x="340" y="1298"/>
              <a:chExt cx="5116" cy="2808"/>
            </a:xfrm>
          </p:grpSpPr>
          <p:sp>
            <p:nvSpPr>
              <p:cNvPr id="343044" name="Oval 6"/>
              <p:cNvSpPr>
                <a:spLocks noChangeArrowheads="1"/>
              </p:cNvSpPr>
              <p:nvPr/>
            </p:nvSpPr>
            <p:spPr bwMode="auto">
              <a:xfrm>
                <a:off x="754" y="1689"/>
                <a:ext cx="112" cy="849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45" name="Line 7"/>
              <p:cNvSpPr>
                <a:spLocks noChangeShapeType="1"/>
              </p:cNvSpPr>
              <p:nvPr/>
            </p:nvSpPr>
            <p:spPr bwMode="auto">
              <a:xfrm>
                <a:off x="810" y="1689"/>
                <a:ext cx="1778" cy="4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46" name="Line 8"/>
              <p:cNvSpPr>
                <a:spLocks noChangeShapeType="1"/>
              </p:cNvSpPr>
              <p:nvPr/>
            </p:nvSpPr>
            <p:spPr bwMode="auto">
              <a:xfrm flipV="1">
                <a:off x="810" y="2100"/>
                <a:ext cx="1778" cy="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47" name="AutoShape 9"/>
              <p:cNvSpPr>
                <a:spLocks noChangeArrowheads="1"/>
              </p:cNvSpPr>
              <p:nvPr/>
            </p:nvSpPr>
            <p:spPr bwMode="auto">
              <a:xfrm>
                <a:off x="2496" y="2023"/>
                <a:ext cx="168" cy="155"/>
              </a:xfrm>
              <a:prstGeom prst="sun">
                <a:avLst>
                  <a:gd name="adj" fmla="val 29843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48" name="Oval 10"/>
              <p:cNvSpPr>
                <a:spLocks noChangeArrowheads="1"/>
              </p:cNvSpPr>
              <p:nvPr/>
            </p:nvSpPr>
            <p:spPr bwMode="auto">
              <a:xfrm>
                <a:off x="2654" y="2063"/>
                <a:ext cx="56" cy="7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49" name="Oval 11"/>
              <p:cNvSpPr>
                <a:spLocks noChangeArrowheads="1"/>
              </p:cNvSpPr>
              <p:nvPr/>
            </p:nvSpPr>
            <p:spPr bwMode="auto">
              <a:xfrm>
                <a:off x="2726" y="1754"/>
                <a:ext cx="112" cy="69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0" name="Line 14"/>
              <p:cNvSpPr>
                <a:spLocks noChangeShapeType="1"/>
              </p:cNvSpPr>
              <p:nvPr/>
            </p:nvSpPr>
            <p:spPr bwMode="auto">
              <a:xfrm>
                <a:off x="2770" y="1766"/>
                <a:ext cx="1210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1" name="Line 15"/>
              <p:cNvSpPr>
                <a:spLocks noChangeShapeType="1"/>
              </p:cNvSpPr>
              <p:nvPr/>
            </p:nvSpPr>
            <p:spPr bwMode="auto">
              <a:xfrm flipV="1">
                <a:off x="2780" y="1837"/>
                <a:ext cx="1192" cy="5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2" name="Line 16"/>
              <p:cNvSpPr>
                <a:spLocks noChangeShapeType="1"/>
              </p:cNvSpPr>
              <p:nvPr/>
            </p:nvSpPr>
            <p:spPr bwMode="auto">
              <a:xfrm>
                <a:off x="2770" y="1766"/>
                <a:ext cx="1210" cy="5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3" name="Line 17"/>
              <p:cNvSpPr>
                <a:spLocks noChangeShapeType="1"/>
              </p:cNvSpPr>
              <p:nvPr/>
            </p:nvSpPr>
            <p:spPr bwMode="auto">
              <a:xfrm flipV="1">
                <a:off x="2784" y="2359"/>
                <a:ext cx="1196" cy="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4" name="Line 18"/>
              <p:cNvSpPr>
                <a:spLocks noChangeShapeType="1"/>
              </p:cNvSpPr>
              <p:nvPr/>
            </p:nvSpPr>
            <p:spPr bwMode="auto">
              <a:xfrm>
                <a:off x="2658" y="2152"/>
                <a:ext cx="1392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5" name="Line 19"/>
              <p:cNvSpPr>
                <a:spLocks noChangeShapeType="1"/>
              </p:cNvSpPr>
              <p:nvPr/>
            </p:nvSpPr>
            <p:spPr bwMode="auto">
              <a:xfrm flipV="1">
                <a:off x="2648" y="1872"/>
                <a:ext cx="1402" cy="1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6" name="Line 20"/>
              <p:cNvSpPr>
                <a:spLocks noChangeShapeType="1"/>
              </p:cNvSpPr>
              <p:nvPr/>
            </p:nvSpPr>
            <p:spPr bwMode="auto">
              <a:xfrm flipH="1" flipV="1">
                <a:off x="3991" y="1603"/>
                <a:ext cx="2" cy="2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7" name="Line 21"/>
              <p:cNvSpPr>
                <a:spLocks noChangeShapeType="1"/>
              </p:cNvSpPr>
              <p:nvPr/>
            </p:nvSpPr>
            <p:spPr bwMode="auto">
              <a:xfrm flipH="1" flipV="1">
                <a:off x="3980" y="2298"/>
                <a:ext cx="1" cy="27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8" name="Oval 22"/>
              <p:cNvSpPr>
                <a:spLocks noChangeArrowheads="1"/>
              </p:cNvSpPr>
              <p:nvPr/>
            </p:nvSpPr>
            <p:spPr bwMode="auto">
              <a:xfrm>
                <a:off x="3992" y="1799"/>
                <a:ext cx="112" cy="61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59" name="Line 23"/>
              <p:cNvSpPr>
                <a:spLocks noChangeShapeType="1"/>
              </p:cNvSpPr>
              <p:nvPr/>
            </p:nvSpPr>
            <p:spPr bwMode="auto">
              <a:xfrm>
                <a:off x="4048" y="1872"/>
                <a:ext cx="940" cy="22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0" name="Line 24"/>
              <p:cNvSpPr>
                <a:spLocks noChangeShapeType="1"/>
              </p:cNvSpPr>
              <p:nvPr/>
            </p:nvSpPr>
            <p:spPr bwMode="auto">
              <a:xfrm flipV="1">
                <a:off x="4058" y="2104"/>
                <a:ext cx="930" cy="2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2" name="Line 26"/>
              <p:cNvSpPr>
                <a:spLocks noChangeShapeType="1"/>
              </p:cNvSpPr>
              <p:nvPr/>
            </p:nvSpPr>
            <p:spPr bwMode="auto">
              <a:xfrm>
                <a:off x="340" y="2100"/>
                <a:ext cx="5116" cy="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3" name="Text Box 27"/>
              <p:cNvSpPr txBox="1">
                <a:spLocks noChangeArrowheads="1"/>
              </p:cNvSpPr>
              <p:nvPr/>
            </p:nvSpPr>
            <p:spPr bwMode="auto">
              <a:xfrm>
                <a:off x="418" y="2847"/>
                <a:ext cx="1120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1400" b="1" dirty="0">
                    <a:solidFill>
                      <a:srgbClr val="FF00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Objective lens</a:t>
                </a:r>
              </a:p>
            </p:txBody>
          </p:sp>
          <p:sp>
            <p:nvSpPr>
              <p:cNvPr id="343064" name="Text Box 28"/>
              <p:cNvSpPr txBox="1">
                <a:spLocks noChangeArrowheads="1"/>
              </p:cNvSpPr>
              <p:nvPr/>
            </p:nvSpPr>
            <p:spPr bwMode="auto">
              <a:xfrm>
                <a:off x="2208" y="1298"/>
                <a:ext cx="1512" cy="3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1400" dirty="0">
                    <a:solidFill>
                      <a:srgbClr val="00FF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Field lens</a:t>
                </a:r>
              </a:p>
            </p:txBody>
          </p:sp>
          <p:sp>
            <p:nvSpPr>
              <p:cNvPr id="343065" name="Text Box 29"/>
              <p:cNvSpPr txBox="1">
                <a:spLocks noChangeArrowheads="1"/>
              </p:cNvSpPr>
              <p:nvPr/>
            </p:nvSpPr>
            <p:spPr bwMode="auto">
              <a:xfrm>
                <a:off x="3484" y="2664"/>
                <a:ext cx="1437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Baffle plate (</a:t>
                </a:r>
                <a:r>
                  <a:rPr kumimoji="0" lang="en-US" altLang="ja-JP" sz="1400" b="1" dirty="0" err="1">
                    <a:solidFill>
                      <a:srgbClr val="0000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Lyot</a:t>
                </a:r>
                <a:r>
                  <a:rPr kumimoji="0" lang="en-US" altLang="ja-JP" sz="1400" b="1" dirty="0">
                    <a:solidFill>
                      <a:srgbClr val="0000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 stop)</a:t>
                </a:r>
              </a:p>
            </p:txBody>
          </p:sp>
          <p:sp>
            <p:nvSpPr>
              <p:cNvPr id="343066" name="Line 30"/>
              <p:cNvSpPr>
                <a:spLocks noChangeShapeType="1"/>
              </p:cNvSpPr>
              <p:nvPr/>
            </p:nvSpPr>
            <p:spPr bwMode="auto">
              <a:xfrm>
                <a:off x="2490" y="1457"/>
                <a:ext cx="274" cy="2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7" name="Line 31"/>
              <p:cNvSpPr>
                <a:spLocks noChangeShapeType="1"/>
              </p:cNvSpPr>
              <p:nvPr/>
            </p:nvSpPr>
            <p:spPr bwMode="auto">
              <a:xfrm flipH="1" flipV="1">
                <a:off x="839" y="2251"/>
                <a:ext cx="126" cy="59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8" name="Line 32"/>
              <p:cNvSpPr>
                <a:spLocks noChangeShapeType="1"/>
              </p:cNvSpPr>
              <p:nvPr/>
            </p:nvSpPr>
            <p:spPr bwMode="auto">
              <a:xfrm flipH="1" flipV="1">
                <a:off x="3990" y="2588"/>
                <a:ext cx="22" cy="17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69" name="Text Box 33"/>
              <p:cNvSpPr txBox="1">
                <a:spLocks noChangeArrowheads="1"/>
              </p:cNvSpPr>
              <p:nvPr/>
            </p:nvSpPr>
            <p:spPr bwMode="auto">
              <a:xfrm>
                <a:off x="4116" y="1346"/>
                <a:ext cx="1232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just" eaLnBrk="0" hangingPunct="0"/>
                <a:r>
                  <a:rPr kumimoji="0" lang="en-US" altLang="ja-JP" sz="1400" dirty="0">
                    <a:solidFill>
                      <a:srgbClr val="FFCC00"/>
                    </a:solidFill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Relay lens</a:t>
                </a:r>
              </a:p>
            </p:txBody>
          </p:sp>
          <p:sp>
            <p:nvSpPr>
              <p:cNvPr id="343070" name="Line 34"/>
              <p:cNvSpPr>
                <a:spLocks noChangeShapeType="1"/>
              </p:cNvSpPr>
              <p:nvPr/>
            </p:nvSpPr>
            <p:spPr bwMode="auto">
              <a:xfrm flipH="1">
                <a:off x="4104" y="1511"/>
                <a:ext cx="273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71" name="Line 35"/>
              <p:cNvSpPr>
                <a:spLocks noChangeShapeType="1"/>
              </p:cNvSpPr>
              <p:nvPr/>
            </p:nvSpPr>
            <p:spPr bwMode="auto">
              <a:xfrm flipH="1" flipV="1">
                <a:off x="2672" y="2150"/>
                <a:ext cx="117" cy="8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72" name="Text Box 36"/>
              <p:cNvSpPr txBox="1">
                <a:spLocks noChangeArrowheads="1"/>
              </p:cNvSpPr>
              <p:nvPr/>
            </p:nvSpPr>
            <p:spPr bwMode="auto">
              <a:xfrm>
                <a:off x="2426" y="2976"/>
                <a:ext cx="113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sz="1600" b="1" dirty="0">
                    <a:latin typeface="Times New Roman" pitchFamily="18" charset="0"/>
                    <a:cs typeface="Times New Roman" pitchFamily="18" charset="0"/>
                  </a:rPr>
                  <a:t>Opaque disk</a:t>
                </a:r>
              </a:p>
            </p:txBody>
          </p:sp>
          <p:sp>
            <p:nvSpPr>
              <p:cNvPr id="343076" name="Line 42"/>
              <p:cNvSpPr>
                <a:spLocks noChangeShapeType="1"/>
              </p:cNvSpPr>
              <p:nvPr/>
            </p:nvSpPr>
            <p:spPr bwMode="auto">
              <a:xfrm flipH="1" flipV="1">
                <a:off x="804" y="1680"/>
                <a:ext cx="1940" cy="7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77" name="Line 43"/>
              <p:cNvSpPr>
                <a:spLocks noChangeShapeType="1"/>
              </p:cNvSpPr>
              <p:nvPr/>
            </p:nvSpPr>
            <p:spPr bwMode="auto">
              <a:xfrm flipH="1">
                <a:off x="816" y="1752"/>
                <a:ext cx="1973" cy="7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78" name="Line 44"/>
              <p:cNvSpPr>
                <a:spLocks noChangeShapeType="1"/>
              </p:cNvSpPr>
              <p:nvPr/>
            </p:nvSpPr>
            <p:spPr bwMode="auto">
              <a:xfrm>
                <a:off x="810" y="1458"/>
                <a:ext cx="0" cy="2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79" name="Line 45"/>
              <p:cNvSpPr>
                <a:spLocks noChangeShapeType="1"/>
              </p:cNvSpPr>
              <p:nvPr/>
            </p:nvSpPr>
            <p:spPr bwMode="auto">
              <a:xfrm>
                <a:off x="808" y="2542"/>
                <a:ext cx="0" cy="2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0" name="Line 46"/>
              <p:cNvSpPr>
                <a:spLocks noChangeShapeType="1"/>
              </p:cNvSpPr>
              <p:nvPr/>
            </p:nvSpPr>
            <p:spPr bwMode="auto">
              <a:xfrm>
                <a:off x="1290" y="1452"/>
                <a:ext cx="0" cy="2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1" name="Line 47"/>
              <p:cNvSpPr>
                <a:spLocks noChangeShapeType="1"/>
              </p:cNvSpPr>
              <p:nvPr/>
            </p:nvSpPr>
            <p:spPr bwMode="auto">
              <a:xfrm>
                <a:off x="1294" y="2482"/>
                <a:ext cx="0" cy="2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2" name="Line 48"/>
              <p:cNvSpPr>
                <a:spLocks noChangeShapeType="1"/>
              </p:cNvSpPr>
              <p:nvPr/>
            </p:nvSpPr>
            <p:spPr bwMode="auto">
              <a:xfrm>
                <a:off x="1722" y="1452"/>
                <a:ext cx="0" cy="33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3" name="Line 49"/>
              <p:cNvSpPr>
                <a:spLocks noChangeShapeType="1"/>
              </p:cNvSpPr>
              <p:nvPr/>
            </p:nvSpPr>
            <p:spPr bwMode="auto">
              <a:xfrm>
                <a:off x="1726" y="2428"/>
                <a:ext cx="0" cy="33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4" name="Line 50"/>
              <p:cNvSpPr>
                <a:spLocks noChangeShapeType="1"/>
              </p:cNvSpPr>
              <p:nvPr/>
            </p:nvSpPr>
            <p:spPr bwMode="auto">
              <a:xfrm>
                <a:off x="2070" y="1452"/>
                <a:ext cx="0" cy="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5" name="Line 51"/>
              <p:cNvSpPr>
                <a:spLocks noChangeShapeType="1"/>
              </p:cNvSpPr>
              <p:nvPr/>
            </p:nvSpPr>
            <p:spPr bwMode="auto">
              <a:xfrm>
                <a:off x="2080" y="2368"/>
                <a:ext cx="0" cy="39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6" name="Line 52"/>
              <p:cNvSpPr>
                <a:spLocks noChangeShapeType="1"/>
              </p:cNvSpPr>
              <p:nvPr/>
            </p:nvSpPr>
            <p:spPr bwMode="auto">
              <a:xfrm>
                <a:off x="2412" y="1446"/>
                <a:ext cx="0" cy="4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7" name="Line 53"/>
              <p:cNvSpPr>
                <a:spLocks noChangeShapeType="1"/>
              </p:cNvSpPr>
              <p:nvPr/>
            </p:nvSpPr>
            <p:spPr bwMode="auto">
              <a:xfrm>
                <a:off x="2410" y="2332"/>
                <a:ext cx="0" cy="43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8" name="Line 55"/>
              <p:cNvSpPr>
                <a:spLocks noChangeShapeType="1"/>
              </p:cNvSpPr>
              <p:nvPr/>
            </p:nvSpPr>
            <p:spPr bwMode="auto">
              <a:xfrm>
                <a:off x="1292" y="2795"/>
                <a:ext cx="137" cy="9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89" name="Line 56"/>
              <p:cNvSpPr>
                <a:spLocks noChangeShapeType="1"/>
              </p:cNvSpPr>
              <p:nvPr/>
            </p:nvSpPr>
            <p:spPr bwMode="auto">
              <a:xfrm flipH="1">
                <a:off x="1566" y="2790"/>
                <a:ext cx="155" cy="9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90" name="Line 57"/>
              <p:cNvSpPr>
                <a:spLocks noChangeShapeType="1"/>
              </p:cNvSpPr>
              <p:nvPr/>
            </p:nvSpPr>
            <p:spPr bwMode="auto">
              <a:xfrm flipH="1">
                <a:off x="1702" y="2776"/>
                <a:ext cx="371" cy="9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91" name="Line 58"/>
              <p:cNvSpPr>
                <a:spLocks noChangeShapeType="1"/>
              </p:cNvSpPr>
              <p:nvPr/>
            </p:nvSpPr>
            <p:spPr bwMode="auto">
              <a:xfrm flipH="1">
                <a:off x="1812" y="2808"/>
                <a:ext cx="588" cy="9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3092" name="Text Box 59"/>
              <p:cNvSpPr txBox="1">
                <a:spLocks noChangeArrowheads="1"/>
              </p:cNvSpPr>
              <p:nvPr/>
            </p:nvSpPr>
            <p:spPr bwMode="auto">
              <a:xfrm>
                <a:off x="1066" y="3702"/>
                <a:ext cx="16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 b="1" dirty="0">
                    <a:latin typeface="Times New Roman" pitchFamily="18" charset="0"/>
                    <a:cs typeface="Times New Roman" pitchFamily="18" charset="0"/>
                  </a:rPr>
                  <a:t>Baffle plates to reduce reflection</a:t>
                </a:r>
              </a:p>
            </p:txBody>
          </p:sp>
        </p:grpSp>
        <p:grpSp>
          <p:nvGrpSpPr>
            <p:cNvPr id="4" name="グループ化 52"/>
            <p:cNvGrpSpPr/>
            <p:nvPr/>
          </p:nvGrpSpPr>
          <p:grpSpPr>
            <a:xfrm>
              <a:off x="7693789" y="3176882"/>
              <a:ext cx="383464" cy="364200"/>
              <a:chOff x="8244408" y="5013176"/>
              <a:chExt cx="576064" cy="504056"/>
            </a:xfrm>
          </p:grpSpPr>
          <p:sp>
            <p:nvSpPr>
              <p:cNvPr id="54" name="太陽 53"/>
              <p:cNvSpPr/>
              <p:nvPr/>
            </p:nvSpPr>
            <p:spPr>
              <a:xfrm>
                <a:off x="8244408" y="5013176"/>
                <a:ext cx="576064" cy="504056"/>
              </a:xfrm>
              <a:prstGeom prst="su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8390384" y="5117976"/>
                <a:ext cx="288032" cy="28803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250ms_gain_min_MAxIntenDiff_220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650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 Exposure time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250m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Almost full eclipse</a:t>
            </a:r>
            <a:endParaRPr kumimoji="1"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250ms_gain_min_With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650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250m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  artificial halo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500ms_gain_min_With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625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exposure time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500m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  with artificial halo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Block_800mum_expo_1000ms_gain_min_WithArtificialHalo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40466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624</a:t>
            </a:r>
            <a:r>
              <a:rPr kumimoji="1" lang="en-US" altLang="ja-JP" sz="2800" b="1" dirty="0" smtClean="0">
                <a:latin typeface="Symbol" pitchFamily="18" charset="2"/>
                <a:cs typeface="Times New Roman" pitchFamily="18" charset="0"/>
              </a:rPr>
              <a:t>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m  Exposure time 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1000m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sec  </a:t>
            </a:r>
          </a:p>
          <a:p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ith artificial halo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95536" y="332656"/>
            <a:ext cx="835292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Summary for phase 1 coronagraph design</a:t>
            </a:r>
          </a:p>
          <a:p>
            <a:pPr marL="514350" indent="-514350">
              <a:buAutoNum type="arabicPeriod"/>
            </a:pP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Coronagraph optics for phase 1 observation of beam halo is designed for B2 SR monitor beam line at LHC.</a:t>
            </a:r>
          </a:p>
          <a:p>
            <a:pPr marL="514350" indent="-514350">
              <a:buAutoNum type="arabicPeriod"/>
            </a:pP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From diffraction analysis the background in phase1 coronagraph from leakage of diffraction fringe is estimated to 3.7x10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altLang="ja-JP" sz="2800" dirty="0" smtClean="0"/>
              <a:t> 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Other of 2 fringes in the centre, most of diffraction fringes have intensities of 10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 range.</a:t>
            </a:r>
          </a:p>
          <a:p>
            <a:pPr marL="514350" indent="-514350">
              <a:buAutoNum type="arabicPeriod"/>
            </a:pP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The digs having a diameter smaller than 100mm are the majority.  An order of 10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 to 10</a:t>
            </a:r>
            <a:r>
              <a:rPr lang="en-GB" altLang="ja-JP" sz="2800" b="1" baseline="30000" dirty="0" smtClean="0">
                <a:latin typeface="Times New Roman" pitchFamily="18" charset="0"/>
                <a:cs typeface="Times New Roman" pitchFamily="18" charset="0"/>
              </a:rPr>
              <a:t>-5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 background can be appeared phase 1 using the B2 SR monitor line.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1680" y="1700808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7. How is the performance of coronagraph  limited?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866775"/>
            <a:ext cx="74961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グループ化 5"/>
          <p:cNvGrpSpPr/>
          <p:nvPr/>
        </p:nvGrpSpPr>
        <p:grpSpPr>
          <a:xfrm>
            <a:off x="971600" y="692696"/>
            <a:ext cx="3240360" cy="2952328"/>
            <a:chOff x="2123728" y="1268760"/>
            <a:chExt cx="3240360" cy="2952328"/>
          </a:xfrm>
        </p:grpSpPr>
        <p:sp>
          <p:nvSpPr>
            <p:cNvPr id="3" name="正方形/長方形 2"/>
            <p:cNvSpPr/>
            <p:nvPr/>
          </p:nvSpPr>
          <p:spPr>
            <a:xfrm>
              <a:off x="2123728" y="1268760"/>
              <a:ext cx="3240360" cy="295232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円/楕円 3"/>
            <p:cNvSpPr/>
            <p:nvPr/>
          </p:nvSpPr>
          <p:spPr>
            <a:xfrm>
              <a:off x="2843808" y="1844824"/>
              <a:ext cx="1872208" cy="17281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3635896" y="2564904"/>
              <a:ext cx="288032" cy="288032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4283968" y="119675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Corse period correspond to inner aperture diameter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3356992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Fine period correspond to outer aperture diameter</a:t>
            </a:r>
            <a:endParaRPr kumimoji="1" lang="ja-JP" alt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15616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Back to diffraction fringe on </a:t>
            </a:r>
            <a:r>
              <a:rPr kumimoji="1"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kumimoji="1" lang="ja-JP" altLang="en-US" sz="28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stop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755576" y="1124744"/>
            <a:ext cx="7553325" cy="5086350"/>
            <a:chOff x="755576" y="1124744"/>
            <a:chExt cx="7553325" cy="5086350"/>
          </a:xfrm>
        </p:grpSpPr>
        <p:pic>
          <p:nvPicPr>
            <p:cNvPr id="18636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124744"/>
              <a:ext cx="7553325" cy="508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5076056" y="2132856"/>
              <a:ext cx="1800200" cy="576064"/>
            </a:xfrm>
            <a:prstGeom prst="straightConnector1">
              <a:avLst/>
            </a:prstGeom>
            <a:ln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3419872" y="184482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0.162mm</a:t>
              </a:r>
              <a:endParaRPr kumimoji="1" lang="ja-JP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5076056" y="2996952"/>
              <a:ext cx="1800200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923928" y="270892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0.6mm</a:t>
              </a:r>
              <a:endParaRPr kumimoji="1" lang="ja-JP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923928" y="378904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latin typeface="Times New Roman" pitchFamily="18" charset="0"/>
                  <a:cs typeface="Times New Roman" pitchFamily="18" charset="0"/>
                </a:rPr>
                <a:t>1.0mm</a:t>
              </a:r>
              <a:endParaRPr kumimoji="1" lang="ja-JP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5220072" y="4149080"/>
              <a:ext cx="1656184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15616" y="33265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Back to diffraction fringe on </a:t>
            </a:r>
            <a:r>
              <a:rPr kumimoji="1"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kumimoji="1" lang="ja-JP" altLang="en-US" sz="2800" b="1" dirty="0" smtClean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800" b="1" dirty="0" smtClean="0">
                <a:latin typeface="Times New Roman" pitchFamily="18" charset="0"/>
                <a:cs typeface="Times New Roman" pitchFamily="18" charset="0"/>
              </a:rPr>
              <a:t>stop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グループ化 12"/>
          <p:cNvGrpSpPr/>
          <p:nvPr/>
        </p:nvGrpSpPr>
        <p:grpSpPr>
          <a:xfrm>
            <a:off x="755576" y="1124744"/>
            <a:ext cx="7553325" cy="5086350"/>
            <a:chOff x="755576" y="1124744"/>
            <a:chExt cx="7553325" cy="5086350"/>
          </a:xfrm>
        </p:grpSpPr>
        <p:pic>
          <p:nvPicPr>
            <p:cNvPr id="18636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1124744"/>
              <a:ext cx="7553325" cy="508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矢印コネクタ 5"/>
            <p:cNvCxnSpPr/>
            <p:nvPr/>
          </p:nvCxnSpPr>
          <p:spPr>
            <a:xfrm>
              <a:off x="5076056" y="2132856"/>
              <a:ext cx="1800200" cy="576064"/>
            </a:xfrm>
            <a:prstGeom prst="straightConnector1">
              <a:avLst/>
            </a:prstGeom>
            <a:ln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テキスト ボックス 6"/>
            <p:cNvSpPr txBox="1"/>
            <p:nvPr/>
          </p:nvSpPr>
          <p:spPr>
            <a:xfrm>
              <a:off x="3419872" y="1844824"/>
              <a:ext cx="16561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0.162mm</a:t>
              </a:r>
              <a:endParaRPr kumimoji="1" lang="ja-JP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直線矢印コネクタ 7"/>
            <p:cNvCxnSpPr/>
            <p:nvPr/>
          </p:nvCxnSpPr>
          <p:spPr>
            <a:xfrm>
              <a:off x="5076056" y="2996952"/>
              <a:ext cx="1800200" cy="576064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3923928" y="270892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0.6mm</a:t>
              </a:r>
              <a:endParaRPr kumimoji="1" lang="ja-JP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923928" y="378904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latin typeface="Times New Roman" pitchFamily="18" charset="0"/>
                  <a:cs typeface="Times New Roman" pitchFamily="18" charset="0"/>
                </a:rPr>
                <a:t>1.0mm</a:t>
              </a:r>
              <a:endParaRPr kumimoji="1" lang="ja-JP" alt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>
              <a:off x="5220072" y="4149080"/>
              <a:ext cx="1656184" cy="50405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テキスト ボックス 11"/>
          <p:cNvSpPr txBox="1"/>
          <p:nvPr/>
        </p:nvSpPr>
        <p:spPr>
          <a:xfrm>
            <a:off x="1691680" y="4653136"/>
            <a:ext cx="3960440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Larger opaque disk has small diffraction fringe</a:t>
            </a:r>
            <a:endParaRPr kumimoji="1" lang="ja-JP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67544" y="332656"/>
            <a:ext cx="842493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As in previous slide, the diffraction pattern produced by the field lens aperture has two kind of period;</a:t>
            </a:r>
          </a:p>
          <a:p>
            <a:endParaRPr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Rough period come from diameter of opaque disk</a:t>
            </a:r>
          </a:p>
          <a:p>
            <a:pPr marL="457200" indent="-457200">
              <a:buAutoNum type="arabicPeriod"/>
            </a:pPr>
            <a:endParaRPr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Fine period come from outer diameter of the field lens.</a:t>
            </a:r>
          </a:p>
          <a:p>
            <a:endParaRPr kumimoji="1" lang="en-US" altLang="ja-JP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measure leakage of diffraction fringe in inside of </a:t>
            </a:r>
            <a:r>
              <a:rPr lang="en-US" altLang="ja-JP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Lyot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stop is mainly come from the 1</a:t>
            </a:r>
            <a:r>
              <a:rPr lang="en-US" altLang="ja-JP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one.</a:t>
            </a:r>
            <a:endParaRPr kumimoji="1" lang="en-US" altLang="ja-JP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4"/>
          <p:cNvSpPr>
            <a:spLocks noChangeArrowheads="1"/>
          </p:cNvSpPr>
          <p:nvPr/>
        </p:nvSpPr>
        <p:spPr bwMode="auto">
          <a:xfrm>
            <a:off x="468313" y="260350"/>
            <a:ext cx="82296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Times" pitchFamily="18" charset="0"/>
              </a:rPr>
              <a:t>3 stages-optical </a:t>
            </a:r>
            <a:r>
              <a:rPr lang="en-US" altLang="ja-JP" sz="2800" dirty="0">
                <a:solidFill>
                  <a:srgbClr val="0000FF"/>
                </a:solidFill>
                <a:latin typeface="Times" pitchFamily="18" charset="0"/>
              </a:rPr>
              <a:t>system </a:t>
            </a:r>
            <a:r>
              <a:rPr lang="en-US" altLang="ja-JP" sz="2800" dirty="0" smtClean="0">
                <a:solidFill>
                  <a:srgbClr val="0000FF"/>
                </a:solidFill>
                <a:latin typeface="Times" pitchFamily="18" charset="0"/>
              </a:rPr>
              <a:t>in the </a:t>
            </a:r>
            <a:r>
              <a:rPr lang="en-US" altLang="ja-JP" sz="2800" dirty="0" err="1">
                <a:solidFill>
                  <a:srgbClr val="0000FF"/>
                </a:solidFill>
                <a:latin typeface="Times" pitchFamily="18" charset="0"/>
              </a:rPr>
              <a:t>Lyot’s</a:t>
            </a:r>
            <a:r>
              <a:rPr lang="en-US" altLang="ja-JP" sz="2800" dirty="0">
                <a:solidFill>
                  <a:srgbClr val="0000FF"/>
                </a:solidFill>
                <a:latin typeface="Times" pitchFamily="18" charset="0"/>
              </a:rPr>
              <a:t> </a:t>
            </a:r>
            <a:r>
              <a:rPr lang="en-US" altLang="ja-JP" sz="2800" dirty="0" smtClean="0">
                <a:solidFill>
                  <a:srgbClr val="0000FF"/>
                </a:solidFill>
                <a:latin typeface="Times" pitchFamily="18" charset="0"/>
              </a:rPr>
              <a:t>coronagraph</a:t>
            </a:r>
            <a:endParaRPr lang="en-US" altLang="ja-JP" sz="2800" dirty="0">
              <a:solidFill>
                <a:srgbClr val="0000FF"/>
              </a:solidFill>
              <a:latin typeface="Times" pitchFamily="18" charset="0"/>
            </a:endParaRPr>
          </a:p>
        </p:txBody>
      </p:sp>
      <p:grpSp>
        <p:nvGrpSpPr>
          <p:cNvPr id="2" name="グループ化 62"/>
          <p:cNvGrpSpPr/>
          <p:nvPr/>
        </p:nvGrpSpPr>
        <p:grpSpPr>
          <a:xfrm>
            <a:off x="539750" y="2060848"/>
            <a:ext cx="8121650" cy="3616052"/>
            <a:chOff x="539750" y="2060848"/>
            <a:chExt cx="8121650" cy="3616052"/>
          </a:xfrm>
        </p:grpSpPr>
        <p:sp>
          <p:nvSpPr>
            <p:cNvPr id="62" name="正方形/長方形 61"/>
            <p:cNvSpPr/>
            <p:nvPr/>
          </p:nvSpPr>
          <p:spPr>
            <a:xfrm>
              <a:off x="6372200" y="2060848"/>
              <a:ext cx="1584176" cy="244827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4260915" y="2060848"/>
              <a:ext cx="2039278" cy="24482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1115616" y="2060848"/>
              <a:ext cx="3024336" cy="244827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58"/>
            <p:cNvGrpSpPr/>
            <p:nvPr/>
          </p:nvGrpSpPr>
          <p:grpSpPr>
            <a:xfrm>
              <a:off x="539750" y="2295525"/>
              <a:ext cx="8121650" cy="3381375"/>
              <a:chOff x="539750" y="2295525"/>
              <a:chExt cx="8121650" cy="3381375"/>
            </a:xfrm>
          </p:grpSpPr>
          <p:grpSp>
            <p:nvGrpSpPr>
              <p:cNvPr id="4" name="グループ化 55"/>
              <p:cNvGrpSpPr/>
              <p:nvPr/>
            </p:nvGrpSpPr>
            <p:grpSpPr>
              <a:xfrm>
                <a:off x="539750" y="2295525"/>
                <a:ext cx="8121650" cy="3381375"/>
                <a:chOff x="539750" y="2295525"/>
                <a:chExt cx="8121650" cy="3381375"/>
              </a:xfrm>
            </p:grpSpPr>
            <p:grpSp>
              <p:nvGrpSpPr>
                <p:cNvPr id="5" name="Group 60"/>
                <p:cNvGrpSpPr>
                  <a:grpSpLocks/>
                </p:cNvGrpSpPr>
                <p:nvPr/>
              </p:nvGrpSpPr>
              <p:grpSpPr bwMode="auto">
                <a:xfrm>
                  <a:off x="539750" y="2295525"/>
                  <a:ext cx="8121650" cy="3381375"/>
                  <a:chOff x="340" y="1446"/>
                  <a:chExt cx="5116" cy="2130"/>
                </a:xfrm>
              </p:grpSpPr>
              <p:sp>
                <p:nvSpPr>
                  <p:cNvPr id="34304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754" y="1689"/>
                    <a:ext cx="112" cy="84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45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810" y="1689"/>
                    <a:ext cx="1778" cy="41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46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10" y="2100"/>
                    <a:ext cx="1778" cy="4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47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2023"/>
                    <a:ext cx="168" cy="155"/>
                  </a:xfrm>
                  <a:prstGeom prst="sun">
                    <a:avLst>
                      <a:gd name="adj" fmla="val 2984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4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654" y="2063"/>
                    <a:ext cx="56" cy="7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4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726" y="1754"/>
                    <a:ext cx="112" cy="695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0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770" y="1766"/>
                    <a:ext cx="1210" cy="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1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0" y="1837"/>
                    <a:ext cx="1192" cy="59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2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770" y="1766"/>
                    <a:ext cx="1210" cy="59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3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84" y="2359"/>
                    <a:ext cx="1196" cy="85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658" y="2152"/>
                    <a:ext cx="1392" cy="15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5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48" y="1872"/>
                    <a:ext cx="1402" cy="18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6" name="Line 2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91" y="1603"/>
                    <a:ext cx="2" cy="27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7" name="Line 2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980" y="2298"/>
                    <a:ext cx="1" cy="27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8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992" y="1799"/>
                    <a:ext cx="112" cy="61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5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048" y="1872"/>
                    <a:ext cx="940" cy="22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60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8" y="2104"/>
                    <a:ext cx="930" cy="20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6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40" y="2100"/>
                    <a:ext cx="5116" cy="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6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113"/>
                    <a:ext cx="1678" cy="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/>
                    <a:r>
                      <a:rPr kumimoji="0" lang="en-US" altLang="ja-JP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1</a:t>
                    </a:r>
                    <a:r>
                      <a:rPr kumimoji="0" lang="en-US" altLang="ja-JP" b="1" baseline="300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st</a:t>
                    </a:r>
                    <a:r>
                      <a:rPr kumimoji="0" lang="en-US" altLang="ja-JP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 stage : Objective lens system</a:t>
                    </a:r>
                    <a:endParaRPr kumimoji="0" lang="en-US" altLang="ja-JP" b="1" dirty="0">
                      <a:solidFill>
                        <a:srgbClr val="FF0000"/>
                      </a:solidFill>
                      <a:latin typeface="Times New Roman" pitchFamily="18" charset="0"/>
                      <a:ea typeface="ＭＳ 明朝" pitchFamily="17" charset="-128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306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3113"/>
                    <a:ext cx="1633" cy="38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/>
                    <a:r>
                      <a:rPr kumimoji="0" lang="en-US" altLang="ja-JP" b="1" dirty="0" smtClean="0">
                        <a:solidFill>
                          <a:srgbClr val="00FF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2ed stage : re-diffraction system</a:t>
                    </a:r>
                    <a:endParaRPr kumimoji="0" lang="en-US" altLang="ja-JP" b="1" dirty="0">
                      <a:solidFill>
                        <a:srgbClr val="00FF00"/>
                      </a:solidFill>
                      <a:latin typeface="Times New Roman" pitchFamily="18" charset="0"/>
                      <a:ea typeface="ＭＳ 明朝" pitchFamily="17" charset="-128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30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7" y="3113"/>
                    <a:ext cx="816" cy="4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eaLnBrk="0" hangingPunct="0"/>
                    <a:r>
                      <a:rPr kumimoji="0" lang="en-US" altLang="ja-JP" sz="16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3ed stage : </a:t>
                    </a:r>
                  </a:p>
                  <a:p>
                    <a:pPr algn="just" eaLnBrk="0" hangingPunct="0"/>
                    <a:r>
                      <a:rPr kumimoji="0" lang="en-US" altLang="ja-JP" sz="1600" b="1" dirty="0" smtClean="0">
                        <a:solidFill>
                          <a:srgbClr val="FFC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Relay </a:t>
                    </a:r>
                    <a:r>
                      <a:rPr kumimoji="0" lang="en-US" altLang="ja-JP" sz="1600" b="1" dirty="0">
                        <a:solidFill>
                          <a:srgbClr val="FFC000"/>
                        </a:solidFill>
                        <a:latin typeface="Times New Roman" pitchFamily="18" charset="0"/>
                        <a:ea typeface="ＭＳ 明朝" pitchFamily="17" charset="-128"/>
                        <a:cs typeface="Times New Roman" pitchFamily="18" charset="0"/>
                      </a:rPr>
                      <a:t>lens</a:t>
                    </a:r>
                  </a:p>
                </p:txBody>
              </p:sp>
              <p:sp>
                <p:nvSpPr>
                  <p:cNvPr id="343076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804" y="1680"/>
                    <a:ext cx="1940" cy="75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77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16" y="1752"/>
                    <a:ext cx="1973" cy="78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78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810" y="1458"/>
                    <a:ext cx="0" cy="22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7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808" y="2542"/>
                    <a:ext cx="0" cy="22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290" y="1452"/>
                    <a:ext cx="0" cy="28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294" y="2482"/>
                    <a:ext cx="0" cy="28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722" y="1452"/>
                    <a:ext cx="0" cy="33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3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726" y="2428"/>
                    <a:ext cx="0" cy="33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2070" y="1452"/>
                    <a:ext cx="0" cy="39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2368"/>
                    <a:ext cx="0" cy="39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12" y="1446"/>
                    <a:ext cx="0" cy="43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343087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410" y="2332"/>
                    <a:ext cx="0" cy="438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" name="グループ化 52"/>
                <p:cNvGrpSpPr/>
                <p:nvPr/>
              </p:nvGrpSpPr>
              <p:grpSpPr>
                <a:xfrm>
                  <a:off x="7693789" y="3176882"/>
                  <a:ext cx="383464" cy="364200"/>
                  <a:chOff x="8244408" y="5013176"/>
                  <a:chExt cx="576064" cy="504056"/>
                </a:xfrm>
              </p:grpSpPr>
              <p:sp>
                <p:nvSpPr>
                  <p:cNvPr id="54" name="太陽 53"/>
                  <p:cNvSpPr/>
                  <p:nvPr/>
                </p:nvSpPr>
                <p:spPr>
                  <a:xfrm>
                    <a:off x="8244408" y="5013176"/>
                    <a:ext cx="576064" cy="504056"/>
                  </a:xfrm>
                  <a:prstGeom prst="sun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55" name="円/楕円 54"/>
                  <p:cNvSpPr/>
                  <p:nvPr/>
                </p:nvSpPr>
                <p:spPr>
                  <a:xfrm>
                    <a:off x="8390384" y="5117976"/>
                    <a:ext cx="288032" cy="28803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6" name="左中かっこ 55"/>
              <p:cNvSpPr/>
              <p:nvPr/>
            </p:nvSpPr>
            <p:spPr>
              <a:xfrm rot="16200000">
                <a:off x="2566932" y="3273828"/>
                <a:ext cx="265720" cy="2880320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左中かっこ 56"/>
              <p:cNvSpPr/>
              <p:nvPr/>
            </p:nvSpPr>
            <p:spPr>
              <a:xfrm rot="16200000">
                <a:off x="5231228" y="3777884"/>
                <a:ext cx="265720" cy="1872208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左中かっこ 57"/>
              <p:cNvSpPr/>
              <p:nvPr/>
            </p:nvSpPr>
            <p:spPr>
              <a:xfrm rot="16200000">
                <a:off x="7067432" y="3957904"/>
                <a:ext cx="265720" cy="1512168"/>
              </a:xfrm>
              <a:prstGeom prst="leftBrac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47616" y="299273"/>
            <a:ext cx="899638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8. Phase 2 coronagraph</a:t>
            </a:r>
          </a:p>
          <a:p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1.  The leakage of diffraction fringe reduces by increase of opaque disk diameter.  </a:t>
            </a:r>
          </a:p>
          <a:p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We can realize better contrast with bigger image size of the beam core. </a:t>
            </a:r>
          </a:p>
          <a:p>
            <a:r>
              <a:rPr lang="en-GB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We should design the focal length of objective lens longer.</a:t>
            </a:r>
            <a:r>
              <a:rPr lang="en-GB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GB" altLang="ja-JP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2. Chromatic shift on optical axis is given by focal length divided by the </a:t>
            </a:r>
            <a:r>
              <a:rPr lang="en-GB" altLang="ja-JP" sz="2800" b="1" dirty="0" err="1" smtClean="0">
                <a:latin typeface="Times New Roman" pitchFamily="18" charset="0"/>
                <a:cs typeface="Times New Roman" pitchFamily="18" charset="0"/>
              </a:rPr>
              <a:t>Abbe</a:t>
            </a:r>
            <a:r>
              <a:rPr lang="en-GB" altLang="ja-JP" sz="2800" b="1" dirty="0" smtClean="0">
                <a:latin typeface="Times New Roman" pitchFamily="18" charset="0"/>
                <a:cs typeface="Times New Roman" pitchFamily="18" charset="0"/>
              </a:rPr>
              <a:t> number, designing long focal length means increase of chromatic foal shift. </a:t>
            </a:r>
          </a:p>
          <a:p>
            <a:r>
              <a:rPr lang="en-GB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We should apply reflector focusing system for the objective instead of the objective lens system in phase 2</a:t>
            </a:r>
            <a:r>
              <a:rPr lang="en-GB" altLang="ja-JP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ja-JP" altLang="ja-JP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97"/>
          <p:cNvGrpSpPr/>
          <p:nvPr/>
        </p:nvGrpSpPr>
        <p:grpSpPr>
          <a:xfrm>
            <a:off x="0" y="1196752"/>
            <a:ext cx="9043575" cy="3465676"/>
            <a:chOff x="0" y="1196752"/>
            <a:chExt cx="9043575" cy="3465676"/>
          </a:xfrm>
        </p:grpSpPr>
        <p:grpSp>
          <p:nvGrpSpPr>
            <p:cNvPr id="3" name="グループ化 94"/>
            <p:cNvGrpSpPr/>
            <p:nvPr/>
          </p:nvGrpSpPr>
          <p:grpSpPr>
            <a:xfrm>
              <a:off x="0" y="1196752"/>
              <a:ext cx="9043575" cy="3465676"/>
              <a:chOff x="0" y="1196752"/>
              <a:chExt cx="9043575" cy="3465676"/>
            </a:xfrm>
          </p:grpSpPr>
          <p:grpSp>
            <p:nvGrpSpPr>
              <p:cNvPr id="4" name="グループ化 89"/>
              <p:cNvGrpSpPr/>
              <p:nvPr/>
            </p:nvGrpSpPr>
            <p:grpSpPr>
              <a:xfrm>
                <a:off x="0" y="2492896"/>
                <a:ext cx="9043575" cy="1774148"/>
                <a:chOff x="0" y="2492896"/>
                <a:chExt cx="9043575" cy="1774148"/>
              </a:xfrm>
            </p:grpSpPr>
            <p:grpSp>
              <p:nvGrpSpPr>
                <p:cNvPr id="6" name="グループ化 79"/>
                <p:cNvGrpSpPr/>
                <p:nvPr/>
              </p:nvGrpSpPr>
              <p:grpSpPr>
                <a:xfrm>
                  <a:off x="0" y="2492896"/>
                  <a:ext cx="9043575" cy="1764382"/>
                  <a:chOff x="395536" y="2528714"/>
                  <a:chExt cx="9043575" cy="1764382"/>
                </a:xfrm>
              </p:grpSpPr>
              <p:cxnSp>
                <p:nvCxnSpPr>
                  <p:cNvPr id="7" name="直線コネクタ 6"/>
                  <p:cNvCxnSpPr/>
                  <p:nvPr/>
                </p:nvCxnSpPr>
                <p:spPr>
                  <a:xfrm>
                    <a:off x="539552" y="2780928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円/楕円 8"/>
                  <p:cNvSpPr/>
                  <p:nvPr/>
                </p:nvSpPr>
                <p:spPr>
                  <a:xfrm>
                    <a:off x="4139952" y="2564904"/>
                    <a:ext cx="72008" cy="1080120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11" name="直線コネクタ 10"/>
                  <p:cNvCxnSpPr/>
                  <p:nvPr/>
                </p:nvCxnSpPr>
                <p:spPr>
                  <a:xfrm flipV="1">
                    <a:off x="539552" y="2780928"/>
                    <a:ext cx="3600400" cy="28803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/>
                  <p:cNvCxnSpPr/>
                  <p:nvPr/>
                </p:nvCxnSpPr>
                <p:spPr>
                  <a:xfrm>
                    <a:off x="539552" y="3068960"/>
                    <a:ext cx="3648965" cy="3287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直線コネクタ 15"/>
                  <p:cNvCxnSpPr/>
                  <p:nvPr/>
                </p:nvCxnSpPr>
                <p:spPr>
                  <a:xfrm>
                    <a:off x="2627784" y="2780928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" name="直線コネクタ 16"/>
                  <p:cNvCxnSpPr/>
                  <p:nvPr/>
                </p:nvCxnSpPr>
                <p:spPr>
                  <a:xfrm flipH="1">
                    <a:off x="4171950" y="2528714"/>
                    <a:ext cx="8384" cy="171943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矢印コネクタ 20"/>
                  <p:cNvCxnSpPr/>
                  <p:nvPr/>
                </p:nvCxnSpPr>
                <p:spPr>
                  <a:xfrm>
                    <a:off x="539552" y="4005064"/>
                    <a:ext cx="2088232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テキスト ボックス 21"/>
                  <p:cNvSpPr txBox="1"/>
                  <p:nvPr/>
                </p:nvSpPr>
                <p:spPr>
                  <a:xfrm>
                    <a:off x="971600" y="3645024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16000mm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23" name="直線矢印コネクタ 22"/>
                  <p:cNvCxnSpPr/>
                  <p:nvPr/>
                </p:nvCxnSpPr>
                <p:spPr>
                  <a:xfrm>
                    <a:off x="2627784" y="4005064"/>
                    <a:ext cx="1547800" cy="138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" name="テキスト ボックス 25"/>
                  <p:cNvSpPr txBox="1"/>
                  <p:nvPr/>
                </p:nvSpPr>
                <p:spPr>
                  <a:xfrm>
                    <a:off x="2843808" y="3645024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8000mm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27" name="直線コネクタ 26"/>
                  <p:cNvCxnSpPr/>
                  <p:nvPr/>
                </p:nvCxnSpPr>
                <p:spPr>
                  <a:xfrm>
                    <a:off x="5722883" y="2775612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直線矢印コネクタ 28"/>
                  <p:cNvCxnSpPr/>
                  <p:nvPr/>
                </p:nvCxnSpPr>
                <p:spPr>
                  <a:xfrm>
                    <a:off x="4180308" y="4003879"/>
                    <a:ext cx="1547800" cy="1382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テキスト ボックス 29"/>
                  <p:cNvSpPr txBox="1"/>
                  <p:nvPr/>
                </p:nvSpPr>
                <p:spPr>
                  <a:xfrm>
                    <a:off x="4427984" y="3645024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dirty="0" smtClean="0"/>
                      <a:t>8000mm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31" name="直線コネクタ 30"/>
                  <p:cNvCxnSpPr/>
                  <p:nvPr/>
                </p:nvCxnSpPr>
                <p:spPr>
                  <a:xfrm>
                    <a:off x="6804248" y="2780928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直線矢印コネクタ 31"/>
                  <p:cNvCxnSpPr/>
                  <p:nvPr/>
                </p:nvCxnSpPr>
                <p:spPr>
                  <a:xfrm>
                    <a:off x="5724128" y="4005064"/>
                    <a:ext cx="1080120" cy="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テキスト ボックス 33"/>
                  <p:cNvSpPr txBox="1"/>
                  <p:nvPr/>
                </p:nvSpPr>
                <p:spPr>
                  <a:xfrm>
                    <a:off x="5795772" y="3641834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4</a:t>
                    </a:r>
                    <a:r>
                      <a:rPr kumimoji="1" lang="en-US" altLang="ja-JP" dirty="0" smtClean="0"/>
                      <a:t>000mm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4203510" y="2790967"/>
                    <a:ext cx="3824137" cy="406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4197532" y="2922714"/>
                    <a:ext cx="3830115" cy="4697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円/楕円 40"/>
                  <p:cNvSpPr/>
                  <p:nvPr/>
                </p:nvSpPr>
                <p:spPr>
                  <a:xfrm>
                    <a:off x="6804248" y="2852936"/>
                    <a:ext cx="45719" cy="432048"/>
                  </a:xfrm>
                  <a:prstGeom prst="ellips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43" name="直線コネクタ 42"/>
                  <p:cNvCxnSpPr/>
                  <p:nvPr/>
                </p:nvCxnSpPr>
                <p:spPr>
                  <a:xfrm>
                    <a:off x="4200525" y="2781300"/>
                    <a:ext cx="2632075" cy="952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直線コネクタ 50"/>
                  <p:cNvCxnSpPr/>
                  <p:nvPr/>
                </p:nvCxnSpPr>
                <p:spPr>
                  <a:xfrm>
                    <a:off x="6810375" y="2876550"/>
                    <a:ext cx="1211662" cy="4616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線コネクタ 55"/>
                  <p:cNvCxnSpPr/>
                  <p:nvPr/>
                </p:nvCxnSpPr>
                <p:spPr>
                  <a:xfrm flipV="1">
                    <a:off x="4180768" y="3264913"/>
                    <a:ext cx="2646378" cy="13870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直線コネクタ 57"/>
                  <p:cNvCxnSpPr/>
                  <p:nvPr/>
                </p:nvCxnSpPr>
                <p:spPr>
                  <a:xfrm flipV="1">
                    <a:off x="6835035" y="3203205"/>
                    <a:ext cx="1192612" cy="6096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直線矢印コネクタ 59"/>
                  <p:cNvCxnSpPr/>
                  <p:nvPr/>
                </p:nvCxnSpPr>
                <p:spPr>
                  <a:xfrm>
                    <a:off x="6798928" y="4002573"/>
                    <a:ext cx="1229456" cy="2491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テキスト ボックス 60"/>
                  <p:cNvSpPr txBox="1"/>
                  <p:nvPr/>
                </p:nvSpPr>
                <p:spPr>
                  <a:xfrm>
                    <a:off x="6876256" y="3645024"/>
                    <a:ext cx="122413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5</a:t>
                    </a:r>
                    <a:r>
                      <a:rPr kumimoji="1" lang="en-US" altLang="ja-JP" dirty="0" smtClean="0"/>
                      <a:t>000mm</a:t>
                    </a:r>
                    <a:endParaRPr kumimoji="1" lang="ja-JP" altLang="en-US" dirty="0"/>
                  </a:p>
                </p:txBody>
              </p:sp>
              <p:cxnSp>
                <p:nvCxnSpPr>
                  <p:cNvPr id="62" name="直線コネクタ 61"/>
                  <p:cNvCxnSpPr/>
                  <p:nvPr/>
                </p:nvCxnSpPr>
                <p:spPr>
                  <a:xfrm>
                    <a:off x="8028384" y="2852936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直線コネクタ 73"/>
                  <p:cNvCxnSpPr/>
                  <p:nvPr/>
                </p:nvCxnSpPr>
                <p:spPr>
                  <a:xfrm>
                    <a:off x="8028384" y="2852936"/>
                    <a:ext cx="0" cy="432048"/>
                  </a:xfrm>
                  <a:prstGeom prst="line">
                    <a:avLst/>
                  </a:prstGeom>
                  <a:ln w="381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" name="正方形/長方形 74"/>
                  <p:cNvSpPr/>
                  <p:nvPr/>
                </p:nvSpPr>
                <p:spPr>
                  <a:xfrm>
                    <a:off x="7983688" y="2951683"/>
                    <a:ext cx="6078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5" name="直線コネクタ 4"/>
                  <p:cNvCxnSpPr/>
                  <p:nvPr/>
                </p:nvCxnSpPr>
                <p:spPr>
                  <a:xfrm>
                    <a:off x="395536" y="3068960"/>
                    <a:ext cx="9038289" cy="763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円/楕円 75"/>
                  <p:cNvSpPr/>
                  <p:nvPr/>
                </p:nvSpPr>
                <p:spPr>
                  <a:xfrm>
                    <a:off x="8044476" y="2869375"/>
                    <a:ext cx="45719" cy="389928"/>
                  </a:xfrm>
                  <a:prstGeom prst="ellips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77" name="直線矢印コネクタ 76"/>
                  <p:cNvCxnSpPr/>
                  <p:nvPr/>
                </p:nvCxnSpPr>
                <p:spPr>
                  <a:xfrm flipV="1">
                    <a:off x="8028384" y="3994694"/>
                    <a:ext cx="1410727" cy="10370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headEnd type="stealth" w="lg" len="lg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テキスト ボックス 78"/>
                  <p:cNvSpPr txBox="1"/>
                  <p:nvPr/>
                </p:nvSpPr>
                <p:spPr>
                  <a:xfrm>
                    <a:off x="8260630" y="3645039"/>
                    <a:ext cx="104360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dirty="0" smtClean="0"/>
                      <a:t>5</a:t>
                    </a:r>
                    <a:r>
                      <a:rPr kumimoji="1" lang="en-US" altLang="ja-JP" dirty="0" smtClean="0"/>
                      <a:t>000mm</a:t>
                    </a:r>
                    <a:endParaRPr kumimoji="1" lang="ja-JP" altLang="en-US" dirty="0"/>
                  </a:p>
                </p:txBody>
              </p:sp>
            </p:grpSp>
            <p:cxnSp>
              <p:nvCxnSpPr>
                <p:cNvPr id="83" name="直線コネクタ 82"/>
                <p:cNvCxnSpPr/>
                <p:nvPr/>
              </p:nvCxnSpPr>
              <p:spPr>
                <a:xfrm>
                  <a:off x="9042890" y="2826884"/>
                  <a:ext cx="0" cy="14401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コネクタ 84"/>
                <p:cNvCxnSpPr/>
                <p:nvPr/>
              </p:nvCxnSpPr>
              <p:spPr>
                <a:xfrm>
                  <a:off x="7683335" y="2903517"/>
                  <a:ext cx="1359725" cy="12469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コネクタ 86"/>
                <p:cNvCxnSpPr/>
                <p:nvPr/>
              </p:nvCxnSpPr>
              <p:spPr>
                <a:xfrm flipV="1">
                  <a:off x="7671460" y="3034145"/>
                  <a:ext cx="1365662" cy="1068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1" name="テキスト ボックス 90"/>
              <p:cNvSpPr txBox="1"/>
              <p:nvPr/>
            </p:nvSpPr>
            <p:spPr>
              <a:xfrm>
                <a:off x="467544" y="1196752"/>
                <a:ext cx="84249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600" dirty="0" smtClean="0">
                    <a:latin typeface="Times New Roman" pitchFamily="18" charset="0"/>
                    <a:cs typeface="Times New Roman" pitchFamily="18" charset="0"/>
                  </a:rPr>
                  <a:t>Coronagraph having a magnification of 0.5</a:t>
                </a:r>
                <a:endParaRPr kumimoji="1" lang="ja-JP" alt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3275856" y="429309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bjective lens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6012160" y="2060848"/>
                <a:ext cx="936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Opaque disk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7236296" y="2348880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err="1" smtClean="0">
                    <a:latin typeface="Times New Roman" pitchFamily="18" charset="0"/>
                    <a:cs typeface="Times New Roman" pitchFamily="18" charset="0"/>
                  </a:rPr>
                  <a:t>Lyot</a:t>
                </a:r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 stop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テキスト ボックス 95"/>
            <p:cNvSpPr txBox="1"/>
            <p:nvPr/>
          </p:nvSpPr>
          <p:spPr>
            <a:xfrm>
              <a:off x="5724128" y="429309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Field lens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7308304" y="4293096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relay lens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3"/>
          <p:cNvGrpSpPr/>
          <p:nvPr/>
        </p:nvGrpSpPr>
        <p:grpSpPr>
          <a:xfrm>
            <a:off x="827584" y="1628800"/>
            <a:ext cx="7272808" cy="4364466"/>
            <a:chOff x="827584" y="1628800"/>
            <a:chExt cx="7272808" cy="4364466"/>
          </a:xfrm>
        </p:grpSpPr>
        <p:grpSp>
          <p:nvGrpSpPr>
            <p:cNvPr id="3" name="グループ化 16"/>
            <p:cNvGrpSpPr/>
            <p:nvPr/>
          </p:nvGrpSpPr>
          <p:grpSpPr>
            <a:xfrm>
              <a:off x="827584" y="2060848"/>
              <a:ext cx="7272808" cy="1008112"/>
              <a:chOff x="755576" y="836712"/>
              <a:chExt cx="7272808" cy="1008112"/>
            </a:xfrm>
          </p:grpSpPr>
          <p:cxnSp>
            <p:nvCxnSpPr>
              <p:cNvPr id="5" name="直線コネクタ 4"/>
              <p:cNvCxnSpPr/>
              <p:nvPr/>
            </p:nvCxnSpPr>
            <p:spPr>
              <a:xfrm>
                <a:off x="755576" y="1340768"/>
                <a:ext cx="72728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円/楕円 5"/>
              <p:cNvSpPr/>
              <p:nvPr/>
            </p:nvSpPr>
            <p:spPr>
              <a:xfrm>
                <a:off x="1043608" y="836712"/>
                <a:ext cx="72008" cy="10081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コネクタ 7"/>
              <p:cNvCxnSpPr>
                <a:stCxn id="6" idx="0"/>
              </p:cNvCxnSpPr>
              <p:nvPr/>
            </p:nvCxnSpPr>
            <p:spPr>
              <a:xfrm>
                <a:off x="1079612" y="836712"/>
                <a:ext cx="6444716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 flipV="1">
                <a:off x="1072055" y="1343025"/>
                <a:ext cx="6405070" cy="47000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グループ化 42"/>
            <p:cNvGrpSpPr/>
            <p:nvPr/>
          </p:nvGrpSpPr>
          <p:grpSpPr>
            <a:xfrm>
              <a:off x="827584" y="4365104"/>
              <a:ext cx="7272808" cy="1202918"/>
              <a:chOff x="827584" y="3457220"/>
              <a:chExt cx="7272808" cy="1202918"/>
            </a:xfrm>
          </p:grpSpPr>
          <p:grpSp>
            <p:nvGrpSpPr>
              <p:cNvPr id="7" name="グループ化 29"/>
              <p:cNvGrpSpPr/>
              <p:nvPr/>
            </p:nvGrpSpPr>
            <p:grpSpPr>
              <a:xfrm>
                <a:off x="4984911" y="3457220"/>
                <a:ext cx="1250200" cy="1202918"/>
                <a:chOff x="5364088" y="3378210"/>
                <a:chExt cx="1250200" cy="1202918"/>
              </a:xfrm>
            </p:grpSpPr>
            <p:sp>
              <p:nvSpPr>
                <p:cNvPr id="25" name="円/楕円 24"/>
                <p:cNvSpPr/>
                <p:nvPr/>
              </p:nvSpPr>
              <p:spPr>
                <a:xfrm>
                  <a:off x="5580112" y="3717032"/>
                  <a:ext cx="360040" cy="5760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円/楕円 25"/>
                <p:cNvSpPr/>
                <p:nvPr/>
              </p:nvSpPr>
              <p:spPr>
                <a:xfrm>
                  <a:off x="6018934" y="3715224"/>
                  <a:ext cx="360040" cy="5760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正方形/長方形 28"/>
                <p:cNvSpPr/>
                <p:nvPr/>
              </p:nvSpPr>
              <p:spPr>
                <a:xfrm>
                  <a:off x="5868144" y="3789040"/>
                  <a:ext cx="327704" cy="43204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正方形/長方形 26"/>
                <p:cNvSpPr/>
                <p:nvPr/>
              </p:nvSpPr>
              <p:spPr>
                <a:xfrm>
                  <a:off x="5364088" y="3501008"/>
                  <a:ext cx="504056" cy="1080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正方形/長方形 27"/>
                <p:cNvSpPr/>
                <p:nvPr/>
              </p:nvSpPr>
              <p:spPr>
                <a:xfrm>
                  <a:off x="6110232" y="3378210"/>
                  <a:ext cx="504056" cy="10801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0" name="グループ化 17"/>
              <p:cNvGrpSpPr/>
              <p:nvPr/>
            </p:nvGrpSpPr>
            <p:grpSpPr>
              <a:xfrm>
                <a:off x="827584" y="3573016"/>
                <a:ext cx="7272808" cy="1008112"/>
                <a:chOff x="755576" y="836712"/>
                <a:chExt cx="7272808" cy="1008112"/>
              </a:xfrm>
            </p:grpSpPr>
            <p:cxnSp>
              <p:nvCxnSpPr>
                <p:cNvPr id="19" name="直線コネクタ 18"/>
                <p:cNvCxnSpPr/>
                <p:nvPr/>
              </p:nvCxnSpPr>
              <p:spPr>
                <a:xfrm>
                  <a:off x="755576" y="1340768"/>
                  <a:ext cx="727280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円/楕円 19"/>
                <p:cNvSpPr/>
                <p:nvPr/>
              </p:nvSpPr>
              <p:spPr>
                <a:xfrm>
                  <a:off x="3419872" y="836712"/>
                  <a:ext cx="72008" cy="100811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21" name="直線コネクタ 20"/>
                <p:cNvCxnSpPr>
                  <a:stCxn id="20" idx="0"/>
                </p:cNvCxnSpPr>
                <p:nvPr/>
              </p:nvCxnSpPr>
              <p:spPr>
                <a:xfrm>
                  <a:off x="3455876" y="836712"/>
                  <a:ext cx="2771503" cy="50467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コネクタ 21"/>
                <p:cNvCxnSpPr/>
                <p:nvPr/>
              </p:nvCxnSpPr>
              <p:spPr>
                <a:xfrm flipV="1">
                  <a:off x="3419872" y="1341391"/>
                  <a:ext cx="2807507" cy="46938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144063" y="3620495"/>
                <a:ext cx="6400800" cy="457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 flipV="1">
                <a:off x="1128298" y="4077695"/>
                <a:ext cx="6306207" cy="40990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直線コネクタ 37"/>
            <p:cNvCxnSpPr/>
            <p:nvPr/>
          </p:nvCxnSpPr>
          <p:spPr>
            <a:xfrm>
              <a:off x="1147147" y="1628800"/>
              <a:ext cx="0" cy="4104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7521716" y="1888810"/>
              <a:ext cx="0" cy="4104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テキスト ボックス 41"/>
          <p:cNvSpPr txBox="1"/>
          <p:nvPr/>
        </p:nvSpPr>
        <p:spPr>
          <a:xfrm>
            <a:off x="827584" y="260648"/>
            <a:ext cx="7272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Reduction  the actual length of long focus of the simple objective lens with a combination of focus and defocus lenses.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259632" y="350100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Telephoto type lens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1"/>
          <p:cNvGrpSpPr/>
          <p:nvPr/>
        </p:nvGrpSpPr>
        <p:grpSpPr>
          <a:xfrm>
            <a:off x="323528" y="764704"/>
            <a:ext cx="8541430" cy="4728721"/>
            <a:chOff x="323528" y="1052736"/>
            <a:chExt cx="8541430" cy="4728721"/>
          </a:xfrm>
        </p:grpSpPr>
        <p:grpSp>
          <p:nvGrpSpPr>
            <p:cNvPr id="3" name="グループ化 118"/>
            <p:cNvGrpSpPr/>
            <p:nvPr/>
          </p:nvGrpSpPr>
          <p:grpSpPr>
            <a:xfrm>
              <a:off x="323528" y="1052736"/>
              <a:ext cx="8541430" cy="4390747"/>
              <a:chOff x="602570" y="1052736"/>
              <a:chExt cx="8541430" cy="4390747"/>
            </a:xfrm>
          </p:grpSpPr>
          <p:grpSp>
            <p:nvGrpSpPr>
              <p:cNvPr id="4" name="グループ化 111"/>
              <p:cNvGrpSpPr/>
              <p:nvPr/>
            </p:nvGrpSpPr>
            <p:grpSpPr>
              <a:xfrm>
                <a:off x="602570" y="1052736"/>
                <a:ext cx="8541430" cy="4390747"/>
                <a:chOff x="395536" y="260648"/>
                <a:chExt cx="8541430" cy="4390747"/>
              </a:xfrm>
            </p:grpSpPr>
            <p:grpSp>
              <p:nvGrpSpPr>
                <p:cNvPr id="6" name="グループ化 3"/>
                <p:cNvGrpSpPr/>
                <p:nvPr/>
              </p:nvGrpSpPr>
              <p:grpSpPr>
                <a:xfrm>
                  <a:off x="395536" y="260648"/>
                  <a:ext cx="8280920" cy="4390747"/>
                  <a:chOff x="395536" y="260648"/>
                  <a:chExt cx="8280920" cy="4390747"/>
                </a:xfrm>
              </p:grpSpPr>
              <p:sp>
                <p:nvSpPr>
                  <p:cNvPr id="5" name="テキスト ボックス 4"/>
                  <p:cNvSpPr txBox="1"/>
                  <p:nvPr/>
                </p:nvSpPr>
                <p:spPr>
                  <a:xfrm>
                    <a:off x="899592" y="260648"/>
                    <a:ext cx="720080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3200" b="1" dirty="0" smtClean="0">
                        <a:latin typeface="Times New Roman" pitchFamily="18" charset="0"/>
                        <a:cs typeface="Times New Roman" pitchFamily="18" charset="0"/>
                      </a:rPr>
                      <a:t>Telephoto type with reflectors</a:t>
                    </a:r>
                    <a:endParaRPr kumimoji="1" lang="ja-JP" altLang="en-US" sz="32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" name="グループ化 59"/>
                  <p:cNvGrpSpPr/>
                  <p:nvPr/>
                </p:nvGrpSpPr>
                <p:grpSpPr>
                  <a:xfrm>
                    <a:off x="395536" y="1450456"/>
                    <a:ext cx="8280920" cy="3200939"/>
                    <a:chOff x="395536" y="1450456"/>
                    <a:chExt cx="8280920" cy="3200939"/>
                  </a:xfrm>
                </p:grpSpPr>
                <p:grpSp>
                  <p:nvGrpSpPr>
                    <p:cNvPr id="8" name="グループ化 54"/>
                    <p:cNvGrpSpPr/>
                    <p:nvPr/>
                  </p:nvGrpSpPr>
                  <p:grpSpPr>
                    <a:xfrm>
                      <a:off x="395536" y="1450456"/>
                      <a:ext cx="8280920" cy="3200939"/>
                      <a:chOff x="395536" y="1450456"/>
                      <a:chExt cx="8280920" cy="3200939"/>
                    </a:xfrm>
                  </p:grpSpPr>
                  <p:grpSp>
                    <p:nvGrpSpPr>
                      <p:cNvPr id="9" name="グループ化 18"/>
                      <p:cNvGrpSpPr/>
                      <p:nvPr/>
                    </p:nvGrpSpPr>
                    <p:grpSpPr>
                      <a:xfrm rot="21312396">
                        <a:off x="6005119" y="1450456"/>
                        <a:ext cx="2448272" cy="2343563"/>
                        <a:chOff x="4572000" y="260648"/>
                        <a:chExt cx="2448272" cy="2343563"/>
                      </a:xfrm>
                    </p:grpSpPr>
                    <p:sp>
                      <p:nvSpPr>
                        <p:cNvPr id="57" name="正方形/長方形 16"/>
                        <p:cNvSpPr/>
                        <p:nvPr/>
                      </p:nvSpPr>
                      <p:spPr>
                        <a:xfrm>
                          <a:off x="6876256" y="1124744"/>
                          <a:ext cx="144016" cy="86409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8" name="円/楕円 15"/>
                        <p:cNvSpPr/>
                        <p:nvPr/>
                      </p:nvSpPr>
                      <p:spPr>
                        <a:xfrm>
                          <a:off x="4879722" y="577450"/>
                          <a:ext cx="2088232" cy="1944216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9" name="正方形/長方形 17"/>
                        <p:cNvSpPr/>
                        <p:nvPr/>
                      </p:nvSpPr>
                      <p:spPr>
                        <a:xfrm>
                          <a:off x="4572000" y="260648"/>
                          <a:ext cx="2289658" cy="23435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grpSp>
                    <p:nvGrpSpPr>
                      <p:cNvPr id="10" name="グループ化 24"/>
                      <p:cNvGrpSpPr/>
                      <p:nvPr/>
                    </p:nvGrpSpPr>
                    <p:grpSpPr>
                      <a:xfrm rot="21293839">
                        <a:off x="967593" y="2986890"/>
                        <a:ext cx="1188341" cy="1286090"/>
                        <a:chOff x="1403648" y="2253094"/>
                        <a:chExt cx="1188341" cy="1286090"/>
                      </a:xfrm>
                    </p:grpSpPr>
                    <p:sp>
                      <p:nvSpPr>
                        <p:cNvPr id="52" name="円/楕円 51"/>
                        <p:cNvSpPr/>
                        <p:nvPr/>
                      </p:nvSpPr>
                      <p:spPr>
                        <a:xfrm>
                          <a:off x="1475655" y="2420888"/>
                          <a:ext cx="1008112" cy="936104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3" name="正方形/長方形 52"/>
                        <p:cNvSpPr/>
                        <p:nvPr/>
                      </p:nvSpPr>
                      <p:spPr>
                        <a:xfrm>
                          <a:off x="2356638" y="2642850"/>
                          <a:ext cx="45719" cy="50405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4" name="正方形/長方形 21"/>
                        <p:cNvSpPr/>
                        <p:nvPr/>
                      </p:nvSpPr>
                      <p:spPr>
                        <a:xfrm>
                          <a:off x="1464617" y="2253094"/>
                          <a:ext cx="1080120" cy="3829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5" name="正方形/長方形 54"/>
                        <p:cNvSpPr/>
                        <p:nvPr/>
                      </p:nvSpPr>
                      <p:spPr>
                        <a:xfrm>
                          <a:off x="1511869" y="3156234"/>
                          <a:ext cx="1080120" cy="3829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3175"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  <p:sp>
                      <p:nvSpPr>
                        <p:cNvPr id="56" name="正方形/長方形 55"/>
                        <p:cNvSpPr/>
                        <p:nvPr/>
                      </p:nvSpPr>
                      <p:spPr>
                        <a:xfrm>
                          <a:off x="1403648" y="2564904"/>
                          <a:ext cx="216024" cy="64807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kumimoji="1" lang="ja-JP" altLang="en-US"/>
                        </a:p>
                      </p:txBody>
                    </p:sp>
                  </p:grpSp>
                  <p:sp>
                    <p:nvSpPr>
                      <p:cNvPr id="51" name="正方形/長方形 50"/>
                      <p:cNvSpPr/>
                      <p:nvPr/>
                    </p:nvSpPr>
                    <p:spPr>
                      <a:xfrm>
                        <a:off x="6156176" y="3384798"/>
                        <a:ext cx="144016" cy="3600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cxnSp>
                    <p:nvCxnSpPr>
                      <p:cNvPr id="44" name="直線コネクタ 43"/>
                      <p:cNvCxnSpPr/>
                      <p:nvPr/>
                    </p:nvCxnSpPr>
                    <p:spPr>
                      <a:xfrm>
                        <a:off x="1636302" y="2069779"/>
                        <a:ext cx="0" cy="1152128"/>
                      </a:xfrm>
                      <a:prstGeom prst="line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3" name="グループ化 14"/>
                      <p:cNvGrpSpPr/>
                      <p:nvPr/>
                    </p:nvGrpSpPr>
                    <p:grpSpPr>
                      <a:xfrm>
                        <a:off x="395536" y="2636912"/>
                        <a:ext cx="7992888" cy="936104"/>
                        <a:chOff x="467544" y="908720"/>
                        <a:chExt cx="7992888" cy="936104"/>
                      </a:xfrm>
                    </p:grpSpPr>
                    <p:cxnSp>
                      <p:nvCxnSpPr>
                        <p:cNvPr id="39" name="直線コネクタ 38"/>
                        <p:cNvCxnSpPr/>
                        <p:nvPr/>
                      </p:nvCxnSpPr>
                      <p:spPr>
                        <a:xfrm>
                          <a:off x="467544" y="908720"/>
                          <a:ext cx="7992888" cy="0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直線コネクタ 39"/>
                        <p:cNvCxnSpPr/>
                        <p:nvPr/>
                      </p:nvCxnSpPr>
                      <p:spPr>
                        <a:xfrm flipH="1">
                          <a:off x="2123728" y="908720"/>
                          <a:ext cx="6336704" cy="936104"/>
                        </a:xfrm>
                        <a:prstGeom prst="line">
                          <a:avLst/>
                        </a:prstGeom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1" name="テキスト ボックス 30"/>
                      <p:cNvSpPr txBox="1"/>
                      <p:nvPr/>
                    </p:nvSpPr>
                    <p:spPr>
                      <a:xfrm>
                        <a:off x="7236296" y="1484784"/>
                        <a:ext cx="1440160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dirty="0" smtClean="0">
                            <a:latin typeface="Times New Roman" pitchFamily="18" charset="0"/>
                            <a:cs typeface="Times New Roman" pitchFamily="18" charset="0"/>
                          </a:rPr>
                          <a:t>First mirror</a:t>
                        </a:r>
                      </a:p>
                      <a:p>
                        <a:r>
                          <a:rPr lang="en-US" altLang="ja-JP" dirty="0" smtClean="0">
                            <a:latin typeface="Times New Roman" pitchFamily="18" charset="0"/>
                            <a:cs typeface="Times New Roman" pitchFamily="18" charset="0"/>
                          </a:rPr>
                          <a:t>concave</a:t>
                        </a:r>
                        <a:endParaRPr kumimoji="1" lang="en-US" altLang="ja-JP" dirty="0" smtClean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2" name="テキスト ボックス 31"/>
                      <p:cNvSpPr txBox="1"/>
                      <p:nvPr/>
                    </p:nvSpPr>
                    <p:spPr>
                      <a:xfrm>
                        <a:off x="1475656" y="4005064"/>
                        <a:ext cx="1944216" cy="64633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en-US" altLang="ja-JP" dirty="0" smtClean="0">
                            <a:latin typeface="Times New Roman" pitchFamily="18" charset="0"/>
                            <a:cs typeface="Times New Roman" pitchFamily="18" charset="0"/>
                          </a:rPr>
                          <a:t>Second mirror</a:t>
                        </a:r>
                      </a:p>
                      <a:p>
                        <a:r>
                          <a:rPr lang="en-US" altLang="ja-JP" dirty="0" smtClean="0">
                            <a:latin typeface="Times New Roman" pitchFamily="18" charset="0"/>
                            <a:cs typeface="Times New Roman" pitchFamily="18" charset="0"/>
                          </a:rPr>
                          <a:t>convex</a:t>
                        </a:r>
                      </a:p>
                    </p:txBody>
                  </p:sp>
                </p:grpSp>
                <p:sp>
                  <p:nvSpPr>
                    <p:cNvPr id="16" name="正方形/長方形 15"/>
                    <p:cNvSpPr/>
                    <p:nvPr/>
                  </p:nvSpPr>
                  <p:spPr>
                    <a:xfrm>
                      <a:off x="3707904" y="3356992"/>
                      <a:ext cx="432048" cy="720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" name="正方形/長方形 16"/>
                    <p:cNvSpPr/>
                    <p:nvPr/>
                  </p:nvSpPr>
                  <p:spPr>
                    <a:xfrm>
                      <a:off x="3851920" y="3789040"/>
                      <a:ext cx="432048" cy="720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14" name="グループ化 65"/>
                  <p:cNvGrpSpPr/>
                  <p:nvPr/>
                </p:nvGrpSpPr>
                <p:grpSpPr>
                  <a:xfrm>
                    <a:off x="1900687" y="2060848"/>
                    <a:ext cx="576064" cy="1008111"/>
                    <a:chOff x="1900687" y="2375337"/>
                    <a:chExt cx="576064" cy="504057"/>
                  </a:xfrm>
                </p:grpSpPr>
                <p:sp>
                  <p:nvSpPr>
                    <p:cNvPr id="11" name="正方形/長方形 10"/>
                    <p:cNvSpPr/>
                    <p:nvPr/>
                  </p:nvSpPr>
                  <p:spPr>
                    <a:xfrm>
                      <a:off x="1900687" y="2375337"/>
                      <a:ext cx="432610" cy="14714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2" name="正方形/長方形 11"/>
                    <p:cNvSpPr/>
                    <p:nvPr/>
                  </p:nvSpPr>
                  <p:spPr>
                    <a:xfrm>
                      <a:off x="2044703" y="2807386"/>
                      <a:ext cx="432048" cy="720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</p:grpSp>
            <p:grpSp>
              <p:nvGrpSpPr>
                <p:cNvPr id="15" name="グループ化 110"/>
                <p:cNvGrpSpPr/>
                <p:nvPr/>
              </p:nvGrpSpPr>
              <p:grpSpPr>
                <a:xfrm>
                  <a:off x="520262" y="2254469"/>
                  <a:ext cx="8416704" cy="1456296"/>
                  <a:chOff x="520262" y="2254469"/>
                  <a:chExt cx="8416704" cy="1456296"/>
                </a:xfrm>
              </p:grpSpPr>
              <p:cxnSp>
                <p:nvCxnSpPr>
                  <p:cNvPr id="61" name="直線コネクタ 60"/>
                  <p:cNvCxnSpPr/>
                  <p:nvPr/>
                </p:nvCxnSpPr>
                <p:spPr>
                  <a:xfrm>
                    <a:off x="520262" y="2254469"/>
                    <a:ext cx="7796154" cy="2240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コネクタ 62"/>
                  <p:cNvCxnSpPr/>
                  <p:nvPr/>
                </p:nvCxnSpPr>
                <p:spPr>
                  <a:xfrm>
                    <a:off x="581957" y="3002511"/>
                    <a:ext cx="7796154" cy="22403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直線コネクタ 64"/>
                  <p:cNvCxnSpPr/>
                  <p:nvPr/>
                </p:nvCxnSpPr>
                <p:spPr>
                  <a:xfrm flipH="1">
                    <a:off x="2002221" y="2276872"/>
                    <a:ext cx="6242187" cy="117577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直線コネクタ 65"/>
                  <p:cNvCxnSpPr/>
                  <p:nvPr/>
                </p:nvCxnSpPr>
                <p:spPr>
                  <a:xfrm flipH="1">
                    <a:off x="2033752" y="3026979"/>
                    <a:ext cx="6321972" cy="67791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コネクタ 68"/>
                  <p:cNvCxnSpPr/>
                  <p:nvPr/>
                </p:nvCxnSpPr>
                <p:spPr>
                  <a:xfrm>
                    <a:off x="2049517" y="3578773"/>
                    <a:ext cx="6887449" cy="1189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線コネクタ 77"/>
                  <p:cNvCxnSpPr/>
                  <p:nvPr/>
                </p:nvCxnSpPr>
                <p:spPr>
                  <a:xfrm>
                    <a:off x="2019300" y="3454400"/>
                    <a:ext cx="2849722" cy="118616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線コネクタ 78"/>
                  <p:cNvCxnSpPr/>
                  <p:nvPr/>
                </p:nvCxnSpPr>
                <p:spPr>
                  <a:xfrm flipV="1">
                    <a:off x="2052084" y="3579887"/>
                    <a:ext cx="2817707" cy="130877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線コネクタ 81"/>
                  <p:cNvCxnSpPr/>
                  <p:nvPr/>
                </p:nvCxnSpPr>
                <p:spPr>
                  <a:xfrm>
                    <a:off x="2030819" y="3444949"/>
                    <a:ext cx="6209414" cy="138223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 flipV="1">
                    <a:off x="2062716" y="3579063"/>
                    <a:ext cx="6155664" cy="131702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直線コネクタ 90"/>
                  <p:cNvCxnSpPr/>
                  <p:nvPr/>
                </p:nvCxnSpPr>
                <p:spPr>
                  <a:xfrm flipV="1">
                    <a:off x="2042556" y="2905885"/>
                    <a:ext cx="6344119" cy="799217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直線コネクタ 93"/>
                  <p:cNvCxnSpPr/>
                  <p:nvPr/>
                </p:nvCxnSpPr>
                <p:spPr>
                  <a:xfrm flipV="1">
                    <a:off x="2013924" y="2367342"/>
                    <a:ext cx="6333482" cy="109391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コネクタ 96"/>
                  <p:cNvCxnSpPr/>
                  <p:nvPr/>
                </p:nvCxnSpPr>
                <p:spPr>
                  <a:xfrm flipV="1">
                    <a:off x="1638795" y="2900275"/>
                    <a:ext cx="6742270" cy="116057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99"/>
                  <p:cNvCxnSpPr/>
                  <p:nvPr/>
                </p:nvCxnSpPr>
                <p:spPr>
                  <a:xfrm>
                    <a:off x="1626919" y="2268187"/>
                    <a:ext cx="6709268" cy="99155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4" name="直線コネクタ 113"/>
              <p:cNvCxnSpPr/>
              <p:nvPr/>
            </p:nvCxnSpPr>
            <p:spPr>
              <a:xfrm>
                <a:off x="5076056" y="4221088"/>
                <a:ext cx="0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線コネクタ 117"/>
              <p:cNvCxnSpPr/>
              <p:nvPr/>
            </p:nvCxnSpPr>
            <p:spPr>
              <a:xfrm>
                <a:off x="8460432" y="4149080"/>
                <a:ext cx="0" cy="43204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テキスト ボックス 119"/>
            <p:cNvSpPr txBox="1"/>
            <p:nvPr/>
          </p:nvSpPr>
          <p:spPr>
            <a:xfrm>
              <a:off x="4139952" y="4653136"/>
              <a:ext cx="14401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Focus of first mirror</a:t>
              </a:r>
            </a:p>
            <a:p>
              <a:endParaRPr kumimoji="1" lang="en-US" altLang="ja-JP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7236296" y="4581128"/>
              <a:ext cx="14401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Synthesized focus of  two mirrors</a:t>
              </a:r>
            </a:p>
            <a:p>
              <a:endParaRPr kumimoji="1" lang="en-US" altLang="ja-JP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7"/>
          <p:cNvGrpSpPr/>
          <p:nvPr/>
        </p:nvGrpSpPr>
        <p:grpSpPr>
          <a:xfrm>
            <a:off x="395536" y="260648"/>
            <a:ext cx="8268270" cy="5614883"/>
            <a:chOff x="395536" y="260648"/>
            <a:chExt cx="8268270" cy="5614883"/>
          </a:xfrm>
        </p:grpSpPr>
        <p:sp>
          <p:nvSpPr>
            <p:cNvPr id="56" name="テキスト ボックス 55"/>
            <p:cNvSpPr txBox="1"/>
            <p:nvPr/>
          </p:nvSpPr>
          <p:spPr>
            <a:xfrm>
              <a:off x="899592" y="260648"/>
              <a:ext cx="72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>
                  <a:latin typeface="Times New Roman" pitchFamily="18" charset="0"/>
                  <a:cs typeface="Times New Roman" pitchFamily="18" charset="0"/>
                </a:rPr>
                <a:t>Optical design</a:t>
              </a:r>
              <a:endParaRPr kumimoji="1" lang="ja-JP" altLang="en-US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グループ化 59"/>
            <p:cNvGrpSpPr/>
            <p:nvPr/>
          </p:nvGrpSpPr>
          <p:grpSpPr>
            <a:xfrm>
              <a:off x="395536" y="1196752"/>
              <a:ext cx="8268270" cy="4678779"/>
              <a:chOff x="395536" y="1196752"/>
              <a:chExt cx="8268270" cy="4678779"/>
            </a:xfrm>
          </p:grpSpPr>
          <p:grpSp>
            <p:nvGrpSpPr>
              <p:cNvPr id="4" name="グループ化 54"/>
              <p:cNvGrpSpPr/>
              <p:nvPr/>
            </p:nvGrpSpPr>
            <p:grpSpPr>
              <a:xfrm>
                <a:off x="395536" y="1196752"/>
                <a:ext cx="8268270" cy="4678779"/>
                <a:chOff x="395536" y="1196752"/>
                <a:chExt cx="8268270" cy="4678779"/>
              </a:xfrm>
            </p:grpSpPr>
            <p:grpSp>
              <p:nvGrpSpPr>
                <p:cNvPr id="6" name="グループ化 18"/>
                <p:cNvGrpSpPr/>
                <p:nvPr/>
              </p:nvGrpSpPr>
              <p:grpSpPr>
                <a:xfrm rot="21312396">
                  <a:off x="6005119" y="1450456"/>
                  <a:ext cx="2448272" cy="2343563"/>
                  <a:chOff x="4572000" y="260648"/>
                  <a:chExt cx="2448272" cy="2343563"/>
                </a:xfrm>
              </p:grpSpPr>
              <p:sp>
                <p:nvSpPr>
                  <p:cNvPr id="17" name="正方形/長方形 16"/>
                  <p:cNvSpPr/>
                  <p:nvPr/>
                </p:nvSpPr>
                <p:spPr>
                  <a:xfrm>
                    <a:off x="6876256" y="1124744"/>
                    <a:ext cx="144016" cy="86409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6" name="円/楕円 15"/>
                  <p:cNvSpPr/>
                  <p:nvPr/>
                </p:nvSpPr>
                <p:spPr>
                  <a:xfrm>
                    <a:off x="4879722" y="577450"/>
                    <a:ext cx="2088232" cy="194421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8" name="正方形/長方形 17"/>
                  <p:cNvSpPr/>
                  <p:nvPr/>
                </p:nvSpPr>
                <p:spPr>
                  <a:xfrm>
                    <a:off x="4572000" y="260648"/>
                    <a:ext cx="2289658" cy="234356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8" name="グループ化 24"/>
                <p:cNvGrpSpPr/>
                <p:nvPr/>
              </p:nvGrpSpPr>
              <p:grpSpPr>
                <a:xfrm rot="21293839">
                  <a:off x="967593" y="2986890"/>
                  <a:ext cx="1188341" cy="1286090"/>
                  <a:chOff x="1403648" y="2253094"/>
                  <a:chExt cx="1188341" cy="1286090"/>
                </a:xfrm>
              </p:grpSpPr>
              <p:sp>
                <p:nvSpPr>
                  <p:cNvPr id="20" name="円/楕円 19"/>
                  <p:cNvSpPr/>
                  <p:nvPr/>
                </p:nvSpPr>
                <p:spPr>
                  <a:xfrm>
                    <a:off x="1475655" y="2420888"/>
                    <a:ext cx="1008112" cy="9361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1" name="正方形/長方形 20"/>
                  <p:cNvSpPr/>
                  <p:nvPr/>
                </p:nvSpPr>
                <p:spPr>
                  <a:xfrm>
                    <a:off x="2356638" y="2642850"/>
                    <a:ext cx="45719" cy="504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2" name="正方形/長方形 21"/>
                  <p:cNvSpPr/>
                  <p:nvPr/>
                </p:nvSpPr>
                <p:spPr>
                  <a:xfrm>
                    <a:off x="1464617" y="2253094"/>
                    <a:ext cx="1080120" cy="38295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3" name="正方形/長方形 22"/>
                  <p:cNvSpPr/>
                  <p:nvPr/>
                </p:nvSpPr>
                <p:spPr>
                  <a:xfrm>
                    <a:off x="1511869" y="3156234"/>
                    <a:ext cx="1080120" cy="382950"/>
                  </a:xfrm>
                  <a:prstGeom prst="rect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4" name="正方形/長方形 23"/>
                  <p:cNvSpPr/>
                  <p:nvPr/>
                </p:nvSpPr>
                <p:spPr>
                  <a:xfrm>
                    <a:off x="1403648" y="2564904"/>
                    <a:ext cx="216024" cy="64807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9" name="グループ化 30"/>
                <p:cNvGrpSpPr/>
                <p:nvPr/>
              </p:nvGrpSpPr>
              <p:grpSpPr>
                <a:xfrm>
                  <a:off x="6156176" y="3212976"/>
                  <a:ext cx="144016" cy="720080"/>
                  <a:chOff x="6444208" y="2492896"/>
                  <a:chExt cx="144016" cy="720080"/>
                </a:xfrm>
              </p:grpSpPr>
              <p:grpSp>
                <p:nvGrpSpPr>
                  <p:cNvPr id="11" name="グループ化 28"/>
                  <p:cNvGrpSpPr/>
                  <p:nvPr/>
                </p:nvGrpSpPr>
                <p:grpSpPr>
                  <a:xfrm>
                    <a:off x="6444208" y="2492896"/>
                    <a:ext cx="144016" cy="720080"/>
                    <a:chOff x="6517134" y="2492896"/>
                    <a:chExt cx="144016" cy="720080"/>
                  </a:xfrm>
                </p:grpSpPr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6588224" y="2492896"/>
                      <a:ext cx="0" cy="72008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8" name="正方形/長方形 27"/>
                    <p:cNvSpPr/>
                    <p:nvPr/>
                  </p:nvSpPr>
                  <p:spPr>
                    <a:xfrm>
                      <a:off x="6517134" y="2664718"/>
                      <a:ext cx="144016" cy="3600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30" name="二等辺三角形 29"/>
                  <p:cNvSpPr/>
                  <p:nvPr/>
                </p:nvSpPr>
                <p:spPr>
                  <a:xfrm rot="16200000">
                    <a:off x="6445250" y="2813050"/>
                    <a:ext cx="72008" cy="72008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2" name="円/楕円 31"/>
                <p:cNvSpPr/>
                <p:nvPr/>
              </p:nvSpPr>
              <p:spPr>
                <a:xfrm>
                  <a:off x="6275710" y="3278882"/>
                  <a:ext cx="45719" cy="57606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/>
                <p:cNvSpPr/>
                <p:nvPr/>
              </p:nvSpPr>
              <p:spPr>
                <a:xfrm rot="19025508">
                  <a:off x="8367537" y="3284923"/>
                  <a:ext cx="77924" cy="48631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正方形/長方形 33"/>
                <p:cNvSpPr/>
                <p:nvPr/>
              </p:nvSpPr>
              <p:spPr>
                <a:xfrm rot="2923588">
                  <a:off x="8363077" y="4718152"/>
                  <a:ext cx="79810" cy="521649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3" name="グループ化 37"/>
                <p:cNvGrpSpPr/>
                <p:nvPr/>
              </p:nvGrpSpPr>
              <p:grpSpPr>
                <a:xfrm>
                  <a:off x="5004048" y="4509120"/>
                  <a:ext cx="144016" cy="864096"/>
                  <a:chOff x="5292080" y="3789040"/>
                  <a:chExt cx="144016" cy="864096"/>
                </a:xfrm>
              </p:grpSpPr>
              <p:cxnSp>
                <p:nvCxnSpPr>
                  <p:cNvPr id="36" name="直線コネクタ 35"/>
                  <p:cNvCxnSpPr/>
                  <p:nvPr/>
                </p:nvCxnSpPr>
                <p:spPr>
                  <a:xfrm>
                    <a:off x="5364088" y="3789040"/>
                    <a:ext cx="0" cy="8640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正方形/長方形 36"/>
                  <p:cNvSpPr/>
                  <p:nvPr/>
                </p:nvSpPr>
                <p:spPr>
                  <a:xfrm>
                    <a:off x="5292080" y="4077072"/>
                    <a:ext cx="144016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sp>
              <p:nvSpPr>
                <p:cNvPr id="39" name="円/楕円 38"/>
                <p:cNvSpPr/>
                <p:nvPr/>
              </p:nvSpPr>
              <p:spPr>
                <a:xfrm>
                  <a:off x="5004048" y="4653136"/>
                  <a:ext cx="45719" cy="576064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正方形/長方形 39"/>
                <p:cNvSpPr/>
                <p:nvPr/>
              </p:nvSpPr>
              <p:spPr>
                <a:xfrm>
                  <a:off x="971600" y="4725144"/>
                  <a:ext cx="1008112" cy="432048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5" name="グループ化 40"/>
                <p:cNvGrpSpPr/>
                <p:nvPr/>
              </p:nvGrpSpPr>
              <p:grpSpPr>
                <a:xfrm>
                  <a:off x="1420278" y="2069779"/>
                  <a:ext cx="432048" cy="1152128"/>
                  <a:chOff x="5292080" y="3789040"/>
                  <a:chExt cx="144016" cy="864096"/>
                </a:xfrm>
              </p:grpSpPr>
              <p:cxnSp>
                <p:nvCxnSpPr>
                  <p:cNvPr id="42" name="直線コネクタ 41"/>
                  <p:cNvCxnSpPr/>
                  <p:nvPr/>
                </p:nvCxnSpPr>
                <p:spPr>
                  <a:xfrm>
                    <a:off x="5364088" y="3789040"/>
                    <a:ext cx="0" cy="86409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正方形/長方形 42"/>
                  <p:cNvSpPr/>
                  <p:nvPr/>
                </p:nvSpPr>
                <p:spPr>
                  <a:xfrm>
                    <a:off x="5292080" y="4077072"/>
                    <a:ext cx="144016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  <p:grpSp>
              <p:nvGrpSpPr>
                <p:cNvPr id="19" name="グループ化 14"/>
                <p:cNvGrpSpPr/>
                <p:nvPr/>
              </p:nvGrpSpPr>
              <p:grpSpPr>
                <a:xfrm>
                  <a:off x="395536" y="2636912"/>
                  <a:ext cx="7992888" cy="2304256"/>
                  <a:chOff x="467544" y="908720"/>
                  <a:chExt cx="7992888" cy="2304256"/>
                </a:xfrm>
              </p:grpSpPr>
              <p:cxnSp>
                <p:nvCxnSpPr>
                  <p:cNvPr id="5" name="直線コネクタ 4"/>
                  <p:cNvCxnSpPr/>
                  <p:nvPr/>
                </p:nvCxnSpPr>
                <p:spPr>
                  <a:xfrm>
                    <a:off x="467544" y="908720"/>
                    <a:ext cx="799288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直線コネクタ 6"/>
                  <p:cNvCxnSpPr/>
                  <p:nvPr/>
                </p:nvCxnSpPr>
                <p:spPr>
                  <a:xfrm flipH="1">
                    <a:off x="2123728" y="908720"/>
                    <a:ext cx="6336704" cy="93610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直線コネクタ 9"/>
                  <p:cNvCxnSpPr/>
                  <p:nvPr/>
                </p:nvCxnSpPr>
                <p:spPr>
                  <a:xfrm>
                    <a:off x="2123728" y="1844824"/>
                    <a:ext cx="633670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直線コネクタ 11"/>
                  <p:cNvCxnSpPr/>
                  <p:nvPr/>
                </p:nvCxnSpPr>
                <p:spPr>
                  <a:xfrm>
                    <a:off x="8460432" y="1844824"/>
                    <a:ext cx="0" cy="13681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直線コネクタ 13"/>
                  <p:cNvCxnSpPr/>
                  <p:nvPr/>
                </p:nvCxnSpPr>
                <p:spPr>
                  <a:xfrm flipH="1">
                    <a:off x="827584" y="3212976"/>
                    <a:ext cx="763284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539552" y="1196752"/>
                  <a:ext cx="187220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Entrance pupil for the first stage 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3851920" y="1700808"/>
                  <a:ext cx="223224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Objective  mirror system f=8000mm</a:t>
                  </a: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Magnification ≈0.5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7164288" y="1268760"/>
                  <a:ext cx="144016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First mirror</a:t>
                  </a: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concave</a:t>
                  </a:r>
                  <a:endParaRPr kumimoji="1" lang="en-US" altLang="ja-JP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R=4000mm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テキスト ボックス 46"/>
                <p:cNvSpPr txBox="1"/>
                <p:nvPr/>
              </p:nvSpPr>
              <p:spPr>
                <a:xfrm>
                  <a:off x="2195736" y="3645024"/>
                  <a:ext cx="1944216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Second mirror</a:t>
                  </a: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convex</a:t>
                  </a:r>
                  <a:endParaRPr kumimoji="1" lang="en-US" altLang="ja-JP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R= -800mm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テキスト ボックス 47"/>
                <p:cNvSpPr txBox="1"/>
                <p:nvPr/>
              </p:nvSpPr>
              <p:spPr>
                <a:xfrm>
                  <a:off x="4427984" y="3645024"/>
                  <a:ext cx="1800200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Entrance pupil for re-diffraction system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372200" y="3140968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Field lens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5148064" y="5229200"/>
                  <a:ext cx="20882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err="1" smtClean="0">
                      <a:latin typeface="Times New Roman" pitchFamily="18" charset="0"/>
                      <a:cs typeface="Times New Roman" pitchFamily="18" charset="0"/>
                    </a:rPr>
                    <a:t>Lyot</a:t>
                  </a:r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 stop </a:t>
                  </a:r>
                </a:p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8mm x 8mm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131840" y="5085184"/>
                  <a:ext cx="18002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Relay lens</a:t>
                  </a:r>
                </a:p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Magnification =1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6804248" y="4653136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5000mm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3059832" y="4653136"/>
                  <a:ext cx="11521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5000mm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4" name="テキスト ボックス 53"/>
              <p:cNvSpPr txBox="1"/>
              <p:nvPr/>
            </p:nvSpPr>
            <p:spPr>
              <a:xfrm>
                <a:off x="4139952" y="3284984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5200mm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小波 56"/>
              <p:cNvSpPr/>
              <p:nvPr/>
            </p:nvSpPr>
            <p:spPr>
              <a:xfrm rot="5231005">
                <a:off x="3781530" y="3512871"/>
                <a:ext cx="360376" cy="202131"/>
              </a:xfrm>
              <a:prstGeom prst="doubleWav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3707904" y="3356992"/>
                <a:ext cx="43204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正方形/長方形 58"/>
              <p:cNvSpPr/>
              <p:nvPr/>
            </p:nvSpPr>
            <p:spPr>
              <a:xfrm>
                <a:off x="3851920" y="3789040"/>
                <a:ext cx="43204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1" name="テキスト ボックス 60"/>
            <p:cNvSpPr txBox="1"/>
            <p:nvPr/>
          </p:nvSpPr>
          <p:spPr>
            <a:xfrm>
              <a:off x="4572000" y="278092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Times New Roman" pitchFamily="18" charset="0"/>
                  <a:cs typeface="Times New Roman" pitchFamily="18" charset="0"/>
                </a:rPr>
                <a:t>1700mm</a:t>
              </a:r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グループ化 65"/>
            <p:cNvGrpSpPr/>
            <p:nvPr/>
          </p:nvGrpSpPr>
          <p:grpSpPr>
            <a:xfrm>
              <a:off x="1900687" y="2060848"/>
              <a:ext cx="576064" cy="1008111"/>
              <a:chOff x="1900687" y="2375337"/>
              <a:chExt cx="576064" cy="504057"/>
            </a:xfrm>
          </p:grpSpPr>
          <p:sp>
            <p:nvSpPr>
              <p:cNvPr id="62" name="小波 61"/>
              <p:cNvSpPr/>
              <p:nvPr/>
            </p:nvSpPr>
            <p:spPr>
              <a:xfrm rot="5231005">
                <a:off x="1974313" y="2531217"/>
                <a:ext cx="360376" cy="202131"/>
              </a:xfrm>
              <a:prstGeom prst="doubleWav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正方形/長方形 62"/>
              <p:cNvSpPr/>
              <p:nvPr/>
            </p:nvSpPr>
            <p:spPr>
              <a:xfrm>
                <a:off x="1900687" y="2375337"/>
                <a:ext cx="432610" cy="1471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正方形/長方形 63"/>
              <p:cNvSpPr/>
              <p:nvPr/>
            </p:nvSpPr>
            <p:spPr>
              <a:xfrm>
                <a:off x="2044703" y="2807386"/>
                <a:ext cx="432048" cy="720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7" name="テキスト ボックス 66"/>
            <p:cNvSpPr txBox="1"/>
            <p:nvPr/>
          </p:nvSpPr>
          <p:spPr>
            <a:xfrm>
              <a:off x="1619672" y="29249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ja-JP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28"/>
          <p:cNvGrpSpPr/>
          <p:nvPr/>
        </p:nvGrpSpPr>
        <p:grpSpPr>
          <a:xfrm>
            <a:off x="0" y="-531440"/>
            <a:ext cx="8496944" cy="5472608"/>
            <a:chOff x="323528" y="548680"/>
            <a:chExt cx="8496944" cy="5544616"/>
          </a:xfrm>
        </p:grpSpPr>
        <p:grpSp>
          <p:nvGrpSpPr>
            <p:cNvPr id="3" name="グループ化 124"/>
            <p:cNvGrpSpPr/>
            <p:nvPr/>
          </p:nvGrpSpPr>
          <p:grpSpPr>
            <a:xfrm>
              <a:off x="323528" y="548680"/>
              <a:ext cx="8496944" cy="5544616"/>
              <a:chOff x="323528" y="548680"/>
              <a:chExt cx="8496944" cy="5544616"/>
            </a:xfrm>
          </p:grpSpPr>
          <p:grpSp>
            <p:nvGrpSpPr>
              <p:cNvPr id="4" name="グループ化 97"/>
              <p:cNvGrpSpPr/>
              <p:nvPr/>
            </p:nvGrpSpPr>
            <p:grpSpPr>
              <a:xfrm>
                <a:off x="323528" y="548680"/>
                <a:ext cx="8496944" cy="5544616"/>
                <a:chOff x="1907704" y="476672"/>
                <a:chExt cx="8496944" cy="5544616"/>
              </a:xfrm>
            </p:grpSpPr>
            <p:grpSp>
              <p:nvGrpSpPr>
                <p:cNvPr id="5" name="グループ化 95"/>
                <p:cNvGrpSpPr/>
                <p:nvPr/>
              </p:nvGrpSpPr>
              <p:grpSpPr>
                <a:xfrm>
                  <a:off x="2555775" y="476672"/>
                  <a:ext cx="5400601" cy="5544616"/>
                  <a:chOff x="2555775" y="476672"/>
                  <a:chExt cx="5400601" cy="5544616"/>
                </a:xfrm>
              </p:grpSpPr>
              <p:grpSp>
                <p:nvGrpSpPr>
                  <p:cNvPr id="6" name="グループ化 66"/>
                  <p:cNvGrpSpPr/>
                  <p:nvPr/>
                </p:nvGrpSpPr>
                <p:grpSpPr>
                  <a:xfrm>
                    <a:off x="2555775" y="476672"/>
                    <a:ext cx="5400601" cy="5544616"/>
                    <a:chOff x="2555775" y="476672"/>
                    <a:chExt cx="5400601" cy="5544616"/>
                  </a:xfrm>
                  <a:solidFill>
                    <a:schemeClr val="bg1"/>
                  </a:solidFill>
                </p:grpSpPr>
                <p:sp>
                  <p:nvSpPr>
                    <p:cNvPr id="62" name="正方形/長方形 61"/>
                    <p:cNvSpPr/>
                    <p:nvPr/>
                  </p:nvSpPr>
                  <p:spPr>
                    <a:xfrm>
                      <a:off x="7236296" y="1860331"/>
                      <a:ext cx="720080" cy="2576781"/>
                    </a:xfrm>
                    <a:prstGeom prst="rect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0" name="円/楕円 59"/>
                    <p:cNvSpPr/>
                    <p:nvPr/>
                  </p:nvSpPr>
                  <p:spPr>
                    <a:xfrm>
                      <a:off x="2843808" y="836712"/>
                      <a:ext cx="4932040" cy="4608512"/>
                    </a:xfrm>
                    <a:prstGeom prst="ellipse">
                      <a:avLst/>
                    </a:pr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64" name="正方形/長方形 63"/>
                    <p:cNvSpPr/>
                    <p:nvPr/>
                  </p:nvSpPr>
                  <p:spPr>
                    <a:xfrm>
                      <a:off x="2555775" y="476672"/>
                      <a:ext cx="4806721" cy="5544616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7" name="グループ化 73"/>
                  <p:cNvGrpSpPr/>
                  <p:nvPr/>
                </p:nvGrpSpPr>
                <p:grpSpPr>
                  <a:xfrm>
                    <a:off x="2555776" y="2132856"/>
                    <a:ext cx="1616174" cy="2070323"/>
                    <a:chOff x="2555776" y="2132856"/>
                    <a:chExt cx="1616174" cy="2070323"/>
                  </a:xfrm>
                </p:grpSpPr>
                <p:sp>
                  <p:nvSpPr>
                    <p:cNvPr id="68" name="円/楕円 67"/>
                    <p:cNvSpPr/>
                    <p:nvPr/>
                  </p:nvSpPr>
                  <p:spPr>
                    <a:xfrm>
                      <a:off x="2699792" y="2564904"/>
                      <a:ext cx="1296144" cy="1224136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0" name="正方形/長方形 69"/>
                    <p:cNvSpPr/>
                    <p:nvPr/>
                  </p:nvSpPr>
                  <p:spPr>
                    <a:xfrm>
                      <a:off x="3683141" y="2764844"/>
                      <a:ext cx="144016" cy="80618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p:txBody>
                </p:sp>
                <p:sp>
                  <p:nvSpPr>
                    <p:cNvPr id="71" name="正方形/長方形 70"/>
                    <p:cNvSpPr/>
                    <p:nvPr/>
                  </p:nvSpPr>
                  <p:spPr>
                    <a:xfrm>
                      <a:off x="2699792" y="2132856"/>
                      <a:ext cx="1472158" cy="6103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" name="正方形/長方形 71"/>
                    <p:cNvSpPr/>
                    <p:nvPr/>
                  </p:nvSpPr>
                  <p:spPr>
                    <a:xfrm>
                      <a:off x="2672730" y="3592835"/>
                      <a:ext cx="1472158" cy="6103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3" name="正方形/長方形 72"/>
                    <p:cNvSpPr/>
                    <p:nvPr/>
                  </p:nvSpPr>
                  <p:spPr>
                    <a:xfrm>
                      <a:off x="2555776" y="2420888"/>
                      <a:ext cx="648072" cy="15121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cxnSp>
                <p:nvCxnSpPr>
                  <p:cNvPr id="76" name="直線コネクタ 75"/>
                  <p:cNvCxnSpPr/>
                  <p:nvPr/>
                </p:nvCxnSpPr>
                <p:spPr>
                  <a:xfrm flipH="1">
                    <a:off x="2624166" y="1916832"/>
                    <a:ext cx="4756147" cy="1224051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線コネクタ 82"/>
                  <p:cNvCxnSpPr/>
                  <p:nvPr/>
                </p:nvCxnSpPr>
                <p:spPr>
                  <a:xfrm flipH="1" flipV="1">
                    <a:off x="2627784" y="3140968"/>
                    <a:ext cx="4760292" cy="1244724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直線コネクタ 88"/>
                  <p:cNvCxnSpPr/>
                  <p:nvPr/>
                </p:nvCxnSpPr>
                <p:spPr>
                  <a:xfrm flipH="1">
                    <a:off x="2627784" y="1916832"/>
                    <a:ext cx="4752528" cy="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直線コネクタ 89"/>
                  <p:cNvCxnSpPr/>
                  <p:nvPr/>
                </p:nvCxnSpPr>
                <p:spPr>
                  <a:xfrm flipH="1" flipV="1">
                    <a:off x="2699792" y="4365104"/>
                    <a:ext cx="4670131" cy="1032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0" name="直線コネクタ 49"/>
                <p:cNvCxnSpPr/>
                <p:nvPr/>
              </p:nvCxnSpPr>
              <p:spPr>
                <a:xfrm>
                  <a:off x="1907704" y="3140968"/>
                  <a:ext cx="8496944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直線コネクタ 101"/>
              <p:cNvCxnSpPr/>
              <p:nvPr/>
            </p:nvCxnSpPr>
            <p:spPr>
              <a:xfrm>
                <a:off x="2286000" y="2889250"/>
                <a:ext cx="6096000" cy="317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線コネクタ 106"/>
              <p:cNvCxnSpPr/>
              <p:nvPr/>
            </p:nvCxnSpPr>
            <p:spPr>
              <a:xfrm flipV="1">
                <a:off x="2330450" y="3219450"/>
                <a:ext cx="6045200" cy="3302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線コネクタ 110"/>
              <p:cNvCxnSpPr/>
              <p:nvPr/>
            </p:nvCxnSpPr>
            <p:spPr>
              <a:xfrm>
                <a:off x="1058466" y="2603004"/>
                <a:ext cx="0" cy="31683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>
                <a:off x="2412082" y="2575248"/>
                <a:ext cx="0" cy="31683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コネクタ 112"/>
              <p:cNvCxnSpPr/>
              <p:nvPr/>
            </p:nvCxnSpPr>
            <p:spPr>
              <a:xfrm>
                <a:off x="6195442" y="2639988"/>
                <a:ext cx="0" cy="31683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線コネクタ 114"/>
              <p:cNvCxnSpPr/>
              <p:nvPr/>
            </p:nvCxnSpPr>
            <p:spPr>
              <a:xfrm>
                <a:off x="8388424" y="2708920"/>
                <a:ext cx="0" cy="31683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矢印コネクタ 116"/>
              <p:cNvCxnSpPr/>
              <p:nvPr/>
            </p:nvCxnSpPr>
            <p:spPr>
              <a:xfrm>
                <a:off x="1043608" y="5373216"/>
                <a:ext cx="136815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矢印コネクタ 118"/>
              <p:cNvCxnSpPr/>
              <p:nvPr/>
            </p:nvCxnSpPr>
            <p:spPr>
              <a:xfrm flipV="1">
                <a:off x="2400186" y="5370118"/>
                <a:ext cx="3799763" cy="30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線矢印コネクタ 122"/>
              <p:cNvCxnSpPr/>
              <p:nvPr/>
            </p:nvCxnSpPr>
            <p:spPr>
              <a:xfrm>
                <a:off x="6194390" y="5370804"/>
                <a:ext cx="2199062" cy="459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6" name="テキスト ボックス 125"/>
            <p:cNvSpPr txBox="1"/>
            <p:nvPr/>
          </p:nvSpPr>
          <p:spPr>
            <a:xfrm>
              <a:off x="1475656" y="486916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28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1" lang="ja-JP" alt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3923928" y="4869160"/>
              <a:ext cx="6480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1" lang="en-US" altLang="ja-JP" sz="28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1" lang="ja-JP" altLang="en-US" sz="28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7092280" y="4869160"/>
              <a:ext cx="648072" cy="420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baseline="-25000" dirty="0" smtClean="0">
                  <a:latin typeface="Times New Roman" pitchFamily="18" charset="0"/>
                  <a:cs typeface="Times New Roman" pitchFamily="18" charset="0"/>
                </a:rPr>
                <a:t>bf</a:t>
              </a:r>
              <a:endParaRPr kumimoji="1" lang="ja-JP" altLang="en-US" sz="32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30" name="オブジェクト 129"/>
          <p:cNvGraphicFramePr>
            <a:graphicFrameLocks noChangeAspect="1"/>
          </p:cNvGraphicFramePr>
          <p:nvPr/>
        </p:nvGraphicFramePr>
        <p:xfrm>
          <a:off x="683568" y="5229200"/>
          <a:ext cx="7839091" cy="1156865"/>
        </p:xfrm>
        <a:graphic>
          <a:graphicData uri="http://schemas.openxmlformats.org/presentationml/2006/ole">
            <p:oleObj spid="_x0000_s168962" name="数式" r:id="rId3" imgW="3009600" imgH="444240" progId="Equation.3">
              <p:embed/>
            </p:oleObj>
          </a:graphicData>
        </a:graphic>
      </p:graphicFrame>
      <p:sp>
        <p:nvSpPr>
          <p:cNvPr id="34" name="テキスト ボックス 33"/>
          <p:cNvSpPr txBox="1"/>
          <p:nvPr/>
        </p:nvSpPr>
        <p:spPr>
          <a:xfrm>
            <a:off x="251520" y="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For easy alignment, use on axis focusing system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4"/>
          <p:cNvGrpSpPr/>
          <p:nvPr/>
        </p:nvGrpSpPr>
        <p:grpSpPr>
          <a:xfrm>
            <a:off x="0" y="-531440"/>
            <a:ext cx="8522659" cy="6917505"/>
            <a:chOff x="0" y="-531440"/>
            <a:chExt cx="8522659" cy="6917505"/>
          </a:xfrm>
        </p:grpSpPr>
        <p:grpSp>
          <p:nvGrpSpPr>
            <p:cNvPr id="3" name="グループ化 128"/>
            <p:cNvGrpSpPr/>
            <p:nvPr/>
          </p:nvGrpSpPr>
          <p:grpSpPr>
            <a:xfrm>
              <a:off x="0" y="-531440"/>
              <a:ext cx="8496944" cy="5472608"/>
              <a:chOff x="323528" y="548680"/>
              <a:chExt cx="8496944" cy="5544616"/>
            </a:xfrm>
          </p:grpSpPr>
          <p:grpSp>
            <p:nvGrpSpPr>
              <p:cNvPr id="4" name="グループ化 124"/>
              <p:cNvGrpSpPr/>
              <p:nvPr/>
            </p:nvGrpSpPr>
            <p:grpSpPr>
              <a:xfrm>
                <a:off x="323528" y="548680"/>
                <a:ext cx="8496944" cy="5544616"/>
                <a:chOff x="323528" y="548680"/>
                <a:chExt cx="8496944" cy="5544616"/>
              </a:xfrm>
            </p:grpSpPr>
            <p:grpSp>
              <p:nvGrpSpPr>
                <p:cNvPr id="5" name="グループ化 97"/>
                <p:cNvGrpSpPr/>
                <p:nvPr/>
              </p:nvGrpSpPr>
              <p:grpSpPr>
                <a:xfrm>
                  <a:off x="323528" y="548680"/>
                  <a:ext cx="8496944" cy="5544616"/>
                  <a:chOff x="1907704" y="476672"/>
                  <a:chExt cx="8496944" cy="5544616"/>
                </a:xfrm>
              </p:grpSpPr>
              <p:grpSp>
                <p:nvGrpSpPr>
                  <p:cNvPr id="6" name="グループ化 95"/>
                  <p:cNvGrpSpPr/>
                  <p:nvPr/>
                </p:nvGrpSpPr>
                <p:grpSpPr>
                  <a:xfrm>
                    <a:off x="2555775" y="476672"/>
                    <a:ext cx="5400601" cy="5544616"/>
                    <a:chOff x="2555775" y="476672"/>
                    <a:chExt cx="5400601" cy="5544616"/>
                  </a:xfrm>
                </p:grpSpPr>
                <p:grpSp>
                  <p:nvGrpSpPr>
                    <p:cNvPr id="7" name="グループ化 66"/>
                    <p:cNvGrpSpPr/>
                    <p:nvPr/>
                  </p:nvGrpSpPr>
                  <p:grpSpPr>
                    <a:xfrm>
                      <a:off x="2555775" y="476672"/>
                      <a:ext cx="5400601" cy="5544616"/>
                      <a:chOff x="2555775" y="476672"/>
                      <a:chExt cx="5400601" cy="5544616"/>
                    </a:xfrm>
                    <a:solidFill>
                      <a:schemeClr val="bg1"/>
                    </a:solidFill>
                  </p:grpSpPr>
                  <p:sp>
                    <p:nvSpPr>
                      <p:cNvPr id="62" name="正方形/長方形 61"/>
                      <p:cNvSpPr/>
                      <p:nvPr/>
                    </p:nvSpPr>
                    <p:spPr>
                      <a:xfrm>
                        <a:off x="7236296" y="1860331"/>
                        <a:ext cx="720080" cy="257678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0" name="円/楕円 59"/>
                      <p:cNvSpPr/>
                      <p:nvPr/>
                    </p:nvSpPr>
                    <p:spPr>
                      <a:xfrm>
                        <a:off x="2843808" y="836712"/>
                        <a:ext cx="4932040" cy="460851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4" name="正方形/長方形 63"/>
                      <p:cNvSpPr/>
                      <p:nvPr/>
                    </p:nvSpPr>
                    <p:spPr>
                      <a:xfrm>
                        <a:off x="2555775" y="476672"/>
                        <a:ext cx="4806721" cy="554461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" name="グループ化 73"/>
                    <p:cNvGrpSpPr/>
                    <p:nvPr/>
                  </p:nvGrpSpPr>
                  <p:grpSpPr>
                    <a:xfrm>
                      <a:off x="2555776" y="2132856"/>
                      <a:ext cx="1616174" cy="2070323"/>
                      <a:chOff x="2555776" y="2132856"/>
                      <a:chExt cx="1616174" cy="2070323"/>
                    </a:xfrm>
                  </p:grpSpPr>
                  <p:sp>
                    <p:nvSpPr>
                      <p:cNvPr id="68" name="円/楕円 67"/>
                      <p:cNvSpPr/>
                      <p:nvPr/>
                    </p:nvSpPr>
                    <p:spPr>
                      <a:xfrm>
                        <a:off x="2699792" y="2564904"/>
                        <a:ext cx="1296144" cy="122413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0" name="正方形/長方形 69"/>
                      <p:cNvSpPr/>
                      <p:nvPr/>
                    </p:nvSpPr>
                    <p:spPr>
                      <a:xfrm>
                        <a:off x="3683141" y="2764844"/>
                        <a:ext cx="144016" cy="806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71" name="正方形/長方形 70"/>
                      <p:cNvSpPr/>
                      <p:nvPr/>
                    </p:nvSpPr>
                    <p:spPr>
                      <a:xfrm>
                        <a:off x="2699792" y="2132856"/>
                        <a:ext cx="1472158" cy="610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2" name="正方形/長方形 71"/>
                      <p:cNvSpPr/>
                      <p:nvPr/>
                    </p:nvSpPr>
                    <p:spPr>
                      <a:xfrm>
                        <a:off x="2672730" y="3592835"/>
                        <a:ext cx="1472158" cy="610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" name="正方形/長方形 72"/>
                      <p:cNvSpPr/>
                      <p:nvPr/>
                    </p:nvSpPr>
                    <p:spPr>
                      <a:xfrm>
                        <a:off x="2555776" y="2420888"/>
                        <a:ext cx="648072" cy="1512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cxnSp>
                  <p:nvCxnSpPr>
                    <p:cNvPr id="76" name="直線コネクタ 75"/>
                    <p:cNvCxnSpPr/>
                    <p:nvPr/>
                  </p:nvCxnSpPr>
                  <p:spPr>
                    <a:xfrm flipH="1">
                      <a:off x="2624166" y="1916832"/>
                      <a:ext cx="4756147" cy="122405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線コネクタ 82"/>
                    <p:cNvCxnSpPr/>
                    <p:nvPr/>
                  </p:nvCxnSpPr>
                  <p:spPr>
                    <a:xfrm flipH="1" flipV="1">
                      <a:off x="2627784" y="3140968"/>
                      <a:ext cx="4760292" cy="12447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線コネクタ 88"/>
                    <p:cNvCxnSpPr/>
                    <p:nvPr/>
                  </p:nvCxnSpPr>
                  <p:spPr>
                    <a:xfrm flipH="1">
                      <a:off x="2627784" y="1916832"/>
                      <a:ext cx="47525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線コネクタ 89"/>
                    <p:cNvCxnSpPr/>
                    <p:nvPr/>
                  </p:nvCxnSpPr>
                  <p:spPr>
                    <a:xfrm flipH="1" flipV="1">
                      <a:off x="2699792" y="4365104"/>
                      <a:ext cx="4670131" cy="1032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1907704" y="3140968"/>
                    <a:ext cx="849694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2286000" y="2889250"/>
                  <a:ext cx="6096000" cy="317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/>
                <p:nvPr/>
              </p:nvCxnSpPr>
              <p:spPr>
                <a:xfrm flipV="1">
                  <a:off x="2330450" y="3219450"/>
                  <a:ext cx="6045200" cy="330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>
                  <a:off x="1058466" y="2603004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2412082" y="2575248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>
                  <a:off x="6195442" y="2639988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8388424" y="2708920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矢印コネクタ 116"/>
                <p:cNvCxnSpPr/>
                <p:nvPr/>
              </p:nvCxnSpPr>
              <p:spPr>
                <a:xfrm>
                  <a:off x="1043608" y="5373216"/>
                  <a:ext cx="136815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矢印コネクタ 118"/>
                <p:cNvCxnSpPr/>
                <p:nvPr/>
              </p:nvCxnSpPr>
              <p:spPr>
                <a:xfrm flipV="1">
                  <a:off x="2400186" y="5370118"/>
                  <a:ext cx="3799763" cy="30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矢印コネクタ 122"/>
                <p:cNvCxnSpPr/>
                <p:nvPr/>
              </p:nvCxnSpPr>
              <p:spPr>
                <a:xfrm>
                  <a:off x="6194390" y="5370804"/>
                  <a:ext cx="2199062" cy="45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テキスト ボックス 125"/>
              <p:cNvSpPr txBox="1"/>
              <p:nvPr/>
            </p:nvSpPr>
            <p:spPr>
              <a:xfrm>
                <a:off x="1475656" y="486916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1" lang="en-US" altLang="ja-JP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1" lang="ja-JP" altLang="en-US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3923928" y="486916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1" lang="en-US" altLang="ja-JP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1" lang="ja-JP" altLang="en-US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7092280" y="4869160"/>
                <a:ext cx="648072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bf</a:t>
                </a:r>
                <a:endParaRPr kumimoji="1" lang="ja-JP" altLang="en-US" sz="32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30" name="オブジェクト 129"/>
            <p:cNvGraphicFramePr>
              <a:graphicFrameLocks noChangeAspect="1"/>
            </p:cNvGraphicFramePr>
            <p:nvPr/>
          </p:nvGraphicFramePr>
          <p:xfrm>
            <a:off x="683568" y="5229200"/>
            <a:ext cx="7839091" cy="1156865"/>
          </p:xfrm>
          <a:graphic>
            <a:graphicData uri="http://schemas.openxmlformats.org/presentationml/2006/ole">
              <p:oleObj spid="_x0000_s169986" name="数式" r:id="rId3" imgW="3009600" imgH="444240" progId="Equation.3">
                <p:embed/>
              </p:oleObj>
            </a:graphicData>
          </a:graphic>
        </p:graphicFrame>
        <p:cxnSp>
          <p:nvCxnSpPr>
            <p:cNvPr id="37" name="直線コネクタ 36"/>
            <p:cNvCxnSpPr/>
            <p:nvPr/>
          </p:nvCxnSpPr>
          <p:spPr>
            <a:xfrm>
              <a:off x="179512" y="1124744"/>
              <a:ext cx="5449598" cy="10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206734" y="1494845"/>
              <a:ext cx="5591797" cy="54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2006221" y="1131108"/>
              <a:ext cx="3622889" cy="7113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2060812" y="1506382"/>
              <a:ext cx="3726864" cy="499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008509" y="1844657"/>
              <a:ext cx="6070966" cy="2570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077221" y="2003223"/>
              <a:ext cx="6002254" cy="985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179512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Put an aperture at certain height h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66675" y="1314450"/>
            <a:ext cx="5648325" cy="952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2047875" y="1323976"/>
            <a:ext cx="3667125" cy="60959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047875" y="1928813"/>
            <a:ext cx="6019800" cy="17621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400050" y="1323975"/>
            <a:ext cx="4763" cy="7715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95536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64"/>
          <p:cNvGrpSpPr/>
          <p:nvPr/>
        </p:nvGrpSpPr>
        <p:grpSpPr>
          <a:xfrm>
            <a:off x="0" y="-531440"/>
            <a:ext cx="8496944" cy="6329879"/>
            <a:chOff x="0" y="-531440"/>
            <a:chExt cx="8496944" cy="6329879"/>
          </a:xfrm>
        </p:grpSpPr>
        <p:grpSp>
          <p:nvGrpSpPr>
            <p:cNvPr id="3" name="グループ化 128"/>
            <p:cNvGrpSpPr/>
            <p:nvPr/>
          </p:nvGrpSpPr>
          <p:grpSpPr>
            <a:xfrm>
              <a:off x="0" y="-531440"/>
              <a:ext cx="8496944" cy="5472608"/>
              <a:chOff x="323528" y="548680"/>
              <a:chExt cx="8496944" cy="5544616"/>
            </a:xfrm>
          </p:grpSpPr>
          <p:grpSp>
            <p:nvGrpSpPr>
              <p:cNvPr id="4" name="グループ化 124"/>
              <p:cNvGrpSpPr/>
              <p:nvPr/>
            </p:nvGrpSpPr>
            <p:grpSpPr>
              <a:xfrm>
                <a:off x="323528" y="548680"/>
                <a:ext cx="8496944" cy="5544616"/>
                <a:chOff x="323528" y="548680"/>
                <a:chExt cx="8496944" cy="5544616"/>
              </a:xfrm>
            </p:grpSpPr>
            <p:grpSp>
              <p:nvGrpSpPr>
                <p:cNvPr id="5" name="グループ化 97"/>
                <p:cNvGrpSpPr/>
                <p:nvPr/>
              </p:nvGrpSpPr>
              <p:grpSpPr>
                <a:xfrm>
                  <a:off x="323528" y="548680"/>
                  <a:ext cx="8496944" cy="5544616"/>
                  <a:chOff x="1907704" y="476672"/>
                  <a:chExt cx="8496944" cy="5544616"/>
                </a:xfrm>
              </p:grpSpPr>
              <p:grpSp>
                <p:nvGrpSpPr>
                  <p:cNvPr id="6" name="グループ化 95"/>
                  <p:cNvGrpSpPr/>
                  <p:nvPr/>
                </p:nvGrpSpPr>
                <p:grpSpPr>
                  <a:xfrm>
                    <a:off x="2555775" y="476672"/>
                    <a:ext cx="5400601" cy="5544616"/>
                    <a:chOff x="2555775" y="476672"/>
                    <a:chExt cx="5400601" cy="5544616"/>
                  </a:xfrm>
                </p:grpSpPr>
                <p:grpSp>
                  <p:nvGrpSpPr>
                    <p:cNvPr id="7" name="グループ化 66"/>
                    <p:cNvGrpSpPr/>
                    <p:nvPr/>
                  </p:nvGrpSpPr>
                  <p:grpSpPr>
                    <a:xfrm>
                      <a:off x="2555775" y="476672"/>
                      <a:ext cx="5400601" cy="5544616"/>
                      <a:chOff x="2555775" y="476672"/>
                      <a:chExt cx="5400601" cy="5544616"/>
                    </a:xfrm>
                    <a:solidFill>
                      <a:schemeClr val="bg1"/>
                    </a:solidFill>
                  </p:grpSpPr>
                  <p:sp>
                    <p:nvSpPr>
                      <p:cNvPr id="62" name="正方形/長方形 61"/>
                      <p:cNvSpPr/>
                      <p:nvPr/>
                    </p:nvSpPr>
                    <p:spPr>
                      <a:xfrm>
                        <a:off x="7236296" y="1860331"/>
                        <a:ext cx="720080" cy="2576781"/>
                      </a:xfrm>
                      <a:prstGeom prst="rect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0" name="円/楕円 59"/>
                      <p:cNvSpPr/>
                      <p:nvPr/>
                    </p:nvSpPr>
                    <p:spPr>
                      <a:xfrm>
                        <a:off x="2843808" y="836712"/>
                        <a:ext cx="4932040" cy="4608512"/>
                      </a:xfrm>
                      <a:prstGeom prst="ellipse">
                        <a:avLst/>
                      </a:prstGeom>
                      <a:grp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64" name="正方形/長方形 63"/>
                      <p:cNvSpPr/>
                      <p:nvPr/>
                    </p:nvSpPr>
                    <p:spPr>
                      <a:xfrm>
                        <a:off x="2555775" y="476672"/>
                        <a:ext cx="4806721" cy="5544616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grpSp>
                  <p:nvGrpSpPr>
                    <p:cNvPr id="8" name="グループ化 73"/>
                    <p:cNvGrpSpPr/>
                    <p:nvPr/>
                  </p:nvGrpSpPr>
                  <p:grpSpPr>
                    <a:xfrm>
                      <a:off x="2555776" y="2132856"/>
                      <a:ext cx="1616174" cy="2070323"/>
                      <a:chOff x="2555776" y="2132856"/>
                      <a:chExt cx="1616174" cy="2070323"/>
                    </a:xfrm>
                  </p:grpSpPr>
                  <p:sp>
                    <p:nvSpPr>
                      <p:cNvPr id="68" name="円/楕円 67"/>
                      <p:cNvSpPr/>
                      <p:nvPr/>
                    </p:nvSpPr>
                    <p:spPr>
                      <a:xfrm>
                        <a:off x="2699792" y="2564904"/>
                        <a:ext cx="1296144" cy="1224136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0" name="正方形/長方形 69"/>
                      <p:cNvSpPr/>
                      <p:nvPr/>
                    </p:nvSpPr>
                    <p:spPr>
                      <a:xfrm>
                        <a:off x="3683141" y="2764844"/>
                        <a:ext cx="144016" cy="8061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>
                          <a:ln>
                            <a:solidFill>
                              <a:schemeClr val="tx1"/>
                            </a:solidFill>
                          </a:ln>
                        </a:endParaRPr>
                      </a:p>
                    </p:txBody>
                  </p:sp>
                  <p:sp>
                    <p:nvSpPr>
                      <p:cNvPr id="71" name="正方形/長方形 70"/>
                      <p:cNvSpPr/>
                      <p:nvPr/>
                    </p:nvSpPr>
                    <p:spPr>
                      <a:xfrm>
                        <a:off x="2699792" y="2132856"/>
                        <a:ext cx="1472158" cy="610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2" name="正方形/長方形 71"/>
                      <p:cNvSpPr/>
                      <p:nvPr/>
                    </p:nvSpPr>
                    <p:spPr>
                      <a:xfrm>
                        <a:off x="2672730" y="3592835"/>
                        <a:ext cx="1472158" cy="6103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  <p:sp>
                    <p:nvSpPr>
                      <p:cNvPr id="73" name="正方形/長方形 72"/>
                      <p:cNvSpPr/>
                      <p:nvPr/>
                    </p:nvSpPr>
                    <p:spPr>
                      <a:xfrm>
                        <a:off x="2555776" y="2420888"/>
                        <a:ext cx="648072" cy="1512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/>
                      </a:p>
                    </p:txBody>
                  </p:sp>
                </p:grpSp>
                <p:cxnSp>
                  <p:nvCxnSpPr>
                    <p:cNvPr id="76" name="直線コネクタ 75"/>
                    <p:cNvCxnSpPr/>
                    <p:nvPr/>
                  </p:nvCxnSpPr>
                  <p:spPr>
                    <a:xfrm flipH="1">
                      <a:off x="2624166" y="1916832"/>
                      <a:ext cx="4756147" cy="122405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" name="直線コネクタ 82"/>
                    <p:cNvCxnSpPr/>
                    <p:nvPr/>
                  </p:nvCxnSpPr>
                  <p:spPr>
                    <a:xfrm flipH="1" flipV="1">
                      <a:off x="2627784" y="3140968"/>
                      <a:ext cx="4760292" cy="1244724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線コネクタ 88"/>
                    <p:cNvCxnSpPr/>
                    <p:nvPr/>
                  </p:nvCxnSpPr>
                  <p:spPr>
                    <a:xfrm flipH="1">
                      <a:off x="2627784" y="1916832"/>
                      <a:ext cx="4752528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線コネクタ 89"/>
                    <p:cNvCxnSpPr/>
                    <p:nvPr/>
                  </p:nvCxnSpPr>
                  <p:spPr>
                    <a:xfrm flipH="1" flipV="1">
                      <a:off x="2699792" y="4365104"/>
                      <a:ext cx="4670131" cy="1032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0" name="直線コネクタ 49"/>
                  <p:cNvCxnSpPr/>
                  <p:nvPr/>
                </p:nvCxnSpPr>
                <p:spPr>
                  <a:xfrm>
                    <a:off x="1907704" y="3140968"/>
                    <a:ext cx="8496944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直線コネクタ 101"/>
                <p:cNvCxnSpPr/>
                <p:nvPr/>
              </p:nvCxnSpPr>
              <p:spPr>
                <a:xfrm>
                  <a:off x="2286000" y="2889250"/>
                  <a:ext cx="6096000" cy="3175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コネクタ 106"/>
                <p:cNvCxnSpPr/>
                <p:nvPr/>
              </p:nvCxnSpPr>
              <p:spPr>
                <a:xfrm flipV="1">
                  <a:off x="2330450" y="3219450"/>
                  <a:ext cx="6045200" cy="3302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>
                  <a:off x="1058466" y="2603004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2412082" y="2575248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>
                  <a:off x="6195442" y="2639988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114"/>
                <p:cNvCxnSpPr/>
                <p:nvPr/>
              </p:nvCxnSpPr>
              <p:spPr>
                <a:xfrm>
                  <a:off x="8388424" y="2708920"/>
                  <a:ext cx="0" cy="31683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矢印コネクタ 116"/>
                <p:cNvCxnSpPr/>
                <p:nvPr/>
              </p:nvCxnSpPr>
              <p:spPr>
                <a:xfrm>
                  <a:off x="1043608" y="5373216"/>
                  <a:ext cx="136815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線矢印コネクタ 118"/>
                <p:cNvCxnSpPr/>
                <p:nvPr/>
              </p:nvCxnSpPr>
              <p:spPr>
                <a:xfrm flipV="1">
                  <a:off x="2400186" y="5370118"/>
                  <a:ext cx="3799763" cy="30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矢印コネクタ 122"/>
                <p:cNvCxnSpPr/>
                <p:nvPr/>
              </p:nvCxnSpPr>
              <p:spPr>
                <a:xfrm>
                  <a:off x="6194390" y="5370804"/>
                  <a:ext cx="2199062" cy="459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6" name="テキスト ボックス 125"/>
              <p:cNvSpPr txBox="1"/>
              <p:nvPr/>
            </p:nvSpPr>
            <p:spPr>
              <a:xfrm>
                <a:off x="1475656" y="486916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1" lang="en-US" altLang="ja-JP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1" lang="ja-JP" altLang="en-US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3923928" y="4869160"/>
                <a:ext cx="6480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1" lang="en-US" altLang="ja-JP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1" lang="ja-JP" altLang="en-US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7092280" y="4869160"/>
                <a:ext cx="648072" cy="420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baseline="-25000" dirty="0" smtClean="0">
                    <a:latin typeface="Times New Roman" pitchFamily="18" charset="0"/>
                    <a:cs typeface="Times New Roman" pitchFamily="18" charset="0"/>
                  </a:rPr>
                  <a:t>bf</a:t>
                </a:r>
                <a:endParaRPr kumimoji="1" lang="ja-JP" altLang="en-US" sz="3200" b="1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30" name="オブジェクト 129"/>
            <p:cNvGraphicFramePr>
              <a:graphicFrameLocks noChangeAspect="1"/>
            </p:cNvGraphicFramePr>
            <p:nvPr/>
          </p:nvGraphicFramePr>
          <p:xfrm>
            <a:off x="467545" y="4725144"/>
            <a:ext cx="7272808" cy="1073295"/>
          </p:xfrm>
          <a:graphic>
            <a:graphicData uri="http://schemas.openxmlformats.org/presentationml/2006/ole">
              <p:oleObj spid="_x0000_s171010" name="数式" r:id="rId3" imgW="3009600" imgH="444240" progId="Equation.3">
                <p:embed/>
              </p:oleObj>
            </a:graphicData>
          </a:graphic>
        </p:graphicFrame>
        <p:cxnSp>
          <p:nvCxnSpPr>
            <p:cNvPr id="37" name="直線コネクタ 36"/>
            <p:cNvCxnSpPr/>
            <p:nvPr/>
          </p:nvCxnSpPr>
          <p:spPr>
            <a:xfrm>
              <a:off x="179512" y="1124744"/>
              <a:ext cx="5449598" cy="10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>
              <a:off x="206734" y="1494845"/>
              <a:ext cx="5591797" cy="54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V="1">
              <a:off x="2006221" y="1131108"/>
              <a:ext cx="3622889" cy="71134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 flipV="1">
              <a:off x="2060812" y="1506382"/>
              <a:ext cx="3726864" cy="4998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2008509" y="1844657"/>
              <a:ext cx="6070966" cy="2570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>
              <a:off x="2077221" y="2003223"/>
              <a:ext cx="6002254" cy="985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/>
          <p:cNvSpPr txBox="1"/>
          <p:nvPr/>
        </p:nvSpPr>
        <p:spPr>
          <a:xfrm>
            <a:off x="179512" y="11663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Put an aperture at certain height h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線コネクタ 42"/>
          <p:cNvCxnSpPr/>
          <p:nvPr/>
        </p:nvCxnSpPr>
        <p:spPr>
          <a:xfrm flipV="1">
            <a:off x="66675" y="1314450"/>
            <a:ext cx="5648325" cy="9525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2047875" y="1323976"/>
            <a:ext cx="3667125" cy="60959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047875" y="1928813"/>
            <a:ext cx="6019800" cy="17621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400050" y="1323975"/>
            <a:ext cx="4763" cy="771525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/>
          <p:cNvSpPr txBox="1"/>
          <p:nvPr/>
        </p:nvSpPr>
        <p:spPr>
          <a:xfrm>
            <a:off x="395536" y="155679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kumimoji="1" lang="ja-JP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95536" y="587727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=4000mm,    M=4,    </a:t>
            </a:r>
            <a:r>
              <a:rPr kumimoji="1" lang="en-US" altLang="ja-JP" sz="2800" b="1" dirty="0" err="1" smtClean="0">
                <a:latin typeface="Times New Roman" pitchFamily="18" charset="0"/>
                <a:cs typeface="Times New Roman" pitchFamily="18" charset="0"/>
              </a:rPr>
              <a:t>Cf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=8000mm,      R</a:t>
            </a:r>
            <a:r>
              <a:rPr kumimoji="1" lang="en-US" altLang="ja-JP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=-800mm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36143"/>
            <a:ext cx="7992888" cy="552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043608" y="33265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Diffraction background at 3ed stage</a:t>
            </a:r>
          </a:p>
          <a:p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In Log scale      2x10</a:t>
            </a:r>
            <a:r>
              <a:rPr lang="en-US" altLang="ja-JP" sz="3200" b="1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to 10</a:t>
            </a:r>
            <a:r>
              <a:rPr lang="en-US" altLang="ja-JP" sz="3200" b="1" baseline="30000" dirty="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11560" y="198884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9. Possibility of 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to reduce leakage diffraction fringes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547664" y="548680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Observation 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inPF,KEK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2005</a:t>
            </a:r>
          </a:p>
          <a:p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Beam core + halo (superimposed)</a:t>
            </a:r>
            <a:endParaRPr kumimoji="1" lang="ja-JP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86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54204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961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827584" y="1412776"/>
            <a:ext cx="7496175" cy="5124450"/>
            <a:chOff x="823913" y="866775"/>
            <a:chExt cx="7496175" cy="5124450"/>
          </a:xfrm>
        </p:grpSpPr>
        <p:pic>
          <p:nvPicPr>
            <p:cNvPr id="18739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3913" y="866775"/>
              <a:ext cx="7496175" cy="512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正方形/長方形 2"/>
            <p:cNvSpPr/>
            <p:nvPr/>
          </p:nvSpPr>
          <p:spPr>
            <a:xfrm>
              <a:off x="6156176" y="980728"/>
              <a:ext cx="2016224" cy="4752528"/>
            </a:xfrm>
            <a:prstGeom prst="rect">
              <a:avLst/>
            </a:prstGeom>
            <a:solidFill>
              <a:schemeClr val="accent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4788024" y="476672"/>
            <a:ext cx="3852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Main diffraction fringe can eliminate by </a:t>
            </a:r>
            <a:r>
              <a:rPr kumimoji="1" lang="en-US" altLang="ja-JP" sz="2400" b="1" dirty="0" err="1" smtClean="0">
                <a:latin typeface="Times New Roman" pitchFamily="18" charset="0"/>
                <a:cs typeface="Times New Roman" pitchFamily="18" charset="0"/>
              </a:rPr>
              <a:t>Lyot</a:t>
            </a:r>
            <a:r>
              <a:rPr kumimoji="1" lang="en-US" altLang="ja-JP" sz="2400" b="1" dirty="0" smtClean="0">
                <a:latin typeface="Times New Roman" pitchFamily="18" charset="0"/>
                <a:cs typeface="Times New Roman" pitchFamily="18" charset="0"/>
              </a:rPr>
              <a:t> stop</a:t>
            </a:r>
            <a:endParaRPr kumimoji="1" lang="ja-JP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右中かっこ 5"/>
          <p:cNvSpPr/>
          <p:nvPr/>
        </p:nvSpPr>
        <p:spPr>
          <a:xfrm rot="16200000">
            <a:off x="3311860" y="3248980"/>
            <a:ext cx="1080120" cy="460851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63688" y="4005064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d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iffraction fringes are </a:t>
            </a:r>
            <a:r>
              <a:rPr kumimoji="1"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stil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existing in inside of </a:t>
            </a:r>
            <a:r>
              <a:rPr kumimoji="1" lang="en-US" altLang="ja-JP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Lyot</a:t>
            </a:r>
            <a:r>
              <a:rPr kumimoji="1" lang="en-US" altLang="ja-JP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stop </a:t>
            </a:r>
            <a:endParaRPr kumimoji="1" lang="ja-JP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43608" y="476672"/>
            <a:ext cx="7056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err="1" smtClean="0"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 at  aperture of relay lens .  </a:t>
            </a:r>
            <a:r>
              <a:rPr lang="en-US" altLang="ja-JP" sz="3600" b="1" dirty="0" smtClean="0">
                <a:latin typeface="Times New Roman" pitchFamily="18" charset="0"/>
                <a:cs typeface="Times New Roman" pitchFamily="18" charset="0"/>
              </a:rPr>
              <a:t>A new idea for coronagraph</a:t>
            </a:r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ja-JP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Since usual </a:t>
            </a:r>
            <a:r>
              <a:rPr kumimoji="1" lang="en-US" altLang="ja-JP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kumimoji="1" lang="en-US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is applied to the objective lens aperture.  And it is not applicable for coronagraph because it’s Mie scattering noise.</a:t>
            </a:r>
          </a:p>
          <a:p>
            <a:endParaRPr lang="en-US" altLang="ja-JP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 can apply an </a:t>
            </a:r>
            <a:r>
              <a:rPr lang="en-US" altLang="ja-JP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lang="en-US" altLang="ja-JP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relay lens aperture which is conjugated point to objective lens aperture.</a:t>
            </a:r>
            <a:endParaRPr kumimoji="1" lang="en-US" altLang="ja-JP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3"/>
          <p:cNvGrpSpPr/>
          <p:nvPr/>
        </p:nvGrpSpPr>
        <p:grpSpPr>
          <a:xfrm>
            <a:off x="0" y="2060848"/>
            <a:ext cx="9043575" cy="3895983"/>
            <a:chOff x="0" y="2060848"/>
            <a:chExt cx="9043575" cy="3895983"/>
          </a:xfrm>
        </p:grpSpPr>
        <p:grpSp>
          <p:nvGrpSpPr>
            <p:cNvPr id="3" name="グループ化 97"/>
            <p:cNvGrpSpPr/>
            <p:nvPr/>
          </p:nvGrpSpPr>
          <p:grpSpPr>
            <a:xfrm>
              <a:off x="0" y="2060848"/>
              <a:ext cx="9043575" cy="2601580"/>
              <a:chOff x="0" y="2060848"/>
              <a:chExt cx="9043575" cy="2601580"/>
            </a:xfrm>
          </p:grpSpPr>
          <p:grpSp>
            <p:nvGrpSpPr>
              <p:cNvPr id="4" name="グループ化 94"/>
              <p:cNvGrpSpPr/>
              <p:nvPr/>
            </p:nvGrpSpPr>
            <p:grpSpPr>
              <a:xfrm>
                <a:off x="0" y="2060848"/>
                <a:ext cx="9043575" cy="2601580"/>
                <a:chOff x="0" y="2060848"/>
                <a:chExt cx="9043575" cy="2601580"/>
              </a:xfrm>
            </p:grpSpPr>
            <p:grpSp>
              <p:nvGrpSpPr>
                <p:cNvPr id="6" name="グループ化 89"/>
                <p:cNvGrpSpPr/>
                <p:nvPr/>
              </p:nvGrpSpPr>
              <p:grpSpPr>
                <a:xfrm>
                  <a:off x="0" y="2492896"/>
                  <a:ext cx="9043575" cy="1774148"/>
                  <a:chOff x="0" y="2492896"/>
                  <a:chExt cx="9043575" cy="1774148"/>
                </a:xfrm>
              </p:grpSpPr>
              <p:grpSp>
                <p:nvGrpSpPr>
                  <p:cNvPr id="8" name="グループ化 79"/>
                  <p:cNvGrpSpPr/>
                  <p:nvPr/>
                </p:nvGrpSpPr>
                <p:grpSpPr>
                  <a:xfrm>
                    <a:off x="0" y="2492896"/>
                    <a:ext cx="9043575" cy="1764382"/>
                    <a:chOff x="395536" y="2528714"/>
                    <a:chExt cx="9043575" cy="1764382"/>
                  </a:xfrm>
                </p:grpSpPr>
                <p:cxnSp>
                  <p:nvCxnSpPr>
                    <p:cNvPr id="7" name="直線コネクタ 6"/>
                    <p:cNvCxnSpPr/>
                    <p:nvPr/>
                  </p:nvCxnSpPr>
                  <p:spPr>
                    <a:xfrm>
                      <a:off x="539552" y="2780928"/>
                      <a:ext cx="0" cy="14401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" name="円/楕円 8"/>
                    <p:cNvSpPr/>
                    <p:nvPr/>
                  </p:nvSpPr>
                  <p:spPr>
                    <a:xfrm>
                      <a:off x="4139952" y="2564904"/>
                      <a:ext cx="72008" cy="1080120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11" name="直線コネクタ 10"/>
                    <p:cNvCxnSpPr/>
                    <p:nvPr/>
                  </p:nvCxnSpPr>
                  <p:spPr>
                    <a:xfrm flipV="1">
                      <a:off x="539552" y="2780928"/>
                      <a:ext cx="3600400" cy="28803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直線コネクタ 11"/>
                    <p:cNvCxnSpPr/>
                    <p:nvPr/>
                  </p:nvCxnSpPr>
                  <p:spPr>
                    <a:xfrm>
                      <a:off x="539552" y="3068960"/>
                      <a:ext cx="3648965" cy="32873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" name="直線コネクタ 15"/>
                    <p:cNvCxnSpPr/>
                    <p:nvPr/>
                  </p:nvCxnSpPr>
                  <p:spPr>
                    <a:xfrm>
                      <a:off x="2627784" y="2780928"/>
                      <a:ext cx="0" cy="14401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直線コネクタ 16"/>
                    <p:cNvCxnSpPr/>
                    <p:nvPr/>
                  </p:nvCxnSpPr>
                  <p:spPr>
                    <a:xfrm flipH="1">
                      <a:off x="4171950" y="2528714"/>
                      <a:ext cx="8384" cy="171943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直線矢印コネクタ 20"/>
                    <p:cNvCxnSpPr/>
                    <p:nvPr/>
                  </p:nvCxnSpPr>
                  <p:spPr>
                    <a:xfrm>
                      <a:off x="539552" y="4005064"/>
                      <a:ext cx="2088232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テキスト ボックス 21"/>
                    <p:cNvSpPr txBox="1"/>
                    <p:nvPr/>
                  </p:nvSpPr>
                  <p:spPr>
                    <a:xfrm>
                      <a:off x="971600" y="3645024"/>
                      <a:ext cx="12241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16000mm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23" name="直線矢印コネクタ 22"/>
                    <p:cNvCxnSpPr/>
                    <p:nvPr/>
                  </p:nvCxnSpPr>
                  <p:spPr>
                    <a:xfrm>
                      <a:off x="2627784" y="4005064"/>
                      <a:ext cx="1547800" cy="138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テキスト ボックス 25"/>
                    <p:cNvSpPr txBox="1"/>
                    <p:nvPr/>
                  </p:nvSpPr>
                  <p:spPr>
                    <a:xfrm>
                      <a:off x="2843808" y="3645024"/>
                      <a:ext cx="12241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8000mm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27" name="直線コネクタ 26"/>
                    <p:cNvCxnSpPr/>
                    <p:nvPr/>
                  </p:nvCxnSpPr>
                  <p:spPr>
                    <a:xfrm>
                      <a:off x="5722883" y="2775612"/>
                      <a:ext cx="0" cy="14401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直線矢印コネクタ 28"/>
                    <p:cNvCxnSpPr/>
                    <p:nvPr/>
                  </p:nvCxnSpPr>
                  <p:spPr>
                    <a:xfrm>
                      <a:off x="4180308" y="4003879"/>
                      <a:ext cx="1547800" cy="1382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テキスト ボックス 29"/>
                    <p:cNvSpPr txBox="1"/>
                    <p:nvPr/>
                  </p:nvSpPr>
                  <p:spPr>
                    <a:xfrm>
                      <a:off x="4427984" y="3645024"/>
                      <a:ext cx="12241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dirty="0" smtClean="0"/>
                        <a:t>8000mm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31" name="直線コネクタ 30"/>
                    <p:cNvCxnSpPr/>
                    <p:nvPr/>
                  </p:nvCxnSpPr>
                  <p:spPr>
                    <a:xfrm>
                      <a:off x="6804248" y="2780928"/>
                      <a:ext cx="0" cy="14401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直線矢印コネクタ 31"/>
                    <p:cNvCxnSpPr/>
                    <p:nvPr/>
                  </p:nvCxnSpPr>
                  <p:spPr>
                    <a:xfrm>
                      <a:off x="5724128" y="4005064"/>
                      <a:ext cx="1080120" cy="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4" name="テキスト ボックス 33"/>
                    <p:cNvSpPr txBox="1"/>
                    <p:nvPr/>
                  </p:nvSpPr>
                  <p:spPr>
                    <a:xfrm>
                      <a:off x="5795772" y="3641834"/>
                      <a:ext cx="12241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4</a:t>
                      </a:r>
                      <a:r>
                        <a:rPr kumimoji="1" lang="en-US" altLang="ja-JP" dirty="0" smtClean="0"/>
                        <a:t>000mm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36" name="直線コネクタ 35"/>
                    <p:cNvCxnSpPr/>
                    <p:nvPr/>
                  </p:nvCxnSpPr>
                  <p:spPr>
                    <a:xfrm>
                      <a:off x="4203510" y="2790967"/>
                      <a:ext cx="3824137" cy="40662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直線コネクタ 38"/>
                    <p:cNvCxnSpPr/>
                    <p:nvPr/>
                  </p:nvCxnSpPr>
                  <p:spPr>
                    <a:xfrm flipV="1">
                      <a:off x="4197532" y="2922714"/>
                      <a:ext cx="3830115" cy="46976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円/楕円 40"/>
                    <p:cNvSpPr/>
                    <p:nvPr/>
                  </p:nvSpPr>
                  <p:spPr>
                    <a:xfrm>
                      <a:off x="6804248" y="2852936"/>
                      <a:ext cx="45719" cy="432048"/>
                    </a:xfrm>
                    <a:prstGeom prst="ellips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>
                      <a:off x="4200525" y="2781300"/>
                      <a:ext cx="2632075" cy="9525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1" name="直線コネクタ 50"/>
                    <p:cNvCxnSpPr/>
                    <p:nvPr/>
                  </p:nvCxnSpPr>
                  <p:spPr>
                    <a:xfrm>
                      <a:off x="6810375" y="2876550"/>
                      <a:ext cx="1211662" cy="46164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55"/>
                    <p:cNvCxnSpPr/>
                    <p:nvPr/>
                  </p:nvCxnSpPr>
                  <p:spPr>
                    <a:xfrm flipV="1">
                      <a:off x="4180768" y="3264913"/>
                      <a:ext cx="2646378" cy="138701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直線コネクタ 57"/>
                    <p:cNvCxnSpPr/>
                    <p:nvPr/>
                  </p:nvCxnSpPr>
                  <p:spPr>
                    <a:xfrm flipV="1">
                      <a:off x="6835035" y="3203205"/>
                      <a:ext cx="1192612" cy="60968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矢印コネクタ 59"/>
                    <p:cNvCxnSpPr/>
                    <p:nvPr/>
                  </p:nvCxnSpPr>
                  <p:spPr>
                    <a:xfrm>
                      <a:off x="6798928" y="4002573"/>
                      <a:ext cx="1229456" cy="2491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1" name="テキスト ボックス 60"/>
                    <p:cNvSpPr txBox="1"/>
                    <p:nvPr/>
                  </p:nvSpPr>
                  <p:spPr>
                    <a:xfrm>
                      <a:off x="6876256" y="3645024"/>
                      <a:ext cx="12241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5</a:t>
                      </a:r>
                      <a:r>
                        <a:rPr kumimoji="1" lang="en-US" altLang="ja-JP" dirty="0" smtClean="0"/>
                        <a:t>000mm</a:t>
                      </a:r>
                      <a:endParaRPr kumimoji="1" lang="ja-JP" altLang="en-US" dirty="0"/>
                    </a:p>
                  </p:txBody>
                </p:sp>
                <p:cxnSp>
                  <p:nvCxnSpPr>
                    <p:cNvPr id="62" name="直線コネクタ 61"/>
                    <p:cNvCxnSpPr/>
                    <p:nvPr/>
                  </p:nvCxnSpPr>
                  <p:spPr>
                    <a:xfrm>
                      <a:off x="8028384" y="2852936"/>
                      <a:ext cx="0" cy="144016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線コネクタ 73"/>
                    <p:cNvCxnSpPr/>
                    <p:nvPr/>
                  </p:nvCxnSpPr>
                  <p:spPr>
                    <a:xfrm>
                      <a:off x="8028384" y="2852936"/>
                      <a:ext cx="0" cy="43204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5" name="正方形/長方形 74"/>
                    <p:cNvSpPr/>
                    <p:nvPr/>
                  </p:nvSpPr>
                  <p:spPr>
                    <a:xfrm>
                      <a:off x="7983688" y="2951683"/>
                      <a:ext cx="60788" cy="21602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5" name="直線コネクタ 4"/>
                    <p:cNvCxnSpPr/>
                    <p:nvPr/>
                  </p:nvCxnSpPr>
                  <p:spPr>
                    <a:xfrm>
                      <a:off x="395536" y="3068960"/>
                      <a:ext cx="9038289" cy="76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6" name="円/楕円 75"/>
                    <p:cNvSpPr/>
                    <p:nvPr/>
                  </p:nvSpPr>
                  <p:spPr>
                    <a:xfrm>
                      <a:off x="8063880" y="2888754"/>
                      <a:ext cx="45719" cy="389928"/>
                    </a:xfrm>
                    <a:prstGeom prst="ellips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cxnSp>
                  <p:nvCxnSpPr>
                    <p:cNvPr id="77" name="直線矢印コネクタ 76"/>
                    <p:cNvCxnSpPr/>
                    <p:nvPr/>
                  </p:nvCxnSpPr>
                  <p:spPr>
                    <a:xfrm flipV="1">
                      <a:off x="8028384" y="3994694"/>
                      <a:ext cx="1410727" cy="10370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headEnd type="stealth" w="lg" len="lg"/>
                      <a:tailEnd type="stealth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79" name="テキスト ボックス 78"/>
                    <p:cNvSpPr txBox="1"/>
                    <p:nvPr/>
                  </p:nvSpPr>
                  <p:spPr>
                    <a:xfrm>
                      <a:off x="8260630" y="3645039"/>
                      <a:ext cx="10436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ja-JP" dirty="0" smtClean="0"/>
                        <a:t>5</a:t>
                      </a:r>
                      <a:r>
                        <a:rPr kumimoji="1" lang="en-US" altLang="ja-JP" dirty="0" smtClean="0"/>
                        <a:t>000mm</a:t>
                      </a:r>
                      <a:endParaRPr kumimoji="1" lang="ja-JP" altLang="en-US" dirty="0"/>
                    </a:p>
                  </p:txBody>
                </p:sp>
              </p:grpSp>
              <p:cxnSp>
                <p:nvCxnSpPr>
                  <p:cNvPr id="83" name="直線コネクタ 82"/>
                  <p:cNvCxnSpPr/>
                  <p:nvPr/>
                </p:nvCxnSpPr>
                <p:spPr>
                  <a:xfrm>
                    <a:off x="9042890" y="2826884"/>
                    <a:ext cx="0" cy="144016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コネクタ 84"/>
                  <p:cNvCxnSpPr/>
                  <p:nvPr/>
                </p:nvCxnSpPr>
                <p:spPr>
                  <a:xfrm>
                    <a:off x="7683335" y="2903517"/>
                    <a:ext cx="1359725" cy="12469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直線コネクタ 86"/>
                  <p:cNvCxnSpPr/>
                  <p:nvPr/>
                </p:nvCxnSpPr>
                <p:spPr>
                  <a:xfrm flipV="1">
                    <a:off x="7671460" y="3034145"/>
                    <a:ext cx="1365662" cy="10687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2" name="テキスト ボックス 91"/>
                <p:cNvSpPr txBox="1"/>
                <p:nvPr/>
              </p:nvSpPr>
              <p:spPr>
                <a:xfrm>
                  <a:off x="3275856" y="4293096"/>
                  <a:ext cx="19442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O</a:t>
                  </a:r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bjective lens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3" name="テキスト ボックス 92"/>
                <p:cNvSpPr txBox="1"/>
                <p:nvPr/>
              </p:nvSpPr>
              <p:spPr>
                <a:xfrm>
                  <a:off x="6012160" y="2060848"/>
                  <a:ext cx="9361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Opaque disk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テキスト ボックス 93"/>
                <p:cNvSpPr txBox="1"/>
                <p:nvPr/>
              </p:nvSpPr>
              <p:spPr>
                <a:xfrm>
                  <a:off x="7236296" y="2348880"/>
                  <a:ext cx="129614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err="1" smtClean="0">
                      <a:latin typeface="Times New Roman" pitchFamily="18" charset="0"/>
                      <a:cs typeface="Times New Roman" pitchFamily="18" charset="0"/>
                    </a:rPr>
                    <a:t>Lyot</a:t>
                  </a:r>
                  <a:r>
                    <a:rPr kumimoji="1" lang="en-US" altLang="ja-JP" dirty="0" smtClean="0">
                      <a:latin typeface="Times New Roman" pitchFamily="18" charset="0"/>
                      <a:cs typeface="Times New Roman" pitchFamily="18" charset="0"/>
                    </a:rPr>
                    <a:t> stop</a:t>
                  </a:r>
                  <a:endParaRPr kumimoji="1" lang="ja-JP" altLang="en-US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6" name="テキスト ボックス 95"/>
              <p:cNvSpPr txBox="1"/>
              <p:nvPr/>
            </p:nvSpPr>
            <p:spPr>
              <a:xfrm>
                <a:off x="5724128" y="4293096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Field lens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7308304" y="4293096"/>
                <a:ext cx="12961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latin typeface="Times New Roman" pitchFamily="18" charset="0"/>
                    <a:cs typeface="Times New Roman" pitchFamily="18" charset="0"/>
                  </a:rPr>
                  <a:t>relay lens</a:t>
                </a:r>
                <a:endParaRPr kumimoji="1" lang="ja-JP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8" name="直線コネクタ 47"/>
            <p:cNvCxnSpPr/>
            <p:nvPr/>
          </p:nvCxnSpPr>
          <p:spPr>
            <a:xfrm>
              <a:off x="7668344" y="2708920"/>
              <a:ext cx="0" cy="64807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6012160" y="4941168"/>
              <a:ext cx="23042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Gaussian </a:t>
              </a:r>
              <a:r>
                <a:rPr kumimoji="1" lang="en-US" altLang="ja-JP" sz="2000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appodization</a:t>
              </a:r>
              <a:r>
                <a:rPr kumimoji="1" lang="en-US" altLang="ja-JP" sz="2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filter at relay lens aperture </a:t>
              </a:r>
              <a:endParaRPr kumimoji="1" lang="ja-JP" altLang="en-US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3" name="直線矢印コネクタ 52"/>
            <p:cNvCxnSpPr/>
            <p:nvPr/>
          </p:nvCxnSpPr>
          <p:spPr>
            <a:xfrm flipV="1">
              <a:off x="6804248" y="3371850"/>
              <a:ext cx="872902" cy="1641326"/>
            </a:xfrm>
            <a:prstGeom prst="straightConnector1">
              <a:avLst/>
            </a:prstGeom>
            <a:ln>
              <a:solidFill>
                <a:srgbClr val="00B05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04664"/>
            <a:ext cx="5832648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395536" y="980728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graduation </a:t>
            </a:r>
          </a:p>
          <a:p>
            <a:r>
              <a:rPr lang="en-US" altLang="ja-JP" sz="2800" dirty="0" smtClean="0">
                <a:latin typeface="Times New Roman" pitchFamily="18" charset="0"/>
                <a:cs typeface="Times New Roman" pitchFamily="18" charset="0"/>
              </a:rPr>
              <a:t>On relay lens aperture 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377239" cy="50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331640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 a=3mm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21312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331640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 a=2.5mm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237" y="1268760"/>
            <a:ext cx="7136155" cy="50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331640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 a=2mm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7530677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1331640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 a=1.5mm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331640" y="4046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2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2800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  a=1mm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3"/>
            <a:ext cx="7272808" cy="513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95288" y="765175"/>
            <a:ext cx="8353425" cy="5791200"/>
            <a:chOff x="261" y="408"/>
            <a:chExt cx="5262" cy="3648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61" y="408"/>
              <a:ext cx="5242" cy="3168"/>
              <a:chOff x="261" y="408"/>
              <a:chExt cx="5242" cy="3168"/>
            </a:xfrm>
          </p:grpSpPr>
          <p:pic>
            <p:nvPicPr>
              <p:cNvPr id="367627" name="Picture 4" descr="fig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32" y="2272"/>
                <a:ext cx="1634" cy="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628" name="Picture 5" descr="fig1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3" y="2261"/>
                <a:ext cx="1630" cy="1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629" name="Picture 6" descr="fig1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9" y="2251"/>
                <a:ext cx="1670" cy="1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630" name="Picture 7" descr="fig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93" y="408"/>
                <a:ext cx="1710" cy="1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631" name="Picture 8" descr="fig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031" y="408"/>
                <a:ext cx="1704" cy="1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7632" name="Picture 9" descr="fig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61" y="420"/>
                <a:ext cx="1678" cy="13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7621" name="Text Box 11"/>
            <p:cNvSpPr txBox="1">
              <a:spLocks noChangeArrowheads="1"/>
            </p:cNvSpPr>
            <p:nvPr/>
          </p:nvSpPr>
          <p:spPr bwMode="auto">
            <a:xfrm>
              <a:off x="703" y="1797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65.8mA</a:t>
              </a:r>
            </a:p>
          </p:txBody>
        </p:sp>
        <p:sp>
          <p:nvSpPr>
            <p:cNvPr id="367622" name="Text Box 12"/>
            <p:cNvSpPr txBox="1">
              <a:spLocks noChangeArrowheads="1"/>
            </p:cNvSpPr>
            <p:nvPr/>
          </p:nvSpPr>
          <p:spPr bwMode="auto">
            <a:xfrm>
              <a:off x="2472" y="1797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61.4mA</a:t>
              </a:r>
            </a:p>
          </p:txBody>
        </p:sp>
        <p:sp>
          <p:nvSpPr>
            <p:cNvPr id="367623" name="Text Box 13"/>
            <p:cNvSpPr txBox="1">
              <a:spLocks noChangeArrowheads="1"/>
            </p:cNvSpPr>
            <p:nvPr/>
          </p:nvSpPr>
          <p:spPr bwMode="auto">
            <a:xfrm>
              <a:off x="4195" y="1842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54.3mA</a:t>
              </a:r>
            </a:p>
          </p:txBody>
        </p:sp>
        <p:sp>
          <p:nvSpPr>
            <p:cNvPr id="367624" name="Text Box 14"/>
            <p:cNvSpPr txBox="1">
              <a:spLocks noChangeArrowheads="1"/>
            </p:cNvSpPr>
            <p:nvPr/>
          </p:nvSpPr>
          <p:spPr bwMode="auto">
            <a:xfrm>
              <a:off x="612" y="3657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45.5mA</a:t>
              </a:r>
            </a:p>
          </p:txBody>
        </p:sp>
        <p:sp>
          <p:nvSpPr>
            <p:cNvPr id="367625" name="Text Box 15"/>
            <p:cNvSpPr txBox="1">
              <a:spLocks noChangeArrowheads="1"/>
            </p:cNvSpPr>
            <p:nvPr/>
          </p:nvSpPr>
          <p:spPr bwMode="auto">
            <a:xfrm>
              <a:off x="2517" y="3657"/>
              <a:ext cx="9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400" b="1" dirty="0">
                  <a:latin typeface="Times New Roman" pitchFamily="18" charset="0"/>
                  <a:cs typeface="Times New Roman" pitchFamily="18" charset="0"/>
                </a:rPr>
                <a:t>35.5mA</a:t>
              </a:r>
            </a:p>
          </p:txBody>
        </p:sp>
        <p:sp>
          <p:nvSpPr>
            <p:cNvPr id="367626" name="Text Box 16"/>
            <p:cNvSpPr txBox="1">
              <a:spLocks noChangeArrowheads="1"/>
            </p:cNvSpPr>
            <p:nvPr/>
          </p:nvSpPr>
          <p:spPr bwMode="auto">
            <a:xfrm>
              <a:off x="3787" y="3657"/>
              <a:ext cx="1736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40000"/>
                </a:lnSpc>
              </a:pPr>
              <a:r>
                <a:rPr lang="en-US" altLang="ja-JP" sz="2400" b="1" dirty="0" smtClean="0">
                  <a:latin typeface="Times New Roman" pitchFamily="18" charset="0"/>
                  <a:cs typeface="Times New Roman" pitchFamily="18" charset="0"/>
                </a:rPr>
                <a:t>        396.8mA</a:t>
              </a:r>
            </a:p>
            <a:p>
              <a:pPr>
                <a:lnSpc>
                  <a:spcPct val="40000"/>
                </a:lnSpc>
              </a:pPr>
              <a:endParaRPr lang="en-US" altLang="ja-JP" sz="2400" b="1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40000"/>
                </a:lnSpc>
              </a:pPr>
              <a:r>
                <a:rPr lang="en-US" altLang="ja-JP" sz="2000" b="1" dirty="0">
                  <a:latin typeface="Times New Roman" pitchFamily="18" charset="0"/>
                  <a:cs typeface="Times New Roman" pitchFamily="18" charset="0"/>
                </a:rPr>
                <a:t>Multi-bunch</a:t>
              </a:r>
            </a:p>
            <a:p>
              <a:pPr>
                <a:lnSpc>
                  <a:spcPct val="40000"/>
                </a:lnSpc>
              </a:pPr>
              <a:r>
                <a:rPr lang="en-US" altLang="ja-JP" sz="2000" b="1" dirty="0">
                  <a:latin typeface="Times New Roman" pitchFamily="18" charset="0"/>
                  <a:cs typeface="Times New Roman" pitchFamily="18" charset="0"/>
                </a:rPr>
                <a:t> bunch current 1.42mA</a:t>
              </a:r>
            </a:p>
          </p:txBody>
        </p:sp>
      </p:grpSp>
      <p:sp>
        <p:nvSpPr>
          <p:cNvPr id="367619" name="Text Box 18"/>
          <p:cNvSpPr txBox="1">
            <a:spLocks noChangeArrowheads="1"/>
          </p:cNvSpPr>
          <p:nvPr/>
        </p:nvSpPr>
        <p:spPr bwMode="auto">
          <a:xfrm>
            <a:off x="0" y="0"/>
            <a:ext cx="921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Beam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halo </a:t>
            </a:r>
            <a:r>
              <a:rPr lang="en-US" altLang="ja-JP" sz="2000" b="1" dirty="0">
                <a:latin typeface="Times New Roman" pitchFamily="18" charset="0"/>
                <a:cs typeface="Times New Roman" pitchFamily="18" charset="0"/>
              </a:rPr>
              <a:t>images in the single bunch operation at the KEK PF measured at different </a:t>
            </a:r>
            <a:r>
              <a:rPr lang="en-US" altLang="ja-JP" sz="2000" b="1" dirty="0" smtClean="0">
                <a:latin typeface="Times New Roman" pitchFamily="18" charset="0"/>
                <a:cs typeface="Times New Roman" pitchFamily="18" charset="0"/>
              </a:rPr>
              <a:t>current 2005.</a:t>
            </a:r>
            <a:endParaRPr lang="en-US" altLang="ja-JP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710308" cy="547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3635896" y="465313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4mm</a:t>
            </a:r>
            <a:endParaRPr kumimoji="1" lang="ja-JP" alt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96136" y="27089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imes New Roman" pitchFamily="18" charset="0"/>
                <a:cs typeface="Times New Roman" pitchFamily="18" charset="0"/>
              </a:rPr>
              <a:t>1.5mm</a:t>
            </a:r>
            <a:endParaRPr kumimoji="1"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Times New Roman" pitchFamily="18" charset="0"/>
                <a:cs typeface="Times New Roman" pitchFamily="18" charset="0"/>
              </a:rPr>
              <a:t>Reduction of spatial resolution at final image</a:t>
            </a:r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16074" y="190500"/>
            <a:ext cx="8676456" cy="912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latin typeface="Times New Roman" pitchFamily="18" charset="0"/>
                <a:cs typeface="Times New Roman" pitchFamily="18" charset="0"/>
              </a:rPr>
              <a:t>Conclusion from Gaussian </a:t>
            </a:r>
            <a:r>
              <a:rPr kumimoji="1" lang="en-US" altLang="ja-JP" sz="3600" b="1" dirty="0" err="1" smtClean="0">
                <a:latin typeface="Times New Roman" pitchFamily="18" charset="0"/>
                <a:cs typeface="Times New Roman" pitchFamily="18" charset="0"/>
              </a:rPr>
              <a:t>appodization</a:t>
            </a:r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sz="1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altLang="ja-JP" sz="3200" b="1" dirty="0" smtClean="0">
                <a:latin typeface="Times New Roman" pitchFamily="18" charset="0"/>
                <a:cs typeface="Times New Roman" pitchFamily="18" charset="0"/>
              </a:rPr>
              <a:t>Gaussian </a:t>
            </a:r>
            <a:r>
              <a:rPr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1" lang="en-US" altLang="ja-JP" sz="3200" b="1" dirty="0" err="1" smtClean="0">
                <a:latin typeface="Times New Roman" pitchFamily="18" charset="0"/>
                <a:cs typeface="Times New Roman" pitchFamily="18" charset="0"/>
              </a:rPr>
              <a:t>ppodization</a:t>
            </a:r>
            <a:r>
              <a:rPr kumimoji="1" lang="en-US" altLang="ja-JP" sz="3200" b="1" dirty="0" smtClean="0">
                <a:latin typeface="Times New Roman" pitchFamily="18" charset="0"/>
                <a:cs typeface="Times New Roman" pitchFamily="18" charset="0"/>
              </a:rPr>
              <a:t> at relay lens aperture can improve the contrast of noise diffraction.</a:t>
            </a:r>
          </a:p>
          <a:p>
            <a:pPr marL="742950" indent="-742950"/>
            <a:endParaRPr lang="en-US" altLang="ja-JP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</a:pPr>
            <a:r>
              <a:rPr kumimoji="1" lang="en-US" altLang="ja-JP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kumimoji="1" lang="en-US" altLang="ja-JP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kumimoji="1" lang="en-US" altLang="ja-JP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increase width of diffraction for halo image, and will reduce spatial resolution.</a:t>
            </a:r>
          </a:p>
          <a:p>
            <a:pPr marL="742950" indent="-742950"/>
            <a:endParaRPr lang="en-US" altLang="ja-JP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3"/>
            </a:pPr>
            <a:r>
              <a:rPr lang="en-US" altLang="ja-JP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Appodization</a:t>
            </a:r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also reduce illumination from halo onto the relay lens aperture and reduce the intensity of halo image.  So careful comparison of contrast between noise diffraction and halo image will necessary </a:t>
            </a:r>
          </a:p>
          <a:p>
            <a:pPr marL="742950" indent="-742950">
              <a:buAutoNum type="arabicPeriod" startAt="2"/>
            </a:pPr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endParaRPr kumimoji="1" lang="en-US" altLang="ja-JP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ja-JP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27584" y="105273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Please note</a:t>
            </a:r>
            <a:r>
              <a:rPr kumimoji="1" lang="en-US" altLang="ja-JP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this discussion is only for the theoretical background produced by diffraction phenomena.     Reducing practical backgrounds such as  Mie scattering from optical components are other issues.   </a:t>
            </a:r>
            <a:endParaRPr kumimoji="1" lang="ja-JP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3648" y="620688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 smtClean="0">
                <a:latin typeface="Times New Roman" pitchFamily="18" charset="0"/>
                <a:cs typeface="Times New Roman" pitchFamily="18" charset="0"/>
              </a:rPr>
              <a:t>Thank very much for your attention!</a:t>
            </a:r>
            <a:endParaRPr kumimoji="1" lang="ja-JP" alt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542041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2067</Words>
  <Application>Microsoft Office PowerPoint</Application>
  <PresentationFormat>画面に合わせる (4:3)</PresentationFormat>
  <Paragraphs>400</Paragraphs>
  <Slides>93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93</vt:i4>
      </vt:variant>
    </vt:vector>
  </HeadingPairs>
  <TitlesOfParts>
    <vt:vector size="95" baseType="lpstr">
      <vt:lpstr>Office テーマ</vt:lpstr>
      <vt:lpstr>数式</vt:lpstr>
      <vt:lpstr>スライド 1</vt:lpstr>
      <vt:lpstr>スライド 2</vt:lpstr>
      <vt:lpstr>スライド 3</vt:lpstr>
      <vt:lpstr>スライド 4</vt:lpstr>
      <vt:lpstr>The coronagraph to observe sun corona   Developed by B.F.Lyot in 1934 for a observation of sun corona by artificial eclipse.  Special telescope having a  “re-diffraction system” to eliminate the diffraction fringe.   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  <vt:lpstr>スライド 75</vt:lpstr>
      <vt:lpstr>スライド 76</vt:lpstr>
      <vt:lpstr>スライド 77</vt:lpstr>
      <vt:lpstr>スライド 78</vt:lpstr>
      <vt:lpstr>スライド 79</vt:lpstr>
      <vt:lpstr>スライド 80</vt:lpstr>
      <vt:lpstr>スライド 81</vt:lpstr>
      <vt:lpstr>スライド 82</vt:lpstr>
      <vt:lpstr>スライド 83</vt:lpstr>
      <vt:lpstr>スライド 84</vt:lpstr>
      <vt:lpstr>スライド 85</vt:lpstr>
      <vt:lpstr>スライド 86</vt:lpstr>
      <vt:lpstr>スライド 87</vt:lpstr>
      <vt:lpstr>スライド 88</vt:lpstr>
      <vt:lpstr>スライド 89</vt:lpstr>
      <vt:lpstr>スライド 90</vt:lpstr>
      <vt:lpstr>スライド 91</vt:lpstr>
      <vt:lpstr>スライド 92</vt:lpstr>
      <vt:lpstr>スライド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Mitsuhashi</dc:creator>
  <cp:lastModifiedBy>Mitsuhashi</cp:lastModifiedBy>
  <cp:revision>109</cp:revision>
  <dcterms:created xsi:type="dcterms:W3CDTF">2014-09-22T14:09:39Z</dcterms:created>
  <dcterms:modified xsi:type="dcterms:W3CDTF">2015-11-03T00:35:08Z</dcterms:modified>
</cp:coreProperties>
</file>