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48" r:id="rId2"/>
  </p:sldMasterIdLst>
  <p:notesMasterIdLst>
    <p:notesMasterId r:id="rId48"/>
  </p:notesMasterIdLst>
  <p:handoutMasterIdLst>
    <p:handoutMasterId r:id="rId49"/>
  </p:handoutMasterIdLst>
  <p:sldIdLst>
    <p:sldId id="256" r:id="rId3"/>
    <p:sldId id="275" r:id="rId4"/>
    <p:sldId id="257" r:id="rId5"/>
    <p:sldId id="288" r:id="rId6"/>
    <p:sldId id="284" r:id="rId7"/>
    <p:sldId id="289" r:id="rId8"/>
    <p:sldId id="290" r:id="rId9"/>
    <p:sldId id="291" r:id="rId10"/>
    <p:sldId id="293" r:id="rId11"/>
    <p:sldId id="295" r:id="rId12"/>
    <p:sldId id="308" r:id="rId13"/>
    <p:sldId id="285" r:id="rId14"/>
    <p:sldId id="259" r:id="rId15"/>
    <p:sldId id="302" r:id="rId16"/>
    <p:sldId id="303" r:id="rId17"/>
    <p:sldId id="260" r:id="rId18"/>
    <p:sldId id="270" r:id="rId19"/>
    <p:sldId id="286" r:id="rId20"/>
    <p:sldId id="304" r:id="rId21"/>
    <p:sldId id="300" r:id="rId22"/>
    <p:sldId id="301" r:id="rId23"/>
    <p:sldId id="261" r:id="rId24"/>
    <p:sldId id="278" r:id="rId25"/>
    <p:sldId id="287" r:id="rId26"/>
    <p:sldId id="265" r:id="rId27"/>
    <p:sldId id="268" r:id="rId28"/>
    <p:sldId id="309" r:id="rId29"/>
    <p:sldId id="311" r:id="rId30"/>
    <p:sldId id="280" r:id="rId31"/>
    <p:sldId id="282" r:id="rId32"/>
    <p:sldId id="281" r:id="rId33"/>
    <p:sldId id="294" r:id="rId34"/>
    <p:sldId id="262" r:id="rId35"/>
    <p:sldId id="306" r:id="rId36"/>
    <p:sldId id="307" r:id="rId37"/>
    <p:sldId id="266" r:id="rId38"/>
    <p:sldId id="267" r:id="rId39"/>
    <p:sldId id="310" r:id="rId40"/>
    <p:sldId id="297" r:id="rId41"/>
    <p:sldId id="298" r:id="rId42"/>
    <p:sldId id="269" r:id="rId43"/>
    <p:sldId id="263" r:id="rId44"/>
    <p:sldId id="279" r:id="rId45"/>
    <p:sldId id="277" r:id="rId46"/>
    <p:sldId id="29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64" autoAdjust="0"/>
  </p:normalViewPr>
  <p:slideViewPr>
    <p:cSldViewPr snapToGrid="0" snapToObjects="1">
      <p:cViewPr varScale="1">
        <p:scale>
          <a:sx n="113" d="100"/>
          <a:sy n="113" d="100"/>
        </p:scale>
        <p:origin x="66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F7A6D-7F23-3944-9D4D-758B5BD28E05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FB6E8-3243-6F44-9768-3EBECB0B7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6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8B922-C214-0D48-8977-55AC82485A25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697C2-258D-A348-B2D9-67D195276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920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lang="en-US" sz="3200" b="1" i="0" smtClean="0">
                <a:cs typeface="Helvetica"/>
              </a:defRPr>
            </a:lvl1pPr>
          </a:lstStyle>
          <a:p>
            <a:r>
              <a:rPr lang="en-US" sz="1200" dirty="0" smtClean="0">
                <a:solidFill>
                  <a:srgbClr val="1049BC"/>
                </a:solidFill>
                <a:latin typeface="Courier"/>
              </a:rPr>
              <a:t>Beam Profile Measurement at Fermilab Using Residual Gas Ionization Profile Monitors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808831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lang="en-US" sz="1600" baseline="0" smtClean="0"/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z="1600" dirty="0" smtClean="0">
                <a:solidFill>
                  <a:prstClr val="black"/>
                </a:solidFill>
                <a:latin typeface="TimesNewRomanPSMT"/>
              </a:rPr>
              <a:t>Jim Zagel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TimesNewRomanPSMT"/>
              </a:rPr>
              <a:t>Beam Dynamics Meets Diagnostics, Firenze, Italy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TimesNewRomanPSMT"/>
              </a:rPr>
              <a:t>4-6 November 2015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7955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5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40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5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8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41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4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2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77E57EC9-F0AE-7342-807D-EE3BBB0B22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08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20471-8A98-494D-847A-B921066EA3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Jim Zagel | Beam Profile Measurement at Fermilab Using Residual Gas Ionization Profile Monitors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037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98C6-351F-C142-AEF2-413387C993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0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ED1A9-60CF-7F40-930D-9D1B5859B7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17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97261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5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fld id="{EB4B9DBF-10C8-0C41-BFE7-7626E5BA6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8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C268CABB-F801-4C46-A985-83BEFC1423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PM Logo 20130611_92738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269" y="135467"/>
            <a:ext cx="717827" cy="65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7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D1D0A-5E48-F940-A9ED-8FB5EB2CA1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FermiLogo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135467"/>
            <a:ext cx="1829680" cy="34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1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3500014"/>
            <a:ext cx="7526338" cy="1139271"/>
          </a:xfrm>
        </p:spPr>
        <p:txBody>
          <a:bodyPr/>
          <a:lstStyle/>
          <a:p>
            <a:pPr algn="ctr"/>
            <a:r>
              <a:rPr lang="en-US" dirty="0" smtClean="0"/>
              <a:t>Residual Gas Ionization Profile Monitors (IPM) @ Fermilab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4 November 2015</a:t>
            </a:r>
          </a:p>
          <a:p>
            <a:r>
              <a:rPr lang="en-US" dirty="0" smtClean="0"/>
              <a:t>Beam </a:t>
            </a:r>
            <a:r>
              <a:rPr lang="en-US" dirty="0" smtClean="0">
                <a:latin typeface="Helvetica"/>
                <a:cs typeface="Helvetica"/>
              </a:rPr>
              <a:t>Dynamics</a:t>
            </a:r>
            <a:r>
              <a:rPr lang="en-US" dirty="0" smtClean="0"/>
              <a:t> Meets Diagnostics</a:t>
            </a:r>
          </a:p>
          <a:p>
            <a:r>
              <a:rPr lang="en-US" dirty="0" smtClean="0"/>
              <a:t>Jim Zagel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4" y="818208"/>
            <a:ext cx="5317066" cy="347649"/>
          </a:xfrm>
        </p:spPr>
        <p:txBody>
          <a:bodyPr/>
          <a:lstStyle/>
          <a:p>
            <a:r>
              <a:rPr lang="de-DE" sz="1600" dirty="0"/>
              <a:t>RGA </a:t>
            </a:r>
            <a:r>
              <a:rPr lang="de-DE" sz="1600" dirty="0" smtClean="0"/>
              <a:t>Scan </a:t>
            </a:r>
            <a:r>
              <a:rPr lang="de-DE" sz="1600" dirty="0"/>
              <a:t>Oct</a:t>
            </a:r>
            <a:r>
              <a:rPr lang="de-DE" sz="1600" dirty="0" smtClean="0"/>
              <a:t>-2014 </a:t>
            </a:r>
            <a:r>
              <a:rPr lang="de-DE" sz="1600" dirty="0" err="1" smtClean="0"/>
              <a:t>Recycler</a:t>
            </a:r>
            <a:r>
              <a:rPr lang="de-DE" sz="1600" dirty="0" smtClean="0"/>
              <a:t> Ring 400 </a:t>
            </a:r>
            <a:r>
              <a:rPr lang="de-DE" sz="1600" dirty="0" err="1"/>
              <a:t>From</a:t>
            </a:r>
            <a:r>
              <a:rPr lang="de-DE" sz="1600" dirty="0"/>
              <a:t> 401-409 BV </a:t>
            </a:r>
            <a:endParaRPr lang="de-DE" sz="16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Gas Components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0854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Jim Zagel | Beam Profile Measurement at Fermilab Using Residual Gas Ionization Profile Monitors 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ED1A9-60CF-7F40-930D-9D1B5859B79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053437"/>
              </p:ext>
            </p:extLst>
          </p:nvPr>
        </p:nvGraphicFramePr>
        <p:xfrm>
          <a:off x="160870" y="1123523"/>
          <a:ext cx="4004730" cy="2271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325"/>
                <a:gridCol w="1552718"/>
                <a:gridCol w="1706687"/>
              </a:tblGrid>
              <a:tr h="3245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13:54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USER PEAKS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Torr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H</a:t>
                      </a:r>
                      <a:r>
                        <a:rPr lang="de-DE" sz="1400" baseline="-25000" dirty="0" smtClean="0"/>
                        <a:t>2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3.90E-11 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OH/NH</a:t>
                      </a:r>
                      <a:r>
                        <a:rPr lang="en-US" sz="1400" baseline="-25000" dirty="0" smtClean="0"/>
                        <a:t>3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5.20E-11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9.90E-11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/CO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9.90E-11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7.70E-11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</a:t>
                      </a:r>
                      <a:r>
                        <a:rPr lang="en-US" sz="1400" baseline="-25000" dirty="0" smtClean="0"/>
                        <a:t>2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9.90E-11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Final RGA scan RR flying wire 6-16-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299" y="2006600"/>
            <a:ext cx="4441679" cy="4154292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4631268" y="1749557"/>
            <a:ext cx="4114799" cy="31632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smtClean="0"/>
              <a:t>RGA Scan June 2010 </a:t>
            </a:r>
            <a:r>
              <a:rPr lang="de-DE" sz="1600" dirty="0" err="1" smtClean="0"/>
              <a:t>Recycler</a:t>
            </a:r>
            <a:r>
              <a:rPr lang="de-DE" sz="1600" dirty="0" smtClean="0"/>
              <a:t> Ring 419-420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81891" y="3322330"/>
            <a:ext cx="374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57993" y="4756589"/>
            <a:ext cx="30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</a:t>
            </a:r>
            <a:endParaRPr lang="en-US" sz="1400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5410201" y="4448812"/>
            <a:ext cx="493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CH</a:t>
            </a:r>
            <a:r>
              <a:rPr lang="en-US" sz="1400" baseline="-250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69140" y="4673414"/>
            <a:ext cx="503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6075703" y="3918176"/>
            <a:ext cx="686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/CO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272454" y="4634663"/>
            <a:ext cx="374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6810691" y="4200304"/>
            <a:ext cx="493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160869" y="3776133"/>
            <a:ext cx="430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760 </a:t>
            </a:r>
            <a:r>
              <a:rPr lang="en-US" dirty="0" err="1" smtClean="0"/>
              <a:t>Torr</a:t>
            </a:r>
            <a:r>
              <a:rPr lang="en-US" dirty="0" smtClean="0"/>
              <a:t>  = 1 Atmosphere = 101325 Pascal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-10 </a:t>
            </a:r>
            <a:r>
              <a:rPr lang="en-US" dirty="0" err="1" smtClean="0"/>
              <a:t>Torr</a:t>
            </a:r>
            <a:r>
              <a:rPr lang="en-US" dirty="0" smtClean="0"/>
              <a:t> = 1.333x</a:t>
            </a:r>
            <a:r>
              <a:rPr lang="en-US" dirty="0"/>
              <a:t>10</a:t>
            </a:r>
            <a:r>
              <a:rPr lang="en-US" baseline="30000" dirty="0" smtClean="0"/>
              <a:t>-8 </a:t>
            </a:r>
            <a:r>
              <a:rPr lang="en-US" dirty="0" smtClean="0"/>
              <a:t> Pa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8933" y="4436529"/>
            <a:ext cx="235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USA Labs use still </a:t>
            </a:r>
            <a:r>
              <a:rPr lang="en-US" dirty="0" err="1" smtClean="0"/>
              <a:t>Torr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3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4" y="818208"/>
            <a:ext cx="5317066" cy="347649"/>
          </a:xfrm>
        </p:spPr>
        <p:txBody>
          <a:bodyPr/>
          <a:lstStyle/>
          <a:p>
            <a:r>
              <a:rPr lang="de-DE" sz="1600" dirty="0"/>
              <a:t>RGA </a:t>
            </a:r>
            <a:r>
              <a:rPr lang="de-DE" sz="1600" dirty="0" smtClean="0"/>
              <a:t>Scan </a:t>
            </a:r>
            <a:r>
              <a:rPr lang="de-DE" sz="1600" dirty="0"/>
              <a:t>Oct</a:t>
            </a:r>
            <a:r>
              <a:rPr lang="de-DE" sz="1600" dirty="0" smtClean="0"/>
              <a:t>-2014 </a:t>
            </a:r>
            <a:r>
              <a:rPr lang="de-DE" sz="1600" dirty="0" err="1" smtClean="0"/>
              <a:t>Recycler</a:t>
            </a:r>
            <a:r>
              <a:rPr lang="de-DE" sz="1600" dirty="0" smtClean="0"/>
              <a:t> Ring 400 </a:t>
            </a:r>
            <a:r>
              <a:rPr lang="de-DE" sz="1600" dirty="0" err="1"/>
              <a:t>From</a:t>
            </a:r>
            <a:r>
              <a:rPr lang="de-DE" sz="1600" dirty="0"/>
              <a:t> 401-409 BV </a:t>
            </a:r>
            <a:endParaRPr lang="de-DE" sz="16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Gas Components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ED1A9-60CF-7F40-930D-9D1B5859B79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762692"/>
              </p:ext>
            </p:extLst>
          </p:nvPr>
        </p:nvGraphicFramePr>
        <p:xfrm>
          <a:off x="160870" y="1123523"/>
          <a:ext cx="4004730" cy="2271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325"/>
                <a:gridCol w="1552718"/>
                <a:gridCol w="1706687"/>
              </a:tblGrid>
              <a:tr h="3245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13:54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USER PEAKS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Torr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H</a:t>
                      </a:r>
                      <a:r>
                        <a:rPr lang="de-DE" sz="1400" baseline="-25000" dirty="0" smtClean="0"/>
                        <a:t>2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3.90E-11 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OH/NH</a:t>
                      </a:r>
                      <a:r>
                        <a:rPr lang="en-US" sz="1400" baseline="-25000" dirty="0" smtClean="0"/>
                        <a:t>3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5.20E-11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9.90E-11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/CO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9.90E-11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</a:t>
                      </a:r>
                      <a:r>
                        <a:rPr lang="en-US" sz="1400" baseline="-25000" dirty="0" smtClean="0"/>
                        <a:t>2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7.70E-11</a:t>
                      </a:r>
                      <a:endParaRPr lang="en-US" sz="1400" dirty="0"/>
                    </a:p>
                  </a:txBody>
                  <a:tcPr/>
                </a:tc>
              </a:tr>
              <a:tr h="324516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</a:t>
                      </a:r>
                      <a:r>
                        <a:rPr lang="en-US" sz="1400" baseline="-25000" dirty="0" smtClean="0"/>
                        <a:t>2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9.90E-11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Final RGA scan RR flying wire 6-16-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299" y="2006600"/>
            <a:ext cx="4441679" cy="4154292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4631268" y="1749557"/>
            <a:ext cx="4114799" cy="31632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smtClean="0"/>
              <a:t>RGA Scan June 2010 </a:t>
            </a:r>
            <a:r>
              <a:rPr lang="de-DE" sz="1600" dirty="0" err="1" smtClean="0"/>
              <a:t>Recycler</a:t>
            </a:r>
            <a:r>
              <a:rPr lang="de-DE" sz="1600" dirty="0" smtClean="0"/>
              <a:t> Ring 419-420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81891" y="3322330"/>
            <a:ext cx="374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57993" y="4756589"/>
            <a:ext cx="30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</a:t>
            </a:r>
            <a:endParaRPr lang="en-US" sz="1400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5410201" y="4448812"/>
            <a:ext cx="493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CH</a:t>
            </a:r>
            <a:r>
              <a:rPr lang="en-US" sz="1400" baseline="-250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69140" y="4673414"/>
            <a:ext cx="503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6075703" y="3918176"/>
            <a:ext cx="686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/CO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272454" y="4634663"/>
            <a:ext cx="374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6810691" y="4200304"/>
            <a:ext cx="493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160869" y="3776133"/>
            <a:ext cx="430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760 </a:t>
            </a:r>
            <a:r>
              <a:rPr lang="en-US" dirty="0" err="1" smtClean="0"/>
              <a:t>Torr</a:t>
            </a:r>
            <a:r>
              <a:rPr lang="en-US" dirty="0" smtClean="0"/>
              <a:t>  = 1 Atmosphere = 101325 Pascal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-10 </a:t>
            </a:r>
            <a:r>
              <a:rPr lang="en-US" dirty="0" err="1" smtClean="0"/>
              <a:t>Torr</a:t>
            </a:r>
            <a:r>
              <a:rPr lang="en-US" dirty="0" smtClean="0"/>
              <a:t> = 1.333x</a:t>
            </a:r>
            <a:r>
              <a:rPr lang="en-US" dirty="0"/>
              <a:t>10</a:t>
            </a:r>
            <a:r>
              <a:rPr lang="en-US" baseline="30000" dirty="0" smtClean="0"/>
              <a:t>-8 </a:t>
            </a:r>
            <a:r>
              <a:rPr lang="en-US" dirty="0" smtClean="0"/>
              <a:t> Pa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870" y="4888933"/>
            <a:ext cx="4309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Torr</a:t>
            </a:r>
            <a:r>
              <a:rPr lang="en-US" sz="1600" dirty="0" smtClean="0"/>
              <a:t> was </a:t>
            </a:r>
            <a:r>
              <a:rPr lang="en-US" sz="1600" dirty="0"/>
              <a:t>named after Evangelista Torricelli, an Italian physicist </a:t>
            </a:r>
            <a:r>
              <a:rPr lang="en-US" sz="1600" dirty="0" smtClean="0"/>
              <a:t>and mathematician who </a:t>
            </a:r>
            <a:r>
              <a:rPr lang="en-US" sz="1600" dirty="0"/>
              <a:t>discovered the principle of the barometer in 1644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(One millimeter of mercury is approximately equal to one </a:t>
            </a:r>
            <a:r>
              <a:rPr lang="en-US" sz="1600" dirty="0" err="1"/>
              <a:t>Torr</a:t>
            </a:r>
            <a:r>
              <a:rPr lang="en-US" sz="1600" dirty="0"/>
              <a:t>.)</a:t>
            </a:r>
          </a:p>
          <a:p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177805" y="4733499"/>
            <a:ext cx="11886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From Wikipedia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8933" y="4428062"/>
            <a:ext cx="235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USA Labs use still </a:t>
            </a:r>
            <a:r>
              <a:rPr lang="en-US" dirty="0" err="1" smtClean="0"/>
              <a:t>Torr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01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669037"/>
            <a:ext cx="8700851" cy="365227"/>
          </a:xfrm>
        </p:spPr>
        <p:txBody>
          <a:bodyPr/>
          <a:lstStyle/>
          <a:p>
            <a:pPr algn="ctr"/>
            <a:r>
              <a:rPr lang="en-US" dirty="0"/>
              <a:t>Horizontal and Vertical co-located in Long </a:t>
            </a:r>
            <a:r>
              <a:rPr lang="en-US" dirty="0" smtClean="0"/>
              <a:t>5</a:t>
            </a:r>
          </a:p>
          <a:p>
            <a:pPr algn="ctr"/>
            <a:r>
              <a:rPr lang="en-US" dirty="0" smtClean="0"/>
              <a:t>These are electrostatic instruments with a max of 8 KV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ED1A9-60CF-7F40-930D-9D1B5859B79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Content Placeholder 3" descr="IMG_03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090" y="1100666"/>
            <a:ext cx="8306710" cy="45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Ring/Main Injector Electrostatic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13</a:t>
            </a:fld>
            <a:endParaRPr lang="en-US"/>
          </a:p>
        </p:txBody>
      </p:sp>
      <p:pic>
        <p:nvPicPr>
          <p:cNvPr id="11" name="Content Placeholder 3" descr="DSCN049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800" y="3810000"/>
            <a:ext cx="3442623" cy="2392728"/>
          </a:xfrm>
        </p:spPr>
      </p:pic>
      <p:pic>
        <p:nvPicPr>
          <p:cNvPr id="12" name="Picture 11" descr="DSCN04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42" y="857388"/>
            <a:ext cx="5175504" cy="40889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7646" y="755784"/>
            <a:ext cx="34677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30KV Electrostatic, </a:t>
            </a:r>
          </a:p>
          <a:p>
            <a:r>
              <a:rPr lang="en-US" dirty="0" smtClean="0"/>
              <a:t>Vertical was at Q103,  </a:t>
            </a:r>
          </a:p>
          <a:p>
            <a:r>
              <a:rPr lang="en-US" dirty="0" smtClean="0"/>
              <a:t>Horizontal at Q102.</a:t>
            </a:r>
          </a:p>
          <a:p>
            <a:endParaRPr lang="en-US" sz="1200" dirty="0" smtClean="0"/>
          </a:p>
          <a:p>
            <a:r>
              <a:rPr lang="en-US" dirty="0" smtClean="0"/>
              <a:t>30 KV was shown to be sufficient to overcome space charge at 8 </a:t>
            </a:r>
            <a:r>
              <a:rPr lang="en-US" dirty="0" err="1" smtClean="0"/>
              <a:t>GeV</a:t>
            </a:r>
            <a:r>
              <a:rPr lang="en-US" dirty="0" smtClean="0"/>
              <a:t> beam injection into MI, but not at 120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Ring/Main Injector Electrostatic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14</a:t>
            </a:fld>
            <a:endParaRPr lang="en-US"/>
          </a:p>
        </p:txBody>
      </p:sp>
      <p:pic>
        <p:nvPicPr>
          <p:cNvPr id="11" name="Content Placeholder 3" descr="DSCN049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800" y="3810000"/>
            <a:ext cx="3442623" cy="2392728"/>
          </a:xfrm>
        </p:spPr>
      </p:pic>
      <p:pic>
        <p:nvPicPr>
          <p:cNvPr id="12" name="Picture 11" descr="DSCN04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42" y="857388"/>
            <a:ext cx="5175504" cy="40889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7646" y="755784"/>
            <a:ext cx="34677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30KV Electrostatic, </a:t>
            </a:r>
          </a:p>
          <a:p>
            <a:r>
              <a:rPr lang="en-US" dirty="0" smtClean="0"/>
              <a:t>Vertical was at Q103,  </a:t>
            </a:r>
          </a:p>
          <a:p>
            <a:r>
              <a:rPr lang="en-US" dirty="0" smtClean="0"/>
              <a:t>Horizontal at Q102.</a:t>
            </a:r>
          </a:p>
          <a:p>
            <a:endParaRPr lang="en-US" sz="1000" dirty="0" smtClean="0"/>
          </a:p>
          <a:p>
            <a:r>
              <a:rPr lang="en-US" dirty="0" smtClean="0"/>
              <a:t>30 </a:t>
            </a:r>
            <a:r>
              <a:rPr lang="en-US" dirty="0"/>
              <a:t>KV was shown to be sufficient to overcome space charge at 8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beam </a:t>
            </a:r>
            <a:r>
              <a:rPr lang="en-US" dirty="0"/>
              <a:t>injection into MI, but not at 120 </a:t>
            </a:r>
            <a:r>
              <a:rPr lang="en-US" dirty="0" err="1"/>
              <a:t>GeV</a:t>
            </a:r>
            <a:r>
              <a:rPr lang="en-US" dirty="0" smtClean="0"/>
              <a:t>.</a:t>
            </a:r>
          </a:p>
          <a:p>
            <a:endParaRPr lang="en-US" sz="1000" dirty="0" smtClean="0"/>
          </a:p>
          <a:p>
            <a:r>
              <a:rPr lang="en-US" dirty="0" smtClean="0"/>
              <a:t>These </a:t>
            </a:r>
            <a:r>
              <a:rPr lang="en-US" dirty="0"/>
              <a:t>have been </a:t>
            </a:r>
            <a:r>
              <a:rPr lang="en-US" dirty="0" smtClean="0"/>
              <a:t>functionally replaced with Mark-III IPM’s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2142" y="5180167"/>
            <a:ext cx="469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They were removed from the Main Injector and are currently </a:t>
            </a:r>
            <a:r>
              <a:rPr lang="en-US" dirty="0"/>
              <a:t>being rebuilt for use in the Booster.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1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Ring/Main Injector Electrostatic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15</a:t>
            </a:fld>
            <a:endParaRPr lang="en-US"/>
          </a:p>
        </p:txBody>
      </p:sp>
      <p:pic>
        <p:nvPicPr>
          <p:cNvPr id="11" name="Content Placeholder 3" descr="DSCN049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800" y="3810000"/>
            <a:ext cx="3442623" cy="2392728"/>
          </a:xfrm>
        </p:spPr>
      </p:pic>
      <p:pic>
        <p:nvPicPr>
          <p:cNvPr id="12" name="Picture 11" descr="DSCN04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42" y="857388"/>
            <a:ext cx="5175504" cy="40889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7646" y="755784"/>
            <a:ext cx="346775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30KV Electrostatic, </a:t>
            </a:r>
          </a:p>
          <a:p>
            <a:r>
              <a:rPr lang="en-US" dirty="0" smtClean="0"/>
              <a:t>Vertical was at Q103,  </a:t>
            </a:r>
          </a:p>
          <a:p>
            <a:r>
              <a:rPr lang="en-US" dirty="0" smtClean="0"/>
              <a:t>Horizontal at Q102.</a:t>
            </a:r>
          </a:p>
          <a:p>
            <a:endParaRPr lang="en-US" sz="800" dirty="0" smtClean="0"/>
          </a:p>
          <a:p>
            <a:r>
              <a:rPr lang="en-US" dirty="0"/>
              <a:t>30 KV was shown to be sufficient to overcome space charge for better than 8 </a:t>
            </a:r>
            <a:r>
              <a:rPr lang="en-US" dirty="0" err="1"/>
              <a:t>GeV</a:t>
            </a:r>
            <a:r>
              <a:rPr lang="en-US" dirty="0"/>
              <a:t> Beam in MI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These have been functionally replaced with Mark-III IPM’s</a:t>
            </a:r>
          </a:p>
          <a:p>
            <a:r>
              <a:rPr lang="en-US" dirty="0" smtClean="0"/>
              <a:t>and are </a:t>
            </a:r>
            <a:r>
              <a:rPr lang="en-US" dirty="0"/>
              <a:t>currently being rebuilt for use in the </a:t>
            </a:r>
            <a:r>
              <a:rPr lang="en-US" dirty="0" smtClean="0"/>
              <a:t>Booster.</a:t>
            </a:r>
            <a:endParaRPr lang="en-US" dirty="0"/>
          </a:p>
          <a:p>
            <a:endParaRPr lang="en-US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0608" y="4995332"/>
            <a:ext cx="5237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concern on using 30KV electrostatic cans in </a:t>
            </a:r>
            <a:r>
              <a:rPr lang="en-US" sz="1600" dirty="0" smtClean="0"/>
              <a:t>Booster is beam </a:t>
            </a:r>
            <a:r>
              <a:rPr lang="en-US" sz="1600" dirty="0"/>
              <a:t>rigidity </a:t>
            </a:r>
            <a:r>
              <a:rPr lang="en-US" sz="1600" dirty="0" smtClean="0"/>
              <a:t>at 400 MeV Injection energy.  </a:t>
            </a:r>
          </a:p>
          <a:p>
            <a:r>
              <a:rPr lang="en-US" sz="1600" dirty="0"/>
              <a:t>Beam deflection is calculated to </a:t>
            </a:r>
            <a:r>
              <a:rPr lang="en-US" sz="1600" dirty="0" smtClean="0"/>
              <a:t>be: </a:t>
            </a:r>
          </a:p>
          <a:p>
            <a:r>
              <a:rPr lang="en-US" sz="1600" dirty="0" smtClean="0"/>
              <a:t>at 400 MeV, &lt; 88 micro-radians.</a:t>
            </a:r>
          </a:p>
          <a:p>
            <a:r>
              <a:rPr lang="en-US" sz="1600" dirty="0" smtClean="0"/>
              <a:t>at 8 </a:t>
            </a:r>
            <a:r>
              <a:rPr lang="en-US" sz="1600" dirty="0" err="1" smtClean="0"/>
              <a:t>GeV</a:t>
            </a:r>
            <a:r>
              <a:rPr lang="en-US" sz="1600" dirty="0" smtClean="0"/>
              <a:t> Extraction, &lt; 7 micro-radians.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64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16</a:t>
            </a:fld>
            <a:endParaRPr lang="en-US"/>
          </a:p>
        </p:txBody>
      </p:sp>
      <p:pic>
        <p:nvPicPr>
          <p:cNvPr id="4" name="Content Placeholder 3" descr="DSCN0450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65281"/>
            <a:ext cx="8229600" cy="4525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1287" y="1048306"/>
            <a:ext cx="521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Measurement Permanent Magnet at Q104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0225" y="1326727"/>
            <a:ext cx="8196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Independent up and downstream +/- 25mm in horizontal plane for alignment and MCP Exposure</a:t>
            </a:r>
            <a:endParaRPr lang="en-US" sz="1600" dirty="0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28600" y="97261"/>
            <a:ext cx="8686800" cy="641739"/>
          </a:xfrm>
        </p:spPr>
        <p:txBody>
          <a:bodyPr/>
          <a:lstStyle/>
          <a:p>
            <a:r>
              <a:rPr lang="en-US" dirty="0" smtClean="0"/>
              <a:t>Main Injector Mark-II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4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Injector Mark-III Vertical</a:t>
            </a:r>
            <a:endParaRPr lang="en-US" dirty="0"/>
          </a:p>
        </p:txBody>
      </p:sp>
      <p:pic>
        <p:nvPicPr>
          <p:cNvPr id="3" name="Picture 2" descr="DSCN17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34" y="857249"/>
            <a:ext cx="7131756" cy="5348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2934" y="5147734"/>
            <a:ext cx="4563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The vacuum vessel moves in the plane of the measurement, while the magnet is fixed.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00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Mark-III Vertical</a:t>
            </a:r>
            <a:endParaRPr lang="en-US" dirty="0"/>
          </a:p>
        </p:txBody>
      </p:sp>
      <p:pic>
        <p:nvPicPr>
          <p:cNvPr id="6" name="Picture 5" descr="DSCN17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0" y="806450"/>
            <a:ext cx="7219950" cy="541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 Preamp Connectors</a:t>
            </a:r>
            <a:endParaRPr lang="en-US" dirty="0"/>
          </a:p>
        </p:txBody>
      </p:sp>
      <p:pic>
        <p:nvPicPr>
          <p:cNvPr id="6" name="Picture 5" descr="M4H on site connector repair.0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600" y="3342985"/>
            <a:ext cx="6070600" cy="2877759"/>
          </a:xfrm>
          <a:prstGeom prst="rect">
            <a:avLst/>
          </a:prstGeom>
        </p:spPr>
      </p:pic>
      <p:pic>
        <p:nvPicPr>
          <p:cNvPr id="7" name="Picture 6" descr="24 contact winchester conector-0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3"/>
          <a:stretch/>
        </p:blipFill>
        <p:spPr>
          <a:xfrm>
            <a:off x="228600" y="838199"/>
            <a:ext cx="4521048" cy="2504785"/>
          </a:xfrm>
          <a:prstGeom prst="rect">
            <a:avLst/>
          </a:prstGeom>
        </p:spPr>
      </p:pic>
      <p:pic>
        <p:nvPicPr>
          <p:cNvPr id="8" name="Picture 7" descr="24 contact winchester conector-0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412" y="822034"/>
            <a:ext cx="3361266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In the </a:t>
            </a:r>
            <a:r>
              <a:rPr lang="en-US" dirty="0" err="1" smtClean="0"/>
              <a:t>NOvA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2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024459"/>
            <a:ext cx="6600825" cy="513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419600" y="1938859"/>
            <a:ext cx="304800" cy="381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7785" y="1346179"/>
            <a:ext cx="20574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Proton Source and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43400" y="2319859"/>
            <a:ext cx="304800" cy="304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4670" y="2065861"/>
            <a:ext cx="2142063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Booster Synchrotron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962400" y="2700859"/>
            <a:ext cx="381000" cy="38100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6200" y="2548459"/>
            <a:ext cx="168575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Campus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9" idx="3"/>
            <a:endCxn id="27" idx="1"/>
          </p:cNvCxnSpPr>
          <p:nvPr/>
        </p:nvCxnSpPr>
        <p:spPr>
          <a:xfrm>
            <a:off x="1672585" y="4014625"/>
            <a:ext cx="864032" cy="159804"/>
          </a:xfrm>
          <a:prstGeom prst="straightConnector1">
            <a:avLst/>
          </a:prstGeom>
          <a:ln w="19050">
            <a:solidFill>
              <a:srgbClr val="EF01D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8600" y="3691459"/>
            <a:ext cx="1443985" cy="646331"/>
          </a:xfrm>
          <a:prstGeom prst="rect">
            <a:avLst/>
          </a:prstGeom>
          <a:noFill/>
          <a:ln w="28575">
            <a:solidFill>
              <a:srgbClr val="EF01D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Recycler and</a:t>
            </a:r>
          </a:p>
          <a:p>
            <a:r>
              <a:rPr lang="en-US" dirty="0" smtClean="0"/>
              <a:t>Main Injector</a:t>
            </a:r>
          </a:p>
        </p:txBody>
      </p:sp>
      <p:sp>
        <p:nvSpPr>
          <p:cNvPr id="38" name="Oval 37"/>
          <p:cNvSpPr/>
          <p:nvPr/>
        </p:nvSpPr>
        <p:spPr>
          <a:xfrm>
            <a:off x="4495800" y="1481659"/>
            <a:ext cx="4191000" cy="41910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3124200" y="1100659"/>
            <a:ext cx="1143000" cy="3048000"/>
          </a:xfrm>
          <a:prstGeom prst="line">
            <a:avLst/>
          </a:prstGeom>
          <a:ln w="7620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2" idx="3"/>
          </p:cNvCxnSpPr>
          <p:nvPr/>
        </p:nvCxnSpPr>
        <p:spPr>
          <a:xfrm>
            <a:off x="2155185" y="1669345"/>
            <a:ext cx="2408348" cy="362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3"/>
            <a:endCxn id="14" idx="2"/>
          </p:cNvCxnSpPr>
          <p:nvPr/>
        </p:nvCxnSpPr>
        <p:spPr>
          <a:xfrm>
            <a:off x="2226733" y="2250527"/>
            <a:ext cx="2116667" cy="22173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3"/>
            <a:endCxn id="22" idx="2"/>
          </p:cNvCxnSpPr>
          <p:nvPr/>
        </p:nvCxnSpPr>
        <p:spPr>
          <a:xfrm>
            <a:off x="1761953" y="2733125"/>
            <a:ext cx="2200447" cy="158234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20248916">
            <a:off x="2557086" y="3467238"/>
            <a:ext cx="1905000" cy="2590800"/>
          </a:xfrm>
          <a:prstGeom prst="ellipse">
            <a:avLst/>
          </a:prstGeom>
          <a:noFill/>
          <a:ln w="76200">
            <a:solidFill>
              <a:srgbClr val="EF0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410200" y="2243659"/>
            <a:ext cx="996940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Tevatron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" y="915993"/>
            <a:ext cx="1143005" cy="36933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 to Nova 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>
            <a:off x="1447805" y="1100659"/>
            <a:ext cx="1769528" cy="424934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3"/>
          <p:cNvSpPr txBox="1">
            <a:spLocks/>
          </p:cNvSpPr>
          <p:nvPr/>
        </p:nvSpPr>
        <p:spPr>
          <a:xfrm>
            <a:off x="676275" y="6515100"/>
            <a:ext cx="6215592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Jim Zagel, </a:t>
            </a:r>
            <a:r>
              <a:rPr lang="en-US" dirty="0" err="1" smtClean="0"/>
              <a:t>R.Thurman-Keup</a:t>
            </a:r>
            <a:r>
              <a:rPr lang="en-US" dirty="0" smtClean="0"/>
              <a:t> | Beam Profile Measurement at Fermilab Using Residual Gas Ionization Profile Monitors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Preamp Connector Scheme</a:t>
            </a:r>
            <a:endParaRPr lang="en-US" dirty="0"/>
          </a:p>
        </p:txBody>
      </p:sp>
      <p:pic>
        <p:nvPicPr>
          <p:cNvPr id="6" name="Picture 5" descr="image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4" y="846667"/>
            <a:ext cx="3940369" cy="5364200"/>
          </a:xfrm>
          <a:prstGeom prst="rect">
            <a:avLst/>
          </a:prstGeom>
        </p:spPr>
      </p:pic>
      <p:pic>
        <p:nvPicPr>
          <p:cNvPr id="7" name="Picture 6" descr="image0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171" y="1718417"/>
            <a:ext cx="5020733" cy="4492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6533" y="973667"/>
            <a:ext cx="468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Harting</a:t>
            </a:r>
            <a:r>
              <a:rPr lang="en-US" dirty="0" smtClean="0"/>
              <a:t> connector more reliable than Winchester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08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Preamp Connectors</a:t>
            </a:r>
            <a:endParaRPr lang="en-US"/>
          </a:p>
        </p:txBody>
      </p:sp>
      <p:pic>
        <p:nvPicPr>
          <p:cNvPr id="7" name="Picture 6" descr="IPM Preamp in 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0" y="918381"/>
            <a:ext cx="7524750" cy="50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6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Mark-II, </a:t>
            </a:r>
            <a:r>
              <a:rPr lang="en-US" dirty="0"/>
              <a:t>and </a:t>
            </a:r>
            <a:r>
              <a:rPr lang="en-US" dirty="0" err="1" smtClean="0"/>
              <a:t>Tevatron</a:t>
            </a:r>
            <a:r>
              <a:rPr lang="en-US" dirty="0" smtClean="0"/>
              <a:t> Internals</a:t>
            </a:r>
            <a:endParaRPr lang="en-US" dirty="0"/>
          </a:p>
        </p:txBody>
      </p:sp>
      <p:pic>
        <p:nvPicPr>
          <p:cNvPr id="4" name="Content Placeholder 3" descr="DSCN0625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243" y="1112548"/>
            <a:ext cx="811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Tray design for quick extraction for MCP replacement, assures accurate realignment.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7261"/>
            <a:ext cx="4639733" cy="64173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Mark-III </a:t>
            </a:r>
            <a:r>
              <a:rPr lang="en-US" dirty="0" smtClean="0"/>
              <a:t>Internals</a:t>
            </a:r>
            <a:endParaRPr lang="en-US" dirty="0"/>
          </a:p>
        </p:txBody>
      </p:sp>
      <p:pic>
        <p:nvPicPr>
          <p:cNvPr id="8" name="Picture 7" descr="DSCN12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19896" y="965199"/>
            <a:ext cx="6931910" cy="51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Anode Strip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7005" y="814916"/>
            <a:ext cx="3903127" cy="12340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Main Injector/Recycler Details</a:t>
            </a:r>
          </a:p>
          <a:p>
            <a:pPr lvl="1"/>
            <a:r>
              <a:rPr lang="en-US" dirty="0" smtClean="0"/>
              <a:t>Ceramic</a:t>
            </a:r>
          </a:p>
          <a:p>
            <a:pPr lvl="1"/>
            <a:r>
              <a:rPr lang="en-US" dirty="0" smtClean="0"/>
              <a:t>Mass </a:t>
            </a:r>
            <a:r>
              <a:rPr lang="en-US" dirty="0"/>
              <a:t>terminated connectors.</a:t>
            </a:r>
          </a:p>
          <a:p>
            <a:pPr lvl="2"/>
            <a:r>
              <a:rPr lang="en-US" dirty="0"/>
              <a:t> 80% copper, 20% space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" name="Picture 9" descr="DSCN17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" y="2144840"/>
            <a:ext cx="3894667" cy="4069689"/>
          </a:xfrm>
          <a:prstGeom prst="rect">
            <a:avLst/>
          </a:prstGeom>
        </p:spPr>
      </p:pic>
      <p:pic>
        <p:nvPicPr>
          <p:cNvPr id="11" name="Picture 10" descr="DSCN17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875" y="874184"/>
            <a:ext cx="4406257" cy="44917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20512" y="5675867"/>
            <a:ext cx="2719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50Ω 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Flash</a:t>
            </a:r>
            <a:r>
              <a:rPr lang="en-US" dirty="0">
                <a:solidFill>
                  <a:srgbClr val="FF0000"/>
                </a:solidFill>
              </a:rPr>
              <a:t> Test Strip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429003" y="5444067"/>
            <a:ext cx="2116664" cy="4318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46133" y="4969933"/>
            <a:ext cx="508677" cy="90593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24002" y="3271335"/>
            <a:ext cx="180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MCP Power Pads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840133" y="4758267"/>
            <a:ext cx="643467" cy="1117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429003" y="3488267"/>
            <a:ext cx="482597" cy="6096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1176867" y="3488267"/>
            <a:ext cx="447135" cy="6096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45067" y="3488267"/>
            <a:ext cx="878935" cy="3556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2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Anode Strip Board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7004" y="1212849"/>
            <a:ext cx="6984996" cy="47222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Beam Size determines # of Strips and Pitch</a:t>
            </a:r>
          </a:p>
          <a:p>
            <a:r>
              <a:rPr lang="en-US" dirty="0" smtClean="0"/>
              <a:t>Booster</a:t>
            </a:r>
          </a:p>
          <a:p>
            <a:pPr lvl="1"/>
            <a:r>
              <a:rPr lang="en-US" sz="1800" dirty="0" smtClean="0"/>
              <a:t>Beam sigma 4.5 mm</a:t>
            </a:r>
          </a:p>
          <a:p>
            <a:pPr lvl="1"/>
            <a:r>
              <a:rPr lang="en-US" sz="1800" dirty="0" smtClean="0"/>
              <a:t>48 Strips at 1.5 mm Pitch</a:t>
            </a:r>
          </a:p>
          <a:p>
            <a:pPr lvl="1"/>
            <a:r>
              <a:rPr lang="en-US" sz="1800" dirty="0" smtClean="0"/>
              <a:t>1.2E12 to 4.5E12 protons</a:t>
            </a:r>
          </a:p>
          <a:p>
            <a:r>
              <a:rPr lang="en-US" dirty="0" smtClean="0"/>
              <a:t>Main Injector/Recycler </a:t>
            </a:r>
          </a:p>
          <a:p>
            <a:pPr lvl="1"/>
            <a:r>
              <a:rPr lang="en-US" sz="1800" dirty="0" smtClean="0"/>
              <a:t>Beam sigma 4.5 - 1.5 mm</a:t>
            </a:r>
          </a:p>
          <a:p>
            <a:pPr lvl="1"/>
            <a:r>
              <a:rPr lang="en-US" sz="1800" dirty="0" smtClean="0"/>
              <a:t>120 Strips at 0.5 mm pitch</a:t>
            </a:r>
          </a:p>
          <a:p>
            <a:pPr lvl="1"/>
            <a:r>
              <a:rPr lang="en-US" sz="1800" dirty="0" smtClean="0"/>
              <a:t>MI up to 6 booster batches</a:t>
            </a:r>
          </a:p>
          <a:p>
            <a:pPr lvl="1"/>
            <a:r>
              <a:rPr lang="en-US" sz="1800" dirty="0" smtClean="0"/>
              <a:t>RR slip stack up to 12 batches</a:t>
            </a:r>
          </a:p>
          <a:p>
            <a:pPr lvl="1"/>
            <a:r>
              <a:rPr lang="en-US" sz="1800" dirty="0" smtClean="0"/>
              <a:t>RR max intensity 5E13 </a:t>
            </a:r>
          </a:p>
          <a:p>
            <a:r>
              <a:rPr lang="en-US" dirty="0" smtClean="0"/>
              <a:t>Tevatron</a:t>
            </a:r>
          </a:p>
          <a:p>
            <a:pPr lvl="1"/>
            <a:r>
              <a:rPr lang="en-US" sz="1800" dirty="0" smtClean="0"/>
              <a:t>Beam sigma 1.5 mm</a:t>
            </a:r>
          </a:p>
          <a:p>
            <a:pPr lvl="1"/>
            <a:r>
              <a:rPr lang="en-US" sz="1800" dirty="0" smtClean="0"/>
              <a:t>128 Strips at 0.25 mm Pitch 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pic>
        <p:nvPicPr>
          <p:cNvPr id="4" name="Picture 3" descr="DSCN11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595" y="2302932"/>
            <a:ext cx="3544713" cy="265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Mark-III Control Grid</a:t>
            </a:r>
            <a:endParaRPr lang="en-US" dirty="0"/>
          </a:p>
        </p:txBody>
      </p:sp>
      <p:pic>
        <p:nvPicPr>
          <p:cNvPr id="7" name="Content Placeholder 6" descr="DSCN1248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883" y="1092200"/>
            <a:ext cx="8544235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Grid Upstairs Test R4H</a:t>
            </a:r>
            <a:endParaRPr lang="en-US" dirty="0"/>
          </a:p>
        </p:txBody>
      </p:sp>
      <p:pic>
        <p:nvPicPr>
          <p:cNvPr id="6" name="Picture 5" descr="Troy_Gate_2015-02-11 at 3.10.3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75" y="1147127"/>
            <a:ext cx="3306261" cy="4796473"/>
          </a:xfrm>
          <a:prstGeom prst="rect">
            <a:avLst/>
          </a:prstGeom>
        </p:spPr>
      </p:pic>
      <p:pic>
        <p:nvPicPr>
          <p:cNvPr id="7" name="Picture 6" descr="Troy_TurnON_2015-02-11 at 3.13.2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462" y="4504274"/>
            <a:ext cx="3132671" cy="1168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7462" y="420267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on </a:t>
            </a:r>
            <a:endParaRPr lang="en-US" dirty="0"/>
          </a:p>
        </p:txBody>
      </p:sp>
      <p:sp>
        <p:nvSpPr>
          <p:cNvPr id="9" name="Left Brace 8"/>
          <p:cNvSpPr/>
          <p:nvPr/>
        </p:nvSpPr>
        <p:spPr>
          <a:xfrm>
            <a:off x="4140198" y="4504272"/>
            <a:ext cx="567264" cy="1168401"/>
          </a:xfrm>
          <a:prstGeom prst="leftBrace">
            <a:avLst>
              <a:gd name="adj1" fmla="val 8333"/>
              <a:gd name="adj2" fmla="val 4944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roy_TurnOff_2015-02-11 at 3.14.4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462" y="1111548"/>
            <a:ext cx="3132671" cy="2901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7462" y="76236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off 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>
            <a:off x="4140198" y="1659458"/>
            <a:ext cx="567264" cy="1574800"/>
          </a:xfrm>
          <a:prstGeom prst="leftBrace">
            <a:avLst>
              <a:gd name="adj1" fmla="val 8333"/>
              <a:gd name="adj2" fmla="val 4944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32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Pulsing 10KV in a Magnetic Field</a:t>
            </a:r>
            <a:endParaRPr lang="en-US" dirty="0"/>
          </a:p>
        </p:txBody>
      </p:sp>
      <p:pic>
        <p:nvPicPr>
          <p:cNvPr id="6" name="Picture 5" descr="20150819_0943_R3V Wire Detach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564663"/>
            <a:ext cx="3634678" cy="3697373"/>
          </a:xfrm>
          <a:prstGeom prst="rect">
            <a:avLst/>
          </a:prstGeom>
        </p:spPr>
      </p:pic>
      <p:pic>
        <p:nvPicPr>
          <p:cNvPr id="7" name="Picture 6" descr="20150819_1055_R3V Ope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784" y="4016049"/>
            <a:ext cx="3890448" cy="2078662"/>
          </a:xfrm>
          <a:prstGeom prst="rect">
            <a:avLst/>
          </a:prstGeom>
        </p:spPr>
      </p:pic>
      <p:pic>
        <p:nvPicPr>
          <p:cNvPr id="8" name="Picture 7" descr="R3V_Shoulder_2015052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1752" y="881772"/>
            <a:ext cx="4800479" cy="30578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022566"/>
            <a:ext cx="3683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Recycler Vertical showed a shoulder on the bottom, (left in screenshot.)</a:t>
            </a:r>
          </a:p>
          <a:p>
            <a:endParaRPr lang="en-US" dirty="0" smtClean="0"/>
          </a:p>
          <a:p>
            <a:r>
              <a:rPr lang="en-US" dirty="0" smtClean="0"/>
              <a:t>The Control Grid Lead had broken off the feed through.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38046" y="2325515"/>
            <a:ext cx="643277" cy="2045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33936" y="4370648"/>
            <a:ext cx="519569" cy="41232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269067" y="2325515"/>
            <a:ext cx="1112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99856" y="4815959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>
            <a:off x="4710319" y="5000625"/>
            <a:ext cx="1813157" cy="277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942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Injection Mismatch </a:t>
            </a:r>
            <a:endParaRPr lang="en-US" dirty="0"/>
          </a:p>
        </p:txBody>
      </p:sp>
      <p:pic>
        <p:nvPicPr>
          <p:cNvPr id="11" name="Picture 10" descr="MK-ii0909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399" y="815389"/>
            <a:ext cx="5880487" cy="53652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227667"/>
            <a:ext cx="1744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Main Injector: </a:t>
            </a:r>
          </a:p>
          <a:p>
            <a:r>
              <a:rPr lang="en-US" dirty="0" smtClean="0"/>
              <a:t>I</a:t>
            </a:r>
            <a:r>
              <a:rPr lang="en-US" dirty="0"/>
              <a:t>njection tuning </a:t>
            </a:r>
            <a:r>
              <a:rPr lang="en-US" dirty="0" smtClean="0"/>
              <a:t>study.</a:t>
            </a:r>
          </a:p>
          <a:p>
            <a:r>
              <a:rPr lang="en-US" dirty="0" smtClean="0"/>
              <a:t>Poor beam line tune leads to injection oscillations in both Position and Sigma for the first 300 turns.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90930" y="4402667"/>
            <a:ext cx="1176867" cy="1507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FFT of first 500 turns yield fractional tune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IPM Basic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Booster (400MeV – 8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Electrostatic 10KV Clearing Field)</a:t>
            </a:r>
          </a:p>
          <a:p>
            <a:r>
              <a:rPr lang="en-US" dirty="0" smtClean="0"/>
              <a:t>Main Ring (8 GeV -150GeV)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Electrostatic 30KV Clearing Field</a:t>
            </a:r>
          </a:p>
          <a:p>
            <a:r>
              <a:rPr lang="en-US" dirty="0" smtClean="0"/>
              <a:t>Recycler Ultra High Vacuum (8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Electrostatic 30KV Clearing Field, e-11 </a:t>
            </a:r>
            <a:r>
              <a:rPr lang="en-US" dirty="0" err="1" smtClean="0"/>
              <a:t>Torr</a:t>
            </a:r>
            <a:r>
              <a:rPr lang="en-US" dirty="0" smtClean="0"/>
              <a:t> vacuum.</a:t>
            </a:r>
          </a:p>
          <a:p>
            <a:r>
              <a:rPr lang="en-US" dirty="0" smtClean="0"/>
              <a:t>Main Injector Mark-</a:t>
            </a:r>
            <a:r>
              <a:rPr lang="en-US" dirty="0"/>
              <a:t>II (8 GeV -150GeV</a:t>
            </a:r>
            <a:r>
              <a:rPr lang="en-US" dirty="0" smtClean="0"/>
              <a:t>)</a:t>
            </a:r>
            <a:endParaRPr lang="en-US" sz="2100" dirty="0" smtClean="0"/>
          </a:p>
          <a:p>
            <a:pPr lvl="1"/>
            <a:r>
              <a:rPr lang="en-US" dirty="0" smtClean="0"/>
              <a:t>Permanent Magnetic Field 1KG and 10KV Clearing Field.</a:t>
            </a:r>
          </a:p>
          <a:p>
            <a:r>
              <a:rPr lang="en-US" dirty="0"/>
              <a:t>Main Injector Mark-</a:t>
            </a:r>
            <a:r>
              <a:rPr lang="en-US" dirty="0" smtClean="0"/>
              <a:t>III </a:t>
            </a:r>
            <a:r>
              <a:rPr lang="en-US" dirty="0"/>
              <a:t>(8 </a:t>
            </a:r>
            <a:r>
              <a:rPr lang="en-US" dirty="0" err="1"/>
              <a:t>GeV</a:t>
            </a:r>
            <a:r>
              <a:rPr lang="en-US" dirty="0"/>
              <a:t> -150GeV)</a:t>
            </a:r>
            <a:endParaRPr lang="en-US" sz="2100" dirty="0"/>
          </a:p>
          <a:p>
            <a:pPr lvl="1"/>
            <a:r>
              <a:rPr lang="en-US" dirty="0" smtClean="0"/>
              <a:t>Adds a </a:t>
            </a:r>
            <a:r>
              <a:rPr lang="en-US" dirty="0"/>
              <a:t>C</a:t>
            </a:r>
            <a:r>
              <a:rPr lang="en-US" dirty="0" smtClean="0"/>
              <a:t>ontrol Grid and Flash Test Strip.</a:t>
            </a:r>
            <a:endParaRPr lang="en-US" dirty="0"/>
          </a:p>
          <a:p>
            <a:r>
              <a:rPr lang="en-US" dirty="0" err="1" smtClean="0"/>
              <a:t>Tevatron</a:t>
            </a:r>
            <a:r>
              <a:rPr lang="en-US" dirty="0" smtClean="0"/>
              <a:t> (150 GeV – 1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Electromagnet 1 KG and 10KV Clearing Field.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 Hor IPM P-Bar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9" t="13346" r="3441" b="13517"/>
          <a:stretch/>
        </p:blipFill>
        <p:spPr>
          <a:xfrm>
            <a:off x="676276" y="1278467"/>
            <a:ext cx="7646458" cy="46397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</a:t>
            </a:r>
            <a:r>
              <a:rPr lang="en-US" dirty="0" smtClean="0"/>
              <a:t>Injector / P</a:t>
            </a:r>
            <a:r>
              <a:rPr lang="en-US" dirty="0"/>
              <a:t>-Bar injection </a:t>
            </a:r>
            <a:r>
              <a:rPr lang="en-US" dirty="0" smtClean="0"/>
              <a:t>Measurement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65767" y="838200"/>
            <a:ext cx="661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Position oscillations for &gt;500 turns, Sigma settles in under 300 turns.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8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5" y="1593810"/>
            <a:ext cx="4326467" cy="3586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Data Displays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4867" y="1232944"/>
            <a:ext cx="272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Booster </a:t>
            </a:r>
            <a:r>
              <a:rPr lang="en-US" dirty="0" err="1" smtClean="0"/>
              <a:t>LabView</a:t>
            </a:r>
            <a:r>
              <a:rPr lang="en-US" dirty="0" smtClean="0"/>
              <a:t> Front End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232944"/>
            <a:ext cx="335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Injector Console Application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309533" y="1600225"/>
            <a:ext cx="4815419" cy="3649108"/>
            <a:chOff x="4425952" y="956733"/>
            <a:chExt cx="4699000" cy="3556000"/>
          </a:xfrm>
        </p:grpSpPr>
        <p:pic>
          <p:nvPicPr>
            <p:cNvPr id="7" name="Picture 6" descr="Screen shot 2013-04-13 at 8.16.4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5952" y="956733"/>
              <a:ext cx="4699000" cy="3556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042492" y="4129668"/>
              <a:ext cx="1739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Horizontal</a:t>
              </a:r>
              <a:r>
                <a:rPr lang="en-US" dirty="0" smtClean="0"/>
                <a:t> </a:t>
              </a:r>
              <a:r>
                <a:rPr lang="en-US" sz="1600" dirty="0" smtClean="0"/>
                <a:t>Vertical</a:t>
              </a:r>
              <a:endParaRPr lang="en-US" sz="16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9071" y="5503876"/>
            <a:ext cx="7925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Left trace indicates beam intensity. Top Right is raw data color intensity plot</a:t>
            </a:r>
          </a:p>
          <a:p>
            <a:r>
              <a:rPr lang="en-US" dirty="0" smtClean="0"/>
              <a:t>Bottom left 2 plots – can plot sigma and position </a:t>
            </a:r>
            <a:r>
              <a:rPr lang="en-US" dirty="0" err="1" smtClean="0"/>
              <a:t>vs</a:t>
            </a:r>
            <a:r>
              <a:rPr lang="en-US" dirty="0" smtClean="0"/>
              <a:t> turn, or individual turn profiles.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Injector Damper Turn On</a:t>
            </a:r>
            <a:endParaRPr lang="en-US" dirty="0"/>
          </a:p>
        </p:txBody>
      </p:sp>
      <p:pic>
        <p:nvPicPr>
          <p:cNvPr id="6" name="Picture 5" descr="MI Damper On 20151026-1126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" y="960957"/>
            <a:ext cx="7755467" cy="48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7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Tevatron</a:t>
            </a:r>
            <a:endParaRPr lang="en-US" dirty="0"/>
          </a:p>
        </p:txBody>
      </p:sp>
      <p:pic>
        <p:nvPicPr>
          <p:cNvPr id="6" name="Content Placeholder 5" descr="DSCN0114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464728"/>
            <a:ext cx="8229600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1786" y="1135737"/>
            <a:ext cx="203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Detector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89313" y="5924090"/>
            <a:ext cx="298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Correction Magnet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6267" y="912977"/>
            <a:ext cx="797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36 Proton and 36 Anti-Proton bunches per turn using QIE Chips in tunnel.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at IOTA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Re-purpose the </a:t>
            </a:r>
            <a:r>
              <a:rPr lang="en-US" dirty="0" err="1" smtClean="0"/>
              <a:t>Tevatron</a:t>
            </a:r>
            <a:r>
              <a:rPr lang="en-US" dirty="0" smtClean="0"/>
              <a:t> IPM’s to the new IOTA ring</a:t>
            </a:r>
          </a:p>
          <a:p>
            <a:pPr lvl="1"/>
            <a:r>
              <a:rPr lang="en-US" dirty="0" smtClean="0"/>
              <a:t>IOTA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Integrable</a:t>
            </a:r>
            <a:r>
              <a:rPr lang="en-US" dirty="0" smtClean="0"/>
              <a:t> Optics Test Accelerator</a:t>
            </a:r>
          </a:p>
          <a:p>
            <a:pPr lvl="2"/>
            <a:r>
              <a:rPr lang="en-US" i="1" dirty="0" smtClean="0"/>
              <a:t>Noun </a:t>
            </a:r>
            <a:r>
              <a:rPr lang="en-US" sz="1400" i="1" dirty="0" smtClean="0"/>
              <a:t>(from Wikipedia)</a:t>
            </a:r>
            <a:endParaRPr lang="en-US" sz="1400" dirty="0"/>
          </a:p>
          <a:p>
            <a:pPr lvl="3"/>
            <a:r>
              <a:rPr lang="en-US" sz="1600" b="1" dirty="0" smtClean="0"/>
              <a:t>1</a:t>
            </a:r>
            <a:r>
              <a:rPr lang="en-US" sz="1600" dirty="0"/>
              <a:t>. </a:t>
            </a:r>
            <a:r>
              <a:rPr lang="en-US" sz="1600" dirty="0" smtClean="0"/>
              <a:t>the </a:t>
            </a:r>
            <a:r>
              <a:rPr lang="en-US" sz="1600" dirty="0"/>
              <a:t>ninth letter of the Greek alphabet ( </a:t>
            </a:r>
            <a:r>
              <a:rPr lang="en-US" sz="1600" dirty="0" err="1" smtClean="0">
                <a:latin typeface="Symbol" panose="05050102010706020507" pitchFamily="18" charset="2"/>
              </a:rPr>
              <a:t>i</a:t>
            </a:r>
            <a:r>
              <a:rPr lang="en-US" sz="1600" dirty="0" smtClean="0"/>
              <a:t> )</a:t>
            </a:r>
          </a:p>
          <a:p>
            <a:pPr lvl="3"/>
            <a:r>
              <a:rPr lang="en-US" sz="1600" b="1" dirty="0" smtClean="0"/>
              <a:t>2</a:t>
            </a:r>
            <a:r>
              <a:rPr lang="en-US" sz="1600" dirty="0"/>
              <a:t>. </a:t>
            </a:r>
            <a:r>
              <a:rPr lang="en-US" sz="1600" dirty="0" smtClean="0"/>
              <a:t>an </a:t>
            </a:r>
            <a:r>
              <a:rPr lang="en-US" sz="1600" dirty="0"/>
              <a:t>extremely small amount.</a:t>
            </a:r>
            <a:endParaRPr lang="en-US" sz="1600" dirty="0" smtClean="0"/>
          </a:p>
          <a:p>
            <a:pPr lvl="1"/>
            <a:r>
              <a:rPr lang="en-US" dirty="0" smtClean="0"/>
              <a:t>Accelerator ring designed primarily to study the behavior of a nonlinear </a:t>
            </a:r>
            <a:r>
              <a:rPr lang="en-US" dirty="0" err="1" smtClean="0"/>
              <a:t>integrable</a:t>
            </a:r>
            <a:r>
              <a:rPr lang="en-US" dirty="0" smtClean="0"/>
              <a:t> lattice</a:t>
            </a:r>
          </a:p>
          <a:p>
            <a:pPr lvl="2"/>
            <a:r>
              <a:rPr lang="en-US" dirty="0"/>
              <a:t>V. Danilov and S. </a:t>
            </a:r>
            <a:r>
              <a:rPr lang="en-US" dirty="0" err="1" smtClean="0"/>
              <a:t>Nagaitsev</a:t>
            </a:r>
            <a:r>
              <a:rPr lang="en-US" dirty="0" smtClean="0"/>
              <a:t>, Phys</a:t>
            </a:r>
            <a:r>
              <a:rPr lang="en-US" dirty="0"/>
              <a:t>. Rev. ST </a:t>
            </a:r>
            <a:r>
              <a:rPr lang="en-US" dirty="0" err="1"/>
              <a:t>Accel</a:t>
            </a:r>
            <a:r>
              <a:rPr lang="en-US" dirty="0"/>
              <a:t>. Beams 13, 084002 (2010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The purpose of a</a:t>
            </a:r>
            <a:r>
              <a:rPr lang="en-US" dirty="0" smtClean="0"/>
              <a:t> </a:t>
            </a:r>
            <a:r>
              <a:rPr lang="en-US" dirty="0"/>
              <a:t>nonlinear </a:t>
            </a:r>
            <a:r>
              <a:rPr lang="en-US" dirty="0" err="1"/>
              <a:t>integrable</a:t>
            </a:r>
            <a:r>
              <a:rPr lang="en-US" dirty="0"/>
              <a:t> lattice is to make beam dynamics more robust by generating large stable tune spreads and preserving dynamic </a:t>
            </a:r>
            <a:r>
              <a:rPr lang="en-US" dirty="0" smtClean="0"/>
              <a:t>aperture</a:t>
            </a:r>
          </a:p>
          <a:p>
            <a:pPr lvl="2"/>
            <a:r>
              <a:rPr lang="en-US" dirty="0" smtClean="0"/>
              <a:t>Studies require monitoring the evolution of the beam profile on short time scales to detect beam growth and instabilities</a:t>
            </a:r>
          </a:p>
          <a:p>
            <a:pPr lvl="2"/>
            <a:r>
              <a:rPr lang="en-US" dirty="0" smtClean="0"/>
              <a:t>Ideally profile measurements every turn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093883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R. Thurman-</a:t>
            </a:r>
            <a:r>
              <a:rPr lang="en-US" dirty="0" err="1" smtClean="0"/>
              <a:t>Keup</a:t>
            </a:r>
            <a:r>
              <a:rPr lang="en-US" dirty="0" smtClean="0"/>
              <a:t> | Beam Profile Measurement at Fermilab Using Residual Gas Ionization Profile Monitors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57EC9-F0AE-7342-807D-EE3BBB0B22F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32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at IOTA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1400"/>
            <a:ext cx="8585199" cy="5130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2.5 MeV, 10</a:t>
            </a:r>
            <a:r>
              <a:rPr lang="en-US" baseline="30000" dirty="0"/>
              <a:t>11</a:t>
            </a:r>
            <a:r>
              <a:rPr lang="en-US" dirty="0"/>
              <a:t> </a:t>
            </a:r>
            <a:r>
              <a:rPr lang="en-US" dirty="0" smtClean="0"/>
              <a:t>protons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40 </a:t>
            </a:r>
            <a:r>
              <a:rPr lang="en-US" dirty="0"/>
              <a:t>m </a:t>
            </a:r>
            <a:r>
              <a:rPr lang="en-US" dirty="0" smtClean="0"/>
              <a:t>circumference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/>
              <a:t>30 MHz </a:t>
            </a:r>
            <a:r>
              <a:rPr lang="en-US" sz="2000" dirty="0" smtClean="0"/>
              <a:t>/ </a:t>
            </a:r>
            <a:r>
              <a:rPr lang="en-US" sz="2000" dirty="0"/>
              <a:t>2.34 MHz modulation)</a:t>
            </a:r>
            <a:endParaRPr lang="en-US" sz="2000" baseline="30000" dirty="0"/>
          </a:p>
          <a:p>
            <a:r>
              <a:rPr lang="en-US" dirty="0"/>
              <a:t>Reuse the </a:t>
            </a:r>
            <a:r>
              <a:rPr lang="en-US" dirty="0" err="1"/>
              <a:t>Tevatron</a:t>
            </a:r>
            <a:r>
              <a:rPr lang="en-US" dirty="0"/>
              <a:t> </a:t>
            </a:r>
            <a:r>
              <a:rPr lang="en-US" dirty="0" smtClean="0"/>
              <a:t>IPM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sans magnet </a:t>
            </a:r>
            <a:br>
              <a:rPr lang="en-US" dirty="0" smtClean="0"/>
            </a:br>
            <a:r>
              <a:rPr lang="en-US" sz="2000" dirty="0" smtClean="0"/>
              <a:t>(G. </a:t>
            </a:r>
            <a:r>
              <a:rPr lang="en-US" sz="2000" dirty="0" err="1" smtClean="0"/>
              <a:t>Stancari</a:t>
            </a:r>
            <a:r>
              <a:rPr lang="en-US" sz="2000" dirty="0" smtClean="0"/>
              <a:t>, D. Crawford)</a:t>
            </a:r>
            <a:endParaRPr lang="en-US" sz="2000" dirty="0"/>
          </a:p>
          <a:p>
            <a:pPr lvl="1"/>
            <a:r>
              <a:rPr lang="en-US" dirty="0"/>
              <a:t>Space charge is small</a:t>
            </a:r>
          </a:p>
          <a:p>
            <a:r>
              <a:rPr lang="en-US" dirty="0"/>
              <a:t>Vacuum needs to be 10</a:t>
            </a:r>
            <a:r>
              <a:rPr lang="en-US" baseline="30000" dirty="0"/>
              <a:t>-11</a:t>
            </a:r>
            <a:r>
              <a:rPr lang="en-US" dirty="0"/>
              <a:t> </a:t>
            </a:r>
            <a:r>
              <a:rPr lang="en-US" dirty="0" err="1"/>
              <a:t>Torr</a:t>
            </a:r>
            <a:endParaRPr lang="en-US" dirty="0"/>
          </a:p>
          <a:p>
            <a:r>
              <a:rPr lang="en-US" dirty="0"/>
              <a:t>Ionization cross section much higher due to low </a:t>
            </a:r>
            <a:r>
              <a:rPr lang="en-US" dirty="0" smtClean="0"/>
              <a:t>beam energy</a:t>
            </a:r>
            <a:endParaRPr lang="en-US" dirty="0"/>
          </a:p>
          <a:p>
            <a:pPr lvl="1"/>
            <a:r>
              <a:rPr lang="en-US" dirty="0"/>
              <a:t>M.E. Rudd </a:t>
            </a:r>
            <a:r>
              <a:rPr lang="en-US" i="1" dirty="0"/>
              <a:t>et al</a:t>
            </a:r>
            <a:r>
              <a:rPr lang="en-US" dirty="0"/>
              <a:t>., Phys. Rev. A  </a:t>
            </a:r>
            <a:r>
              <a:rPr lang="en-US" b="1" dirty="0"/>
              <a:t>28</a:t>
            </a:r>
            <a:r>
              <a:rPr lang="en-US" dirty="0"/>
              <a:t>, 3244(1983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Balances the very high vacuum</a:t>
            </a:r>
            <a:endParaRPr lang="en-US" dirty="0"/>
          </a:p>
          <a:p>
            <a:r>
              <a:rPr lang="en-US" dirty="0"/>
              <a:t>Expected number of ionizations per turn is ~18.</a:t>
            </a:r>
          </a:p>
          <a:p>
            <a:pPr lvl="1"/>
            <a:r>
              <a:rPr lang="en-US" dirty="0"/>
              <a:t>Expected number of ionizations per bunch in MI is ~100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6085417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R. Thurman-</a:t>
            </a:r>
            <a:r>
              <a:rPr lang="en-US" dirty="0" err="1" smtClean="0"/>
              <a:t>Keup</a:t>
            </a:r>
            <a:r>
              <a:rPr lang="en-US" dirty="0" smtClean="0"/>
              <a:t> | Beam Profile Measurement at Fermilab Using Residual Gas Ionization Profile Monitors 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57EC9-F0AE-7342-807D-EE3BBB0B22F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8" name="Picture 7" descr="IOTA_layou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825667"/>
            <a:ext cx="4682064" cy="262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2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Measurement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63133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 smtClean="0"/>
              <a:t>All Systems</a:t>
            </a:r>
          </a:p>
          <a:p>
            <a:pPr lvl="1"/>
            <a:r>
              <a:rPr lang="en-US" sz="2800" dirty="0" smtClean="0"/>
              <a:t>Turn by turn measurements.</a:t>
            </a:r>
          </a:p>
          <a:p>
            <a:pPr lvl="2"/>
            <a:r>
              <a:rPr lang="en-US" sz="2400" dirty="0" smtClean="0"/>
              <a:t>Turns could be averaged for any accuracy desired.</a:t>
            </a:r>
          </a:p>
          <a:p>
            <a:pPr lvl="1"/>
            <a:r>
              <a:rPr lang="en-US" sz="2800" dirty="0" smtClean="0"/>
              <a:t>Used for injection tuning/matching.</a:t>
            </a:r>
          </a:p>
          <a:p>
            <a:pPr lvl="2"/>
            <a:r>
              <a:rPr lang="en-US" sz="2400" dirty="0" smtClean="0"/>
              <a:t>Routinely used for first 500 turns to see injection oscillations.</a:t>
            </a:r>
          </a:p>
          <a:p>
            <a:pPr lvl="2"/>
            <a:r>
              <a:rPr lang="en-US" sz="2400" dirty="0"/>
              <a:t>P</a:t>
            </a:r>
            <a:r>
              <a:rPr lang="en-US" sz="2400" dirty="0" smtClean="0"/>
              <a:t>osition and Sigma measurements anywhere in the cycle.</a:t>
            </a:r>
          </a:p>
          <a:p>
            <a:pPr lvl="1"/>
            <a:r>
              <a:rPr lang="en-US" sz="2800" dirty="0" smtClean="0"/>
              <a:t>Collects up to 65K samples per channel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62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Measurement Summary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8692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 New Main Injector</a:t>
            </a:r>
          </a:p>
          <a:p>
            <a:pPr lvl="1"/>
            <a:r>
              <a:rPr lang="en-US" sz="2400" dirty="0" smtClean="0"/>
              <a:t>High </a:t>
            </a:r>
            <a:r>
              <a:rPr lang="en-US" sz="2400" dirty="0"/>
              <a:t>S</a:t>
            </a:r>
            <a:r>
              <a:rPr lang="en-US" sz="2400" dirty="0" smtClean="0"/>
              <a:t>peed </a:t>
            </a:r>
            <a:r>
              <a:rPr lang="en-US" sz="2400" dirty="0"/>
              <a:t>D</a:t>
            </a:r>
            <a:r>
              <a:rPr lang="en-US" sz="2400" dirty="0" smtClean="0"/>
              <a:t>igitizers </a:t>
            </a:r>
            <a:r>
              <a:rPr lang="en-US" sz="2400" dirty="0"/>
              <a:t>80MHz </a:t>
            </a:r>
          </a:p>
          <a:p>
            <a:pPr lvl="2"/>
            <a:r>
              <a:rPr lang="en-US" sz="2000" dirty="0" smtClean="0"/>
              <a:t>Multiple samples </a:t>
            </a:r>
            <a:r>
              <a:rPr lang="en-US" sz="2000" dirty="0"/>
              <a:t>each batch for better accuracy/sample</a:t>
            </a:r>
          </a:p>
          <a:p>
            <a:pPr lvl="2"/>
            <a:r>
              <a:rPr lang="en-US" sz="2000" dirty="0" smtClean="0"/>
              <a:t>Allows for digital filtering of signals on A/D</a:t>
            </a:r>
          </a:p>
          <a:p>
            <a:pPr lvl="1"/>
            <a:r>
              <a:rPr lang="en-US" sz="2400" dirty="0" smtClean="0"/>
              <a:t>96 Channels are digitized</a:t>
            </a:r>
          </a:p>
          <a:p>
            <a:pPr lvl="1"/>
            <a:r>
              <a:rPr lang="en-US" sz="2400" dirty="0" smtClean="0"/>
              <a:t>Control Grid to gate off electrons for unmeasured batches</a:t>
            </a:r>
          </a:p>
          <a:p>
            <a:pPr lvl="2"/>
            <a:r>
              <a:rPr lang="en-US" sz="2000" dirty="0" smtClean="0"/>
              <a:t>Should significantly increase MCP life time.</a:t>
            </a:r>
          </a:p>
          <a:p>
            <a:pPr lvl="1"/>
            <a:r>
              <a:rPr lang="en-US" sz="2400" dirty="0"/>
              <a:t>U</a:t>
            </a:r>
            <a:r>
              <a:rPr lang="en-US" sz="2400" dirty="0" smtClean="0"/>
              <a:t>p to 65000 samples at either </a:t>
            </a:r>
          </a:p>
          <a:p>
            <a:pPr lvl="2"/>
            <a:r>
              <a:rPr lang="en-US" sz="2000" dirty="0" smtClean="0"/>
              <a:t>1 Batch per revolution </a:t>
            </a:r>
          </a:p>
          <a:p>
            <a:pPr lvl="2"/>
            <a:r>
              <a:rPr lang="en-US" sz="2000" dirty="0" smtClean="0"/>
              <a:t>Spread across all batches for a few turns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12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References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6734" y="1354668"/>
            <a:ext cx="7069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Dirk </a:t>
            </a:r>
            <a:r>
              <a:rPr lang="en-US" dirty="0" err="1" smtClean="0"/>
              <a:t>Bartkoski</a:t>
            </a:r>
            <a:r>
              <a:rPr lang="en-US" dirty="0" smtClean="0"/>
              <a:t>, </a:t>
            </a:r>
            <a:r>
              <a:rPr lang="en-US" dirty="0"/>
              <a:t>PhD </a:t>
            </a:r>
            <a:r>
              <a:rPr lang="en-US" dirty="0" smtClean="0"/>
              <a:t>Dissertation:</a:t>
            </a:r>
          </a:p>
          <a:p>
            <a:r>
              <a:rPr lang="en-US" dirty="0"/>
              <a:t>Analysis, Prototyping, and Design of an Ionization Profile Monitor for the Spallation Neutron Source Accumulator </a:t>
            </a:r>
            <a:r>
              <a:rPr lang="en-US" dirty="0" smtClean="0"/>
              <a:t>Ring, December 2013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https://www.researchgate.net/publication/</a:t>
            </a:r>
            <a:r>
              <a:rPr lang="en-US" dirty="0" smtClean="0">
                <a:solidFill>
                  <a:srgbClr val="FF0000"/>
                </a:solidFill>
              </a:rPr>
              <a:t>269393015</a:t>
            </a:r>
          </a:p>
          <a:p>
            <a:r>
              <a:rPr lang="en-US" sz="1200" dirty="0"/>
              <a:t>Nuclear Instruments and Methods in Physics Research Section A Accelerators Spectrometers Detectors and Associated Equipment 11/2014; 767:379–384. DOI:10.1016/j.nima.2014.09.020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734" y="3005680"/>
            <a:ext cx="6865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Ditanet</a:t>
            </a:r>
            <a:r>
              <a:rPr lang="en-US" dirty="0" smtClean="0"/>
              <a:t> Topical Workshop on Non-Invasive Beam Size Measurement </a:t>
            </a:r>
          </a:p>
          <a:p>
            <a:r>
              <a:rPr lang="en-US" dirty="0" smtClean="0"/>
              <a:t>for High Brightness Proton and Heavy Ion Accelerators, April 2013 </a:t>
            </a:r>
          </a:p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indico.cern.ch</a:t>
            </a:r>
            <a:r>
              <a:rPr lang="en-US" dirty="0">
                <a:solidFill>
                  <a:srgbClr val="FF0000"/>
                </a:solidFill>
              </a:rPr>
              <a:t>/event/229959/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734" y="4114800"/>
            <a:ext cx="771476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International Beam Instrumentation Conference (IBIC):</a:t>
            </a:r>
          </a:p>
          <a:p>
            <a:r>
              <a:rPr lang="en-US" dirty="0"/>
              <a:t> </a:t>
            </a:r>
            <a:r>
              <a:rPr lang="en-US" dirty="0" smtClean="0"/>
              <a:t> September 2015</a:t>
            </a:r>
            <a:r>
              <a:rPr lang="en-US" dirty="0"/>
              <a:t>-</a:t>
            </a:r>
            <a:r>
              <a:rPr lang="en-US" dirty="0" smtClean="0"/>
              <a:t>Melbourne</a:t>
            </a:r>
            <a:r>
              <a:rPr lang="en-US" dirty="0"/>
              <a:t>, Australia:  </a:t>
            </a:r>
            <a:r>
              <a:rPr lang="en-US" dirty="0">
                <a:solidFill>
                  <a:srgbClr val="FF0000"/>
                </a:solidFill>
              </a:rPr>
              <a:t>http://www.ibic2015.org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  September 2014-Monterey, California:   </a:t>
            </a:r>
            <a:r>
              <a:rPr lang="en-US" dirty="0" smtClean="0">
                <a:solidFill>
                  <a:srgbClr val="FF0000"/>
                </a:solidFill>
              </a:rPr>
              <a:t>https</a:t>
            </a:r>
            <a:r>
              <a:rPr lang="en-US" dirty="0">
                <a:solidFill>
                  <a:srgbClr val="FF0000"/>
                </a:solidFill>
              </a:rPr>
              <a:t>://conf-slac.stanford.edu/ibic-2014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</a:p>
          <a:p>
            <a:endParaRPr lang="en-US" sz="1000" dirty="0"/>
          </a:p>
          <a:p>
            <a:r>
              <a:rPr lang="en-US" dirty="0" smtClean="0"/>
              <a:t>Next:</a:t>
            </a:r>
          </a:p>
          <a:p>
            <a:r>
              <a:rPr lang="en-US" dirty="0" smtClean="0"/>
              <a:t>  September 2016-Barcelona, Spain: </a:t>
            </a:r>
            <a:r>
              <a:rPr lang="en-US" dirty="0" smtClean="0">
                <a:solidFill>
                  <a:srgbClr val="FF0000"/>
                </a:solidFill>
              </a:rPr>
              <a:t>http</a:t>
            </a:r>
            <a:r>
              <a:rPr lang="en-US" dirty="0">
                <a:solidFill>
                  <a:srgbClr val="FF0000"/>
                </a:solidFill>
              </a:rPr>
              <a:t>://www.ibic2016.org/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178" y="5838967"/>
            <a:ext cx="6994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Note: IBIC of interest is </a:t>
            </a:r>
            <a:r>
              <a:rPr lang="en-US" sz="1200" dirty="0"/>
              <a:t>not the INTERNATIONAL CONFERENCE ON INDUSTRIAL BIOTECHNOLOGY</a:t>
            </a:r>
          </a:p>
        </p:txBody>
      </p:sp>
    </p:spTree>
    <p:extLst>
      <p:ext uri="{BB962C8B-B14F-4D97-AF65-F5344CB8AC3E}">
        <p14:creationId xmlns:p14="http://schemas.microsoft.com/office/powerpoint/2010/main" val="425401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Concept Electrostatic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127750" cy="241300"/>
          </a:xfrm>
        </p:spPr>
        <p:txBody>
          <a:bodyPr/>
          <a:lstStyle/>
          <a:p>
            <a:r>
              <a:rPr lang="en-US" dirty="0"/>
              <a:t>Jim Zagel, </a:t>
            </a:r>
            <a:r>
              <a:rPr lang="en-US" dirty="0" err="1"/>
              <a:t>R.Thurman-Keup</a:t>
            </a:r>
            <a:r>
              <a:rPr lang="en-US" dirty="0"/>
              <a:t> | Beam Profile Measurement at Fermilab Using Residual Gas Ionization Profile Monitors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4</a:t>
            </a:fld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133600" y="2184925"/>
            <a:ext cx="152400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133600" y="2870725"/>
            <a:ext cx="152400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2133600" y="3556525"/>
            <a:ext cx="152400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2133600" y="4242325"/>
            <a:ext cx="152400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048000" y="5613925"/>
            <a:ext cx="2971800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57" name="Straight Connector 56"/>
          <p:cNvCxnSpPr/>
          <p:nvPr/>
        </p:nvCxnSpPr>
        <p:spPr>
          <a:xfrm flipH="1">
            <a:off x="2286000" y="1651525"/>
            <a:ext cx="4572000" cy="0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9" name="Straight Connector 58"/>
          <p:cNvCxnSpPr/>
          <p:nvPr/>
        </p:nvCxnSpPr>
        <p:spPr>
          <a:xfrm>
            <a:off x="2743200" y="4945068"/>
            <a:ext cx="3657600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ysDot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3048000" y="5004325"/>
            <a:ext cx="2971800" cy="152400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934200" y="2184925"/>
            <a:ext cx="152400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934200" y="2870725"/>
            <a:ext cx="152400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6934200" y="3556525"/>
            <a:ext cx="152400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934200" y="4242325"/>
            <a:ext cx="152400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048000" y="5156725"/>
            <a:ext cx="2971800" cy="152400"/>
          </a:xfrm>
          <a:prstGeom prst="rect">
            <a:avLst/>
          </a:prstGeom>
          <a:pattFill prst="wdUpDiag">
            <a:fgClr>
              <a:srgbClr val="4F81BD"/>
            </a:fgClr>
            <a:bgClr>
              <a:sysClr val="window" lastClr="FFFFFF"/>
            </a:bgClr>
          </a:patt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4229100" y="3023125"/>
            <a:ext cx="685800" cy="228600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69333" y="1176867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Clearing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Field Anode (8-30KV)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200" y="28707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Field shaping electrodes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3" name="Straight Arrow Connector 72"/>
          <p:cNvCxnSpPr>
            <a:stCxn id="71" idx="3"/>
          </p:cNvCxnSpPr>
          <p:nvPr/>
        </p:nvCxnSpPr>
        <p:spPr>
          <a:xfrm>
            <a:off x="1972733" y="1500033"/>
            <a:ext cx="237067" cy="15149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76" name="Straight Arrow Connector 75"/>
          <p:cNvCxnSpPr>
            <a:stCxn id="72" idx="3"/>
            <a:endCxn id="52" idx="3"/>
          </p:cNvCxnSpPr>
          <p:nvPr/>
        </p:nvCxnSpPr>
        <p:spPr>
          <a:xfrm flipV="1">
            <a:off x="1524000" y="2315007"/>
            <a:ext cx="631918" cy="87888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77" name="Straight Arrow Connector 76"/>
          <p:cNvCxnSpPr>
            <a:stCxn id="72" idx="3"/>
            <a:endCxn id="54" idx="2"/>
          </p:cNvCxnSpPr>
          <p:nvPr/>
        </p:nvCxnSpPr>
        <p:spPr>
          <a:xfrm>
            <a:off x="1524000" y="3193891"/>
            <a:ext cx="609600" cy="43883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78" name="Straight Arrow Connector 77"/>
          <p:cNvCxnSpPr>
            <a:stCxn id="72" idx="3"/>
            <a:endCxn id="53" idx="3"/>
          </p:cNvCxnSpPr>
          <p:nvPr/>
        </p:nvCxnSpPr>
        <p:spPr>
          <a:xfrm flipV="1">
            <a:off x="1524000" y="3000807"/>
            <a:ext cx="631918" cy="19308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79" name="Straight Arrow Connector 78"/>
          <p:cNvCxnSpPr>
            <a:stCxn id="72" idx="3"/>
            <a:endCxn id="55" idx="2"/>
          </p:cNvCxnSpPr>
          <p:nvPr/>
        </p:nvCxnSpPr>
        <p:spPr>
          <a:xfrm>
            <a:off x="1524000" y="3193891"/>
            <a:ext cx="609600" cy="112463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228599" y="4414866"/>
            <a:ext cx="219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Wire mesh RF Shield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1" name="Straight Arrow Connector 80"/>
          <p:cNvCxnSpPr>
            <a:stCxn id="80" idx="3"/>
          </p:cNvCxnSpPr>
          <p:nvPr/>
        </p:nvCxnSpPr>
        <p:spPr>
          <a:xfrm>
            <a:off x="2421466" y="4599532"/>
            <a:ext cx="321734" cy="32859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228600" y="4747467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Microchannel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Plate (MCP)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3" name="Straight Arrow Connector 82"/>
          <p:cNvCxnSpPr>
            <a:stCxn id="82" idx="3"/>
            <a:endCxn id="60" idx="1"/>
          </p:cNvCxnSpPr>
          <p:nvPr/>
        </p:nvCxnSpPr>
        <p:spPr>
          <a:xfrm>
            <a:off x="1752600" y="5070633"/>
            <a:ext cx="1295400" cy="989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220138" y="5359927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Anode strips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 Signal Pickup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5" name="Straight Arrow Connector 84"/>
          <p:cNvCxnSpPr>
            <a:stCxn id="84" idx="3"/>
          </p:cNvCxnSpPr>
          <p:nvPr/>
        </p:nvCxnSpPr>
        <p:spPr>
          <a:xfrm flipV="1">
            <a:off x="2116671" y="5613925"/>
            <a:ext cx="931329" cy="69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2971800" y="287072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Beam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(into page)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Down Arrow 86"/>
          <p:cNvSpPr/>
          <p:nvPr/>
        </p:nvSpPr>
        <p:spPr>
          <a:xfrm>
            <a:off x="3962400" y="3404125"/>
            <a:ext cx="1219200" cy="1524000"/>
          </a:xfrm>
          <a:prstGeom prst="downArrow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Down Arrow 87"/>
          <p:cNvSpPr/>
          <p:nvPr/>
        </p:nvSpPr>
        <p:spPr>
          <a:xfrm rot="10800000">
            <a:off x="3962400" y="1651525"/>
            <a:ext cx="1219200" cy="1295400"/>
          </a:xfrm>
          <a:prstGeom prst="downArrow">
            <a:avLst/>
          </a:prstGeom>
          <a:pattFill prst="pct40">
            <a:fgClr>
              <a:srgbClr val="EEECE1">
                <a:lumMod val="75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914900" y="373485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Ions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914900" y="236771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Electrons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334000" y="287072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Ionization Happens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2" name="Straight Arrow Connector 91"/>
          <p:cNvCxnSpPr>
            <a:stCxn id="91" idx="1"/>
            <a:endCxn id="66" idx="6"/>
          </p:cNvCxnSpPr>
          <p:nvPr/>
        </p:nvCxnSpPr>
        <p:spPr>
          <a:xfrm flipH="1" flipV="1">
            <a:off x="4914900" y="3137425"/>
            <a:ext cx="419100" cy="5646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337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Injection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6866" y="939799"/>
            <a:ext cx="5539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concern on using 30KV electrostatic cans in Booster;</a:t>
            </a:r>
          </a:p>
          <a:p>
            <a:r>
              <a:rPr lang="en-US" dirty="0"/>
              <a:t>	</a:t>
            </a:r>
            <a:r>
              <a:rPr lang="en-US" dirty="0" smtClean="0"/>
              <a:t>beam rigidity @ 400MeV Injection </a:t>
            </a:r>
          </a:p>
          <a:p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6866" y="1583729"/>
            <a:ext cx="58420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start with the momentum before deflection, </a:t>
            </a:r>
            <a:r>
              <a:rPr lang="en-US" b="1" dirty="0"/>
              <a:t>p</a:t>
            </a:r>
            <a:r>
              <a:rPr lang="en-US" baseline="-25000" dirty="0"/>
              <a:t>0</a:t>
            </a:r>
            <a:r>
              <a:rPr lang="en-US" dirty="0"/>
              <a:t> and end with a momentum </a:t>
            </a:r>
            <a:r>
              <a:rPr lang="en-US" b="1" dirty="0"/>
              <a:t>p</a:t>
            </a:r>
            <a:r>
              <a:rPr lang="en-US" dirty="0"/>
              <a:t> after deflection</a:t>
            </a:r>
          </a:p>
          <a:p>
            <a:r>
              <a:rPr lang="en-US" dirty="0"/>
              <a:t>(1)</a:t>
            </a:r>
            <a:endParaRPr lang="en-US" b="1" dirty="0"/>
          </a:p>
          <a:p>
            <a:r>
              <a:rPr lang="en-US" dirty="0"/>
              <a:t>where q is the charge of the particle and </a:t>
            </a:r>
            <a:r>
              <a:rPr lang="en-US" i="1" dirty="0"/>
              <a:t>t</a:t>
            </a:r>
            <a:r>
              <a:rPr lang="en-US" dirty="0"/>
              <a:t> is the duration of the deflecting field, </a:t>
            </a:r>
            <a:r>
              <a:rPr lang="en-US" b="1" dirty="0"/>
              <a:t>E</a:t>
            </a:r>
            <a:r>
              <a:rPr lang="en-US" dirty="0"/>
              <a:t>.  Assuming that </a:t>
            </a:r>
            <a:r>
              <a:rPr lang="en-US" b="1" dirty="0"/>
              <a:t>p</a:t>
            </a:r>
            <a:r>
              <a:rPr lang="en-US" baseline="-25000" dirty="0"/>
              <a:t>0</a:t>
            </a:r>
            <a:r>
              <a:rPr lang="en-US" dirty="0"/>
              <a:t> is perpendicular to </a:t>
            </a:r>
            <a:r>
              <a:rPr lang="en-US" b="1" dirty="0"/>
              <a:t>E</a:t>
            </a:r>
            <a:r>
              <a:rPr lang="en-US" dirty="0"/>
              <a:t>, the angle of deflection is </a:t>
            </a:r>
          </a:p>
          <a:p>
            <a:r>
              <a:rPr lang="en-US" dirty="0"/>
              <a:t>(2)</a:t>
            </a:r>
            <a:endParaRPr lang="en-US" b="1" dirty="0"/>
          </a:p>
          <a:p>
            <a:r>
              <a:rPr lang="en-US" dirty="0"/>
              <a:t>For small transverse deflections, or non-relativistic particles, </a:t>
            </a:r>
            <a:r>
              <a:rPr lang="en-US" i="1" dirty="0"/>
              <a:t>t = l/</a:t>
            </a:r>
            <a:r>
              <a:rPr lang="en-US" dirty="0"/>
              <a:t>|</a:t>
            </a:r>
            <a:r>
              <a:rPr lang="en-US" b="1" dirty="0"/>
              <a:t>v</a:t>
            </a:r>
            <a:r>
              <a:rPr lang="en-US" baseline="-25000" dirty="0"/>
              <a:t>0</a:t>
            </a:r>
            <a:r>
              <a:rPr lang="en-US" b="1" dirty="0"/>
              <a:t>|</a:t>
            </a:r>
            <a:r>
              <a:rPr lang="en-US" dirty="0"/>
              <a:t>, with |</a:t>
            </a:r>
            <a:r>
              <a:rPr lang="en-US" b="1" dirty="0"/>
              <a:t>v</a:t>
            </a:r>
            <a:r>
              <a:rPr lang="en-US" baseline="-25000" dirty="0"/>
              <a:t>0</a:t>
            </a:r>
            <a:r>
              <a:rPr lang="en-US" b="1" dirty="0"/>
              <a:t>|</a:t>
            </a:r>
            <a:r>
              <a:rPr lang="en-US" dirty="0"/>
              <a:t> being the initial velocity and </a:t>
            </a:r>
            <a:r>
              <a:rPr lang="en-US" i="1" dirty="0"/>
              <a:t>l</a:t>
            </a:r>
            <a:r>
              <a:rPr lang="en-US" dirty="0"/>
              <a:t> being the length of the electric field region </a:t>
            </a:r>
          </a:p>
          <a:p>
            <a:r>
              <a:rPr lang="en-US" dirty="0"/>
              <a:t>(3)</a:t>
            </a:r>
            <a:endParaRPr lang="en-US" b="1" dirty="0"/>
          </a:p>
          <a:p>
            <a:r>
              <a:rPr lang="en-US" dirty="0"/>
              <a:t>The initial |</a:t>
            </a:r>
            <a:r>
              <a:rPr lang="en-US" b="1" dirty="0"/>
              <a:t>v</a:t>
            </a:r>
            <a:r>
              <a:rPr lang="en-US" baseline="-25000" dirty="0"/>
              <a:t>0</a:t>
            </a:r>
            <a:r>
              <a:rPr lang="en-US" b="1" dirty="0"/>
              <a:t>|</a:t>
            </a:r>
            <a:r>
              <a:rPr lang="en-US" dirty="0"/>
              <a:t>|</a:t>
            </a:r>
            <a:r>
              <a:rPr lang="en-US" b="1" dirty="0"/>
              <a:t>p</a:t>
            </a:r>
            <a:r>
              <a:rPr lang="en-US" baseline="-25000" dirty="0"/>
              <a:t>0</a:t>
            </a:r>
            <a:r>
              <a:rPr lang="en-US" b="1" dirty="0"/>
              <a:t>|</a:t>
            </a:r>
            <a:r>
              <a:rPr lang="en-US" dirty="0"/>
              <a:t> can be written in terms of kinetic energy and </a:t>
            </a:r>
            <a:r>
              <a:rPr lang="en-US" dirty="0" smtClean="0"/>
              <a:t>mass and </a:t>
            </a:r>
            <a:r>
              <a:rPr lang="en-US" dirty="0"/>
              <a:t>the angle is </a:t>
            </a:r>
            <a:r>
              <a:rPr lang="en-US" dirty="0" smtClean="0"/>
              <a:t>finally</a:t>
            </a:r>
            <a:r>
              <a:rPr lang="en-US" i="1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 descr="Screen Shot 2015-10-27 at 2.23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515" y="4950880"/>
            <a:ext cx="2167467" cy="745067"/>
          </a:xfrm>
          <a:prstGeom prst="rect">
            <a:avLst/>
          </a:prstGeom>
        </p:spPr>
      </p:pic>
      <p:pic>
        <p:nvPicPr>
          <p:cNvPr id="9" name="Picture 8" descr="Screen Shot 2015-10-27 at 2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940" y="1682751"/>
            <a:ext cx="1085321" cy="821069"/>
          </a:xfrm>
          <a:prstGeom prst="rect">
            <a:avLst/>
          </a:prstGeom>
        </p:spPr>
      </p:pic>
      <p:pic>
        <p:nvPicPr>
          <p:cNvPr id="10" name="Picture 9" descr="Screen Shot 2015-10-27 at 2.26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982" y="2751667"/>
            <a:ext cx="993464" cy="668867"/>
          </a:xfrm>
          <a:prstGeom prst="rect">
            <a:avLst/>
          </a:prstGeom>
        </p:spPr>
      </p:pic>
      <p:pic>
        <p:nvPicPr>
          <p:cNvPr id="11" name="Picture 10" descr="Screen Shot 2015-10-27 at 2.27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982" y="3788834"/>
            <a:ext cx="1150619" cy="6392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20612" y="5869800"/>
            <a:ext cx="3009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Derivation and details from </a:t>
            </a:r>
            <a:r>
              <a:rPr lang="en-US" sz="1200" dirty="0" err="1"/>
              <a:t>R</a:t>
            </a:r>
            <a:r>
              <a:rPr lang="en-US" sz="1200" dirty="0" err="1" smtClean="0"/>
              <a:t>.Thurman-Keup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033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41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Mark-III Vacuum Vessel</a:t>
            </a:r>
            <a:endParaRPr lang="en-US" dirty="0"/>
          </a:p>
        </p:txBody>
      </p:sp>
      <p:pic>
        <p:nvPicPr>
          <p:cNvPr id="10" name="Content Placeholder 9" descr="DSCN1239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67" y="879476"/>
            <a:ext cx="7730067" cy="51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42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Injector Mark-III Magnet</a:t>
            </a:r>
            <a:endParaRPr lang="en-US" dirty="0"/>
          </a:p>
        </p:txBody>
      </p:sp>
      <p:pic>
        <p:nvPicPr>
          <p:cNvPr id="4" name="Content Placeholder 3" descr="DSCN1146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00" y="1830388"/>
            <a:ext cx="8001000" cy="4400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0701" y="788663"/>
            <a:ext cx="58259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Magnet MIIPM001 on measurement stand for integral field map.</a:t>
            </a:r>
          </a:p>
          <a:p>
            <a:pPr algn="ctr"/>
            <a:r>
              <a:rPr lang="en-US" sz="1600" dirty="0" smtClean="0"/>
              <a:t>Similar to Mark-II but smaller. </a:t>
            </a:r>
          </a:p>
          <a:p>
            <a:pPr algn="ctr"/>
            <a:r>
              <a:rPr lang="en-US" sz="1600" dirty="0" smtClean="0"/>
              <a:t>1KG center field and half correction up and downstream,</a:t>
            </a:r>
          </a:p>
          <a:p>
            <a:pPr algn="ctr"/>
            <a:r>
              <a:rPr lang="en-US" sz="1600" dirty="0" smtClean="0"/>
              <a:t> Local 3 bump shunted, so beam sees close to zero integrated field.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53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6102350" cy="241300"/>
          </a:xfrm>
        </p:spPr>
        <p:txBody>
          <a:bodyPr/>
          <a:lstStyle/>
          <a:p>
            <a:r>
              <a:rPr lang="en-US" dirty="0" smtClean="0"/>
              <a:t>Jim Zagel, R. Thurman-</a:t>
            </a:r>
            <a:r>
              <a:rPr lang="en-US" dirty="0" err="1" smtClean="0"/>
              <a:t>Keup</a:t>
            </a:r>
            <a:r>
              <a:rPr lang="en-US" dirty="0" smtClean="0"/>
              <a:t> | Beam Profile Measurement at Fermilab Using Residual Gas Ionization Profile Monitors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 Orbit Perturbation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812800" y="1600200"/>
            <a:ext cx="83312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Measured magnet integrated field is -0.001T-m</a:t>
            </a:r>
          </a:p>
          <a:p>
            <a:r>
              <a:rPr lang="en-US" dirty="0" smtClean="0"/>
              <a:t>Maximum displacement around the ring for the measured field integral is</a:t>
            </a:r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311543"/>
              </p:ext>
            </p:extLst>
          </p:nvPr>
        </p:nvGraphicFramePr>
        <p:xfrm>
          <a:off x="3030956" y="3206749"/>
          <a:ext cx="2988844" cy="114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3" imgW="1257300" imgH="482600" progId="Equation.3">
                  <p:embed/>
                </p:oleObj>
              </mc:Choice>
              <mc:Fallback>
                <p:oleObj name="Equation" r:id="rId3" imgW="12573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0956" y="3206749"/>
                        <a:ext cx="2988844" cy="1147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2000" y="4461935"/>
            <a:ext cx="741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For the Main Injector  </a:t>
            </a:r>
            <a:r>
              <a:rPr lang="en-US" sz="3200" dirty="0" err="1" smtClean="0"/>
              <a:t>ρ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sz="3200" dirty="0" smtClean="0"/>
              <a:t>≈ 27 T-m </a:t>
            </a:r>
          </a:p>
          <a:p>
            <a:r>
              <a:rPr lang="en-US" sz="3200" dirty="0" smtClean="0"/>
              <a:t>and the 	maximum β is 50, Tune, </a:t>
            </a:r>
            <a:r>
              <a:rPr lang="en-US" sz="3200" dirty="0" err="1" smtClean="0"/>
              <a:t>ν</a:t>
            </a:r>
            <a:r>
              <a:rPr lang="en-US" sz="3200" dirty="0" smtClean="0"/>
              <a:t> is 0.43,</a:t>
            </a:r>
          </a:p>
          <a:p>
            <a:r>
              <a:rPr lang="en-US" sz="3200" i="1" dirty="0" smtClean="0"/>
              <a:t>D</a:t>
            </a:r>
            <a:r>
              <a:rPr lang="en-US" sz="3200" dirty="0" smtClean="0"/>
              <a:t> ≈ 0.001 m</a:t>
            </a: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49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MCP Test Chamber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8169" y="863600"/>
            <a:ext cx="7967663" cy="4238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Facility to scan MCPs for suitability and look </a:t>
            </a:r>
            <a:r>
              <a:rPr lang="en-US" sz="2400" dirty="0"/>
              <a:t>at areas of reduced gain</a:t>
            </a:r>
          </a:p>
          <a:p>
            <a:endParaRPr lang="en-US" sz="2400" dirty="0" smtClean="0"/>
          </a:p>
        </p:txBody>
      </p:sp>
      <p:pic>
        <p:nvPicPr>
          <p:cNvPr id="7" name="Picture 6" descr="DSCN11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14958"/>
            <a:ext cx="4563534" cy="3422649"/>
          </a:xfrm>
          <a:prstGeom prst="rect">
            <a:avLst/>
          </a:prstGeom>
        </p:spPr>
      </p:pic>
      <p:pic>
        <p:nvPicPr>
          <p:cNvPr id="9" name="Picture 8" descr="Normal Connections HV On.vi 1232014 14246 PM.bmp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000" y="2203993"/>
            <a:ext cx="4377268" cy="40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 Test Chamber Reconfigured</a:t>
            </a:r>
            <a:endParaRPr lang="en-US" dirty="0"/>
          </a:p>
        </p:txBody>
      </p:sp>
      <p:pic>
        <p:nvPicPr>
          <p:cNvPr id="6" name="Picture 5" descr="DSCN18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542" y="827611"/>
            <a:ext cx="6290733" cy="4718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7307" y="5562595"/>
            <a:ext cx="525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Pump and Ion Gauge moved away from test region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30865" y="5931927"/>
            <a:ext cx="654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step is to reduce the spacing between EGN and MCP under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9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313267"/>
            <a:ext cx="5554133" cy="432136"/>
          </a:xfrm>
        </p:spPr>
        <p:txBody>
          <a:bodyPr/>
          <a:lstStyle/>
          <a:p>
            <a:r>
              <a:rPr lang="en-US" dirty="0" smtClean="0"/>
              <a:t>IPM Concept Magnetic Containment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958418" cy="241300"/>
          </a:xfrm>
        </p:spPr>
        <p:txBody>
          <a:bodyPr/>
          <a:lstStyle/>
          <a:p>
            <a:r>
              <a:rPr lang="en-US" dirty="0" smtClean="0"/>
              <a:t>Jim Zagel, </a:t>
            </a:r>
            <a:r>
              <a:rPr lang="en-US" dirty="0" err="1" smtClean="0"/>
              <a:t>R.Thurman-Keup</a:t>
            </a:r>
            <a:r>
              <a:rPr lang="en-US" dirty="0" smtClean="0"/>
              <a:t> | Beam Profile Measurement at Fermilab Using Residual Gas Ionization Profile Monitors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5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76200" y="737125"/>
            <a:ext cx="8458200" cy="5410200"/>
            <a:chOff x="76200" y="830262"/>
            <a:chExt cx="8458200" cy="5410200"/>
          </a:xfrm>
        </p:grpSpPr>
        <p:sp>
          <p:nvSpPr>
            <p:cNvPr id="52" name="Oval 51"/>
            <p:cNvSpPr/>
            <p:nvPr/>
          </p:nvSpPr>
          <p:spPr>
            <a:xfrm>
              <a:off x="2133600" y="2278062"/>
              <a:ext cx="152400" cy="1524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133600" y="2963862"/>
              <a:ext cx="152400" cy="1524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133600" y="3649662"/>
              <a:ext cx="152400" cy="1524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2133600" y="4335462"/>
              <a:ext cx="152400" cy="1524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048000" y="5707062"/>
              <a:ext cx="2971800" cy="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 flipH="1">
              <a:off x="2286000" y="1744662"/>
              <a:ext cx="4572000" cy="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2743200" y="1897062"/>
              <a:ext cx="3657600" cy="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ot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2743200" y="4792662"/>
              <a:ext cx="3657600" cy="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ot"/>
            </a:ln>
            <a:effectLst/>
          </p:spPr>
        </p:cxnSp>
        <p:sp>
          <p:nvSpPr>
            <p:cNvPr id="60" name="Rectangle 59"/>
            <p:cNvSpPr/>
            <p:nvPr/>
          </p:nvSpPr>
          <p:spPr>
            <a:xfrm>
              <a:off x="3048000" y="5097462"/>
              <a:ext cx="2971800" cy="152400"/>
            </a:xfrm>
            <a:prstGeom prst="rect">
              <a:avLst/>
            </a:prstGeom>
            <a:pattFill prst="wdDnDiag">
              <a:fgClr>
                <a:srgbClr val="4F81BD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934200" y="2278062"/>
              <a:ext cx="152400" cy="1524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6934200" y="2963862"/>
              <a:ext cx="152400" cy="1524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934200" y="3649662"/>
              <a:ext cx="152400" cy="1524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6934200" y="4335462"/>
              <a:ext cx="152400" cy="1524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048000" y="5249862"/>
              <a:ext cx="2971800" cy="152400"/>
            </a:xfrm>
            <a:prstGeom prst="rect">
              <a:avLst/>
            </a:prstGeom>
            <a:pattFill prst="wdUpDiag">
              <a:fgClr>
                <a:srgbClr val="4F81BD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229100" y="3116262"/>
              <a:ext cx="685800" cy="2286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rapezoid 66"/>
            <p:cNvSpPr/>
            <p:nvPr/>
          </p:nvSpPr>
          <p:spPr>
            <a:xfrm rot="10800000">
              <a:off x="2209800" y="1135062"/>
              <a:ext cx="5638800" cy="457200"/>
            </a:xfrm>
            <a:prstGeom prst="trapezoid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rapezoid 67"/>
            <p:cNvSpPr/>
            <p:nvPr/>
          </p:nvSpPr>
          <p:spPr>
            <a:xfrm>
              <a:off x="2171700" y="5783262"/>
              <a:ext cx="5753100" cy="457200"/>
            </a:xfrm>
            <a:prstGeom prst="trapezoid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620000" y="1135062"/>
              <a:ext cx="914400" cy="5105400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62000" y="830262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Magnet with vertical B field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43933" y="1490664"/>
              <a:ext cx="1837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Cathode -10 KV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200" y="2963862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Field shaping electrodes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1890423" y="1675330"/>
              <a:ext cx="395577" cy="6933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74" name="TextBox 73"/>
            <p:cNvSpPr txBox="1"/>
            <p:nvPr/>
          </p:nvSpPr>
          <p:spPr>
            <a:xfrm>
              <a:off x="76200" y="1897062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Electron Suppression Grid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V="1">
              <a:off x="2057400" y="1897063"/>
              <a:ext cx="609600" cy="15239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76" name="Straight Arrow Connector 75"/>
            <p:cNvCxnSpPr>
              <a:stCxn id="72" idx="3"/>
              <a:endCxn id="52" idx="3"/>
            </p:cNvCxnSpPr>
            <p:nvPr/>
          </p:nvCxnSpPr>
          <p:spPr>
            <a:xfrm flipV="1">
              <a:off x="1524000" y="2408144"/>
              <a:ext cx="631918" cy="87888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77" name="Straight Arrow Connector 76"/>
            <p:cNvCxnSpPr>
              <a:stCxn id="72" idx="3"/>
              <a:endCxn id="54" idx="2"/>
            </p:cNvCxnSpPr>
            <p:nvPr/>
          </p:nvCxnSpPr>
          <p:spPr>
            <a:xfrm>
              <a:off x="1524000" y="3287028"/>
              <a:ext cx="609600" cy="43883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72" idx="3"/>
              <a:endCxn id="53" idx="3"/>
            </p:cNvCxnSpPr>
            <p:nvPr/>
          </p:nvCxnSpPr>
          <p:spPr>
            <a:xfrm flipV="1">
              <a:off x="1524000" y="3093944"/>
              <a:ext cx="631918" cy="19308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79" name="Straight Arrow Connector 78"/>
            <p:cNvCxnSpPr>
              <a:stCxn id="72" idx="3"/>
              <a:endCxn id="55" idx="2"/>
            </p:cNvCxnSpPr>
            <p:nvPr/>
          </p:nvCxnSpPr>
          <p:spPr>
            <a:xfrm>
              <a:off x="1524000" y="3287028"/>
              <a:ext cx="609600" cy="112463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28600" y="4347130"/>
              <a:ext cx="1661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Wire mesh gate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1" name="Straight Arrow Connector 80"/>
            <p:cNvCxnSpPr>
              <a:stCxn id="80" idx="3"/>
            </p:cNvCxnSpPr>
            <p:nvPr/>
          </p:nvCxnSpPr>
          <p:spPr>
            <a:xfrm>
              <a:off x="1890423" y="4531796"/>
              <a:ext cx="852777" cy="27253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82" name="TextBox 81"/>
            <p:cNvSpPr txBox="1"/>
            <p:nvPr/>
          </p:nvSpPr>
          <p:spPr>
            <a:xfrm>
              <a:off x="228600" y="4679731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Microchannel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Plate (MCP)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3" name="Straight Arrow Connector 82"/>
            <p:cNvCxnSpPr>
              <a:stCxn id="82" idx="3"/>
              <a:endCxn id="60" idx="1"/>
            </p:cNvCxnSpPr>
            <p:nvPr/>
          </p:nvCxnSpPr>
          <p:spPr>
            <a:xfrm>
              <a:off x="1752600" y="5002897"/>
              <a:ext cx="1295400" cy="17076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84" name="TextBox 83"/>
            <p:cNvSpPr txBox="1"/>
            <p:nvPr/>
          </p:nvSpPr>
          <p:spPr>
            <a:xfrm>
              <a:off x="76200" y="5402262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Anode strips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500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 spacing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5" name="Straight Arrow Connector 84"/>
            <p:cNvCxnSpPr>
              <a:stCxn id="84" idx="3"/>
            </p:cNvCxnSpPr>
            <p:nvPr/>
          </p:nvCxnSpPr>
          <p:spPr>
            <a:xfrm flipV="1">
              <a:off x="1752600" y="5707062"/>
              <a:ext cx="1295400" cy="1836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86" name="TextBox 85"/>
            <p:cNvSpPr txBox="1"/>
            <p:nvPr/>
          </p:nvSpPr>
          <p:spPr>
            <a:xfrm>
              <a:off x="2971800" y="2963862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Beam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(into page)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Down Arrow 86"/>
            <p:cNvSpPr/>
            <p:nvPr/>
          </p:nvSpPr>
          <p:spPr>
            <a:xfrm>
              <a:off x="3962400" y="3497262"/>
              <a:ext cx="1219200" cy="1524000"/>
            </a:xfrm>
            <a:prstGeom prst="downArrow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Down Arrow 87"/>
            <p:cNvSpPr/>
            <p:nvPr/>
          </p:nvSpPr>
          <p:spPr>
            <a:xfrm rot="10800000">
              <a:off x="3962400" y="1744662"/>
              <a:ext cx="1219200" cy="1295400"/>
            </a:xfrm>
            <a:prstGeom prst="downArrow">
              <a:avLst/>
            </a:prstGeom>
            <a:pattFill prst="pct40">
              <a:fgClr>
                <a:srgbClr val="EEECE1">
                  <a:lumMod val="75000"/>
                </a:srgbClr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876800" y="2278062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Ions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876800" y="3802062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Electrons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34000" y="2963862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Ionization Happens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2" name="Straight Arrow Connector 91"/>
            <p:cNvCxnSpPr>
              <a:stCxn id="91" idx="1"/>
              <a:endCxn id="66" idx="6"/>
            </p:cNvCxnSpPr>
            <p:nvPr/>
          </p:nvCxnSpPr>
          <p:spPr>
            <a:xfrm flipH="1" flipV="1">
              <a:off x="4914900" y="3230562"/>
              <a:ext cx="419100" cy="5646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8853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Main Injector</a:t>
            </a:r>
            <a:r>
              <a:rPr lang="ja-JP" altLang="en-US" sz="2400" dirty="0">
                <a:latin typeface="Arial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s </a:t>
            </a:r>
            <a:r>
              <a:rPr lang="ja-JP" altLang="en-US" sz="2400" dirty="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Three Headed 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Monster</a:t>
            </a:r>
            <a:r>
              <a:rPr lang="ja-JP" alt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532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2286005" y="931333"/>
            <a:ext cx="4114800" cy="363538"/>
          </a:xfrm>
          <a:prstGeom prst="rect">
            <a:avLst/>
          </a:prstGeo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Negative </a:t>
            </a:r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Clearing Field collecting electrons </a:t>
            </a:r>
            <a:endParaRPr lang="en-US" sz="2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666403647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5" y="1464728"/>
            <a:ext cx="6705600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Beam Profile Measurement at Fermilab Using Residual Gas Ionization Profile Monitors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Date Placeholder 2"/>
          <p:cNvSpPr txBox="1">
            <a:spLocks/>
          </p:cNvSpPr>
          <p:nvPr/>
        </p:nvSpPr>
        <p:spPr bwMode="auto">
          <a:xfrm>
            <a:off x="6180138" y="5926668"/>
            <a:ext cx="1905000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Times" charset="0"/>
              </a:rPr>
              <a:t>From 10/3/2003 TIPM Review</a:t>
            </a:r>
            <a:endParaRPr lang="en-US" sz="1400" dirty="0">
              <a:latin typeface="Times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389463"/>
            <a:ext cx="2523067" cy="38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b="1" kern="0" dirty="0">
                <a:solidFill>
                  <a:schemeClr val="accent1">
                    <a:lumMod val="75000"/>
                  </a:schemeClr>
                </a:solidFill>
                <a:latin typeface="Helvetica"/>
                <a:ea typeface="+mj-ea"/>
                <a:cs typeface="Helvetica"/>
              </a:rPr>
              <a:t>Ion </a:t>
            </a:r>
            <a:r>
              <a:rPr lang="en-US" sz="2400" b="1" kern="0" dirty="0" err="1">
                <a:solidFill>
                  <a:schemeClr val="accent1">
                    <a:lumMod val="75000"/>
                  </a:schemeClr>
                </a:solidFill>
                <a:latin typeface="Helvetica"/>
                <a:ea typeface="+mj-ea"/>
                <a:cs typeface="Helvetica"/>
              </a:rPr>
              <a:t>vs</a:t>
            </a:r>
            <a:r>
              <a:rPr lang="en-US" sz="2400" b="1" kern="0" dirty="0">
                <a:solidFill>
                  <a:schemeClr val="accent1">
                    <a:lumMod val="75000"/>
                  </a:schemeClr>
                </a:solidFill>
                <a:latin typeface="Helvetica"/>
                <a:ea typeface="+mj-ea"/>
                <a:cs typeface="Helvetica"/>
              </a:rPr>
              <a:t> Electron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1951038" y="2801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3561" name="Picture 7" descr="MI Chamber View.png                                            000C4763Mac OS X                       B80435B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69" y="855098"/>
            <a:ext cx="4129742" cy="290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8" descr="MI Mark II Chamber View.png                                    000C4763Mac OS X                       B80435B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667" y="821208"/>
            <a:ext cx="4529666" cy="308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MK-II Secondaries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1" t="13288" r="14992" b="25036"/>
          <a:stretch/>
        </p:blipFill>
        <p:spPr bwMode="auto">
          <a:xfrm>
            <a:off x="1295406" y="3694179"/>
            <a:ext cx="4028015" cy="263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9667" y="4852256"/>
            <a:ext cx="2221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Combined Signal from Electrons plus Secondary's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9DBF-10C8-0C41-BFE7-7626E5BA6F8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6450" y="3324847"/>
            <a:ext cx="23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Positive Ion Collection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4915" y="3536128"/>
            <a:ext cx="198590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 Collection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143930" y="389466"/>
            <a:ext cx="7298268" cy="414867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a typeface="ヒラギノ角ゴ Pro W3" charset="0"/>
                <a:cs typeface="Helvetica"/>
              </a:rPr>
              <a:t>Clearing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a typeface="ヒラギノ角ゴ Pro W3" charset="0"/>
                <a:cs typeface="Helvetica"/>
              </a:rPr>
              <a:t>Field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a typeface="ヒラギノ角ゴ Pro W3" charset="0"/>
                <a:cs typeface="Helvetica"/>
              </a:rPr>
              <a:t>Polarity Reversed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a typeface="ヒラギノ角ゴ Pro W3" charset="0"/>
                <a:cs typeface="Helvetica"/>
              </a:rPr>
              <a:t>to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a typeface="ヒラギノ角ゴ Pro W3" charset="0"/>
                <a:cs typeface="Helvetica"/>
              </a:rPr>
              <a:t>Collect Ions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a typeface="ヒラギノ角ゴ Pro W3" charset="0"/>
              <a:cs typeface="Helvetica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475538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9DBF-10C8-0C41-BFE7-7626E5BA6F8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 descr="P92300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135463" y="347131"/>
            <a:ext cx="5897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376092"/>
                </a:solidFill>
                <a:latin typeface="Helvetica"/>
                <a:cs typeface="Helvetica"/>
              </a:rPr>
              <a:t>Mark-II Secondary Suppression Screen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2743200" y="5791200"/>
            <a:ext cx="4198938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820Ω Resistor Should Have Been 8MΩ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Beam Profile Measurement at Fermilab Using Residual Gas Ionization Profile Monitors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9DBF-10C8-0C41-BFE7-7626E5BA6F88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786467" y="3691467"/>
            <a:ext cx="2921000" cy="22846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26630" idx="1"/>
          </p:cNvCxnSpPr>
          <p:nvPr/>
        </p:nvCxnSpPr>
        <p:spPr>
          <a:xfrm flipV="1">
            <a:off x="1786467" y="5976144"/>
            <a:ext cx="956733" cy="13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5742</TotalTime>
  <Words>2392</Words>
  <Application>Microsoft Office PowerPoint</Application>
  <PresentationFormat>On-screen Show (4:3)</PresentationFormat>
  <Paragraphs>443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ＭＳ Ｐゴシック</vt:lpstr>
      <vt:lpstr>Arial</vt:lpstr>
      <vt:lpstr>Calibri</vt:lpstr>
      <vt:lpstr>Courier</vt:lpstr>
      <vt:lpstr>Helvetica</vt:lpstr>
      <vt:lpstr>Symbol</vt:lpstr>
      <vt:lpstr>Times</vt:lpstr>
      <vt:lpstr>Times New Roman</vt:lpstr>
      <vt:lpstr>TimesNewRomanPSMT</vt:lpstr>
      <vt:lpstr>Wingdings</vt:lpstr>
      <vt:lpstr>ヒラギノ角ゴ Pro W3</vt:lpstr>
      <vt:lpstr>FNAL_TemplateMac_060514</vt:lpstr>
      <vt:lpstr>Office Theme</vt:lpstr>
      <vt:lpstr>Equation</vt:lpstr>
      <vt:lpstr>Residual Gas Ionization Profile Monitors (IPM) @ Fermilab</vt:lpstr>
      <vt:lpstr>Fermilab In the NOvA ERA</vt:lpstr>
      <vt:lpstr>Fermilab IPM Basic Types</vt:lpstr>
      <vt:lpstr>IPM Concept Electrostatic</vt:lpstr>
      <vt:lpstr>IPM Concept Magnetic Containment</vt:lpstr>
      <vt:lpstr>Main Injector’s “Three Headed Monster”</vt:lpstr>
      <vt:lpstr>PowerPoint Presentation</vt:lpstr>
      <vt:lpstr>PowerPoint Presentation</vt:lpstr>
      <vt:lpstr>PowerPoint Presentation</vt:lpstr>
      <vt:lpstr>Residual Gas Components</vt:lpstr>
      <vt:lpstr>Residual Gas Components</vt:lpstr>
      <vt:lpstr>Booster</vt:lpstr>
      <vt:lpstr>Main Ring/Main Injector Electrostatic</vt:lpstr>
      <vt:lpstr>Main Ring/Main Injector Electrostatic</vt:lpstr>
      <vt:lpstr>Main Ring/Main Injector Electrostatic</vt:lpstr>
      <vt:lpstr>Main Injector Mark-II</vt:lpstr>
      <vt:lpstr>Main Injector Mark-III Vertical</vt:lpstr>
      <vt:lpstr>Recycler Mark-III Vertical</vt:lpstr>
      <vt:lpstr>Tunnel Preamp Connectors</vt:lpstr>
      <vt:lpstr>New Preamp Connector Scheme</vt:lpstr>
      <vt:lpstr>Preamp Connectors</vt:lpstr>
      <vt:lpstr>Mark-II, and Tevatron Internals</vt:lpstr>
      <vt:lpstr>Mark-III Internals</vt:lpstr>
      <vt:lpstr>Anode Strip Board</vt:lpstr>
      <vt:lpstr>Anode Strip Board cont’d</vt:lpstr>
      <vt:lpstr>Mark-III Control Grid</vt:lpstr>
      <vt:lpstr>Control Grid Upstairs Test R4H</vt:lpstr>
      <vt:lpstr>Pulsing 10KV in a Magnetic Field</vt:lpstr>
      <vt:lpstr>Injection Mismatch </vt:lpstr>
      <vt:lpstr>Main Injector / P-Bar injection Measurement</vt:lpstr>
      <vt:lpstr>Typical Data Displays</vt:lpstr>
      <vt:lpstr>Main Injector Damper Turn On</vt:lpstr>
      <vt:lpstr>Tevatron</vt:lpstr>
      <vt:lpstr>IPM at IOTA</vt:lpstr>
      <vt:lpstr>IPM at IOTA</vt:lpstr>
      <vt:lpstr>IPM Measurement Summary</vt:lpstr>
      <vt:lpstr>IPM Measurement Summary 2</vt:lpstr>
      <vt:lpstr>Recent References</vt:lpstr>
      <vt:lpstr>Extra Material</vt:lpstr>
      <vt:lpstr>Booster Injection</vt:lpstr>
      <vt:lpstr>Mark-III Vacuum Vessel</vt:lpstr>
      <vt:lpstr>Main Injector Mark-III Magnet</vt:lpstr>
      <vt:lpstr>MI Orbit Perturbation</vt:lpstr>
      <vt:lpstr>MCP Test Chamber</vt:lpstr>
      <vt:lpstr>MCP Test Chamber Reconfigured</vt:lpstr>
    </vt:vector>
  </TitlesOfParts>
  <Manager/>
  <Company>Fermilab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Residual Gas Ionization Profile Monitors (IPM) @ Fermilab</dc:title>
  <dc:subject/>
  <dc:creator>Jim Zagel</dc:creator>
  <cp:keywords/>
  <dc:description/>
  <cp:lastModifiedBy>Randy M. Thurman-keup x6861 13957N</cp:lastModifiedBy>
  <cp:revision>147</cp:revision>
  <dcterms:created xsi:type="dcterms:W3CDTF">2012-10-30T21:01:34Z</dcterms:created>
  <dcterms:modified xsi:type="dcterms:W3CDTF">2015-10-30T15:35:13Z</dcterms:modified>
  <cp:category/>
</cp:coreProperties>
</file>