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5" r:id="rId4"/>
    <p:sldMasterId id="2147484177" r:id="rId5"/>
  </p:sldMasterIdLst>
  <p:notesMasterIdLst>
    <p:notesMasterId r:id="rId32"/>
  </p:notesMasterIdLst>
  <p:sldIdLst>
    <p:sldId id="262" r:id="rId6"/>
    <p:sldId id="263" r:id="rId7"/>
    <p:sldId id="272" r:id="rId8"/>
    <p:sldId id="273" r:id="rId9"/>
    <p:sldId id="275" r:id="rId10"/>
    <p:sldId id="266" r:id="rId11"/>
    <p:sldId id="286" r:id="rId12"/>
    <p:sldId id="278" r:id="rId13"/>
    <p:sldId id="267" r:id="rId14"/>
    <p:sldId id="288" r:id="rId15"/>
    <p:sldId id="290" r:id="rId16"/>
    <p:sldId id="291" r:id="rId17"/>
    <p:sldId id="306" r:id="rId18"/>
    <p:sldId id="289" r:id="rId19"/>
    <p:sldId id="280" r:id="rId20"/>
    <p:sldId id="292" r:id="rId21"/>
    <p:sldId id="293" r:id="rId22"/>
    <p:sldId id="269" r:id="rId23"/>
    <p:sldId id="307" r:id="rId24"/>
    <p:sldId id="296" r:id="rId25"/>
    <p:sldId id="297" r:id="rId26"/>
    <p:sldId id="308" r:id="rId27"/>
    <p:sldId id="271" r:id="rId28"/>
    <p:sldId id="300" r:id="rId29"/>
    <p:sldId id="304" r:id="rId30"/>
    <p:sldId id="30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6600"/>
    <a:srgbClr val="CC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829" autoAdjust="0"/>
  </p:normalViewPr>
  <p:slideViewPr>
    <p:cSldViewPr snapToGrid="0">
      <p:cViewPr varScale="1">
        <p:scale>
          <a:sx n="56" d="100"/>
          <a:sy n="5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41A190D-4F72-4EB4-9834-656E2BCE7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440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52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17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55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48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69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3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0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29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93855-5502-4692-95B4-209A524BDD5D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baseline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49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4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6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02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76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7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45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1A190D-4F72-4EB4-9834-656E2BCE75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8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9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1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4F471-F29A-4698-AF3D-7938479E4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4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9EE5-CDFB-46DF-A6DE-CBFE8D68C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0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86990-E46F-4169-B270-AC34687DE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49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389D6-4615-4962-BB73-8CDCFACC8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9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7187F-3D46-40DD-B140-38CE29667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65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2F665-3FB2-4FA9-82BE-47615231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B87DE-90A3-498A-B1D7-1EF74E076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51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8C690-BD36-43D3-B017-FAD2E04BE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4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7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E9B6-4511-4791-AFF1-9B573477B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18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43807-FB36-4EEA-A36B-6B8A77DC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6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2038"/>
            <a:ext cx="2057400" cy="506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2038"/>
            <a:ext cx="6019800" cy="506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1D7AB-83B3-42B7-9809-E7BD1A277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42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>
                <a:solidFill>
                  <a:srgbClr val="6600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F1603-737C-4E56-BE86-4C0369F7A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66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413" y="764704"/>
            <a:ext cx="6275387" cy="1216025"/>
          </a:xfrm>
        </p:spPr>
        <p:txBody>
          <a:bodyPr/>
          <a:lstStyle>
            <a:lvl1pPr>
              <a:defRPr>
                <a:solidFill>
                  <a:srgbClr val="66006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>
                <a:solidFill>
                  <a:srgbClr val="0066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D307D-DC9C-42F2-8FD2-80490BBAA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4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3CB26-47BF-4F17-8678-89375914A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4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79D13-3D03-4727-A47F-98FF94DA9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99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CC797-16FB-4E23-A2E9-A9BF651C1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10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68203-0BE1-487D-AF6B-3396D56ED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23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536CB-7922-4C3C-86BD-F11E1D775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5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98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028DB-7C71-4F3F-A679-F225914F5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32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35259-0F27-4EE4-B28B-C8D5E92E7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8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59486-FFBD-4BCB-A5ED-BF8695EDE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050"/>
            <a:ext cx="2057400" cy="5218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19800" cy="5218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BE092-1F70-42B2-858D-E01DF7371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59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2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02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5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71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7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37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86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65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22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82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52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 b="1">
                <a:solidFill>
                  <a:srgbClr val="6600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1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600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</a:defRPr>
            </a:lvl1pPr>
            <a:lvl2pPr>
              <a:defRPr>
                <a:solidFill>
                  <a:srgbClr val="006600"/>
                </a:solidFill>
              </a:defRPr>
            </a:lvl2pPr>
            <a:lvl3pPr>
              <a:defRPr>
                <a:solidFill>
                  <a:srgbClr val="006600"/>
                </a:solidFill>
              </a:defRPr>
            </a:lvl3pPr>
            <a:lvl4pPr>
              <a:defRPr>
                <a:solidFill>
                  <a:srgbClr val="006600"/>
                </a:solidFill>
              </a:defRPr>
            </a:lvl4pPr>
            <a:lvl5pPr>
              <a:defRPr>
                <a:solidFill>
                  <a:srgbClr val="0066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72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95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92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0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46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03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6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38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92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45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6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2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3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4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smallbottom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islarge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1062038"/>
            <a:ext cx="6275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49500"/>
            <a:ext cx="82296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0AB389E-1E6A-4EF5-804C-3F579E078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sissmall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908050"/>
            <a:ext cx="6275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308AE51-BBDA-4722-9F7E-18F720BBD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sislargebottom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sissmallbottom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6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12" Type="http://schemas.openxmlformats.org/officeDocument/2006/relationships/image" Target="../media/image2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wmf"/><Relationship Id="rId10" Type="http://schemas.openxmlformats.org/officeDocument/2006/relationships/image" Target="../media/image20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11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ctrTitle"/>
          </p:nvPr>
        </p:nvSpPr>
        <p:spPr>
          <a:xfrm>
            <a:off x="685800" y="1209156"/>
            <a:ext cx="7772400" cy="1470025"/>
          </a:xfrm>
        </p:spPr>
        <p:txBody>
          <a:bodyPr/>
          <a:lstStyle/>
          <a:p>
            <a:r>
              <a:rPr lang="en-GB" altLang="en-US" dirty="0" smtClean="0"/>
              <a:t>Non-Destructive Profile Measurement in Rings with Strong Space </a:t>
            </a:r>
            <a:r>
              <a:rPr lang="en-GB" altLang="en-US" dirty="0" smtClean="0"/>
              <a:t>Charge</a:t>
            </a:r>
            <a:endParaRPr lang="en-GB" altLang="en-US" dirty="0" smtClean="0"/>
          </a:p>
        </p:txBody>
      </p:sp>
      <p:sp>
        <p:nvSpPr>
          <p:cNvPr id="9218" name="Subtitle 2"/>
          <p:cNvSpPr>
            <a:spLocks noGrp="1"/>
          </p:cNvSpPr>
          <p:nvPr>
            <p:ph type="subTitle" idx="1"/>
          </p:nvPr>
        </p:nvSpPr>
        <p:spPr>
          <a:xfrm>
            <a:off x="0" y="3591984"/>
            <a:ext cx="9144000" cy="2096189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R Williamson, B Pine, C Wilcox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sz="2600" i="1" dirty="0" smtClean="0"/>
              <a:t>With many contributions from ISIS Diagnostics and Accelerator Physics Groups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934670"/>
            <a:ext cx="3115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+mn-lt"/>
              </a:rPr>
              <a:t>Beam Dynamics Meets Diagnostics 2015</a:t>
            </a:r>
          </a:p>
          <a:p>
            <a:r>
              <a:rPr lang="en-GB" i="1" dirty="0" smtClean="0">
                <a:latin typeface="+mn-lt"/>
              </a:rPr>
              <a:t>Firenze, Italy</a:t>
            </a:r>
            <a:endParaRPr lang="en-GB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16" y="-1"/>
            <a:ext cx="9290756" cy="707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-1"/>
            <a:ext cx="9144000" cy="138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kern="0" dirty="0" smtClean="0">
                <a:solidFill>
                  <a:schemeClr val="tx1"/>
                </a:solidFill>
              </a:rPr>
              <a:t>Measurement Error </a:t>
            </a:r>
          </a:p>
          <a:p>
            <a:r>
              <a:rPr lang="en-GB" altLang="en-US" kern="0" dirty="0" smtClean="0">
                <a:solidFill>
                  <a:schemeClr val="tx1"/>
                </a:solidFill>
              </a:rPr>
              <a:t>– </a:t>
            </a:r>
            <a:r>
              <a:rPr lang="en-GB" altLang="en-US" i="1" kern="0" dirty="0" smtClean="0">
                <a:solidFill>
                  <a:schemeClr val="tx1"/>
                </a:solidFill>
              </a:rPr>
              <a:t>Space Charge</a:t>
            </a:r>
          </a:p>
        </p:txBody>
      </p:sp>
      <p:pic>
        <p:nvPicPr>
          <p:cNvPr id="78" name="Picture 2" descr="volts at 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5" y="1429290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3" descr="volts at 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4" y="1421175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volts at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6" y="1442052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 descr="volts at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6" y="1430242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volts at 4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3" y="1424937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7" descr="volts at 5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2" y="1430242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volts at 10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6" y="1421502"/>
            <a:ext cx="384772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9" descr="volts at 20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56" y="1429289"/>
            <a:ext cx="384772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volts at 30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36" y="1430242"/>
            <a:ext cx="383954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1" descr="volts at 100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36" y="1421502"/>
            <a:ext cx="3847725" cy="543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" descr="volts at 1000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61" y="1381330"/>
            <a:ext cx="3847725" cy="5436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ontent Placeholder 2"/>
          <p:cNvSpPr txBox="1">
            <a:spLocks/>
          </p:cNvSpPr>
          <p:nvPr/>
        </p:nvSpPr>
        <p:spPr bwMode="auto">
          <a:xfrm>
            <a:off x="11016" y="1365420"/>
            <a:ext cx="5277112" cy="45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kern="0" dirty="0" smtClean="0">
                <a:solidFill>
                  <a:schemeClr val="accent1">
                    <a:lumMod val="50000"/>
                  </a:schemeClr>
                </a:solidFill>
              </a:rPr>
              <a:t>Pushes ions out from centre of beam</a:t>
            </a:r>
          </a:p>
          <a:p>
            <a:r>
              <a:rPr lang="en-GB" altLang="en-US" kern="0" dirty="0" smtClean="0">
                <a:solidFill>
                  <a:schemeClr val="accent1">
                    <a:lumMod val="50000"/>
                  </a:schemeClr>
                </a:solidFill>
              </a:rPr>
              <a:t>Measured profile widened</a:t>
            </a:r>
          </a:p>
          <a:p>
            <a:r>
              <a:rPr lang="en-GB" altLang="en-US" kern="0" dirty="0" smtClean="0">
                <a:solidFill>
                  <a:schemeClr val="accent1">
                    <a:lumMod val="50000"/>
                  </a:schemeClr>
                </a:solidFill>
              </a:rPr>
              <a:t>Dependent on beam charge, size, energy, distribution, intensity and drift field voltage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229600" y="1437343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0 kV</a:t>
            </a:r>
            <a:endParaRPr lang="en-GB" sz="2200" dirty="0"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229600" y="1426406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1 kV</a:t>
            </a:r>
            <a:endParaRPr lang="en-GB" sz="2200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229598" y="1410814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2 kV</a:t>
            </a:r>
            <a:endParaRPr lang="en-GB" sz="2200" dirty="0">
              <a:latin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229597" y="1415442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3 kV</a:t>
            </a:r>
            <a:endParaRPr lang="en-GB" sz="2200" dirty="0">
              <a:latin typeface="+mn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229596" y="1421175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latin typeface="+mn-lt"/>
              </a:rPr>
              <a:t>4</a:t>
            </a:r>
            <a:r>
              <a:rPr lang="en-GB" sz="2200" dirty="0" smtClean="0">
                <a:latin typeface="+mn-lt"/>
              </a:rPr>
              <a:t> kV</a:t>
            </a:r>
            <a:endParaRPr lang="en-GB" sz="2200" dirty="0">
              <a:latin typeface="+mn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229595" y="1426406"/>
            <a:ext cx="914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5 kV</a:t>
            </a:r>
            <a:endParaRPr lang="en-GB" sz="2200" dirty="0">
              <a:latin typeface="+mn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8139290" y="1421174"/>
            <a:ext cx="100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10 kV</a:t>
            </a:r>
            <a:endParaRPr lang="en-GB" sz="2200" dirty="0">
              <a:latin typeface="+mn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39290" y="1426406"/>
            <a:ext cx="100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15 kV</a:t>
            </a:r>
            <a:endParaRPr lang="en-GB" sz="220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139290" y="1421173"/>
            <a:ext cx="100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20 kV</a:t>
            </a:r>
            <a:endParaRPr lang="en-GB" sz="2200" dirty="0">
              <a:latin typeface="+mn-lt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139290" y="1426406"/>
            <a:ext cx="100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25 kV</a:t>
            </a:r>
            <a:endParaRPr lang="en-GB" sz="2200" dirty="0">
              <a:latin typeface="+mn-lt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8139290" y="1410813"/>
            <a:ext cx="1004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dirty="0" smtClean="0">
                <a:latin typeface="+mn-lt"/>
              </a:rPr>
              <a:t>30 kV</a:t>
            </a:r>
            <a:endParaRPr lang="en-GB" sz="2200" dirty="0">
              <a:latin typeface="+mn-l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023692" y="1357608"/>
            <a:ext cx="4278080" cy="5711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 Box 16"/>
          <p:cNvSpPr txBox="1">
            <a:spLocks noChangeArrowheads="1"/>
          </p:cNvSpPr>
          <p:nvPr/>
        </p:nvSpPr>
        <p:spPr bwMode="auto">
          <a:xfrm>
            <a:off x="5119916" y="2422333"/>
            <a:ext cx="17584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Space Charge Field</a:t>
            </a:r>
            <a:endParaRPr lang="en-GB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75"/>
          <p:cNvSpPr>
            <a:spLocks noChangeArrowheads="1"/>
          </p:cNvSpPr>
          <p:nvPr/>
        </p:nvSpPr>
        <p:spPr bwMode="auto">
          <a:xfrm>
            <a:off x="6266715" y="1844799"/>
            <a:ext cx="2447731" cy="56411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Oval 76"/>
          <p:cNvSpPr>
            <a:spLocks noChangeArrowheads="1"/>
          </p:cNvSpPr>
          <p:nvPr/>
        </p:nvSpPr>
        <p:spPr bwMode="auto">
          <a:xfrm>
            <a:off x="6879874" y="3069891"/>
            <a:ext cx="1279050" cy="1279049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6878648" y="3068664"/>
            <a:ext cx="1280276" cy="1280276"/>
            <a:chOff x="2290" y="2069"/>
            <a:chExt cx="1044" cy="1044"/>
          </a:xfrm>
        </p:grpSpPr>
        <p:sp>
          <p:nvSpPr>
            <p:cNvPr id="8" name="AutoShape 78"/>
            <p:cNvSpPr>
              <a:spLocks noChangeArrowheads="1"/>
            </p:cNvSpPr>
            <p:nvPr/>
          </p:nvSpPr>
          <p:spPr bwMode="auto">
            <a:xfrm>
              <a:off x="229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AutoShape 79"/>
            <p:cNvSpPr>
              <a:spLocks noChangeArrowheads="1"/>
            </p:cNvSpPr>
            <p:nvPr/>
          </p:nvSpPr>
          <p:spPr bwMode="auto">
            <a:xfrm>
              <a:off x="2381" y="284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utoShape 80"/>
            <p:cNvSpPr>
              <a:spLocks noChangeArrowheads="1"/>
            </p:cNvSpPr>
            <p:nvPr/>
          </p:nvSpPr>
          <p:spPr bwMode="auto">
            <a:xfrm>
              <a:off x="2744" y="206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AutoShape 81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82"/>
            <p:cNvSpPr>
              <a:spLocks noChangeArrowheads="1"/>
            </p:cNvSpPr>
            <p:nvPr/>
          </p:nvSpPr>
          <p:spPr bwMode="auto">
            <a:xfrm>
              <a:off x="324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83"/>
            <p:cNvSpPr>
              <a:spLocks noChangeArrowheads="1"/>
            </p:cNvSpPr>
            <p:nvPr/>
          </p:nvSpPr>
          <p:spPr bwMode="auto">
            <a:xfrm>
              <a:off x="2744" y="302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AutoShape 84"/>
            <p:cNvSpPr>
              <a:spLocks noChangeArrowheads="1"/>
            </p:cNvSpPr>
            <p:nvPr/>
          </p:nvSpPr>
          <p:spPr bwMode="auto">
            <a:xfrm>
              <a:off x="265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AutoShape 85"/>
            <p:cNvSpPr>
              <a:spLocks noChangeArrowheads="1"/>
            </p:cNvSpPr>
            <p:nvPr/>
          </p:nvSpPr>
          <p:spPr bwMode="auto">
            <a:xfrm>
              <a:off x="2835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utoShape 86"/>
            <p:cNvSpPr>
              <a:spLocks noChangeArrowheads="1"/>
            </p:cNvSpPr>
            <p:nvPr/>
          </p:nvSpPr>
          <p:spPr bwMode="auto">
            <a:xfrm>
              <a:off x="2744" y="2614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AutoShape 87"/>
            <p:cNvSpPr>
              <a:spLocks noChangeArrowheads="1"/>
            </p:cNvSpPr>
            <p:nvPr/>
          </p:nvSpPr>
          <p:spPr bwMode="auto">
            <a:xfrm>
              <a:off x="2381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AutoShape 88"/>
            <p:cNvSpPr>
              <a:spLocks noChangeArrowheads="1"/>
            </p:cNvSpPr>
            <p:nvPr/>
          </p:nvSpPr>
          <p:spPr bwMode="auto">
            <a:xfrm>
              <a:off x="2744" y="275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AutoShape 89"/>
            <p:cNvSpPr>
              <a:spLocks noChangeArrowheads="1"/>
            </p:cNvSpPr>
            <p:nvPr/>
          </p:nvSpPr>
          <p:spPr bwMode="auto">
            <a:xfrm>
              <a:off x="2744" y="243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AutoShape 90"/>
            <p:cNvSpPr>
              <a:spLocks noChangeArrowheads="1"/>
            </p:cNvSpPr>
            <p:nvPr/>
          </p:nvSpPr>
          <p:spPr bwMode="auto">
            <a:xfrm>
              <a:off x="3107" y="288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AutoShape 91"/>
            <p:cNvSpPr>
              <a:spLocks noChangeArrowheads="1"/>
            </p:cNvSpPr>
            <p:nvPr/>
          </p:nvSpPr>
          <p:spPr bwMode="auto">
            <a:xfrm>
              <a:off x="297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AutoShape 92"/>
            <p:cNvSpPr>
              <a:spLocks noChangeArrowheads="1"/>
            </p:cNvSpPr>
            <p:nvPr/>
          </p:nvSpPr>
          <p:spPr bwMode="auto">
            <a:xfrm>
              <a:off x="2744" y="2296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AutoShape 93"/>
            <p:cNvSpPr>
              <a:spLocks noChangeArrowheads="1"/>
            </p:cNvSpPr>
            <p:nvPr/>
          </p:nvSpPr>
          <p:spPr bwMode="auto">
            <a:xfrm>
              <a:off x="2517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AutoShape 94"/>
            <p:cNvSpPr>
              <a:spLocks noChangeArrowheads="1"/>
            </p:cNvSpPr>
            <p:nvPr/>
          </p:nvSpPr>
          <p:spPr bwMode="auto">
            <a:xfrm>
              <a:off x="2517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AutoShape 95"/>
            <p:cNvSpPr>
              <a:spLocks noChangeArrowheads="1"/>
            </p:cNvSpPr>
            <p:nvPr/>
          </p:nvSpPr>
          <p:spPr bwMode="auto">
            <a:xfrm>
              <a:off x="2744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AutoShape 96"/>
            <p:cNvSpPr>
              <a:spLocks noChangeArrowheads="1"/>
            </p:cNvSpPr>
            <p:nvPr/>
          </p:nvSpPr>
          <p:spPr bwMode="auto">
            <a:xfrm>
              <a:off x="2517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AutoShape 97"/>
            <p:cNvSpPr>
              <a:spLocks noChangeArrowheads="1"/>
            </p:cNvSpPr>
            <p:nvPr/>
          </p:nvSpPr>
          <p:spPr bwMode="auto">
            <a:xfrm>
              <a:off x="2970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AutoShape 98"/>
            <p:cNvSpPr>
              <a:spLocks noChangeArrowheads="1"/>
            </p:cNvSpPr>
            <p:nvPr/>
          </p:nvSpPr>
          <p:spPr bwMode="auto">
            <a:xfrm>
              <a:off x="2971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" name="Rectangle 99"/>
          <p:cNvSpPr>
            <a:spLocks noChangeArrowheads="1"/>
          </p:cNvSpPr>
          <p:nvPr/>
        </p:nvSpPr>
        <p:spPr bwMode="auto">
          <a:xfrm>
            <a:off x="6099936" y="5016057"/>
            <a:ext cx="2781289" cy="55185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0" name="Group 115"/>
          <p:cNvGrpSpPr>
            <a:grpSpLocks/>
          </p:cNvGrpSpPr>
          <p:nvPr/>
        </p:nvGrpSpPr>
        <p:grpSpPr bwMode="auto">
          <a:xfrm>
            <a:off x="6878648" y="3068664"/>
            <a:ext cx="1280276" cy="1280276"/>
            <a:chOff x="2290" y="2069"/>
            <a:chExt cx="1044" cy="1044"/>
          </a:xfrm>
        </p:grpSpPr>
        <p:sp>
          <p:nvSpPr>
            <p:cNvPr id="31" name="AutoShape 116"/>
            <p:cNvSpPr>
              <a:spLocks noChangeArrowheads="1"/>
            </p:cNvSpPr>
            <p:nvPr/>
          </p:nvSpPr>
          <p:spPr bwMode="auto">
            <a:xfrm>
              <a:off x="229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AutoShape 117"/>
            <p:cNvSpPr>
              <a:spLocks noChangeArrowheads="1"/>
            </p:cNvSpPr>
            <p:nvPr/>
          </p:nvSpPr>
          <p:spPr bwMode="auto">
            <a:xfrm>
              <a:off x="2381" y="284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AutoShape 118"/>
            <p:cNvSpPr>
              <a:spLocks noChangeArrowheads="1"/>
            </p:cNvSpPr>
            <p:nvPr/>
          </p:nvSpPr>
          <p:spPr bwMode="auto">
            <a:xfrm>
              <a:off x="2744" y="206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AutoShape 119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AutoShape 120"/>
            <p:cNvSpPr>
              <a:spLocks noChangeArrowheads="1"/>
            </p:cNvSpPr>
            <p:nvPr/>
          </p:nvSpPr>
          <p:spPr bwMode="auto">
            <a:xfrm>
              <a:off x="324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AutoShape 121"/>
            <p:cNvSpPr>
              <a:spLocks noChangeArrowheads="1"/>
            </p:cNvSpPr>
            <p:nvPr/>
          </p:nvSpPr>
          <p:spPr bwMode="auto">
            <a:xfrm>
              <a:off x="2744" y="302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AutoShape 122"/>
            <p:cNvSpPr>
              <a:spLocks noChangeArrowheads="1"/>
            </p:cNvSpPr>
            <p:nvPr/>
          </p:nvSpPr>
          <p:spPr bwMode="auto">
            <a:xfrm>
              <a:off x="265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AutoShape 123"/>
            <p:cNvSpPr>
              <a:spLocks noChangeArrowheads="1"/>
            </p:cNvSpPr>
            <p:nvPr/>
          </p:nvSpPr>
          <p:spPr bwMode="auto">
            <a:xfrm>
              <a:off x="2835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AutoShape 124"/>
            <p:cNvSpPr>
              <a:spLocks noChangeArrowheads="1"/>
            </p:cNvSpPr>
            <p:nvPr/>
          </p:nvSpPr>
          <p:spPr bwMode="auto">
            <a:xfrm>
              <a:off x="2744" y="2614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AutoShape 125"/>
            <p:cNvSpPr>
              <a:spLocks noChangeArrowheads="1"/>
            </p:cNvSpPr>
            <p:nvPr/>
          </p:nvSpPr>
          <p:spPr bwMode="auto">
            <a:xfrm>
              <a:off x="2381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AutoShape 126"/>
            <p:cNvSpPr>
              <a:spLocks noChangeArrowheads="1"/>
            </p:cNvSpPr>
            <p:nvPr/>
          </p:nvSpPr>
          <p:spPr bwMode="auto">
            <a:xfrm>
              <a:off x="2744" y="275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AutoShape 127"/>
            <p:cNvSpPr>
              <a:spLocks noChangeArrowheads="1"/>
            </p:cNvSpPr>
            <p:nvPr/>
          </p:nvSpPr>
          <p:spPr bwMode="auto">
            <a:xfrm>
              <a:off x="2744" y="243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" name="AutoShape 128"/>
            <p:cNvSpPr>
              <a:spLocks noChangeArrowheads="1"/>
            </p:cNvSpPr>
            <p:nvPr/>
          </p:nvSpPr>
          <p:spPr bwMode="auto">
            <a:xfrm>
              <a:off x="3107" y="288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" name="AutoShape 129"/>
            <p:cNvSpPr>
              <a:spLocks noChangeArrowheads="1"/>
            </p:cNvSpPr>
            <p:nvPr/>
          </p:nvSpPr>
          <p:spPr bwMode="auto">
            <a:xfrm>
              <a:off x="297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5" name="AutoShape 130"/>
            <p:cNvSpPr>
              <a:spLocks noChangeArrowheads="1"/>
            </p:cNvSpPr>
            <p:nvPr/>
          </p:nvSpPr>
          <p:spPr bwMode="auto">
            <a:xfrm>
              <a:off x="2744" y="2296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6" name="AutoShape 131"/>
            <p:cNvSpPr>
              <a:spLocks noChangeArrowheads="1"/>
            </p:cNvSpPr>
            <p:nvPr/>
          </p:nvSpPr>
          <p:spPr bwMode="auto">
            <a:xfrm>
              <a:off x="2517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AutoShape 132"/>
            <p:cNvSpPr>
              <a:spLocks noChangeArrowheads="1"/>
            </p:cNvSpPr>
            <p:nvPr/>
          </p:nvSpPr>
          <p:spPr bwMode="auto">
            <a:xfrm>
              <a:off x="2517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AutoShape 133"/>
            <p:cNvSpPr>
              <a:spLocks noChangeArrowheads="1"/>
            </p:cNvSpPr>
            <p:nvPr/>
          </p:nvSpPr>
          <p:spPr bwMode="auto">
            <a:xfrm>
              <a:off x="2744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AutoShape 134"/>
            <p:cNvSpPr>
              <a:spLocks noChangeArrowheads="1"/>
            </p:cNvSpPr>
            <p:nvPr/>
          </p:nvSpPr>
          <p:spPr bwMode="auto">
            <a:xfrm>
              <a:off x="2517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" name="AutoShape 135"/>
            <p:cNvSpPr>
              <a:spLocks noChangeArrowheads="1"/>
            </p:cNvSpPr>
            <p:nvPr/>
          </p:nvSpPr>
          <p:spPr bwMode="auto">
            <a:xfrm>
              <a:off x="2970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" name="AutoShape 136"/>
            <p:cNvSpPr>
              <a:spLocks noChangeArrowheads="1"/>
            </p:cNvSpPr>
            <p:nvPr/>
          </p:nvSpPr>
          <p:spPr bwMode="auto">
            <a:xfrm>
              <a:off x="2971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2" name="Rectangle 137"/>
          <p:cNvSpPr>
            <a:spLocks noChangeArrowheads="1"/>
          </p:cNvSpPr>
          <p:nvPr/>
        </p:nvSpPr>
        <p:spPr bwMode="auto">
          <a:xfrm>
            <a:off x="6099936" y="1789615"/>
            <a:ext cx="2781289" cy="55184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" name="Line 142"/>
          <p:cNvSpPr>
            <a:spLocks noChangeShapeType="1"/>
          </p:cNvSpPr>
          <p:nvPr/>
        </p:nvSpPr>
        <p:spPr bwMode="auto">
          <a:xfrm>
            <a:off x="7490581" y="4347714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Line 149"/>
          <p:cNvSpPr>
            <a:spLocks noChangeShapeType="1"/>
          </p:cNvSpPr>
          <p:nvPr/>
        </p:nvSpPr>
        <p:spPr bwMode="auto">
          <a:xfrm rot="16200000">
            <a:off x="8464890" y="3374631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Line 150"/>
          <p:cNvSpPr>
            <a:spLocks noChangeShapeType="1"/>
          </p:cNvSpPr>
          <p:nvPr/>
        </p:nvSpPr>
        <p:spPr bwMode="auto">
          <a:xfrm rot="18900000">
            <a:off x="8158924" y="4070567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Line 151"/>
          <p:cNvSpPr>
            <a:spLocks noChangeShapeType="1"/>
          </p:cNvSpPr>
          <p:nvPr/>
        </p:nvSpPr>
        <p:spPr bwMode="auto">
          <a:xfrm rot="10800000">
            <a:off x="7490581" y="2456732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Line 152"/>
          <p:cNvSpPr>
            <a:spLocks noChangeShapeType="1"/>
          </p:cNvSpPr>
          <p:nvPr/>
        </p:nvSpPr>
        <p:spPr bwMode="auto">
          <a:xfrm rot="13500000">
            <a:off x="8241700" y="2707514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Line 153"/>
          <p:cNvSpPr>
            <a:spLocks noChangeShapeType="1"/>
          </p:cNvSpPr>
          <p:nvPr/>
        </p:nvSpPr>
        <p:spPr bwMode="auto">
          <a:xfrm rot="2700000">
            <a:off x="6795872" y="4041747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Line 154"/>
          <p:cNvSpPr>
            <a:spLocks noChangeShapeType="1"/>
          </p:cNvSpPr>
          <p:nvPr/>
        </p:nvSpPr>
        <p:spPr bwMode="auto">
          <a:xfrm rot="8100000">
            <a:off x="6768280" y="2735106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Line 155"/>
          <p:cNvSpPr>
            <a:spLocks noChangeShapeType="1"/>
          </p:cNvSpPr>
          <p:nvPr/>
        </p:nvSpPr>
        <p:spPr bwMode="auto">
          <a:xfrm rot="1320000">
            <a:off x="7101838" y="4237346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Line 156"/>
          <p:cNvSpPr>
            <a:spLocks noChangeShapeType="1"/>
          </p:cNvSpPr>
          <p:nvPr/>
        </p:nvSpPr>
        <p:spPr bwMode="auto">
          <a:xfrm rot="20280000">
            <a:off x="7880550" y="4292530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Line 157"/>
          <p:cNvSpPr>
            <a:spLocks noChangeShapeType="1"/>
          </p:cNvSpPr>
          <p:nvPr/>
        </p:nvSpPr>
        <p:spPr bwMode="auto">
          <a:xfrm rot="17580000">
            <a:off x="8408480" y="3764600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" name="Line 159"/>
          <p:cNvSpPr>
            <a:spLocks noChangeShapeType="1"/>
          </p:cNvSpPr>
          <p:nvPr/>
        </p:nvSpPr>
        <p:spPr bwMode="auto">
          <a:xfrm rot="15000000">
            <a:off x="8408480" y="3041073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Line 160"/>
          <p:cNvSpPr>
            <a:spLocks noChangeShapeType="1"/>
          </p:cNvSpPr>
          <p:nvPr/>
        </p:nvSpPr>
        <p:spPr bwMode="auto">
          <a:xfrm rot="12180000">
            <a:off x="7935734" y="2511916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Line 161"/>
          <p:cNvSpPr>
            <a:spLocks noChangeShapeType="1"/>
          </p:cNvSpPr>
          <p:nvPr/>
        </p:nvSpPr>
        <p:spPr bwMode="auto">
          <a:xfrm rot="4020000">
            <a:off x="6572682" y="3708189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Line 162"/>
          <p:cNvSpPr>
            <a:spLocks noChangeShapeType="1"/>
          </p:cNvSpPr>
          <p:nvPr/>
        </p:nvSpPr>
        <p:spPr bwMode="auto">
          <a:xfrm rot="9420000">
            <a:off x="7101838" y="2511916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" name="Line 163"/>
          <p:cNvSpPr>
            <a:spLocks noChangeShapeType="1"/>
          </p:cNvSpPr>
          <p:nvPr/>
        </p:nvSpPr>
        <p:spPr bwMode="auto">
          <a:xfrm rot="6600000">
            <a:off x="6629093" y="3069277"/>
            <a:ext cx="0" cy="611933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" name="Line 149"/>
          <p:cNvSpPr>
            <a:spLocks noChangeShapeType="1"/>
          </p:cNvSpPr>
          <p:nvPr/>
        </p:nvSpPr>
        <p:spPr bwMode="auto">
          <a:xfrm rot="5400000">
            <a:off x="6557238" y="3376815"/>
            <a:ext cx="0" cy="611932"/>
          </a:xfrm>
          <a:prstGeom prst="line">
            <a:avLst/>
          </a:prstGeom>
          <a:noFill/>
          <a:ln w="15875">
            <a:solidFill>
              <a:srgbClr val="80808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9" name="Group 22"/>
          <p:cNvGrpSpPr>
            <a:grpSpLocks/>
          </p:cNvGrpSpPr>
          <p:nvPr/>
        </p:nvGrpSpPr>
        <p:grpSpPr bwMode="auto">
          <a:xfrm>
            <a:off x="5311365" y="1800409"/>
            <a:ext cx="792162" cy="360363"/>
            <a:chOff x="3923" y="1026"/>
            <a:chExt cx="499" cy="227"/>
          </a:xfrm>
          <a:scene3d>
            <a:camera prst="orthographicFront">
              <a:rot lat="0" lon="10800000" rev="0"/>
            </a:camera>
            <a:lightRig rig="threePt" dir="t"/>
          </a:scene3d>
        </p:grpSpPr>
        <p:sp>
          <p:nvSpPr>
            <p:cNvPr id="70" name="Line 17"/>
            <p:cNvSpPr>
              <a:spLocks noChangeShapeType="1"/>
            </p:cNvSpPr>
            <p:nvPr/>
          </p:nvSpPr>
          <p:spPr bwMode="auto">
            <a:xfrm>
              <a:off x="3923" y="1026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Line 18"/>
            <p:cNvSpPr>
              <a:spLocks noChangeShapeType="1"/>
            </p:cNvSpPr>
            <p:nvPr/>
          </p:nvSpPr>
          <p:spPr bwMode="auto">
            <a:xfrm>
              <a:off x="4332" y="102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19"/>
            <p:cNvSpPr>
              <a:spLocks noChangeShapeType="1"/>
            </p:cNvSpPr>
            <p:nvPr/>
          </p:nvSpPr>
          <p:spPr bwMode="auto">
            <a:xfrm>
              <a:off x="4195" y="1162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20"/>
            <p:cNvSpPr>
              <a:spLocks noChangeShapeType="1"/>
            </p:cNvSpPr>
            <p:nvPr/>
          </p:nvSpPr>
          <p:spPr bwMode="auto">
            <a:xfrm>
              <a:off x="4241" y="120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21"/>
            <p:cNvSpPr>
              <a:spLocks noChangeShapeType="1"/>
            </p:cNvSpPr>
            <p:nvPr/>
          </p:nvSpPr>
          <p:spPr bwMode="auto">
            <a:xfrm flipV="1">
              <a:off x="4287" y="1253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5" name="Text Box 16"/>
          <p:cNvSpPr txBox="1">
            <a:spLocks noChangeArrowheads="1"/>
          </p:cNvSpPr>
          <p:nvPr/>
        </p:nvSpPr>
        <p:spPr bwMode="auto">
          <a:xfrm>
            <a:off x="5916340" y="5011732"/>
            <a:ext cx="3024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+ High Voltage Electrode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3899671" y="5851351"/>
            <a:ext cx="1336477" cy="82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B. Pine</a:t>
            </a:r>
          </a:p>
          <a:p>
            <a:pPr marL="0" indent="0" algn="ctr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EPAC ‘06</a:t>
            </a:r>
            <a:endParaRPr lang="en-GB" sz="2000" kern="0" dirty="0">
              <a:solidFill>
                <a:schemeClr val="tx1"/>
              </a:solidFill>
            </a:endParaRPr>
          </a:p>
        </p:txBody>
      </p:sp>
      <p:sp>
        <p:nvSpPr>
          <p:cNvPr id="102" name="Content Placeholder 2"/>
          <p:cNvSpPr txBox="1">
            <a:spLocks/>
          </p:cNvSpPr>
          <p:nvPr/>
        </p:nvSpPr>
        <p:spPr bwMode="auto">
          <a:xfrm>
            <a:off x="7340442" y="952986"/>
            <a:ext cx="1819919" cy="41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1x10</a:t>
            </a:r>
            <a:r>
              <a:rPr lang="en-GB" sz="2000" kern="0" baseline="30000" dirty="0" smtClean="0">
                <a:solidFill>
                  <a:schemeClr val="tx1"/>
                </a:solidFill>
              </a:rPr>
              <a:t>13</a:t>
            </a:r>
            <a:r>
              <a:rPr lang="en-GB" sz="2000" kern="0" dirty="0" smtClean="0">
                <a:solidFill>
                  <a:schemeClr val="tx1"/>
                </a:solidFill>
              </a:rPr>
              <a:t> </a:t>
            </a:r>
            <a:r>
              <a:rPr lang="en-GB" sz="2000" kern="0" dirty="0" err="1" smtClean="0">
                <a:solidFill>
                  <a:schemeClr val="tx1"/>
                </a:solidFill>
              </a:rPr>
              <a:t>ppp</a:t>
            </a:r>
            <a:endParaRPr lang="en-GB" sz="2000" kern="0" baseline="30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1" grpId="0" animBg="1"/>
      <p:bldP spid="76" grpId="0"/>
      <p:bldP spid="5" grpId="0" animBg="1"/>
      <p:bldP spid="6" grpId="0" animBg="1"/>
      <p:bldP spid="2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5" grpId="0"/>
      <p:bldP spid="89" grpId="0"/>
      <p:bldP spid="1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1311007"/>
          </a:xfrm>
        </p:spPr>
        <p:txBody>
          <a:bodyPr/>
          <a:lstStyle/>
          <a:p>
            <a:r>
              <a:rPr lang="en-GB" dirty="0" smtClean="0"/>
              <a:t>Ion Tracking</a:t>
            </a:r>
            <a:br>
              <a:rPr lang="en-GB" dirty="0" smtClean="0"/>
            </a:br>
            <a:r>
              <a:rPr lang="en-GB" dirty="0" smtClean="0"/>
              <a:t>– </a:t>
            </a:r>
            <a:r>
              <a:rPr lang="en-GB" i="1" dirty="0" smtClean="0"/>
              <a:t>Full 3D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31" y="1467555"/>
            <a:ext cx="8079977" cy="4034489"/>
          </a:xfrm>
        </p:spPr>
        <p:txBody>
          <a:bodyPr/>
          <a:lstStyle/>
          <a:p>
            <a:r>
              <a:rPr lang="en-GB" dirty="0" smtClean="0"/>
              <a:t>Simple in house code</a:t>
            </a:r>
          </a:p>
          <a:p>
            <a:pPr lvl="1"/>
            <a:r>
              <a:rPr lang="en-GB" dirty="0" smtClean="0"/>
              <a:t>Load electric field</a:t>
            </a:r>
          </a:p>
          <a:p>
            <a:pPr lvl="1"/>
            <a:r>
              <a:rPr lang="en-GB" dirty="0" smtClean="0"/>
              <a:t>Create ions distributed evenly throughout beam volume</a:t>
            </a:r>
          </a:p>
          <a:p>
            <a:pPr lvl="1"/>
            <a:r>
              <a:rPr lang="en-GB" dirty="0" smtClean="0"/>
              <a:t>Track ions with zero initial velocity until enter the detector or exit the monitor</a:t>
            </a:r>
          </a:p>
          <a:p>
            <a:pPr lvl="1"/>
            <a:r>
              <a:rPr lang="en-GB" dirty="0" smtClean="0"/>
              <a:t>Weight tracks with beam distribution</a:t>
            </a:r>
          </a:p>
          <a:p>
            <a:pPr lvl="1"/>
            <a:endParaRPr lang="en-GB" dirty="0"/>
          </a:p>
        </p:txBody>
      </p:sp>
      <p:pic>
        <p:nvPicPr>
          <p:cNvPr id="5" name="Profile Monitor 73x13 ellipse trajectori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841335" y="1414242"/>
            <a:ext cx="7313617" cy="41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1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016" y="-1"/>
            <a:ext cx="9290756" cy="707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C:\Users\tzt52651\Documents\BDMD15\Simulated_vs_Ideal_Simulat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/>
          <a:stretch/>
        </p:blipFill>
        <p:spPr bwMode="auto">
          <a:xfrm>
            <a:off x="0" y="3624548"/>
            <a:ext cx="5210978" cy="32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45" y="0"/>
            <a:ext cx="8229600" cy="1143000"/>
          </a:xfrm>
        </p:spPr>
        <p:txBody>
          <a:bodyPr/>
          <a:lstStyle/>
          <a:p>
            <a:r>
              <a:rPr lang="en-GB" dirty="0" smtClean="0"/>
              <a:t>Ion Tracking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445" y="1103050"/>
            <a:ext cx="8229600" cy="2202125"/>
          </a:xfrm>
        </p:spPr>
        <p:txBody>
          <a:bodyPr/>
          <a:lstStyle/>
          <a:p>
            <a:r>
              <a:rPr lang="en-GB" dirty="0" smtClean="0"/>
              <a:t>Combined errors can double the measured profile width in normal running conditions</a:t>
            </a:r>
          </a:p>
          <a:p>
            <a:r>
              <a:rPr lang="en-GB" dirty="0" smtClean="0"/>
              <a:t>Long tails present on profiles</a:t>
            </a:r>
          </a:p>
          <a:p>
            <a:endParaRPr lang="en-GB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078775" y="3826338"/>
            <a:ext cx="4065225" cy="110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600" kern="0" dirty="0" smtClean="0">
                <a:solidFill>
                  <a:schemeClr val="accent1">
                    <a:lumMod val="50000"/>
                  </a:schemeClr>
                </a:solidFill>
              </a:rPr>
              <a:t>Ideal profile</a:t>
            </a:r>
          </a:p>
          <a:p>
            <a:pPr marL="0" indent="0">
              <a:buNone/>
            </a:pPr>
            <a:endParaRPr lang="en-GB" sz="2600" kern="0" dirty="0" smtClean="0"/>
          </a:p>
          <a:p>
            <a:pPr marL="0" indent="0">
              <a:buNone/>
            </a:pPr>
            <a:r>
              <a:rPr lang="en-GB" sz="2600" kern="0" dirty="0" smtClean="0">
                <a:solidFill>
                  <a:schemeClr val="accent1">
                    <a:lumMod val="50000"/>
                  </a:schemeClr>
                </a:solidFill>
              </a:rPr>
              <a:t>Simulated profile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106757" y="4124325"/>
            <a:ext cx="1972018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70765" y="5084516"/>
            <a:ext cx="1208010" cy="401884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4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" y="1401255"/>
            <a:ext cx="9232135" cy="54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C:\Users\tzt52651\Documents\EPAC08\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574"/>
          <a:stretch/>
        </p:blipFill>
        <p:spPr bwMode="auto">
          <a:xfrm>
            <a:off x="0" y="4064400"/>
            <a:ext cx="4139010" cy="27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zt52651\Documents\EPAC08\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2" r="32"/>
          <a:stretch/>
        </p:blipFill>
        <p:spPr bwMode="auto">
          <a:xfrm>
            <a:off x="4139010" y="4065224"/>
            <a:ext cx="647700" cy="27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4905375" y="4838586"/>
            <a:ext cx="0" cy="238255"/>
          </a:xfrm>
          <a:prstGeom prst="line">
            <a:avLst/>
          </a:prstGeom>
          <a:ln w="25400">
            <a:solidFill>
              <a:srgbClr val="CC00CC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895850" y="5227867"/>
            <a:ext cx="0" cy="265462"/>
          </a:xfrm>
          <a:prstGeom prst="line">
            <a:avLst/>
          </a:prstGeom>
          <a:ln w="25400">
            <a:solidFill>
              <a:srgbClr val="CC00CC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870649" y="5458786"/>
            <a:ext cx="0" cy="83400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V="1">
            <a:off x="3287649" y="5875786"/>
            <a:ext cx="0" cy="83400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60483" y="5237457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y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5848" y="6092731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z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71575" y="4433888"/>
            <a:ext cx="0" cy="1203679"/>
          </a:xfrm>
          <a:prstGeom prst="line">
            <a:avLst/>
          </a:prstGeom>
          <a:ln w="25400">
            <a:solidFill>
              <a:srgbClr val="CC00CC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885825" y="4471988"/>
            <a:ext cx="285750" cy="1166812"/>
          </a:xfrm>
          <a:custGeom>
            <a:avLst/>
            <a:gdLst>
              <a:gd name="connsiteX0" fmla="*/ 285750 w 285750"/>
              <a:gd name="connsiteY0" fmla="*/ 1166812 h 1166812"/>
              <a:gd name="connsiteX1" fmla="*/ 271463 w 285750"/>
              <a:gd name="connsiteY1" fmla="*/ 1028700 h 1166812"/>
              <a:gd name="connsiteX2" fmla="*/ 257175 w 285750"/>
              <a:gd name="connsiteY2" fmla="*/ 890587 h 1166812"/>
              <a:gd name="connsiteX3" fmla="*/ 214313 w 285750"/>
              <a:gd name="connsiteY3" fmla="*/ 681037 h 1166812"/>
              <a:gd name="connsiteX4" fmla="*/ 147638 w 285750"/>
              <a:gd name="connsiteY4" fmla="*/ 476250 h 1166812"/>
              <a:gd name="connsiteX5" fmla="*/ 38100 w 285750"/>
              <a:gd name="connsiteY5" fmla="*/ 114300 h 1166812"/>
              <a:gd name="connsiteX6" fmla="*/ 0 w 285750"/>
              <a:gd name="connsiteY6" fmla="*/ 0 h 116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50" h="1166812">
                <a:moveTo>
                  <a:pt x="285750" y="1166812"/>
                </a:moveTo>
                <a:lnTo>
                  <a:pt x="271463" y="1028700"/>
                </a:lnTo>
                <a:cubicBezTo>
                  <a:pt x="266700" y="982662"/>
                  <a:pt x="266700" y="948531"/>
                  <a:pt x="257175" y="890587"/>
                </a:cubicBezTo>
                <a:cubicBezTo>
                  <a:pt x="247650" y="832643"/>
                  <a:pt x="232569" y="750093"/>
                  <a:pt x="214313" y="681037"/>
                </a:cubicBezTo>
                <a:cubicBezTo>
                  <a:pt x="196057" y="611981"/>
                  <a:pt x="177007" y="570706"/>
                  <a:pt x="147638" y="476250"/>
                </a:cubicBezTo>
                <a:cubicBezTo>
                  <a:pt x="118269" y="381794"/>
                  <a:pt x="62706" y="193675"/>
                  <a:pt x="38100" y="114300"/>
                </a:cubicBezTo>
                <a:cubicBezTo>
                  <a:pt x="13494" y="34925"/>
                  <a:pt x="6747" y="17462"/>
                  <a:pt x="0" y="0"/>
                </a:cubicBezTo>
              </a:path>
            </a:pathLst>
          </a:custGeom>
          <a:noFill/>
          <a:ln>
            <a:solidFill>
              <a:srgbClr val="CC00C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1394297"/>
            <a:ext cx="9144000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altLang="en-US" sz="32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Non-uniform electric field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altLang="en-US" sz="32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Longitudinal electric potential </a:t>
            </a:r>
            <a:r>
              <a:rPr lang="en-GB" altLang="en-US" sz="3200" kern="0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saddle point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2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More complicated ion trajectories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32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Not a pure 1D projection</a:t>
            </a:r>
            <a:endParaRPr lang="en-GB" sz="3200" kern="0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endParaRPr lang="en-GB" altLang="en-US" sz="3200" kern="0" dirty="0">
              <a:solidFill>
                <a:srgbClr val="006600"/>
              </a:solidFill>
              <a:latin typeface="Lucida Sans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2834" r="9377" b="9877"/>
          <a:stretch/>
        </p:blipFill>
        <p:spPr bwMode="auto">
          <a:xfrm>
            <a:off x="5618847" y="3191725"/>
            <a:ext cx="3516973" cy="203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-1"/>
            <a:ext cx="9144000" cy="135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kern="0" dirty="0" smtClean="0">
                <a:solidFill>
                  <a:schemeClr val="tx1"/>
                </a:solidFill>
              </a:rPr>
              <a:t>Measurement Error </a:t>
            </a:r>
            <a:br>
              <a:rPr lang="en-GB" altLang="en-US" kern="0" dirty="0" smtClean="0">
                <a:solidFill>
                  <a:schemeClr val="tx1"/>
                </a:solidFill>
              </a:rPr>
            </a:br>
            <a:r>
              <a:rPr lang="en-GB" altLang="en-US" kern="0" dirty="0" smtClean="0">
                <a:solidFill>
                  <a:schemeClr val="tx1"/>
                </a:solidFill>
              </a:rPr>
              <a:t>– </a:t>
            </a:r>
            <a:r>
              <a:rPr lang="en-GB" altLang="en-US" i="1" kern="0" dirty="0" smtClean="0">
                <a:solidFill>
                  <a:schemeClr val="tx1"/>
                </a:solidFill>
              </a:rPr>
              <a:t>Longitudinal Drift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67299" y="4718239"/>
            <a:ext cx="2667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Ideal ion path</a:t>
            </a:r>
          </a:p>
          <a:p>
            <a:r>
              <a:rPr lang="en-GB" sz="2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Actual ion path</a:t>
            </a:r>
            <a:endParaRPr lang="en-GB" sz="2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10" y="3989956"/>
            <a:ext cx="4357290" cy="289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8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GB" dirty="0" smtClean="0"/>
              <a:t>Initial Position of Detected Ions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0" y="6291440"/>
            <a:ext cx="1961002" cy="566560"/>
          </a:xfrm>
          <a:ln w="12700">
            <a:solidFill>
              <a:srgbClr val="660066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GB" altLang="en-US" sz="1600" dirty="0" smtClean="0"/>
              <a:t>Projection of detector aperture</a:t>
            </a:r>
          </a:p>
        </p:txBody>
      </p:sp>
      <p:pic>
        <p:nvPicPr>
          <p:cNvPr id="4" name="Picture 450" descr="InitialPos_1e_8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2865"/>
            <a:ext cx="5788903" cy="385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1174103" y="3199755"/>
            <a:ext cx="4633849" cy="2498938"/>
          </a:xfrm>
          <a:prstGeom prst="line">
            <a:avLst/>
          </a:prstGeom>
          <a:ln w="31750">
            <a:solidFill>
              <a:srgbClr val="6600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19" descr="Track_ran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" y="809790"/>
            <a:ext cx="1835419" cy="183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21" descr="Track_ran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08" y="833050"/>
            <a:ext cx="1812153" cy="18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3" descr="Track_ran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61" y="838612"/>
            <a:ext cx="1806590" cy="180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6" descr="Track_ran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1" y="833050"/>
            <a:ext cx="1812153" cy="18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1057619" y="5936201"/>
            <a:ext cx="82626" cy="355239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401677" y="5794872"/>
            <a:ext cx="345775" cy="496569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32763" y="1947636"/>
            <a:ext cx="589261" cy="1410415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2058177" y="6291440"/>
            <a:ext cx="1147732" cy="566560"/>
          </a:xfrm>
          <a:prstGeom prst="rect">
            <a:avLst/>
          </a:prstGeom>
          <a:noFill/>
          <a:ln w="12700">
            <a:solidFill>
              <a:srgbClr val="66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altLang="en-US" sz="1600" kern="0" dirty="0" smtClean="0">
                <a:solidFill>
                  <a:schemeClr val="accent1">
                    <a:lumMod val="50000"/>
                  </a:schemeClr>
                </a:solidFill>
              </a:rPr>
              <a:t>Edge of electrode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747452" y="2100035"/>
            <a:ext cx="0" cy="2516032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800819" y="1947636"/>
            <a:ext cx="597328" cy="1526092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023692" y="1947636"/>
            <a:ext cx="1530422" cy="1410415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706738" y="2644780"/>
            <a:ext cx="342701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altLang="en-US" sz="28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Distorted 2D slice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altLang="en-US" sz="28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More ions from monitor centre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altLang="en-US" sz="2800" kern="0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Some oscillatory trajectories</a:t>
            </a:r>
            <a:endParaRPr lang="en-GB" altLang="en-US" sz="2800" kern="0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205909" y="5794872"/>
            <a:ext cx="1531344" cy="779848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401255"/>
            <a:ext cx="9135820" cy="54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67" y="0"/>
            <a:ext cx="8229600" cy="1143000"/>
          </a:xfrm>
        </p:spPr>
        <p:txBody>
          <a:bodyPr/>
          <a:lstStyle/>
          <a:p>
            <a:r>
              <a:rPr lang="en-GB" dirty="0" smtClean="0"/>
              <a:t>EPB Profile Study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71" y="1014273"/>
            <a:ext cx="8435551" cy="4205288"/>
          </a:xfrm>
        </p:spPr>
        <p:txBody>
          <a:bodyPr/>
          <a:lstStyle/>
          <a:p>
            <a:r>
              <a:rPr lang="en-GB" dirty="0" smtClean="0"/>
              <a:t>Check understanding of profile monitor with other diagnostics</a:t>
            </a:r>
          </a:p>
          <a:p>
            <a:pPr lvl="1"/>
            <a:r>
              <a:rPr lang="en-GB" dirty="0"/>
              <a:t>P</a:t>
            </a:r>
            <a:r>
              <a:rPr lang="en-GB" dirty="0" smtClean="0"/>
              <a:t>osition monitor (</a:t>
            </a:r>
            <a:r>
              <a:rPr lang="en-GB" i="1" dirty="0" smtClean="0"/>
              <a:t>planned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Ionisation profile monitor</a:t>
            </a:r>
            <a:endParaRPr lang="en-GB" dirty="0"/>
          </a:p>
          <a:p>
            <a:pPr lvl="1"/>
            <a:r>
              <a:rPr lang="en-GB" dirty="0" smtClean="0"/>
              <a:t>3 x SEM grid profile monitors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684704" y="2379283"/>
            <a:ext cx="3431996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244492" y="2019243"/>
            <a:ext cx="576064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282735" y="2379283"/>
            <a:ext cx="720080" cy="432048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113297" y="2271271"/>
            <a:ext cx="2160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TextBox 23"/>
          <p:cNvSpPr txBox="1"/>
          <p:nvPr/>
        </p:nvSpPr>
        <p:spPr>
          <a:xfrm>
            <a:off x="6058674" y="2915569"/>
            <a:ext cx="116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i="1" dirty="0" smtClean="0">
                <a:solidFill>
                  <a:schemeClr val="accent1">
                    <a:lumMod val="50000"/>
                  </a:schemeClr>
                </a:solidFill>
              </a:rPr>
              <a:t>Position</a:t>
            </a:r>
            <a:endParaRPr lang="en-GB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24"/>
          <p:cNvSpPr txBox="1"/>
          <p:nvPr/>
        </p:nvSpPr>
        <p:spPr>
          <a:xfrm>
            <a:off x="7084324" y="1661626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Profile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7891732" y="29155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Grid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 descr="P26A.jpg"/>
          <p:cNvPicPr>
            <a:picLocks noChangeAspect="1"/>
          </p:cNvPicPr>
          <p:nvPr/>
        </p:nvPicPr>
        <p:blipFill rotWithShape="1">
          <a:blip r:embed="rId3" cstate="print"/>
          <a:srcRect r="18406"/>
          <a:stretch/>
        </p:blipFill>
        <p:spPr>
          <a:xfrm>
            <a:off x="99467" y="3836099"/>
            <a:ext cx="2984378" cy="2436876"/>
          </a:xfrm>
          <a:prstGeom prst="rect">
            <a:avLst/>
          </a:prstGeom>
        </p:spPr>
      </p:pic>
      <p:pic>
        <p:nvPicPr>
          <p:cNvPr id="18" name="Picture 17" descr="EPB Multichannel 002.JPG"/>
          <p:cNvPicPr>
            <a:picLocks noChangeAspect="1"/>
          </p:cNvPicPr>
          <p:nvPr/>
        </p:nvPicPr>
        <p:blipFill rotWithShape="1">
          <a:blip r:embed="rId4" cstate="print"/>
          <a:srcRect l="3141" t="8754" r="3348" b="28175"/>
          <a:stretch/>
        </p:blipFill>
        <p:spPr>
          <a:xfrm>
            <a:off x="3240350" y="3632080"/>
            <a:ext cx="3222594" cy="2899461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10360503">
            <a:off x="5833276" y="4331478"/>
            <a:ext cx="1129282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10575672">
            <a:off x="2203545" y="4738916"/>
            <a:ext cx="1129282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TextBox 25"/>
          <p:cNvSpPr txBox="1"/>
          <p:nvPr/>
        </p:nvSpPr>
        <p:spPr>
          <a:xfrm>
            <a:off x="1000790" y="6272975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SEM Grid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3343868" y="6508588"/>
            <a:ext cx="30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Ionisation Profile Monitor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29254" y="2271271"/>
            <a:ext cx="2160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842650" y="2271271"/>
            <a:ext cx="2160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TextBox 25"/>
          <p:cNvSpPr txBox="1"/>
          <p:nvPr/>
        </p:nvSpPr>
        <p:spPr>
          <a:xfrm>
            <a:off x="8407688" y="190197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Grid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621084" y="190193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Grid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401255"/>
            <a:ext cx="9144000" cy="54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49956" y="1117600"/>
            <a:ext cx="8336844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3600" kern="0" dirty="0" smtClean="0">
                <a:solidFill>
                  <a:schemeClr val="accent1">
                    <a:lumMod val="50000"/>
                  </a:schemeClr>
                </a:solidFill>
              </a:rPr>
              <a:t>Measurement at 2.5x10</a:t>
            </a:r>
            <a:r>
              <a:rPr lang="en-GB" altLang="en-US" sz="3600" kern="0" baseline="30000" dirty="0" smtClean="0">
                <a:solidFill>
                  <a:schemeClr val="accent1">
                    <a:lumMod val="50000"/>
                  </a:schemeClr>
                </a:solidFill>
              </a:rPr>
              <a:t>13 </a:t>
            </a:r>
            <a:r>
              <a:rPr lang="en-GB" altLang="en-US" sz="3600" kern="0" dirty="0" err="1" smtClean="0">
                <a:solidFill>
                  <a:schemeClr val="accent1">
                    <a:lumMod val="50000"/>
                  </a:schemeClr>
                </a:solidFill>
              </a:rPr>
              <a:t>ppp</a:t>
            </a:r>
            <a:endParaRPr lang="en-GB" altLang="en-US" sz="3600" kern="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sz="3600" kern="0" dirty="0" smtClean="0">
                <a:solidFill>
                  <a:schemeClr val="accent1">
                    <a:lumMod val="50000"/>
                  </a:schemeClr>
                </a:solidFill>
              </a:rPr>
              <a:t>Nominal 15 kV drift field</a:t>
            </a:r>
          </a:p>
          <a:p>
            <a:r>
              <a:rPr lang="en-GB" altLang="en-US" sz="3600" kern="0" dirty="0" smtClean="0">
                <a:solidFill>
                  <a:schemeClr val="accent1">
                    <a:lumMod val="50000"/>
                  </a:schemeClr>
                </a:solidFill>
              </a:rPr>
              <a:t>95% width: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323" y="0"/>
            <a:ext cx="8229600" cy="1143000"/>
          </a:xfrm>
        </p:spPr>
        <p:txBody>
          <a:bodyPr/>
          <a:lstStyle/>
          <a:p>
            <a:r>
              <a:rPr lang="en-GB" dirty="0" smtClean="0"/>
              <a:t>SEM Grid Vs Ionisation Profile</a:t>
            </a:r>
            <a:endParaRPr lang="en-GB" dirty="0"/>
          </a:p>
        </p:txBody>
      </p:sp>
      <p:pic>
        <p:nvPicPr>
          <p:cNvPr id="4098" name="Picture 2" descr="C:\Users\tzt52651\Documents\BDMD15\15kV_2_5e13ppp_HARPMCP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t="54442" r="50000" b="2003"/>
          <a:stretch/>
        </p:blipFill>
        <p:spPr bwMode="auto">
          <a:xfrm>
            <a:off x="0" y="3107609"/>
            <a:ext cx="5023692" cy="377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3059290" y="4494882"/>
            <a:ext cx="1887282" cy="1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415229" y="4996916"/>
            <a:ext cx="1531343" cy="278967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946572" y="4210921"/>
            <a:ext cx="41974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SEM Grid </a:t>
            </a:r>
            <a:r>
              <a:rPr lang="pt-BR" sz="3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	– </a:t>
            </a:r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100 mm</a:t>
            </a:r>
          </a:p>
          <a:p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IPM	</a:t>
            </a:r>
            <a:r>
              <a:rPr lang="pt-BR" sz="3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	– </a:t>
            </a:r>
            <a:r>
              <a:rPr lang="pt-BR" sz="3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158 </a:t>
            </a:r>
            <a:r>
              <a:rPr lang="pt-BR" sz="3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mm</a:t>
            </a:r>
          </a:p>
          <a:p>
            <a:r>
              <a:rPr lang="pt-BR" sz="3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Accuracy +/- 3 mm </a:t>
            </a:r>
            <a:endParaRPr lang="pt-BR" sz="3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88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401255"/>
            <a:ext cx="9144000" cy="54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67" y="0"/>
            <a:ext cx="8229600" cy="1143000"/>
          </a:xfrm>
        </p:spPr>
        <p:txBody>
          <a:bodyPr/>
          <a:lstStyle/>
          <a:p>
            <a:r>
              <a:rPr lang="en-GB" dirty="0" smtClean="0"/>
              <a:t>Simulation Vs Measurement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6318"/>
            <a:ext cx="9144000" cy="2054716"/>
          </a:xfrm>
        </p:spPr>
        <p:txBody>
          <a:bodyPr/>
          <a:lstStyle/>
          <a:p>
            <a:r>
              <a:rPr lang="en-GB" sz="2800" dirty="0" smtClean="0"/>
              <a:t>Model beam in ionisation monitor as measured using SEM grid profile monitor</a:t>
            </a:r>
          </a:p>
          <a:p>
            <a:r>
              <a:rPr lang="en-GB" sz="2800" dirty="0" smtClean="0"/>
              <a:t>Simulate resulting profile</a:t>
            </a:r>
          </a:p>
          <a:p>
            <a:r>
              <a:rPr lang="en-GB" sz="2800" dirty="0"/>
              <a:t>C</a:t>
            </a:r>
            <a:r>
              <a:rPr lang="en-GB" sz="2800" dirty="0" smtClean="0"/>
              <a:t>ompare with measured ionisation profile</a:t>
            </a:r>
            <a:endParaRPr lang="en-GB" sz="2800" dirty="0"/>
          </a:p>
        </p:txBody>
      </p:sp>
      <p:pic>
        <p:nvPicPr>
          <p:cNvPr id="5122" name="Picture 2" descr="C:\Users\tzt52651\Documents\BDMD15\Simulated_vs_MCPM_15kv_2_5e13pp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1" r="66376" b="3606"/>
          <a:stretch/>
        </p:blipFill>
        <p:spPr bwMode="auto">
          <a:xfrm>
            <a:off x="0" y="3339942"/>
            <a:ext cx="3514381" cy="35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379645" y="4326874"/>
            <a:ext cx="1134736" cy="1644268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622015" y="4891489"/>
            <a:ext cx="892366" cy="1575412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272012" y="3112805"/>
            <a:ext cx="5871988" cy="23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1">
                    <a:lumMod val="50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1">
                    <a:lumMod val="5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800" kern="0" dirty="0" smtClean="0"/>
              <a:t>Many profile comparisons in the synchrotron confirm model with space charge and drift field</a:t>
            </a:r>
          </a:p>
          <a:p>
            <a:r>
              <a:rPr lang="en-GB" sz="2800" kern="0" dirty="0" smtClean="0"/>
              <a:t>EPB comparisons promising</a:t>
            </a:r>
            <a:endParaRPr lang="en-GB" sz="2800" kern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03363" y="5754725"/>
            <a:ext cx="4131325" cy="94353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600" kern="0" dirty="0" smtClean="0">
                <a:solidFill>
                  <a:schemeClr val="tx1"/>
                </a:solidFill>
              </a:rPr>
              <a:t>Simulated profile (black)</a:t>
            </a:r>
            <a:endParaRPr lang="en-GB" sz="2600" kern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600" kern="0" dirty="0" smtClean="0">
                <a:solidFill>
                  <a:schemeClr val="tx1"/>
                </a:solidFill>
              </a:rPr>
              <a:t>Measured profile (blue)</a:t>
            </a:r>
            <a:endParaRPr lang="en-GB" sz="2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3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GB" altLang="en-US" dirty="0" smtClean="0"/>
              <a:t>Profile Correction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040000" y="2939356"/>
            <a:ext cx="4103999" cy="2778578"/>
          </a:xfrm>
        </p:spPr>
        <p:txBody>
          <a:bodyPr>
            <a:normAutofit lnSpcReduction="10000"/>
          </a:bodyPr>
          <a:lstStyle/>
          <a:p>
            <a:r>
              <a:rPr lang="en-GB" altLang="en-US" sz="2400" dirty="0" smtClean="0"/>
              <a:t>Derived from combination of simulation and measurements</a:t>
            </a:r>
          </a:p>
          <a:p>
            <a:r>
              <a:rPr lang="en-GB" altLang="en-US" sz="2400" dirty="0" smtClean="0"/>
              <a:t>Correct synchrotron profiles to within 6 mm </a:t>
            </a:r>
          </a:p>
          <a:p>
            <a:r>
              <a:rPr lang="en-GB" altLang="en-US" sz="2400" dirty="0" smtClean="0"/>
              <a:t>Profile 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45654" y="1593432"/>
                <a:ext cx="3870664" cy="793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en-GB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GB" sz="2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GB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sz="24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</a:rPr>
                                <m:t>𝑠𝑐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GB" sz="2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GB" sz="24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54" y="1593432"/>
                <a:ext cx="3870664" cy="7936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0" y="2560971"/>
            <a:ext cx="896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Ionisation monitor measured width and true beam width at percentage p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4131" y="2159537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Drift field voltage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965" y="1110133"/>
            <a:ext cx="246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Drift field correction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7626" y="1110133"/>
            <a:ext cx="286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Space charge correction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607835" y="2288414"/>
            <a:ext cx="628589" cy="343695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85571" y="2232626"/>
            <a:ext cx="1586430" cy="399484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77809" y="1479465"/>
            <a:ext cx="435006" cy="335899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613141" y="1415869"/>
            <a:ext cx="284086" cy="231545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1"/>
          </p:cNvCxnSpPr>
          <p:nvPr/>
        </p:nvCxnSpPr>
        <p:spPr>
          <a:xfrm flipH="1" flipV="1">
            <a:off x="3897227" y="2232626"/>
            <a:ext cx="806904" cy="111577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05729" y="1815786"/>
            <a:ext cx="228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Relativistic gamma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4051299" y="1923095"/>
            <a:ext cx="805229" cy="134288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10446" r="6931" b="4246"/>
          <a:stretch/>
        </p:blipFill>
        <p:spPr bwMode="auto">
          <a:xfrm>
            <a:off x="0" y="2939356"/>
            <a:ext cx="5040000" cy="392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9722" r="7398" b="4614"/>
          <a:stretch/>
        </p:blipFill>
        <p:spPr bwMode="auto">
          <a:xfrm>
            <a:off x="0" y="2939356"/>
            <a:ext cx="5040000" cy="394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9630" r="7260" b="4498"/>
          <a:stretch/>
        </p:blipFill>
        <p:spPr bwMode="auto">
          <a:xfrm>
            <a:off x="0" y="2910099"/>
            <a:ext cx="5040000" cy="397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04131" y="1408766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Beam intensity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>
            <a:off x="4300679" y="1593432"/>
            <a:ext cx="403452" cy="171554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37117" y="1635711"/>
            <a:ext cx="173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n-lt"/>
              </a:rPr>
              <a:t>R. Williamson</a:t>
            </a:r>
          </a:p>
          <a:p>
            <a:pPr algn="ctr"/>
            <a:r>
              <a:rPr lang="en-GB" dirty="0" smtClean="0">
                <a:latin typeface="+mn-lt"/>
              </a:rPr>
              <a:t>EPAC ‘08</a:t>
            </a:r>
            <a:endParaRPr lang="en-GB" dirty="0">
              <a:latin typeface="+mn-lt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5393756" y="5717934"/>
            <a:ext cx="3060398" cy="1101508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Ideal profile (purple)</a:t>
            </a:r>
            <a:endParaRPr lang="en-GB" sz="2000" kern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Simulated profile (red)</a:t>
            </a:r>
          </a:p>
          <a:p>
            <a:pPr marL="0" indent="0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Corrected profile (blue)</a:t>
            </a:r>
            <a:endParaRPr lang="en-GB" sz="2000" kern="0" dirty="0">
              <a:solidFill>
                <a:schemeClr val="tx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205908" y="3778786"/>
            <a:ext cx="2280494" cy="2126257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8" idx="1"/>
          </p:cNvCxnSpPr>
          <p:nvPr/>
        </p:nvCxnSpPr>
        <p:spPr>
          <a:xfrm flipH="1" flipV="1">
            <a:off x="4051299" y="5805889"/>
            <a:ext cx="1342457" cy="462799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4300679" y="6422834"/>
            <a:ext cx="1185723" cy="198304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5654" y="3147237"/>
            <a:ext cx="149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Simulated data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31" grpId="0"/>
      <p:bldP spid="20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83" y="0"/>
            <a:ext cx="8229600" cy="1143000"/>
          </a:xfrm>
        </p:spPr>
        <p:txBody>
          <a:bodyPr/>
          <a:lstStyle/>
          <a:p>
            <a:r>
              <a:rPr lang="en-GB" dirty="0" smtClean="0"/>
              <a:t>Error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88" y="1069676"/>
            <a:ext cx="7089189" cy="57883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In decreasing order of importance</a:t>
            </a:r>
          </a:p>
          <a:p>
            <a:r>
              <a:rPr lang="en-GB" b="1" dirty="0" smtClean="0"/>
              <a:t>2D non-uniform drift field</a:t>
            </a:r>
          </a:p>
          <a:p>
            <a:pPr lvl="1"/>
            <a:r>
              <a:rPr lang="en-GB" dirty="0" smtClean="0"/>
              <a:t>Verification at low intensities</a:t>
            </a:r>
          </a:p>
          <a:p>
            <a:pPr lvl="1"/>
            <a:r>
              <a:rPr lang="en-GB" dirty="0" smtClean="0"/>
              <a:t>~30% error on width</a:t>
            </a:r>
          </a:p>
          <a:p>
            <a:pPr lvl="1"/>
            <a:r>
              <a:rPr lang="en-GB" dirty="0" smtClean="0"/>
              <a:t>Simple correction</a:t>
            </a:r>
          </a:p>
          <a:p>
            <a:pPr lvl="1"/>
            <a:r>
              <a:rPr lang="en-GB" dirty="0" smtClean="0"/>
              <a:t>Shaping fields</a:t>
            </a:r>
          </a:p>
          <a:p>
            <a:r>
              <a:rPr lang="en-GB" b="1" dirty="0" smtClean="0"/>
              <a:t>Space charge</a:t>
            </a:r>
          </a:p>
          <a:p>
            <a:pPr lvl="1"/>
            <a:r>
              <a:rPr lang="en-GB" dirty="0" smtClean="0"/>
              <a:t>Verification with altering drift field </a:t>
            </a:r>
          </a:p>
          <a:p>
            <a:pPr lvl="1"/>
            <a:r>
              <a:rPr lang="en-GB" dirty="0" smtClean="0"/>
              <a:t>Error dependent on beam parameters, drift field, ~30% error on width</a:t>
            </a:r>
          </a:p>
          <a:p>
            <a:pPr lvl="1"/>
            <a:r>
              <a:rPr lang="en-GB" dirty="0" smtClean="0"/>
              <a:t>Simple correction for centrally peaked, centred distributions</a:t>
            </a:r>
          </a:p>
          <a:p>
            <a:pPr lvl="1"/>
            <a:r>
              <a:rPr lang="en-GB" dirty="0" smtClean="0"/>
              <a:t>Increase drift field voltage</a:t>
            </a:r>
          </a:p>
          <a:p>
            <a:r>
              <a:rPr lang="en-GB" b="1" dirty="0" smtClean="0"/>
              <a:t>3D non-uniform drift field</a:t>
            </a:r>
          </a:p>
          <a:p>
            <a:pPr lvl="1"/>
            <a:r>
              <a:rPr lang="en-GB" dirty="0"/>
              <a:t>Needs to be experimentally verified</a:t>
            </a:r>
          </a:p>
          <a:p>
            <a:pPr lvl="1"/>
            <a:r>
              <a:rPr lang="en-GB" dirty="0" smtClean="0"/>
              <a:t>Small effect</a:t>
            </a:r>
          </a:p>
          <a:p>
            <a:pPr lvl="1"/>
            <a:r>
              <a:rPr lang="en-GB" dirty="0" smtClean="0"/>
              <a:t>Remove compensating field?</a:t>
            </a:r>
            <a:endParaRPr lang="en-GB" dirty="0"/>
          </a:p>
        </p:txBody>
      </p:sp>
      <p:pic>
        <p:nvPicPr>
          <p:cNvPr id="5" name="Picture 2" descr="C:\Users\tzt52651\Documents\EPAC08\Figur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48589" y="1639102"/>
            <a:ext cx="2235436" cy="13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44" y="3241712"/>
            <a:ext cx="1753627" cy="174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tzt52651\Documents\EPAC08\Figur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6574"/>
          <a:stretch/>
        </p:blipFill>
        <p:spPr bwMode="auto">
          <a:xfrm>
            <a:off x="6848589" y="5339283"/>
            <a:ext cx="2250139" cy="151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32291"/>
            <a:ext cx="9144000" cy="1216025"/>
          </a:xfrm>
        </p:spPr>
        <p:txBody>
          <a:bodyPr/>
          <a:lstStyle/>
          <a:p>
            <a:r>
              <a:rPr lang="en-GB" altLang="en-US" dirty="0" smtClean="0"/>
              <a:t>Contents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0337" y="1182004"/>
            <a:ext cx="8681292" cy="4699719"/>
          </a:xfrm>
        </p:spPr>
        <p:txBody>
          <a:bodyPr/>
          <a:lstStyle/>
          <a:p>
            <a:r>
              <a:rPr lang="en-GB" altLang="en-US" dirty="0" smtClean="0"/>
              <a:t>Introduction to ISIS</a:t>
            </a:r>
          </a:p>
          <a:p>
            <a:r>
              <a:rPr lang="en-GB" altLang="en-US" dirty="0" smtClean="0"/>
              <a:t>Residual Gas Ionisation Monitor</a:t>
            </a:r>
          </a:p>
          <a:p>
            <a:r>
              <a:rPr lang="en-GB" altLang="en-US" dirty="0"/>
              <a:t>Simulations</a:t>
            </a:r>
          </a:p>
          <a:p>
            <a:r>
              <a:rPr lang="en-GB" altLang="en-US" dirty="0" smtClean="0"/>
              <a:t>Measurement errors</a:t>
            </a:r>
          </a:p>
          <a:p>
            <a:r>
              <a:rPr lang="en-GB" altLang="en-US" dirty="0" smtClean="0"/>
              <a:t>Comparison measurements to simulation</a:t>
            </a:r>
          </a:p>
          <a:p>
            <a:r>
              <a:rPr lang="en-GB" altLang="en-US" dirty="0" smtClean="0"/>
              <a:t>Profile correction</a:t>
            </a:r>
          </a:p>
          <a:p>
            <a:r>
              <a:rPr lang="en-GB" altLang="en-US" dirty="0" smtClean="0"/>
              <a:t>Application to operation and R&amp;D</a:t>
            </a:r>
          </a:p>
          <a:p>
            <a:r>
              <a:rPr lang="en-GB" altLang="en-US" dirty="0" smtClean="0"/>
              <a:t>Plans for the future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758431"/>
            <a:ext cx="9144000" cy="209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136723" cy="94103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Injection Painting Measurements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67666"/>
            <a:ext cx="5544616" cy="2453805"/>
          </a:xfrm>
        </p:spPr>
        <p:txBody>
          <a:bodyPr>
            <a:noAutofit/>
          </a:bodyPr>
          <a:lstStyle/>
          <a:p>
            <a:r>
              <a:rPr lang="en-GB" sz="2000" dirty="0" smtClean="0"/>
              <a:t>Closed orbit and Relative Betatron amplitude measured over injection</a:t>
            </a:r>
          </a:p>
          <a:p>
            <a:r>
              <a:rPr lang="en-GB" sz="2000" dirty="0" smtClean="0"/>
              <a:t>Results used in ORBIT simulation of painting</a:t>
            </a:r>
          </a:p>
          <a:p>
            <a:r>
              <a:rPr lang="en-GB" sz="2000" dirty="0" smtClean="0"/>
              <a:t>Beam distributions generated by ORBIT compared to MCPM measurements at high and low intensity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52120" y="1412875"/>
            <a:ext cx="3484603" cy="5396532"/>
            <a:chOff x="1692275" y="1412875"/>
            <a:chExt cx="3484603" cy="5396532"/>
          </a:xfrm>
        </p:grpSpPr>
        <p:grpSp>
          <p:nvGrpSpPr>
            <p:cNvPr id="5" name="Group 464"/>
            <p:cNvGrpSpPr>
              <a:grpSpLocks noChangeAspect="1"/>
            </p:cNvGrpSpPr>
            <p:nvPr/>
          </p:nvGrpSpPr>
          <p:grpSpPr bwMode="auto">
            <a:xfrm>
              <a:off x="1692275" y="1563653"/>
              <a:ext cx="3484603" cy="5245754"/>
              <a:chOff x="1762" y="18741"/>
              <a:chExt cx="2232" cy="3361"/>
            </a:xfrm>
          </p:grpSpPr>
          <p:pic>
            <p:nvPicPr>
              <p:cNvPr id="14" name="Picture 4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" t="4865" r="1495" b="729"/>
              <a:stretch>
                <a:fillRect/>
              </a:stretch>
            </p:blipFill>
            <p:spPr bwMode="auto">
              <a:xfrm>
                <a:off x="1762" y="18741"/>
                <a:ext cx="1102" cy="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4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" t="4865" r="1495" b="729"/>
              <a:stretch>
                <a:fillRect/>
              </a:stretch>
            </p:blipFill>
            <p:spPr bwMode="auto">
              <a:xfrm>
                <a:off x="2892" y="18741"/>
                <a:ext cx="1102" cy="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460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" t="4865" r="1495" b="729"/>
              <a:stretch>
                <a:fillRect/>
              </a:stretch>
            </p:blipFill>
            <p:spPr bwMode="auto">
              <a:xfrm>
                <a:off x="1762" y="21003"/>
                <a:ext cx="1102" cy="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46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" t="4865" r="1495" b="729"/>
              <a:stretch>
                <a:fillRect/>
              </a:stretch>
            </p:blipFill>
            <p:spPr bwMode="auto">
              <a:xfrm>
                <a:off x="2892" y="21003"/>
                <a:ext cx="1102" cy="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46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" t="4865" r="1495" b="729"/>
              <a:stretch>
                <a:fillRect/>
              </a:stretch>
            </p:blipFill>
            <p:spPr bwMode="auto">
              <a:xfrm>
                <a:off x="1762" y="19869"/>
                <a:ext cx="1102" cy="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46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5" t="4865" r="1495" b="729"/>
              <a:stretch>
                <a:fillRect/>
              </a:stretch>
            </p:blipFill>
            <p:spPr bwMode="auto">
              <a:xfrm>
                <a:off x="2892" y="19869"/>
                <a:ext cx="1102" cy="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 Box 494"/>
            <p:cNvSpPr txBox="1">
              <a:spLocks noChangeArrowheads="1"/>
            </p:cNvSpPr>
            <p:nvPr/>
          </p:nvSpPr>
          <p:spPr bwMode="auto">
            <a:xfrm>
              <a:off x="4068932" y="1412875"/>
              <a:ext cx="920153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2.5x10</a:t>
              </a:r>
              <a:r>
                <a:rPr lang="en-GB" altLang="en-US" sz="1100" b="1" baseline="30000">
                  <a:latin typeface="Lucida Sans" pitchFamily="34" charset="0"/>
                </a:rPr>
                <a:t>13</a:t>
              </a:r>
              <a:r>
                <a:rPr lang="en-GB" altLang="en-US" sz="1100" b="1">
                  <a:latin typeface="Lucida Sans" pitchFamily="34" charset="0"/>
                </a:rPr>
                <a:t> ppp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7" name="Text Box 495"/>
            <p:cNvSpPr txBox="1">
              <a:spLocks noChangeArrowheads="1"/>
            </p:cNvSpPr>
            <p:nvPr/>
          </p:nvSpPr>
          <p:spPr bwMode="auto">
            <a:xfrm>
              <a:off x="2274837" y="1412875"/>
              <a:ext cx="905726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2.5x10</a:t>
              </a:r>
              <a:r>
                <a:rPr lang="en-GB" altLang="en-US" sz="1100" b="1" baseline="30000">
                  <a:latin typeface="Lucida Sans" pitchFamily="34" charset="0"/>
                </a:rPr>
                <a:t>12 </a:t>
              </a:r>
              <a:r>
                <a:rPr lang="en-GB" altLang="en-US" sz="1100" b="1">
                  <a:latin typeface="Lucida Sans" pitchFamily="34" charset="0"/>
                </a:rPr>
                <a:t>ppp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8" name="Text Box 496"/>
            <p:cNvSpPr txBox="1">
              <a:spLocks noChangeArrowheads="1"/>
            </p:cNvSpPr>
            <p:nvPr/>
          </p:nvSpPr>
          <p:spPr bwMode="auto">
            <a:xfrm>
              <a:off x="2890548" y="1647328"/>
              <a:ext cx="474504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-0.3ms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9" name="Text Box 497"/>
            <p:cNvSpPr txBox="1">
              <a:spLocks noChangeArrowheads="1"/>
            </p:cNvSpPr>
            <p:nvPr/>
          </p:nvSpPr>
          <p:spPr bwMode="auto">
            <a:xfrm>
              <a:off x="2883918" y="3395359"/>
              <a:ext cx="474504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-0.2ms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10" name="Text Box 498"/>
            <p:cNvSpPr txBox="1">
              <a:spLocks noChangeArrowheads="1"/>
            </p:cNvSpPr>
            <p:nvPr/>
          </p:nvSpPr>
          <p:spPr bwMode="auto">
            <a:xfrm>
              <a:off x="2883089" y="5174044"/>
              <a:ext cx="474504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-0.1ms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11" name="Text Box 499"/>
            <p:cNvSpPr txBox="1">
              <a:spLocks noChangeArrowheads="1"/>
            </p:cNvSpPr>
            <p:nvPr/>
          </p:nvSpPr>
          <p:spPr bwMode="auto">
            <a:xfrm>
              <a:off x="4654809" y="1647328"/>
              <a:ext cx="474504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-0.3ms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12" name="Text Box 500"/>
            <p:cNvSpPr txBox="1">
              <a:spLocks noChangeArrowheads="1"/>
            </p:cNvSpPr>
            <p:nvPr/>
          </p:nvSpPr>
          <p:spPr bwMode="auto">
            <a:xfrm>
              <a:off x="4655638" y="3403644"/>
              <a:ext cx="474504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-0.2ms</a:t>
              </a:r>
              <a:endParaRPr lang="en-GB" altLang="en-US" sz="1100">
                <a:latin typeface="Lucida Sans" pitchFamily="34" charset="0"/>
              </a:endParaRPr>
            </a:p>
          </p:txBody>
        </p:sp>
        <p:sp>
          <p:nvSpPr>
            <p:cNvPr id="13" name="Text Box 501"/>
            <p:cNvSpPr txBox="1">
              <a:spLocks noChangeArrowheads="1"/>
            </p:cNvSpPr>
            <p:nvPr/>
          </p:nvSpPr>
          <p:spPr bwMode="auto">
            <a:xfrm>
              <a:off x="4662267" y="5180673"/>
              <a:ext cx="474504" cy="16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1pPr>
              <a:lvl2pPr marL="742950" indent="-28575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2pPr>
              <a:lvl3pPr marL="11430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3pPr>
              <a:lvl4pPr marL="16002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4pPr>
              <a:lvl5pPr marL="2057400" indent="-228600" defTabSz="865188"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5pPr>
              <a:lvl6pPr marL="25146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6pPr>
              <a:lvl7pPr marL="29718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7pPr>
              <a:lvl8pPr marL="34290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8pPr>
              <a:lvl9pPr marL="3886200" indent="-228600" defTabSz="865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GB" altLang="en-US" sz="1100" b="1">
                  <a:latin typeface="Lucida Sans" pitchFamily="34" charset="0"/>
                </a:rPr>
                <a:t>-0.1ms</a:t>
              </a:r>
              <a:endParaRPr lang="en-GB" altLang="en-US" sz="1100">
                <a:latin typeface="Lucida Sans" pitchFamily="34" charset="0"/>
              </a:endParaRPr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261382"/>
              </p:ext>
            </p:extLst>
          </p:nvPr>
        </p:nvGraphicFramePr>
        <p:xfrm>
          <a:off x="3812472" y="3132678"/>
          <a:ext cx="1742445" cy="1910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Photo Editor Photo" r:id="rId10" imgW="7621064" imgH="7621064" progId="MSPhotoEd.3">
                  <p:embed/>
                </p:oleObj>
              </mc:Choice>
              <mc:Fallback>
                <p:oleObj name="Photo Editor Photo" r:id="rId10" imgW="7621064" imgH="762106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62" t="14171" r="23619" b="4724"/>
                      <a:stretch>
                        <a:fillRect/>
                      </a:stretch>
                    </p:blipFill>
                    <p:spPr bwMode="auto">
                      <a:xfrm>
                        <a:off x="3812472" y="3132678"/>
                        <a:ext cx="1742445" cy="1910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220841"/>
              </p:ext>
            </p:extLst>
          </p:nvPr>
        </p:nvGraphicFramePr>
        <p:xfrm>
          <a:off x="3812472" y="4941168"/>
          <a:ext cx="1742445" cy="1910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Photo Editor Photo" r:id="rId12" imgW="7621064" imgH="7621064" progId="MSPhotoEd.3">
                  <p:embed/>
                </p:oleObj>
              </mc:Choice>
              <mc:Fallback>
                <p:oleObj name="Photo Editor Photo" r:id="rId12" imgW="7621064" imgH="762106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62" t="14171" r="23619" b="4724"/>
                      <a:stretch>
                        <a:fillRect/>
                      </a:stretch>
                    </p:blipFill>
                    <p:spPr bwMode="auto">
                      <a:xfrm>
                        <a:off x="3812472" y="4941168"/>
                        <a:ext cx="1742445" cy="1910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39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6029" r="1865" b="1808"/>
          <a:stretch>
            <a:fillRect/>
          </a:stretch>
        </p:blipFill>
        <p:spPr bwMode="auto">
          <a:xfrm>
            <a:off x="107504" y="4181848"/>
            <a:ext cx="258204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7504" y="3323742"/>
            <a:ext cx="3683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Space charge correction applied to HI data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52120" y="769271"/>
            <a:ext cx="1764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Low intensity</a:t>
            </a:r>
          </a:p>
          <a:p>
            <a:pPr algn="ctr"/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Drift corr.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83629" y="769270"/>
            <a:ext cx="2003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High intensity</a:t>
            </a:r>
          </a:p>
          <a:p>
            <a:pPr algn="ctr"/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Drift and SC corr.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30998" y="5000728"/>
            <a:ext cx="1259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n-lt"/>
              </a:rPr>
              <a:t>B. Jones</a:t>
            </a:r>
          </a:p>
          <a:p>
            <a:pPr algn="ctr"/>
            <a:r>
              <a:rPr lang="en-GB" dirty="0" smtClean="0">
                <a:latin typeface="+mn-lt"/>
              </a:rPr>
              <a:t>EPAC ‘08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17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758431"/>
            <a:ext cx="9144000" cy="209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9798" y="836546"/>
                <a:ext cx="8796774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/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Half integer resonance with space</a:t>
                </a:r>
                <a:r>
                  <a:rPr lang="en-GB" sz="22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charge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b="1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Key loss mechanism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b="1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Experimental studies 2D coasting beam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𝜀</m:t>
                    </m:r>
                    <m:r>
                      <a:rPr lang="en-GB" sz="2200" b="0" i="1" baseline="-25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𝑥</m:t>
                    </m:r>
                  </m:oMath>
                </a14:m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= </a:t>
                </a:r>
                <a14:m>
                  <m:oMath xmlns:m="http://schemas.openxmlformats.org/officeDocument/2006/math">
                    <m:r>
                      <a:rPr lang="el-GR" sz="22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𝜀</m:t>
                    </m:r>
                    <m:r>
                      <a:rPr lang="en-GB" sz="2200" b="0" i="1" baseline="-25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𝑦</m:t>
                    </m:r>
                    <m:r>
                      <a:rPr lang="en-GB" sz="2200" b="0" i="1" baseline="-25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200" b="0" i="1" dirty="0" smtClean="0">
                    <a:solidFill>
                      <a:schemeClr val="accent1">
                        <a:lumMod val="50000"/>
                      </a:schemeClr>
                    </a:solidFill>
                    <a:latin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el-GR" sz="22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𝜀</m:t>
                    </m:r>
                    <m:r>
                      <a:rPr lang="en-GB" sz="2200" b="0" i="1" baseline="-2500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/>
                      </a:rPr>
                      <m:t>𝑟𝑚𝑠</m:t>
                    </m:r>
                  </m:oMath>
                </a14:m>
                <a:r>
                  <a:rPr lang="en-GB" sz="2200" i="1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≈20 </a:t>
                </a:r>
                <a:r>
                  <a:rPr lang="el-GR" sz="2200" i="1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π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mm </a:t>
                </a:r>
                <a:r>
                  <a:rPr lang="en-GB" sz="2200" dirty="0" err="1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mr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, 2</a:t>
                </a:r>
                <a:r>
                  <a:rPr lang="en-GB" sz="2200" i="1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Q</a:t>
                </a:r>
                <a:r>
                  <a:rPr lang="en-GB" sz="2200" i="1" baseline="-250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y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=7 driving term, </a:t>
                </a:r>
                <a:r>
                  <a:rPr lang="en-GB" sz="2200" i="1" dirty="0" err="1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Q</a:t>
                </a:r>
                <a:r>
                  <a:rPr lang="en-GB" sz="2200" i="1" baseline="-25000" dirty="0" err="1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y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=3.6 </a:t>
                </a:r>
              </a:p>
              <a:p>
                <a:pPr lvl="1"/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Ramp intensity (1E13 </a:t>
                </a:r>
                <a:r>
                  <a:rPr lang="en-GB" sz="2200" dirty="0" err="1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ppp</a:t>
                </a:r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), push onto resonance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200" b="1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Study evolution of corrected profiles, not just loss</a:t>
                </a:r>
              </a:p>
              <a:p>
                <a:pPr lvl="1"/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Observations agree with ORBIT models</a:t>
                </a:r>
              </a:p>
              <a:p>
                <a:pPr lvl="1"/>
                <a:r>
                  <a:rPr lang="en-GB" sz="2200" dirty="0" smtClean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Clear formation of core and lobes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8" y="836546"/>
                <a:ext cx="8796774" cy="2800767"/>
              </a:xfrm>
              <a:prstGeom prst="rect">
                <a:avLst/>
              </a:prstGeom>
              <a:blipFill rotWithShape="1">
                <a:blip r:embed="rId3"/>
                <a:stretch>
                  <a:fillRect l="-832" t="-1304" b="-32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/>
          <p:cNvSpPr txBox="1">
            <a:spLocks/>
          </p:cNvSpPr>
          <p:nvPr/>
        </p:nvSpPr>
        <p:spPr bwMode="auto">
          <a:xfrm>
            <a:off x="-1" y="-1"/>
            <a:ext cx="9136723" cy="9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sz="4000" b="0" kern="0" dirty="0" smtClean="0">
                <a:solidFill>
                  <a:schemeClr val="tx1"/>
                </a:solidFill>
              </a:rPr>
              <a:t>Half Integer Studies</a:t>
            </a:r>
            <a:endParaRPr lang="en-GB" sz="4000" b="0" kern="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1910" y="5842266"/>
            <a:ext cx="227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+mn-lt"/>
              </a:rPr>
              <a:t>C. Warsop</a:t>
            </a:r>
          </a:p>
          <a:p>
            <a:pPr algn="ctr"/>
            <a:r>
              <a:rPr lang="en-GB" dirty="0" smtClean="0">
                <a:latin typeface="+mn-lt"/>
              </a:rPr>
              <a:t>Space Charge  ‘15</a:t>
            </a:r>
            <a:endParaRPr lang="en-GB" dirty="0">
              <a:latin typeface="+mn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1594" t="39982" r="15059" b="3073"/>
          <a:stretch/>
        </p:blipFill>
        <p:spPr bwMode="auto">
          <a:xfrm>
            <a:off x="5194753" y="3533886"/>
            <a:ext cx="3930158" cy="335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4404155" y="3637313"/>
            <a:ext cx="922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600" dirty="0" smtClean="0">
                <a:latin typeface="Cambria" panose="02040503050406030204" pitchFamily="18" charset="0"/>
              </a:rPr>
              <a:t>Driving Phase 1</a:t>
            </a:r>
            <a:endParaRPr lang="en-GB" sz="1600" i="1" baseline="-25000" dirty="0">
              <a:latin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19144" y="3237203"/>
            <a:ext cx="1264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 smtClean="0">
                <a:latin typeface="Cambria" panose="02040503050406030204" pitchFamily="18" charset="0"/>
              </a:rPr>
              <a:t>Measured</a:t>
            </a:r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67576" y="3223087"/>
            <a:ext cx="904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000" dirty="0" smtClean="0">
                <a:latin typeface="Cambria" panose="02040503050406030204" pitchFamily="18" charset="0"/>
              </a:rPr>
              <a:t>ORBIT</a:t>
            </a:r>
            <a:endParaRPr lang="en-GB" sz="2000" dirty="0">
              <a:latin typeface="Cambria" panose="020405030504060302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 l="7424" t="4499" r="6749" b="4499"/>
          <a:stretch>
            <a:fillRect/>
          </a:stretch>
        </p:blipFill>
        <p:spPr bwMode="auto">
          <a:xfrm>
            <a:off x="6668853" y="5561131"/>
            <a:ext cx="1098723" cy="87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 l="7424" t="4499" r="6749" b="4499"/>
          <a:stretch>
            <a:fillRect/>
          </a:stretch>
        </p:blipFill>
        <p:spPr bwMode="auto">
          <a:xfrm>
            <a:off x="6668853" y="3939228"/>
            <a:ext cx="1098723" cy="87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4404155" y="5210345"/>
            <a:ext cx="922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600" dirty="0" smtClean="0">
                <a:latin typeface="Cambria" panose="02040503050406030204" pitchFamily="18" charset="0"/>
              </a:rPr>
              <a:t>Driving Phase </a:t>
            </a:r>
            <a:r>
              <a:rPr lang="en-GB" altLang="en-US" sz="1600" i="1" dirty="0">
                <a:latin typeface="Cambria" panose="02040503050406030204" pitchFamily="18" charset="0"/>
              </a:rPr>
              <a:t>2</a:t>
            </a:r>
            <a:endParaRPr lang="en-GB" sz="1600" i="1" baseline="-25000" dirty="0"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9798" y="3637313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Using to understand loss mechanism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1D and 2D models of core-to-halo </a:t>
            </a: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dynamics</a:t>
            </a:r>
            <a:endParaRPr lang="en-GB" sz="2200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Good model of profile monitor key </a:t>
            </a:r>
          </a:p>
          <a:p>
            <a:pPr lvl="1"/>
            <a:endParaRPr lang="en-GB" sz="2200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0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5380" y="1367656"/>
            <a:ext cx="82296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Good model of the ISIS residual gas ionisation profile monitor</a:t>
            </a:r>
          </a:p>
          <a:p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Measurement errors</a:t>
            </a:r>
          </a:p>
          <a:p>
            <a:pPr lvl="1"/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2D non-uniform drift field </a:t>
            </a:r>
          </a:p>
          <a:p>
            <a:pPr lvl="1"/>
            <a:r>
              <a:rPr lang="en-GB" kern="0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pace charge</a:t>
            </a:r>
          </a:p>
          <a:p>
            <a:pPr lvl="1"/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3D non-uniform drift field</a:t>
            </a:r>
          </a:p>
          <a:p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Simulations Vs Measurement</a:t>
            </a:r>
          </a:p>
          <a:p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Correction works well for “normal” centred beams</a:t>
            </a:r>
          </a:p>
          <a:p>
            <a:pPr lvl="1"/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Applied in different scenarios </a:t>
            </a:r>
          </a:p>
          <a:p>
            <a:r>
              <a:rPr lang="en-GB" kern="0" dirty="0" smtClean="0">
                <a:solidFill>
                  <a:schemeClr val="accent1">
                    <a:lumMod val="50000"/>
                  </a:schemeClr>
                </a:solidFill>
              </a:rPr>
              <a:t>Key measurements for understanding machines with high space charge</a:t>
            </a:r>
            <a:endParaRPr lang="en-GB" kern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39445" y="0"/>
            <a:ext cx="8229600" cy="1143000"/>
          </a:xfrm>
        </p:spPr>
        <p:txBody>
          <a:bodyPr/>
          <a:lstStyle/>
          <a:p>
            <a:r>
              <a:rPr lang="en-GB" altLang="en-US" dirty="0" smtClean="0"/>
              <a:t>Plans for the Future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39851" y="1122612"/>
            <a:ext cx="8229600" cy="5212088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dirty="0" smtClean="0"/>
              <a:t>Effectiveness of profile correction for different beam types</a:t>
            </a:r>
          </a:p>
          <a:p>
            <a:pPr lvl="1"/>
            <a:r>
              <a:rPr lang="en-GB" altLang="en-US" dirty="0" smtClean="0"/>
              <a:t>Intensity</a:t>
            </a:r>
          </a:p>
          <a:p>
            <a:pPr lvl="1"/>
            <a:r>
              <a:rPr lang="en-GB" altLang="en-US" dirty="0" smtClean="0"/>
              <a:t>Off-centre</a:t>
            </a:r>
          </a:p>
          <a:p>
            <a:pPr lvl="1"/>
            <a:r>
              <a:rPr lang="en-GB" altLang="en-US" dirty="0" smtClean="0"/>
              <a:t>Unusual beam distributions</a:t>
            </a:r>
          </a:p>
          <a:p>
            <a:r>
              <a:rPr lang="en-GB" altLang="en-US" dirty="0" smtClean="0"/>
              <a:t>Experimental check of beam width by different methods in the synchrotron</a:t>
            </a:r>
          </a:p>
          <a:p>
            <a:r>
              <a:rPr lang="en-GB" altLang="en-US" dirty="0" smtClean="0"/>
              <a:t>Characterisation of the </a:t>
            </a:r>
            <a:r>
              <a:rPr lang="en-GB" altLang="en-US" dirty="0" err="1" smtClean="0"/>
              <a:t>channeltrons</a:t>
            </a:r>
            <a:r>
              <a:rPr lang="en-GB" dirty="0"/>
              <a:t>®</a:t>
            </a:r>
            <a:r>
              <a:rPr lang="en-GB" altLang="en-US" dirty="0" smtClean="0"/>
              <a:t> in new diagnostic vacuum vessel</a:t>
            </a:r>
          </a:p>
          <a:p>
            <a:r>
              <a:rPr lang="en-GB" altLang="en-US" dirty="0" smtClean="0"/>
              <a:t>Development of the correction model and the monitor itself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5698" r="18214" b="14661"/>
          <a:stretch/>
        </p:blipFill>
        <p:spPr bwMode="auto">
          <a:xfrm>
            <a:off x="6880645" y="821419"/>
            <a:ext cx="2159306" cy="349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9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slides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8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529"/>
            <a:ext cx="9144000" cy="926976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HEDS Monitor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319489" y="861698"/>
            <a:ext cx="4991100" cy="5787008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Newer IPM installed in HEDS space between the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GB" sz="2200" dirty="0" err="1" smtClean="0">
                <a:solidFill>
                  <a:schemeClr val="accent1">
                    <a:lumMod val="50000"/>
                  </a:schemeClr>
                </a:solidFill>
              </a:rPr>
              <a:t>inac</a:t>
            </a: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 and ring in 2010.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Beam profile here is narrow (~19mm width) so channeltrons not suitable.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32 channel micro channel plate (MCP) used to detect ions instead.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MCP can be rotated 90</a:t>
            </a:r>
            <a:r>
              <a:rPr lang="en-GB" sz="2200" baseline="30000" dirty="0" smtClean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 to allow for calibration of each channel.</a:t>
            </a:r>
          </a:p>
          <a:p>
            <a:pPr lvl="1">
              <a:buClr>
                <a:srgbClr val="006600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Shaping field electrodes added to the design to remove widening effect of the drift field.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6306990" y="0"/>
            <a:ext cx="2837010" cy="5378351"/>
            <a:chOff x="6228794" y="868631"/>
            <a:chExt cx="2837010" cy="5378351"/>
          </a:xfrm>
        </p:grpSpPr>
        <p:grpSp>
          <p:nvGrpSpPr>
            <p:cNvPr id="51" name="Group 50"/>
            <p:cNvGrpSpPr/>
            <p:nvPr/>
          </p:nvGrpSpPr>
          <p:grpSpPr>
            <a:xfrm>
              <a:off x="6228794" y="868631"/>
              <a:ext cx="2837010" cy="5378351"/>
              <a:chOff x="6228794" y="868631"/>
              <a:chExt cx="2837010" cy="5378351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1393857"/>
                <a:ext cx="2004667" cy="485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" name="Straight Arrow Connector 9"/>
              <p:cNvCxnSpPr>
                <a:stCxn id="32" idx="2"/>
              </p:cNvCxnSpPr>
              <p:nvPr/>
            </p:nvCxnSpPr>
            <p:spPr>
              <a:xfrm>
                <a:off x="6876561" y="4725144"/>
                <a:ext cx="964608" cy="3240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7778928" y="868631"/>
                <a:ext cx="1286876" cy="602873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Stepper motor and resolver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228794" y="4365104"/>
                <a:ext cx="1295534" cy="3600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32 channel MCP detector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V="1">
                <a:off x="7740352" y="4968866"/>
                <a:ext cx="470036" cy="87376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6732850" y="5805264"/>
                <a:ext cx="1295534" cy="3600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Shaping field electrodes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6881934" y="4833156"/>
                <a:ext cx="1080120" cy="32403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8532440" y="4585258"/>
                <a:ext cx="348991" cy="12514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/>
              <p:cNvSpPr/>
              <p:nvPr/>
            </p:nvSpPr>
            <p:spPr>
              <a:xfrm>
                <a:off x="6270628" y="5052175"/>
                <a:ext cx="791783" cy="36004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 smtClean="0">
                    <a:solidFill>
                      <a:schemeClr val="tx1"/>
                    </a:solidFill>
                  </a:rPr>
                  <a:t>Beam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2" name="Straight Arrow Connector 51"/>
            <p:cNvCxnSpPr/>
            <p:nvPr/>
          </p:nvCxnSpPr>
          <p:spPr>
            <a:xfrm flipH="1">
              <a:off x="8210388" y="1393857"/>
              <a:ext cx="322052" cy="18911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 descr="DSCN111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9" t="5901" r="36130" b="44461"/>
          <a:stretch/>
        </p:blipFill>
        <p:spPr bwMode="auto">
          <a:xfrm>
            <a:off x="4417813" y="937901"/>
            <a:ext cx="1950797" cy="239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/>
          <a:srcRect l="19158" t="10744" r="11361" b="17626"/>
          <a:stretch>
            <a:fillRect/>
          </a:stretch>
        </p:blipFill>
        <p:spPr bwMode="auto">
          <a:xfrm>
            <a:off x="4310363" y="1740666"/>
            <a:ext cx="4824609" cy="362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0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:\Documents and Settings\tzt52651.CLRC\My Documents\HB2012\ISIS aerial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07545"/>
            <a:ext cx="6876702" cy="2975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>
            <a:stCxn id="13" idx="0"/>
          </p:cNvCxnSpPr>
          <p:nvPr/>
        </p:nvCxnSpPr>
        <p:spPr>
          <a:xfrm flipH="1" flipV="1">
            <a:off x="5425183" y="4692426"/>
            <a:ext cx="138112" cy="742950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nut 10"/>
          <p:cNvSpPr/>
          <p:nvPr/>
        </p:nvSpPr>
        <p:spPr>
          <a:xfrm>
            <a:off x="6253857" y="3177951"/>
            <a:ext cx="409575" cy="333375"/>
          </a:xfrm>
          <a:prstGeom prst="donut">
            <a:avLst>
              <a:gd name="adj" fmla="val 1127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8832" y="5435376"/>
            <a:ext cx="28289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800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Lucida Sans"/>
              </a:rPr>
              <a:t>MeV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 Synchrotron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9342" y="1234851"/>
            <a:ext cx="2915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H</a:t>
            </a:r>
            <a:r>
              <a:rPr lang="en-GB" b="1" baseline="30000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-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 ion source, 35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Lucida Sans"/>
              </a:rPr>
              <a:t>keV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</p:txBody>
      </p:sp>
      <p:cxnSp>
        <p:nvCxnSpPr>
          <p:cNvPr id="18" name="Straight Arrow Connector 17"/>
          <p:cNvCxnSpPr>
            <a:endCxn id="11" idx="0"/>
          </p:cNvCxnSpPr>
          <p:nvPr/>
        </p:nvCxnSpPr>
        <p:spPr>
          <a:xfrm flipH="1">
            <a:off x="6458645" y="1568226"/>
            <a:ext cx="833437" cy="1609725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84206" y="2484769"/>
            <a:ext cx="2159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H</a:t>
            </a:r>
            <a:r>
              <a:rPr lang="en-GB" b="1" baseline="30000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-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 RFQ, 665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Lucida Sans"/>
              </a:rPr>
              <a:t>keV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</p:txBody>
      </p:sp>
      <p:cxnSp>
        <p:nvCxnSpPr>
          <p:cNvPr id="28" name="Straight Arrow Connector 27"/>
          <p:cNvCxnSpPr>
            <a:endCxn id="29" idx="7"/>
          </p:cNvCxnSpPr>
          <p:nvPr/>
        </p:nvCxnSpPr>
        <p:spPr>
          <a:xfrm flipH="1">
            <a:off x="6565351" y="2854101"/>
            <a:ext cx="926757" cy="458397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onut 28"/>
          <p:cNvSpPr/>
          <p:nvPr/>
        </p:nvSpPr>
        <p:spPr>
          <a:xfrm>
            <a:off x="6215757" y="3263676"/>
            <a:ext cx="409575" cy="333375"/>
          </a:xfrm>
          <a:prstGeom prst="donut">
            <a:avLst>
              <a:gd name="adj" fmla="val 1127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77757" y="3588360"/>
            <a:ext cx="2159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H</a:t>
            </a:r>
            <a:r>
              <a:rPr lang="en-GB" b="1" baseline="30000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-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Lucida Sans"/>
              </a:rPr>
              <a:t>Linac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, 70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Lucida Sans"/>
              </a:rPr>
              <a:t>MeV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</p:txBody>
      </p:sp>
      <p:sp>
        <p:nvSpPr>
          <p:cNvPr id="36" name="Donut 35"/>
          <p:cNvSpPr/>
          <p:nvPr/>
        </p:nvSpPr>
        <p:spPr>
          <a:xfrm rot="17699253">
            <a:off x="5914926" y="3526407"/>
            <a:ext cx="706438" cy="333375"/>
          </a:xfrm>
          <a:prstGeom prst="donut">
            <a:avLst>
              <a:gd name="adj" fmla="val 1127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37" name="Straight Arrow Connector 36"/>
          <p:cNvCxnSpPr>
            <a:endCxn id="36" idx="4"/>
          </p:cNvCxnSpPr>
          <p:nvPr/>
        </p:nvCxnSpPr>
        <p:spPr>
          <a:xfrm flipH="1" flipV="1">
            <a:off x="6419497" y="3764177"/>
            <a:ext cx="605885" cy="32899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onut 41"/>
          <p:cNvSpPr/>
          <p:nvPr/>
        </p:nvSpPr>
        <p:spPr>
          <a:xfrm>
            <a:off x="4120257" y="3263676"/>
            <a:ext cx="2171700" cy="1466850"/>
          </a:xfrm>
          <a:prstGeom prst="donut">
            <a:avLst>
              <a:gd name="adj" fmla="val 531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14885" y="1234851"/>
            <a:ext cx="3191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Target Station 1 (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40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pps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)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3634" y="5435376"/>
            <a:ext cx="3187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Target Station 2 (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10 </a:t>
            </a:r>
            <a:r>
              <a:rPr lang="en-GB" b="1" dirty="0" err="1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pps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Lucida Sans"/>
              </a:rPr>
              <a:t>)</a:t>
            </a:r>
            <a:endParaRPr lang="en-GB" b="1" dirty="0">
              <a:solidFill>
                <a:schemeClr val="accent1">
                  <a:lumMod val="50000"/>
                </a:schemeClr>
              </a:solidFill>
              <a:latin typeface="Lucida Sans"/>
            </a:endParaRPr>
          </a:p>
        </p:txBody>
      </p:sp>
      <p:sp>
        <p:nvSpPr>
          <p:cNvPr id="49" name="Donut 48"/>
          <p:cNvSpPr/>
          <p:nvPr/>
        </p:nvSpPr>
        <p:spPr>
          <a:xfrm>
            <a:off x="357882" y="2435001"/>
            <a:ext cx="3133725" cy="1800225"/>
          </a:xfrm>
          <a:prstGeom prst="donut">
            <a:avLst>
              <a:gd name="adj" fmla="val 531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50" name="Straight Arrow Connector 49"/>
          <p:cNvCxnSpPr>
            <a:stCxn id="48" idx="0"/>
            <a:endCxn id="49" idx="4"/>
          </p:cNvCxnSpPr>
          <p:nvPr/>
        </p:nvCxnSpPr>
        <p:spPr>
          <a:xfrm flipV="1">
            <a:off x="1897621" y="4235226"/>
            <a:ext cx="27124" cy="1200150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Donut 52"/>
          <p:cNvSpPr/>
          <p:nvPr/>
        </p:nvSpPr>
        <p:spPr>
          <a:xfrm>
            <a:off x="3967857" y="2006376"/>
            <a:ext cx="1704975" cy="1247775"/>
          </a:xfrm>
          <a:prstGeom prst="donut">
            <a:avLst>
              <a:gd name="adj" fmla="val 5310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3920232" y="1539651"/>
            <a:ext cx="438150" cy="504825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0213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19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7" grpId="0"/>
      <p:bldP spid="35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C:\Users\tzt52651\Pictures\Sync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9"/>
          <a:stretch/>
        </p:blipFill>
        <p:spPr bwMode="auto">
          <a:xfrm>
            <a:off x="5364088" y="390409"/>
            <a:ext cx="3779912" cy="361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3396"/>
            <a:ext cx="6264696" cy="1143000"/>
          </a:xfrm>
        </p:spPr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5464" y="-27384"/>
            <a:ext cx="1738536" cy="395767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Extraction</a:t>
            </a:r>
            <a:endParaRPr lang="en-GB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220650" y="1266396"/>
            <a:ext cx="84841" cy="536528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20272" y="355943"/>
            <a:ext cx="771413" cy="48721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372200" y="1616885"/>
            <a:ext cx="1512168" cy="44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Injection</a:t>
            </a:r>
            <a:endParaRPr lang="en-GB" sz="2400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906003" y="3198642"/>
            <a:ext cx="0" cy="55325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64757" y="692696"/>
            <a:ext cx="543747" cy="276625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113410" y="1265404"/>
            <a:ext cx="8496944" cy="498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Circumference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163 m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	70–800 MeV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Repetition Rate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50 Hz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Intensity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	Up to 3x10</a:t>
            </a:r>
            <a:r>
              <a:rPr lang="en-GB" sz="2400" kern="0" baseline="30000" dirty="0" smtClean="0">
                <a:solidFill>
                  <a:schemeClr val="accent1">
                    <a:lumMod val="50000"/>
                  </a:schemeClr>
                </a:solidFill>
              </a:rPr>
              <a:t>13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400" kern="0" dirty="0" err="1" smtClean="0">
                <a:solidFill>
                  <a:schemeClr val="accent1">
                    <a:lumMod val="50000"/>
                  </a:schemeClr>
                </a:solidFill>
              </a:rPr>
              <a:t>ppp</a:t>
            </a:r>
            <a:endParaRPr lang="en-GB" sz="2400" kern="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Mean Power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Up to 190 kW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Tune Shift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	~0.5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Injection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	130 turn</a:t>
            </a:r>
          </a:p>
          <a:p>
            <a:pPr marL="0" indent="0">
              <a:buNone/>
            </a:pPr>
            <a:r>
              <a:rPr lang="en-GB" sz="2400" kern="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		charge exchange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RF system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	h=2, 1.3-3.1 MHz, 160 kV/turn</a:t>
            </a:r>
          </a:p>
          <a:p>
            <a:pPr marL="0" indent="0">
              <a:buNone/>
            </a:pP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			h=4, 2.6-6.2 MHz, 80 KV/turn</a:t>
            </a:r>
          </a:p>
          <a:p>
            <a:pPr marL="0" indent="0">
              <a:buNone/>
            </a:pPr>
            <a:r>
              <a:rPr lang="en-GB" sz="2400" b="1" kern="0" dirty="0" smtClean="0">
                <a:solidFill>
                  <a:schemeClr val="accent1">
                    <a:lumMod val="50000"/>
                  </a:schemeClr>
                </a:solidFill>
              </a:rPr>
              <a:t>Extraction</a:t>
            </a:r>
            <a:r>
              <a:rPr lang="en-GB" sz="2400" kern="0" dirty="0" smtClean="0">
                <a:solidFill>
                  <a:schemeClr val="accent1">
                    <a:lumMod val="50000"/>
                  </a:schemeClr>
                </a:solidFill>
              </a:rPr>
              <a:t>:		single turn, vertical</a:t>
            </a:r>
          </a:p>
          <a:p>
            <a:pPr marL="0" indent="0">
              <a:buNone/>
            </a:pP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20652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2156255" y="3221452"/>
            <a:ext cx="1723902" cy="1728171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208" name="Group 80"/>
          <p:cNvGrpSpPr>
            <a:grpSpLocks/>
          </p:cNvGrpSpPr>
          <p:nvPr/>
        </p:nvGrpSpPr>
        <p:grpSpPr bwMode="auto">
          <a:xfrm>
            <a:off x="2213929" y="3283395"/>
            <a:ext cx="1657350" cy="1657350"/>
            <a:chOff x="2290" y="2069"/>
            <a:chExt cx="1044" cy="1044"/>
          </a:xfrm>
        </p:grpSpPr>
        <p:sp>
          <p:nvSpPr>
            <p:cNvPr id="48179" name="AutoShape 51"/>
            <p:cNvSpPr>
              <a:spLocks noChangeArrowheads="1"/>
            </p:cNvSpPr>
            <p:nvPr/>
          </p:nvSpPr>
          <p:spPr bwMode="auto">
            <a:xfrm>
              <a:off x="229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0" name="AutoShape 52"/>
            <p:cNvSpPr>
              <a:spLocks noChangeArrowheads="1"/>
            </p:cNvSpPr>
            <p:nvPr/>
          </p:nvSpPr>
          <p:spPr bwMode="auto">
            <a:xfrm>
              <a:off x="2381" y="284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1" name="AutoShape 53"/>
            <p:cNvSpPr>
              <a:spLocks noChangeArrowheads="1"/>
            </p:cNvSpPr>
            <p:nvPr/>
          </p:nvSpPr>
          <p:spPr bwMode="auto">
            <a:xfrm>
              <a:off x="2744" y="206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2" name="AutoShape 5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3" name="AutoShape 55"/>
            <p:cNvSpPr>
              <a:spLocks noChangeArrowheads="1"/>
            </p:cNvSpPr>
            <p:nvPr/>
          </p:nvSpPr>
          <p:spPr bwMode="auto">
            <a:xfrm>
              <a:off x="324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4" name="AutoShape 56"/>
            <p:cNvSpPr>
              <a:spLocks noChangeArrowheads="1"/>
            </p:cNvSpPr>
            <p:nvPr/>
          </p:nvSpPr>
          <p:spPr bwMode="auto">
            <a:xfrm>
              <a:off x="2744" y="302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5" name="AutoShape 57"/>
            <p:cNvSpPr>
              <a:spLocks noChangeArrowheads="1"/>
            </p:cNvSpPr>
            <p:nvPr/>
          </p:nvSpPr>
          <p:spPr bwMode="auto">
            <a:xfrm>
              <a:off x="265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6" name="AutoShape 58"/>
            <p:cNvSpPr>
              <a:spLocks noChangeArrowheads="1"/>
            </p:cNvSpPr>
            <p:nvPr/>
          </p:nvSpPr>
          <p:spPr bwMode="auto">
            <a:xfrm>
              <a:off x="2835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7" name="AutoShape 59"/>
            <p:cNvSpPr>
              <a:spLocks noChangeArrowheads="1"/>
            </p:cNvSpPr>
            <p:nvPr/>
          </p:nvSpPr>
          <p:spPr bwMode="auto">
            <a:xfrm>
              <a:off x="2744" y="2614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8" name="AutoShape 60"/>
            <p:cNvSpPr>
              <a:spLocks noChangeArrowheads="1"/>
            </p:cNvSpPr>
            <p:nvPr/>
          </p:nvSpPr>
          <p:spPr bwMode="auto">
            <a:xfrm>
              <a:off x="2381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9" name="AutoShape 61"/>
            <p:cNvSpPr>
              <a:spLocks noChangeArrowheads="1"/>
            </p:cNvSpPr>
            <p:nvPr/>
          </p:nvSpPr>
          <p:spPr bwMode="auto">
            <a:xfrm>
              <a:off x="2744" y="275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90" name="AutoShape 62"/>
            <p:cNvSpPr>
              <a:spLocks noChangeArrowheads="1"/>
            </p:cNvSpPr>
            <p:nvPr/>
          </p:nvSpPr>
          <p:spPr bwMode="auto">
            <a:xfrm>
              <a:off x="2744" y="243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91" name="AutoShape 63"/>
            <p:cNvSpPr>
              <a:spLocks noChangeArrowheads="1"/>
            </p:cNvSpPr>
            <p:nvPr/>
          </p:nvSpPr>
          <p:spPr bwMode="auto">
            <a:xfrm>
              <a:off x="3107" y="288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92" name="AutoShape 64"/>
            <p:cNvSpPr>
              <a:spLocks noChangeArrowheads="1"/>
            </p:cNvSpPr>
            <p:nvPr/>
          </p:nvSpPr>
          <p:spPr bwMode="auto">
            <a:xfrm>
              <a:off x="297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1" name="AutoShape 73"/>
            <p:cNvSpPr>
              <a:spLocks noChangeArrowheads="1"/>
            </p:cNvSpPr>
            <p:nvPr/>
          </p:nvSpPr>
          <p:spPr bwMode="auto">
            <a:xfrm>
              <a:off x="2744" y="2296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2" name="AutoShape 74"/>
            <p:cNvSpPr>
              <a:spLocks noChangeArrowheads="1"/>
            </p:cNvSpPr>
            <p:nvPr/>
          </p:nvSpPr>
          <p:spPr bwMode="auto">
            <a:xfrm>
              <a:off x="2517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3" name="AutoShape 75"/>
            <p:cNvSpPr>
              <a:spLocks noChangeArrowheads="1"/>
            </p:cNvSpPr>
            <p:nvPr/>
          </p:nvSpPr>
          <p:spPr bwMode="auto">
            <a:xfrm>
              <a:off x="2517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4" name="AutoShape 76"/>
            <p:cNvSpPr>
              <a:spLocks noChangeArrowheads="1"/>
            </p:cNvSpPr>
            <p:nvPr/>
          </p:nvSpPr>
          <p:spPr bwMode="auto">
            <a:xfrm>
              <a:off x="2744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5" name="AutoShape 77"/>
            <p:cNvSpPr>
              <a:spLocks noChangeArrowheads="1"/>
            </p:cNvSpPr>
            <p:nvPr/>
          </p:nvSpPr>
          <p:spPr bwMode="auto">
            <a:xfrm>
              <a:off x="2517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6" name="AutoShape 78"/>
            <p:cNvSpPr>
              <a:spLocks noChangeArrowheads="1"/>
            </p:cNvSpPr>
            <p:nvPr/>
          </p:nvSpPr>
          <p:spPr bwMode="auto">
            <a:xfrm>
              <a:off x="2970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07" name="AutoShape 79"/>
            <p:cNvSpPr>
              <a:spLocks noChangeArrowheads="1"/>
            </p:cNvSpPr>
            <p:nvPr/>
          </p:nvSpPr>
          <p:spPr bwMode="auto">
            <a:xfrm>
              <a:off x="2971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1205867" y="5804345"/>
            <a:ext cx="3600450" cy="71437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1278892" y="5875782"/>
            <a:ext cx="3024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+ High Voltage Electrode</a:t>
            </a:r>
          </a:p>
        </p:txBody>
      </p:sp>
      <p:grpSp>
        <p:nvGrpSpPr>
          <p:cNvPr id="48150" name="Group 22"/>
          <p:cNvGrpSpPr>
            <a:grpSpLocks/>
          </p:cNvGrpSpPr>
          <p:nvPr/>
        </p:nvGrpSpPr>
        <p:grpSpPr bwMode="auto">
          <a:xfrm>
            <a:off x="4370897" y="1627632"/>
            <a:ext cx="792162" cy="360363"/>
            <a:chOff x="3923" y="1026"/>
            <a:chExt cx="499" cy="227"/>
          </a:xfrm>
        </p:grpSpPr>
        <p:sp>
          <p:nvSpPr>
            <p:cNvPr id="48145" name="Line 17"/>
            <p:cNvSpPr>
              <a:spLocks noChangeShapeType="1"/>
            </p:cNvSpPr>
            <p:nvPr/>
          </p:nvSpPr>
          <p:spPr bwMode="auto">
            <a:xfrm>
              <a:off x="3923" y="1026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46" name="Line 18"/>
            <p:cNvSpPr>
              <a:spLocks noChangeShapeType="1"/>
            </p:cNvSpPr>
            <p:nvPr/>
          </p:nvSpPr>
          <p:spPr bwMode="auto">
            <a:xfrm>
              <a:off x="4332" y="102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47" name="Line 19"/>
            <p:cNvSpPr>
              <a:spLocks noChangeShapeType="1"/>
            </p:cNvSpPr>
            <p:nvPr/>
          </p:nvSpPr>
          <p:spPr bwMode="auto">
            <a:xfrm>
              <a:off x="4195" y="1162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48" name="Line 20"/>
            <p:cNvSpPr>
              <a:spLocks noChangeShapeType="1"/>
            </p:cNvSpPr>
            <p:nvPr/>
          </p:nvSpPr>
          <p:spPr bwMode="auto">
            <a:xfrm>
              <a:off x="4241" y="1207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49" name="Line 21"/>
            <p:cNvSpPr>
              <a:spLocks noChangeShapeType="1"/>
            </p:cNvSpPr>
            <p:nvPr/>
          </p:nvSpPr>
          <p:spPr bwMode="auto">
            <a:xfrm flipV="1">
              <a:off x="4287" y="1253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51" name="AutoShape 23"/>
          <p:cNvSpPr>
            <a:spLocks noChangeArrowheads="1"/>
          </p:cNvSpPr>
          <p:nvPr/>
        </p:nvSpPr>
        <p:spPr bwMode="auto">
          <a:xfrm>
            <a:off x="126367" y="4796283"/>
            <a:ext cx="1079500" cy="1008062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8177" name="Group 49"/>
          <p:cNvGrpSpPr>
            <a:grpSpLocks/>
          </p:cNvGrpSpPr>
          <p:nvPr/>
        </p:nvGrpSpPr>
        <p:grpSpPr bwMode="auto">
          <a:xfrm>
            <a:off x="1494792" y="1843532"/>
            <a:ext cx="3024187" cy="3889375"/>
            <a:chOff x="1837" y="1162"/>
            <a:chExt cx="1905" cy="2450"/>
          </a:xfrm>
        </p:grpSpPr>
        <p:sp>
          <p:nvSpPr>
            <p:cNvPr id="48168" name="Line 40"/>
            <p:cNvSpPr>
              <a:spLocks noChangeShapeType="1"/>
            </p:cNvSpPr>
            <p:nvPr/>
          </p:nvSpPr>
          <p:spPr bwMode="auto">
            <a:xfrm flipV="1">
              <a:off x="1837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69" name="Line 41"/>
            <p:cNvSpPr>
              <a:spLocks noChangeShapeType="1"/>
            </p:cNvSpPr>
            <p:nvPr/>
          </p:nvSpPr>
          <p:spPr bwMode="auto">
            <a:xfrm flipV="1">
              <a:off x="2109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70" name="Line 42"/>
            <p:cNvSpPr>
              <a:spLocks noChangeShapeType="1"/>
            </p:cNvSpPr>
            <p:nvPr/>
          </p:nvSpPr>
          <p:spPr bwMode="auto">
            <a:xfrm flipV="1">
              <a:off x="2381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71" name="Line 43"/>
            <p:cNvSpPr>
              <a:spLocks noChangeShapeType="1"/>
            </p:cNvSpPr>
            <p:nvPr/>
          </p:nvSpPr>
          <p:spPr bwMode="auto">
            <a:xfrm flipV="1">
              <a:off x="2653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72" name="Line 44"/>
            <p:cNvSpPr>
              <a:spLocks noChangeShapeType="1"/>
            </p:cNvSpPr>
            <p:nvPr/>
          </p:nvSpPr>
          <p:spPr bwMode="auto">
            <a:xfrm flipV="1">
              <a:off x="2925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74" name="Line 46"/>
            <p:cNvSpPr>
              <a:spLocks noChangeShapeType="1"/>
            </p:cNvSpPr>
            <p:nvPr/>
          </p:nvSpPr>
          <p:spPr bwMode="auto">
            <a:xfrm flipV="1">
              <a:off x="3198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75" name="Line 47"/>
            <p:cNvSpPr>
              <a:spLocks noChangeShapeType="1"/>
            </p:cNvSpPr>
            <p:nvPr/>
          </p:nvSpPr>
          <p:spPr bwMode="auto">
            <a:xfrm flipV="1">
              <a:off x="3470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176" name="Line 48"/>
            <p:cNvSpPr>
              <a:spLocks noChangeShapeType="1"/>
            </p:cNvSpPr>
            <p:nvPr/>
          </p:nvSpPr>
          <p:spPr bwMode="auto">
            <a:xfrm flipV="1">
              <a:off x="3742" y="1162"/>
              <a:ext cx="0" cy="245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93" name="Text Box 65"/>
          <p:cNvSpPr txBox="1">
            <a:spLocks noChangeArrowheads="1"/>
          </p:cNvSpPr>
          <p:nvPr/>
        </p:nvSpPr>
        <p:spPr bwMode="auto">
          <a:xfrm>
            <a:off x="287871" y="3718152"/>
            <a:ext cx="909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Proton Beam</a:t>
            </a:r>
          </a:p>
        </p:txBody>
      </p:sp>
      <p:sp>
        <p:nvSpPr>
          <p:cNvPr id="48195" name="Text Box 67"/>
          <p:cNvSpPr txBox="1">
            <a:spLocks noChangeArrowheads="1"/>
          </p:cNvSpPr>
          <p:nvPr/>
        </p:nvSpPr>
        <p:spPr bwMode="auto">
          <a:xfrm>
            <a:off x="0" y="2877190"/>
            <a:ext cx="1278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Ions / electrons</a:t>
            </a:r>
            <a:endParaRPr lang="en-GB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8198" name="Text Box 70"/>
          <p:cNvSpPr txBox="1">
            <a:spLocks noChangeArrowheads="1"/>
          </p:cNvSpPr>
          <p:nvPr/>
        </p:nvSpPr>
        <p:spPr bwMode="auto">
          <a:xfrm>
            <a:off x="-639" y="1627632"/>
            <a:ext cx="1103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Detector</a:t>
            </a:r>
          </a:p>
        </p:txBody>
      </p:sp>
      <p:grpSp>
        <p:nvGrpSpPr>
          <p:cNvPr id="48209" name="Group 81"/>
          <p:cNvGrpSpPr>
            <a:grpSpLocks/>
          </p:cNvGrpSpPr>
          <p:nvPr/>
        </p:nvGrpSpPr>
        <p:grpSpPr bwMode="auto">
          <a:xfrm>
            <a:off x="2213929" y="3283395"/>
            <a:ext cx="1657350" cy="1657350"/>
            <a:chOff x="2290" y="2069"/>
            <a:chExt cx="1044" cy="1044"/>
          </a:xfrm>
        </p:grpSpPr>
        <p:sp>
          <p:nvSpPr>
            <p:cNvPr id="48210" name="AutoShape 82"/>
            <p:cNvSpPr>
              <a:spLocks noChangeArrowheads="1"/>
            </p:cNvSpPr>
            <p:nvPr/>
          </p:nvSpPr>
          <p:spPr bwMode="auto">
            <a:xfrm>
              <a:off x="229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1" name="AutoShape 83"/>
            <p:cNvSpPr>
              <a:spLocks noChangeArrowheads="1"/>
            </p:cNvSpPr>
            <p:nvPr/>
          </p:nvSpPr>
          <p:spPr bwMode="auto">
            <a:xfrm>
              <a:off x="2381" y="284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2" name="AutoShape 84"/>
            <p:cNvSpPr>
              <a:spLocks noChangeArrowheads="1"/>
            </p:cNvSpPr>
            <p:nvPr/>
          </p:nvSpPr>
          <p:spPr bwMode="auto">
            <a:xfrm>
              <a:off x="2744" y="206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3" name="AutoShape 85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4" name="AutoShape 86"/>
            <p:cNvSpPr>
              <a:spLocks noChangeArrowheads="1"/>
            </p:cNvSpPr>
            <p:nvPr/>
          </p:nvSpPr>
          <p:spPr bwMode="auto">
            <a:xfrm>
              <a:off x="324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5" name="AutoShape 87"/>
            <p:cNvSpPr>
              <a:spLocks noChangeArrowheads="1"/>
            </p:cNvSpPr>
            <p:nvPr/>
          </p:nvSpPr>
          <p:spPr bwMode="auto">
            <a:xfrm>
              <a:off x="2744" y="302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6" name="AutoShape 88"/>
            <p:cNvSpPr>
              <a:spLocks noChangeArrowheads="1"/>
            </p:cNvSpPr>
            <p:nvPr/>
          </p:nvSpPr>
          <p:spPr bwMode="auto">
            <a:xfrm>
              <a:off x="2653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7" name="AutoShape 89"/>
            <p:cNvSpPr>
              <a:spLocks noChangeArrowheads="1"/>
            </p:cNvSpPr>
            <p:nvPr/>
          </p:nvSpPr>
          <p:spPr bwMode="auto">
            <a:xfrm>
              <a:off x="2835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8" name="AutoShape 90"/>
            <p:cNvSpPr>
              <a:spLocks noChangeArrowheads="1"/>
            </p:cNvSpPr>
            <p:nvPr/>
          </p:nvSpPr>
          <p:spPr bwMode="auto">
            <a:xfrm>
              <a:off x="2744" y="2614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9" name="AutoShape 91"/>
            <p:cNvSpPr>
              <a:spLocks noChangeArrowheads="1"/>
            </p:cNvSpPr>
            <p:nvPr/>
          </p:nvSpPr>
          <p:spPr bwMode="auto">
            <a:xfrm>
              <a:off x="2381" y="220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0" name="AutoShape 92"/>
            <p:cNvSpPr>
              <a:spLocks noChangeArrowheads="1"/>
            </p:cNvSpPr>
            <p:nvPr/>
          </p:nvSpPr>
          <p:spPr bwMode="auto">
            <a:xfrm>
              <a:off x="2744" y="2750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1" name="AutoShape 93"/>
            <p:cNvSpPr>
              <a:spLocks noChangeArrowheads="1"/>
            </p:cNvSpPr>
            <p:nvPr/>
          </p:nvSpPr>
          <p:spPr bwMode="auto">
            <a:xfrm>
              <a:off x="2744" y="2432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2" name="AutoShape 94"/>
            <p:cNvSpPr>
              <a:spLocks noChangeArrowheads="1"/>
            </p:cNvSpPr>
            <p:nvPr/>
          </p:nvSpPr>
          <p:spPr bwMode="auto">
            <a:xfrm>
              <a:off x="3107" y="2885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3" name="AutoShape 95"/>
            <p:cNvSpPr>
              <a:spLocks noChangeArrowheads="1"/>
            </p:cNvSpPr>
            <p:nvPr/>
          </p:nvSpPr>
          <p:spPr bwMode="auto">
            <a:xfrm>
              <a:off x="2970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4" name="AutoShape 96"/>
            <p:cNvSpPr>
              <a:spLocks noChangeArrowheads="1"/>
            </p:cNvSpPr>
            <p:nvPr/>
          </p:nvSpPr>
          <p:spPr bwMode="auto">
            <a:xfrm>
              <a:off x="2744" y="2296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5" name="AutoShape 97"/>
            <p:cNvSpPr>
              <a:spLocks noChangeArrowheads="1"/>
            </p:cNvSpPr>
            <p:nvPr/>
          </p:nvSpPr>
          <p:spPr bwMode="auto">
            <a:xfrm>
              <a:off x="2517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6" name="AutoShape 98"/>
            <p:cNvSpPr>
              <a:spLocks noChangeArrowheads="1"/>
            </p:cNvSpPr>
            <p:nvPr/>
          </p:nvSpPr>
          <p:spPr bwMode="auto">
            <a:xfrm>
              <a:off x="2517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7" name="AutoShape 99"/>
            <p:cNvSpPr>
              <a:spLocks noChangeArrowheads="1"/>
            </p:cNvSpPr>
            <p:nvPr/>
          </p:nvSpPr>
          <p:spPr bwMode="auto">
            <a:xfrm>
              <a:off x="2744" y="2523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8" name="AutoShape 100"/>
            <p:cNvSpPr>
              <a:spLocks noChangeArrowheads="1"/>
            </p:cNvSpPr>
            <p:nvPr/>
          </p:nvSpPr>
          <p:spPr bwMode="auto">
            <a:xfrm>
              <a:off x="2517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29" name="AutoShape 101"/>
            <p:cNvSpPr>
              <a:spLocks noChangeArrowheads="1"/>
            </p:cNvSpPr>
            <p:nvPr/>
          </p:nvSpPr>
          <p:spPr bwMode="auto">
            <a:xfrm>
              <a:off x="2970" y="2749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30" name="AutoShape 102"/>
            <p:cNvSpPr>
              <a:spLocks noChangeArrowheads="1"/>
            </p:cNvSpPr>
            <p:nvPr/>
          </p:nvSpPr>
          <p:spPr bwMode="auto">
            <a:xfrm>
              <a:off x="2971" y="2341"/>
              <a:ext cx="91" cy="91"/>
            </a:xfrm>
            <a:prstGeom prst="sun">
              <a:avLst>
                <a:gd name="adj" fmla="val 25000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8167" name="Rectangle 39"/>
          <p:cNvSpPr>
            <a:spLocks noChangeArrowheads="1"/>
          </p:cNvSpPr>
          <p:nvPr/>
        </p:nvSpPr>
        <p:spPr bwMode="auto">
          <a:xfrm>
            <a:off x="0" y="-52955"/>
            <a:ext cx="5518298" cy="1680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101598"/>
            <a:ext cx="9144000" cy="1198562"/>
          </a:xfrm>
          <a:noFill/>
          <a:ln/>
        </p:spPr>
        <p:txBody>
          <a:bodyPr/>
          <a:lstStyle/>
          <a:p>
            <a:r>
              <a:rPr lang="en-GB" altLang="en-US" sz="3600" dirty="0" smtClean="0"/>
              <a:t>Residual Gas Ionisation Profile Monitor</a:t>
            </a:r>
            <a:r>
              <a:rPr lang="en-GB" altLang="en-US" sz="4000" dirty="0" smtClean="0">
                <a:solidFill>
                  <a:srgbClr val="660066"/>
                </a:solidFill>
              </a:rPr>
              <a:t/>
            </a:r>
            <a:br>
              <a:rPr lang="en-GB" altLang="en-US" sz="4000" dirty="0" smtClean="0">
                <a:solidFill>
                  <a:srgbClr val="660066"/>
                </a:solidFill>
              </a:rPr>
            </a:br>
            <a:r>
              <a:rPr lang="en-GB" altLang="en-US" sz="4000" dirty="0" smtClean="0"/>
              <a:t>- </a:t>
            </a:r>
            <a:r>
              <a:rPr lang="en-GB" altLang="en-US" sz="3600" i="1" dirty="0" smtClean="0"/>
              <a:t>Principle </a:t>
            </a:r>
            <a:r>
              <a:rPr lang="en-GB" altLang="en-US" sz="3600" i="1" dirty="0"/>
              <a:t>of Operation</a:t>
            </a:r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>
          <a:xfrm>
            <a:off x="5091623" y="1505179"/>
            <a:ext cx="4066892" cy="4053792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dirty="0" smtClean="0"/>
              <a:t>Non-destructive measurement of beam profile and width</a:t>
            </a:r>
          </a:p>
          <a:p>
            <a:r>
              <a:rPr lang="en-GB" altLang="en-US" dirty="0" smtClean="0"/>
              <a:t>Ions/electrons produced proportional to beam intensity</a:t>
            </a:r>
          </a:p>
          <a:p>
            <a:r>
              <a:rPr lang="en-GB" altLang="en-US" dirty="0" smtClean="0"/>
              <a:t>Guided to detector</a:t>
            </a: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1205867" y="1627632"/>
            <a:ext cx="3600450" cy="71438"/>
          </a:xfrm>
          <a:prstGeom prst="rect">
            <a:avLst/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1421767" y="1699070"/>
            <a:ext cx="3168650" cy="73025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75" name="Straight Arrow Connector 74"/>
          <p:cNvCxnSpPr>
            <a:endCxn id="48137" idx="2"/>
          </p:cNvCxnSpPr>
          <p:nvPr/>
        </p:nvCxnSpPr>
        <p:spPr>
          <a:xfrm>
            <a:off x="1205867" y="4064276"/>
            <a:ext cx="950388" cy="21262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48219" idx="1"/>
          </p:cNvCxnSpPr>
          <p:nvPr/>
        </p:nvCxnSpPr>
        <p:spPr>
          <a:xfrm>
            <a:off x="1205867" y="3221452"/>
            <a:ext cx="1152525" cy="350075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8198" idx="3"/>
            <a:endCxn id="48142" idx="1"/>
          </p:cNvCxnSpPr>
          <p:nvPr/>
        </p:nvCxnSpPr>
        <p:spPr>
          <a:xfrm flipV="1">
            <a:off x="1103100" y="1735583"/>
            <a:ext cx="318667" cy="76715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2700000" scaled="0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8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532 L -0.00399 -0.5190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7" grpId="0" animBg="1"/>
      <p:bldP spid="48141" grpId="0" animBg="1"/>
      <p:bldP spid="48144" grpId="0"/>
      <p:bldP spid="48151" grpId="0" animBg="1"/>
      <p:bldP spid="48193" grpId="0"/>
      <p:bldP spid="48195" grpId="0"/>
      <p:bldP spid="48198" grpId="0"/>
      <p:bldP spid="48139" grpId="0" animBg="1"/>
      <p:bldP spid="481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3166533"/>
            <a:ext cx="9144000" cy="3691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6025"/>
          </a:xfrm>
        </p:spPr>
        <p:txBody>
          <a:bodyPr/>
          <a:lstStyle/>
          <a:p>
            <a:r>
              <a:rPr lang="en-GB" altLang="en-US" sz="3600" dirty="0" smtClean="0"/>
              <a:t>Residual Gas Ionisation Profile Monitor</a:t>
            </a:r>
            <a:br>
              <a:rPr lang="en-GB" altLang="en-US" sz="3600" dirty="0" smtClean="0"/>
            </a:br>
            <a:r>
              <a:rPr lang="en-GB" altLang="en-US" sz="3600" i="1" dirty="0" smtClean="0"/>
              <a:t>- ISIS Design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3556" y="1296827"/>
            <a:ext cx="8405871" cy="2833852"/>
          </a:xfrm>
        </p:spPr>
        <p:txBody>
          <a:bodyPr>
            <a:normAutofit/>
          </a:bodyPr>
          <a:lstStyle/>
          <a:p>
            <a:r>
              <a:rPr lang="en-GB" sz="3000" dirty="0" smtClean="0"/>
              <a:t>Compensating electrodes double as calibration device – single channel</a:t>
            </a:r>
          </a:p>
          <a:p>
            <a:r>
              <a:rPr lang="en-GB" sz="3000" dirty="0" smtClean="0"/>
              <a:t>Up to 60 kV drift field</a:t>
            </a:r>
          </a:p>
          <a:p>
            <a:r>
              <a:rPr lang="en-GB" sz="3000" dirty="0" smtClean="0"/>
              <a:t>300 </a:t>
            </a:r>
            <a:r>
              <a:rPr lang="el-GR" sz="3000" dirty="0" smtClean="0">
                <a:cs typeface="Times New Roman"/>
              </a:rPr>
              <a:t>π</a:t>
            </a:r>
            <a:r>
              <a:rPr lang="en-GB" sz="3000" dirty="0" smtClean="0">
                <a:cs typeface="Times New Roman"/>
              </a:rPr>
              <a:t> mm </a:t>
            </a:r>
            <a:r>
              <a:rPr lang="en-GB" sz="3000" dirty="0" err="1" smtClean="0">
                <a:cs typeface="Times New Roman"/>
              </a:rPr>
              <a:t>mrad</a:t>
            </a:r>
            <a:r>
              <a:rPr lang="en-GB" sz="3000" dirty="0" smtClean="0">
                <a:cs typeface="Times New Roman"/>
              </a:rPr>
              <a:t>, ~100 mm wide average</a:t>
            </a:r>
          </a:p>
          <a:p>
            <a:r>
              <a:rPr lang="en-GB" sz="3000" dirty="0" smtClean="0">
                <a:cs typeface="Times New Roman"/>
              </a:rPr>
              <a:t>10</a:t>
            </a:r>
            <a:r>
              <a:rPr lang="en-GB" sz="3000" baseline="30000" dirty="0" smtClean="0">
                <a:cs typeface="Times New Roman"/>
              </a:rPr>
              <a:t>-7</a:t>
            </a:r>
            <a:r>
              <a:rPr lang="en-GB" sz="3000" dirty="0" smtClean="0">
                <a:cs typeface="Times New Roman"/>
              </a:rPr>
              <a:t> mbar in synchrotron</a:t>
            </a:r>
            <a:endParaRPr lang="en-GB" sz="3000" dirty="0" smtClean="0"/>
          </a:p>
        </p:txBody>
      </p:sp>
      <p:pic>
        <p:nvPicPr>
          <p:cNvPr id="8" name="Picture 6" descr="C:\Users\tzt52651\Documents\EPAC08\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49" y="4152900"/>
            <a:ext cx="3424138" cy="236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2940050" y="6330950"/>
            <a:ext cx="1771650" cy="271768"/>
          </a:xfrm>
          <a:prstGeom prst="straightConnector1">
            <a:avLst/>
          </a:prstGeom>
          <a:ln w="19050"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095972">
            <a:off x="3373859" y="6490433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446 mm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206970" y="5921532"/>
            <a:ext cx="1428280" cy="575275"/>
          </a:xfrm>
          <a:prstGeom prst="straightConnector1">
            <a:avLst/>
          </a:prstGeom>
          <a:ln w="19050"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339024">
            <a:off x="1312145" y="6210292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550 mm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161348" y="4457700"/>
            <a:ext cx="1" cy="1428750"/>
          </a:xfrm>
          <a:prstGeom prst="straightConnector1">
            <a:avLst/>
          </a:prstGeom>
          <a:ln w="19050">
            <a:solidFill>
              <a:srgbClr val="66006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739" y="4726004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340 mm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3" name="Picture 3" descr="\\Britannic\Diag\Alex\Projects Pictures\From 2010_12_24 until\DSCN12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370" r="17222" b="15185"/>
          <a:stretch/>
        </p:blipFill>
        <p:spPr bwMode="auto">
          <a:xfrm>
            <a:off x="5740248" y="3794840"/>
            <a:ext cx="3238500" cy="288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166533"/>
            <a:ext cx="9144000" cy="3691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6025"/>
          </a:xfrm>
        </p:spPr>
        <p:txBody>
          <a:bodyPr/>
          <a:lstStyle/>
          <a:p>
            <a:r>
              <a:rPr lang="en-GB" altLang="en-US" sz="3600" dirty="0" smtClean="0"/>
              <a:t>Residual Gas Ionisation Profile Monitor</a:t>
            </a:r>
            <a:br>
              <a:rPr lang="en-GB" altLang="en-US" sz="3600" dirty="0" smtClean="0"/>
            </a:br>
            <a:r>
              <a:rPr lang="en-GB" altLang="en-US" sz="3600" i="1" dirty="0" smtClean="0"/>
              <a:t>- Detector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70" y="1297897"/>
            <a:ext cx="8758410" cy="337709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Single channel electron </a:t>
            </a:r>
            <a:r>
              <a:rPr lang="en-GB" dirty="0" smtClean="0"/>
              <a:t>multipliers - </a:t>
            </a:r>
            <a:r>
              <a:rPr lang="en-GB" dirty="0" err="1" smtClean="0"/>
              <a:t>channeltrons</a:t>
            </a:r>
            <a:r>
              <a:rPr lang="en-GB" dirty="0" smtClean="0"/>
              <a:t>®</a:t>
            </a:r>
            <a:endParaRPr lang="en-GB" dirty="0"/>
          </a:p>
          <a:p>
            <a:r>
              <a:rPr lang="en-GB" dirty="0" smtClean="0"/>
              <a:t>Upgrade from </a:t>
            </a:r>
            <a:r>
              <a:rPr lang="en-GB" dirty="0"/>
              <a:t>one moveable </a:t>
            </a:r>
            <a:r>
              <a:rPr lang="en-GB" dirty="0" err="1"/>
              <a:t>channeltron</a:t>
            </a:r>
            <a:r>
              <a:rPr lang="en-GB" dirty="0"/>
              <a:t>® </a:t>
            </a:r>
            <a:r>
              <a:rPr lang="en-GB" dirty="0" smtClean="0"/>
              <a:t>(averaged profile) to </a:t>
            </a:r>
            <a:r>
              <a:rPr lang="en-GB" dirty="0"/>
              <a:t>40 fixed </a:t>
            </a:r>
            <a:r>
              <a:rPr lang="en-GB" dirty="0" err="1" smtClean="0"/>
              <a:t>channeltrons</a:t>
            </a:r>
            <a:r>
              <a:rPr lang="en-GB" dirty="0" smtClean="0"/>
              <a:t>® (single pulse profile)</a:t>
            </a:r>
            <a:endParaRPr lang="en-GB" dirty="0"/>
          </a:p>
          <a:p>
            <a:r>
              <a:rPr lang="en-GB" dirty="0" smtClean="0"/>
              <a:t>6 mm centre to centre separation</a:t>
            </a:r>
          </a:p>
          <a:p>
            <a:r>
              <a:rPr lang="en-GB" dirty="0" smtClean="0"/>
              <a:t>Single, moveable </a:t>
            </a:r>
            <a:r>
              <a:rPr lang="en-GB" dirty="0" err="1"/>
              <a:t>channeltron</a:t>
            </a:r>
            <a:r>
              <a:rPr lang="en-GB" dirty="0" smtClean="0"/>
              <a:t>® used to calibrate multichannel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24402" r="17475" b="26063"/>
          <a:stretch/>
        </p:blipFill>
        <p:spPr bwMode="auto">
          <a:xfrm>
            <a:off x="3815365" y="4674991"/>
            <a:ext cx="5328636" cy="218300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8" t="26308" r="24505" b="30769"/>
          <a:stretch/>
        </p:blipFill>
        <p:spPr bwMode="auto">
          <a:xfrm>
            <a:off x="0" y="4732062"/>
            <a:ext cx="1480242" cy="21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480242" y="5247818"/>
            <a:ext cx="2335123" cy="140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66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66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66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6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S Whitehead, S Payne, A Pertica et al.</a:t>
            </a:r>
          </a:p>
          <a:p>
            <a:pPr marL="0" indent="0" algn="ctr">
              <a:buNone/>
            </a:pPr>
            <a:r>
              <a:rPr lang="en-GB" sz="2000" kern="0" dirty="0" smtClean="0">
                <a:solidFill>
                  <a:schemeClr val="tx1"/>
                </a:solidFill>
              </a:rPr>
              <a:t>BIW’ 10</a:t>
            </a:r>
            <a:endParaRPr lang="en-GB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2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401255"/>
            <a:ext cx="9135820" cy="54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910"/>
            <a:ext cx="5033641" cy="4205288"/>
          </a:xfrm>
        </p:spPr>
        <p:txBody>
          <a:bodyPr/>
          <a:lstStyle/>
          <a:p>
            <a:r>
              <a:rPr lang="en-GB" dirty="0" smtClean="0"/>
              <a:t>Beam modelled as concentric cylinders</a:t>
            </a:r>
          </a:p>
          <a:p>
            <a:pPr lvl="1"/>
            <a:r>
              <a:rPr lang="en-GB" dirty="0" smtClean="0"/>
              <a:t>Centred</a:t>
            </a:r>
          </a:p>
          <a:p>
            <a:pPr lvl="1"/>
            <a:r>
              <a:rPr lang="en-GB" dirty="0" smtClean="0"/>
              <a:t>“Normal” beam distributions</a:t>
            </a:r>
          </a:p>
          <a:p>
            <a:r>
              <a:rPr lang="en-GB" dirty="0" smtClean="0"/>
              <a:t>Compensating field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91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6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kern="0" dirty="0" smtClean="0">
                <a:solidFill>
                  <a:schemeClr val="tx1"/>
                </a:solidFill>
              </a:rPr>
              <a:t>3D Electrostatic Model</a:t>
            </a:r>
          </a:p>
        </p:txBody>
      </p:sp>
      <p:pic>
        <p:nvPicPr>
          <p:cNvPr id="5" name="Picture 6" descr="C:\Users\tzt52651\Documents\EPAC08\Fig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49" y="1600346"/>
            <a:ext cx="4110359" cy="283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tzt52651\Documents\MW Upgrade\DensityDistribution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367"/>
            <a:ext cx="5763229" cy="231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401255"/>
            <a:ext cx="9135820" cy="54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2" descr="C:\Users\tzt52651\Documents\EPAC08\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2" r="32"/>
          <a:stretch/>
        </p:blipFill>
        <p:spPr bwMode="auto">
          <a:xfrm>
            <a:off x="4745097" y="4065224"/>
            <a:ext cx="647700" cy="27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355075"/>
          </a:xfrm>
        </p:spPr>
        <p:txBody>
          <a:bodyPr/>
          <a:lstStyle/>
          <a:p>
            <a:r>
              <a:rPr lang="en-GB" altLang="en-US" dirty="0" smtClean="0"/>
              <a:t>Measurement Error </a:t>
            </a:r>
            <a:br>
              <a:rPr lang="en-GB" altLang="en-US" dirty="0" smtClean="0"/>
            </a:br>
            <a:r>
              <a:rPr lang="en-GB" altLang="en-US" dirty="0" smtClean="0"/>
              <a:t>– 2D </a:t>
            </a:r>
            <a:r>
              <a:rPr lang="en-GB" altLang="en-US" i="1" dirty="0" smtClean="0"/>
              <a:t>Drift Field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1483965"/>
            <a:ext cx="8780015" cy="2507009"/>
          </a:xfrm>
        </p:spPr>
        <p:txBody>
          <a:bodyPr/>
          <a:lstStyle/>
          <a:p>
            <a:r>
              <a:rPr lang="en-GB" altLang="en-US" dirty="0" smtClean="0"/>
              <a:t>Non-uniform electric field</a:t>
            </a:r>
          </a:p>
          <a:p>
            <a:r>
              <a:rPr lang="en-GB" altLang="en-US" dirty="0" smtClean="0"/>
              <a:t>Pushes ions outward from central axis</a:t>
            </a:r>
          </a:p>
          <a:p>
            <a:r>
              <a:rPr lang="en-GB" altLang="en-US" dirty="0" smtClean="0"/>
              <a:t>Measured profile widened</a:t>
            </a:r>
          </a:p>
          <a:p>
            <a:pPr lvl="0"/>
            <a:r>
              <a:rPr lang="en-GB" altLang="en-US" dirty="0"/>
              <a:t>Feature of monitor geometry</a:t>
            </a:r>
          </a:p>
          <a:p>
            <a:endParaRPr lang="en-GB" altLang="en-US" dirty="0" smtClean="0"/>
          </a:p>
        </p:txBody>
      </p:sp>
      <p:pic>
        <p:nvPicPr>
          <p:cNvPr id="166" name="Picture 2" descr="C:\Users\tzt52651\Documents\EPAC08\Figur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" y="4065224"/>
            <a:ext cx="4764146" cy="27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7" name="Straight Arrow Connector 166"/>
          <p:cNvCxnSpPr/>
          <p:nvPr/>
        </p:nvCxnSpPr>
        <p:spPr>
          <a:xfrm flipV="1">
            <a:off x="422724" y="4530570"/>
            <a:ext cx="0" cy="83400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rot="5400000" flipV="1">
            <a:off x="839724" y="4947570"/>
            <a:ext cx="0" cy="834000"/>
          </a:xfrm>
          <a:prstGeom prst="straightConnector1">
            <a:avLst/>
          </a:prstGeom>
          <a:ln w="254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112558" y="4309241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y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257923" y="516451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+mn-lt"/>
              </a:rPr>
              <a:t>x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790825" y="4424363"/>
            <a:ext cx="1" cy="1460994"/>
          </a:xfrm>
          <a:prstGeom prst="line">
            <a:avLst/>
          </a:prstGeom>
          <a:ln w="25400">
            <a:solidFill>
              <a:srgbClr val="CC00CC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2795588" y="4438650"/>
            <a:ext cx="180975" cy="1443038"/>
          </a:xfrm>
          <a:custGeom>
            <a:avLst/>
            <a:gdLst>
              <a:gd name="connsiteX0" fmla="*/ 0 w 180975"/>
              <a:gd name="connsiteY0" fmla="*/ 1443038 h 1443038"/>
              <a:gd name="connsiteX1" fmla="*/ 9525 w 180975"/>
              <a:gd name="connsiteY1" fmla="*/ 1238250 h 1443038"/>
              <a:gd name="connsiteX2" fmla="*/ 47625 w 180975"/>
              <a:gd name="connsiteY2" fmla="*/ 914400 h 1443038"/>
              <a:gd name="connsiteX3" fmla="*/ 109537 w 180975"/>
              <a:gd name="connsiteY3" fmla="*/ 509588 h 1443038"/>
              <a:gd name="connsiteX4" fmla="*/ 180975 w 180975"/>
              <a:gd name="connsiteY4" fmla="*/ 0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" h="1443038">
                <a:moveTo>
                  <a:pt x="0" y="1443038"/>
                </a:moveTo>
                <a:cubicBezTo>
                  <a:pt x="794" y="1384697"/>
                  <a:pt x="1588" y="1326356"/>
                  <a:pt x="9525" y="1238250"/>
                </a:cubicBezTo>
                <a:cubicBezTo>
                  <a:pt x="17462" y="1150144"/>
                  <a:pt x="30956" y="1035844"/>
                  <a:pt x="47625" y="914400"/>
                </a:cubicBezTo>
                <a:cubicBezTo>
                  <a:pt x="64294" y="792956"/>
                  <a:pt x="87312" y="661988"/>
                  <a:pt x="109537" y="509588"/>
                </a:cubicBezTo>
                <a:cubicBezTo>
                  <a:pt x="131762" y="357188"/>
                  <a:pt x="156368" y="178594"/>
                  <a:pt x="180975" y="0"/>
                </a:cubicBezTo>
              </a:path>
            </a:pathLst>
          </a:custGeom>
          <a:noFill/>
          <a:ln>
            <a:solidFill>
              <a:srgbClr val="CC00CC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315075" y="4509772"/>
            <a:ext cx="0" cy="238255"/>
          </a:xfrm>
          <a:prstGeom prst="line">
            <a:avLst/>
          </a:prstGeom>
          <a:ln w="25400">
            <a:solidFill>
              <a:srgbClr val="CC00CC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305550" y="4899053"/>
            <a:ext cx="0" cy="265462"/>
          </a:xfrm>
          <a:prstGeom prst="line">
            <a:avLst/>
          </a:prstGeom>
          <a:ln w="25400">
            <a:solidFill>
              <a:srgbClr val="CC00CC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76999" y="4389425"/>
            <a:ext cx="26670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Ideal ion path</a:t>
            </a:r>
          </a:p>
          <a:p>
            <a:r>
              <a:rPr lang="en-GB" sz="2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Actual ion path</a:t>
            </a:r>
            <a:endParaRPr lang="en-GB" sz="2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S Small Top Banner">
  <a:themeElements>
    <a:clrScheme name="ISIS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SIS Large Bottom Banner">
  <a:themeElements>
    <a:clrScheme name="ISIS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Bottom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28891</TotalTime>
  <Words>1093</Words>
  <Application>Microsoft Office PowerPoint</Application>
  <PresentationFormat>On-screen Show (4:3)</PresentationFormat>
  <Paragraphs>266</Paragraphs>
  <Slides>26</Slides>
  <Notes>19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ISIS Small Bottom Banner</vt:lpstr>
      <vt:lpstr>ISIS Large Top Banner</vt:lpstr>
      <vt:lpstr>ISIS Small Top Banner</vt:lpstr>
      <vt:lpstr>ISIS Large Bottom Banner</vt:lpstr>
      <vt:lpstr>1_ISIS Small Bottom Banner</vt:lpstr>
      <vt:lpstr>Photo Editor Photo</vt:lpstr>
      <vt:lpstr>Non-Destructive Profile Measurement in Rings with Strong Space Charge</vt:lpstr>
      <vt:lpstr>Contents</vt:lpstr>
      <vt:lpstr>Introduction</vt:lpstr>
      <vt:lpstr>Introduction</vt:lpstr>
      <vt:lpstr>Residual Gas Ionisation Profile Monitor - Principle of Operation</vt:lpstr>
      <vt:lpstr>Residual Gas Ionisation Profile Monitor - ISIS Design</vt:lpstr>
      <vt:lpstr>Residual Gas Ionisation Profile Monitor - Detector Development</vt:lpstr>
      <vt:lpstr>PowerPoint Presentation</vt:lpstr>
      <vt:lpstr>Measurement Error  – 2D Drift Field</vt:lpstr>
      <vt:lpstr>PowerPoint Presentation</vt:lpstr>
      <vt:lpstr>Ion Tracking – Full 3D</vt:lpstr>
      <vt:lpstr>Ion Tracking Results</vt:lpstr>
      <vt:lpstr>PowerPoint Presentation</vt:lpstr>
      <vt:lpstr>Initial Position of Detected Ions</vt:lpstr>
      <vt:lpstr>EPB Profile Study</vt:lpstr>
      <vt:lpstr>SEM Grid Vs Ionisation Profile</vt:lpstr>
      <vt:lpstr>Simulation Vs Measurement</vt:lpstr>
      <vt:lpstr>Profile Correction</vt:lpstr>
      <vt:lpstr>Error Summary</vt:lpstr>
      <vt:lpstr>Injection Painting Measurements</vt:lpstr>
      <vt:lpstr>PowerPoint Presentation</vt:lpstr>
      <vt:lpstr>Summary</vt:lpstr>
      <vt:lpstr>Plans for the Future</vt:lpstr>
      <vt:lpstr>PowerPoint Presentation</vt:lpstr>
      <vt:lpstr>Additional slides</vt:lpstr>
      <vt:lpstr>HEDS Monitor</vt:lpstr>
    </vt:vector>
  </TitlesOfParts>
  <Company>CCLRC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Williamson, Rob (STFC,RAL,ISIS)</dc:creator>
  <cp:lastModifiedBy>tzt52651</cp:lastModifiedBy>
  <cp:revision>221</cp:revision>
  <dcterms:created xsi:type="dcterms:W3CDTF">2007-08-10T08:53:48Z</dcterms:created>
  <dcterms:modified xsi:type="dcterms:W3CDTF">2015-11-04T13:07:49Z</dcterms:modified>
</cp:coreProperties>
</file>