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tiff" ContentType="image/tiff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75" r:id="rId1"/>
    <p:sldMasterId id="2147483755" r:id="rId2"/>
    <p:sldMasterId id="2147483803" r:id="rId3"/>
  </p:sldMasterIdLst>
  <p:notesMasterIdLst>
    <p:notesMasterId r:id="rId44"/>
  </p:notesMasterIdLst>
  <p:handoutMasterIdLst>
    <p:handoutMasterId r:id="rId45"/>
  </p:handoutMasterIdLst>
  <p:sldIdLst>
    <p:sldId id="662" r:id="rId4"/>
    <p:sldId id="790" r:id="rId5"/>
    <p:sldId id="791" r:id="rId6"/>
    <p:sldId id="792" r:id="rId7"/>
    <p:sldId id="793" r:id="rId8"/>
    <p:sldId id="856" r:id="rId9"/>
    <p:sldId id="857" r:id="rId10"/>
    <p:sldId id="796" r:id="rId11"/>
    <p:sldId id="797" r:id="rId12"/>
    <p:sldId id="800" r:id="rId13"/>
    <p:sldId id="826" r:id="rId14"/>
    <p:sldId id="831" r:id="rId15"/>
    <p:sldId id="852" r:id="rId16"/>
    <p:sldId id="854" r:id="rId17"/>
    <p:sldId id="851" r:id="rId18"/>
    <p:sldId id="825" r:id="rId19"/>
    <p:sldId id="832" r:id="rId20"/>
    <p:sldId id="803" r:id="rId21"/>
    <p:sldId id="804" r:id="rId22"/>
    <p:sldId id="805" r:id="rId23"/>
    <p:sldId id="853" r:id="rId24"/>
    <p:sldId id="806" r:id="rId25"/>
    <p:sldId id="830" r:id="rId26"/>
    <p:sldId id="858" r:id="rId27"/>
    <p:sldId id="839" r:id="rId28"/>
    <p:sldId id="847" r:id="rId29"/>
    <p:sldId id="840" r:id="rId30"/>
    <p:sldId id="842" r:id="rId31"/>
    <p:sldId id="850" r:id="rId32"/>
    <p:sldId id="844" r:id="rId33"/>
    <p:sldId id="845" r:id="rId34"/>
    <p:sldId id="859" r:id="rId35"/>
    <p:sldId id="838" r:id="rId36"/>
    <p:sldId id="848" r:id="rId37"/>
    <p:sldId id="833" r:id="rId38"/>
    <p:sldId id="834" r:id="rId39"/>
    <p:sldId id="846" r:id="rId40"/>
    <p:sldId id="849" r:id="rId41"/>
    <p:sldId id="835" r:id="rId42"/>
    <p:sldId id="843" r:id="rId43"/>
  </p:sldIdLst>
  <p:sldSz cx="9144000" cy="6858000" type="screen4x3"/>
  <p:notesSz cx="7010400" cy="9296400"/>
  <p:embeddedFontLst>
    <p:embeddedFont>
      <p:font typeface="Century Gothic" panose="020B0502020202020204" pitchFamily="34" charset="0"/>
      <p:regular r:id="rId46"/>
      <p:bold r:id="rId47"/>
      <p:italic r:id="rId48"/>
      <p:boldItalic r:id="rId49"/>
    </p:embeddedFont>
    <p:embeddedFont>
      <p:font typeface="Cambria Math" panose="02040503050406030204" pitchFamily="18" charset="0"/>
      <p:regular r:id="rId50"/>
    </p:embeddedFont>
    <p:embeddedFont>
      <p:font typeface="黑体" panose="02010609060101010101" pitchFamily="49" charset="-122"/>
      <p:regular r:id="rId51"/>
    </p:embeddedFont>
    <p:embeddedFont>
      <p:font typeface="Comic Sans MS" panose="030F0702030302020204" pitchFamily="66" charset="0"/>
      <p:regular r:id="rId52"/>
      <p:bold r:id="rId53"/>
    </p:embeddedFont>
    <p:embeddedFont>
      <p:font typeface="Calibri" panose="020F0502020204030204" pitchFamily="34" charset="0"/>
      <p:regular r:id="rId54"/>
      <p:bold r:id="rId55"/>
      <p:italic r:id="rId56"/>
      <p:boldItalic r:id="rId5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onneman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FF"/>
    <a:srgbClr val="EAEFF7"/>
    <a:srgbClr val="0C377B"/>
    <a:srgbClr val="FF6600"/>
    <a:srgbClr val="D2DEEF"/>
    <a:srgbClr val="F7F7F7"/>
    <a:srgbClr val="BBD3F8"/>
    <a:srgbClr val="CCFFFF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0" autoAdjust="0"/>
    <p:restoredTop sz="92540" autoAdjust="0"/>
  </p:normalViewPr>
  <p:slideViewPr>
    <p:cSldViewPr>
      <p:cViewPr varScale="1">
        <p:scale>
          <a:sx n="57" d="100"/>
          <a:sy n="57" d="100"/>
        </p:scale>
        <p:origin x="72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6600"/>
    </p:cViewPr>
  </p:sorter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2929"/>
        <p:guide pos="220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font" Target="fonts/font10.fntdata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font" Target="fonts/font9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handoutMaster" Target="handoutMasters/handoutMaster1.xml"/><Relationship Id="rId53" Type="http://schemas.openxmlformats.org/officeDocument/2006/relationships/font" Target="fonts/font8.fntdata"/><Relationship Id="rId58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4.fntdata"/><Relationship Id="rId57" Type="http://schemas.openxmlformats.org/officeDocument/2006/relationships/font" Target="fonts/font12.fntdata"/><Relationship Id="rId61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7.fntdata"/><Relationship Id="rId6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font" Target="fonts/font3.fntdata"/><Relationship Id="rId56" Type="http://schemas.openxmlformats.org/officeDocument/2006/relationships/font" Target="fonts/font11.fntdata"/><Relationship Id="rId8" Type="http://schemas.openxmlformats.org/officeDocument/2006/relationships/slide" Target="slides/slide5.xml"/><Relationship Id="rId51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font" Target="fonts/font1.fntdata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r">
              <a:defRPr sz="1200"/>
            </a:lvl1pPr>
          </a:lstStyle>
          <a:p>
            <a:fld id="{CB310BA0-050A-4997-B1AC-FD3BCC455418}" type="datetimeFigureOut">
              <a:rPr lang="en-GB" smtClean="0"/>
              <a:t>02/11/2015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r">
              <a:defRPr sz="1200"/>
            </a:lvl1pPr>
          </a:lstStyle>
          <a:p>
            <a:fld id="{2299761C-D337-4915-A6DD-157470CC09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4741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r">
              <a:defRPr sz="1200"/>
            </a:lvl1pPr>
          </a:lstStyle>
          <a:p>
            <a:fld id="{F8632A1A-D26E-42D0-A2DF-B39D9B2C3CCA}" type="datetimeFigureOut">
              <a:rPr lang="en-GB" smtClean="0"/>
              <a:pPr/>
              <a:t>02/11/2015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53" tIns="46077" rIns="92153" bIns="46077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1"/>
          </a:xfrm>
          <a:prstGeom prst="rect">
            <a:avLst/>
          </a:prstGeom>
        </p:spPr>
        <p:txBody>
          <a:bodyPr vert="horz" lIns="92153" tIns="46077" rIns="92153" bIns="4607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r">
              <a:defRPr sz="1200"/>
            </a:lvl1pPr>
          </a:lstStyle>
          <a:p>
            <a:fld id="{05604DCD-C511-4B12-9DBB-AC80DD19A49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123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EF52A-E221-4B7B-B7C0-FAD3F3B4A60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161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04DCD-C511-4B12-9DBB-AC80DD19A492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884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EF52A-E221-4B7B-B7C0-FAD3F3B4A605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103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04DCD-C511-4B12-9DBB-AC80DD19A492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284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EF52A-E221-4B7B-B7C0-FAD3F3B4A605}" type="slidenum">
              <a:rPr lang="en-GB" smtClean="0">
                <a:solidFill>
                  <a:prstClr val="black"/>
                </a:solidFill>
              </a:rPr>
              <a:pPr/>
              <a:t>22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427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EBDC04-82DE-414C-8AF1-057005818799}" type="slidenum">
              <a:rPr lang="en-US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189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W. Chou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CEPC-SPPC Meeting, May 17-18,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50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W. Chou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CEPC-SPPC Meeting, May 17-18,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481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W. Chou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CEPC-SPPC Meeting, May 17-18,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327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W. Chou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CEPC-SPPC Meeting, May 17-18,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963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W. Chou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CEPC-SPPC Meeting, May 17-18,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266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W. Chou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CEPC-SPPC Meeting, May 17-18,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547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W. Chou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CEPC-SPPC Meeting, May 17-18,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956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09787-E740-4A30-B33F-769F57099C1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F032F-5BD7-445B-9A3A-A681F088A14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990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09787-E740-4A30-B33F-769F57099C1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F032F-5BD7-445B-9A3A-A681F088A14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5376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09787-E740-4A30-B33F-769F57099C1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F032F-5BD7-445B-9A3A-A681F088A14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003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09787-E740-4A30-B33F-769F57099C1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F032F-5BD7-445B-9A3A-A681F088A14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8067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09787-E740-4A30-B33F-769F57099C1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F032F-5BD7-445B-9A3A-A681F088A14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9343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09787-E740-4A30-B33F-769F57099C1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F032F-5BD7-445B-9A3A-A681F088A14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4015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09787-E740-4A30-B33F-769F57099C1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F032F-5BD7-445B-9A3A-A681F088A14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3244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09787-E740-4A30-B33F-769F57099C1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F032F-5BD7-445B-9A3A-A681F088A14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9341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09787-E740-4A30-B33F-769F57099C1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F032F-5BD7-445B-9A3A-A681F088A14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5355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09787-E740-4A30-B33F-769F57099C1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F032F-5BD7-445B-9A3A-A681F088A14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9849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09787-E740-4A30-B33F-769F57099C1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F032F-5BD7-445B-9A3A-A681F088A14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7865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85313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887794" y="110614"/>
            <a:ext cx="6837106" cy="740942"/>
          </a:xfrm>
          <a:prstGeom prst="rect">
            <a:avLst/>
          </a:prstGeom>
        </p:spPr>
        <p:txBody>
          <a:bodyPr vert="horz" lIns="61183" tIns="30591" rIns="61183" bIns="30591"/>
          <a:lstStyle>
            <a:lvl1pPr marL="0" indent="0" algn="l">
              <a:buFontTx/>
              <a:buNone/>
              <a:defRPr sz="4000" b="0">
                <a:solidFill>
                  <a:srgbClr val="FAF032"/>
                </a:solidFill>
                <a:effectLst>
                  <a:outerShdw dist="25400" dir="5400000" algn="tl" rotWithShape="0">
                    <a:schemeClr val="tx2">
                      <a:lumMod val="75000"/>
                      <a:alpha val="50000"/>
                    </a:scheme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49580" y="1094683"/>
            <a:ext cx="8275320" cy="50450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84" y="174050"/>
            <a:ext cx="1620000" cy="67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8717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6726" y="2420888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49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A3AE2-1023-2243-BBDE-C44D82F110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422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009787-E740-4A30-B33F-769F57099C1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F032F-5BD7-445B-9A3A-A681F088A14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28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W. Chou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CEPC-SPPC Meeting, May 17-18,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802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W. Chou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CEPC-SPPC Meeting, May 17-18,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542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W. Chou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CEPC-SPPC Meeting, May 17-18,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577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W. Chou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CEPC-SPPC Meeting, May 17-18,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827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smtClean="0"/>
              <a:t>Cliquez et modifiez le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2400" y="6356822"/>
            <a:ext cx="79208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6501926D-BD55-4F99-B46D-3C231A52E35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5936" y="6338550"/>
            <a:ext cx="388843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7" name="Image 4" descr="bande-01.eps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57663"/>
            <a:ext cx="9144000" cy="707202"/>
          </a:xfrm>
          <a:prstGeom prst="rect">
            <a:avLst/>
          </a:prstGeom>
        </p:spPr>
      </p:pic>
      <p:sp>
        <p:nvSpPr>
          <p:cNvPr id="10" name="Slide Number Placeholder 2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628D0A3-5C9A-4901-9C42-FBE507C34AF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15840" y="6266289"/>
            <a:ext cx="46482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smtClean="0">
                <a:solidFill>
                  <a:schemeClr val="bg1"/>
                </a:solidFill>
              </a:rPr>
              <a:t>FCC</a:t>
            </a:r>
            <a:r>
              <a:rPr lang="en-GB" sz="1000" b="1" baseline="0" dirty="0" smtClean="0">
                <a:solidFill>
                  <a:schemeClr val="bg1"/>
                </a:solidFill>
              </a:rPr>
              <a:t> Challenges</a:t>
            </a:r>
          </a:p>
          <a:p>
            <a:r>
              <a:rPr lang="en-GB" sz="1000" b="1" baseline="0" dirty="0" smtClean="0">
                <a:solidFill>
                  <a:schemeClr val="bg1"/>
                </a:solidFill>
              </a:rPr>
              <a:t>Frank Zimmermann</a:t>
            </a:r>
            <a:endParaRPr lang="en-US" sz="1000" b="0" dirty="0" smtClean="0">
              <a:solidFill>
                <a:schemeClr val="bg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baseline="0" dirty="0" smtClean="0">
                <a:solidFill>
                  <a:schemeClr val="bg1"/>
                </a:solidFill>
              </a:rPr>
              <a:t>BeDi2015, Florence, 4. November 2015</a:t>
            </a:r>
            <a:endParaRPr lang="en-GB" sz="1000" b="0" dirty="0" smtClean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4" r:id="rId2"/>
    <p:sldLayoutId id="2147483689" r:id="rId3"/>
    <p:sldLayoutId id="2147483693" r:id="rId4"/>
    <p:sldLayoutId id="2147483817" r:id="rId5"/>
  </p:sldLayoutIdLst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accent1"/>
        </a:buClr>
        <a:buSzPct val="80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accent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accent3"/>
        </a:buClr>
        <a:buSzPct val="90000"/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W. Chou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CEPC-SPPC Meeting, May 17-18,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801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09787-E740-4A30-B33F-769F57099C1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F032F-5BD7-445B-9A3A-A681F088A14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-5502" y="-1"/>
            <a:ext cx="9143999" cy="720000"/>
          </a:xfrm>
          <a:prstGeom prst="rect">
            <a:avLst/>
          </a:prstGeom>
          <a:solidFill>
            <a:srgbClr val="002060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GB" sz="3200" i="1" dirty="0">
              <a:solidFill>
                <a:srgbClr val="FFFF00"/>
              </a:solidFill>
              <a:latin typeface="Arial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778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6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36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60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microsoft.com/office/2007/relationships/hdphoto" Target="../media/hdphoto1.wdp"/><Relationship Id="rId7" Type="http://schemas.openxmlformats.org/officeDocument/2006/relationships/image" Target="../media/image43.e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2.png"/><Relationship Id="rId10" Type="http://schemas.openxmlformats.org/officeDocument/2006/relationships/image" Target="../media/image9.png"/><Relationship Id="rId4" Type="http://schemas.openxmlformats.org/officeDocument/2006/relationships/image" Target="../media/image41.png"/><Relationship Id="rId9" Type="http://schemas.openxmlformats.org/officeDocument/2006/relationships/image" Target="../media/image4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18" Type="http://schemas.openxmlformats.org/officeDocument/2006/relationships/image" Target="../media/image63.png"/><Relationship Id="rId26" Type="http://schemas.openxmlformats.org/officeDocument/2006/relationships/image" Target="../media/image71.png"/><Relationship Id="rId3" Type="http://schemas.openxmlformats.org/officeDocument/2006/relationships/image" Target="../media/image47.png"/><Relationship Id="rId21" Type="http://schemas.openxmlformats.org/officeDocument/2006/relationships/image" Target="../media/image66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17" Type="http://schemas.openxmlformats.org/officeDocument/2006/relationships/image" Target="../media/image62.png"/><Relationship Id="rId25" Type="http://schemas.openxmlformats.org/officeDocument/2006/relationships/image" Target="../media/image70.png"/><Relationship Id="rId2" Type="http://schemas.openxmlformats.org/officeDocument/2006/relationships/image" Target="../media/image46.jpg"/><Relationship Id="rId16" Type="http://schemas.openxmlformats.org/officeDocument/2006/relationships/image" Target="../media/image61.png"/><Relationship Id="rId20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24" Type="http://schemas.openxmlformats.org/officeDocument/2006/relationships/image" Target="../media/image69.png"/><Relationship Id="rId5" Type="http://schemas.openxmlformats.org/officeDocument/2006/relationships/image" Target="../media/image50.png"/><Relationship Id="rId15" Type="http://schemas.openxmlformats.org/officeDocument/2006/relationships/image" Target="../media/image60.png"/><Relationship Id="rId23" Type="http://schemas.openxmlformats.org/officeDocument/2006/relationships/image" Target="../media/image68.png"/><Relationship Id="rId10" Type="http://schemas.openxmlformats.org/officeDocument/2006/relationships/image" Target="../media/image55.png"/><Relationship Id="rId19" Type="http://schemas.openxmlformats.org/officeDocument/2006/relationships/image" Target="../media/image64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Relationship Id="rId22" Type="http://schemas.openxmlformats.org/officeDocument/2006/relationships/image" Target="../media/image67.png"/><Relationship Id="rId27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g"/><Relationship Id="rId3" Type="http://schemas.openxmlformats.org/officeDocument/2006/relationships/image" Target="../media/image73.png"/><Relationship Id="rId7" Type="http://schemas.openxmlformats.org/officeDocument/2006/relationships/image" Target="../media/image77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image" Target="../media/image80.jpg"/><Relationship Id="rId5" Type="http://schemas.openxmlformats.org/officeDocument/2006/relationships/image" Target="../media/image75.png"/><Relationship Id="rId10" Type="http://schemas.openxmlformats.org/officeDocument/2006/relationships/image" Target="../media/image79.jpeg"/><Relationship Id="rId4" Type="http://schemas.openxmlformats.org/officeDocument/2006/relationships/image" Target="../media/image74.gif"/><Relationship Id="rId9" Type="http://schemas.openxmlformats.org/officeDocument/2006/relationships/hyperlink" Target="http://cern.ch/fccw2016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6597" y="-36909"/>
            <a:ext cx="9277109" cy="6917447"/>
          </a:xfrm>
          <a:prstGeom prst="rect">
            <a:avLst/>
          </a:prstGeom>
        </p:spPr>
      </p:pic>
      <p:sp>
        <p:nvSpPr>
          <p:cNvPr id="3" name="Arc 2"/>
          <p:cNvSpPr/>
          <p:nvPr/>
        </p:nvSpPr>
        <p:spPr>
          <a:xfrm>
            <a:off x="-940534" y="4113292"/>
            <a:ext cx="5870973" cy="1358292"/>
          </a:xfrm>
          <a:prstGeom prst="arc">
            <a:avLst>
              <a:gd name="adj1" fmla="val 11568746"/>
              <a:gd name="adj2" fmla="val 488561"/>
            </a:avLst>
          </a:prstGeom>
          <a:ln w="38100">
            <a:solidFill>
              <a:srgbClr val="FFC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val 3"/>
          <p:cNvSpPr/>
          <p:nvPr/>
        </p:nvSpPr>
        <p:spPr>
          <a:xfrm>
            <a:off x="1663800" y="4113292"/>
            <a:ext cx="2884972" cy="617406"/>
          </a:xfrm>
          <a:prstGeom prst="ellipse">
            <a:avLst/>
          </a:prstGeom>
          <a:noFill/>
          <a:ln w="38100"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Oval 4"/>
          <p:cNvSpPr/>
          <p:nvPr/>
        </p:nvSpPr>
        <p:spPr>
          <a:xfrm>
            <a:off x="4548772" y="4196753"/>
            <a:ext cx="381668" cy="107375"/>
          </a:xfrm>
          <a:prstGeom prst="ellipse">
            <a:avLst/>
          </a:prstGeom>
          <a:noFill/>
          <a:ln w="28575">
            <a:solidFill>
              <a:srgbClr val="33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24982" t="49603" r="58034" b="47152"/>
          <a:stretch/>
        </p:blipFill>
        <p:spPr>
          <a:xfrm>
            <a:off x="2227764" y="3403811"/>
            <a:ext cx="1575650" cy="224475"/>
          </a:xfrm>
          <a:prstGeom prst="snip2SameRect">
            <a:avLst>
              <a:gd name="adj1" fmla="val 50000"/>
              <a:gd name="adj2" fmla="val 0"/>
            </a:avLst>
          </a:prstGeom>
          <a:ln>
            <a:noFill/>
          </a:ln>
          <a:effectLst>
            <a:softEdge rad="38100"/>
          </a:effectLst>
        </p:spPr>
      </p:pic>
      <p:sp>
        <p:nvSpPr>
          <p:cNvPr id="15" name="Arc 14"/>
          <p:cNvSpPr/>
          <p:nvPr/>
        </p:nvSpPr>
        <p:spPr>
          <a:xfrm>
            <a:off x="1954183" y="2987530"/>
            <a:ext cx="9962633" cy="1638687"/>
          </a:xfrm>
          <a:prstGeom prst="arc">
            <a:avLst>
              <a:gd name="adj1" fmla="val 1086642"/>
              <a:gd name="adj2" fmla="val 11036784"/>
            </a:avLst>
          </a:prstGeom>
          <a:ln w="28575" cap="rnd" cmpd="sng">
            <a:solidFill>
              <a:srgbClr val="800000"/>
            </a:solidFill>
            <a:prstDash val="sysDash"/>
            <a:headEnd type="none"/>
            <a:tailEnd type="none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12" y="-150904"/>
            <a:ext cx="83520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44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r>
              <a:rPr lang="en-GB" sz="7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FCC Challenges </a:t>
            </a:r>
            <a:endParaRPr lang="en-GB" sz="7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1855886"/>
            <a:ext cx="71287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</a:rPr>
              <a:t>F. Zimmermann, CERN</a:t>
            </a:r>
          </a:p>
          <a:p>
            <a:pPr algn="ctr"/>
            <a:r>
              <a:rPr lang="en-GB" sz="3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BeDi2015, Florence, 4 Nov. 2015</a:t>
            </a:r>
            <a:endParaRPr lang="en-GB" sz="3600" dirty="0" smtClean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15616" y="3240445"/>
            <a:ext cx="72728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GB" sz="2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 behalf of the </a:t>
            </a:r>
            <a:r>
              <a:rPr lang="en-GB" sz="2800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FCC global design study team</a:t>
            </a:r>
          </a:p>
          <a:p>
            <a:pPr algn="ctr"/>
            <a:r>
              <a:rPr lang="en-GB" sz="2800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GB" sz="2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pecial thanks to S. Aumon, </a:t>
            </a:r>
          </a:p>
          <a:p>
            <a:pPr algn="ctr"/>
            <a:r>
              <a:rPr lang="en-GB" sz="2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M. Benedikt, J. Gutleber, K. Oide, and D. Schulte </a:t>
            </a:r>
            <a:endParaRPr lang="en-GB" sz="2800" dirty="0" smtClean="0">
              <a:solidFill>
                <a:schemeClr val="accent2">
                  <a:lumMod val="20000"/>
                  <a:lumOff val="80000"/>
                </a:schemeClr>
              </a:solidFill>
              <a:effectLst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44" y="5426511"/>
            <a:ext cx="1512168" cy="13011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986" y="5988269"/>
            <a:ext cx="1292148" cy="54039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6604989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i="1" kern="0" dirty="0">
                <a:solidFill>
                  <a:srgbClr val="0000CC"/>
                </a:solidFill>
                <a:latin typeface="Calibri"/>
              </a:rPr>
              <a:t>Work supported by the </a:t>
            </a:r>
            <a:r>
              <a:rPr lang="en-US" sz="1400" b="1" i="1" kern="0" dirty="0">
                <a:solidFill>
                  <a:srgbClr val="0000CC"/>
                </a:solidFill>
                <a:latin typeface="Calibri"/>
              </a:rPr>
              <a:t>European Commission </a:t>
            </a:r>
            <a:r>
              <a:rPr lang="en-US" sz="1400" i="1" kern="0" dirty="0">
                <a:solidFill>
                  <a:srgbClr val="0000CC"/>
                </a:solidFill>
                <a:latin typeface="Calibri"/>
              </a:rPr>
              <a:t>under Capacities 7th Framework Programme, Grant Agreement 312453</a:t>
            </a:r>
            <a:endParaRPr lang="en-GB" sz="1400" i="1" kern="0" dirty="0">
              <a:solidFill>
                <a:srgbClr val="0000CC"/>
              </a:solidFill>
              <a:latin typeface="Calibri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659" y="5972923"/>
            <a:ext cx="1524273" cy="57855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605" y="6070796"/>
            <a:ext cx="638144" cy="49602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338480" y="6302980"/>
            <a:ext cx="1782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p</a:t>
            </a:r>
            <a:r>
              <a:rPr lang="en-GB" sz="1400" dirty="0" smtClean="0"/>
              <a:t>hoto. J. Wenninger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74559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9566" y="5233371"/>
            <a:ext cx="763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</a:rPr>
              <a:t>p</a:t>
            </a:r>
            <a:r>
              <a:rPr lang="en-GB" sz="2400" b="1" dirty="0" smtClean="0">
                <a:solidFill>
                  <a:srgbClr val="C00000"/>
                </a:solidFill>
              </a:rPr>
              <a:t>hase 1: </a:t>
            </a:r>
            <a:r>
              <a:rPr lang="en-GB" sz="2400" b="1" dirty="0" smtClean="0">
                <a:solidFill>
                  <a:srgbClr val="C00000"/>
                </a:solidFill>
                <a:latin typeface="Symbol" panose="05050102010706020507" pitchFamily="18" charset="2"/>
              </a:rPr>
              <a:t>b</a:t>
            </a:r>
            <a:r>
              <a:rPr lang="en-GB" sz="2400" b="1" dirty="0" smtClean="0">
                <a:solidFill>
                  <a:srgbClr val="C00000"/>
                </a:solidFill>
              </a:rPr>
              <a:t>*=1.1 m,</a:t>
            </a:r>
            <a:r>
              <a:rPr lang="en-GB" sz="2400" b="1" dirty="0" smtClean="0">
                <a:solidFill>
                  <a:srgbClr val="C00000"/>
                </a:solidFill>
                <a:latin typeface="Symbol" panose="05050102010706020507" pitchFamily="18" charset="2"/>
              </a:rPr>
              <a:t> </a:t>
            </a:r>
            <a:r>
              <a:rPr lang="en-GB" sz="2400" b="1" dirty="0" err="1" smtClean="0">
                <a:solidFill>
                  <a:srgbClr val="C00000"/>
                </a:solidFill>
                <a:latin typeface="Symbol" panose="05050102010706020507" pitchFamily="18" charset="2"/>
              </a:rPr>
              <a:t>D</a:t>
            </a:r>
            <a:r>
              <a:rPr lang="en-GB" sz="2400" b="1" i="1" dirty="0" err="1" smtClean="0">
                <a:solidFill>
                  <a:srgbClr val="C00000"/>
                </a:solidFill>
              </a:rPr>
              <a:t>Q</a:t>
            </a:r>
            <a:r>
              <a:rPr lang="en-GB" sz="2400" b="1" baseline="-25000" dirty="0" err="1" smtClean="0">
                <a:solidFill>
                  <a:srgbClr val="C00000"/>
                </a:solidFill>
              </a:rPr>
              <a:t>tot</a:t>
            </a:r>
            <a:r>
              <a:rPr lang="en-GB" sz="2400" b="1" dirty="0" smtClean="0">
                <a:solidFill>
                  <a:srgbClr val="C00000"/>
                </a:solidFill>
                <a:latin typeface="Symbol" panose="05050102010706020507" pitchFamily="18" charset="2"/>
              </a:rPr>
              <a:t>=0.01</a:t>
            </a:r>
            <a:r>
              <a:rPr lang="en-GB" sz="2400" b="1" dirty="0" smtClean="0">
                <a:solidFill>
                  <a:srgbClr val="C00000"/>
                </a:solidFill>
              </a:rPr>
              <a:t>, </a:t>
            </a:r>
            <a:r>
              <a:rPr lang="en-GB" sz="2400" b="1" i="1" dirty="0" err="1" smtClean="0">
                <a:solidFill>
                  <a:srgbClr val="C00000"/>
                </a:solidFill>
              </a:rPr>
              <a:t>t</a:t>
            </a:r>
            <a:r>
              <a:rPr lang="en-GB" sz="2400" b="1" i="1" baseline="-25000" dirty="0" err="1" smtClean="0">
                <a:solidFill>
                  <a:srgbClr val="C00000"/>
                </a:solidFill>
              </a:rPr>
              <a:t>ta</a:t>
            </a:r>
            <a:r>
              <a:rPr lang="en-GB" sz="2400" b="1" dirty="0" smtClean="0">
                <a:solidFill>
                  <a:srgbClr val="C00000"/>
                </a:solidFill>
              </a:rPr>
              <a:t>=5 h, 250 fb</a:t>
            </a:r>
            <a:r>
              <a:rPr lang="en-GB" sz="2400" b="1" baseline="30000" dirty="0" smtClean="0">
                <a:solidFill>
                  <a:srgbClr val="C00000"/>
                </a:solidFill>
              </a:rPr>
              <a:t>-1</a:t>
            </a:r>
            <a:r>
              <a:rPr lang="en-GB" sz="2400" b="1" dirty="0" smtClean="0">
                <a:solidFill>
                  <a:srgbClr val="C00000"/>
                </a:solidFill>
              </a:rPr>
              <a:t> / year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7026" y="5693162"/>
            <a:ext cx="7891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6600"/>
                </a:solidFill>
              </a:rPr>
              <a:t>p</a:t>
            </a:r>
            <a:r>
              <a:rPr lang="en-GB" sz="2400" b="1" dirty="0" smtClean="0">
                <a:solidFill>
                  <a:srgbClr val="FF6600"/>
                </a:solidFill>
              </a:rPr>
              <a:t>hase 2: </a:t>
            </a:r>
            <a:r>
              <a:rPr lang="en-GB" sz="2400" b="1" dirty="0" smtClean="0">
                <a:solidFill>
                  <a:srgbClr val="FF6600"/>
                </a:solidFill>
                <a:latin typeface="Symbol" panose="05050102010706020507" pitchFamily="18" charset="2"/>
              </a:rPr>
              <a:t>b</a:t>
            </a:r>
            <a:r>
              <a:rPr lang="en-GB" sz="2400" b="1" dirty="0" smtClean="0">
                <a:solidFill>
                  <a:srgbClr val="FF6600"/>
                </a:solidFill>
              </a:rPr>
              <a:t>*=0.3 m,</a:t>
            </a:r>
            <a:r>
              <a:rPr lang="en-GB" sz="2400" b="1" dirty="0" smtClean="0">
                <a:solidFill>
                  <a:srgbClr val="FF6600"/>
                </a:solidFill>
                <a:latin typeface="Symbol" panose="05050102010706020507" pitchFamily="18" charset="2"/>
              </a:rPr>
              <a:t> </a:t>
            </a:r>
            <a:r>
              <a:rPr lang="en-GB" sz="2400" b="1" dirty="0" err="1" smtClean="0">
                <a:solidFill>
                  <a:srgbClr val="FF6600"/>
                </a:solidFill>
                <a:latin typeface="Symbol" panose="05050102010706020507" pitchFamily="18" charset="2"/>
              </a:rPr>
              <a:t>D</a:t>
            </a:r>
            <a:r>
              <a:rPr lang="en-GB" sz="2400" b="1" i="1" dirty="0" err="1" smtClean="0">
                <a:solidFill>
                  <a:srgbClr val="FF6600"/>
                </a:solidFill>
              </a:rPr>
              <a:t>Q</a:t>
            </a:r>
            <a:r>
              <a:rPr lang="en-GB" sz="2400" b="1" baseline="-25000" dirty="0" err="1" smtClean="0">
                <a:solidFill>
                  <a:srgbClr val="FF6600"/>
                </a:solidFill>
              </a:rPr>
              <a:t>tot</a:t>
            </a:r>
            <a:r>
              <a:rPr lang="en-GB" sz="2400" b="1" dirty="0" smtClean="0">
                <a:solidFill>
                  <a:srgbClr val="FF6600"/>
                </a:solidFill>
                <a:latin typeface="Symbol" panose="05050102010706020507" pitchFamily="18" charset="2"/>
              </a:rPr>
              <a:t>=0.03</a:t>
            </a:r>
            <a:r>
              <a:rPr lang="en-GB" sz="2400" b="1" dirty="0" smtClean="0">
                <a:solidFill>
                  <a:srgbClr val="FF6600"/>
                </a:solidFill>
              </a:rPr>
              <a:t>, </a:t>
            </a:r>
            <a:r>
              <a:rPr lang="en-GB" sz="2400" b="1" i="1" dirty="0" err="1" smtClean="0">
                <a:solidFill>
                  <a:srgbClr val="FF6600"/>
                </a:solidFill>
              </a:rPr>
              <a:t>t</a:t>
            </a:r>
            <a:r>
              <a:rPr lang="en-GB" sz="2400" b="1" i="1" baseline="-25000" dirty="0" err="1" smtClean="0">
                <a:solidFill>
                  <a:srgbClr val="FF6600"/>
                </a:solidFill>
              </a:rPr>
              <a:t>ta</a:t>
            </a:r>
            <a:r>
              <a:rPr lang="en-GB" sz="2400" b="1" dirty="0" smtClean="0">
                <a:solidFill>
                  <a:srgbClr val="FF6600"/>
                </a:solidFill>
              </a:rPr>
              <a:t>=4 h, 1000 fb</a:t>
            </a:r>
            <a:r>
              <a:rPr lang="en-GB" sz="2400" b="1" baseline="30000" dirty="0" smtClean="0">
                <a:solidFill>
                  <a:srgbClr val="FF6600"/>
                </a:solidFill>
              </a:rPr>
              <a:t>-1</a:t>
            </a:r>
            <a:r>
              <a:rPr lang="en-GB" sz="2400" b="1" dirty="0" smtClean="0">
                <a:solidFill>
                  <a:srgbClr val="FF6600"/>
                </a:solidFill>
              </a:rPr>
              <a:t> / year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76" y="1179488"/>
            <a:ext cx="5890824" cy="391993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791158" y="1439016"/>
            <a:ext cx="209528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lvl="1"/>
            <a:r>
              <a:rPr lang="en-GB" sz="2000" dirty="0">
                <a:solidFill>
                  <a:srgbClr val="000000"/>
                </a:solidFill>
              </a:rPr>
              <a:t>f</a:t>
            </a:r>
            <a:r>
              <a:rPr lang="en-GB" sz="2000" dirty="0" smtClean="0">
                <a:solidFill>
                  <a:srgbClr val="000000"/>
                </a:solidFill>
              </a:rPr>
              <a:t>or both phases:</a:t>
            </a:r>
          </a:p>
          <a:p>
            <a:pPr marL="268288" lvl="1"/>
            <a:endParaRPr lang="en-GB" sz="2000" dirty="0" smtClean="0">
              <a:solidFill>
                <a:srgbClr val="000000"/>
              </a:solidFill>
            </a:endParaRPr>
          </a:p>
          <a:p>
            <a:pPr marL="268288" lvl="1"/>
            <a:r>
              <a:rPr lang="en-GB" sz="2000" b="1" dirty="0" smtClean="0">
                <a:solidFill>
                  <a:srgbClr val="000000"/>
                </a:solidFill>
              </a:rPr>
              <a:t>beam current </a:t>
            </a:r>
            <a:r>
              <a:rPr lang="en-GB" sz="2000" b="1" dirty="0">
                <a:solidFill>
                  <a:srgbClr val="000000"/>
                </a:solidFill>
              </a:rPr>
              <a:t>0.5 </a:t>
            </a:r>
            <a:r>
              <a:rPr lang="en-GB" sz="2000" b="1" dirty="0" smtClean="0">
                <a:solidFill>
                  <a:srgbClr val="000000"/>
                </a:solidFill>
              </a:rPr>
              <a:t>A unchanged!</a:t>
            </a:r>
          </a:p>
          <a:p>
            <a:pPr marL="268288" lvl="1"/>
            <a:endParaRPr lang="en-GB" sz="2000" dirty="0">
              <a:solidFill>
                <a:srgbClr val="000000"/>
              </a:solidFill>
            </a:endParaRPr>
          </a:p>
          <a:p>
            <a:pPr marL="268288" lvl="1"/>
            <a:r>
              <a:rPr lang="en-GB" sz="2000" dirty="0" smtClean="0">
                <a:solidFill>
                  <a:srgbClr val="000000"/>
                </a:solidFill>
              </a:rPr>
              <a:t>total </a:t>
            </a:r>
            <a:r>
              <a:rPr lang="en-GB" sz="2000" dirty="0">
                <a:solidFill>
                  <a:srgbClr val="000000"/>
                </a:solidFill>
              </a:rPr>
              <a:t>synchrotron radiation </a:t>
            </a:r>
            <a:r>
              <a:rPr lang="en-GB" sz="2000" dirty="0" smtClean="0">
                <a:solidFill>
                  <a:srgbClr val="000000"/>
                </a:solidFill>
              </a:rPr>
              <a:t>power ~5 </a:t>
            </a:r>
            <a:r>
              <a:rPr lang="en-GB" sz="2000" dirty="0">
                <a:solidFill>
                  <a:srgbClr val="000000"/>
                </a:solidFill>
              </a:rPr>
              <a:t>MW.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09343" y="1124744"/>
            <a:ext cx="2779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</a:t>
            </a:r>
            <a:r>
              <a:rPr lang="en-GB" dirty="0" smtClean="0"/>
              <a:t>adiation damping: </a:t>
            </a:r>
            <a:r>
              <a:rPr lang="en-GB" dirty="0" smtClean="0">
                <a:latin typeface="Symbol" panose="05050102010706020507" pitchFamily="18" charset="2"/>
              </a:rPr>
              <a:t>t</a:t>
            </a:r>
            <a:r>
              <a:rPr lang="en-GB" dirty="0" smtClean="0"/>
              <a:t>~1 h</a:t>
            </a:r>
            <a:endParaRPr lang="en-GB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-3059" y="-27384"/>
            <a:ext cx="9150188" cy="864096"/>
          </a:xfrm>
          <a:prstGeom prst="rect">
            <a:avLst/>
          </a:prstGeom>
          <a:solidFill>
            <a:schemeClr val="tx1"/>
          </a:solidFill>
        </p:spPr>
        <p:txBody>
          <a:bodyPr tIns="36000" bIns="360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</a:rPr>
              <a:t>  Luminosity evolution</a:t>
            </a:r>
            <a:endParaRPr lang="en-US" sz="3600" b="1" dirty="0">
              <a:solidFill>
                <a:srgbClr val="FFFF00"/>
              </a:solidFill>
            </a:endParaRPr>
          </a:p>
        </p:txBody>
      </p:sp>
      <p:pic>
        <p:nvPicPr>
          <p:cNvPr id="12" name="E9AE129B-AADE-4D42-A5CD-D33420D126B1" descr="7E832775-FA4B-45D5-A24A-50916B9E27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9" y="52826"/>
            <a:ext cx="2033801" cy="85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754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089217"/>
            <a:ext cx="381719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100 km layout for FCC-</a:t>
            </a:r>
            <a:r>
              <a:rPr lang="en-GB" sz="2000" dirty="0" err="1" smtClean="0"/>
              <a:t>hh</a:t>
            </a:r>
            <a:r>
              <a:rPr lang="en-GB" sz="2000" dirty="0" smtClean="0"/>
              <a:t> </a:t>
            </a:r>
          </a:p>
          <a:p>
            <a:endParaRPr lang="en-GB" b="1" dirty="0" smtClean="0"/>
          </a:p>
          <a:p>
            <a:pPr marL="342900" indent="-342900">
              <a:buFont typeface="Symbol" charset="0"/>
              <a:buChar char=""/>
            </a:pPr>
            <a:r>
              <a:rPr lang="en-US" b="1" dirty="0"/>
              <a:t>Two high-luminosity experiments (A and G)</a:t>
            </a:r>
          </a:p>
          <a:p>
            <a:pPr marL="342900" indent="-342900">
              <a:buFont typeface="Symbol" charset="0"/>
              <a:buChar char=""/>
            </a:pPr>
            <a:endParaRPr lang="en-US" b="1" dirty="0"/>
          </a:p>
          <a:p>
            <a:pPr marL="342900" indent="-342900">
              <a:buFont typeface="Symbol" charset="0"/>
              <a:buChar char=""/>
            </a:pPr>
            <a:r>
              <a:rPr lang="en-US" b="1" dirty="0"/>
              <a:t>Two other experiments </a:t>
            </a:r>
            <a:r>
              <a:rPr lang="en-US" b="1" dirty="0" smtClean="0"/>
              <a:t>(F </a:t>
            </a:r>
            <a:r>
              <a:rPr lang="en-US" b="1" dirty="0"/>
              <a:t>&amp;</a:t>
            </a:r>
            <a:r>
              <a:rPr lang="en-US" b="1" dirty="0" smtClean="0"/>
              <a:t> </a:t>
            </a:r>
            <a:r>
              <a:rPr lang="en-US" b="1" dirty="0"/>
              <a:t>H</a:t>
            </a:r>
            <a:r>
              <a:rPr lang="en-US" b="1" dirty="0" smtClean="0"/>
              <a:t>) grouped with main experiment in G</a:t>
            </a:r>
            <a:endParaRPr lang="en-US" b="1" dirty="0"/>
          </a:p>
          <a:p>
            <a:pPr marL="342900" indent="-342900">
              <a:buFont typeface="Symbol" charset="0"/>
              <a:buChar char=""/>
            </a:pPr>
            <a:endParaRPr lang="en-US" b="1" dirty="0"/>
          </a:p>
          <a:p>
            <a:pPr marL="342900" indent="-342900">
              <a:buFont typeface="Symbol" charset="0"/>
              <a:buChar char=""/>
            </a:pPr>
            <a:r>
              <a:rPr lang="en-US" b="1" dirty="0">
                <a:solidFill>
                  <a:srgbClr val="FF0000"/>
                </a:solidFill>
              </a:rPr>
              <a:t>Two collimation </a:t>
            </a:r>
            <a:r>
              <a:rPr lang="en-US" b="1" dirty="0" smtClean="0">
                <a:solidFill>
                  <a:srgbClr val="FF0000"/>
                </a:solidFill>
              </a:rPr>
              <a:t>lines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e</a:t>
            </a:r>
            <a:r>
              <a:rPr lang="en-US" b="1" dirty="0" smtClean="0">
                <a:solidFill>
                  <a:srgbClr val="FF0000"/>
                </a:solidFill>
              </a:rPr>
              <a:t>ach 2.8 km long!</a:t>
            </a:r>
            <a:endParaRPr lang="en-US" b="1" dirty="0">
              <a:solidFill>
                <a:srgbClr val="FF0000"/>
              </a:solidFill>
            </a:endParaRPr>
          </a:p>
          <a:p>
            <a:pPr marL="342900" indent="-342900">
              <a:buFont typeface="Symbol" charset="0"/>
              <a:buChar char=""/>
            </a:pPr>
            <a:endParaRPr lang="en-US" b="1" dirty="0"/>
          </a:p>
          <a:p>
            <a:pPr marL="342900" indent="-342900">
              <a:buFont typeface="Symbol" charset="0"/>
              <a:buChar char=""/>
            </a:pPr>
            <a:r>
              <a:rPr lang="en-US" b="1" dirty="0"/>
              <a:t>Two injection and two extraction lines</a:t>
            </a:r>
          </a:p>
          <a:p>
            <a:pPr marL="342900" indent="-342900">
              <a:buFont typeface="Symbol" charset="0"/>
              <a:buChar char=""/>
            </a:pPr>
            <a:endParaRPr lang="en-GB" b="1" dirty="0" smtClean="0"/>
          </a:p>
          <a:p>
            <a:r>
              <a:rPr lang="en-GB" sz="2000" dirty="0" smtClean="0"/>
              <a:t>Orthogonal functions for each insertion section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059" y="3336"/>
            <a:ext cx="9147059" cy="899034"/>
          </a:xfrm>
          <a:prstGeom prst="rect">
            <a:avLst/>
          </a:prstGeom>
          <a:solidFill>
            <a:schemeClr val="tx1"/>
          </a:solidFill>
        </p:spPr>
        <p:txBody>
          <a:bodyPr tIns="0" bIns="0" anchor="ctr" anchorCtr="0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6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     FCC-</a:t>
            </a:r>
            <a:r>
              <a:rPr lang="en-US" sz="3200" dirty="0" err="1" smtClean="0"/>
              <a:t>hh</a:t>
            </a:r>
            <a:r>
              <a:rPr lang="en-US" sz="3200" dirty="0" smtClean="0"/>
              <a:t> preliminary layout      </a:t>
            </a:r>
            <a:endParaRPr lang="en-US" sz="3200" dirty="0"/>
          </a:p>
        </p:txBody>
      </p:sp>
      <p:pic>
        <p:nvPicPr>
          <p:cNvPr id="7" name="E9AE129B-AADE-4D42-A5CD-D33420D126B1" descr="7E832775-FA4B-45D5-A24A-50916B9E27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9" y="5201"/>
            <a:ext cx="2033801" cy="85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FCC_layout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700" y="907141"/>
            <a:ext cx="5051663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62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-18928" y="-64062"/>
            <a:ext cx="9150188" cy="1008000"/>
          </a:xfrm>
          <a:prstGeom prst="rect">
            <a:avLst/>
          </a:prstGeom>
          <a:solidFill>
            <a:schemeClr val="tx1"/>
          </a:solidFill>
        </p:spPr>
        <p:txBody>
          <a:bodyPr tIns="0" bIns="0" anchor="ctr" anchorCtr="0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2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         Unprecedented beam power</a:t>
            </a:r>
            <a:endParaRPr lang="en-US" dirty="0"/>
          </a:p>
        </p:txBody>
      </p:sp>
      <p:pic>
        <p:nvPicPr>
          <p:cNvPr id="4" name="E9AE129B-AADE-4D42-A5CD-D33420D126B1" descr="7E832775-FA4B-45D5-A24A-50916B9E27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9" y="-13849"/>
            <a:ext cx="2033801" cy="85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-29960" y="1034100"/>
            <a:ext cx="3665856" cy="5347228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ClrTx/>
              <a:buNone/>
            </a:pPr>
            <a:r>
              <a:rPr lang="en-US" dirty="0" smtClean="0"/>
              <a:t>8GJ stored energy / beam</a:t>
            </a:r>
          </a:p>
          <a:p>
            <a:pPr lvl="1">
              <a:buClrTx/>
            </a:pPr>
            <a:r>
              <a:rPr lang="en-US" dirty="0" smtClean="0"/>
              <a:t>Airbus A380 at 700km/h</a:t>
            </a:r>
          </a:p>
          <a:p>
            <a:pPr lvl="1">
              <a:buClrTx/>
            </a:pPr>
            <a:r>
              <a:rPr lang="en-US" dirty="0" smtClean="0"/>
              <a:t>24 times larger than in LHC at 14TeV</a:t>
            </a:r>
          </a:p>
          <a:p>
            <a:pPr lvl="1">
              <a:buClrTx/>
            </a:pPr>
            <a:r>
              <a:rPr lang="en-US" dirty="0"/>
              <a:t>c</a:t>
            </a:r>
            <a:r>
              <a:rPr lang="en-US" dirty="0" smtClean="0"/>
              <a:t>an </a:t>
            </a:r>
            <a:r>
              <a:rPr lang="en-US" dirty="0" smtClean="0"/>
              <a:t>melt 12t of copper</a:t>
            </a:r>
          </a:p>
          <a:p>
            <a:pPr lvl="1">
              <a:buClrTx/>
            </a:pPr>
            <a:r>
              <a:rPr lang="en-US" dirty="0"/>
              <a:t>o</a:t>
            </a:r>
            <a:r>
              <a:rPr lang="en-US" dirty="0" smtClean="0"/>
              <a:t>r </a:t>
            </a:r>
            <a:r>
              <a:rPr lang="en-US" dirty="0" smtClean="0"/>
              <a:t>drill a 300m long hole</a:t>
            </a:r>
          </a:p>
          <a:p>
            <a:pPr lvl="1">
              <a:buClrTx/>
              <a:buFont typeface="Symbol" charset="0"/>
              <a:buChar char=""/>
            </a:pPr>
            <a:r>
              <a:rPr lang="en-US" b="1" dirty="0">
                <a:solidFill>
                  <a:srgbClr val="FF0000"/>
                </a:solidFill>
              </a:rPr>
              <a:t>m</a:t>
            </a:r>
            <a:r>
              <a:rPr lang="en-US" b="1" dirty="0" smtClean="0">
                <a:solidFill>
                  <a:srgbClr val="FF0000"/>
                </a:solidFill>
              </a:rPr>
              <a:t>achine </a:t>
            </a:r>
            <a:r>
              <a:rPr lang="en-US" b="1" dirty="0" smtClean="0">
                <a:solidFill>
                  <a:srgbClr val="FF0000"/>
                </a:solidFill>
              </a:rPr>
              <a:t>protection</a:t>
            </a:r>
          </a:p>
          <a:p>
            <a:pPr lvl="1">
              <a:buClrTx/>
              <a:buFont typeface="Symbol" charset="0"/>
              <a:buChar char=""/>
            </a:pPr>
            <a:r>
              <a:rPr lang="en-US" b="1" dirty="0">
                <a:solidFill>
                  <a:srgbClr val="FF0000"/>
                </a:solidFill>
              </a:rPr>
              <a:t>b</a:t>
            </a:r>
            <a:r>
              <a:rPr lang="en-US" b="1" dirty="0" smtClean="0">
                <a:solidFill>
                  <a:srgbClr val="FF0000"/>
                </a:solidFill>
              </a:rPr>
              <a:t>eam </a:t>
            </a:r>
            <a:r>
              <a:rPr lang="en-US" b="1" dirty="0" smtClean="0">
                <a:solidFill>
                  <a:srgbClr val="FF0000"/>
                </a:solidFill>
              </a:rPr>
              <a:t>abort</a:t>
            </a:r>
          </a:p>
          <a:p>
            <a:pPr lvl="1">
              <a:lnSpc>
                <a:spcPct val="70000"/>
              </a:lnSpc>
              <a:buClrTx/>
              <a:buFont typeface="Symbol" charset="0"/>
              <a:buChar char=""/>
            </a:pPr>
            <a:endParaRPr lang="en-US" dirty="0" smtClean="0"/>
          </a:p>
          <a:p>
            <a:pPr marL="36576" indent="0">
              <a:buClrTx/>
              <a:buNone/>
            </a:pPr>
            <a:r>
              <a:rPr lang="en-US" dirty="0"/>
              <a:t>a</a:t>
            </a:r>
            <a:r>
              <a:rPr lang="en-US" dirty="0" smtClean="0"/>
              <a:t>ny </a:t>
            </a:r>
            <a:r>
              <a:rPr lang="en-US" dirty="0" smtClean="0"/>
              <a:t>beam loss important</a:t>
            </a:r>
          </a:p>
          <a:p>
            <a:pPr lvl="1">
              <a:buClrTx/>
            </a:pPr>
            <a:r>
              <a:rPr lang="en-US" dirty="0"/>
              <a:t>e</a:t>
            </a:r>
            <a:r>
              <a:rPr lang="en-US" dirty="0" smtClean="0"/>
              <a:t>.g</a:t>
            </a:r>
            <a:r>
              <a:rPr lang="en-US" dirty="0" smtClean="0"/>
              <a:t>. beam-gas scattering, non-linear dynamics</a:t>
            </a:r>
          </a:p>
          <a:p>
            <a:pPr lvl="1">
              <a:buClrTx/>
            </a:pPr>
            <a:r>
              <a:rPr lang="en-US" dirty="0"/>
              <a:t>c</a:t>
            </a:r>
            <a:r>
              <a:rPr lang="en-US" dirty="0" smtClean="0"/>
              <a:t>an </a:t>
            </a:r>
            <a:r>
              <a:rPr lang="en-US" dirty="0" smtClean="0"/>
              <a:t>quench arc magnets</a:t>
            </a:r>
          </a:p>
          <a:p>
            <a:pPr lvl="1">
              <a:buClrTx/>
            </a:pPr>
            <a:r>
              <a:rPr lang="en-US" dirty="0"/>
              <a:t>b</a:t>
            </a:r>
            <a:r>
              <a:rPr lang="en-US" dirty="0" smtClean="0"/>
              <a:t>ackground </a:t>
            </a:r>
            <a:r>
              <a:rPr lang="en-US" dirty="0" smtClean="0"/>
              <a:t>for the experiments</a:t>
            </a:r>
          </a:p>
          <a:p>
            <a:pPr lvl="1">
              <a:buClrTx/>
            </a:pPr>
            <a:r>
              <a:rPr lang="en-US" dirty="0"/>
              <a:t>a</a:t>
            </a:r>
            <a:r>
              <a:rPr lang="en-US" dirty="0" smtClean="0"/>
              <a:t>ctivation </a:t>
            </a:r>
            <a:r>
              <a:rPr lang="en-US" dirty="0" smtClean="0"/>
              <a:t>of the machine</a:t>
            </a:r>
          </a:p>
          <a:p>
            <a:pPr lvl="1">
              <a:buClrTx/>
              <a:buFont typeface="Symbol" charset="0"/>
              <a:buChar char=""/>
            </a:pPr>
            <a:r>
              <a:rPr lang="en-US" b="1" dirty="0" smtClean="0">
                <a:solidFill>
                  <a:srgbClr val="FF0000"/>
                </a:solidFill>
              </a:rPr>
              <a:t>c</a:t>
            </a:r>
            <a:r>
              <a:rPr lang="en-US" b="1" dirty="0" smtClean="0">
                <a:solidFill>
                  <a:srgbClr val="FF0000"/>
                </a:solidFill>
              </a:rPr>
              <a:t>ollimation </a:t>
            </a:r>
            <a:r>
              <a:rPr lang="en-US" b="1" dirty="0" smtClean="0">
                <a:solidFill>
                  <a:srgbClr val="FF0000"/>
                </a:solidFill>
              </a:rPr>
              <a:t>system</a:t>
            </a:r>
          </a:p>
          <a:p>
            <a:pPr lvl="1">
              <a:buClrTx/>
              <a:buFont typeface="Symbol" charset="0"/>
              <a:buChar char=""/>
            </a:pPr>
            <a:r>
              <a:rPr lang="en-US" b="1" dirty="0">
                <a:solidFill>
                  <a:srgbClr val="FF0000"/>
                </a:solidFill>
              </a:rPr>
              <a:t>t</a:t>
            </a:r>
            <a:r>
              <a:rPr lang="en-US" b="1" dirty="0" smtClean="0">
                <a:solidFill>
                  <a:srgbClr val="FF0000"/>
                </a:solidFill>
              </a:rPr>
              <a:t>ransfer </a:t>
            </a:r>
            <a:r>
              <a:rPr lang="en-US" b="1" dirty="0" smtClean="0">
                <a:solidFill>
                  <a:srgbClr val="FF0000"/>
                </a:solidFill>
              </a:rPr>
              <a:t>and injection</a:t>
            </a:r>
          </a:p>
        </p:txBody>
      </p:sp>
      <p:pic>
        <p:nvPicPr>
          <p:cNvPr id="6" name="Picture 5" descr="p2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880" y="940591"/>
            <a:ext cx="5652120" cy="5265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59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Shape 2"/>
          <p:cNvSpPr txBox="1"/>
          <p:nvPr/>
        </p:nvSpPr>
        <p:spPr>
          <a:xfrm>
            <a:off x="275726" y="1124744"/>
            <a:ext cx="4104456" cy="4392488"/>
          </a:xfrm>
          <a:prstGeom prst="rect">
            <a:avLst/>
          </a:prstGeom>
          <a:noFill/>
          <a:ln w="27360">
            <a:noFill/>
          </a:ln>
        </p:spPr>
        <p:txBody>
          <a:bodyPr lIns="90000" tIns="45000" rIns="90000" bIns="45000"/>
          <a:lstStyle/>
          <a:p>
            <a:pPr algn="ctr"/>
            <a:r>
              <a:rPr lang="de-DE" b="1" dirty="0">
                <a:latin typeface="Arial"/>
              </a:rPr>
              <a:t>a</a:t>
            </a:r>
            <a:r>
              <a:rPr lang="de-DE" b="1" dirty="0" smtClean="0">
                <a:latin typeface="Arial"/>
              </a:rPr>
              <a:t>symmetric </a:t>
            </a:r>
            <a:r>
              <a:rPr lang="de-DE" b="1" dirty="0">
                <a:latin typeface="Arial"/>
              </a:rPr>
              <a:t>FCC design </a:t>
            </a:r>
            <a:r>
              <a:rPr lang="de-DE" b="1" dirty="0" smtClean="0">
                <a:latin typeface="Arial"/>
              </a:rPr>
              <a:t>with </a:t>
            </a:r>
            <a:r>
              <a:rPr lang="de-DE" b="1" dirty="0">
                <a:latin typeface="Arial"/>
              </a:rPr>
              <a:t>1 slit</a:t>
            </a:r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pPr>
              <a:buSzPct val="45000"/>
              <a:buFont typeface="StarSymbol"/>
              <a:buChar char=""/>
            </a:pPr>
            <a:endParaRPr dirty="0"/>
          </a:p>
          <a:p>
            <a:pPr>
              <a:buSzPct val="45000"/>
            </a:pPr>
            <a:endParaRPr lang="de-DE" b="1" dirty="0" smtClean="0">
              <a:latin typeface="Arial"/>
            </a:endParaRPr>
          </a:p>
          <a:p>
            <a:pPr>
              <a:buSzPct val="45000"/>
            </a:pPr>
            <a:endParaRPr lang="de-DE" b="1" dirty="0" smtClean="0">
              <a:latin typeface="Arial"/>
            </a:endParaRPr>
          </a:p>
          <a:p>
            <a:pPr>
              <a:buSzPct val="45000"/>
            </a:pPr>
            <a:endParaRPr lang="de-DE" b="1" dirty="0">
              <a:latin typeface="Arial"/>
            </a:endParaRPr>
          </a:p>
          <a:p>
            <a:pPr>
              <a:buSzPct val="45000"/>
            </a:pPr>
            <a:r>
              <a:rPr lang="de-DE" dirty="0" smtClean="0">
                <a:latin typeface="Arial"/>
              </a:rPr>
              <a:t>- </a:t>
            </a:r>
            <a:r>
              <a:rPr lang="de-DE" dirty="0" smtClean="0">
                <a:latin typeface="Arial"/>
              </a:rPr>
              <a:t>possible </a:t>
            </a:r>
            <a:r>
              <a:rPr lang="de-DE" dirty="0">
                <a:latin typeface="Arial"/>
              </a:rPr>
              <a:t>trapped modes due to
</a:t>
            </a:r>
            <a:r>
              <a:rPr lang="de-DE" dirty="0" smtClean="0">
                <a:latin typeface="Arial"/>
              </a:rPr>
              <a:t>    final </a:t>
            </a:r>
            <a:r>
              <a:rPr lang="de-DE" dirty="0">
                <a:latin typeface="Arial"/>
              </a:rPr>
              <a:t>slit </a:t>
            </a:r>
            <a:r>
              <a:rPr lang="de-DE" dirty="0" smtClean="0">
                <a:latin typeface="Arial"/>
              </a:rPr>
              <a:t>length</a:t>
            </a:r>
          </a:p>
          <a:p>
            <a:pPr>
              <a:buSzPct val="45000"/>
            </a:pPr>
            <a:r>
              <a:rPr lang="de-DE" dirty="0" smtClean="0"/>
              <a:t>- </a:t>
            </a:r>
            <a:r>
              <a:rPr lang="de-DE" dirty="0" smtClean="0"/>
              <a:t>off-centered </a:t>
            </a:r>
            <a:r>
              <a:rPr lang="de-DE" dirty="0" smtClean="0"/>
              <a:t>beam axis (1.5 mm)</a:t>
            </a:r>
            <a:endParaRPr dirty="0"/>
          </a:p>
        </p:txBody>
      </p:sp>
      <p:pic>
        <p:nvPicPr>
          <p:cNvPr id="5" name="Bild 4"/>
          <p:cNvPicPr/>
          <p:nvPr/>
        </p:nvPicPr>
        <p:blipFill>
          <a:blip r:embed="rId2"/>
          <a:stretch/>
        </p:blipFill>
        <p:spPr>
          <a:xfrm>
            <a:off x="5086890" y="1382560"/>
            <a:ext cx="3255480" cy="2508480"/>
          </a:xfrm>
          <a:prstGeom prst="rect">
            <a:avLst/>
          </a:prstGeom>
          <a:ln>
            <a:noFill/>
          </a:ln>
        </p:spPr>
      </p:pic>
      <p:sp>
        <p:nvSpPr>
          <p:cNvPr id="6" name="TextShape 4"/>
          <p:cNvSpPr txBox="1"/>
          <p:nvPr/>
        </p:nvSpPr>
        <p:spPr>
          <a:xfrm>
            <a:off x="5075144" y="5042357"/>
            <a:ext cx="4046208" cy="540937"/>
          </a:xfrm>
          <a:prstGeom prst="rect">
            <a:avLst/>
          </a:prstGeom>
          <a:noFill/>
          <a:ln w="27360">
            <a:noFill/>
          </a:ln>
        </p:spPr>
        <p:txBody>
          <a:bodyPr lIns="90000" tIns="45000" rIns="90000" bIns="45000"/>
          <a:lstStyle/>
          <a:p>
            <a:r>
              <a:rPr lang="de-DE" dirty="0" smtClean="0">
                <a:latin typeface="Arial"/>
              </a:rPr>
              <a:t>1) R</a:t>
            </a:r>
            <a:r>
              <a:rPr lang="de-DE" dirty="0">
                <a:latin typeface="Arial"/>
              </a:rPr>
              <a:t>. </a:t>
            </a:r>
            <a:r>
              <a:rPr lang="de-DE" dirty="0" err="1">
                <a:latin typeface="Arial"/>
              </a:rPr>
              <a:t>Kersevan</a:t>
            </a:r>
            <a:r>
              <a:rPr lang="de-DE" dirty="0">
                <a:latin typeface="Arial"/>
              </a:rPr>
              <a:t> http://</a:t>
            </a:r>
            <a:r>
              <a:rPr lang="de-DE" dirty="0" err="1">
                <a:latin typeface="Arial"/>
              </a:rPr>
              <a:t>goo.gl</a:t>
            </a:r>
            <a:r>
              <a:rPr lang="de-DE" dirty="0">
                <a:latin typeface="Arial"/>
              </a:rPr>
              <a:t>/qSo0iB</a:t>
            </a:r>
            <a:endParaRPr dirty="0"/>
          </a:p>
          <a:p>
            <a:r>
              <a:rPr lang="de-DE" dirty="0" smtClean="0">
                <a:latin typeface="Arial"/>
              </a:rPr>
              <a:t>2) R</a:t>
            </a:r>
            <a:r>
              <a:rPr lang="de-DE" dirty="0">
                <a:latin typeface="Arial"/>
              </a:rPr>
              <a:t>. </a:t>
            </a:r>
            <a:r>
              <a:rPr lang="de-DE" dirty="0" err="1">
                <a:latin typeface="Arial"/>
              </a:rPr>
              <a:t>Kersevan</a:t>
            </a:r>
            <a:r>
              <a:rPr lang="de-DE" dirty="0">
                <a:latin typeface="Arial"/>
              </a:rPr>
              <a:t> https://</a:t>
            </a:r>
            <a:r>
              <a:rPr lang="de-DE" dirty="0" err="1">
                <a:latin typeface="Arial"/>
              </a:rPr>
              <a:t>goo.gl</a:t>
            </a:r>
            <a:r>
              <a:rPr lang="de-DE" dirty="0">
                <a:latin typeface="Arial"/>
              </a:rPr>
              <a:t>/aK24yC</a:t>
            </a:r>
            <a:endParaRPr dirty="0"/>
          </a:p>
        </p:txBody>
      </p:sp>
      <p:sp>
        <p:nvSpPr>
          <p:cNvPr id="7" name="TextShape 5"/>
          <p:cNvSpPr txBox="1"/>
          <p:nvPr/>
        </p:nvSpPr>
        <p:spPr>
          <a:xfrm>
            <a:off x="4128190" y="1124744"/>
            <a:ext cx="4896000" cy="885960"/>
          </a:xfrm>
          <a:prstGeom prst="rect">
            <a:avLst/>
          </a:prstGeom>
          <a:noFill/>
          <a:ln w="27360">
            <a:noFill/>
          </a:ln>
        </p:spPr>
        <p:txBody>
          <a:bodyPr lIns="90000" tIns="45000" rIns="90000" bIns="45000"/>
          <a:lstStyle/>
          <a:p>
            <a:pPr algn="ctr"/>
            <a:r>
              <a:rPr lang="de-DE" b="1" dirty="0">
                <a:latin typeface="Arial"/>
              </a:rPr>
              <a:t>s</a:t>
            </a:r>
            <a:r>
              <a:rPr lang="de-DE" b="1" dirty="0" smtClean="0">
                <a:latin typeface="Arial"/>
              </a:rPr>
              <a:t>ymmetric </a:t>
            </a:r>
            <a:r>
              <a:rPr lang="de-DE" b="1" dirty="0">
                <a:latin typeface="Arial"/>
              </a:rPr>
              <a:t>FCC design </a:t>
            </a:r>
            <a:r>
              <a:rPr lang="de-DE" b="1" dirty="0" smtClean="0">
                <a:latin typeface="Arial"/>
              </a:rPr>
              <a:t>with </a:t>
            </a:r>
            <a:r>
              <a:rPr lang="de-DE" b="1" dirty="0">
                <a:latin typeface="Arial"/>
              </a:rPr>
              <a:t>2 slits</a:t>
            </a:r>
            <a:endParaRPr dirty="0"/>
          </a:p>
        </p:txBody>
      </p:sp>
      <p:sp>
        <p:nvSpPr>
          <p:cNvPr id="8" name="TextShape 6"/>
          <p:cNvSpPr txBox="1"/>
          <p:nvPr/>
        </p:nvSpPr>
        <p:spPr>
          <a:xfrm>
            <a:off x="4884238" y="3839971"/>
            <a:ext cx="4043520" cy="1114200"/>
          </a:xfrm>
          <a:prstGeom prst="rect">
            <a:avLst/>
          </a:prstGeom>
          <a:noFill/>
          <a:ln w="27360">
            <a:noFill/>
          </a:ln>
        </p:spPr>
        <p:txBody>
          <a:bodyPr lIns="90000" tIns="45000" rIns="90000" bIns="45000"/>
          <a:lstStyle/>
          <a:p>
            <a:pPr>
              <a:buSzPct val="45000"/>
            </a:pPr>
            <a:r>
              <a:rPr lang="de-DE" dirty="0" smtClean="0">
                <a:latin typeface="Arial"/>
              </a:rPr>
              <a:t>- </a:t>
            </a:r>
            <a:r>
              <a:rPr lang="de-DE" dirty="0">
                <a:latin typeface="Arial"/>
              </a:rPr>
              <a:t>a</a:t>
            </a:r>
            <a:r>
              <a:rPr lang="de-DE" dirty="0" smtClean="0">
                <a:latin typeface="Arial"/>
              </a:rPr>
              <a:t>voids tpumping </a:t>
            </a:r>
            <a:r>
              <a:rPr lang="de-DE" dirty="0" smtClean="0">
                <a:latin typeface="Arial"/>
              </a:rPr>
              <a:t>holes</a:t>
            </a:r>
            <a:endParaRPr dirty="0"/>
          </a:p>
          <a:p>
            <a:pPr>
              <a:buSzPct val="45000"/>
            </a:pPr>
            <a:r>
              <a:rPr lang="de-DE" dirty="0" smtClean="0">
                <a:latin typeface="Arial"/>
              </a:rPr>
              <a:t>- </a:t>
            </a:r>
            <a:r>
              <a:rPr lang="de-DE" dirty="0" smtClean="0">
                <a:latin typeface="Arial"/>
              </a:rPr>
              <a:t>trapped </a:t>
            </a:r>
            <a:r>
              <a:rPr lang="de-DE" dirty="0">
                <a:latin typeface="Arial"/>
              </a:rPr>
              <a:t>modes </a:t>
            </a:r>
            <a:r>
              <a:rPr lang="de-DE" dirty="0" smtClean="0">
                <a:latin typeface="Arial"/>
              </a:rPr>
              <a:t>still </a:t>
            </a:r>
            <a:r>
              <a:rPr lang="de-DE" dirty="0" smtClean="0">
                <a:latin typeface="Arial"/>
              </a:rPr>
              <a:t>possible</a:t>
            </a:r>
            <a:endParaRPr lang="de-DE" dirty="0"/>
          </a:p>
          <a:p>
            <a:pPr>
              <a:buSzPct val="45000"/>
            </a:pPr>
            <a:r>
              <a:rPr lang="de-DE" dirty="0" smtClean="0">
                <a:solidFill>
                  <a:srgbClr val="800000"/>
                </a:solidFill>
                <a:latin typeface="Arial"/>
              </a:rPr>
              <a:t>- </a:t>
            </a:r>
            <a:r>
              <a:rPr lang="de-DE" dirty="0" smtClean="0">
                <a:solidFill>
                  <a:srgbClr val="800000"/>
                </a:solidFill>
                <a:latin typeface="Arial"/>
              </a:rPr>
              <a:t>the </a:t>
            </a:r>
            <a:r>
              <a:rPr lang="de-DE" dirty="0" smtClean="0">
                <a:solidFill>
                  <a:srgbClr val="800000"/>
                </a:solidFill>
                <a:latin typeface="Arial"/>
              </a:rPr>
              <a:t>present design choice </a:t>
            </a:r>
            <a:endParaRPr dirty="0"/>
          </a:p>
        </p:txBody>
      </p:sp>
      <p:pic>
        <p:nvPicPr>
          <p:cNvPr id="9" name="Bild 8"/>
          <p:cNvPicPr/>
          <p:nvPr/>
        </p:nvPicPr>
        <p:blipFill>
          <a:blip r:embed="rId3"/>
          <a:stretch/>
        </p:blipFill>
        <p:spPr>
          <a:xfrm>
            <a:off x="1139822" y="1628800"/>
            <a:ext cx="2016000" cy="2016000"/>
          </a:xfrm>
          <a:prstGeom prst="rect">
            <a:avLst/>
          </a:prstGeom>
          <a:ln>
            <a:noFill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-18928" y="-64062"/>
            <a:ext cx="9150188" cy="1008000"/>
          </a:xfrm>
          <a:prstGeom prst="rect">
            <a:avLst/>
          </a:prstGeom>
          <a:solidFill>
            <a:schemeClr val="tx1"/>
          </a:solidFill>
        </p:spPr>
        <p:txBody>
          <a:bodyPr tIns="0" bIns="0" anchor="ctr" anchorCtr="0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2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                 FCC-</a:t>
            </a:r>
            <a:r>
              <a:rPr lang="en-US" sz="3600" dirty="0" err="1" smtClean="0"/>
              <a:t>hh</a:t>
            </a:r>
            <a:r>
              <a:rPr lang="en-US" sz="3600" dirty="0" smtClean="0"/>
              <a:t>  beam pipe design</a:t>
            </a:r>
            <a:endParaRPr lang="en-US" sz="3600" dirty="0"/>
          </a:p>
        </p:txBody>
      </p:sp>
      <p:pic>
        <p:nvPicPr>
          <p:cNvPr id="11" name="E9AE129B-AADE-4D42-A5CD-D33420D126B1" descr="7E832775-FA4B-45D5-A24A-50916B9E27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9" y="-13849"/>
            <a:ext cx="2033801" cy="85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96005" y="5670212"/>
            <a:ext cx="4315605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2000" dirty="0" smtClean="0"/>
              <a:t>R. Kersevan, O. Boine-Frankenheim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50417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987043" y="913995"/>
            <a:ext cx="4861139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Picked 50 K for efficiency and beam stability</a:t>
            </a:r>
          </a:p>
          <a:p>
            <a:r>
              <a:rPr lang="en-US" dirty="0" smtClean="0"/>
              <a:t>But for 4.5 K magnets can also consider 110K</a:t>
            </a:r>
          </a:p>
        </p:txBody>
      </p:sp>
      <p:pic>
        <p:nvPicPr>
          <p:cNvPr id="3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43" y="1693115"/>
            <a:ext cx="6620224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Rectangle 44"/>
          <p:cNvSpPr/>
          <p:nvPr/>
        </p:nvSpPr>
        <p:spPr>
          <a:xfrm>
            <a:off x="2943067" y="1867475"/>
            <a:ext cx="444500" cy="3240360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876517" y="3453995"/>
            <a:ext cx="895350" cy="1653840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229067" y="3453995"/>
            <a:ext cx="1587500" cy="1653840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920243" y="4546195"/>
            <a:ext cx="678532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-33740" y="4393795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100MW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932943" y="3859363"/>
            <a:ext cx="678532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-21040" y="3706963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00MW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932943" y="3187295"/>
            <a:ext cx="678532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-21040" y="3034895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00MW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625843" y="1066395"/>
            <a:ext cx="1524000" cy="138499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Ph. Lebrun</a:t>
            </a:r>
          </a:p>
          <a:p>
            <a:r>
              <a:rPr lang="en-US" sz="1400" dirty="0" smtClean="0"/>
              <a:t>L. </a:t>
            </a:r>
            <a:r>
              <a:rPr lang="en-US" sz="1400" dirty="0" err="1" smtClean="0"/>
              <a:t>Tavian</a:t>
            </a:r>
            <a:endParaRPr lang="en-US" sz="1400" dirty="0" smtClean="0"/>
          </a:p>
          <a:p>
            <a:r>
              <a:rPr lang="en-US" sz="1400" dirty="0" smtClean="0"/>
              <a:t>V. </a:t>
            </a:r>
            <a:r>
              <a:rPr lang="en-US" sz="1400" dirty="0" err="1" smtClean="0"/>
              <a:t>Baglin</a:t>
            </a:r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smtClean="0"/>
              <a:t>Based on LHC screen</a:t>
            </a:r>
            <a:endParaRPr lang="en-US" sz="1400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-18928" y="-64062"/>
            <a:ext cx="9150188" cy="1008000"/>
          </a:xfrm>
          <a:prstGeom prst="rect">
            <a:avLst/>
          </a:prstGeom>
          <a:solidFill>
            <a:schemeClr val="tx1"/>
          </a:solidFill>
        </p:spPr>
        <p:txBody>
          <a:bodyPr tIns="0" bIns="0" anchor="ctr" anchorCtr="0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2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                 beam-screen temperature</a:t>
            </a:r>
            <a:endParaRPr lang="en-US" sz="4000" dirty="0"/>
          </a:p>
        </p:txBody>
      </p:sp>
      <p:pic>
        <p:nvPicPr>
          <p:cNvPr id="18" name="E9AE129B-AADE-4D42-A5CD-D33420D126B1" descr="7E832775-FA4B-45D5-A24A-50916B9E27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9" y="5201"/>
            <a:ext cx="2033801" cy="85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96005" y="5670212"/>
            <a:ext cx="1367682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2000" dirty="0" smtClean="0"/>
              <a:t>D. Schulte</a:t>
            </a:r>
            <a:endParaRPr lang="en-GB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2759424" y="5221069"/>
            <a:ext cx="4371096" cy="646331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F1C80"/>
                </a:solidFill>
              </a:rPr>
              <a:t>Multi-bunch/resistive part of TMCI effects</a:t>
            </a:r>
          </a:p>
          <a:p>
            <a:r>
              <a:rPr lang="en-US" dirty="0" smtClean="0">
                <a:solidFill>
                  <a:srgbClr val="7F1C80"/>
                </a:solidFill>
              </a:rPr>
              <a:t>2.5 times larger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rot="5400000" flipH="1" flipV="1">
            <a:off x="4703318" y="4914106"/>
            <a:ext cx="533400" cy="1588"/>
          </a:xfrm>
          <a:prstGeom prst="straightConnector1">
            <a:avLst/>
          </a:prstGeom>
          <a:ln w="41275">
            <a:solidFill>
              <a:srgbClr val="7F1C8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9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TextShape 4"/>
          <p:cNvSpPr txBox="1"/>
          <p:nvPr/>
        </p:nvSpPr>
        <p:spPr>
          <a:xfrm>
            <a:off x="17919" y="1173086"/>
            <a:ext cx="2808504" cy="677859"/>
          </a:xfrm>
          <a:prstGeom prst="rect">
            <a:avLst/>
          </a:prstGeom>
          <a:noFill/>
          <a:ln w="27360">
            <a:noFill/>
          </a:ln>
        </p:spPr>
        <p:txBody>
          <a:bodyPr lIns="90000" tIns="45000" rIns="90000" bIns="45000"/>
          <a:lstStyle/>
          <a:p>
            <a:r>
              <a:rPr lang="de-DE" b="1" dirty="0">
                <a:latin typeface="Arial"/>
              </a:rPr>
              <a:t>TMCI </a:t>
            </a:r>
            <a:r>
              <a:rPr lang="en-US" b="1" dirty="0" smtClean="0">
                <a:latin typeface="Arial"/>
              </a:rPr>
              <a:t>threshold</a:t>
            </a:r>
            <a:r>
              <a:rPr lang="en-US" dirty="0"/>
              <a:t> </a:t>
            </a:r>
            <a:r>
              <a:rPr lang="de-DE" b="1" dirty="0" smtClean="0">
                <a:latin typeface="Arial"/>
              </a:rPr>
              <a:t>due </a:t>
            </a:r>
            <a:r>
              <a:rPr lang="de-DE" b="1" dirty="0" err="1">
                <a:latin typeface="Arial"/>
              </a:rPr>
              <a:t>to</a:t>
            </a:r>
            <a:r>
              <a:rPr lang="de-DE" b="1" dirty="0">
                <a:latin typeface="Arial"/>
              </a:rPr>
              <a:t> </a:t>
            </a:r>
            <a:r>
              <a:rPr lang="de-DE" b="1" dirty="0" smtClean="0">
                <a:latin typeface="Arial"/>
              </a:rPr>
              <a:t>k=0 </a:t>
            </a:r>
            <a:r>
              <a:rPr lang="de-DE" b="1" dirty="0" err="1" smtClean="0">
                <a:latin typeface="Arial"/>
              </a:rPr>
              <a:t>reaching</a:t>
            </a:r>
            <a:r>
              <a:rPr lang="de-DE" b="1" dirty="0" smtClean="0">
                <a:latin typeface="Arial"/>
              </a:rPr>
              <a:t> -</a:t>
            </a:r>
            <a:r>
              <a:rPr lang="de-DE" b="1" dirty="0" err="1" smtClean="0">
                <a:latin typeface="Arial"/>
              </a:rPr>
              <a:t>Q</a:t>
            </a:r>
            <a:r>
              <a:rPr lang="de-DE" b="1" baseline="-25000" dirty="0" err="1" smtClean="0">
                <a:latin typeface="Arial"/>
              </a:rPr>
              <a:t>s</a:t>
            </a:r>
            <a:endParaRPr dirty="0"/>
          </a:p>
        </p:txBody>
      </p:sp>
      <p:sp>
        <p:nvSpPr>
          <p:cNvPr id="249" name="TextShape 5"/>
          <p:cNvSpPr txBox="1"/>
          <p:nvPr/>
        </p:nvSpPr>
        <p:spPr>
          <a:xfrm>
            <a:off x="5922423" y="1096291"/>
            <a:ext cx="3239640" cy="602280"/>
          </a:xfrm>
          <a:prstGeom prst="rect">
            <a:avLst/>
          </a:prstGeom>
          <a:noFill/>
          <a:ln w="27360">
            <a:noFill/>
          </a:ln>
        </p:spPr>
        <p:txBody>
          <a:bodyPr lIns="90000" tIns="45000" rIns="90000" bIns="45000"/>
          <a:lstStyle/>
          <a:p>
            <a:pPr algn="ctr"/>
            <a:r>
              <a:rPr lang="de-DE" b="1">
                <a:latin typeface="Arial"/>
              </a:rPr>
              <a:t>Impedance averaged over the mode spectrum</a:t>
            </a:r>
            <a:endParaRPr/>
          </a:p>
        </p:txBody>
      </p:sp>
      <p:sp>
        <p:nvSpPr>
          <p:cNvPr id="250" name="TextShape 6"/>
          <p:cNvSpPr txBox="1"/>
          <p:nvPr/>
        </p:nvSpPr>
        <p:spPr>
          <a:xfrm>
            <a:off x="2970423" y="1132291"/>
            <a:ext cx="2808000" cy="858240"/>
          </a:xfrm>
          <a:prstGeom prst="rect">
            <a:avLst/>
          </a:prstGeom>
          <a:noFill/>
          <a:ln w="27360">
            <a:noFill/>
          </a:ln>
        </p:spPr>
        <p:txBody>
          <a:bodyPr lIns="90000" tIns="45000" rIns="90000" bIns="45000"/>
          <a:lstStyle/>
          <a:p>
            <a:pPr algn="ctr"/>
            <a:r>
              <a:rPr lang="de-DE" b="1">
                <a:latin typeface="Arial"/>
              </a:rPr>
              <a:t>Coupled-bunch instability growth rate</a:t>
            </a:r>
            <a:endParaRPr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713" y="1830087"/>
            <a:ext cx="2090664" cy="720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6086" y="1850946"/>
            <a:ext cx="2087250" cy="577969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1077" y="1834071"/>
            <a:ext cx="1690500" cy="59484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410" y="2586622"/>
            <a:ext cx="9006013" cy="3209925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7653252" y="3893579"/>
            <a:ext cx="1358442" cy="184839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feld 7"/>
          <p:cNvSpPr txBox="1"/>
          <p:nvPr/>
        </p:nvSpPr>
        <p:spPr>
          <a:xfrm>
            <a:off x="53192" y="6102490"/>
            <a:ext cx="9406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F. Petrov </a:t>
            </a:r>
            <a:endParaRPr lang="en-US" sz="14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-18928" y="-64062"/>
            <a:ext cx="9150188" cy="1008000"/>
          </a:xfrm>
          <a:prstGeom prst="rect">
            <a:avLst/>
          </a:prstGeom>
          <a:solidFill>
            <a:schemeClr val="tx1"/>
          </a:solidFill>
        </p:spPr>
        <p:txBody>
          <a:bodyPr tIns="0" bIns="0" anchor="ctr" anchorCtr="0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2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                 TMCI &amp; CB instability – beam screen</a:t>
            </a:r>
            <a:endParaRPr lang="en-US" dirty="0"/>
          </a:p>
        </p:txBody>
      </p:sp>
      <p:pic>
        <p:nvPicPr>
          <p:cNvPr id="13" name="E9AE129B-AADE-4D42-A5CD-D33420D126B1" descr="7E832775-FA4B-45D5-A24A-50916B9E271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9" y="-13849"/>
            <a:ext cx="2033801" cy="85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5144" y="5796547"/>
            <a:ext cx="250581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O. Boine-Frankenheim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219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3059" y="-27384"/>
            <a:ext cx="9150188" cy="864096"/>
          </a:xfrm>
          <a:prstGeom prst="rect">
            <a:avLst/>
          </a:prstGeom>
          <a:solidFill>
            <a:schemeClr val="tx1"/>
          </a:solidFill>
        </p:spPr>
        <p:txBody>
          <a:bodyPr tIns="36000" bIns="360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</a:rPr>
              <a:t>  		key FCC-</a:t>
            </a:r>
            <a:r>
              <a:rPr lang="en-US" sz="3600" b="1" dirty="0" err="1" smtClean="0">
                <a:solidFill>
                  <a:srgbClr val="FFFF00"/>
                </a:solidFill>
              </a:rPr>
              <a:t>hh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BeDi</a:t>
            </a:r>
            <a:r>
              <a:rPr lang="en-US" sz="3600" b="1" dirty="0" smtClean="0">
                <a:solidFill>
                  <a:srgbClr val="FFFF00"/>
                </a:solidFill>
              </a:rPr>
              <a:t> challenges</a:t>
            </a:r>
            <a:endParaRPr lang="en-US" sz="3600" b="1" dirty="0">
              <a:solidFill>
                <a:srgbClr val="FFFF00"/>
              </a:solidFill>
            </a:endParaRPr>
          </a:p>
        </p:txBody>
      </p:sp>
      <p:pic>
        <p:nvPicPr>
          <p:cNvPr id="3" name="E9AE129B-AADE-4D42-A5CD-D33420D126B1" descr="7E832775-FA4B-45D5-A24A-50916B9E27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9" y="52826"/>
            <a:ext cx="2033801" cy="85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flipH="1">
            <a:off x="-3059" y="819531"/>
            <a:ext cx="912608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c</a:t>
            </a:r>
            <a:r>
              <a:rPr lang="en-GB" sz="2800" dirty="0" smtClean="0"/>
              <a:t>ont. control of transverse &amp; longitudinal emittance by noise excitation, keeping </a:t>
            </a:r>
            <a:r>
              <a:rPr lang="en-GB" sz="2800" dirty="0" smtClean="0">
                <a:latin typeface="Symbol" panose="05050102010706020507" pitchFamily="18" charset="2"/>
              </a:rPr>
              <a:t>D</a:t>
            </a:r>
            <a:r>
              <a:rPr lang="en-GB" sz="2800" i="1" dirty="0" smtClean="0"/>
              <a:t>Q</a:t>
            </a:r>
            <a:r>
              <a:rPr lang="en-GB" sz="2800" dirty="0" smtClean="0"/>
              <a:t> or pile-up constant </a:t>
            </a:r>
            <a:r>
              <a:rPr lang="en-GB" sz="2800" dirty="0" smtClean="0">
                <a:solidFill>
                  <a:srgbClr val="FF3300"/>
                </a:solidFill>
              </a:rPr>
              <a:t>→SR emittance measurement, tune-shift measurements?, bunch-by-bunch luminosity measurement?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b</a:t>
            </a:r>
            <a:r>
              <a:rPr lang="en-GB" sz="2800" dirty="0" smtClean="0"/>
              <a:t>eam stability </a:t>
            </a:r>
            <a:r>
              <a:rPr lang="en-GB" sz="2800" dirty="0">
                <a:solidFill>
                  <a:srgbClr val="FF0000"/>
                </a:solidFill>
              </a:rPr>
              <a:t>→ </a:t>
            </a:r>
            <a:r>
              <a:rPr lang="en-GB" sz="2800" dirty="0" smtClean="0">
                <a:solidFill>
                  <a:srgbClr val="FF0000"/>
                </a:solidFill>
              </a:rPr>
              <a:t>feedback systems (5 ns), </a:t>
            </a:r>
            <a:r>
              <a:rPr lang="en-GB" sz="2800" dirty="0" err="1" smtClean="0">
                <a:solidFill>
                  <a:srgbClr val="FF0000"/>
                </a:solidFill>
              </a:rPr>
              <a:t>octupoles</a:t>
            </a:r>
            <a:r>
              <a:rPr lang="en-GB" sz="2800" dirty="0" smtClean="0">
                <a:solidFill>
                  <a:srgbClr val="FF0000"/>
                </a:solidFill>
              </a:rPr>
              <a:t>,..</a:t>
            </a:r>
            <a:endParaRPr lang="en-GB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collimation system: choice of collimator gaps (system length!) </a:t>
            </a:r>
            <a:r>
              <a:rPr lang="en-GB" sz="2800" dirty="0" smtClean="0">
                <a:solidFill>
                  <a:srgbClr val="FF0000"/>
                </a:solidFill>
              </a:rPr>
              <a:t>→ orbit &amp; optics control at collimators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machine protection</a:t>
            </a:r>
          </a:p>
          <a:p>
            <a:pPr marL="800100" lvl="1" indent="-342900">
              <a:buFontTx/>
              <a:buChar char="-"/>
            </a:pPr>
            <a:r>
              <a:rPr lang="en-GB" sz="2800" dirty="0" smtClean="0"/>
              <a:t>safe injection </a:t>
            </a:r>
            <a:r>
              <a:rPr lang="en-GB" sz="2800" dirty="0" smtClean="0">
                <a:solidFill>
                  <a:srgbClr val="FF0000"/>
                </a:solidFill>
              </a:rPr>
              <a:t>→ orbit &amp; optics in transfer line &amp; ring</a:t>
            </a:r>
          </a:p>
          <a:p>
            <a:pPr marL="800100" lvl="1" indent="-342900">
              <a:buFontTx/>
              <a:buChar char="-"/>
            </a:pPr>
            <a:r>
              <a:rPr lang="en-GB" sz="2800" dirty="0"/>
              <a:t>a</a:t>
            </a:r>
            <a:r>
              <a:rPr lang="en-GB" sz="2800" dirty="0" smtClean="0"/>
              <a:t>cceptable losses during ramp &amp; in store </a:t>
            </a:r>
            <a:r>
              <a:rPr lang="en-GB" sz="2800" dirty="0" smtClean="0">
                <a:solidFill>
                  <a:srgbClr val="FF0000"/>
                </a:solidFill>
              </a:rPr>
              <a:t>→ BLMs </a:t>
            </a:r>
          </a:p>
          <a:p>
            <a:pPr marL="800100" lvl="1" indent="-342900">
              <a:buFontTx/>
              <a:buChar char="-"/>
            </a:pPr>
            <a:r>
              <a:rPr lang="en-GB" sz="2800" dirty="0"/>
              <a:t>r</a:t>
            </a:r>
            <a:r>
              <a:rPr lang="en-GB" sz="2800" dirty="0" smtClean="0"/>
              <a:t>apid beam abort </a:t>
            </a:r>
            <a:r>
              <a:rPr lang="en-GB" sz="2800" dirty="0" smtClean="0">
                <a:solidFill>
                  <a:srgbClr val="FF0000"/>
                </a:solidFill>
              </a:rPr>
              <a:t>→ early failure detection</a:t>
            </a:r>
          </a:p>
          <a:p>
            <a:pPr marL="342900" lvl="1" indent="-342900">
              <a:buFont typeface="Arial" panose="020B0604020202020204" pitchFamily="34" charset="0"/>
              <a:buChar char="•"/>
              <a:tabLst>
                <a:tab pos="271463" algn="l"/>
              </a:tabLst>
            </a:pPr>
            <a:r>
              <a:rPr lang="en-GB" sz="2800" dirty="0"/>
              <a:t>g</a:t>
            </a:r>
            <a:r>
              <a:rPr lang="en-GB" sz="2800" dirty="0" smtClean="0"/>
              <a:t>ood IR optics control for phase 2 </a:t>
            </a:r>
            <a:r>
              <a:rPr lang="en-GB" sz="2800" dirty="0" smtClean="0">
                <a:solidFill>
                  <a:srgbClr val="FF0000"/>
                </a:solidFill>
              </a:rPr>
              <a:t>→ AC dipole??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44661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" b="4004"/>
          <a:stretch/>
        </p:blipFill>
        <p:spPr>
          <a:xfrm>
            <a:off x="-60134" y="639683"/>
            <a:ext cx="9223384" cy="55687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9552" y="965046"/>
            <a:ext cx="807144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FFFF00"/>
                </a:solidFill>
              </a:rPr>
              <a:t>c</a:t>
            </a:r>
            <a:r>
              <a:rPr lang="en-GB" sz="2800" b="1" dirty="0" smtClean="0">
                <a:solidFill>
                  <a:srgbClr val="FFFF00"/>
                </a:solidFill>
              </a:rPr>
              <a:t>ircumference 27 km</a:t>
            </a:r>
          </a:p>
          <a:p>
            <a:r>
              <a:rPr lang="en-GB" sz="2800" b="1" dirty="0" smtClean="0">
                <a:solidFill>
                  <a:srgbClr val="FFFF00"/>
                </a:solidFill>
              </a:rPr>
              <a:t>in operation from 1989 to 2000</a:t>
            </a:r>
          </a:p>
          <a:p>
            <a:r>
              <a:rPr lang="en-GB" sz="2800" b="1" dirty="0" smtClean="0">
                <a:solidFill>
                  <a:srgbClr val="FFFF00"/>
                </a:solidFill>
              </a:rPr>
              <a:t>maximum </a:t>
            </a:r>
            <a:r>
              <a:rPr lang="en-GB" sz="2800" b="1" dirty="0" err="1" smtClean="0">
                <a:solidFill>
                  <a:srgbClr val="FFFF00"/>
                </a:solidFill>
              </a:rPr>
              <a:t>c.m</a:t>
            </a:r>
            <a:r>
              <a:rPr lang="en-GB" sz="2800" b="1" dirty="0" smtClean="0">
                <a:solidFill>
                  <a:srgbClr val="FFFF00"/>
                </a:solidFill>
              </a:rPr>
              <a:t>. energy 209 </a:t>
            </a:r>
            <a:r>
              <a:rPr lang="en-GB" sz="2800" b="1" dirty="0" err="1" smtClean="0">
                <a:solidFill>
                  <a:srgbClr val="FFFF00"/>
                </a:solidFill>
              </a:rPr>
              <a:t>GeV</a:t>
            </a:r>
            <a:endParaRPr lang="en-GB" sz="2800" b="1" dirty="0" smtClean="0">
              <a:solidFill>
                <a:srgbClr val="FFFF00"/>
              </a:solidFill>
            </a:endParaRPr>
          </a:p>
          <a:p>
            <a:r>
              <a:rPr lang="en-GB" sz="2800" b="1" dirty="0">
                <a:solidFill>
                  <a:srgbClr val="FFFF00"/>
                </a:solidFill>
              </a:rPr>
              <a:t>m</a:t>
            </a:r>
            <a:r>
              <a:rPr lang="en-GB" sz="2800" b="1" dirty="0" smtClean="0">
                <a:solidFill>
                  <a:srgbClr val="FFFF00"/>
                </a:solidFill>
              </a:rPr>
              <a:t>aximum synchrotron radiation power 23 MW</a:t>
            </a:r>
            <a:endParaRPr lang="en-GB" sz="2800" b="1" dirty="0">
              <a:solidFill>
                <a:srgbClr val="FFFF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6512" y="-27384"/>
            <a:ext cx="9180512" cy="1008112"/>
          </a:xfrm>
          <a:prstGeom prst="rect">
            <a:avLst/>
          </a:prstGeom>
          <a:solidFill>
            <a:schemeClr val="tx1"/>
          </a:solidFill>
        </p:spPr>
        <p:txBody>
          <a:bodyPr tIns="36000" bIns="360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FFFF00"/>
                </a:solidFill>
              </a:rPr>
              <a:t>LEP – </a:t>
            </a:r>
            <a:r>
              <a:rPr lang="en-US" sz="3200" b="1" dirty="0">
                <a:solidFill>
                  <a:srgbClr val="FFFF00"/>
                </a:solidFill>
              </a:rPr>
              <a:t>highest </a:t>
            </a:r>
            <a:r>
              <a:rPr lang="en-US" sz="3200" b="1" dirty="0" smtClean="0">
                <a:solidFill>
                  <a:srgbClr val="FFFF00"/>
                </a:solidFill>
              </a:rPr>
              <a:t>energy </a:t>
            </a:r>
            <a:r>
              <a:rPr lang="en-US" sz="3200" b="1" dirty="0" err="1" smtClean="0">
                <a:solidFill>
                  <a:srgbClr val="FFFF00"/>
                </a:solidFill>
              </a:rPr>
              <a:t>e</a:t>
            </a:r>
            <a:r>
              <a:rPr lang="en-US" sz="3200" b="1" baseline="30000" dirty="0" err="1" smtClean="0">
                <a:solidFill>
                  <a:srgbClr val="FFFF00"/>
                </a:solidFill>
              </a:rPr>
              <a:t>+</a:t>
            </a:r>
            <a:r>
              <a:rPr lang="en-US" sz="3200" b="1" dirty="0" err="1" smtClean="0">
                <a:solidFill>
                  <a:srgbClr val="FFFF00"/>
                </a:solidFill>
              </a:rPr>
              <a:t>e</a:t>
            </a:r>
            <a:r>
              <a:rPr lang="en-US" sz="3200" b="1" baseline="30000" dirty="0" smtClean="0">
                <a:solidFill>
                  <a:srgbClr val="FFFF00"/>
                </a:solidFill>
              </a:rPr>
              <a:t>-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>
                <a:solidFill>
                  <a:srgbClr val="FFFF00"/>
                </a:solidFill>
              </a:rPr>
              <a:t>collider so far  </a:t>
            </a:r>
          </a:p>
        </p:txBody>
      </p:sp>
    </p:spTree>
    <p:extLst>
      <p:ext uri="{BB962C8B-B14F-4D97-AF65-F5344CB8AC3E}">
        <p14:creationId xmlns:p14="http://schemas.microsoft.com/office/powerpoint/2010/main" val="269147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3059" y="-27384"/>
            <a:ext cx="9150188" cy="864096"/>
          </a:xfrm>
          <a:prstGeom prst="rect">
            <a:avLst/>
          </a:prstGeom>
          <a:solidFill>
            <a:schemeClr val="tx1"/>
          </a:solidFill>
        </p:spPr>
        <p:txBody>
          <a:bodyPr tIns="36000" bIns="360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FFFF00"/>
                </a:solidFill>
              </a:rPr>
              <a:t>               FCC-</a:t>
            </a:r>
            <a:r>
              <a:rPr lang="en-US" sz="3600" b="1" dirty="0" err="1" smtClean="0">
                <a:solidFill>
                  <a:srgbClr val="FFFF00"/>
                </a:solidFill>
              </a:rPr>
              <a:t>ee</a:t>
            </a:r>
            <a:r>
              <a:rPr lang="en-US" sz="3600" b="1" dirty="0" smtClean="0">
                <a:solidFill>
                  <a:srgbClr val="FFFF00"/>
                </a:solidFill>
              </a:rPr>
              <a:t> physics areas</a:t>
            </a:r>
            <a:endParaRPr lang="en-US" sz="3600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655" y="980728"/>
                <a:ext cx="9068849" cy="5036763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 marL="170260" indent="-17026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0000FF"/>
                  </a:buClr>
                  <a:buSzPct val="80000"/>
                  <a:buFont typeface="Wingdings" pitchFamily="2" charset="2"/>
                  <a:buChar char="q"/>
                </a:pPr>
                <a:r>
                  <a:rPr lang="en-US" sz="2400" kern="0" dirty="0" smtClean="0">
                    <a:solidFill>
                      <a:srgbClr val="000000"/>
                    </a:solidFill>
                  </a:rPr>
                  <a:t> highest possible luminosities at all working points</a:t>
                </a:r>
                <a:endParaRPr lang="en-US" sz="2400" kern="0" dirty="0">
                  <a:solidFill>
                    <a:srgbClr val="000000"/>
                  </a:solidFill>
                </a:endParaRPr>
              </a:p>
              <a:p>
                <a:pPr marL="170260" indent="-170260" eaLnBrk="0" fontAlgn="base" hangingPunct="0">
                  <a:spcBef>
                    <a:spcPct val="20000"/>
                  </a:spcBef>
                  <a:buClr>
                    <a:srgbClr val="0000FF"/>
                  </a:buClr>
                  <a:buSzPct val="80000"/>
                  <a:buFont typeface="Wingdings" pitchFamily="2" charset="2"/>
                  <a:buChar char="q"/>
                </a:pPr>
                <a:r>
                  <a:rPr lang="en-US" sz="2400" i="1" kern="0" dirty="0">
                    <a:solidFill>
                      <a:srgbClr val="000000"/>
                    </a:solidFill>
                  </a:rPr>
                  <a:t> </a:t>
                </a:r>
                <a:r>
                  <a:rPr lang="en-US" sz="2400" i="1" kern="0" dirty="0">
                    <a:solidFill>
                      <a:srgbClr val="D60093"/>
                    </a:solidFill>
                  </a:rPr>
                  <a:t>beam energy range from 35 GeV to </a:t>
                </a:r>
                <a14:m>
                  <m:oMath xmlns:m="http://schemas.openxmlformats.org/officeDocument/2006/math">
                    <m:r>
                      <a:rPr lang="en-US" sz="2400" i="1" kern="0" smtClean="0">
                        <a:solidFill>
                          <a:srgbClr val="D6009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400" i="1" kern="0" dirty="0" smtClean="0">
                    <a:solidFill>
                      <a:srgbClr val="D60093"/>
                    </a:solidFill>
                  </a:rPr>
                  <a:t>200 </a:t>
                </a:r>
                <a:r>
                  <a:rPr lang="en-US" sz="2400" i="1" kern="0" dirty="0">
                    <a:solidFill>
                      <a:srgbClr val="D60093"/>
                    </a:solidFill>
                  </a:rPr>
                  <a:t>GeV</a:t>
                </a:r>
                <a:endParaRPr lang="en-US" sz="2400" i="1" kern="0" dirty="0">
                  <a:solidFill>
                    <a:srgbClr val="000000"/>
                  </a:solidFill>
                </a:endParaRPr>
              </a:p>
              <a:p>
                <a:pPr marL="170260" indent="-170260" eaLnBrk="0" fontAlgn="base" hangingPunct="0">
                  <a:spcBef>
                    <a:spcPts val="450"/>
                  </a:spcBef>
                  <a:buClr>
                    <a:srgbClr val="0000FF"/>
                  </a:buClr>
                  <a:buSzPct val="80000"/>
                  <a:buFont typeface="Wingdings" pitchFamily="2" charset="2"/>
                  <a:buChar char="q"/>
                </a:pPr>
                <a:r>
                  <a:rPr lang="en-US" sz="2400" kern="0" dirty="0">
                    <a:solidFill>
                      <a:srgbClr val="000000"/>
                    </a:solidFill>
                  </a:rPr>
                  <a:t> </a:t>
                </a:r>
                <a:r>
                  <a:rPr lang="en-US" sz="2400" b="1" kern="0" dirty="0">
                    <a:solidFill>
                      <a:srgbClr val="000000"/>
                    </a:solidFill>
                  </a:rPr>
                  <a:t>physics programs / energies:</a:t>
                </a:r>
                <a:endParaRPr lang="en-US" sz="2400" b="1" i="1" kern="0" dirty="0">
                  <a:solidFill>
                    <a:srgbClr val="CC0000"/>
                  </a:solidFill>
                </a:endParaRPr>
              </a:p>
              <a:p>
                <a:pPr marL="270272" lvl="1" eaLnBrk="0" fontAlgn="base" hangingPunct="0">
                  <a:spcBef>
                    <a:spcPts val="900"/>
                  </a:spcBef>
                  <a:buClr>
                    <a:srgbClr val="0000FF"/>
                  </a:buClr>
                  <a:buSzPct val="80000"/>
                </a:pPr>
                <a:r>
                  <a:rPr lang="en-US" sz="2400" b="1" i="1" kern="0" dirty="0" smtClean="0">
                    <a:solidFill>
                      <a:srgbClr val="CC0000"/>
                    </a:solidFill>
                  </a:rPr>
                  <a:t>Z </a:t>
                </a:r>
                <a:r>
                  <a:rPr lang="en-US" sz="2400" b="1" i="1" kern="0" dirty="0">
                    <a:solidFill>
                      <a:srgbClr val="CC0000"/>
                    </a:solidFill>
                  </a:rPr>
                  <a:t>(45.5 GeV</a:t>
                </a:r>
                <a:r>
                  <a:rPr lang="en-US" sz="2400" b="1" i="1" kern="0" dirty="0" smtClean="0">
                    <a:solidFill>
                      <a:srgbClr val="CC0000"/>
                    </a:solidFill>
                  </a:rPr>
                  <a:t>) </a:t>
                </a:r>
                <a:r>
                  <a:rPr lang="en-US" sz="2400" b="1" i="1" kern="0" dirty="0">
                    <a:solidFill>
                      <a:srgbClr val="0000FF"/>
                    </a:solidFill>
                  </a:rPr>
                  <a:t>Z pole, ‘</a:t>
                </a:r>
                <a:r>
                  <a:rPr lang="en-US" sz="2400" b="1" i="1" kern="0" dirty="0" err="1">
                    <a:solidFill>
                      <a:srgbClr val="0000FF"/>
                    </a:solidFill>
                  </a:rPr>
                  <a:t>TeraZ</a:t>
                </a:r>
                <a:r>
                  <a:rPr lang="en-US" sz="2400" b="1" i="1" kern="0" dirty="0">
                    <a:solidFill>
                      <a:srgbClr val="0000FF"/>
                    </a:solidFill>
                  </a:rPr>
                  <a:t>’ and high precision M</a:t>
                </a:r>
                <a:r>
                  <a:rPr lang="en-US" sz="2400" b="1" i="1" kern="0" baseline="-25000" dirty="0">
                    <a:solidFill>
                      <a:srgbClr val="0000FF"/>
                    </a:solidFill>
                  </a:rPr>
                  <a:t>Z</a:t>
                </a:r>
                <a:r>
                  <a:rPr lang="en-US" sz="2400" b="1" i="1" kern="0" dirty="0">
                    <a:solidFill>
                      <a:srgbClr val="0000FF"/>
                    </a:solidFill>
                  </a:rPr>
                  <a:t> &amp; </a:t>
                </a:r>
                <a:r>
                  <a:rPr lang="en-US" sz="2400" b="1" i="1" kern="0" dirty="0" smtClean="0">
                    <a:solidFill>
                      <a:srgbClr val="0000FF"/>
                    </a:solidFill>
                    <a:latin typeface="Symbol" panose="05050102010706020507" pitchFamily="18" charset="2"/>
                  </a:rPr>
                  <a:t>G</a:t>
                </a:r>
                <a:r>
                  <a:rPr lang="en-US" sz="2400" b="1" i="1" kern="0" baseline="-25000" dirty="0" smtClean="0">
                    <a:solidFill>
                      <a:srgbClr val="0000FF"/>
                    </a:solidFill>
                  </a:rPr>
                  <a:t>Z</a:t>
                </a:r>
                <a:r>
                  <a:rPr lang="en-US" sz="2400" b="1" i="1" kern="0" dirty="0" smtClean="0">
                    <a:solidFill>
                      <a:srgbClr val="0000FF"/>
                    </a:solidFill>
                  </a:rPr>
                  <a:t> </a:t>
                </a:r>
                <a:endParaRPr lang="en-US" sz="2400" b="1" i="1" kern="0" dirty="0">
                  <a:solidFill>
                    <a:srgbClr val="0000FF"/>
                  </a:solidFill>
                </a:endParaRPr>
              </a:p>
              <a:p>
                <a:pPr marL="270272" lvl="1" eaLnBrk="0" fontAlgn="base" hangingPunct="0">
                  <a:spcBef>
                    <a:spcPts val="900"/>
                  </a:spcBef>
                  <a:buClr>
                    <a:srgbClr val="0000FF"/>
                  </a:buClr>
                  <a:buSzPct val="80000"/>
                </a:pPr>
                <a:r>
                  <a:rPr lang="en-US" sz="2400" b="1" i="1" kern="0" dirty="0" smtClean="0">
                    <a:solidFill>
                      <a:srgbClr val="CC0000"/>
                    </a:solidFill>
                  </a:rPr>
                  <a:t>W </a:t>
                </a:r>
                <a:r>
                  <a:rPr lang="en-US" sz="2400" b="1" i="1" kern="0" dirty="0">
                    <a:solidFill>
                      <a:srgbClr val="CC0000"/>
                    </a:solidFill>
                  </a:rPr>
                  <a:t>(80 GeV</a:t>
                </a:r>
                <a:r>
                  <a:rPr lang="en-US" sz="2400" b="1" i="1" kern="0" dirty="0" smtClean="0">
                    <a:solidFill>
                      <a:srgbClr val="CC0000"/>
                    </a:solidFill>
                  </a:rPr>
                  <a:t>) </a:t>
                </a:r>
                <a:r>
                  <a:rPr lang="en-US" sz="2400" b="1" i="1" kern="0" dirty="0">
                    <a:solidFill>
                      <a:srgbClr val="0000FF"/>
                    </a:solidFill>
                  </a:rPr>
                  <a:t>W pair production threshold, high precision M</a:t>
                </a:r>
                <a:r>
                  <a:rPr lang="en-US" sz="2400" b="1" i="1" kern="0" baseline="-25000" dirty="0">
                    <a:solidFill>
                      <a:srgbClr val="0000FF"/>
                    </a:solidFill>
                  </a:rPr>
                  <a:t>W</a:t>
                </a:r>
                <a:r>
                  <a:rPr lang="en-US" sz="2400" b="1" i="1" kern="0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270272" lvl="1" eaLnBrk="0" fontAlgn="base" hangingPunct="0">
                  <a:spcBef>
                    <a:spcPts val="900"/>
                  </a:spcBef>
                  <a:buClr>
                    <a:srgbClr val="0000FF"/>
                  </a:buClr>
                  <a:buSzPct val="80000"/>
                </a:pPr>
                <a:r>
                  <a:rPr lang="en-US" sz="2400" b="1" i="1" kern="0" dirty="0">
                    <a:solidFill>
                      <a:srgbClr val="CC0000"/>
                    </a:solidFill>
                  </a:rPr>
                  <a:t>H (120 GeV</a:t>
                </a:r>
                <a:r>
                  <a:rPr lang="en-US" sz="2400" b="1" i="1" kern="0" dirty="0" smtClean="0">
                    <a:solidFill>
                      <a:srgbClr val="CC0000"/>
                    </a:solidFill>
                  </a:rPr>
                  <a:t>) </a:t>
                </a:r>
                <a:r>
                  <a:rPr lang="en-US" sz="2400" b="1" i="1" kern="0" dirty="0">
                    <a:solidFill>
                      <a:srgbClr val="0000FF"/>
                    </a:solidFill>
                  </a:rPr>
                  <a:t>ZH production (maximum rate of H’s</a:t>
                </a:r>
                <a:r>
                  <a:rPr lang="en-US" sz="2400" b="1" i="1" kern="0" dirty="0" smtClean="0">
                    <a:solidFill>
                      <a:srgbClr val="0000FF"/>
                    </a:solidFill>
                  </a:rPr>
                  <a:t>) </a:t>
                </a:r>
                <a:endParaRPr lang="en-US" sz="2400" b="1" i="1" kern="0" dirty="0">
                  <a:solidFill>
                    <a:srgbClr val="0000FF"/>
                  </a:solidFill>
                </a:endParaRPr>
              </a:p>
              <a:p>
                <a:pPr marL="270272" lvl="1" eaLnBrk="0" fontAlgn="base" hangingPunct="0">
                  <a:spcBef>
                    <a:spcPts val="900"/>
                  </a:spcBef>
                  <a:buClr>
                    <a:srgbClr val="0000FF"/>
                  </a:buClr>
                  <a:buSzPct val="80000"/>
                </a:pPr>
                <a:r>
                  <a:rPr lang="en-US" sz="2400" b="1" i="1" kern="0" dirty="0">
                    <a:solidFill>
                      <a:srgbClr val="CC0000"/>
                    </a:solidFill>
                  </a:rPr>
                  <a:t>t (175 </a:t>
                </a:r>
                <a:r>
                  <a:rPr lang="en-US" sz="2400" b="1" i="1" kern="0" dirty="0" err="1">
                    <a:solidFill>
                      <a:srgbClr val="CC0000"/>
                    </a:solidFill>
                  </a:rPr>
                  <a:t>GeV</a:t>
                </a:r>
                <a:r>
                  <a:rPr lang="en-US" sz="2400" b="1" i="1" kern="0" dirty="0">
                    <a:solidFill>
                      <a:srgbClr val="CC0000"/>
                    </a:solidFill>
                  </a:rPr>
                  <a:t>): </a:t>
                </a:r>
                <a14:m>
                  <m:oMath xmlns:m="http://schemas.openxmlformats.org/officeDocument/2006/math">
                    <m:r>
                      <a:rPr lang="en-US" sz="2400" b="1" i="1" kern="0">
                        <a:solidFill>
                          <a:srgbClr val="0000FF"/>
                        </a:solidFill>
                        <a:latin typeface="Cambria Math"/>
                      </a:rPr>
                      <m:t>𝒕</m:t>
                    </m:r>
                    <m:acc>
                      <m:accPr>
                        <m:chr m:val="̅"/>
                        <m:ctrlPr>
                          <a:rPr lang="en-US" sz="2400" b="1" i="1" ker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kern="0">
                            <a:solidFill>
                              <a:srgbClr val="0000FF"/>
                            </a:solidFill>
                            <a:latin typeface="Cambria Math"/>
                          </a:rPr>
                          <m:t>𝒕</m:t>
                        </m:r>
                      </m:e>
                    </m:acc>
                    <m:r>
                      <a:rPr lang="en-US" sz="2400" b="1" i="1" kern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b="1" i="1" kern="0" dirty="0" smtClean="0">
                    <a:solidFill>
                      <a:srgbClr val="0000FF"/>
                    </a:solidFill>
                  </a:rPr>
                  <a:t>threshold, H studies</a:t>
                </a:r>
                <a:endParaRPr lang="en-US" sz="2400" i="1" kern="0" dirty="0">
                  <a:solidFill>
                    <a:srgbClr val="00B050"/>
                  </a:solidFill>
                </a:endParaRPr>
              </a:p>
              <a:p>
                <a:pPr marL="170260" indent="-170260" eaLnBrk="0" fontAlgn="base" hangingPunct="0">
                  <a:spcBef>
                    <a:spcPts val="450"/>
                  </a:spcBef>
                  <a:buClr>
                    <a:srgbClr val="0000FF"/>
                  </a:buClr>
                  <a:buSzPct val="80000"/>
                  <a:buFont typeface="Wingdings" pitchFamily="2" charset="2"/>
                  <a:buChar char="q"/>
                </a:pPr>
                <a:r>
                  <a:rPr lang="en-US" sz="2400" kern="0" dirty="0">
                    <a:solidFill>
                      <a:srgbClr val="000000"/>
                    </a:solidFill>
                  </a:rPr>
                  <a:t> some polarization up to ≥80 </a:t>
                </a:r>
                <a:r>
                  <a:rPr lang="en-US" sz="2400" kern="0" dirty="0" err="1">
                    <a:solidFill>
                      <a:srgbClr val="000000"/>
                    </a:solidFill>
                  </a:rPr>
                  <a:t>GeV</a:t>
                </a:r>
                <a:r>
                  <a:rPr lang="en-US" sz="2400" kern="0" dirty="0">
                    <a:solidFill>
                      <a:srgbClr val="000000"/>
                    </a:solidFill>
                  </a:rPr>
                  <a:t> for beam energy calibration</a:t>
                </a:r>
              </a:p>
              <a:p>
                <a:pPr marL="170260" indent="-170260" eaLnBrk="0" fontAlgn="base" hangingPunct="0">
                  <a:spcBef>
                    <a:spcPts val="450"/>
                  </a:spcBef>
                  <a:buClr>
                    <a:srgbClr val="0000FF"/>
                  </a:buClr>
                  <a:buSzPct val="80000"/>
                  <a:buFont typeface="Wingdings" pitchFamily="2" charset="2"/>
                  <a:buChar char="q"/>
                </a:pPr>
                <a:r>
                  <a:rPr lang="en-US" sz="2400" kern="0" dirty="0">
                    <a:solidFill>
                      <a:srgbClr val="000000"/>
                    </a:solidFill>
                  </a:rPr>
                  <a:t> </a:t>
                </a:r>
                <a:r>
                  <a:rPr lang="en-US" sz="2400" kern="0" dirty="0" smtClean="0">
                    <a:solidFill>
                      <a:srgbClr val="000000"/>
                    </a:solidFill>
                  </a:rPr>
                  <a:t>machine optimized </a:t>
                </a:r>
                <a:r>
                  <a:rPr lang="en-US" sz="2400" kern="0" dirty="0">
                    <a:solidFill>
                      <a:srgbClr val="000000"/>
                    </a:solidFill>
                  </a:rPr>
                  <a:t>for operation at 120 GeV?! (2</a:t>
                </a:r>
                <a:r>
                  <a:rPr lang="en-US" sz="2400" kern="0" baseline="30000" dirty="0">
                    <a:solidFill>
                      <a:srgbClr val="000000"/>
                    </a:solidFill>
                  </a:rPr>
                  <a:t>nd</a:t>
                </a:r>
                <a:r>
                  <a:rPr lang="en-US" sz="2400" kern="0" dirty="0">
                    <a:solidFill>
                      <a:srgbClr val="000000"/>
                    </a:solidFill>
                  </a:rPr>
                  <a:t> priority “</a:t>
                </a:r>
                <a:r>
                  <a:rPr lang="en-US" sz="2400" i="1" kern="0" dirty="0" err="1">
                    <a:solidFill>
                      <a:srgbClr val="000000"/>
                    </a:solidFill>
                  </a:rPr>
                  <a:t>Tera</a:t>
                </a:r>
                <a:r>
                  <a:rPr lang="en-US" sz="2400" i="1" kern="0" dirty="0">
                    <a:solidFill>
                      <a:srgbClr val="000000"/>
                    </a:solidFill>
                  </a:rPr>
                  <a:t>-Z</a:t>
                </a:r>
                <a:r>
                  <a:rPr lang="en-US" sz="2400" kern="0" dirty="0">
                    <a:solidFill>
                      <a:srgbClr val="000000"/>
                    </a:solidFill>
                  </a:rPr>
                  <a:t>”)</a:t>
                </a:r>
              </a:p>
              <a:p>
                <a:pPr marL="270272" lvl="1" eaLnBrk="0" fontAlgn="base" hangingPunct="0">
                  <a:spcBef>
                    <a:spcPts val="900"/>
                  </a:spcBef>
                  <a:spcAft>
                    <a:spcPts val="300"/>
                  </a:spcAft>
                  <a:buClr>
                    <a:srgbClr val="0000FF"/>
                  </a:buClr>
                  <a:buSzPct val="80000"/>
                </a:pPr>
                <a:endParaRPr lang="en-US" sz="2400" i="1" kern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55" y="980728"/>
                <a:ext cx="9068849" cy="5036763"/>
              </a:xfrm>
              <a:prstGeom prst="rect">
                <a:avLst/>
              </a:prstGeom>
              <a:blipFill rotWithShape="0">
                <a:blip r:embed="rId2"/>
                <a:stretch>
                  <a:fillRect l="-538" t="-847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089162" y="5774414"/>
            <a:ext cx="302433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GB" kern="0" dirty="0" smtClean="0">
                <a:solidFill>
                  <a:srgbClr val="000000"/>
                </a:solidFill>
              </a:rPr>
              <a:t>A. </a:t>
            </a:r>
            <a:r>
              <a:rPr lang="en-GB" kern="0" dirty="0" err="1" smtClean="0">
                <a:solidFill>
                  <a:srgbClr val="000000"/>
                </a:solidFill>
              </a:rPr>
              <a:t>Blondel</a:t>
            </a:r>
            <a:r>
              <a:rPr lang="en-GB" kern="0" dirty="0" smtClean="0">
                <a:solidFill>
                  <a:srgbClr val="000000"/>
                </a:solidFill>
              </a:rPr>
              <a:t>, P. </a:t>
            </a:r>
            <a:r>
              <a:rPr lang="en-GB" kern="0" dirty="0" err="1" smtClean="0">
                <a:solidFill>
                  <a:srgbClr val="000000"/>
                </a:solidFill>
              </a:rPr>
              <a:t>Janot</a:t>
            </a:r>
            <a:r>
              <a:rPr lang="en-GB" kern="0" dirty="0" smtClean="0">
                <a:solidFill>
                  <a:srgbClr val="000000"/>
                </a:solidFill>
              </a:rPr>
              <a:t>, et al.</a:t>
            </a:r>
          </a:p>
        </p:txBody>
      </p:sp>
      <p:pic>
        <p:nvPicPr>
          <p:cNvPr id="7" name="E9AE129B-AADE-4D42-A5CD-D33420D126B1" descr="7E832775-FA4B-45D5-A24A-50916B9E27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2033801" cy="85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585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3059" y="-27384"/>
            <a:ext cx="9150188" cy="864096"/>
          </a:xfrm>
          <a:prstGeom prst="rect">
            <a:avLst/>
          </a:prstGeom>
          <a:solidFill>
            <a:schemeClr val="tx1"/>
          </a:solidFill>
        </p:spPr>
        <p:txBody>
          <a:bodyPr tIns="36000" bIns="360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FFFF00"/>
                </a:solidFill>
              </a:rPr>
              <a:t>               Lepton collider key parameters</a:t>
            </a:r>
            <a:endParaRPr lang="en-US" sz="3600" b="1" dirty="0">
              <a:solidFill>
                <a:srgbClr val="FFFF0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5600863"/>
              </p:ext>
            </p:extLst>
          </p:nvPr>
        </p:nvGraphicFramePr>
        <p:xfrm>
          <a:off x="118872" y="932994"/>
          <a:ext cx="8903511" cy="4340563"/>
        </p:xfrm>
        <a:graphic>
          <a:graphicData uri="http://schemas.openxmlformats.org/drawingml/2006/table">
            <a:tbl>
              <a:tblPr firstRow="1" bandRow="1"/>
              <a:tblGrid>
                <a:gridCol w="3363660"/>
                <a:gridCol w="1276108"/>
                <a:gridCol w="996060"/>
                <a:gridCol w="1057176"/>
                <a:gridCol w="1210188"/>
                <a:gridCol w="1000319"/>
              </a:tblGrid>
              <a:tr h="511892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2000" dirty="0" smtClean="0"/>
                        <a:t>parameter</a:t>
                      </a:r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  <a:tc gridSpan="3"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2400" dirty="0" smtClean="0"/>
                        <a:t>FCC-</a:t>
                      </a:r>
                      <a:r>
                        <a:rPr lang="en-GB" sz="2400" dirty="0" err="1" smtClean="0"/>
                        <a:t>ee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2400" b="1" dirty="0" smtClean="0"/>
                        <a:t>CEPC</a:t>
                      </a:r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2400" b="0" dirty="0" smtClean="0"/>
                        <a:t>LEP2</a:t>
                      </a:r>
                      <a:endParaRPr lang="en-GB" sz="2400" b="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</a:tr>
              <a:tr h="54695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2000" b="1" dirty="0" smtClean="0">
                          <a:latin typeface="Calibri" panose="020F0502020204030204" pitchFamily="34" charset="0"/>
                        </a:rPr>
                        <a:t>energy/beam [GeV]</a:t>
                      </a:r>
                      <a:endParaRPr lang="en-GB" sz="2000" b="1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GB" sz="2000" b="1" dirty="0" smtClean="0">
                          <a:latin typeface="Calibri" panose="020F0502020204030204" pitchFamily="34" charset="0"/>
                        </a:rPr>
                        <a:t>45</a:t>
                      </a:r>
                      <a:endParaRPr lang="en-GB" sz="2000" b="1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GB" sz="2000" b="1" dirty="0" smtClean="0">
                          <a:latin typeface="Calibri" panose="020F0502020204030204" pitchFamily="34" charset="0"/>
                        </a:rPr>
                        <a:t>120</a:t>
                      </a:r>
                      <a:endParaRPr lang="en-GB" sz="2000" b="1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GB" sz="2000" b="1" dirty="0" smtClean="0">
                          <a:latin typeface="Calibri" panose="020F0502020204030204" pitchFamily="34" charset="0"/>
                        </a:rPr>
                        <a:t>175</a:t>
                      </a:r>
                      <a:endParaRPr lang="en-GB" sz="2000" b="1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GB" sz="2000" b="1" dirty="0" smtClean="0">
                          <a:latin typeface="Calibri" panose="020F0502020204030204" pitchFamily="34" charset="0"/>
                        </a:rPr>
                        <a:t>120</a:t>
                      </a:r>
                      <a:endParaRPr lang="en-GB" sz="2000" b="1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GB" sz="2000" dirty="0" smtClean="0">
                          <a:solidFill>
                            <a:srgbClr val="5F5F5F"/>
                          </a:solidFill>
                          <a:latin typeface="Calibri" panose="020F0502020204030204" pitchFamily="34" charset="0"/>
                        </a:rPr>
                        <a:t>105</a:t>
                      </a:r>
                      <a:endParaRPr lang="en-GB" sz="2000" dirty="0">
                        <a:solidFill>
                          <a:srgbClr val="5F5F5F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</a:tr>
              <a:tr h="54695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bunches/beam</a:t>
                      </a:r>
                      <a:endParaRPr lang="en-GB" sz="20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 60000</a:t>
                      </a:r>
                      <a:endParaRPr lang="en-GB" sz="20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 1400</a:t>
                      </a:r>
                      <a:endParaRPr lang="en-GB" sz="20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98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50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GB" sz="2000" dirty="0" smtClean="0">
                          <a:solidFill>
                            <a:srgbClr val="5F5F5F"/>
                          </a:solidFill>
                          <a:latin typeface="Calibri" panose="020F0502020204030204" pitchFamily="34" charset="0"/>
                        </a:rPr>
                        <a:t>4</a:t>
                      </a:r>
                      <a:endParaRPr lang="en-GB" sz="2000" dirty="0">
                        <a:solidFill>
                          <a:srgbClr val="5F5F5F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54695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beam</a:t>
                      </a:r>
                      <a:r>
                        <a:rPr lang="en-GB" sz="2000" baseline="0" dirty="0" smtClean="0">
                          <a:latin typeface="Calibri" panose="020F0502020204030204" pitchFamily="34" charset="0"/>
                        </a:rPr>
                        <a:t> current [mA]</a:t>
                      </a:r>
                      <a:endParaRPr lang="en-GB" sz="20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1450</a:t>
                      </a:r>
                      <a:endParaRPr lang="en-GB" sz="20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30</a:t>
                      </a:r>
                      <a:endParaRPr lang="en-GB" sz="20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6.6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GB" sz="2000" dirty="0" smtClean="0">
                          <a:solidFill>
                            <a:srgbClr val="5F5F5F"/>
                          </a:solidFill>
                          <a:latin typeface="Calibri" panose="020F0502020204030204" pitchFamily="34" charset="0"/>
                        </a:rPr>
                        <a:t>16.6</a:t>
                      </a:r>
                      <a:endParaRPr lang="en-GB" sz="2000" dirty="0">
                        <a:solidFill>
                          <a:srgbClr val="5F5F5F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GB" sz="2000" dirty="0" smtClean="0">
                          <a:solidFill>
                            <a:srgbClr val="5F5F5F"/>
                          </a:solidFill>
                          <a:latin typeface="Calibri" panose="020F0502020204030204" pitchFamily="34" charset="0"/>
                        </a:rPr>
                        <a:t>3</a:t>
                      </a:r>
                      <a:endParaRPr lang="en-GB" sz="2000" dirty="0">
                        <a:solidFill>
                          <a:srgbClr val="5F5F5F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</a:tr>
              <a:tr h="54695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2000" b="1" dirty="0" smtClean="0">
                          <a:latin typeface="Calibri" panose="020F0502020204030204" pitchFamily="34" charset="0"/>
                        </a:rPr>
                        <a:t>luminosity/IP x 10</a:t>
                      </a:r>
                      <a:r>
                        <a:rPr lang="en-GB" sz="2000" b="1" baseline="30000" dirty="0" smtClean="0">
                          <a:latin typeface="Calibri" panose="020F0502020204030204" pitchFamily="34" charset="0"/>
                        </a:rPr>
                        <a:t>34</a:t>
                      </a:r>
                      <a:r>
                        <a:rPr lang="en-GB" sz="2000" b="1" dirty="0" smtClean="0">
                          <a:latin typeface="Calibri" panose="020F0502020204030204" pitchFamily="34" charset="0"/>
                        </a:rPr>
                        <a:t> cm</a:t>
                      </a:r>
                      <a:r>
                        <a:rPr lang="en-GB" sz="2000" b="1" baseline="30000" dirty="0" smtClean="0">
                          <a:latin typeface="Calibri" panose="020F0502020204030204" pitchFamily="34" charset="0"/>
                        </a:rPr>
                        <a:t>-2</a:t>
                      </a:r>
                      <a:r>
                        <a:rPr lang="en-GB" sz="2000" b="1" dirty="0" smtClean="0">
                          <a:latin typeface="Calibri" panose="020F0502020204030204" pitchFamily="34" charset="0"/>
                        </a:rPr>
                        <a:t>s</a:t>
                      </a:r>
                      <a:r>
                        <a:rPr lang="en-GB" sz="2000" b="1" baseline="30000" dirty="0" smtClean="0">
                          <a:latin typeface="Calibri" panose="020F0502020204030204" pitchFamily="34" charset="0"/>
                        </a:rPr>
                        <a:t>-1</a:t>
                      </a:r>
                      <a:endParaRPr lang="en-GB" sz="2000" b="1" baseline="-250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GB" sz="2000" b="1" dirty="0" smtClean="0">
                          <a:latin typeface="Calibri" panose="020F0502020204030204" pitchFamily="34" charset="0"/>
                        </a:rPr>
                        <a:t>100</a:t>
                      </a:r>
                      <a:endParaRPr lang="en-GB" sz="20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GB" sz="2000" b="1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</a:rPr>
                        <a:t>5.3</a:t>
                      </a:r>
                      <a:endParaRPr lang="en-GB" sz="20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GB" sz="2000" b="1" dirty="0" smtClean="0">
                          <a:latin typeface="Calibri" panose="020F0502020204030204" pitchFamily="34" charset="0"/>
                        </a:rPr>
                        <a:t>1.2</a:t>
                      </a:r>
                      <a:endParaRPr lang="en-GB" sz="20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latinLnBrk="0" hangingPunct="1"/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2.0</a:t>
                      </a:r>
                      <a:endParaRPr lang="en-GB" sz="2000" b="1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5855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solidFill>
                            <a:srgbClr val="5F5F5F"/>
                          </a:solidFill>
                          <a:latin typeface="Calibri" panose="020F0502020204030204" pitchFamily="34" charset="0"/>
                        </a:rPr>
                        <a:t>0.0012</a:t>
                      </a:r>
                      <a:endParaRPr lang="en-GB" sz="2000" baseline="30000" dirty="0" smtClean="0">
                        <a:solidFill>
                          <a:srgbClr val="5F5F5F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54695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energy loss/turn [GeV]</a:t>
                      </a:r>
                      <a:endParaRPr lang="en-GB" sz="20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0.03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1.67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7.55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GB" sz="2000" dirty="0" smtClean="0">
                          <a:solidFill>
                            <a:srgbClr val="5F5F5F"/>
                          </a:solidFill>
                          <a:latin typeface="Calibri" panose="020F0502020204030204" pitchFamily="34" charset="0"/>
                        </a:rPr>
                        <a:t>3.1</a:t>
                      </a:r>
                      <a:endParaRPr lang="en-GB" sz="2000" dirty="0">
                        <a:solidFill>
                          <a:srgbClr val="5F5F5F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GB" sz="2000" dirty="0" smtClean="0">
                          <a:solidFill>
                            <a:srgbClr val="5F5F5F"/>
                          </a:solidFill>
                          <a:latin typeface="Calibri" panose="020F0502020204030204" pitchFamily="34" charset="0"/>
                        </a:rPr>
                        <a:t>3.34</a:t>
                      </a:r>
                      <a:endParaRPr lang="en-GB" sz="2000" dirty="0">
                        <a:solidFill>
                          <a:srgbClr val="5F5F5F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</a:tr>
              <a:tr h="54695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synchrotron power [MW]</a:t>
                      </a:r>
                      <a:endParaRPr lang="en-GB" sz="20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gridSpan="3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100</a:t>
                      </a:r>
                      <a:endParaRPr lang="en-GB" sz="20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5855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solidFill>
                            <a:srgbClr val="5F5F5F"/>
                          </a:solidFill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5855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solidFill>
                            <a:srgbClr val="5F5F5F"/>
                          </a:solidFill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54695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RF voltage [GV]</a:t>
                      </a:r>
                      <a:endParaRPr lang="en-GB" sz="20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0.2-2.5</a:t>
                      </a:r>
                      <a:endParaRPr lang="en-GB" sz="20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3.6-5.5</a:t>
                      </a:r>
                      <a:endParaRPr lang="en-GB" sz="20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11</a:t>
                      </a:r>
                      <a:endParaRPr lang="en-GB" sz="20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GB" sz="2000" dirty="0" smtClean="0">
                          <a:solidFill>
                            <a:srgbClr val="5F5F5F"/>
                          </a:solidFill>
                          <a:latin typeface="Calibri" panose="020F0502020204030204" pitchFamily="34" charset="0"/>
                        </a:rPr>
                        <a:t>6.9</a:t>
                      </a:r>
                      <a:endParaRPr lang="en-GB" sz="2000" dirty="0">
                        <a:solidFill>
                          <a:srgbClr val="5F5F5F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GB" sz="2000" dirty="0" smtClean="0">
                          <a:solidFill>
                            <a:srgbClr val="5F5F5F"/>
                          </a:solidFill>
                          <a:latin typeface="Calibri" panose="020F0502020204030204" pitchFamily="34" charset="0"/>
                        </a:rPr>
                        <a:t>3.5</a:t>
                      </a:r>
                      <a:endParaRPr lang="en-GB" sz="2000" dirty="0">
                        <a:solidFill>
                          <a:srgbClr val="5F5F5F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0" name="Content Placeholder 2"/>
          <p:cNvSpPr txBox="1">
            <a:spLocks/>
          </p:cNvSpPr>
          <p:nvPr/>
        </p:nvSpPr>
        <p:spPr>
          <a:xfrm>
            <a:off x="400732" y="5487970"/>
            <a:ext cx="8131708" cy="677334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180000" indent="-180000" algn="l" defTabSz="720000" rtl="0" eaLnBrk="1" latinLnBrk="0" hangingPunct="1">
              <a:spcBef>
                <a:spcPts val="6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8000" indent="-1800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1800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1800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1800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55A0"/>
              </a:buClr>
              <a:buFont typeface="Arial"/>
              <a:buNone/>
            </a:pPr>
            <a:r>
              <a:rPr lang="fr-CH" b="1" dirty="0" smtClean="0">
                <a:solidFill>
                  <a:srgbClr val="0055A0"/>
                </a:solidFill>
                <a:latin typeface="Calibri"/>
              </a:rPr>
              <a:t>FCC-</a:t>
            </a:r>
            <a:r>
              <a:rPr lang="fr-CH" b="1" dirty="0" err="1" smtClean="0">
                <a:solidFill>
                  <a:srgbClr val="0055A0"/>
                </a:solidFill>
                <a:latin typeface="Calibri"/>
              </a:rPr>
              <a:t>ee</a:t>
            </a:r>
            <a:r>
              <a:rPr lang="fr-CH" b="1" dirty="0" smtClean="0">
                <a:solidFill>
                  <a:srgbClr val="0055A0"/>
                </a:solidFill>
                <a:latin typeface="Calibri"/>
              </a:rPr>
              <a:t>: 2 </a:t>
            </a:r>
            <a:r>
              <a:rPr lang="fr-CH" b="1" dirty="0" err="1" smtClean="0">
                <a:solidFill>
                  <a:srgbClr val="0055A0"/>
                </a:solidFill>
                <a:latin typeface="Calibri"/>
              </a:rPr>
              <a:t>separate</a:t>
            </a:r>
            <a:r>
              <a:rPr lang="fr-CH" b="1" dirty="0" smtClean="0">
                <a:solidFill>
                  <a:srgbClr val="0055A0"/>
                </a:solidFill>
                <a:latin typeface="Calibri"/>
              </a:rPr>
              <a:t> rings		CEPC </a:t>
            </a:r>
            <a:r>
              <a:rPr lang="fr-CH" b="1" dirty="0" err="1" smtClean="0">
                <a:solidFill>
                  <a:srgbClr val="0055A0"/>
                </a:solidFill>
                <a:latin typeface="Calibri"/>
              </a:rPr>
              <a:t>baseline</a:t>
            </a:r>
            <a:r>
              <a:rPr lang="fr-CH" b="1" dirty="0" smtClean="0">
                <a:solidFill>
                  <a:srgbClr val="0055A0"/>
                </a:solidFill>
                <a:latin typeface="Calibri"/>
              </a:rPr>
              <a:t>: single </a:t>
            </a:r>
            <a:r>
              <a:rPr lang="fr-CH" b="1" dirty="0" err="1" smtClean="0">
                <a:solidFill>
                  <a:srgbClr val="0055A0"/>
                </a:solidFill>
                <a:latin typeface="Calibri"/>
              </a:rPr>
              <a:t>beam</a:t>
            </a:r>
            <a:r>
              <a:rPr lang="fr-CH" b="1" dirty="0">
                <a:solidFill>
                  <a:srgbClr val="0055A0"/>
                </a:solidFill>
                <a:latin typeface="Calibri"/>
              </a:rPr>
              <a:t> </a:t>
            </a:r>
            <a:r>
              <a:rPr lang="fr-CH" b="1" dirty="0" smtClean="0">
                <a:solidFill>
                  <a:srgbClr val="0055A0"/>
                </a:solidFill>
                <a:latin typeface="Calibri"/>
              </a:rPr>
              <a:t>							</a:t>
            </a:r>
            <a:r>
              <a:rPr lang="fr-CH" b="1" dirty="0" smtClean="0">
                <a:solidFill>
                  <a:srgbClr val="0055A0"/>
                </a:solidFill>
                <a:latin typeface="Calibri"/>
              </a:rPr>
              <a:t>pipe </a:t>
            </a:r>
            <a:r>
              <a:rPr lang="fr-CH" b="1" dirty="0" err="1" smtClean="0">
                <a:solidFill>
                  <a:srgbClr val="0055A0"/>
                </a:solidFill>
                <a:latin typeface="Calibri"/>
              </a:rPr>
              <a:t>like</a:t>
            </a:r>
            <a:r>
              <a:rPr lang="fr-CH" b="1" dirty="0">
                <a:solidFill>
                  <a:srgbClr val="0055A0"/>
                </a:solidFill>
                <a:latin typeface="Calibri"/>
              </a:rPr>
              <a:t> </a:t>
            </a:r>
            <a:r>
              <a:rPr lang="fr-CH" b="1" dirty="0" smtClean="0">
                <a:solidFill>
                  <a:srgbClr val="0055A0"/>
                </a:solidFill>
                <a:latin typeface="Calibri"/>
              </a:rPr>
              <a:t>LEP</a:t>
            </a:r>
            <a:endParaRPr lang="fr-CH" b="1" dirty="0" smtClean="0">
              <a:solidFill>
                <a:srgbClr val="0055A0"/>
              </a:solidFill>
              <a:latin typeface="Calibri"/>
            </a:endParaRPr>
          </a:p>
        </p:txBody>
      </p:sp>
      <p:pic>
        <p:nvPicPr>
          <p:cNvPr id="5" name="E9AE129B-AADE-4D42-A5CD-D33420D126B1" descr="7E832775-FA4B-45D5-A24A-50916B9E27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2033801" cy="85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713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238" y="818360"/>
            <a:ext cx="9007594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4000" dirty="0" smtClean="0"/>
              <a:t>Motivation &amp; Overview</a:t>
            </a:r>
            <a:endParaRPr lang="en-GB" sz="4000" dirty="0"/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4000" dirty="0" smtClean="0"/>
              <a:t>FCC-</a:t>
            </a:r>
            <a:r>
              <a:rPr lang="en-GB" sz="4000" dirty="0" err="1" smtClean="0"/>
              <a:t>hh</a:t>
            </a:r>
            <a:endParaRPr lang="en-GB" sz="4000" dirty="0" smtClean="0"/>
          </a:p>
          <a:p>
            <a:pPr>
              <a:spcAft>
                <a:spcPts val="1200"/>
              </a:spcAft>
            </a:pPr>
            <a:r>
              <a:rPr lang="en-GB" sz="4000" dirty="0" smtClean="0"/>
              <a:t>	- parameters, aspects, </a:t>
            </a:r>
            <a:r>
              <a:rPr lang="en-GB" sz="4000" b="1" dirty="0" smtClean="0"/>
              <a:t>challenges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4000" dirty="0" smtClean="0"/>
              <a:t>FCC-</a:t>
            </a:r>
            <a:r>
              <a:rPr lang="en-GB" sz="4000" dirty="0" err="1" smtClean="0"/>
              <a:t>ee</a:t>
            </a:r>
            <a:endParaRPr lang="en-GB" sz="4000" dirty="0"/>
          </a:p>
          <a:p>
            <a:pPr>
              <a:spcAft>
                <a:spcPts val="1200"/>
              </a:spcAft>
            </a:pPr>
            <a:r>
              <a:rPr lang="en-GB" sz="4000" dirty="0"/>
              <a:t>	- parameters, aspects, </a:t>
            </a:r>
            <a:r>
              <a:rPr lang="en-GB" sz="4000" b="1" dirty="0" smtClean="0"/>
              <a:t>challenges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4000" dirty="0" smtClean="0"/>
              <a:t>Collaboration Status 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4000" dirty="0" smtClean="0"/>
              <a:t>Conclusions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-3059" y="-27384"/>
            <a:ext cx="9150188" cy="864000"/>
          </a:xfrm>
          <a:prstGeom prst="rect">
            <a:avLst/>
          </a:prstGeom>
          <a:solidFill>
            <a:schemeClr val="tx1"/>
          </a:solidFill>
        </p:spPr>
        <p:txBody>
          <a:bodyPr tIns="0" bIns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solidFill>
                  <a:srgbClr val="FFFF00"/>
                </a:solidFill>
              </a:rPr>
              <a:t>Outline</a:t>
            </a:r>
            <a:endParaRPr lang="en-US" sz="6600" b="1" dirty="0">
              <a:solidFill>
                <a:srgbClr val="FFFF00"/>
              </a:solidFill>
            </a:endParaRPr>
          </a:p>
        </p:txBody>
      </p:sp>
      <p:pic>
        <p:nvPicPr>
          <p:cNvPr id="4" name="E9AE129B-AADE-4D42-A5CD-D33420D126B1" descr="7E832775-FA4B-45D5-A24A-50916B9E27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2033801" cy="85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241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3059" y="-27384"/>
            <a:ext cx="9150188" cy="864096"/>
          </a:xfrm>
          <a:prstGeom prst="rect">
            <a:avLst/>
          </a:prstGeom>
          <a:solidFill>
            <a:schemeClr val="tx1"/>
          </a:solidFill>
        </p:spPr>
        <p:txBody>
          <a:bodyPr tIns="36000" bIns="360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FFFF00"/>
                </a:solidFill>
              </a:rPr>
              <a:t>               </a:t>
            </a:r>
            <a:r>
              <a:rPr lang="en-US" sz="3600" b="1" dirty="0" err="1" smtClean="0">
                <a:solidFill>
                  <a:srgbClr val="FFFF00"/>
                </a:solidFill>
              </a:rPr>
              <a:t>e</a:t>
            </a:r>
            <a:r>
              <a:rPr lang="en-US" sz="3600" b="1" baseline="30000" dirty="0" err="1" smtClean="0">
                <a:solidFill>
                  <a:srgbClr val="FFFF00"/>
                </a:solidFill>
              </a:rPr>
              <a:t>+</a:t>
            </a:r>
            <a:r>
              <a:rPr lang="en-US" sz="3600" b="1" dirty="0" err="1" smtClean="0">
                <a:solidFill>
                  <a:srgbClr val="FFFF00"/>
                </a:solidFill>
              </a:rPr>
              <a:t>e</a:t>
            </a:r>
            <a:r>
              <a:rPr lang="en-US" sz="3600" b="1" baseline="30000" dirty="0" smtClean="0">
                <a:solidFill>
                  <a:srgbClr val="FFFF00"/>
                </a:solidFill>
              </a:rPr>
              <a:t>-</a:t>
            </a:r>
            <a:r>
              <a:rPr lang="en-US" sz="3600" b="1" dirty="0" smtClean="0">
                <a:solidFill>
                  <a:srgbClr val="FFFF00"/>
                </a:solidFill>
              </a:rPr>
              <a:t> luminosity vs. </a:t>
            </a:r>
            <a:r>
              <a:rPr lang="en-US" sz="3600" b="1" dirty="0" err="1" smtClean="0">
                <a:solidFill>
                  <a:srgbClr val="FFFF00"/>
                </a:solidFill>
              </a:rPr>
              <a:t>c.m</a:t>
            </a:r>
            <a:r>
              <a:rPr lang="en-US" sz="3600" b="1" dirty="0" smtClean="0">
                <a:solidFill>
                  <a:srgbClr val="FFFF00"/>
                </a:solidFill>
              </a:rPr>
              <a:t>. energy</a:t>
            </a:r>
            <a:endParaRPr lang="en-US" sz="3600" b="1" dirty="0">
              <a:solidFill>
                <a:srgbClr val="FFFF00"/>
              </a:solidFill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82" y="862405"/>
            <a:ext cx="7842019" cy="4985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sosceles Triangle 2"/>
          <p:cNvSpPr/>
          <p:nvPr/>
        </p:nvSpPr>
        <p:spPr>
          <a:xfrm>
            <a:off x="4503223" y="4427487"/>
            <a:ext cx="261743" cy="216024"/>
          </a:xfrm>
          <a:prstGeom prst="triangl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0708" y="3862627"/>
            <a:ext cx="359216" cy="369332"/>
          </a:xfrm>
          <a:prstGeom prst="rect">
            <a:avLst/>
          </a:prstGeom>
          <a:solidFill>
            <a:srgbClr val="FFFFFF">
              <a:alpha val="50000"/>
            </a:srgbClr>
          </a:solidFill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spcAft>
                <a:spcPts val="300"/>
              </a:spcAft>
              <a:buClr>
                <a:srgbClr val="0000FF"/>
              </a:buClr>
              <a:buSzPct val="80000"/>
              <a:defRPr/>
            </a:pPr>
            <a:r>
              <a:rPr lang="en-GB" b="1" i="1" kern="0" dirty="0">
                <a:solidFill>
                  <a:srgbClr val="FF0000"/>
                </a:solidFill>
              </a:rPr>
              <a:t>Z</a:t>
            </a:r>
            <a:endParaRPr lang="fr-FR" b="1" i="1" kern="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6401" y="3862627"/>
            <a:ext cx="684492" cy="369332"/>
          </a:xfrm>
          <a:prstGeom prst="rect">
            <a:avLst/>
          </a:prstGeom>
          <a:solidFill>
            <a:srgbClr val="FFFFFF">
              <a:alpha val="50000"/>
            </a:srgbClr>
          </a:solidFill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spcAft>
                <a:spcPts val="300"/>
              </a:spcAft>
              <a:buClr>
                <a:srgbClr val="0000FF"/>
              </a:buClr>
              <a:buSzPct val="80000"/>
              <a:defRPr/>
            </a:pPr>
            <a:r>
              <a:rPr lang="en-GB" b="1" i="1" kern="0" dirty="0">
                <a:solidFill>
                  <a:srgbClr val="FF0000"/>
                </a:solidFill>
              </a:rPr>
              <a:t>WW</a:t>
            </a:r>
            <a:endParaRPr lang="fr-FR" b="1" i="1" kern="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87019" y="3852192"/>
            <a:ext cx="543068" cy="369332"/>
          </a:xfrm>
          <a:prstGeom prst="rect">
            <a:avLst/>
          </a:prstGeom>
          <a:solidFill>
            <a:srgbClr val="FFFFFF">
              <a:alpha val="50000"/>
            </a:srgbClr>
          </a:solidFill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spcAft>
                <a:spcPts val="300"/>
              </a:spcAft>
              <a:buClr>
                <a:srgbClr val="0000FF"/>
              </a:buClr>
              <a:buSzPct val="80000"/>
              <a:defRPr/>
            </a:pPr>
            <a:r>
              <a:rPr lang="en-GB" b="1" i="1" kern="0" dirty="0">
                <a:solidFill>
                  <a:srgbClr val="FF0000"/>
                </a:solidFill>
              </a:rPr>
              <a:t>HZ</a:t>
            </a:r>
            <a:endParaRPr lang="fr-FR" b="1" i="1" kern="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34017" y="3852192"/>
            <a:ext cx="543068" cy="369332"/>
          </a:xfrm>
          <a:prstGeom prst="rect">
            <a:avLst/>
          </a:prstGeom>
          <a:solidFill>
            <a:srgbClr val="FFFFFF">
              <a:alpha val="50000"/>
            </a:srgbClr>
          </a:solidFill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spcAft>
                <a:spcPts val="300"/>
              </a:spcAft>
              <a:buClr>
                <a:srgbClr val="0000FF"/>
              </a:buClr>
              <a:buSzPct val="80000"/>
              <a:defRPr/>
            </a:pPr>
            <a:r>
              <a:rPr lang="en-GB" b="1" i="1" kern="0" dirty="0">
                <a:solidFill>
                  <a:srgbClr val="FF0000"/>
                </a:solidFill>
              </a:rPr>
              <a:t>H?</a:t>
            </a:r>
            <a:endParaRPr lang="fr-FR" b="1" i="1" kern="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80747" y="3836803"/>
            <a:ext cx="732222" cy="369332"/>
          </a:xfrm>
          <a:prstGeom prst="rect">
            <a:avLst/>
          </a:prstGeom>
          <a:solidFill>
            <a:srgbClr val="FFFFFF">
              <a:alpha val="50000"/>
            </a:srgbClr>
          </a:solidFill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spcAft>
                <a:spcPts val="300"/>
              </a:spcAft>
              <a:buClr>
                <a:srgbClr val="0000FF"/>
              </a:buClr>
              <a:buSzPct val="80000"/>
              <a:defRPr/>
            </a:pPr>
            <a:r>
              <a:rPr lang="en-GB" b="1" i="1" kern="0" dirty="0" err="1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en-GB" b="1" i="1" kern="0" baseline="-25000" dirty="0" err="1">
                <a:solidFill>
                  <a:srgbClr val="FF0000"/>
                </a:solidFill>
              </a:rPr>
              <a:t>QED</a:t>
            </a:r>
            <a:endParaRPr lang="fr-FR" b="1" i="1" kern="0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70314" y="3836803"/>
            <a:ext cx="359216" cy="369332"/>
          </a:xfrm>
          <a:prstGeom prst="rect">
            <a:avLst/>
          </a:prstGeom>
          <a:solidFill>
            <a:srgbClr val="FFFFFF">
              <a:alpha val="50000"/>
            </a:srgbClr>
          </a:solidFill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spcAft>
                <a:spcPts val="300"/>
              </a:spcAft>
              <a:buClr>
                <a:srgbClr val="0000FF"/>
              </a:buClr>
              <a:buSzPct val="80000"/>
              <a:defRPr/>
            </a:pPr>
            <a:r>
              <a:rPr lang="en-GB" b="1" i="1" kern="0" dirty="0">
                <a:solidFill>
                  <a:srgbClr val="FF0000"/>
                </a:solidFill>
              </a:rPr>
              <a:t>?</a:t>
            </a:r>
            <a:endParaRPr lang="fr-FR" b="1" i="1" kern="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751120" y="3843391"/>
                <a:ext cx="543068" cy="407804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</p:spPr>
            <p:txBody>
              <a:bodyPr wrap="square">
                <a:spAutoFit/>
              </a:bodyPr>
              <a:lstStyle/>
              <a:p>
                <a:pPr>
                  <a:spcBef>
                    <a:spcPct val="20000"/>
                  </a:spcBef>
                  <a:spcAft>
                    <a:spcPts val="300"/>
                  </a:spcAft>
                  <a:buClr>
                    <a:srgbClr val="0000FF"/>
                  </a:buClr>
                  <a:buSzPct val="80000"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acc>
                        <m:accPr>
                          <m:chr m:val="̅"/>
                          <m:ctrlPr>
                            <a:rPr lang="en-GB" b="1" i="1" kern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1" i="1" kern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acc>
                    </m:oMath>
                  </m:oMathPara>
                </a14:m>
                <a:endParaRPr lang="fr-FR" b="1" i="1" kern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1120" y="3843391"/>
                <a:ext cx="543068" cy="407804"/>
              </a:xfrm>
              <a:prstGeom prst="rect">
                <a:avLst/>
              </a:prstGeom>
              <a:blipFill rotWithShape="0">
                <a:blip r:embed="rId3"/>
                <a:stretch>
                  <a:fillRect r="-34444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224906" y="4633171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b="1" dirty="0" smtClean="0">
                <a:solidFill>
                  <a:srgbClr val="00B050"/>
                </a:solidFill>
              </a:rPr>
              <a:t>CEPC</a:t>
            </a:r>
            <a:r>
              <a:rPr lang="de-AT" dirty="0" smtClean="0">
                <a:solidFill>
                  <a:srgbClr val="0C377B"/>
                </a:solidFill>
              </a:rPr>
              <a:t> </a:t>
            </a:r>
            <a:endParaRPr lang="de-AT" dirty="0">
              <a:solidFill>
                <a:srgbClr val="0C377B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37025" y="155679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b="1" dirty="0" smtClean="0">
                <a:solidFill>
                  <a:srgbClr val="7030A0"/>
                </a:solidFill>
              </a:rPr>
              <a:t>FCC ee</a:t>
            </a:r>
            <a:r>
              <a:rPr lang="de-AT" dirty="0" smtClean="0">
                <a:solidFill>
                  <a:srgbClr val="7030A0"/>
                </a:solidFill>
              </a:rPr>
              <a:t> </a:t>
            </a:r>
            <a:endParaRPr lang="de-AT" dirty="0">
              <a:solidFill>
                <a:srgbClr val="7030A0"/>
              </a:solidFill>
            </a:endParaRPr>
          </a:p>
        </p:txBody>
      </p:sp>
      <p:pic>
        <p:nvPicPr>
          <p:cNvPr id="17" name="E9AE129B-AADE-4D42-A5CD-D33420D126B1" descr="7E832775-FA4B-45D5-A24A-50916B9E27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2033801" cy="85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458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885120" y="2237784"/>
          <a:ext cx="3201988" cy="99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Equation" r:id="rId3" imgW="1511280" imgH="469800" progId="Equation.3">
                  <p:embed/>
                </p:oleObj>
              </mc:Choice>
              <mc:Fallback>
                <p:oleObj name="Equation" r:id="rId3" imgW="1511280" imgH="469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5120" y="2237784"/>
                        <a:ext cx="3201988" cy="995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4529138" y="2263775"/>
          <a:ext cx="1497012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Equation" r:id="rId5" imgW="761760" imgH="431640" progId="Equation.3">
                  <p:embed/>
                </p:oleObj>
              </mc:Choice>
              <mc:Fallback>
                <p:oleObj name="Equation" r:id="rId5" imgW="7617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9138" y="2263775"/>
                        <a:ext cx="1497012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9513" y="902001"/>
            <a:ext cx="8999686" cy="120032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65125" indent="-365125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</a:pPr>
            <a:r>
              <a:rPr lang="en-US" sz="2400" kern="0" dirty="0">
                <a:solidFill>
                  <a:srgbClr val="000000"/>
                </a:solidFill>
              </a:rPr>
              <a:t>h</a:t>
            </a:r>
            <a:r>
              <a:rPr lang="en-US" sz="2400" kern="0" dirty="0" smtClean="0">
                <a:solidFill>
                  <a:srgbClr val="000000"/>
                </a:solidFill>
              </a:rPr>
              <a:t>ard photon emission at the IPs, ‘</a:t>
            </a:r>
            <a:r>
              <a:rPr lang="en-US" sz="2400" i="1" kern="0" dirty="0" err="1" smtClean="0">
                <a:solidFill>
                  <a:srgbClr val="D60093"/>
                </a:solidFill>
              </a:rPr>
              <a:t>Beamstrahlung</a:t>
            </a:r>
            <a:r>
              <a:rPr lang="en-US" sz="2400" kern="0" dirty="0" smtClean="0">
                <a:solidFill>
                  <a:srgbClr val="000000"/>
                </a:solidFill>
              </a:rPr>
              <a:t>’, can become lifetime / performance limit for large bunch populations (</a:t>
            </a:r>
            <a:r>
              <a:rPr lang="en-US" sz="2400" i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kern="0" dirty="0" smtClean="0">
                <a:solidFill>
                  <a:srgbClr val="000000"/>
                </a:solidFill>
              </a:rPr>
              <a:t>), small hor. </a:t>
            </a:r>
            <a:r>
              <a:rPr lang="en-US" sz="2400" kern="0" dirty="0">
                <a:solidFill>
                  <a:srgbClr val="000000"/>
                </a:solidFill>
              </a:rPr>
              <a:t>b</a:t>
            </a:r>
            <a:r>
              <a:rPr lang="en-US" sz="2400" kern="0" dirty="0" smtClean="0">
                <a:solidFill>
                  <a:srgbClr val="000000"/>
                </a:solidFill>
              </a:rPr>
              <a:t>eam size (</a:t>
            </a:r>
            <a:r>
              <a:rPr lang="en-US" sz="2400" i="1" kern="0" dirty="0" err="1" smtClean="0">
                <a:solidFill>
                  <a:srgbClr val="000000"/>
                </a:solidFill>
                <a:latin typeface="Symbol" panose="05050102010706020507" pitchFamily="18" charset="2"/>
              </a:rPr>
              <a:t>s</a:t>
            </a:r>
            <a:r>
              <a:rPr lang="en-US" sz="2400" i="1" kern="0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kern="0" dirty="0" smtClean="0">
                <a:solidFill>
                  <a:srgbClr val="000000"/>
                </a:solidFill>
              </a:rPr>
              <a:t>) </a:t>
            </a:r>
            <a:r>
              <a:rPr lang="en-US" sz="2400" kern="0" dirty="0">
                <a:solidFill>
                  <a:srgbClr val="000000"/>
                </a:solidFill>
              </a:rPr>
              <a:t>&amp;</a:t>
            </a:r>
            <a:r>
              <a:rPr lang="en-US" sz="2400" kern="0" dirty="0" smtClean="0">
                <a:solidFill>
                  <a:srgbClr val="000000"/>
                </a:solidFill>
              </a:rPr>
              <a:t> short bunches </a:t>
            </a:r>
            <a:r>
              <a:rPr lang="en-US" sz="2400" kern="0" dirty="0">
                <a:solidFill>
                  <a:srgbClr val="000000"/>
                </a:solidFill>
              </a:rPr>
              <a:t>(</a:t>
            </a:r>
            <a:r>
              <a:rPr lang="en-US" sz="2400" i="1" kern="0" dirty="0" err="1" smtClean="0">
                <a:solidFill>
                  <a:srgbClr val="000000"/>
                </a:solidFill>
                <a:latin typeface="Symbol" panose="05050102010706020507" pitchFamily="18" charset="2"/>
              </a:rPr>
              <a:t>s</a:t>
            </a:r>
            <a:r>
              <a:rPr lang="en-US" sz="2400" i="1" kern="0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kern="0" dirty="0" smtClean="0">
                <a:solidFill>
                  <a:srgbClr val="000000"/>
                </a:solidFill>
              </a:rPr>
              <a:t>)  </a:t>
            </a:r>
            <a:endParaRPr lang="en-GB" sz="2400" kern="0" dirty="0" smtClean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82274" y="3105606"/>
            <a:ext cx="2265895" cy="73866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1400" i="1" kern="0" dirty="0">
                <a:solidFill>
                  <a:srgbClr val="000000"/>
                </a:solidFill>
                <a:latin typeface="Symbol" panose="05050102010706020507" pitchFamily="18" charset="2"/>
              </a:rPr>
              <a:t>r</a:t>
            </a:r>
            <a:r>
              <a:rPr lang="en-US" sz="1400" i="1" kern="0" dirty="0" smtClean="0">
                <a:solidFill>
                  <a:srgbClr val="000000"/>
                </a:solidFill>
              </a:rPr>
              <a:t> : mean bending radius at the IP (in the field of the opposing bunch)</a:t>
            </a:r>
            <a:endParaRPr lang="en-GB" sz="1400" i="1" kern="0" dirty="0" smtClean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8396" y="4262008"/>
            <a:ext cx="8865604" cy="2427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65125" indent="-365125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</a:pPr>
            <a:r>
              <a:rPr lang="en-US" sz="2800" kern="0" dirty="0">
                <a:solidFill>
                  <a:srgbClr val="000000"/>
                </a:solidFill>
              </a:rPr>
              <a:t>f</a:t>
            </a:r>
            <a:r>
              <a:rPr lang="en-US" sz="2800" kern="0" dirty="0" smtClean="0">
                <a:solidFill>
                  <a:srgbClr val="000000"/>
                </a:solidFill>
              </a:rPr>
              <a:t>or acceptable lifetime, </a:t>
            </a:r>
            <a:r>
              <a:rPr lang="en-US" sz="2800" kern="0" dirty="0" err="1" smtClean="0">
                <a:solidFill>
                  <a:srgbClr val="000000"/>
                </a:solidFill>
                <a:latin typeface="Symbol" panose="05050102010706020507" pitchFamily="18" charset="2"/>
              </a:rPr>
              <a:t>r</a:t>
            </a:r>
            <a:r>
              <a:rPr lang="en-US" sz="2800" kern="0" dirty="0" err="1" smtClean="0">
                <a:solidFill>
                  <a:srgbClr val="000000"/>
                </a:solidFill>
                <a:sym typeface="Symbol"/>
              </a:rPr>
              <a:t></a:t>
            </a:r>
            <a:r>
              <a:rPr lang="en-US" sz="2800" kern="0" dirty="0" err="1" smtClean="0">
                <a:solidFill>
                  <a:srgbClr val="000000"/>
                </a:solidFill>
                <a:latin typeface="Symbol" panose="05050102010706020507" pitchFamily="18" charset="2"/>
              </a:rPr>
              <a:t>h</a:t>
            </a:r>
            <a:r>
              <a:rPr lang="en-US" sz="2800" kern="0" dirty="0" smtClean="0">
                <a:solidFill>
                  <a:srgbClr val="000000"/>
                </a:solidFill>
              </a:rPr>
              <a:t> must be sufficiently large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2400" i="1" kern="0" dirty="0">
                <a:solidFill>
                  <a:srgbClr val="0000FF"/>
                </a:solidFill>
              </a:rPr>
              <a:t>f</a:t>
            </a:r>
            <a:r>
              <a:rPr lang="en-US" sz="2400" i="1" kern="0" dirty="0" smtClean="0">
                <a:solidFill>
                  <a:srgbClr val="0000FF"/>
                </a:solidFill>
              </a:rPr>
              <a:t>lat beams (large </a:t>
            </a:r>
            <a:r>
              <a:rPr lang="en-US" sz="2400" i="1" kern="0" dirty="0" err="1" smtClean="0">
                <a:solidFill>
                  <a:srgbClr val="0000FF"/>
                </a:solidFill>
                <a:latin typeface="Symbol" panose="05050102010706020507" pitchFamily="18" charset="2"/>
              </a:rPr>
              <a:t>s</a:t>
            </a:r>
            <a:r>
              <a:rPr lang="en-US" sz="2400" i="1" kern="0" baseline="-25000" dirty="0" err="1" smtClean="0">
                <a:solidFill>
                  <a:srgbClr val="0000FF"/>
                </a:solidFill>
              </a:rPr>
              <a:t>x</a:t>
            </a:r>
            <a:r>
              <a:rPr lang="en-US" sz="2400" i="1" kern="0" dirty="0" smtClean="0">
                <a:solidFill>
                  <a:srgbClr val="0000FF"/>
                </a:solidFill>
              </a:rPr>
              <a:t>, small </a:t>
            </a:r>
            <a:r>
              <a:rPr lang="en-US" sz="2400" i="1" kern="0" dirty="0" err="1" smtClean="0">
                <a:solidFill>
                  <a:srgbClr val="0000FF"/>
                </a:solidFill>
                <a:latin typeface="Symbol" panose="05050102010706020507" pitchFamily="18" charset="2"/>
              </a:rPr>
              <a:t>s</a:t>
            </a:r>
            <a:r>
              <a:rPr lang="en-US" sz="2400" i="1" kern="0" baseline="-25000" dirty="0" err="1" smtClean="0">
                <a:solidFill>
                  <a:srgbClr val="0000FF"/>
                </a:solidFill>
              </a:rPr>
              <a:t>y</a:t>
            </a:r>
            <a:r>
              <a:rPr lang="en-US" sz="2400" i="1" kern="0" dirty="0" smtClean="0">
                <a:solidFill>
                  <a:srgbClr val="0000FF"/>
                </a:solidFill>
              </a:rPr>
              <a:t>) !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2400" i="1" kern="0" dirty="0">
                <a:solidFill>
                  <a:srgbClr val="0000FF"/>
                </a:solidFill>
              </a:rPr>
              <a:t>l</a:t>
            </a:r>
            <a:r>
              <a:rPr lang="en-US" sz="2400" i="1" kern="0" dirty="0" smtClean="0">
                <a:solidFill>
                  <a:srgbClr val="0000FF"/>
                </a:solidFill>
              </a:rPr>
              <a:t>ong bunches !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2400" i="1" kern="0" dirty="0">
                <a:solidFill>
                  <a:srgbClr val="0000FF"/>
                </a:solidFill>
              </a:rPr>
              <a:t>l</a:t>
            </a:r>
            <a:r>
              <a:rPr lang="en-US" sz="2400" i="1" kern="0" dirty="0" smtClean="0">
                <a:solidFill>
                  <a:srgbClr val="0000FF"/>
                </a:solidFill>
              </a:rPr>
              <a:t>arge momentum acceptance: ≥</a:t>
            </a:r>
            <a:r>
              <a:rPr lang="en-US" sz="2400" b="1" i="1" kern="0" dirty="0" smtClean="0">
                <a:solidFill>
                  <a:srgbClr val="0000FF"/>
                </a:solidFill>
              </a:rPr>
              <a:t>1.5% at 175 </a:t>
            </a:r>
            <a:r>
              <a:rPr lang="en-US" sz="2400" b="1" i="1" kern="0" dirty="0" err="1" smtClean="0">
                <a:solidFill>
                  <a:srgbClr val="0000FF"/>
                </a:solidFill>
              </a:rPr>
              <a:t>GeV</a:t>
            </a:r>
            <a:endParaRPr lang="en-US" sz="2400" i="1" kern="0" dirty="0" smtClean="0">
              <a:solidFill>
                <a:srgbClr val="0000FF"/>
              </a:solidFill>
            </a:endParaRPr>
          </a:p>
          <a:p>
            <a:pPr marL="803275" lvl="2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2000" kern="0" dirty="0" smtClean="0">
                <a:solidFill>
                  <a:srgbClr val="000000"/>
                </a:solidFill>
              </a:rPr>
              <a:t>-	LEP: &lt;1% acceptance, </a:t>
            </a:r>
            <a:r>
              <a:rPr lang="en-US" sz="2000" kern="0" dirty="0" err="1">
                <a:solidFill>
                  <a:srgbClr val="000000"/>
                </a:solidFill>
              </a:rPr>
              <a:t>S</a:t>
            </a:r>
            <a:r>
              <a:rPr lang="en-US" sz="2000" kern="0" dirty="0" err="1" smtClean="0">
                <a:solidFill>
                  <a:srgbClr val="000000"/>
                </a:solidFill>
              </a:rPr>
              <a:t>uperKEKB</a:t>
            </a:r>
            <a:r>
              <a:rPr lang="en-US" sz="2000" kern="0" dirty="0" smtClean="0">
                <a:solidFill>
                  <a:srgbClr val="000000"/>
                </a:solidFill>
              </a:rPr>
              <a:t> ~ 1.5%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9592" y="3270393"/>
            <a:ext cx="4464496" cy="400110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2000" kern="0" dirty="0" smtClean="0">
                <a:solidFill>
                  <a:srgbClr val="0000FF"/>
                </a:solidFill>
                <a:latin typeface="Symbol" panose="05050102010706020507" pitchFamily="18" charset="2"/>
              </a:rPr>
              <a:t>h</a:t>
            </a:r>
            <a:r>
              <a:rPr lang="en-US" sz="2000" kern="0" dirty="0" smtClean="0">
                <a:solidFill>
                  <a:srgbClr val="0000FF"/>
                </a:solidFill>
              </a:rPr>
              <a:t> : ring energy acceptance</a:t>
            </a:r>
            <a:endParaRPr lang="en-GB" sz="2000" kern="0" dirty="0" smtClean="0">
              <a:solidFill>
                <a:srgbClr val="0000FF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6558927" y="2040298"/>
            <a:ext cx="2189085" cy="1367955"/>
            <a:chOff x="6569060" y="1726006"/>
            <a:chExt cx="2189085" cy="1367955"/>
          </a:xfrm>
        </p:grpSpPr>
        <p:grpSp>
          <p:nvGrpSpPr>
            <p:cNvPr id="34" name="Group 33"/>
            <p:cNvGrpSpPr/>
            <p:nvPr/>
          </p:nvGrpSpPr>
          <p:grpSpPr>
            <a:xfrm>
              <a:off x="6782712" y="1726006"/>
              <a:ext cx="1975433" cy="1110810"/>
              <a:chOff x="6751434" y="1726006"/>
              <a:chExt cx="1975433" cy="1110810"/>
            </a:xfrm>
          </p:grpSpPr>
          <p:sp>
            <p:nvSpPr>
              <p:cNvPr id="12" name="Oval 11"/>
              <p:cNvSpPr/>
              <p:nvPr/>
            </p:nvSpPr>
            <p:spPr bwMode="auto">
              <a:xfrm>
                <a:off x="7375565" y="2103367"/>
                <a:ext cx="691290" cy="33333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pic>
            <p:nvPicPr>
              <p:cNvPr id="5098" name="Picture 100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9902919">
                <a:off x="7781300" y="1959728"/>
                <a:ext cx="634557" cy="2466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18" name="Straight Arrow Connector 17"/>
              <p:cNvCxnSpPr/>
              <p:nvPr/>
            </p:nvCxnSpPr>
            <p:spPr bwMode="auto">
              <a:xfrm>
                <a:off x="6751434" y="2179561"/>
                <a:ext cx="624131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21" name="Straight Arrow Connector 20"/>
              <p:cNvCxnSpPr/>
              <p:nvPr/>
            </p:nvCxnSpPr>
            <p:spPr bwMode="auto">
              <a:xfrm>
                <a:off x="8098578" y="2360312"/>
                <a:ext cx="544351" cy="338993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29" name="TextBox 28"/>
              <p:cNvSpPr txBox="1"/>
              <p:nvPr/>
            </p:nvSpPr>
            <p:spPr>
              <a:xfrm>
                <a:off x="8436403" y="1726006"/>
                <a:ext cx="290464" cy="400110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pPr eaLnBrk="0" fontAlgn="base" hangingPunct="0">
                  <a:spcBef>
                    <a:spcPct val="20000"/>
                  </a:spcBef>
                  <a:spcAft>
                    <a:spcPts val="400"/>
                  </a:spcAft>
                  <a:buClr>
                    <a:srgbClr val="0000FF"/>
                  </a:buClr>
                  <a:buSzPct val="80000"/>
                </a:pPr>
                <a:r>
                  <a:rPr lang="en-US" sz="2000" kern="0" dirty="0" smtClean="0">
                    <a:solidFill>
                      <a:srgbClr val="0000FF"/>
                    </a:solidFill>
                    <a:latin typeface="Symbol" panose="05050102010706020507" pitchFamily="18" charset="2"/>
                  </a:rPr>
                  <a:t>g</a:t>
                </a:r>
                <a:endParaRPr lang="en-GB" sz="2000" kern="0" dirty="0" smtClean="0">
                  <a:solidFill>
                    <a:srgbClr val="0000FF"/>
                  </a:solidFill>
                  <a:latin typeface="Symbol" panose="05050102010706020507" pitchFamily="18" charset="2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6899832" y="1812444"/>
                <a:ext cx="327334" cy="400110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pPr eaLnBrk="0" fontAlgn="base" hangingPunct="0">
                  <a:spcBef>
                    <a:spcPct val="20000"/>
                  </a:spcBef>
                  <a:spcAft>
                    <a:spcPts val="400"/>
                  </a:spcAft>
                  <a:buClr>
                    <a:srgbClr val="0000FF"/>
                  </a:buClr>
                  <a:buSzPct val="80000"/>
                </a:pPr>
                <a:r>
                  <a:rPr lang="en-US" sz="2000" kern="0" dirty="0" smtClean="0">
                    <a:solidFill>
                      <a:srgbClr val="000000"/>
                    </a:solidFill>
                  </a:rPr>
                  <a:t>e</a:t>
                </a:r>
                <a:endParaRPr lang="en-GB" sz="2000" kern="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8207086" y="2436706"/>
                <a:ext cx="327334" cy="400110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pPr eaLnBrk="0" fontAlgn="base" hangingPunct="0">
                  <a:spcBef>
                    <a:spcPct val="20000"/>
                  </a:spcBef>
                  <a:spcAft>
                    <a:spcPts val="400"/>
                  </a:spcAft>
                  <a:buClr>
                    <a:srgbClr val="0000FF"/>
                  </a:buClr>
                  <a:buSzPct val="80000"/>
                </a:pPr>
                <a:r>
                  <a:rPr lang="en-US" sz="2000" kern="0" dirty="0" smtClean="0">
                    <a:solidFill>
                      <a:srgbClr val="000000"/>
                    </a:solidFill>
                  </a:rPr>
                  <a:t>e</a:t>
                </a:r>
                <a:endParaRPr lang="en-GB" sz="2000" kern="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" name="Right Arrow 31"/>
              <p:cNvSpPr/>
              <p:nvPr/>
            </p:nvSpPr>
            <p:spPr bwMode="auto">
              <a:xfrm rot="10800000">
                <a:off x="6881521" y="2238445"/>
                <a:ext cx="494044" cy="84864"/>
              </a:xfrm>
              <a:prstGeom prst="rightArrow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26" name="Arc 25"/>
            <p:cNvSpPr/>
            <p:nvPr/>
          </p:nvSpPr>
          <p:spPr bwMode="auto">
            <a:xfrm>
              <a:off x="6569060" y="2179561"/>
              <a:ext cx="1720905" cy="914400"/>
            </a:xfrm>
            <a:prstGeom prst="arc">
              <a:avLst>
                <a:gd name="adj1" fmla="val 16200000"/>
                <a:gd name="adj2" fmla="val 20272309"/>
              </a:avLst>
            </a:prstGeom>
            <a:noFill/>
            <a:ln w="2857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39475" y="3741749"/>
            <a:ext cx="8141860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GB" sz="1400" i="1" dirty="0" smtClean="0">
                <a:solidFill>
                  <a:srgbClr val="000000"/>
                </a:solidFill>
              </a:rPr>
              <a:t>lifetime expression by V. Telnov, modified </a:t>
            </a:r>
            <a:r>
              <a:rPr lang="en-GB" sz="1400" i="1" dirty="0">
                <a:solidFill>
                  <a:srgbClr val="000000"/>
                </a:solidFill>
              </a:rPr>
              <a:t>v</a:t>
            </a:r>
            <a:r>
              <a:rPr lang="en-GB" sz="1400" i="1" dirty="0" smtClean="0">
                <a:solidFill>
                  <a:srgbClr val="000000"/>
                </a:solidFill>
              </a:rPr>
              <a:t>ersion by A. Bogomyagkov et al</a:t>
            </a:r>
            <a:endParaRPr lang="en-GB" sz="1400" i="1" kern="0" dirty="0" smtClean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51141" y="6382148"/>
            <a:ext cx="2610139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00CC"/>
                </a:solidFill>
                <a:latin typeface="Calibri"/>
              </a:rPr>
              <a:t>J. </a:t>
            </a:r>
            <a:r>
              <a:rPr lang="en-GB" sz="2400" dirty="0" err="1" smtClean="0">
                <a:solidFill>
                  <a:srgbClr val="0000CC"/>
                </a:solidFill>
                <a:latin typeface="Calibri"/>
              </a:rPr>
              <a:t>Wenninger</a:t>
            </a:r>
            <a:r>
              <a:rPr lang="en-GB" sz="2400" dirty="0" smtClean="0">
                <a:solidFill>
                  <a:srgbClr val="0000CC"/>
                </a:solidFill>
                <a:latin typeface="Calibri"/>
              </a:rPr>
              <a:t>, et al</a:t>
            </a:r>
            <a:endParaRPr lang="en-GB" sz="2400" dirty="0">
              <a:solidFill>
                <a:srgbClr val="0000CC"/>
              </a:solidFill>
              <a:latin typeface="Calibri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-3059" y="-27384"/>
            <a:ext cx="9150188" cy="864096"/>
          </a:xfrm>
          <a:prstGeom prst="rect">
            <a:avLst/>
          </a:prstGeom>
          <a:solidFill>
            <a:schemeClr val="tx1"/>
          </a:solidFill>
        </p:spPr>
        <p:txBody>
          <a:bodyPr tIns="36000" bIns="360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solidFill>
                  <a:srgbClr val="FFFF00"/>
                </a:solidFill>
              </a:rPr>
              <a:t>               </a:t>
            </a:r>
            <a:r>
              <a:rPr lang="en-US" sz="4800" b="1" dirty="0" err="1" smtClean="0">
                <a:solidFill>
                  <a:srgbClr val="FFFF00"/>
                </a:solidFill>
              </a:rPr>
              <a:t>beamstrahlung</a:t>
            </a:r>
            <a:endParaRPr lang="en-US" sz="4800" b="1" dirty="0">
              <a:solidFill>
                <a:srgbClr val="FFFF00"/>
              </a:solidFill>
            </a:endParaRPr>
          </a:p>
        </p:txBody>
      </p:sp>
      <p:pic>
        <p:nvPicPr>
          <p:cNvPr id="27" name="E9AE129B-AADE-4D42-A5CD-D33420D126B1" descr="7E832775-FA4B-45D5-A24A-50916B9E271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2033801" cy="85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854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 Ring4.JPG                                                      04FFC802Macintosh HD                   C12DDCCD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5265" y="697149"/>
            <a:ext cx="7344816" cy="5492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7919" y="953921"/>
            <a:ext cx="32314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beam commissioning will start in </a:t>
            </a:r>
            <a:r>
              <a:rPr lang="en-US" sz="2800" dirty="0" smtClean="0">
                <a:solidFill>
                  <a:prstClr val="black"/>
                </a:solidFill>
              </a:rPr>
              <a:t>January 2016</a:t>
            </a:r>
            <a:endParaRPr lang="en-GB" sz="28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085" y="3839556"/>
            <a:ext cx="5005673" cy="3046988"/>
          </a:xfrm>
          <a:prstGeom prst="rect">
            <a:avLst/>
          </a:prstGeom>
          <a:solidFill>
            <a:schemeClr val="tx2">
              <a:lumMod val="40000"/>
              <a:lumOff val="6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top up injection at high current</a:t>
            </a:r>
          </a:p>
          <a:p>
            <a:r>
              <a:rPr lang="en-US" sz="2400" b="1" dirty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>
                <a:solidFill>
                  <a:srgbClr val="FF0000"/>
                </a:solidFill>
              </a:rPr>
              <a:t>y</a:t>
            </a:r>
            <a:r>
              <a:rPr lang="en-US" sz="2400" b="1" dirty="0">
                <a:solidFill>
                  <a:srgbClr val="FF0000"/>
                </a:solidFill>
              </a:rPr>
              <a:t>* </a:t>
            </a:r>
            <a:r>
              <a:rPr lang="en-US" sz="2400" dirty="0">
                <a:solidFill>
                  <a:srgbClr val="FF0000"/>
                </a:solidFill>
              </a:rPr>
              <a:t>=300 </a:t>
            </a:r>
            <a:r>
              <a:rPr lang="en-US" sz="2400" dirty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en-US" sz="2400" dirty="0">
                <a:solidFill>
                  <a:srgbClr val="FF0000"/>
                </a:solidFill>
              </a:rPr>
              <a:t>m (FCC-</a:t>
            </a:r>
            <a:r>
              <a:rPr lang="en-US" sz="2400" dirty="0" err="1">
                <a:solidFill>
                  <a:srgbClr val="FF0000"/>
                </a:solidFill>
              </a:rPr>
              <a:t>ee</a:t>
            </a:r>
            <a:r>
              <a:rPr lang="en-US" sz="2400" dirty="0">
                <a:solidFill>
                  <a:srgbClr val="FF0000"/>
                </a:solidFill>
              </a:rPr>
              <a:t>:  1 mm)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lifetime </a:t>
            </a:r>
            <a:r>
              <a:rPr lang="en-US" sz="2400" dirty="0">
                <a:solidFill>
                  <a:srgbClr val="FF0000"/>
                </a:solidFill>
              </a:rPr>
              <a:t>5 min (FCC-</a:t>
            </a:r>
            <a:r>
              <a:rPr lang="en-US" sz="2400" dirty="0" err="1">
                <a:solidFill>
                  <a:srgbClr val="FF0000"/>
                </a:solidFill>
              </a:rPr>
              <a:t>ee</a:t>
            </a:r>
            <a:r>
              <a:rPr lang="en-US" sz="2400" dirty="0">
                <a:solidFill>
                  <a:srgbClr val="FF0000"/>
                </a:solidFill>
              </a:rPr>
              <a:t>: ≥20 min)</a:t>
            </a:r>
          </a:p>
          <a:p>
            <a:r>
              <a:rPr lang="en-US" sz="2400" b="1" dirty="0" err="1">
                <a:solidFill>
                  <a:srgbClr val="FF0000"/>
                </a:solidFill>
                <a:latin typeface="Symbol" pitchFamily="18" charset="2"/>
              </a:rPr>
              <a:t>e</a:t>
            </a:r>
            <a:r>
              <a:rPr lang="en-US" sz="2400" b="1" baseline="-25000" dirty="0" err="1">
                <a:solidFill>
                  <a:srgbClr val="FF0000"/>
                </a:solidFill>
              </a:rPr>
              <a:t>y</a:t>
            </a:r>
            <a:r>
              <a:rPr lang="en-US" sz="2400" b="1" dirty="0">
                <a:solidFill>
                  <a:srgbClr val="FF0000"/>
                </a:solidFill>
              </a:rPr>
              <a:t>/</a:t>
            </a:r>
            <a:r>
              <a:rPr lang="en-US" sz="2400" b="1" dirty="0">
                <a:solidFill>
                  <a:srgbClr val="FF0000"/>
                </a:solidFill>
                <a:latin typeface="Symbol" pitchFamily="18" charset="2"/>
              </a:rPr>
              <a:t>e</a:t>
            </a:r>
            <a:r>
              <a:rPr lang="en-US" sz="2400" b="1" baseline="-25000" dirty="0">
                <a:solidFill>
                  <a:srgbClr val="FF0000"/>
                </a:solidFill>
              </a:rPr>
              <a:t>x </a:t>
            </a:r>
            <a:r>
              <a:rPr lang="en-US" sz="2400" i="1" dirty="0">
                <a:solidFill>
                  <a:srgbClr val="FF0000"/>
                </a:solidFill>
              </a:rPr>
              <a:t>=</a:t>
            </a:r>
            <a:r>
              <a:rPr lang="en-US" sz="2400" dirty="0">
                <a:solidFill>
                  <a:srgbClr val="FF0000"/>
                </a:solidFill>
              </a:rPr>
              <a:t>0.25% (similar to FCC-</a:t>
            </a:r>
            <a:r>
              <a:rPr lang="en-US" sz="2400" dirty="0" err="1">
                <a:solidFill>
                  <a:srgbClr val="FF0000"/>
                </a:solidFill>
              </a:rPr>
              <a:t>ee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</a:p>
          <a:p>
            <a:pPr defTabSz="354013"/>
            <a:r>
              <a:rPr lang="en-US" sz="2400" b="1" dirty="0">
                <a:solidFill>
                  <a:srgbClr val="FF0000"/>
                </a:solidFill>
              </a:rPr>
              <a:t>off momentum acceptance 	</a:t>
            </a:r>
            <a:r>
              <a:rPr lang="en-US" sz="2400" dirty="0">
                <a:solidFill>
                  <a:srgbClr val="FF0000"/>
                </a:solidFill>
              </a:rPr>
              <a:t>(±1.5%, similar to FCC-</a:t>
            </a:r>
            <a:r>
              <a:rPr lang="en-US" sz="2400" dirty="0" err="1">
                <a:solidFill>
                  <a:srgbClr val="FF0000"/>
                </a:solidFill>
              </a:rPr>
              <a:t>ee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</a:p>
          <a:p>
            <a:pPr defTabSz="354013"/>
            <a:r>
              <a:rPr lang="en-US" sz="2400" b="1" i="1" dirty="0">
                <a:solidFill>
                  <a:srgbClr val="FF0000"/>
                </a:solidFill>
              </a:rPr>
              <a:t>e</a:t>
            </a:r>
            <a:r>
              <a:rPr lang="en-US" sz="2400" b="1" baseline="30000" dirty="0">
                <a:solidFill>
                  <a:srgbClr val="FF0000"/>
                </a:solidFill>
              </a:rPr>
              <a:t>+</a:t>
            </a:r>
            <a:r>
              <a:rPr lang="en-US" sz="2400" b="1" dirty="0">
                <a:solidFill>
                  <a:srgbClr val="FF0000"/>
                </a:solidFill>
              </a:rPr>
              <a:t> production rate </a:t>
            </a:r>
            <a:r>
              <a:rPr lang="en-US" sz="2400" dirty="0">
                <a:solidFill>
                  <a:srgbClr val="FF0000"/>
                </a:solidFill>
              </a:rPr>
              <a:t>(2.5x10</a:t>
            </a:r>
            <a:r>
              <a:rPr lang="en-US" sz="2400" baseline="30000" dirty="0">
                <a:solidFill>
                  <a:srgbClr val="FF0000"/>
                </a:solidFill>
              </a:rPr>
              <a:t>12</a:t>
            </a:r>
            <a:r>
              <a:rPr lang="en-US" sz="2400" dirty="0">
                <a:solidFill>
                  <a:srgbClr val="FF0000"/>
                </a:solidFill>
              </a:rPr>
              <a:t>/s, 	FCC-</a:t>
            </a:r>
            <a:r>
              <a:rPr lang="en-US" sz="2400" dirty="0" err="1">
                <a:solidFill>
                  <a:srgbClr val="FF0000"/>
                </a:solidFill>
              </a:rPr>
              <a:t>ee</a:t>
            </a:r>
            <a:r>
              <a:rPr lang="en-US" sz="2400" dirty="0">
                <a:solidFill>
                  <a:srgbClr val="FF0000"/>
                </a:solidFill>
              </a:rPr>
              <a:t>: &lt;1.5x10</a:t>
            </a:r>
            <a:r>
              <a:rPr lang="en-US" sz="2400" baseline="30000" dirty="0">
                <a:solidFill>
                  <a:srgbClr val="FF0000"/>
                </a:solidFill>
              </a:rPr>
              <a:t>12</a:t>
            </a:r>
            <a:r>
              <a:rPr lang="en-US" sz="2400" dirty="0">
                <a:solidFill>
                  <a:srgbClr val="FF0000"/>
                </a:solidFill>
              </a:rPr>
              <a:t>/s (</a:t>
            </a:r>
            <a:r>
              <a:rPr lang="en-US" sz="2400" i="1" dirty="0">
                <a:solidFill>
                  <a:srgbClr val="FF0000"/>
                </a:solidFill>
              </a:rPr>
              <a:t>Z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crab waist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28758" y="5928924"/>
            <a:ext cx="4164656" cy="954107"/>
          </a:xfrm>
          <a:prstGeom prst="rect">
            <a:avLst/>
          </a:prstGeom>
          <a:solidFill>
            <a:srgbClr val="FFC000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2800" i="1" dirty="0" err="1">
                <a:solidFill>
                  <a:srgbClr val="0000CC"/>
                </a:solidFill>
              </a:rPr>
              <a:t>SuperKEKB</a:t>
            </a:r>
            <a:r>
              <a:rPr lang="en-GB" sz="2800" i="1" dirty="0">
                <a:solidFill>
                  <a:srgbClr val="0000CC"/>
                </a:solidFill>
              </a:rPr>
              <a:t> </a:t>
            </a:r>
            <a:r>
              <a:rPr lang="en-GB" sz="2800" dirty="0">
                <a:solidFill>
                  <a:srgbClr val="0000CC"/>
                </a:solidFill>
              </a:rPr>
              <a:t>goes beyond </a:t>
            </a:r>
            <a:r>
              <a:rPr lang="en-GB" sz="2800" i="1" dirty="0">
                <a:solidFill>
                  <a:srgbClr val="0000CC"/>
                </a:solidFill>
              </a:rPr>
              <a:t>FCC-</a:t>
            </a:r>
            <a:r>
              <a:rPr lang="en-GB" sz="2800" i="1" dirty="0" err="1">
                <a:solidFill>
                  <a:srgbClr val="0000CC"/>
                </a:solidFill>
              </a:rPr>
              <a:t>ee</a:t>
            </a:r>
            <a:r>
              <a:rPr lang="en-GB" sz="2800" dirty="0">
                <a:solidFill>
                  <a:srgbClr val="0000CC"/>
                </a:solidFill>
              </a:rPr>
              <a:t>, testing all </a:t>
            </a:r>
            <a:r>
              <a:rPr lang="en-GB" sz="2800" dirty="0" smtClean="0">
                <a:solidFill>
                  <a:srgbClr val="0000CC"/>
                </a:solidFill>
              </a:rPr>
              <a:t>concepts</a:t>
            </a:r>
            <a:endParaRPr lang="en-GB" sz="2800" dirty="0">
              <a:solidFill>
                <a:srgbClr val="0000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4841" y="3307484"/>
            <a:ext cx="1545488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000000"/>
                </a:solidFill>
              </a:rPr>
              <a:t>K. Oide et al.</a:t>
            </a:r>
          </a:p>
        </p:txBody>
      </p:sp>
      <p:pic>
        <p:nvPicPr>
          <p:cNvPr id="13" name="E9AE129B-AADE-4D42-A5CD-D33420D126B1" descr="7E832775-FA4B-45D5-A24A-50916B9E27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9" y="5201"/>
            <a:ext cx="2033801" cy="85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-3059" y="3336"/>
            <a:ext cx="9150188" cy="899034"/>
          </a:xfrm>
          <a:prstGeom prst="rect">
            <a:avLst/>
          </a:prstGeom>
          <a:solidFill>
            <a:schemeClr val="tx1"/>
          </a:solidFill>
        </p:spPr>
        <p:txBody>
          <a:bodyPr tIns="0" bIns="0" anchor="ctr" anchorCtr="0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6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/>
              <a:t>             </a:t>
            </a:r>
            <a:endParaRPr lang="en-US" sz="4400" dirty="0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435497" y="-118648"/>
            <a:ext cx="8229600" cy="1143001"/>
          </a:xfrm>
        </p:spPr>
        <p:txBody>
          <a:bodyPr>
            <a:norm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 err="1">
                <a:solidFill>
                  <a:srgbClr val="FFFF00"/>
                </a:solidFill>
                <a:latin typeface="Arial"/>
                <a:ea typeface="+mn-ea"/>
                <a:cs typeface="Calibri" pitchFamily="34" charset="0"/>
              </a:rPr>
              <a:t>SuperKEKB</a:t>
            </a:r>
            <a:r>
              <a:rPr lang="en-GB" sz="3200" dirty="0">
                <a:solidFill>
                  <a:srgbClr val="FFFF00"/>
                </a:solidFill>
                <a:latin typeface="Arial"/>
                <a:ea typeface="+mn-ea"/>
                <a:cs typeface="Calibri" pitchFamily="34" charset="0"/>
              </a:rPr>
              <a:t> = </a:t>
            </a:r>
            <a:r>
              <a:rPr lang="en-GB" sz="3200" i="1" dirty="0">
                <a:solidFill>
                  <a:srgbClr val="FFFF00"/>
                </a:solidFill>
                <a:latin typeface="Arial"/>
                <a:ea typeface="+mn-ea"/>
                <a:cs typeface="Calibri" pitchFamily="34" charset="0"/>
              </a:rPr>
              <a:t>FCC-</a:t>
            </a:r>
            <a:r>
              <a:rPr lang="en-GB" sz="3200" i="1" dirty="0" err="1">
                <a:solidFill>
                  <a:srgbClr val="FFFF00"/>
                </a:solidFill>
                <a:latin typeface="Arial"/>
                <a:ea typeface="+mn-ea"/>
                <a:cs typeface="Calibri" pitchFamily="34" charset="0"/>
              </a:rPr>
              <a:t>ee</a:t>
            </a:r>
            <a:r>
              <a:rPr lang="en-GB" sz="3200" dirty="0">
                <a:solidFill>
                  <a:srgbClr val="FFFF00"/>
                </a:solidFill>
                <a:latin typeface="Arial"/>
                <a:ea typeface="+mn-ea"/>
                <a:cs typeface="Calibri" pitchFamily="34" charset="0"/>
              </a:rPr>
              <a:t> </a:t>
            </a:r>
            <a:r>
              <a:rPr lang="en-GB" sz="3200" dirty="0" smtClean="0">
                <a:solidFill>
                  <a:srgbClr val="FFFF00"/>
                </a:solidFill>
                <a:latin typeface="Arial"/>
                <a:ea typeface="+mn-ea"/>
                <a:cs typeface="Calibri" pitchFamily="34" charset="0"/>
              </a:rPr>
              <a:t>demonstrator</a:t>
            </a:r>
            <a:endParaRPr lang="en-GB" sz="4800" dirty="0">
              <a:solidFill>
                <a:srgbClr val="FFFF00"/>
              </a:solidFill>
            </a:endParaRPr>
          </a:p>
        </p:txBody>
      </p:sp>
      <p:pic>
        <p:nvPicPr>
          <p:cNvPr id="14" name="E9AE129B-AADE-4D42-A5CD-D33420D126B1" descr="7E832775-FA4B-45D5-A24A-50916B9E27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96" y="103360"/>
            <a:ext cx="2033801" cy="85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320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9AE129B-AADE-4D42-A5CD-D33420D126B1" descr="7E832775-FA4B-45D5-A24A-50916B9E27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-171400"/>
            <a:ext cx="2033801" cy="85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12"/>
          <p:cNvGrpSpPr/>
          <p:nvPr/>
        </p:nvGrpSpPr>
        <p:grpSpPr>
          <a:xfrm>
            <a:off x="2880102" y="325668"/>
            <a:ext cx="5905690" cy="5738183"/>
            <a:chOff x="0" y="0"/>
            <a:chExt cx="8399202" cy="8160970"/>
          </a:xfrm>
        </p:grpSpPr>
        <p:grpSp>
          <p:nvGrpSpPr>
            <p:cNvPr id="17" name="Group 84"/>
            <p:cNvGrpSpPr/>
            <p:nvPr/>
          </p:nvGrpSpPr>
          <p:grpSpPr>
            <a:xfrm>
              <a:off x="0" y="-1"/>
              <a:ext cx="4200582" cy="8160972"/>
              <a:chOff x="0" y="0"/>
              <a:chExt cx="4200581" cy="8160970"/>
            </a:xfrm>
          </p:grpSpPr>
          <p:sp>
            <p:nvSpPr>
              <p:cNvPr id="45" name="Shape 58"/>
              <p:cNvSpPr/>
              <p:nvPr/>
            </p:nvSpPr>
            <p:spPr>
              <a:xfrm flipV="1">
                <a:off x="217840" y="3508400"/>
                <a:ext cx="115201" cy="349114"/>
              </a:xfrm>
              <a:prstGeom prst="line">
                <a:avLst/>
              </a:prstGeom>
              <a:noFill/>
              <a:ln w="25400" cap="flat">
                <a:solidFill>
                  <a:srgbClr val="0433FF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>
                    <a:solidFill>
                      <a:srgbClr val="414141"/>
                    </a:solidFill>
                    <a:latin typeface="Palatino"/>
                    <a:ea typeface="Palatino"/>
                    <a:cs typeface="Palatino"/>
                    <a:sym typeface="Palatino"/>
                  </a:defRPr>
                </a:pPr>
                <a:endParaRPr sz="2250"/>
              </a:p>
            </p:txBody>
          </p:sp>
          <p:sp>
            <p:nvSpPr>
              <p:cNvPr id="46" name="Shape 59"/>
              <p:cNvSpPr/>
              <p:nvPr/>
            </p:nvSpPr>
            <p:spPr>
              <a:xfrm>
                <a:off x="217840" y="4291872"/>
                <a:ext cx="115201" cy="349114"/>
              </a:xfrm>
              <a:prstGeom prst="line">
                <a:avLst/>
              </a:prstGeom>
              <a:noFill/>
              <a:ln w="25400" cap="flat">
                <a:solidFill>
                  <a:srgbClr val="FF27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>
                    <a:solidFill>
                      <a:srgbClr val="414141"/>
                    </a:solidFill>
                    <a:latin typeface="Palatino"/>
                    <a:ea typeface="Palatino"/>
                    <a:cs typeface="Palatino"/>
                    <a:sym typeface="Palatino"/>
                  </a:defRPr>
                </a:pPr>
                <a:endParaRPr sz="2250"/>
              </a:p>
            </p:txBody>
          </p:sp>
          <p:grpSp>
            <p:nvGrpSpPr>
              <p:cNvPr id="47" name="Group 70"/>
              <p:cNvGrpSpPr/>
              <p:nvPr/>
            </p:nvGrpSpPr>
            <p:grpSpPr>
              <a:xfrm>
                <a:off x="217077" y="-1"/>
                <a:ext cx="3983505" cy="3525471"/>
                <a:chOff x="0" y="0"/>
                <a:chExt cx="3983504" cy="3525469"/>
              </a:xfrm>
            </p:grpSpPr>
            <p:grpSp>
              <p:nvGrpSpPr>
                <p:cNvPr id="61" name="Group 63"/>
                <p:cNvGrpSpPr/>
                <p:nvPr/>
              </p:nvGrpSpPr>
              <p:grpSpPr>
                <a:xfrm>
                  <a:off x="0" y="315920"/>
                  <a:ext cx="2339442" cy="3209550"/>
                  <a:chOff x="0" y="0"/>
                  <a:chExt cx="2339441" cy="3209549"/>
                </a:xfrm>
              </p:grpSpPr>
              <p:sp>
                <p:nvSpPr>
                  <p:cNvPr id="68" name="Shape 60"/>
                  <p:cNvSpPr/>
                  <p:nvPr/>
                </p:nvSpPr>
                <p:spPr>
                  <a:xfrm>
                    <a:off x="0" y="870001"/>
                    <a:ext cx="1041543" cy="233954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206" y="19380"/>
                          <a:pt x="869" y="17174"/>
                          <a:pt x="1983" y="15008"/>
                        </a:cubicBezTo>
                        <a:cubicBezTo>
                          <a:pt x="3148" y="12744"/>
                          <a:pt x="4801" y="10532"/>
                          <a:pt x="7097" y="8445"/>
                        </a:cubicBezTo>
                        <a:cubicBezTo>
                          <a:pt x="9125" y="6602"/>
                          <a:pt x="11638" y="4873"/>
                          <a:pt x="14547" y="3281"/>
                        </a:cubicBezTo>
                        <a:cubicBezTo>
                          <a:pt x="16697" y="2105"/>
                          <a:pt x="19055" y="1008"/>
                          <a:pt x="21600" y="0"/>
                        </a:cubicBezTo>
                      </a:path>
                    </a:pathLst>
                  </a:custGeom>
                  <a:noFill/>
                  <a:ln w="25400" cap="flat">
                    <a:solidFill>
                      <a:srgbClr val="FF27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>
                      <a:defRPr sz="3200">
                        <a:solidFill>
                          <a:srgbClr val="414141"/>
                        </a:solidFill>
                        <a:latin typeface="Palatino"/>
                        <a:ea typeface="Palatino"/>
                        <a:cs typeface="Palatino"/>
                        <a:sym typeface="Palatino"/>
                      </a:defRPr>
                    </a:pPr>
                    <a:endParaRPr sz="2250"/>
                  </a:p>
                </p:txBody>
              </p:sp>
              <p:sp>
                <p:nvSpPr>
                  <p:cNvPr id="69" name="Shape 61"/>
                  <p:cNvSpPr/>
                  <p:nvPr/>
                </p:nvSpPr>
                <p:spPr>
                  <a:xfrm>
                    <a:off x="1314709" y="0"/>
                    <a:ext cx="1024733" cy="63122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2424" y="18137"/>
                          <a:pt x="4982" y="14932"/>
                          <a:pt x="7660" y="12004"/>
                        </a:cubicBezTo>
                        <a:cubicBezTo>
                          <a:pt x="12034" y="7220"/>
                          <a:pt x="16707" y="3197"/>
                          <a:pt x="21600" y="0"/>
                        </a:cubicBezTo>
                      </a:path>
                    </a:pathLst>
                  </a:custGeom>
                  <a:noFill/>
                  <a:ln w="25400" cap="flat">
                    <a:solidFill>
                      <a:srgbClr val="FF27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>
                      <a:defRPr sz="3200">
                        <a:solidFill>
                          <a:srgbClr val="414141"/>
                        </a:solidFill>
                        <a:latin typeface="Palatino"/>
                        <a:ea typeface="Palatino"/>
                        <a:cs typeface="Palatino"/>
                        <a:sym typeface="Palatino"/>
                      </a:defRPr>
                    </a:pPr>
                    <a:endParaRPr sz="2250"/>
                  </a:p>
                </p:txBody>
              </p:sp>
              <p:sp>
                <p:nvSpPr>
                  <p:cNvPr id="70" name="Shape 62"/>
                  <p:cNvSpPr/>
                  <p:nvPr/>
                </p:nvSpPr>
                <p:spPr>
                  <a:xfrm flipV="1">
                    <a:off x="1034004" y="620297"/>
                    <a:ext cx="292697" cy="257129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414141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>
                      <a:defRPr sz="3200">
                        <a:solidFill>
                          <a:srgbClr val="414141"/>
                        </a:solidFill>
                        <a:latin typeface="Palatino"/>
                        <a:ea typeface="Palatino"/>
                        <a:cs typeface="Palatino"/>
                        <a:sym typeface="Palatino"/>
                      </a:defRPr>
                    </a:pPr>
                    <a:endParaRPr sz="2250"/>
                  </a:p>
                </p:txBody>
              </p:sp>
            </p:grpSp>
            <p:sp>
              <p:nvSpPr>
                <p:cNvPr id="62" name="Shape 64"/>
                <p:cNvSpPr/>
                <p:nvPr/>
              </p:nvSpPr>
              <p:spPr>
                <a:xfrm>
                  <a:off x="2333871" y="-1"/>
                  <a:ext cx="1649634" cy="3130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330" extrusionOk="0">
                      <a:moveTo>
                        <a:pt x="21600" y="3710"/>
                      </a:moveTo>
                      <a:cubicBezTo>
                        <a:pt x="20266" y="1626"/>
                        <a:pt x="18887" y="410"/>
                        <a:pt x="17496" y="89"/>
                      </a:cubicBezTo>
                      <a:cubicBezTo>
                        <a:pt x="15941" y="-270"/>
                        <a:pt x="14388" y="490"/>
                        <a:pt x="12851" y="1741"/>
                      </a:cubicBezTo>
                      <a:cubicBezTo>
                        <a:pt x="11335" y="2975"/>
                        <a:pt x="9835" y="4685"/>
                        <a:pt x="8352" y="6721"/>
                      </a:cubicBezTo>
                      <a:cubicBezTo>
                        <a:pt x="6832" y="8806"/>
                        <a:pt x="5330" y="11230"/>
                        <a:pt x="3843" y="13885"/>
                      </a:cubicBezTo>
                      <a:cubicBezTo>
                        <a:pt x="2550" y="16194"/>
                        <a:pt x="1268" y="18676"/>
                        <a:pt x="0" y="21330"/>
                      </a:cubicBezTo>
                    </a:path>
                  </a:pathLst>
                </a:custGeom>
                <a:noFill/>
                <a:ln w="25400" cap="flat">
                  <a:solidFill>
                    <a:srgbClr val="FF2700"/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>
                      <a:solidFill>
                        <a:srgbClr val="414141"/>
                      </a:solidFill>
                      <a:latin typeface="Palatino"/>
                      <a:ea typeface="Palatino"/>
                      <a:cs typeface="Palatino"/>
                      <a:sym typeface="Palatino"/>
                    </a:defRPr>
                  </a:pPr>
                  <a:endParaRPr sz="2250"/>
                </a:p>
              </p:txBody>
            </p:sp>
            <p:sp>
              <p:nvSpPr>
                <p:cNvPr id="63" name="Shape 65"/>
                <p:cNvSpPr/>
                <p:nvPr/>
              </p:nvSpPr>
              <p:spPr>
                <a:xfrm>
                  <a:off x="107559" y="1256129"/>
                  <a:ext cx="1010288" cy="22693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cubicBezTo>
                        <a:pt x="206" y="19380"/>
                        <a:pt x="869" y="17174"/>
                        <a:pt x="1983" y="15008"/>
                      </a:cubicBezTo>
                      <a:cubicBezTo>
                        <a:pt x="3148" y="12744"/>
                        <a:pt x="4801" y="10532"/>
                        <a:pt x="7097" y="8445"/>
                      </a:cubicBezTo>
                      <a:cubicBezTo>
                        <a:pt x="9125" y="6602"/>
                        <a:pt x="11638" y="4873"/>
                        <a:pt x="14547" y="3281"/>
                      </a:cubicBezTo>
                      <a:cubicBezTo>
                        <a:pt x="16697" y="2105"/>
                        <a:pt x="19055" y="1008"/>
                        <a:pt x="21600" y="0"/>
                      </a:cubicBezTo>
                    </a:path>
                  </a:pathLst>
                </a:custGeom>
                <a:noFill/>
                <a:ln w="25400" cap="flat">
                  <a:solidFill>
                    <a:srgbClr val="0433FF"/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>
                      <a:solidFill>
                        <a:srgbClr val="414141"/>
                      </a:solidFill>
                      <a:latin typeface="Palatino"/>
                      <a:ea typeface="Palatino"/>
                      <a:cs typeface="Palatino"/>
                      <a:sym typeface="Palatino"/>
                    </a:defRPr>
                  </a:pPr>
                  <a:endParaRPr sz="2250"/>
                </a:p>
              </p:txBody>
            </p:sp>
            <p:sp>
              <p:nvSpPr>
                <p:cNvPr id="64" name="Shape 66"/>
                <p:cNvSpPr/>
                <p:nvPr/>
              </p:nvSpPr>
              <p:spPr>
                <a:xfrm>
                  <a:off x="1382815" y="412235"/>
                  <a:ext cx="993982" cy="6122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cubicBezTo>
                        <a:pt x="2424" y="18137"/>
                        <a:pt x="4982" y="14932"/>
                        <a:pt x="7660" y="12004"/>
                      </a:cubicBezTo>
                      <a:cubicBezTo>
                        <a:pt x="12034" y="7220"/>
                        <a:pt x="16707" y="3197"/>
                        <a:pt x="21600" y="0"/>
                      </a:cubicBezTo>
                    </a:path>
                  </a:pathLst>
                </a:custGeom>
                <a:noFill/>
                <a:ln w="25400" cap="flat">
                  <a:solidFill>
                    <a:srgbClr val="0433FF"/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>
                      <a:solidFill>
                        <a:srgbClr val="414141"/>
                      </a:solidFill>
                      <a:latin typeface="Palatino"/>
                      <a:ea typeface="Palatino"/>
                      <a:cs typeface="Palatino"/>
                      <a:sym typeface="Palatino"/>
                    </a:defRPr>
                  </a:pPr>
                  <a:endParaRPr sz="2250"/>
                </a:p>
              </p:txBody>
            </p:sp>
            <p:sp>
              <p:nvSpPr>
                <p:cNvPr id="65" name="Shape 67"/>
                <p:cNvSpPr/>
                <p:nvPr/>
              </p:nvSpPr>
              <p:spPr>
                <a:xfrm flipV="1">
                  <a:off x="1110534" y="1013918"/>
                  <a:ext cx="283914" cy="249413"/>
                </a:xfrm>
                <a:prstGeom prst="line">
                  <a:avLst/>
                </a:prstGeom>
                <a:noFill/>
                <a:ln w="25400" cap="flat">
                  <a:solidFill>
                    <a:srgbClr val="414141"/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>
                      <a:solidFill>
                        <a:srgbClr val="414141"/>
                      </a:solidFill>
                      <a:latin typeface="Palatino"/>
                      <a:ea typeface="Palatino"/>
                      <a:cs typeface="Palatino"/>
                      <a:sym typeface="Palatino"/>
                    </a:defRPr>
                  </a:pPr>
                  <a:endParaRPr sz="2250"/>
                </a:p>
              </p:txBody>
            </p:sp>
            <p:sp>
              <p:nvSpPr>
                <p:cNvPr id="66" name="Shape 68"/>
                <p:cNvSpPr/>
                <p:nvPr/>
              </p:nvSpPr>
              <p:spPr>
                <a:xfrm rot="10800000" flipH="1">
                  <a:off x="2371040" y="50338"/>
                  <a:ext cx="1600394" cy="3597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cubicBezTo>
                        <a:pt x="20202" y="20511"/>
                        <a:pt x="18803" y="19473"/>
                        <a:pt x="17401" y="18484"/>
                      </a:cubicBezTo>
                      <a:cubicBezTo>
                        <a:pt x="15768" y="17332"/>
                        <a:pt x="14133" y="16248"/>
                        <a:pt x="12507" y="14921"/>
                      </a:cubicBezTo>
                      <a:cubicBezTo>
                        <a:pt x="11109" y="13781"/>
                        <a:pt x="9719" y="12461"/>
                        <a:pt x="8331" y="11105"/>
                      </a:cubicBezTo>
                      <a:cubicBezTo>
                        <a:pt x="7048" y="9852"/>
                        <a:pt x="5766" y="8566"/>
                        <a:pt x="4501" y="6989"/>
                      </a:cubicBezTo>
                      <a:cubicBezTo>
                        <a:pt x="2968" y="5078"/>
                        <a:pt x="1465" y="2744"/>
                        <a:pt x="0" y="0"/>
                      </a:cubicBezTo>
                    </a:path>
                  </a:pathLst>
                </a:custGeom>
                <a:noFill/>
                <a:ln w="25400" cap="flat">
                  <a:solidFill>
                    <a:srgbClr val="0433FF"/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>
                      <a:solidFill>
                        <a:srgbClr val="414141"/>
                      </a:solidFill>
                      <a:latin typeface="Palatino"/>
                      <a:ea typeface="Palatino"/>
                      <a:cs typeface="Palatino"/>
                      <a:sym typeface="Palatino"/>
                    </a:defRPr>
                  </a:pPr>
                  <a:endParaRPr sz="2250"/>
                </a:p>
              </p:txBody>
            </p:sp>
            <p:sp>
              <p:nvSpPr>
                <p:cNvPr id="67" name="Shape 69"/>
                <p:cNvSpPr/>
                <p:nvPr/>
              </p:nvSpPr>
              <p:spPr>
                <a:xfrm>
                  <a:off x="2570641" y="171978"/>
                  <a:ext cx="1409734" cy="1636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cubicBezTo>
                        <a:pt x="2523" y="15566"/>
                        <a:pt x="5091" y="11065"/>
                        <a:pt x="7687" y="8131"/>
                      </a:cubicBezTo>
                      <a:cubicBezTo>
                        <a:pt x="9741" y="5810"/>
                        <a:pt x="11807" y="4475"/>
                        <a:pt x="13874" y="3337"/>
                      </a:cubicBezTo>
                      <a:cubicBezTo>
                        <a:pt x="16447" y="1919"/>
                        <a:pt x="19023" y="807"/>
                        <a:pt x="21600" y="0"/>
                      </a:cubicBezTo>
                    </a:path>
                  </a:pathLst>
                </a:custGeom>
                <a:noFill/>
                <a:ln w="25400" cap="flat">
                  <a:solidFill>
                    <a:srgbClr val="007D00"/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>
                      <a:solidFill>
                        <a:srgbClr val="414141"/>
                      </a:solidFill>
                      <a:latin typeface="Palatino"/>
                      <a:ea typeface="Palatino"/>
                      <a:cs typeface="Palatino"/>
                      <a:sym typeface="Palatino"/>
                    </a:defRPr>
                  </a:pPr>
                  <a:endParaRPr sz="2250"/>
                </a:p>
              </p:txBody>
            </p:sp>
          </p:grpSp>
          <p:grpSp>
            <p:nvGrpSpPr>
              <p:cNvPr id="48" name="Group 80"/>
              <p:cNvGrpSpPr/>
              <p:nvPr/>
            </p:nvGrpSpPr>
            <p:grpSpPr>
              <a:xfrm>
                <a:off x="217077" y="4635500"/>
                <a:ext cx="3983505" cy="3525470"/>
                <a:chOff x="0" y="0"/>
                <a:chExt cx="3983504" cy="3525469"/>
              </a:xfrm>
            </p:grpSpPr>
            <p:sp>
              <p:nvSpPr>
                <p:cNvPr id="52" name="Shape 71"/>
                <p:cNvSpPr/>
                <p:nvPr/>
              </p:nvSpPr>
              <p:spPr>
                <a:xfrm rot="10800000" flipH="1">
                  <a:off x="0" y="0"/>
                  <a:ext cx="1041543" cy="23395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cubicBezTo>
                        <a:pt x="206" y="19380"/>
                        <a:pt x="869" y="17174"/>
                        <a:pt x="1983" y="15008"/>
                      </a:cubicBezTo>
                      <a:cubicBezTo>
                        <a:pt x="3148" y="12744"/>
                        <a:pt x="4801" y="10532"/>
                        <a:pt x="7097" y="8445"/>
                      </a:cubicBezTo>
                      <a:cubicBezTo>
                        <a:pt x="9125" y="6602"/>
                        <a:pt x="11638" y="4873"/>
                        <a:pt x="14547" y="3281"/>
                      </a:cubicBezTo>
                      <a:cubicBezTo>
                        <a:pt x="16697" y="2105"/>
                        <a:pt x="19055" y="1008"/>
                        <a:pt x="21600" y="0"/>
                      </a:cubicBezTo>
                    </a:path>
                  </a:pathLst>
                </a:custGeom>
                <a:noFill/>
                <a:ln w="25400" cap="flat">
                  <a:solidFill>
                    <a:srgbClr val="0433FF"/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>
                      <a:solidFill>
                        <a:srgbClr val="414141"/>
                      </a:solidFill>
                      <a:latin typeface="Palatino"/>
                      <a:ea typeface="Palatino"/>
                      <a:cs typeface="Palatino"/>
                      <a:sym typeface="Palatino"/>
                    </a:defRPr>
                  </a:pPr>
                  <a:endParaRPr sz="2250"/>
                </a:p>
              </p:txBody>
            </p:sp>
            <p:sp>
              <p:nvSpPr>
                <p:cNvPr id="53" name="Shape 72"/>
                <p:cNvSpPr/>
                <p:nvPr/>
              </p:nvSpPr>
              <p:spPr>
                <a:xfrm rot="10800000" flipH="1">
                  <a:off x="1314709" y="2578327"/>
                  <a:ext cx="1024733" cy="6312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cubicBezTo>
                        <a:pt x="2424" y="18137"/>
                        <a:pt x="4982" y="14932"/>
                        <a:pt x="7660" y="12004"/>
                      </a:cubicBezTo>
                      <a:cubicBezTo>
                        <a:pt x="12034" y="7220"/>
                        <a:pt x="16707" y="3197"/>
                        <a:pt x="21600" y="0"/>
                      </a:cubicBezTo>
                    </a:path>
                  </a:pathLst>
                </a:custGeom>
                <a:noFill/>
                <a:ln w="25400" cap="flat">
                  <a:solidFill>
                    <a:srgbClr val="0433FF"/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>
                      <a:solidFill>
                        <a:srgbClr val="414141"/>
                      </a:solidFill>
                      <a:latin typeface="Palatino"/>
                      <a:ea typeface="Palatino"/>
                      <a:cs typeface="Palatino"/>
                      <a:sym typeface="Palatino"/>
                    </a:defRPr>
                  </a:pPr>
                  <a:endParaRPr sz="2250"/>
                </a:p>
              </p:txBody>
            </p:sp>
            <p:sp>
              <p:nvSpPr>
                <p:cNvPr id="54" name="Shape 73"/>
                <p:cNvSpPr/>
                <p:nvPr/>
              </p:nvSpPr>
              <p:spPr>
                <a:xfrm>
                  <a:off x="1034004" y="2332123"/>
                  <a:ext cx="292697" cy="257129"/>
                </a:xfrm>
                <a:prstGeom prst="line">
                  <a:avLst/>
                </a:prstGeom>
                <a:noFill/>
                <a:ln w="25400" cap="flat">
                  <a:solidFill>
                    <a:srgbClr val="414141"/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>
                      <a:solidFill>
                        <a:srgbClr val="414141"/>
                      </a:solidFill>
                      <a:latin typeface="Palatino"/>
                      <a:ea typeface="Palatino"/>
                      <a:cs typeface="Palatino"/>
                      <a:sym typeface="Palatino"/>
                    </a:defRPr>
                  </a:pPr>
                  <a:endParaRPr sz="2250"/>
                </a:p>
              </p:txBody>
            </p:sp>
            <p:sp>
              <p:nvSpPr>
                <p:cNvPr id="55" name="Shape 74"/>
                <p:cNvSpPr/>
                <p:nvPr/>
              </p:nvSpPr>
              <p:spPr>
                <a:xfrm rot="10800000" flipH="1">
                  <a:off x="2333871" y="3212464"/>
                  <a:ext cx="1649634" cy="3130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330" extrusionOk="0">
                      <a:moveTo>
                        <a:pt x="21600" y="3710"/>
                      </a:moveTo>
                      <a:cubicBezTo>
                        <a:pt x="20266" y="1626"/>
                        <a:pt x="18887" y="410"/>
                        <a:pt x="17496" y="89"/>
                      </a:cubicBezTo>
                      <a:cubicBezTo>
                        <a:pt x="15941" y="-270"/>
                        <a:pt x="14388" y="490"/>
                        <a:pt x="12851" y="1741"/>
                      </a:cubicBezTo>
                      <a:cubicBezTo>
                        <a:pt x="11335" y="2975"/>
                        <a:pt x="9835" y="4685"/>
                        <a:pt x="8352" y="6721"/>
                      </a:cubicBezTo>
                      <a:cubicBezTo>
                        <a:pt x="6832" y="8806"/>
                        <a:pt x="5330" y="11230"/>
                        <a:pt x="3843" y="13885"/>
                      </a:cubicBezTo>
                      <a:cubicBezTo>
                        <a:pt x="2550" y="16194"/>
                        <a:pt x="1268" y="18676"/>
                        <a:pt x="0" y="21330"/>
                      </a:cubicBezTo>
                    </a:path>
                  </a:pathLst>
                </a:custGeom>
                <a:noFill/>
                <a:ln w="25400" cap="flat">
                  <a:solidFill>
                    <a:srgbClr val="0433FF"/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>
                      <a:solidFill>
                        <a:srgbClr val="414141"/>
                      </a:solidFill>
                      <a:latin typeface="Palatino"/>
                      <a:ea typeface="Palatino"/>
                      <a:cs typeface="Palatino"/>
                      <a:sym typeface="Palatino"/>
                    </a:defRPr>
                  </a:pPr>
                  <a:endParaRPr sz="2250"/>
                </a:p>
              </p:txBody>
            </p:sp>
            <p:sp>
              <p:nvSpPr>
                <p:cNvPr id="56" name="Shape 75"/>
                <p:cNvSpPr/>
                <p:nvPr/>
              </p:nvSpPr>
              <p:spPr>
                <a:xfrm rot="10800000" flipH="1">
                  <a:off x="107559" y="0"/>
                  <a:ext cx="1010288" cy="22693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cubicBezTo>
                        <a:pt x="206" y="19380"/>
                        <a:pt x="869" y="17174"/>
                        <a:pt x="1983" y="15008"/>
                      </a:cubicBezTo>
                      <a:cubicBezTo>
                        <a:pt x="3148" y="12744"/>
                        <a:pt x="4801" y="10532"/>
                        <a:pt x="7097" y="8445"/>
                      </a:cubicBezTo>
                      <a:cubicBezTo>
                        <a:pt x="9125" y="6602"/>
                        <a:pt x="11638" y="4873"/>
                        <a:pt x="14547" y="3281"/>
                      </a:cubicBezTo>
                      <a:cubicBezTo>
                        <a:pt x="16697" y="2105"/>
                        <a:pt x="19055" y="1008"/>
                        <a:pt x="21600" y="0"/>
                      </a:cubicBezTo>
                    </a:path>
                  </a:pathLst>
                </a:custGeom>
                <a:noFill/>
                <a:ln w="25400" cap="flat">
                  <a:solidFill>
                    <a:srgbClr val="FF2700"/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>
                      <a:solidFill>
                        <a:srgbClr val="414141"/>
                      </a:solidFill>
                      <a:latin typeface="Palatino"/>
                      <a:ea typeface="Palatino"/>
                      <a:cs typeface="Palatino"/>
                      <a:sym typeface="Palatino"/>
                    </a:defRPr>
                  </a:pPr>
                  <a:endParaRPr sz="2250"/>
                </a:p>
              </p:txBody>
            </p:sp>
            <p:sp>
              <p:nvSpPr>
                <p:cNvPr id="57" name="Shape 76"/>
                <p:cNvSpPr/>
                <p:nvPr/>
              </p:nvSpPr>
              <p:spPr>
                <a:xfrm rot="10800000" flipH="1">
                  <a:off x="1382815" y="2500955"/>
                  <a:ext cx="993982" cy="6122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cubicBezTo>
                        <a:pt x="2424" y="18137"/>
                        <a:pt x="4982" y="14932"/>
                        <a:pt x="7660" y="12004"/>
                      </a:cubicBezTo>
                      <a:cubicBezTo>
                        <a:pt x="12034" y="7220"/>
                        <a:pt x="16707" y="3197"/>
                        <a:pt x="21600" y="0"/>
                      </a:cubicBezTo>
                    </a:path>
                  </a:pathLst>
                </a:custGeom>
                <a:noFill/>
                <a:ln w="25400" cap="flat">
                  <a:solidFill>
                    <a:srgbClr val="FF2700"/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>
                      <a:solidFill>
                        <a:srgbClr val="414141"/>
                      </a:solidFill>
                      <a:latin typeface="Palatino"/>
                      <a:ea typeface="Palatino"/>
                      <a:cs typeface="Palatino"/>
                      <a:sym typeface="Palatino"/>
                    </a:defRPr>
                  </a:pPr>
                  <a:endParaRPr sz="2250"/>
                </a:p>
              </p:txBody>
            </p:sp>
            <p:sp>
              <p:nvSpPr>
                <p:cNvPr id="58" name="Shape 77"/>
                <p:cNvSpPr/>
                <p:nvPr/>
              </p:nvSpPr>
              <p:spPr>
                <a:xfrm>
                  <a:off x="1110534" y="2262139"/>
                  <a:ext cx="283914" cy="249413"/>
                </a:xfrm>
                <a:prstGeom prst="line">
                  <a:avLst/>
                </a:prstGeom>
                <a:noFill/>
                <a:ln w="25400" cap="flat">
                  <a:solidFill>
                    <a:srgbClr val="414141"/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>
                      <a:solidFill>
                        <a:srgbClr val="414141"/>
                      </a:solidFill>
                      <a:latin typeface="Palatino"/>
                      <a:ea typeface="Palatino"/>
                      <a:cs typeface="Palatino"/>
                      <a:sym typeface="Palatino"/>
                    </a:defRPr>
                  </a:pPr>
                  <a:endParaRPr sz="2250"/>
                </a:p>
              </p:txBody>
            </p:sp>
            <p:sp>
              <p:nvSpPr>
                <p:cNvPr id="59" name="Shape 78"/>
                <p:cNvSpPr/>
                <p:nvPr/>
              </p:nvSpPr>
              <p:spPr>
                <a:xfrm>
                  <a:off x="2371040" y="3115358"/>
                  <a:ext cx="1600394" cy="3597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cubicBezTo>
                        <a:pt x="20202" y="20511"/>
                        <a:pt x="18803" y="19473"/>
                        <a:pt x="17401" y="18484"/>
                      </a:cubicBezTo>
                      <a:cubicBezTo>
                        <a:pt x="15768" y="17332"/>
                        <a:pt x="14133" y="16248"/>
                        <a:pt x="12507" y="14921"/>
                      </a:cubicBezTo>
                      <a:cubicBezTo>
                        <a:pt x="11109" y="13781"/>
                        <a:pt x="9719" y="12461"/>
                        <a:pt x="8331" y="11105"/>
                      </a:cubicBezTo>
                      <a:cubicBezTo>
                        <a:pt x="7048" y="9852"/>
                        <a:pt x="5766" y="8566"/>
                        <a:pt x="4501" y="6989"/>
                      </a:cubicBezTo>
                      <a:cubicBezTo>
                        <a:pt x="2968" y="5078"/>
                        <a:pt x="1465" y="2744"/>
                        <a:pt x="0" y="0"/>
                      </a:cubicBezTo>
                    </a:path>
                  </a:pathLst>
                </a:custGeom>
                <a:noFill/>
                <a:ln w="25400" cap="flat">
                  <a:solidFill>
                    <a:srgbClr val="FF2700"/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>
                      <a:solidFill>
                        <a:srgbClr val="414141"/>
                      </a:solidFill>
                      <a:latin typeface="Palatino"/>
                      <a:ea typeface="Palatino"/>
                      <a:cs typeface="Palatino"/>
                      <a:sym typeface="Palatino"/>
                    </a:defRPr>
                  </a:pPr>
                  <a:endParaRPr sz="2250"/>
                </a:p>
              </p:txBody>
            </p:sp>
            <p:sp>
              <p:nvSpPr>
                <p:cNvPr id="60" name="Shape 79"/>
                <p:cNvSpPr/>
                <p:nvPr/>
              </p:nvSpPr>
              <p:spPr>
                <a:xfrm rot="10800000" flipH="1">
                  <a:off x="2570641" y="3189891"/>
                  <a:ext cx="1409734" cy="1636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cubicBezTo>
                        <a:pt x="2523" y="15566"/>
                        <a:pt x="5091" y="11065"/>
                        <a:pt x="7687" y="8131"/>
                      </a:cubicBezTo>
                      <a:cubicBezTo>
                        <a:pt x="9741" y="5810"/>
                        <a:pt x="11807" y="4475"/>
                        <a:pt x="13874" y="3337"/>
                      </a:cubicBezTo>
                      <a:cubicBezTo>
                        <a:pt x="16447" y="1919"/>
                        <a:pt x="19023" y="807"/>
                        <a:pt x="21600" y="0"/>
                      </a:cubicBezTo>
                    </a:path>
                  </a:pathLst>
                </a:custGeom>
                <a:noFill/>
                <a:ln w="25400" cap="flat">
                  <a:solidFill>
                    <a:srgbClr val="007D00"/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>
                      <a:solidFill>
                        <a:srgbClr val="414141"/>
                      </a:solidFill>
                      <a:latin typeface="Palatino"/>
                      <a:ea typeface="Palatino"/>
                      <a:cs typeface="Palatino"/>
                      <a:sym typeface="Palatino"/>
                    </a:defRPr>
                  </a:pPr>
                  <a:endParaRPr sz="2250"/>
                </a:p>
              </p:txBody>
            </p:sp>
          </p:grpSp>
          <p:sp>
            <p:nvSpPr>
              <p:cNvPr id="49" name="Shape 81"/>
              <p:cNvSpPr/>
              <p:nvPr/>
            </p:nvSpPr>
            <p:spPr>
              <a:xfrm>
                <a:off x="0" y="3844423"/>
                <a:ext cx="404376" cy="472124"/>
              </a:xfrm>
              <a:prstGeom prst="rect">
                <a:avLst/>
              </a:prstGeom>
              <a:blipFill rotWithShape="1">
                <a:blip r:embed="rId3"/>
                <a:srcRect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effectLst>
                      <a:outerShdw blurRad="25400" dist="33948" dir="2700000" rotWithShape="0">
                        <a:srgbClr val="3B3936"/>
                      </a:outerShdw>
                    </a:effectLst>
                    <a:latin typeface="Palatino"/>
                    <a:ea typeface="Palatino"/>
                    <a:cs typeface="Palatino"/>
                    <a:sym typeface="Palatino"/>
                  </a:defRPr>
                </a:pPr>
                <a:endParaRPr sz="2250"/>
              </a:p>
            </p:txBody>
          </p:sp>
          <p:sp>
            <p:nvSpPr>
              <p:cNvPr id="50" name="Shape 82"/>
              <p:cNvSpPr/>
              <p:nvPr/>
            </p:nvSpPr>
            <p:spPr>
              <a:xfrm>
                <a:off x="217840" y="3512819"/>
                <a:ext cx="3260" cy="344256"/>
              </a:xfrm>
              <a:prstGeom prst="line">
                <a:avLst/>
              </a:prstGeom>
              <a:noFill/>
              <a:ln w="25400" cap="flat">
                <a:solidFill>
                  <a:srgbClr val="FF27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>
                    <a:solidFill>
                      <a:srgbClr val="414141"/>
                    </a:solidFill>
                    <a:latin typeface="Palatino"/>
                    <a:ea typeface="Palatino"/>
                    <a:cs typeface="Palatino"/>
                    <a:sym typeface="Palatino"/>
                  </a:defRPr>
                </a:pPr>
                <a:endParaRPr sz="2250"/>
              </a:p>
            </p:txBody>
          </p:sp>
          <p:sp>
            <p:nvSpPr>
              <p:cNvPr id="51" name="Shape 83"/>
              <p:cNvSpPr/>
              <p:nvPr/>
            </p:nvSpPr>
            <p:spPr>
              <a:xfrm flipV="1">
                <a:off x="217840" y="4291752"/>
                <a:ext cx="3260" cy="344256"/>
              </a:xfrm>
              <a:prstGeom prst="line">
                <a:avLst/>
              </a:prstGeom>
              <a:noFill/>
              <a:ln w="25400" cap="flat">
                <a:solidFill>
                  <a:srgbClr val="0433FF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>
                    <a:solidFill>
                      <a:srgbClr val="414141"/>
                    </a:solidFill>
                    <a:latin typeface="Palatino"/>
                    <a:ea typeface="Palatino"/>
                    <a:cs typeface="Palatino"/>
                    <a:sym typeface="Palatino"/>
                  </a:defRPr>
                </a:pPr>
                <a:endParaRPr sz="2250"/>
              </a:p>
            </p:txBody>
          </p:sp>
        </p:grpSp>
        <p:grpSp>
          <p:nvGrpSpPr>
            <p:cNvPr id="18" name="Group 111"/>
            <p:cNvGrpSpPr/>
            <p:nvPr/>
          </p:nvGrpSpPr>
          <p:grpSpPr>
            <a:xfrm rot="10800000">
              <a:off x="4198620" y="-1"/>
              <a:ext cx="4200583" cy="8160972"/>
              <a:chOff x="0" y="0"/>
              <a:chExt cx="4200581" cy="8160970"/>
            </a:xfrm>
          </p:grpSpPr>
          <p:sp>
            <p:nvSpPr>
              <p:cNvPr id="19" name="Shape 85"/>
              <p:cNvSpPr/>
              <p:nvPr/>
            </p:nvSpPr>
            <p:spPr>
              <a:xfrm flipV="1">
                <a:off x="217840" y="3508400"/>
                <a:ext cx="115201" cy="349114"/>
              </a:xfrm>
              <a:prstGeom prst="line">
                <a:avLst/>
              </a:prstGeom>
              <a:noFill/>
              <a:ln w="25400" cap="flat">
                <a:solidFill>
                  <a:srgbClr val="0433FF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>
                    <a:solidFill>
                      <a:srgbClr val="414141"/>
                    </a:solidFill>
                    <a:latin typeface="Palatino"/>
                    <a:ea typeface="Palatino"/>
                    <a:cs typeface="Palatino"/>
                    <a:sym typeface="Palatino"/>
                  </a:defRPr>
                </a:pPr>
                <a:endParaRPr sz="2250"/>
              </a:p>
            </p:txBody>
          </p:sp>
          <p:sp>
            <p:nvSpPr>
              <p:cNvPr id="20" name="Shape 86"/>
              <p:cNvSpPr/>
              <p:nvPr/>
            </p:nvSpPr>
            <p:spPr>
              <a:xfrm>
                <a:off x="217840" y="4291872"/>
                <a:ext cx="115201" cy="349114"/>
              </a:xfrm>
              <a:prstGeom prst="line">
                <a:avLst/>
              </a:prstGeom>
              <a:noFill/>
              <a:ln w="25400" cap="flat">
                <a:solidFill>
                  <a:srgbClr val="FF27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>
                    <a:solidFill>
                      <a:srgbClr val="414141"/>
                    </a:solidFill>
                    <a:latin typeface="Palatino"/>
                    <a:ea typeface="Palatino"/>
                    <a:cs typeface="Palatino"/>
                    <a:sym typeface="Palatino"/>
                  </a:defRPr>
                </a:pPr>
                <a:endParaRPr sz="2250"/>
              </a:p>
            </p:txBody>
          </p:sp>
          <p:grpSp>
            <p:nvGrpSpPr>
              <p:cNvPr id="21" name="Group 97"/>
              <p:cNvGrpSpPr/>
              <p:nvPr/>
            </p:nvGrpSpPr>
            <p:grpSpPr>
              <a:xfrm>
                <a:off x="217077" y="-1"/>
                <a:ext cx="3983505" cy="3525471"/>
                <a:chOff x="0" y="0"/>
                <a:chExt cx="3983504" cy="3525469"/>
              </a:xfrm>
            </p:grpSpPr>
            <p:grpSp>
              <p:nvGrpSpPr>
                <p:cNvPr id="35" name="Group 90"/>
                <p:cNvGrpSpPr/>
                <p:nvPr/>
              </p:nvGrpSpPr>
              <p:grpSpPr>
                <a:xfrm>
                  <a:off x="0" y="315920"/>
                  <a:ext cx="2339442" cy="3209550"/>
                  <a:chOff x="0" y="0"/>
                  <a:chExt cx="2339441" cy="3209549"/>
                </a:xfrm>
              </p:grpSpPr>
              <p:sp>
                <p:nvSpPr>
                  <p:cNvPr id="42" name="Shape 87"/>
                  <p:cNvSpPr/>
                  <p:nvPr/>
                </p:nvSpPr>
                <p:spPr>
                  <a:xfrm>
                    <a:off x="0" y="870001"/>
                    <a:ext cx="1041543" cy="233954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206" y="19380"/>
                          <a:pt x="869" y="17174"/>
                          <a:pt x="1983" y="15008"/>
                        </a:cubicBezTo>
                        <a:cubicBezTo>
                          <a:pt x="3148" y="12744"/>
                          <a:pt x="4801" y="10532"/>
                          <a:pt x="7097" y="8445"/>
                        </a:cubicBezTo>
                        <a:cubicBezTo>
                          <a:pt x="9125" y="6602"/>
                          <a:pt x="11638" y="4873"/>
                          <a:pt x="14547" y="3281"/>
                        </a:cubicBezTo>
                        <a:cubicBezTo>
                          <a:pt x="16697" y="2105"/>
                          <a:pt x="19055" y="1008"/>
                          <a:pt x="21600" y="0"/>
                        </a:cubicBezTo>
                      </a:path>
                    </a:pathLst>
                  </a:custGeom>
                  <a:noFill/>
                  <a:ln w="25400" cap="flat">
                    <a:solidFill>
                      <a:srgbClr val="FF27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>
                      <a:defRPr sz="3200">
                        <a:solidFill>
                          <a:srgbClr val="414141"/>
                        </a:solidFill>
                        <a:latin typeface="Palatino"/>
                        <a:ea typeface="Palatino"/>
                        <a:cs typeface="Palatino"/>
                        <a:sym typeface="Palatino"/>
                      </a:defRPr>
                    </a:pPr>
                    <a:endParaRPr sz="2250"/>
                  </a:p>
                </p:txBody>
              </p:sp>
              <p:sp>
                <p:nvSpPr>
                  <p:cNvPr id="43" name="Shape 88"/>
                  <p:cNvSpPr/>
                  <p:nvPr/>
                </p:nvSpPr>
                <p:spPr>
                  <a:xfrm>
                    <a:off x="1314709" y="0"/>
                    <a:ext cx="1024733" cy="63122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2424" y="18137"/>
                          <a:pt x="4982" y="14932"/>
                          <a:pt x="7660" y="12004"/>
                        </a:cubicBezTo>
                        <a:cubicBezTo>
                          <a:pt x="12034" y="7220"/>
                          <a:pt x="16707" y="3197"/>
                          <a:pt x="21600" y="0"/>
                        </a:cubicBezTo>
                      </a:path>
                    </a:pathLst>
                  </a:custGeom>
                  <a:noFill/>
                  <a:ln w="25400" cap="flat">
                    <a:solidFill>
                      <a:srgbClr val="FF27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>
                      <a:defRPr sz="3200">
                        <a:solidFill>
                          <a:srgbClr val="414141"/>
                        </a:solidFill>
                        <a:latin typeface="Palatino"/>
                        <a:ea typeface="Palatino"/>
                        <a:cs typeface="Palatino"/>
                        <a:sym typeface="Palatino"/>
                      </a:defRPr>
                    </a:pPr>
                    <a:endParaRPr sz="2250"/>
                  </a:p>
                </p:txBody>
              </p:sp>
              <p:sp>
                <p:nvSpPr>
                  <p:cNvPr id="44" name="Shape 89"/>
                  <p:cNvSpPr/>
                  <p:nvPr/>
                </p:nvSpPr>
                <p:spPr>
                  <a:xfrm flipV="1">
                    <a:off x="1034004" y="620297"/>
                    <a:ext cx="292697" cy="257129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414141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>
                      <a:defRPr sz="3200">
                        <a:solidFill>
                          <a:srgbClr val="414141"/>
                        </a:solidFill>
                        <a:latin typeface="Palatino"/>
                        <a:ea typeface="Palatino"/>
                        <a:cs typeface="Palatino"/>
                        <a:sym typeface="Palatino"/>
                      </a:defRPr>
                    </a:pPr>
                    <a:endParaRPr sz="2250"/>
                  </a:p>
                </p:txBody>
              </p:sp>
            </p:grpSp>
            <p:sp>
              <p:nvSpPr>
                <p:cNvPr id="36" name="Shape 91"/>
                <p:cNvSpPr/>
                <p:nvPr/>
              </p:nvSpPr>
              <p:spPr>
                <a:xfrm>
                  <a:off x="2333871" y="-1"/>
                  <a:ext cx="1649634" cy="3130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330" extrusionOk="0">
                      <a:moveTo>
                        <a:pt x="21600" y="3710"/>
                      </a:moveTo>
                      <a:cubicBezTo>
                        <a:pt x="20266" y="1626"/>
                        <a:pt x="18887" y="410"/>
                        <a:pt x="17496" y="89"/>
                      </a:cubicBezTo>
                      <a:cubicBezTo>
                        <a:pt x="15941" y="-270"/>
                        <a:pt x="14388" y="490"/>
                        <a:pt x="12851" y="1741"/>
                      </a:cubicBezTo>
                      <a:cubicBezTo>
                        <a:pt x="11335" y="2975"/>
                        <a:pt x="9835" y="4685"/>
                        <a:pt x="8352" y="6721"/>
                      </a:cubicBezTo>
                      <a:cubicBezTo>
                        <a:pt x="6832" y="8806"/>
                        <a:pt x="5330" y="11230"/>
                        <a:pt x="3843" y="13885"/>
                      </a:cubicBezTo>
                      <a:cubicBezTo>
                        <a:pt x="2550" y="16194"/>
                        <a:pt x="1268" y="18676"/>
                        <a:pt x="0" y="21330"/>
                      </a:cubicBezTo>
                    </a:path>
                  </a:pathLst>
                </a:custGeom>
                <a:noFill/>
                <a:ln w="25400" cap="flat">
                  <a:solidFill>
                    <a:srgbClr val="FF2700"/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>
                      <a:solidFill>
                        <a:srgbClr val="414141"/>
                      </a:solidFill>
                      <a:latin typeface="Palatino"/>
                      <a:ea typeface="Palatino"/>
                      <a:cs typeface="Palatino"/>
                      <a:sym typeface="Palatino"/>
                    </a:defRPr>
                  </a:pPr>
                  <a:endParaRPr sz="2250"/>
                </a:p>
              </p:txBody>
            </p:sp>
            <p:sp>
              <p:nvSpPr>
                <p:cNvPr id="37" name="Shape 92"/>
                <p:cNvSpPr/>
                <p:nvPr/>
              </p:nvSpPr>
              <p:spPr>
                <a:xfrm>
                  <a:off x="107559" y="1256129"/>
                  <a:ext cx="1010288" cy="22693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cubicBezTo>
                        <a:pt x="206" y="19380"/>
                        <a:pt x="869" y="17174"/>
                        <a:pt x="1983" y="15008"/>
                      </a:cubicBezTo>
                      <a:cubicBezTo>
                        <a:pt x="3148" y="12744"/>
                        <a:pt x="4801" y="10532"/>
                        <a:pt x="7097" y="8445"/>
                      </a:cubicBezTo>
                      <a:cubicBezTo>
                        <a:pt x="9125" y="6602"/>
                        <a:pt x="11638" y="4873"/>
                        <a:pt x="14547" y="3281"/>
                      </a:cubicBezTo>
                      <a:cubicBezTo>
                        <a:pt x="16697" y="2105"/>
                        <a:pt x="19055" y="1008"/>
                        <a:pt x="21600" y="0"/>
                      </a:cubicBezTo>
                    </a:path>
                  </a:pathLst>
                </a:custGeom>
                <a:noFill/>
                <a:ln w="25400" cap="flat">
                  <a:solidFill>
                    <a:srgbClr val="0433FF"/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>
                      <a:solidFill>
                        <a:srgbClr val="414141"/>
                      </a:solidFill>
                      <a:latin typeface="Palatino"/>
                      <a:ea typeface="Palatino"/>
                      <a:cs typeface="Palatino"/>
                      <a:sym typeface="Palatino"/>
                    </a:defRPr>
                  </a:pPr>
                  <a:endParaRPr sz="2250"/>
                </a:p>
              </p:txBody>
            </p:sp>
            <p:sp>
              <p:nvSpPr>
                <p:cNvPr id="38" name="Shape 93"/>
                <p:cNvSpPr/>
                <p:nvPr/>
              </p:nvSpPr>
              <p:spPr>
                <a:xfrm>
                  <a:off x="1382815" y="412235"/>
                  <a:ext cx="993982" cy="6122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cubicBezTo>
                        <a:pt x="2424" y="18137"/>
                        <a:pt x="4982" y="14932"/>
                        <a:pt x="7660" y="12004"/>
                      </a:cubicBezTo>
                      <a:cubicBezTo>
                        <a:pt x="12034" y="7220"/>
                        <a:pt x="16707" y="3197"/>
                        <a:pt x="21600" y="0"/>
                      </a:cubicBezTo>
                    </a:path>
                  </a:pathLst>
                </a:custGeom>
                <a:noFill/>
                <a:ln w="25400" cap="flat">
                  <a:solidFill>
                    <a:srgbClr val="0433FF"/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>
                      <a:solidFill>
                        <a:srgbClr val="414141"/>
                      </a:solidFill>
                      <a:latin typeface="Palatino"/>
                      <a:ea typeface="Palatino"/>
                      <a:cs typeface="Palatino"/>
                      <a:sym typeface="Palatino"/>
                    </a:defRPr>
                  </a:pPr>
                  <a:endParaRPr sz="2250"/>
                </a:p>
              </p:txBody>
            </p:sp>
            <p:sp>
              <p:nvSpPr>
                <p:cNvPr id="39" name="Shape 94"/>
                <p:cNvSpPr/>
                <p:nvPr/>
              </p:nvSpPr>
              <p:spPr>
                <a:xfrm flipV="1">
                  <a:off x="1110534" y="1013918"/>
                  <a:ext cx="283914" cy="249413"/>
                </a:xfrm>
                <a:prstGeom prst="line">
                  <a:avLst/>
                </a:prstGeom>
                <a:noFill/>
                <a:ln w="25400" cap="flat">
                  <a:solidFill>
                    <a:srgbClr val="414141"/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>
                      <a:solidFill>
                        <a:srgbClr val="414141"/>
                      </a:solidFill>
                      <a:latin typeface="Palatino"/>
                      <a:ea typeface="Palatino"/>
                      <a:cs typeface="Palatino"/>
                      <a:sym typeface="Palatino"/>
                    </a:defRPr>
                  </a:pPr>
                  <a:endParaRPr sz="2250"/>
                </a:p>
              </p:txBody>
            </p:sp>
            <p:sp>
              <p:nvSpPr>
                <p:cNvPr id="40" name="Shape 95"/>
                <p:cNvSpPr/>
                <p:nvPr/>
              </p:nvSpPr>
              <p:spPr>
                <a:xfrm rot="10800000" flipH="1">
                  <a:off x="2371040" y="50338"/>
                  <a:ext cx="1600394" cy="3597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cubicBezTo>
                        <a:pt x="20202" y="20511"/>
                        <a:pt x="18803" y="19473"/>
                        <a:pt x="17401" y="18484"/>
                      </a:cubicBezTo>
                      <a:cubicBezTo>
                        <a:pt x="15768" y="17332"/>
                        <a:pt x="14133" y="16248"/>
                        <a:pt x="12507" y="14921"/>
                      </a:cubicBezTo>
                      <a:cubicBezTo>
                        <a:pt x="11109" y="13781"/>
                        <a:pt x="9719" y="12461"/>
                        <a:pt x="8331" y="11105"/>
                      </a:cubicBezTo>
                      <a:cubicBezTo>
                        <a:pt x="7048" y="9852"/>
                        <a:pt x="5766" y="8566"/>
                        <a:pt x="4501" y="6989"/>
                      </a:cubicBezTo>
                      <a:cubicBezTo>
                        <a:pt x="2968" y="5078"/>
                        <a:pt x="1465" y="2744"/>
                        <a:pt x="0" y="0"/>
                      </a:cubicBezTo>
                    </a:path>
                  </a:pathLst>
                </a:custGeom>
                <a:noFill/>
                <a:ln w="25400" cap="flat">
                  <a:solidFill>
                    <a:srgbClr val="0433FF"/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>
                      <a:solidFill>
                        <a:srgbClr val="414141"/>
                      </a:solidFill>
                      <a:latin typeface="Palatino"/>
                      <a:ea typeface="Palatino"/>
                      <a:cs typeface="Palatino"/>
                      <a:sym typeface="Palatino"/>
                    </a:defRPr>
                  </a:pPr>
                  <a:endParaRPr sz="2250"/>
                </a:p>
              </p:txBody>
            </p:sp>
            <p:sp>
              <p:nvSpPr>
                <p:cNvPr id="41" name="Shape 96"/>
                <p:cNvSpPr/>
                <p:nvPr/>
              </p:nvSpPr>
              <p:spPr>
                <a:xfrm>
                  <a:off x="2570641" y="171978"/>
                  <a:ext cx="1409734" cy="1636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cubicBezTo>
                        <a:pt x="2523" y="15566"/>
                        <a:pt x="5091" y="11065"/>
                        <a:pt x="7687" y="8131"/>
                      </a:cubicBezTo>
                      <a:cubicBezTo>
                        <a:pt x="9741" y="5810"/>
                        <a:pt x="11807" y="4475"/>
                        <a:pt x="13874" y="3337"/>
                      </a:cubicBezTo>
                      <a:cubicBezTo>
                        <a:pt x="16447" y="1919"/>
                        <a:pt x="19023" y="807"/>
                        <a:pt x="21600" y="0"/>
                      </a:cubicBezTo>
                    </a:path>
                  </a:pathLst>
                </a:custGeom>
                <a:noFill/>
                <a:ln w="25400" cap="flat">
                  <a:solidFill>
                    <a:srgbClr val="007D00"/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>
                      <a:solidFill>
                        <a:srgbClr val="414141"/>
                      </a:solidFill>
                      <a:latin typeface="Palatino"/>
                      <a:ea typeface="Palatino"/>
                      <a:cs typeface="Palatino"/>
                      <a:sym typeface="Palatino"/>
                    </a:defRPr>
                  </a:pPr>
                  <a:endParaRPr sz="2250"/>
                </a:p>
              </p:txBody>
            </p:sp>
          </p:grpSp>
          <p:grpSp>
            <p:nvGrpSpPr>
              <p:cNvPr id="22" name="Group 107"/>
              <p:cNvGrpSpPr/>
              <p:nvPr/>
            </p:nvGrpSpPr>
            <p:grpSpPr>
              <a:xfrm>
                <a:off x="217077" y="4635500"/>
                <a:ext cx="3983505" cy="3525470"/>
                <a:chOff x="0" y="0"/>
                <a:chExt cx="3983504" cy="3525469"/>
              </a:xfrm>
            </p:grpSpPr>
            <p:sp>
              <p:nvSpPr>
                <p:cNvPr id="26" name="Shape 98"/>
                <p:cNvSpPr/>
                <p:nvPr/>
              </p:nvSpPr>
              <p:spPr>
                <a:xfrm rot="10800000" flipH="1">
                  <a:off x="0" y="0"/>
                  <a:ext cx="1041543" cy="23395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cubicBezTo>
                        <a:pt x="206" y="19380"/>
                        <a:pt x="869" y="17174"/>
                        <a:pt x="1983" y="15008"/>
                      </a:cubicBezTo>
                      <a:cubicBezTo>
                        <a:pt x="3148" y="12744"/>
                        <a:pt x="4801" y="10532"/>
                        <a:pt x="7097" y="8445"/>
                      </a:cubicBezTo>
                      <a:cubicBezTo>
                        <a:pt x="9125" y="6602"/>
                        <a:pt x="11638" y="4873"/>
                        <a:pt x="14547" y="3281"/>
                      </a:cubicBezTo>
                      <a:cubicBezTo>
                        <a:pt x="16697" y="2105"/>
                        <a:pt x="19055" y="1008"/>
                        <a:pt x="21600" y="0"/>
                      </a:cubicBezTo>
                    </a:path>
                  </a:pathLst>
                </a:custGeom>
                <a:noFill/>
                <a:ln w="25400" cap="flat">
                  <a:solidFill>
                    <a:srgbClr val="0433FF"/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>
                      <a:solidFill>
                        <a:srgbClr val="414141"/>
                      </a:solidFill>
                      <a:latin typeface="Palatino"/>
                      <a:ea typeface="Palatino"/>
                      <a:cs typeface="Palatino"/>
                      <a:sym typeface="Palatino"/>
                    </a:defRPr>
                  </a:pPr>
                  <a:endParaRPr sz="2250"/>
                </a:p>
              </p:txBody>
            </p:sp>
            <p:sp>
              <p:nvSpPr>
                <p:cNvPr id="27" name="Shape 99"/>
                <p:cNvSpPr/>
                <p:nvPr/>
              </p:nvSpPr>
              <p:spPr>
                <a:xfrm rot="10800000" flipH="1">
                  <a:off x="1314709" y="2578327"/>
                  <a:ext cx="1024733" cy="6312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cubicBezTo>
                        <a:pt x="2424" y="18137"/>
                        <a:pt x="4982" y="14932"/>
                        <a:pt x="7660" y="12004"/>
                      </a:cubicBezTo>
                      <a:cubicBezTo>
                        <a:pt x="12034" y="7220"/>
                        <a:pt x="16707" y="3197"/>
                        <a:pt x="21600" y="0"/>
                      </a:cubicBezTo>
                    </a:path>
                  </a:pathLst>
                </a:custGeom>
                <a:noFill/>
                <a:ln w="25400" cap="flat">
                  <a:solidFill>
                    <a:srgbClr val="0433FF"/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>
                      <a:solidFill>
                        <a:srgbClr val="414141"/>
                      </a:solidFill>
                      <a:latin typeface="Palatino"/>
                      <a:ea typeface="Palatino"/>
                      <a:cs typeface="Palatino"/>
                      <a:sym typeface="Palatino"/>
                    </a:defRPr>
                  </a:pPr>
                  <a:endParaRPr sz="2250"/>
                </a:p>
              </p:txBody>
            </p:sp>
            <p:sp>
              <p:nvSpPr>
                <p:cNvPr id="28" name="Shape 100"/>
                <p:cNvSpPr/>
                <p:nvPr/>
              </p:nvSpPr>
              <p:spPr>
                <a:xfrm>
                  <a:off x="1034004" y="2332123"/>
                  <a:ext cx="292697" cy="257129"/>
                </a:xfrm>
                <a:prstGeom prst="line">
                  <a:avLst/>
                </a:prstGeom>
                <a:noFill/>
                <a:ln w="25400" cap="flat">
                  <a:solidFill>
                    <a:srgbClr val="414141"/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>
                      <a:solidFill>
                        <a:srgbClr val="414141"/>
                      </a:solidFill>
                      <a:latin typeface="Palatino"/>
                      <a:ea typeface="Palatino"/>
                      <a:cs typeface="Palatino"/>
                      <a:sym typeface="Palatino"/>
                    </a:defRPr>
                  </a:pPr>
                  <a:endParaRPr sz="2250"/>
                </a:p>
              </p:txBody>
            </p:sp>
            <p:sp>
              <p:nvSpPr>
                <p:cNvPr id="29" name="Shape 101"/>
                <p:cNvSpPr/>
                <p:nvPr/>
              </p:nvSpPr>
              <p:spPr>
                <a:xfrm rot="10800000" flipH="1">
                  <a:off x="2333871" y="3212464"/>
                  <a:ext cx="1649634" cy="3130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330" extrusionOk="0">
                      <a:moveTo>
                        <a:pt x="21600" y="3710"/>
                      </a:moveTo>
                      <a:cubicBezTo>
                        <a:pt x="20266" y="1626"/>
                        <a:pt x="18887" y="410"/>
                        <a:pt x="17496" y="89"/>
                      </a:cubicBezTo>
                      <a:cubicBezTo>
                        <a:pt x="15941" y="-270"/>
                        <a:pt x="14388" y="490"/>
                        <a:pt x="12851" y="1741"/>
                      </a:cubicBezTo>
                      <a:cubicBezTo>
                        <a:pt x="11335" y="2975"/>
                        <a:pt x="9835" y="4685"/>
                        <a:pt x="8352" y="6721"/>
                      </a:cubicBezTo>
                      <a:cubicBezTo>
                        <a:pt x="6832" y="8806"/>
                        <a:pt x="5330" y="11230"/>
                        <a:pt x="3843" y="13885"/>
                      </a:cubicBezTo>
                      <a:cubicBezTo>
                        <a:pt x="2550" y="16194"/>
                        <a:pt x="1268" y="18676"/>
                        <a:pt x="0" y="21330"/>
                      </a:cubicBezTo>
                    </a:path>
                  </a:pathLst>
                </a:custGeom>
                <a:noFill/>
                <a:ln w="25400" cap="flat">
                  <a:solidFill>
                    <a:srgbClr val="0433FF"/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>
                      <a:solidFill>
                        <a:srgbClr val="414141"/>
                      </a:solidFill>
                      <a:latin typeface="Palatino"/>
                      <a:ea typeface="Palatino"/>
                      <a:cs typeface="Palatino"/>
                      <a:sym typeface="Palatino"/>
                    </a:defRPr>
                  </a:pPr>
                  <a:endParaRPr sz="2250"/>
                </a:p>
              </p:txBody>
            </p:sp>
            <p:sp>
              <p:nvSpPr>
                <p:cNvPr id="30" name="Shape 102"/>
                <p:cNvSpPr/>
                <p:nvPr/>
              </p:nvSpPr>
              <p:spPr>
                <a:xfrm rot="10800000" flipH="1">
                  <a:off x="107559" y="0"/>
                  <a:ext cx="1010288" cy="22693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cubicBezTo>
                        <a:pt x="206" y="19380"/>
                        <a:pt x="869" y="17174"/>
                        <a:pt x="1983" y="15008"/>
                      </a:cubicBezTo>
                      <a:cubicBezTo>
                        <a:pt x="3148" y="12744"/>
                        <a:pt x="4801" y="10532"/>
                        <a:pt x="7097" y="8445"/>
                      </a:cubicBezTo>
                      <a:cubicBezTo>
                        <a:pt x="9125" y="6602"/>
                        <a:pt x="11638" y="4873"/>
                        <a:pt x="14547" y="3281"/>
                      </a:cubicBezTo>
                      <a:cubicBezTo>
                        <a:pt x="16697" y="2105"/>
                        <a:pt x="19055" y="1008"/>
                        <a:pt x="21600" y="0"/>
                      </a:cubicBezTo>
                    </a:path>
                  </a:pathLst>
                </a:custGeom>
                <a:noFill/>
                <a:ln w="25400" cap="flat">
                  <a:solidFill>
                    <a:srgbClr val="FF2700"/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>
                      <a:solidFill>
                        <a:srgbClr val="414141"/>
                      </a:solidFill>
                      <a:latin typeface="Palatino"/>
                      <a:ea typeface="Palatino"/>
                      <a:cs typeface="Palatino"/>
                      <a:sym typeface="Palatino"/>
                    </a:defRPr>
                  </a:pPr>
                  <a:endParaRPr sz="2250"/>
                </a:p>
              </p:txBody>
            </p:sp>
            <p:sp>
              <p:nvSpPr>
                <p:cNvPr id="31" name="Shape 103"/>
                <p:cNvSpPr/>
                <p:nvPr/>
              </p:nvSpPr>
              <p:spPr>
                <a:xfrm rot="10800000" flipH="1">
                  <a:off x="1382815" y="2500955"/>
                  <a:ext cx="993982" cy="6122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cubicBezTo>
                        <a:pt x="2424" y="18137"/>
                        <a:pt x="4982" y="14932"/>
                        <a:pt x="7660" y="12004"/>
                      </a:cubicBezTo>
                      <a:cubicBezTo>
                        <a:pt x="12034" y="7220"/>
                        <a:pt x="16707" y="3197"/>
                        <a:pt x="21600" y="0"/>
                      </a:cubicBezTo>
                    </a:path>
                  </a:pathLst>
                </a:custGeom>
                <a:noFill/>
                <a:ln w="25400" cap="flat">
                  <a:solidFill>
                    <a:srgbClr val="FF2700"/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>
                      <a:solidFill>
                        <a:srgbClr val="414141"/>
                      </a:solidFill>
                      <a:latin typeface="Palatino"/>
                      <a:ea typeface="Palatino"/>
                      <a:cs typeface="Palatino"/>
                      <a:sym typeface="Palatino"/>
                    </a:defRPr>
                  </a:pPr>
                  <a:endParaRPr sz="2250"/>
                </a:p>
              </p:txBody>
            </p:sp>
            <p:sp>
              <p:nvSpPr>
                <p:cNvPr id="32" name="Shape 104"/>
                <p:cNvSpPr/>
                <p:nvPr/>
              </p:nvSpPr>
              <p:spPr>
                <a:xfrm>
                  <a:off x="1110534" y="2262139"/>
                  <a:ext cx="283914" cy="249413"/>
                </a:xfrm>
                <a:prstGeom prst="line">
                  <a:avLst/>
                </a:prstGeom>
                <a:noFill/>
                <a:ln w="25400" cap="flat">
                  <a:solidFill>
                    <a:srgbClr val="414141"/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>
                      <a:solidFill>
                        <a:srgbClr val="414141"/>
                      </a:solidFill>
                      <a:latin typeface="Palatino"/>
                      <a:ea typeface="Palatino"/>
                      <a:cs typeface="Palatino"/>
                      <a:sym typeface="Palatino"/>
                    </a:defRPr>
                  </a:pPr>
                  <a:endParaRPr sz="2250"/>
                </a:p>
              </p:txBody>
            </p:sp>
            <p:sp>
              <p:nvSpPr>
                <p:cNvPr id="33" name="Shape 105"/>
                <p:cNvSpPr/>
                <p:nvPr/>
              </p:nvSpPr>
              <p:spPr>
                <a:xfrm>
                  <a:off x="2371040" y="3115358"/>
                  <a:ext cx="1600394" cy="3597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cubicBezTo>
                        <a:pt x="20202" y="20511"/>
                        <a:pt x="18803" y="19473"/>
                        <a:pt x="17401" y="18484"/>
                      </a:cubicBezTo>
                      <a:cubicBezTo>
                        <a:pt x="15768" y="17332"/>
                        <a:pt x="14133" y="16248"/>
                        <a:pt x="12507" y="14921"/>
                      </a:cubicBezTo>
                      <a:cubicBezTo>
                        <a:pt x="11109" y="13781"/>
                        <a:pt x="9719" y="12461"/>
                        <a:pt x="8331" y="11105"/>
                      </a:cubicBezTo>
                      <a:cubicBezTo>
                        <a:pt x="7048" y="9852"/>
                        <a:pt x="5766" y="8566"/>
                        <a:pt x="4501" y="6989"/>
                      </a:cubicBezTo>
                      <a:cubicBezTo>
                        <a:pt x="2968" y="5078"/>
                        <a:pt x="1465" y="2744"/>
                        <a:pt x="0" y="0"/>
                      </a:cubicBezTo>
                    </a:path>
                  </a:pathLst>
                </a:custGeom>
                <a:noFill/>
                <a:ln w="25400" cap="flat">
                  <a:solidFill>
                    <a:srgbClr val="FF2700"/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>
                      <a:solidFill>
                        <a:srgbClr val="414141"/>
                      </a:solidFill>
                      <a:latin typeface="Palatino"/>
                      <a:ea typeface="Palatino"/>
                      <a:cs typeface="Palatino"/>
                      <a:sym typeface="Palatino"/>
                    </a:defRPr>
                  </a:pPr>
                  <a:endParaRPr sz="2250"/>
                </a:p>
              </p:txBody>
            </p:sp>
            <p:sp>
              <p:nvSpPr>
                <p:cNvPr id="34" name="Shape 106"/>
                <p:cNvSpPr/>
                <p:nvPr/>
              </p:nvSpPr>
              <p:spPr>
                <a:xfrm rot="10800000" flipH="1">
                  <a:off x="2570641" y="3189891"/>
                  <a:ext cx="1409734" cy="1636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cubicBezTo>
                        <a:pt x="2523" y="15566"/>
                        <a:pt x="5091" y="11065"/>
                        <a:pt x="7687" y="8131"/>
                      </a:cubicBezTo>
                      <a:cubicBezTo>
                        <a:pt x="9741" y="5810"/>
                        <a:pt x="11807" y="4475"/>
                        <a:pt x="13874" y="3337"/>
                      </a:cubicBezTo>
                      <a:cubicBezTo>
                        <a:pt x="16447" y="1919"/>
                        <a:pt x="19023" y="807"/>
                        <a:pt x="21600" y="0"/>
                      </a:cubicBezTo>
                    </a:path>
                  </a:pathLst>
                </a:custGeom>
                <a:noFill/>
                <a:ln w="25400" cap="flat">
                  <a:solidFill>
                    <a:srgbClr val="007D00"/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>
                      <a:solidFill>
                        <a:srgbClr val="414141"/>
                      </a:solidFill>
                      <a:latin typeface="Palatino"/>
                      <a:ea typeface="Palatino"/>
                      <a:cs typeface="Palatino"/>
                      <a:sym typeface="Palatino"/>
                    </a:defRPr>
                  </a:pPr>
                  <a:endParaRPr sz="2250"/>
                </a:p>
              </p:txBody>
            </p:sp>
          </p:grpSp>
          <p:sp>
            <p:nvSpPr>
              <p:cNvPr id="23" name="Shape 108"/>
              <p:cNvSpPr/>
              <p:nvPr/>
            </p:nvSpPr>
            <p:spPr>
              <a:xfrm>
                <a:off x="0" y="3844423"/>
                <a:ext cx="404376" cy="472124"/>
              </a:xfrm>
              <a:prstGeom prst="rect">
                <a:avLst/>
              </a:prstGeom>
              <a:blipFill rotWithShape="1">
                <a:blip r:embed="rId3"/>
                <a:srcRect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effectLst>
                      <a:outerShdw blurRad="25400" dist="33948" dir="2700000" rotWithShape="0">
                        <a:srgbClr val="3B3936"/>
                      </a:outerShdw>
                    </a:effectLst>
                    <a:latin typeface="Palatino"/>
                    <a:ea typeface="Palatino"/>
                    <a:cs typeface="Palatino"/>
                    <a:sym typeface="Palatino"/>
                  </a:defRPr>
                </a:pPr>
                <a:endParaRPr sz="2250"/>
              </a:p>
            </p:txBody>
          </p:sp>
          <p:sp>
            <p:nvSpPr>
              <p:cNvPr id="24" name="Shape 109"/>
              <p:cNvSpPr/>
              <p:nvPr/>
            </p:nvSpPr>
            <p:spPr>
              <a:xfrm>
                <a:off x="217840" y="3512819"/>
                <a:ext cx="3260" cy="344256"/>
              </a:xfrm>
              <a:prstGeom prst="line">
                <a:avLst/>
              </a:prstGeom>
              <a:noFill/>
              <a:ln w="25400" cap="flat">
                <a:solidFill>
                  <a:srgbClr val="FF27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>
                    <a:solidFill>
                      <a:srgbClr val="414141"/>
                    </a:solidFill>
                    <a:latin typeface="Palatino"/>
                    <a:ea typeface="Palatino"/>
                    <a:cs typeface="Palatino"/>
                    <a:sym typeface="Palatino"/>
                  </a:defRPr>
                </a:pPr>
                <a:endParaRPr sz="2250"/>
              </a:p>
            </p:txBody>
          </p:sp>
          <p:sp>
            <p:nvSpPr>
              <p:cNvPr id="25" name="Shape 110"/>
              <p:cNvSpPr/>
              <p:nvPr/>
            </p:nvSpPr>
            <p:spPr>
              <a:xfrm flipV="1">
                <a:off x="217840" y="4291752"/>
                <a:ext cx="3260" cy="344256"/>
              </a:xfrm>
              <a:prstGeom prst="line">
                <a:avLst/>
              </a:prstGeom>
              <a:noFill/>
              <a:ln w="25400" cap="flat">
                <a:solidFill>
                  <a:srgbClr val="0433FF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>
                    <a:solidFill>
                      <a:srgbClr val="414141"/>
                    </a:solidFill>
                    <a:latin typeface="Palatino"/>
                    <a:ea typeface="Palatino"/>
                    <a:cs typeface="Palatino"/>
                    <a:sym typeface="Palatino"/>
                  </a:defRPr>
                </a:pPr>
                <a:endParaRPr sz="2250"/>
              </a:p>
            </p:txBody>
          </p:sp>
        </p:grpSp>
      </p:grpSp>
      <p:sp>
        <p:nvSpPr>
          <p:cNvPr id="71" name="Shape 113"/>
          <p:cNvSpPr/>
          <p:nvPr/>
        </p:nvSpPr>
        <p:spPr>
          <a:xfrm>
            <a:off x="6117361" y="330098"/>
            <a:ext cx="33712" cy="717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238" h="21600" extrusionOk="0">
                <a:moveTo>
                  <a:pt x="0" y="0"/>
                </a:moveTo>
                <a:cubicBezTo>
                  <a:pt x="12398" y="538"/>
                  <a:pt x="21600" y="6189"/>
                  <a:pt x="20071" y="12370"/>
                </a:cubicBezTo>
                <a:cubicBezTo>
                  <a:pt x="18833" y="17379"/>
                  <a:pt x="10642" y="21233"/>
                  <a:pt x="610" y="21600"/>
                </a:cubicBezTo>
              </a:path>
            </a:pathLst>
          </a:custGeom>
          <a:ln w="25400">
            <a:solidFill>
              <a:srgbClr val="414141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pPr>
            <a:endParaRPr sz="2250"/>
          </a:p>
        </p:txBody>
      </p:sp>
      <p:sp>
        <p:nvSpPr>
          <p:cNvPr id="72" name="Shape 114"/>
          <p:cNvSpPr/>
          <p:nvPr/>
        </p:nvSpPr>
        <p:spPr>
          <a:xfrm>
            <a:off x="5508426" y="37623"/>
            <a:ext cx="1" cy="281650"/>
          </a:xfrm>
          <a:prstGeom prst="line">
            <a:avLst/>
          </a:prstGeom>
          <a:ln w="25400">
            <a:solidFill>
              <a:srgbClr val="414141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pPr>
            <a:endParaRPr sz="2250"/>
          </a:p>
        </p:txBody>
      </p:sp>
      <p:sp>
        <p:nvSpPr>
          <p:cNvPr id="73" name="Shape 115"/>
          <p:cNvSpPr/>
          <p:nvPr/>
        </p:nvSpPr>
        <p:spPr>
          <a:xfrm flipV="1">
            <a:off x="5508426" y="407973"/>
            <a:ext cx="1" cy="281650"/>
          </a:xfrm>
          <a:prstGeom prst="line">
            <a:avLst/>
          </a:prstGeom>
          <a:ln w="25400">
            <a:solidFill>
              <a:srgbClr val="414141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pPr>
            <a:endParaRPr sz="2250"/>
          </a:p>
        </p:txBody>
      </p:sp>
      <p:sp>
        <p:nvSpPr>
          <p:cNvPr id="74" name="Shape 116"/>
          <p:cNvSpPr/>
          <p:nvPr/>
        </p:nvSpPr>
        <p:spPr>
          <a:xfrm>
            <a:off x="4971566" y="645568"/>
            <a:ext cx="581891" cy="2380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2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sz="1547" dirty="0"/>
              <a:t>∼12 m</a:t>
            </a:r>
          </a:p>
        </p:txBody>
      </p:sp>
      <p:sp>
        <p:nvSpPr>
          <p:cNvPr id="75" name="Shape 117"/>
          <p:cNvSpPr/>
          <p:nvPr/>
        </p:nvSpPr>
        <p:spPr>
          <a:xfrm>
            <a:off x="6103826" y="70277"/>
            <a:ext cx="663643" cy="216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0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sz="1406"/>
              <a:t>30 mrad</a:t>
            </a:r>
          </a:p>
        </p:txBody>
      </p:sp>
      <p:sp>
        <p:nvSpPr>
          <p:cNvPr id="76" name="Shape 118"/>
          <p:cNvSpPr/>
          <p:nvPr/>
        </p:nvSpPr>
        <p:spPr>
          <a:xfrm>
            <a:off x="5832906" y="66747"/>
            <a:ext cx="1" cy="281650"/>
          </a:xfrm>
          <a:prstGeom prst="line">
            <a:avLst/>
          </a:prstGeom>
          <a:ln w="25400">
            <a:solidFill>
              <a:srgbClr val="414141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pPr>
            <a:endParaRPr sz="2250"/>
          </a:p>
        </p:txBody>
      </p:sp>
      <p:sp>
        <p:nvSpPr>
          <p:cNvPr id="77" name="Shape 119"/>
          <p:cNvSpPr/>
          <p:nvPr/>
        </p:nvSpPr>
        <p:spPr>
          <a:xfrm flipV="1">
            <a:off x="5832906" y="446027"/>
            <a:ext cx="1" cy="281650"/>
          </a:xfrm>
          <a:prstGeom prst="line">
            <a:avLst/>
          </a:prstGeom>
          <a:ln w="25400">
            <a:solidFill>
              <a:srgbClr val="414141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pPr>
            <a:endParaRPr sz="2250"/>
          </a:p>
        </p:txBody>
      </p:sp>
      <p:sp>
        <p:nvSpPr>
          <p:cNvPr id="78" name="Shape 120"/>
          <p:cNvSpPr/>
          <p:nvPr/>
        </p:nvSpPr>
        <p:spPr>
          <a:xfrm>
            <a:off x="5690047" y="727667"/>
            <a:ext cx="330219" cy="2380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2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sz="1547"/>
              <a:t>9 m</a:t>
            </a:r>
          </a:p>
        </p:txBody>
      </p:sp>
      <p:sp>
        <p:nvSpPr>
          <p:cNvPr id="79" name="Shape 121"/>
          <p:cNvSpPr/>
          <p:nvPr/>
        </p:nvSpPr>
        <p:spPr>
          <a:xfrm flipV="1">
            <a:off x="3648407" y="895415"/>
            <a:ext cx="293872" cy="255459"/>
          </a:xfrm>
          <a:prstGeom prst="line">
            <a:avLst/>
          </a:prstGeom>
          <a:ln w="25400">
            <a:solidFill>
              <a:srgbClr val="414141"/>
            </a:solidFill>
            <a:miter lim="400000"/>
            <a:headEnd type="triangle"/>
            <a:tailEnd type="triangle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pPr>
            <a:endParaRPr sz="2250"/>
          </a:p>
        </p:txBody>
      </p:sp>
      <p:sp>
        <p:nvSpPr>
          <p:cNvPr id="80" name="Shape 122"/>
          <p:cNvSpPr/>
          <p:nvPr/>
        </p:nvSpPr>
        <p:spPr>
          <a:xfrm>
            <a:off x="2720040" y="571543"/>
            <a:ext cx="1163780" cy="38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266">
                <a:latin typeface="Palatino"/>
                <a:ea typeface="Palatino"/>
                <a:cs typeface="Palatino"/>
                <a:sym typeface="Palatino"/>
              </a:rPr>
              <a:t>“Middle straight”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1266">
                <a:latin typeface="Palatino"/>
                <a:ea typeface="Palatino"/>
                <a:cs typeface="Palatino"/>
                <a:sym typeface="Palatino"/>
              </a:rPr>
              <a:t>∼1570 m</a:t>
            </a:r>
          </a:p>
        </p:txBody>
      </p:sp>
      <p:sp>
        <p:nvSpPr>
          <p:cNvPr id="81" name="Shape 123"/>
          <p:cNvSpPr/>
          <p:nvPr/>
        </p:nvSpPr>
        <p:spPr>
          <a:xfrm>
            <a:off x="5909160" y="489805"/>
            <a:ext cx="535403" cy="1838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700">
                <a:solidFill>
                  <a:srgbClr val="007D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95"/>
              <a:t>FCC-hh</a:t>
            </a:r>
          </a:p>
        </p:txBody>
      </p:sp>
      <p:sp>
        <p:nvSpPr>
          <p:cNvPr id="82" name="Shape 124"/>
          <p:cNvSpPr/>
          <p:nvPr/>
        </p:nvSpPr>
        <p:spPr>
          <a:xfrm>
            <a:off x="3185926" y="3021635"/>
            <a:ext cx="585097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125">
                <a:latin typeface="Palatino"/>
                <a:ea typeface="Palatino"/>
                <a:cs typeface="Palatino"/>
                <a:sym typeface="Palatino"/>
              </a:rPr>
              <a:t>Common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1125">
                <a:latin typeface="Palatino"/>
                <a:ea typeface="Palatino"/>
                <a:cs typeface="Palatino"/>
                <a:sym typeface="Palatino"/>
              </a:rPr>
              <a:t>RF</a:t>
            </a:r>
          </a:p>
        </p:txBody>
      </p:sp>
      <p:sp>
        <p:nvSpPr>
          <p:cNvPr id="83" name="Shape 125"/>
          <p:cNvSpPr/>
          <p:nvPr/>
        </p:nvSpPr>
        <p:spPr>
          <a:xfrm>
            <a:off x="7732922" y="3021635"/>
            <a:ext cx="585097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125">
                <a:latin typeface="Palatino"/>
                <a:ea typeface="Palatino"/>
                <a:cs typeface="Palatino"/>
                <a:sym typeface="Palatino"/>
              </a:rPr>
              <a:t>Common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1125">
                <a:latin typeface="Palatino"/>
                <a:ea typeface="Palatino"/>
                <a:cs typeface="Palatino"/>
                <a:sym typeface="Palatino"/>
              </a:rPr>
              <a:t>RF</a:t>
            </a:r>
          </a:p>
        </p:txBody>
      </p:sp>
      <p:sp>
        <p:nvSpPr>
          <p:cNvPr id="84" name="Shape 126"/>
          <p:cNvSpPr/>
          <p:nvPr/>
        </p:nvSpPr>
        <p:spPr>
          <a:xfrm flipV="1">
            <a:off x="2775422" y="2846737"/>
            <a:ext cx="1" cy="696045"/>
          </a:xfrm>
          <a:prstGeom prst="line">
            <a:avLst/>
          </a:prstGeom>
          <a:ln w="25400">
            <a:solidFill>
              <a:srgbClr val="414141"/>
            </a:solidFill>
            <a:miter lim="400000"/>
            <a:headEnd type="triangle"/>
            <a:tailEnd type="triangle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pPr>
            <a:endParaRPr sz="2250"/>
          </a:p>
        </p:txBody>
      </p:sp>
      <p:sp>
        <p:nvSpPr>
          <p:cNvPr id="85" name="Shape 127"/>
          <p:cNvSpPr/>
          <p:nvPr/>
        </p:nvSpPr>
        <p:spPr>
          <a:xfrm>
            <a:off x="1397580" y="2999962"/>
            <a:ext cx="1179810" cy="38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266">
                <a:latin typeface="Palatino"/>
                <a:ea typeface="Palatino"/>
                <a:cs typeface="Palatino"/>
                <a:sym typeface="Palatino"/>
              </a:rPr>
              <a:t>“90/270 straight”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1266">
                <a:latin typeface="Palatino"/>
                <a:ea typeface="Palatino"/>
                <a:cs typeface="Palatino"/>
                <a:sym typeface="Palatino"/>
              </a:rPr>
              <a:t>∼4.7 km</a:t>
            </a:r>
          </a:p>
        </p:txBody>
      </p:sp>
      <p:sp>
        <p:nvSpPr>
          <p:cNvPr id="86" name="Shape 128"/>
          <p:cNvSpPr/>
          <p:nvPr/>
        </p:nvSpPr>
        <p:spPr>
          <a:xfrm>
            <a:off x="5900499" y="-45355"/>
            <a:ext cx="187552" cy="2380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2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sz="1547" dirty="0"/>
              <a:t>IP</a:t>
            </a:r>
          </a:p>
        </p:txBody>
      </p:sp>
      <p:sp>
        <p:nvSpPr>
          <p:cNvPr id="87" name="Shape 129"/>
          <p:cNvSpPr/>
          <p:nvPr/>
        </p:nvSpPr>
        <p:spPr>
          <a:xfrm>
            <a:off x="5758008" y="5640781"/>
            <a:ext cx="187552" cy="2380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2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sz="1547"/>
              <a:t>IP</a:t>
            </a:r>
          </a:p>
        </p:txBody>
      </p:sp>
      <p:sp>
        <p:nvSpPr>
          <p:cNvPr id="88" name="Shape 130"/>
          <p:cNvSpPr txBox="1">
            <a:spLocks/>
          </p:cNvSpPr>
          <p:nvPr/>
        </p:nvSpPr>
        <p:spPr>
          <a:xfrm>
            <a:off x="28691" y="982991"/>
            <a:ext cx="2743109" cy="789825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ctr" defTabSz="28041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0" sz="3504" kern="1200" cap="none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sz="1800"/>
            </a:pPr>
            <a:r>
              <a:rPr lang="en-GB" sz="2400" b="1" dirty="0" smtClean="0"/>
              <a:t>FCC-</a:t>
            </a:r>
            <a:r>
              <a:rPr lang="en-GB" sz="2400" b="1" dirty="0" err="1" smtClean="0"/>
              <a:t>ee</a:t>
            </a:r>
            <a:r>
              <a:rPr lang="en-GB" sz="2400" b="1" dirty="0" smtClean="0"/>
              <a:t> layout</a:t>
            </a:r>
          </a:p>
          <a:p>
            <a:pPr>
              <a:defRPr sz="1800"/>
            </a:pPr>
            <a:endParaRPr lang="en-GB" sz="2000" b="1" dirty="0" smtClean="0"/>
          </a:p>
          <a:p>
            <a:pPr>
              <a:defRPr sz="1800"/>
            </a:pPr>
            <a:endParaRPr lang="en-GB" sz="2000" b="1" dirty="0" smtClean="0"/>
          </a:p>
          <a:p>
            <a:pPr>
              <a:defRPr sz="1800"/>
            </a:pPr>
            <a:r>
              <a:rPr lang="en-GB" sz="2000" dirty="0" smtClean="0"/>
              <a:t>Based on, and </a:t>
            </a:r>
            <a:r>
              <a:rPr lang="en-GB" sz="2000" dirty="0" smtClean="0">
                <a:sym typeface="Wingdings" panose="05000000000000000000" pitchFamily="2" charset="2"/>
              </a:rPr>
              <a:t>compatible with,      FCC-</a:t>
            </a:r>
            <a:r>
              <a:rPr lang="en-GB" sz="2000" dirty="0" err="1" smtClean="0">
                <a:sym typeface="Wingdings" panose="05000000000000000000" pitchFamily="2" charset="2"/>
              </a:rPr>
              <a:t>hh</a:t>
            </a:r>
            <a:r>
              <a:rPr lang="en-GB" sz="2000" dirty="0" smtClean="0">
                <a:sym typeface="Wingdings" panose="05000000000000000000" pitchFamily="2" charset="2"/>
              </a:rPr>
              <a:t> layout </a:t>
            </a:r>
          </a:p>
          <a:p>
            <a:pPr>
              <a:defRPr sz="1800"/>
            </a:pPr>
            <a:r>
              <a:rPr lang="en-GB" sz="2000" dirty="0" smtClean="0">
                <a:sym typeface="Wingdings" panose="05000000000000000000" pitchFamily="2" charset="2"/>
              </a:rPr>
              <a:t>(in green)</a:t>
            </a:r>
            <a:endParaRPr lang="en-GB" sz="2000" dirty="0"/>
          </a:p>
        </p:txBody>
      </p:sp>
      <p:sp>
        <p:nvSpPr>
          <p:cNvPr id="89" name="Shape 131"/>
          <p:cNvSpPr/>
          <p:nvPr/>
        </p:nvSpPr>
        <p:spPr>
          <a:xfrm flipH="1">
            <a:off x="4729440" y="347889"/>
            <a:ext cx="261624" cy="76553"/>
          </a:xfrm>
          <a:prstGeom prst="line">
            <a:avLst/>
          </a:prstGeom>
          <a:ln w="25400">
            <a:solidFill>
              <a:srgbClr val="FF2700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pPr>
            <a:endParaRPr sz="2250"/>
          </a:p>
        </p:txBody>
      </p:sp>
      <p:sp>
        <p:nvSpPr>
          <p:cNvPr id="90" name="Shape 132"/>
          <p:cNvSpPr/>
          <p:nvPr/>
        </p:nvSpPr>
        <p:spPr>
          <a:xfrm>
            <a:off x="6672540" y="347889"/>
            <a:ext cx="261624" cy="76553"/>
          </a:xfrm>
          <a:prstGeom prst="line">
            <a:avLst/>
          </a:prstGeom>
          <a:ln w="25400">
            <a:solidFill>
              <a:srgbClr val="0433FF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pPr>
            <a:endParaRPr sz="2250"/>
          </a:p>
        </p:txBody>
      </p:sp>
      <p:sp>
        <p:nvSpPr>
          <p:cNvPr id="91" name="Shape 133"/>
          <p:cNvSpPr/>
          <p:nvPr/>
        </p:nvSpPr>
        <p:spPr>
          <a:xfrm flipH="1" flipV="1">
            <a:off x="4650859" y="5953946"/>
            <a:ext cx="261624" cy="76553"/>
          </a:xfrm>
          <a:prstGeom prst="line">
            <a:avLst/>
          </a:prstGeom>
          <a:ln w="25400">
            <a:solidFill>
              <a:srgbClr val="0433FF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pPr>
            <a:endParaRPr sz="2250"/>
          </a:p>
        </p:txBody>
      </p:sp>
      <p:sp>
        <p:nvSpPr>
          <p:cNvPr id="92" name="Shape 134"/>
          <p:cNvSpPr/>
          <p:nvPr/>
        </p:nvSpPr>
        <p:spPr>
          <a:xfrm flipV="1">
            <a:off x="6690400" y="5953946"/>
            <a:ext cx="261624" cy="76553"/>
          </a:xfrm>
          <a:prstGeom prst="line">
            <a:avLst/>
          </a:prstGeom>
          <a:ln w="25400">
            <a:solidFill>
              <a:srgbClr val="FF2700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pPr>
            <a:endParaRPr sz="2250"/>
          </a:p>
        </p:txBody>
      </p:sp>
      <p:sp>
        <p:nvSpPr>
          <p:cNvPr id="93" name="Shape 135"/>
          <p:cNvSpPr/>
          <p:nvPr/>
        </p:nvSpPr>
        <p:spPr>
          <a:xfrm>
            <a:off x="3056175" y="1447315"/>
            <a:ext cx="298314" cy="186408"/>
          </a:xfrm>
          <a:prstGeom prst="line">
            <a:avLst/>
          </a:prstGeom>
          <a:ln w="25400">
            <a:solidFill>
              <a:srgbClr val="414141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pPr>
            <a:endParaRPr sz="2250"/>
          </a:p>
        </p:txBody>
      </p:sp>
      <p:sp>
        <p:nvSpPr>
          <p:cNvPr id="94" name="Shape 136"/>
          <p:cNvSpPr/>
          <p:nvPr/>
        </p:nvSpPr>
        <p:spPr>
          <a:xfrm flipH="1" flipV="1">
            <a:off x="3445509" y="1693774"/>
            <a:ext cx="298314" cy="186408"/>
          </a:xfrm>
          <a:prstGeom prst="line">
            <a:avLst/>
          </a:prstGeom>
          <a:ln w="25400">
            <a:solidFill>
              <a:srgbClr val="414141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pPr>
            <a:endParaRPr sz="2250"/>
          </a:p>
        </p:txBody>
      </p:sp>
      <p:sp>
        <p:nvSpPr>
          <p:cNvPr id="95" name="Shape 137"/>
          <p:cNvSpPr/>
          <p:nvPr/>
        </p:nvSpPr>
        <p:spPr>
          <a:xfrm>
            <a:off x="2476237" y="1245313"/>
            <a:ext cx="538609" cy="2596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4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sz="1687" dirty="0"/>
              <a:t>0.8 m</a:t>
            </a:r>
          </a:p>
        </p:txBody>
      </p:sp>
      <p:sp>
        <p:nvSpPr>
          <p:cNvPr id="96" name="Shape 138"/>
          <p:cNvSpPr/>
          <p:nvPr/>
        </p:nvSpPr>
        <p:spPr>
          <a:xfrm>
            <a:off x="4136630" y="4794619"/>
            <a:ext cx="3392634" cy="367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195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rPr>
              <a:t>As the separation of 3(4) rings is within 15 m,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1195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rPr>
              <a:t>one wide tunnel may be possible around the IR. 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2499301" y="5517232"/>
            <a:ext cx="99257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0000"/>
                </a:solidFill>
              </a:rPr>
              <a:t>K. </a:t>
            </a:r>
            <a:r>
              <a:rPr lang="en-GB" b="1" dirty="0" smtClean="0">
                <a:solidFill>
                  <a:srgbClr val="000000"/>
                </a:solidFill>
              </a:rPr>
              <a:t>Oide</a:t>
            </a:r>
            <a:endParaRPr lang="en-GB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68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6" y="1556791"/>
            <a:ext cx="4835045" cy="34714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556792"/>
            <a:ext cx="4737575" cy="340278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1367" y="-33079"/>
            <a:ext cx="9150188" cy="864096"/>
          </a:xfrm>
          <a:prstGeom prst="rect">
            <a:avLst/>
          </a:prstGeom>
          <a:solidFill>
            <a:schemeClr val="tx1"/>
          </a:solidFill>
        </p:spPr>
        <p:txBody>
          <a:bodyPr tIns="36000" bIns="360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</a:rPr>
              <a:t>  	</a:t>
            </a:r>
            <a:r>
              <a:rPr lang="en-US" sz="3600" b="1" dirty="0" smtClean="0">
                <a:solidFill>
                  <a:srgbClr val="FFFF00"/>
                </a:solidFill>
              </a:rPr>
              <a:t>IR optics – 2 variants</a:t>
            </a:r>
            <a:endParaRPr lang="en-US" sz="3600" b="1" dirty="0">
              <a:solidFill>
                <a:srgbClr val="FFFF00"/>
              </a:solidFill>
            </a:endParaRPr>
          </a:p>
        </p:txBody>
      </p:sp>
      <p:pic>
        <p:nvPicPr>
          <p:cNvPr id="6" name="E9AE129B-AADE-4D42-A5CD-D33420D126B1" descr="7E832775-FA4B-45D5-A24A-50916B9E27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9" y="52826"/>
            <a:ext cx="2033801" cy="85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986" y="5712464"/>
            <a:ext cx="99257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0000"/>
                </a:solidFill>
              </a:rPr>
              <a:t>K. </a:t>
            </a:r>
            <a:r>
              <a:rPr lang="en-GB" b="1" dirty="0" smtClean="0">
                <a:solidFill>
                  <a:srgbClr val="000000"/>
                </a:solidFill>
              </a:rPr>
              <a:t>Oide</a:t>
            </a:r>
            <a:endParaRPr lang="en-GB" b="1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6056" y="5725146"/>
            <a:ext cx="206979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0000"/>
                </a:solidFill>
              </a:rPr>
              <a:t>A. Bogomyagkov</a:t>
            </a:r>
            <a:endParaRPr lang="en-GB" b="1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1009238"/>
            <a:ext cx="8451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both feature local chromatic correction in y plane; crab waist</a:t>
            </a:r>
            <a:endParaRPr lang="en-GB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028228"/>
            <a:ext cx="51844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2 </a:t>
            </a:r>
            <a:r>
              <a:rPr lang="en-GB" sz="2400" dirty="0" err="1" smtClean="0"/>
              <a:t>sextupoles</a:t>
            </a:r>
            <a:r>
              <a:rPr lang="en-GB" sz="2400" dirty="0" smtClean="0"/>
              <a:t> only, virtual crab waist</a:t>
            </a:r>
          </a:p>
          <a:p>
            <a:r>
              <a:rPr lang="en-GB" sz="2400" dirty="0"/>
              <a:t>	</a:t>
            </a:r>
            <a:r>
              <a:rPr lang="en-GB" sz="2400" dirty="0" smtClean="0"/>
              <a:t> </a:t>
            </a:r>
            <a:r>
              <a:rPr lang="en-GB" sz="2400" dirty="0" smtClean="0">
                <a:latin typeface="Symbol" panose="05050102010706020507" pitchFamily="18" charset="2"/>
              </a:rPr>
              <a:t>x</a:t>
            </a:r>
            <a:r>
              <a:rPr lang="en-GB" sz="2400" baseline="-25000" dirty="0" smtClean="0"/>
              <a:t>x</a:t>
            </a:r>
            <a:r>
              <a:rPr lang="en-GB" sz="2400" dirty="0" smtClean="0"/>
              <a:t> corrected using arcs</a:t>
            </a:r>
          </a:p>
          <a:p>
            <a:r>
              <a:rPr lang="en-GB" sz="2400" dirty="0"/>
              <a:t>	</a:t>
            </a:r>
            <a:r>
              <a:rPr lang="en-GB" sz="2400" dirty="0" smtClean="0"/>
              <a:t> </a:t>
            </a:r>
            <a:r>
              <a:rPr lang="en-GB" sz="2400" dirty="0" err="1" smtClean="0"/>
              <a:t>sextupole</a:t>
            </a:r>
            <a:r>
              <a:rPr lang="en-GB" sz="2400" dirty="0" smtClean="0"/>
              <a:t> pairs, </a:t>
            </a:r>
            <a:r>
              <a:rPr lang="en-GB" sz="2400" i="1" dirty="0" smtClean="0"/>
              <a:t>E</a:t>
            </a:r>
            <a:r>
              <a:rPr lang="en-GB" sz="2400" baseline="-25000" dirty="0" smtClean="0">
                <a:latin typeface="Symbol" panose="05050102010706020507" pitchFamily="18" charset="2"/>
              </a:rPr>
              <a:t>g</a:t>
            </a:r>
            <a:r>
              <a:rPr lang="en-GB" sz="2400" baseline="-25000" dirty="0" smtClean="0"/>
              <a:t>,c</a:t>
            </a:r>
            <a:r>
              <a:rPr lang="en-GB" sz="2400" dirty="0" smtClean="0"/>
              <a:t>≤100 </a:t>
            </a:r>
            <a:r>
              <a:rPr lang="en-GB" sz="2400" dirty="0" err="1" smtClean="0"/>
              <a:t>keV</a:t>
            </a:r>
            <a:endParaRPr lang="en-GB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050655" y="4977979"/>
            <a:ext cx="41040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5</a:t>
            </a:r>
            <a:r>
              <a:rPr lang="en-GB" sz="2400" dirty="0" smtClean="0"/>
              <a:t> </a:t>
            </a:r>
            <a:r>
              <a:rPr lang="en-GB" sz="2400" dirty="0" err="1" smtClean="0"/>
              <a:t>sextupoles</a:t>
            </a:r>
            <a:r>
              <a:rPr lang="en-GB" sz="2400" dirty="0" smtClean="0"/>
              <a:t>, incl. crab waist</a:t>
            </a:r>
          </a:p>
          <a:p>
            <a:r>
              <a:rPr lang="en-GB" sz="2400" dirty="0"/>
              <a:t>	</a:t>
            </a:r>
            <a:r>
              <a:rPr lang="en-GB" sz="2400" dirty="0" smtClean="0"/>
              <a:t>   </a:t>
            </a:r>
            <a:r>
              <a:rPr lang="en-GB" sz="2400" dirty="0" smtClean="0">
                <a:latin typeface="Symbol" panose="05050102010706020507" pitchFamily="18" charset="2"/>
              </a:rPr>
              <a:t>x</a:t>
            </a:r>
            <a:r>
              <a:rPr lang="en-GB" sz="2400" baseline="-25000" dirty="0" smtClean="0"/>
              <a:t>x</a:t>
            </a:r>
            <a:r>
              <a:rPr lang="en-GB" sz="2400" dirty="0" smtClean="0"/>
              <a:t> corrected locally,</a:t>
            </a:r>
          </a:p>
          <a:p>
            <a:r>
              <a:rPr lang="en-GB" sz="2400" i="1" dirty="0"/>
              <a:t>	</a:t>
            </a:r>
            <a:r>
              <a:rPr lang="en-GB" sz="2400" i="1" dirty="0" smtClean="0"/>
              <a:t>	    E</a:t>
            </a:r>
            <a:r>
              <a:rPr lang="en-GB" sz="2400" baseline="-25000" dirty="0" smtClean="0">
                <a:latin typeface="Symbol" panose="05050102010706020507" pitchFamily="18" charset="2"/>
              </a:rPr>
              <a:t>g</a:t>
            </a:r>
            <a:r>
              <a:rPr lang="en-GB" sz="2400" baseline="-25000" dirty="0" smtClean="0"/>
              <a:t>,c</a:t>
            </a:r>
            <a:r>
              <a:rPr lang="en-GB" sz="2400" dirty="0" smtClean="0"/>
              <a:t>≤400 </a:t>
            </a:r>
            <a:r>
              <a:rPr lang="en-GB" sz="2400" dirty="0" err="1"/>
              <a:t>keV</a:t>
            </a: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1505687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 isContent="1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67" y="661188"/>
            <a:ext cx="9144000" cy="55912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1367" y="-33079"/>
            <a:ext cx="9150188" cy="864096"/>
          </a:xfrm>
          <a:prstGeom prst="rect">
            <a:avLst/>
          </a:prstGeom>
          <a:solidFill>
            <a:schemeClr val="tx1"/>
          </a:solidFill>
        </p:spPr>
        <p:txBody>
          <a:bodyPr tIns="36000" bIns="360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</a:rPr>
              <a:t>  	emittance landscape</a:t>
            </a:r>
            <a:endParaRPr lang="en-US" sz="3600" b="1" dirty="0">
              <a:solidFill>
                <a:srgbClr val="FFFF00"/>
              </a:solidFill>
            </a:endParaRPr>
          </a:p>
        </p:txBody>
      </p:sp>
      <p:pic>
        <p:nvPicPr>
          <p:cNvPr id="4" name="E9AE129B-AADE-4D42-A5CD-D33420D126B1" descr="7E832775-FA4B-45D5-A24A-50916B9E27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9" y="52826"/>
            <a:ext cx="2033801" cy="85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3829" y="5773292"/>
            <a:ext cx="203139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b="1" dirty="0" smtClean="0"/>
              <a:t>Y. </a:t>
            </a:r>
            <a:r>
              <a:rPr lang="en-GB" b="1" dirty="0" err="1" smtClean="0"/>
              <a:t>Papaphilippou</a:t>
            </a:r>
            <a:endParaRPr lang="en-GB" b="1" dirty="0"/>
          </a:p>
        </p:txBody>
      </p:sp>
      <p:sp>
        <p:nvSpPr>
          <p:cNvPr id="6" name="Oval 5"/>
          <p:cNvSpPr/>
          <p:nvPr/>
        </p:nvSpPr>
        <p:spPr>
          <a:xfrm rot="21236763">
            <a:off x="4554870" y="4111821"/>
            <a:ext cx="1512168" cy="2880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891061" y="4811623"/>
            <a:ext cx="4839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FCC-</a:t>
            </a:r>
            <a:r>
              <a:rPr lang="en-GB" b="1" dirty="0" err="1" smtClean="0">
                <a:solidFill>
                  <a:srgbClr val="FF0000"/>
                </a:solidFill>
              </a:rPr>
              <a:t>ee</a:t>
            </a:r>
            <a:r>
              <a:rPr lang="en-GB" b="1" dirty="0" smtClean="0">
                <a:solidFill>
                  <a:srgbClr val="FF0000"/>
                </a:solidFill>
              </a:rPr>
              <a:t>: where no ring has operated so far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351121" y="1872644"/>
            <a:ext cx="216024" cy="144016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3766945" y="2952764"/>
            <a:ext cx="216024" cy="144016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5351121" y="1512604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B050"/>
                </a:solidFill>
              </a:rPr>
              <a:t>LHC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17950" y="2653411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B050"/>
                </a:solidFill>
              </a:rPr>
              <a:t>FCC-</a:t>
            </a:r>
            <a:r>
              <a:rPr lang="en-GB" b="1" dirty="0" err="1" smtClean="0">
                <a:solidFill>
                  <a:srgbClr val="00B050"/>
                </a:solidFill>
              </a:rPr>
              <a:t>hh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6705" y="993596"/>
            <a:ext cx="5570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B050"/>
                </a:solidFill>
              </a:rPr>
              <a:t>FCC-</a:t>
            </a:r>
            <a:r>
              <a:rPr lang="en-GB" b="1" dirty="0" err="1" smtClean="0">
                <a:solidFill>
                  <a:srgbClr val="00B050"/>
                </a:solidFill>
              </a:rPr>
              <a:t>ee</a:t>
            </a:r>
            <a:r>
              <a:rPr lang="en-GB" b="1" dirty="0" smtClean="0">
                <a:solidFill>
                  <a:srgbClr val="00B050"/>
                </a:solidFill>
              </a:rPr>
              <a:t> hadron beams resembling e- light source</a:t>
            </a:r>
            <a:endParaRPr lang="en-GB" b="1" dirty="0">
              <a:solidFill>
                <a:srgbClr val="00B05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2891061" y="3096780"/>
            <a:ext cx="875884" cy="648072"/>
          </a:xfrm>
          <a:prstGeom prst="straightConnector1">
            <a:avLst/>
          </a:prstGeom>
          <a:ln w="44450">
            <a:solidFill>
              <a:srgbClr val="00B05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49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animBg="1"/>
      <p:bldP spid="10" grpId="0"/>
      <p:bldP spid="11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854" y="787644"/>
            <a:ext cx="8226854" cy="94044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175 </a:t>
            </a:r>
            <a:r>
              <a:rPr lang="en-US" sz="3200" dirty="0" smtClean="0"/>
              <a:t>GeV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/>
          <a:lstStyle/>
          <a:p>
            <a:fld id="{B4BFD808-6B56-4447-9401-2398D08EE3C0}" type="datetime1">
              <a:rPr lang="en-US" smtClean="0"/>
              <a:pPr/>
              <a:t>11/2/2015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Low Emittance Workshop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/>
          <a:lstStyle/>
          <a:p>
            <a:fld id="{17918391-D411-FE40-AAD7-861AE5233E0E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9" name="Picture 8" descr="Ealign_10micro_Racetrac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311" y="352025"/>
            <a:ext cx="4736721" cy="56840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9635" y="1573901"/>
            <a:ext cx="3708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/>
              <a:t>0.010 mm </a:t>
            </a:r>
            <a:r>
              <a:rPr lang="en-US" sz="1600" dirty="0" smtClean="0"/>
              <a:t>transverse misalignments in quadrupoles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2 RF </a:t>
            </a:r>
            <a:r>
              <a:rPr lang="en-US" sz="1600" dirty="0" smtClean="0"/>
              <a:t>sections – tapering </a:t>
            </a:r>
            <a:r>
              <a:rPr lang="en-US" sz="1600" dirty="0" err="1" smtClean="0"/>
              <a:t>mandotary</a:t>
            </a:r>
            <a:endParaRPr lang="en-US" sz="1600" dirty="0" smtClean="0"/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l</a:t>
            </a:r>
            <a:r>
              <a:rPr lang="en-US" sz="1600" dirty="0" smtClean="0"/>
              <a:t>ocal </a:t>
            </a:r>
            <a:r>
              <a:rPr lang="en-US" sz="1600" dirty="0" smtClean="0"/>
              <a:t>chromaticity correction around the IPs.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CF6868"/>
                </a:solidFill>
              </a:rPr>
              <a:t>a</a:t>
            </a:r>
            <a:r>
              <a:rPr lang="en-US" sz="1600" dirty="0" smtClean="0">
                <a:solidFill>
                  <a:srgbClr val="CF6868"/>
                </a:solidFill>
              </a:rPr>
              <a:t>fter </a:t>
            </a:r>
            <a:r>
              <a:rPr lang="en-US" sz="1600" dirty="0" smtClean="0">
                <a:solidFill>
                  <a:srgbClr val="CF6868"/>
                </a:solidFill>
              </a:rPr>
              <a:t>Orbit correction and tapering (dipole-quad-sext.)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CF6868"/>
                </a:solidFill>
              </a:rPr>
              <a:t>w</a:t>
            </a:r>
            <a:r>
              <a:rPr lang="en-US" sz="1600" dirty="0" smtClean="0">
                <a:solidFill>
                  <a:srgbClr val="CF6868"/>
                </a:solidFill>
              </a:rPr>
              <a:t>orking </a:t>
            </a:r>
            <a:r>
              <a:rPr lang="en-US" sz="1600" dirty="0" smtClean="0">
                <a:solidFill>
                  <a:srgbClr val="CF6868"/>
                </a:solidFill>
              </a:rPr>
              <a:t>point</a:t>
            </a:r>
          </a:p>
          <a:p>
            <a:pPr marL="285750" indent="-285750">
              <a:buFont typeface="Arial"/>
              <a:buChar char="•"/>
            </a:pPr>
            <a:endParaRPr lang="en-US" sz="1600" dirty="0" smtClean="0">
              <a:solidFill>
                <a:srgbClr val="CF6868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CF6868"/>
                </a:solidFill>
              </a:rPr>
              <a:t>o</a:t>
            </a:r>
            <a:r>
              <a:rPr lang="en-US" sz="1600" dirty="0" smtClean="0">
                <a:solidFill>
                  <a:srgbClr val="CF6868"/>
                </a:solidFill>
              </a:rPr>
              <a:t>rbit </a:t>
            </a:r>
            <a:r>
              <a:rPr lang="en-US" sz="1600" dirty="0" smtClean="0">
                <a:solidFill>
                  <a:srgbClr val="CF6868"/>
                </a:solidFill>
              </a:rPr>
              <a:t>H&amp;V and Vertical dispersion are sensitive to extra peak in beta </a:t>
            </a:r>
            <a:r>
              <a:rPr lang="en-US" sz="1600" dirty="0" smtClean="0">
                <a:solidFill>
                  <a:srgbClr val="CF6868"/>
                </a:solidFill>
              </a:rPr>
              <a:t>function</a:t>
            </a:r>
            <a:endParaRPr lang="en-US" sz="1600" dirty="0" smtClean="0">
              <a:solidFill>
                <a:srgbClr val="CF6868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CF6868"/>
                </a:solidFill>
              </a:rPr>
              <a:t>n</a:t>
            </a:r>
            <a:r>
              <a:rPr lang="en-US" sz="1600" dirty="0" smtClean="0">
                <a:solidFill>
                  <a:srgbClr val="CF6868"/>
                </a:solidFill>
              </a:rPr>
              <a:t>o </a:t>
            </a:r>
            <a:r>
              <a:rPr lang="en-US" sz="1600" dirty="0" smtClean="0">
                <a:solidFill>
                  <a:srgbClr val="CF6868"/>
                </a:solidFill>
              </a:rPr>
              <a:t>rolls… </a:t>
            </a:r>
          </a:p>
          <a:p>
            <a:pPr marL="285750" indent="-285750">
              <a:buFont typeface="Arial"/>
              <a:buChar char="•"/>
            </a:pPr>
            <a:r>
              <a:rPr lang="en-US" sz="1600" b="1" dirty="0"/>
              <a:t>n</a:t>
            </a:r>
            <a:r>
              <a:rPr lang="en-US" sz="1600" b="1" dirty="0" smtClean="0"/>
              <a:t>eed </a:t>
            </a:r>
            <a:r>
              <a:rPr lang="en-US" sz="1600" b="1" dirty="0" smtClean="0"/>
              <a:t>some extra BPMs and closed-orbit correctors </a:t>
            </a:r>
            <a:r>
              <a:rPr lang="en-US" sz="1600" b="1" dirty="0" smtClean="0"/>
              <a:t>in</a:t>
            </a:r>
            <a:r>
              <a:rPr lang="en-US" sz="1600" b="1" dirty="0" smtClean="0"/>
              <a:t> </a:t>
            </a:r>
            <a:r>
              <a:rPr lang="en-US" sz="1600" b="1" dirty="0" smtClean="0"/>
              <a:t>the straight </a:t>
            </a:r>
            <a:r>
              <a:rPr lang="en-US" sz="1600" b="1" dirty="0" smtClean="0"/>
              <a:t>sections ..</a:t>
            </a:r>
            <a:endParaRPr lang="en-US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161723" y="956240"/>
            <a:ext cx="516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IP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66467" y="993870"/>
            <a:ext cx="516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IP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5715000" y="711290"/>
            <a:ext cx="33867" cy="3864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7518400" y="643558"/>
            <a:ext cx="33867" cy="3864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437466" y="3175000"/>
            <a:ext cx="1998134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445933" y="2946400"/>
            <a:ext cx="3852334" cy="8551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445933" y="3801533"/>
            <a:ext cx="1998134" cy="12022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445933" y="3801533"/>
            <a:ext cx="3937000" cy="12022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422" y="5657328"/>
            <a:ext cx="1435099" cy="296587"/>
          </a:xfrm>
          <a:prstGeom prst="rect">
            <a:avLst/>
          </a:prstGeom>
        </p:spPr>
      </p:pic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850" y="5657328"/>
            <a:ext cx="1502833" cy="363101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561188" y="5622707"/>
            <a:ext cx="4258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F6868"/>
                </a:solidFill>
              </a:rPr>
              <a:t>w</a:t>
            </a:r>
            <a:r>
              <a:rPr lang="en-US" dirty="0" smtClean="0">
                <a:solidFill>
                  <a:srgbClr val="CF6868"/>
                </a:solidFill>
              </a:rPr>
              <a:t>ork </a:t>
            </a:r>
            <a:r>
              <a:rPr lang="en-US" dirty="0" smtClean="0">
                <a:solidFill>
                  <a:srgbClr val="CF6868"/>
                </a:solidFill>
              </a:rPr>
              <a:t>in progress…</a:t>
            </a:r>
            <a:endParaRPr lang="en-US" dirty="0">
              <a:solidFill>
                <a:srgbClr val="CF6868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280" y="5666758"/>
            <a:ext cx="1295804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2000" dirty="0" smtClean="0"/>
              <a:t>S. Aumon</a:t>
            </a:r>
            <a:endParaRPr lang="en-GB" sz="2000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-3059" y="-27384"/>
            <a:ext cx="9150188" cy="864096"/>
          </a:xfrm>
          <a:prstGeom prst="rect">
            <a:avLst/>
          </a:prstGeom>
          <a:solidFill>
            <a:schemeClr val="tx1"/>
          </a:solidFill>
        </p:spPr>
        <p:txBody>
          <a:bodyPr tIns="36000" bIns="360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</a:rPr>
              <a:t>  	      vertical emittance with errors</a:t>
            </a:r>
            <a:endParaRPr lang="en-US" sz="3600" b="1" dirty="0">
              <a:solidFill>
                <a:srgbClr val="FFFF00"/>
              </a:solidFill>
            </a:endParaRPr>
          </a:p>
        </p:txBody>
      </p:sp>
      <p:pic>
        <p:nvPicPr>
          <p:cNvPr id="23" name="E9AE129B-AADE-4D42-A5CD-D33420D126B1" descr="7E832775-FA4B-45D5-A24A-50916B9E27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9" y="52826"/>
            <a:ext cx="2033801" cy="85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29820" y="5544620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FF3300"/>
                </a:solidFill>
              </a:rPr>
              <a:t>?</a:t>
            </a:r>
            <a:endParaRPr lang="en-GB" sz="2800" b="1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37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-3059" y="-27384"/>
            <a:ext cx="9150188" cy="864096"/>
          </a:xfrm>
          <a:prstGeom prst="rect">
            <a:avLst/>
          </a:prstGeom>
          <a:solidFill>
            <a:schemeClr val="tx1"/>
          </a:solidFill>
        </p:spPr>
        <p:txBody>
          <a:bodyPr tIns="36000" bIns="360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</a:rPr>
              <a:t>  	     critical photon energy in arc</a:t>
            </a:r>
            <a:endParaRPr lang="en-US" sz="3600" b="1" dirty="0">
              <a:solidFill>
                <a:srgbClr val="FFFF00"/>
              </a:solidFill>
            </a:endParaRPr>
          </a:p>
        </p:txBody>
      </p:sp>
      <p:pic>
        <p:nvPicPr>
          <p:cNvPr id="4" name="E9AE129B-AADE-4D42-A5CD-D33420D126B1" descr="7E832775-FA4B-45D5-A24A-50916B9E27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9" y="52826"/>
            <a:ext cx="2033801" cy="85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1660865"/>
              </p:ext>
            </p:extLst>
          </p:nvPr>
        </p:nvGraphicFramePr>
        <p:xfrm>
          <a:off x="1763688" y="1196752"/>
          <a:ext cx="4329269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3085"/>
                <a:gridCol w="165618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project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E</a:t>
                      </a:r>
                      <a:r>
                        <a:rPr lang="en-US" sz="2800" baseline="-250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g</a:t>
                      </a:r>
                      <a:r>
                        <a:rPr lang="en-US" sz="2800" baseline="30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</a:rPr>
                        <a:t>keV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en-US" sz="28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0000FF"/>
                          </a:solidFill>
                        </a:rPr>
                        <a:t>LEP</a:t>
                      </a:r>
                      <a:endParaRPr lang="en-US" sz="28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00FF"/>
                          </a:solidFill>
                        </a:rPr>
                        <a:t>724</a:t>
                      </a:r>
                      <a:endParaRPr lang="en-US" sz="28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0000FF"/>
                          </a:solidFill>
                        </a:rPr>
                        <a:t>LHC</a:t>
                      </a:r>
                      <a:endParaRPr lang="en-US" sz="28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00FF"/>
                          </a:solidFill>
                        </a:rPr>
                        <a:t>0.04</a:t>
                      </a:r>
                      <a:endParaRPr lang="en-US" sz="28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0000FF"/>
                          </a:solidFill>
                        </a:rPr>
                        <a:t>KEKB LER</a:t>
                      </a:r>
                      <a:endParaRPr lang="en-US" sz="28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00FF"/>
                          </a:solidFill>
                        </a:rPr>
                        <a:t>2</a:t>
                      </a:r>
                      <a:endParaRPr lang="en-US" sz="28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FCC-</a:t>
                      </a:r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</a:rPr>
                        <a:t>hh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FCC-</a:t>
                      </a:r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</a:rPr>
                        <a:t>ee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 Z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20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FCC-</a:t>
                      </a:r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</a:rPr>
                        <a:t>ee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 ZH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300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FCC-</a:t>
                      </a:r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</a:rPr>
                        <a:t>ee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</a:rPr>
                        <a:t>tt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1000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863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-3059" y="-27384"/>
            <a:ext cx="9150188" cy="864096"/>
          </a:xfrm>
          <a:prstGeom prst="rect">
            <a:avLst/>
          </a:prstGeom>
          <a:solidFill>
            <a:schemeClr val="tx1"/>
          </a:solidFill>
        </p:spPr>
        <p:txBody>
          <a:bodyPr tIns="36000" bIns="360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</a:rPr>
              <a:t>  	IP beam sizes</a:t>
            </a:r>
            <a:endParaRPr lang="en-US" sz="3600" b="1" dirty="0">
              <a:solidFill>
                <a:srgbClr val="FFFF00"/>
              </a:solidFill>
            </a:endParaRPr>
          </a:p>
        </p:txBody>
      </p:sp>
      <p:pic>
        <p:nvPicPr>
          <p:cNvPr id="4" name="E9AE129B-AADE-4D42-A5CD-D33420D126B1" descr="7E832775-FA4B-45D5-A24A-50916B9E27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9" y="52826"/>
            <a:ext cx="2033801" cy="85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4079382"/>
              </p:ext>
            </p:extLst>
          </p:nvPr>
        </p:nvGraphicFramePr>
        <p:xfrm>
          <a:off x="155405" y="903387"/>
          <a:ext cx="7368923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947"/>
                <a:gridCol w="2181053"/>
                <a:gridCol w="2072000"/>
                <a:gridCol w="135192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project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status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b</a:t>
                      </a:r>
                      <a:r>
                        <a:rPr lang="en-US" sz="2400" baseline="-250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r>
                        <a:rPr lang="en-US" sz="2400" baseline="30000" dirty="0" smtClean="0">
                          <a:solidFill>
                            <a:schemeClr val="tx1"/>
                          </a:solidFill>
                        </a:rPr>
                        <a:t>*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[mm]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s</a:t>
                      </a:r>
                      <a:r>
                        <a:rPr lang="en-US" sz="2400" baseline="-25000" dirty="0" err="1" smtClean="0">
                          <a:solidFill>
                            <a:schemeClr val="tx1"/>
                          </a:solidFill>
                        </a:rPr>
                        <a:t>y</a:t>
                      </a:r>
                      <a:r>
                        <a:rPr lang="en-US" sz="2400" baseline="30000" dirty="0" smtClean="0">
                          <a:solidFill>
                            <a:schemeClr val="tx1"/>
                          </a:solidFill>
                        </a:rPr>
                        <a:t>* 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[nm]</a:t>
                      </a:r>
                      <a:endParaRPr lang="en-US" sz="24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00FF"/>
                          </a:solidFill>
                        </a:rPr>
                        <a:t>LEP</a:t>
                      </a:r>
                      <a:endParaRPr lang="en-US" sz="2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FF"/>
                          </a:solidFill>
                        </a:rPr>
                        <a:t>measured</a:t>
                      </a:r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FF"/>
                          </a:solidFill>
                        </a:rPr>
                        <a:t>50</a:t>
                      </a:r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FF"/>
                          </a:solidFill>
                        </a:rPr>
                        <a:t>3200</a:t>
                      </a:r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00FF"/>
                          </a:solidFill>
                        </a:rPr>
                        <a:t>LHC</a:t>
                      </a:r>
                      <a:endParaRPr lang="en-US" sz="2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FF"/>
                          </a:solidFill>
                        </a:rPr>
                        <a:t>measured</a:t>
                      </a:r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FF"/>
                          </a:solidFill>
                        </a:rPr>
                        <a:t>600</a:t>
                      </a:r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FF"/>
                          </a:solidFill>
                        </a:rPr>
                        <a:t>16000</a:t>
                      </a:r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00FF"/>
                          </a:solidFill>
                        </a:rPr>
                        <a:t>KEKB</a:t>
                      </a:r>
                      <a:endParaRPr lang="en-US" sz="2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FF"/>
                          </a:solidFill>
                        </a:rPr>
                        <a:t>measured</a:t>
                      </a:r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FF"/>
                          </a:solidFill>
                        </a:rPr>
                        <a:t>6.0</a:t>
                      </a:r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FF"/>
                          </a:solidFill>
                        </a:rPr>
                        <a:t>940</a:t>
                      </a:r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FCC-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hh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design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1100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7000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S-KEKB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design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0.3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50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FCC-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ee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design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2.0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50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00FF"/>
                          </a:solidFill>
                        </a:rPr>
                        <a:t>SLC</a:t>
                      </a:r>
                      <a:endParaRPr lang="en-US" sz="2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FF"/>
                          </a:solidFill>
                        </a:rPr>
                        <a:t>measured</a:t>
                      </a:r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FF"/>
                          </a:solidFill>
                        </a:rPr>
                        <a:t>2.0</a:t>
                      </a:r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FF"/>
                          </a:solidFill>
                        </a:rPr>
                        <a:t>500</a:t>
                      </a:r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00FF"/>
                          </a:solidFill>
                        </a:rPr>
                        <a:t>FFTB</a:t>
                      </a:r>
                      <a:endParaRPr lang="en-US" sz="2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FF"/>
                          </a:solidFill>
                        </a:rPr>
                        <a:t>measured</a:t>
                      </a:r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FF"/>
                          </a:solidFill>
                        </a:rPr>
                        <a:t>0.167</a:t>
                      </a:r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FF"/>
                          </a:solidFill>
                        </a:rPr>
                        <a:t>70</a:t>
                      </a:r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00FF"/>
                          </a:solidFill>
                        </a:rPr>
                        <a:t>ATF2</a:t>
                      </a:r>
                      <a:endParaRPr lang="en-US" sz="2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FF"/>
                          </a:solidFill>
                        </a:rPr>
                        <a:t>measured</a:t>
                      </a:r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FF"/>
                          </a:solidFill>
                        </a:rPr>
                        <a:t>0.1</a:t>
                      </a:r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FF"/>
                          </a:solidFill>
                        </a:rPr>
                        <a:t>~40</a:t>
                      </a:r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44448" y="1381247"/>
            <a:ext cx="14847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dirty="0">
                <a:solidFill>
                  <a:srgbClr val="00B050"/>
                </a:solidFill>
              </a:rPr>
              <a:t>s</a:t>
            </a:r>
            <a:r>
              <a:rPr lang="en-GB" sz="2800" b="1" i="1" dirty="0" smtClean="0">
                <a:solidFill>
                  <a:srgbClr val="00B050"/>
                </a:solidFill>
              </a:rPr>
              <a:t>torage</a:t>
            </a:r>
          </a:p>
          <a:p>
            <a:r>
              <a:rPr lang="en-GB" sz="2800" b="1" i="1" dirty="0" smtClean="0">
                <a:solidFill>
                  <a:srgbClr val="00B050"/>
                </a:solidFill>
              </a:rPr>
              <a:t>rings</a:t>
            </a:r>
            <a:endParaRPr lang="en-GB" sz="2800" b="1" i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44448" y="4509120"/>
            <a:ext cx="132279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dirty="0" smtClean="0">
                <a:solidFill>
                  <a:srgbClr val="00B050"/>
                </a:solidFill>
              </a:rPr>
              <a:t>single </a:t>
            </a:r>
          </a:p>
          <a:p>
            <a:r>
              <a:rPr lang="en-GB" sz="2800" b="1" i="1" dirty="0" smtClean="0">
                <a:solidFill>
                  <a:srgbClr val="00B050"/>
                </a:solidFill>
              </a:rPr>
              <a:t>pass</a:t>
            </a:r>
            <a:endParaRPr lang="en-GB" sz="28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22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2040" y="1124744"/>
                <a:ext cx="8834456" cy="5124480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buClr>
                    <a:srgbClr val="0000FF"/>
                  </a:buClr>
                  <a:buSzPct val="80000"/>
                </a:pPr>
                <a:r>
                  <a:rPr lang="en-GB" sz="3200" kern="0" dirty="0" smtClean="0">
                    <a:solidFill>
                      <a:srgbClr val="0000CC"/>
                    </a:solidFill>
                  </a:rPr>
                  <a:t>at </a:t>
                </a:r>
                <a:r>
                  <a:rPr lang="en-GB" sz="3200" i="1" kern="0" dirty="0" smtClean="0">
                    <a:solidFill>
                      <a:srgbClr val="0000CC"/>
                    </a:solidFill>
                  </a:rPr>
                  <a:t>Z</a:t>
                </a:r>
                <a:r>
                  <a:rPr lang="en-GB" sz="3200" kern="0" dirty="0" smtClean="0">
                    <a:solidFill>
                      <a:srgbClr val="0000CC"/>
                    </a:solidFill>
                  </a:rPr>
                  <a:t> and </a:t>
                </a:r>
                <a:r>
                  <a:rPr lang="en-GB" sz="3200" i="1" kern="0" dirty="0" smtClean="0">
                    <a:solidFill>
                      <a:srgbClr val="0000CC"/>
                    </a:solidFill>
                  </a:rPr>
                  <a:t>W:</a:t>
                </a:r>
                <a:r>
                  <a:rPr lang="en-GB" sz="3200" kern="0" dirty="0" smtClean="0">
                    <a:solidFill>
                      <a:srgbClr val="0000CC"/>
                    </a:solidFill>
                  </a:rPr>
                  <a:t> frequent resonant-depolarization measurements with non-colliding bunches </a:t>
                </a:r>
              </a:p>
              <a:p>
                <a:pPr marL="457200" indent="-457200">
                  <a:spcBef>
                    <a:spcPts val="600"/>
                  </a:spcBef>
                  <a:buClr>
                    <a:srgbClr val="0000FF"/>
                  </a:buClr>
                  <a:buSzPct val="80000"/>
                  <a:buFont typeface="Wingdings" panose="05000000000000000000" pitchFamily="2" charset="2"/>
                  <a:buChar char="ü"/>
                </a:pPr>
                <a:r>
                  <a:rPr lang="en-GB" sz="2800" kern="0" dirty="0" smtClean="0"/>
                  <a:t>much better resolution than at LEP, few tens of </a:t>
                </a:r>
                <a:r>
                  <a:rPr lang="en-GB" sz="2800" kern="0" dirty="0" err="1" smtClean="0"/>
                  <a:t>keV</a:t>
                </a:r>
                <a:endParaRPr lang="en-GB" sz="2800" kern="0" dirty="0" smtClean="0"/>
              </a:p>
              <a:p>
                <a:pPr marL="457200" indent="-457200">
                  <a:spcBef>
                    <a:spcPts val="600"/>
                  </a:spcBef>
                  <a:buClr>
                    <a:srgbClr val="0000FF"/>
                  </a:buClr>
                  <a:buSzPct val="80000"/>
                  <a:buFont typeface="Wingdings" panose="05000000000000000000" pitchFamily="2" charset="2"/>
                  <a:buChar char="ü"/>
                </a:pPr>
                <a:r>
                  <a:rPr lang="en-GB" sz="2800" kern="0" dirty="0"/>
                  <a:t>m</a:t>
                </a:r>
                <a:r>
                  <a:rPr lang="en-GB" sz="2800" kern="0" dirty="0" smtClean="0"/>
                  <a:t>easurement of energy spread?</a:t>
                </a:r>
              </a:p>
              <a:p>
                <a:pPr marL="457200" indent="-457200">
                  <a:spcBef>
                    <a:spcPts val="600"/>
                  </a:spcBef>
                  <a:buClr>
                    <a:srgbClr val="0000FF"/>
                  </a:buClr>
                  <a:buSzPct val="80000"/>
                  <a:buFont typeface="Wingdings" panose="05000000000000000000" pitchFamily="2" charset="2"/>
                  <a:buChar char="ü"/>
                </a:pPr>
                <a:r>
                  <a:rPr lang="en-GB" sz="2800" kern="0" dirty="0"/>
                  <a:t>e</a:t>
                </a:r>
                <a:r>
                  <a:rPr lang="en-GB" sz="2800" kern="0" dirty="0" smtClean="0"/>
                  <a:t>xtrapolation from average to individual IPs</a:t>
                </a:r>
              </a:p>
              <a:p>
                <a:pPr>
                  <a:spcBef>
                    <a:spcPts val="600"/>
                  </a:spcBef>
                  <a:buClr>
                    <a:srgbClr val="0000FF"/>
                  </a:buClr>
                  <a:buSzPct val="80000"/>
                </a:pPr>
                <a:endParaRPr lang="en-GB" sz="2800" kern="0" dirty="0" smtClean="0"/>
              </a:p>
              <a:p>
                <a:pPr>
                  <a:spcBef>
                    <a:spcPts val="600"/>
                  </a:spcBef>
                  <a:buClr>
                    <a:srgbClr val="0000FF"/>
                  </a:buClr>
                  <a:buSzPct val="80000"/>
                </a:pPr>
                <a:r>
                  <a:rPr lang="en-GB" sz="3200" kern="0" dirty="0" smtClean="0">
                    <a:solidFill>
                      <a:srgbClr val="0000CC"/>
                    </a:solidFill>
                  </a:rPr>
                  <a:t>at higher energies, </a:t>
                </a:r>
                <a:r>
                  <a:rPr lang="en-GB" sz="3200" i="1" kern="0" dirty="0" smtClean="0">
                    <a:solidFill>
                      <a:srgbClr val="0000CC"/>
                    </a:solidFill>
                  </a:rPr>
                  <a:t>H</a:t>
                </a:r>
                <a:r>
                  <a:rPr lang="en-GB" sz="3200" kern="0" dirty="0" smtClean="0">
                    <a:solidFill>
                      <a:srgbClr val="0000CC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3200" b="0" i="1" kern="0" smtClean="0">
                        <a:solidFill>
                          <a:srgbClr val="0000CC"/>
                        </a:solidFill>
                        <a:latin typeface="Cambria Math"/>
                      </a:rPr>
                      <m:t>𝑡</m:t>
                    </m:r>
                    <m:acc>
                      <m:accPr>
                        <m:chr m:val="̅"/>
                        <m:ctrlPr>
                          <a:rPr lang="en-GB" sz="3200" b="0" i="1" kern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3200" b="0" i="1" kern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𝑡</m:t>
                        </m:r>
                      </m:e>
                    </m:acc>
                  </m:oMath>
                </a14:m>
                <a:r>
                  <a:rPr lang="en-GB" sz="2800" kern="0" dirty="0" smtClean="0"/>
                  <a:t>:</a:t>
                </a:r>
              </a:p>
              <a:p>
                <a:pPr marL="457200" indent="-457200">
                  <a:spcBef>
                    <a:spcPts val="600"/>
                  </a:spcBef>
                  <a:buClr>
                    <a:srgbClr val="0000FF"/>
                  </a:buClr>
                  <a:buSzPct val="80000"/>
                  <a:buFont typeface="Wingdings" panose="05000000000000000000" pitchFamily="2" charset="2"/>
                  <a:buChar char="ü"/>
                </a:pPr>
                <a:r>
                  <a:rPr lang="en-GB" sz="2800" kern="0" dirty="0" smtClean="0"/>
                  <a:t>use physics measurements </a:t>
                </a:r>
              </a:p>
              <a:p>
                <a:pPr marL="457200" indent="-457200">
                  <a:spcBef>
                    <a:spcPts val="600"/>
                  </a:spcBef>
                  <a:buClr>
                    <a:srgbClr val="0000FF"/>
                  </a:buClr>
                  <a:buSzPct val="80000"/>
                  <a:buFont typeface="Wingdings" panose="05000000000000000000" pitchFamily="2" charset="2"/>
                  <a:buChar char="ü"/>
                </a:pPr>
                <a:r>
                  <a:rPr lang="en-GB" sz="2800" kern="0" dirty="0"/>
                  <a:t>o</a:t>
                </a:r>
                <a:r>
                  <a:rPr lang="en-GB" sz="2800" kern="0" dirty="0" smtClean="0"/>
                  <a:t>ther? (laser back scattering / spectrometer?)</a:t>
                </a:r>
              </a:p>
              <a:p>
                <a:pPr>
                  <a:buClr>
                    <a:srgbClr val="0000FF"/>
                  </a:buClr>
                  <a:buSzPct val="80000"/>
                </a:pPr>
                <a:endParaRPr lang="fr-FR" sz="2800" kern="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040" y="1124744"/>
                <a:ext cx="8834456" cy="5124480"/>
              </a:xfrm>
              <a:prstGeom prst="rect">
                <a:avLst/>
              </a:prstGeom>
              <a:blipFill rotWithShape="1">
                <a:blip r:embed="rId2"/>
                <a:stretch>
                  <a:fillRect l="-1725" t="-1548" r="-55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/>
          <p:cNvSpPr txBox="1">
            <a:spLocks/>
          </p:cNvSpPr>
          <p:nvPr/>
        </p:nvSpPr>
        <p:spPr>
          <a:xfrm>
            <a:off x="-3059" y="-27384"/>
            <a:ext cx="9150188" cy="864096"/>
          </a:xfrm>
          <a:prstGeom prst="rect">
            <a:avLst/>
          </a:prstGeom>
          <a:solidFill>
            <a:schemeClr val="tx1"/>
          </a:solidFill>
        </p:spPr>
        <p:txBody>
          <a:bodyPr tIns="36000" bIns="360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FFFF00"/>
                </a:solidFill>
              </a:rPr>
              <a:t>         FCC-</a:t>
            </a:r>
            <a:r>
              <a:rPr lang="en-US" sz="3600" b="1" dirty="0" err="1" smtClean="0">
                <a:solidFill>
                  <a:srgbClr val="FFFF00"/>
                </a:solidFill>
              </a:rPr>
              <a:t>ee</a:t>
            </a:r>
            <a:r>
              <a:rPr lang="en-US" sz="3600" b="1" dirty="0" smtClean="0">
                <a:solidFill>
                  <a:srgbClr val="FFFF00"/>
                </a:solidFill>
              </a:rPr>
              <a:t> energy calibration</a:t>
            </a:r>
            <a:endParaRPr lang="en-US" sz="3600" b="1" dirty="0">
              <a:solidFill>
                <a:srgbClr val="FFFF00"/>
              </a:solidFill>
            </a:endParaRPr>
          </a:p>
        </p:txBody>
      </p:sp>
      <p:pic>
        <p:nvPicPr>
          <p:cNvPr id="7" name="E9AE129B-AADE-4D42-A5CD-D33420D126B1" descr="7E832775-FA4B-45D5-A24A-50916B9E27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9" y="52826"/>
            <a:ext cx="2033801" cy="85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911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1196752"/>
            <a:ext cx="88924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1" dirty="0" smtClean="0"/>
              <a:t>A very large circular hadron collider seems </a:t>
            </a:r>
            <a:r>
              <a:rPr lang="en-GB" sz="2000" b="1" dirty="0" smtClean="0">
                <a:solidFill>
                  <a:srgbClr val="FF0000"/>
                </a:solidFill>
              </a:rPr>
              <a:t>the only approach to reach 100 </a:t>
            </a:r>
            <a:r>
              <a:rPr lang="en-GB" sz="2000" b="1" dirty="0" err="1" smtClean="0">
                <a:solidFill>
                  <a:srgbClr val="FF0000"/>
                </a:solidFill>
              </a:rPr>
              <a:t>TeV</a:t>
            </a:r>
            <a:r>
              <a:rPr lang="en-GB" sz="2000" b="1" dirty="0" smtClean="0">
                <a:solidFill>
                  <a:srgbClr val="FF0000"/>
                </a:solidFill>
              </a:rPr>
              <a:t> </a:t>
            </a:r>
            <a:r>
              <a:rPr lang="en-GB" sz="2000" b="1" dirty="0" err="1" smtClean="0">
                <a:solidFill>
                  <a:srgbClr val="FF0000"/>
                </a:solidFill>
              </a:rPr>
              <a:t>c.m</a:t>
            </a:r>
            <a:r>
              <a:rPr lang="en-GB" sz="2000" b="1" dirty="0" smtClean="0">
                <a:solidFill>
                  <a:srgbClr val="FF0000"/>
                </a:solidFill>
              </a:rPr>
              <a:t>. collision energy </a:t>
            </a:r>
            <a:r>
              <a:rPr lang="en-GB" sz="2000" b="1" dirty="0" smtClean="0"/>
              <a:t>in coming decades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1" dirty="0" smtClean="0"/>
              <a:t>Access </a:t>
            </a:r>
            <a:r>
              <a:rPr lang="en-GB" sz="2000" b="1" dirty="0"/>
              <a:t>to </a:t>
            </a:r>
            <a:r>
              <a:rPr lang="en-GB" sz="2000" b="1" dirty="0">
                <a:solidFill>
                  <a:srgbClr val="FF0000"/>
                </a:solidFill>
              </a:rPr>
              <a:t>new particles (direct production)  in the few </a:t>
            </a:r>
            <a:r>
              <a:rPr lang="en-GB" sz="2000" b="1" dirty="0" err="1">
                <a:solidFill>
                  <a:srgbClr val="FF0000"/>
                </a:solidFill>
              </a:rPr>
              <a:t>TeV</a:t>
            </a:r>
            <a:r>
              <a:rPr lang="en-GB" sz="2000" b="1" dirty="0">
                <a:solidFill>
                  <a:srgbClr val="FF0000"/>
                </a:solidFill>
              </a:rPr>
              <a:t> to 30 </a:t>
            </a:r>
            <a:r>
              <a:rPr lang="en-GB" sz="2000" b="1" dirty="0" err="1">
                <a:solidFill>
                  <a:srgbClr val="FF0000"/>
                </a:solidFill>
              </a:rPr>
              <a:t>TeV</a:t>
            </a:r>
            <a:r>
              <a:rPr lang="en-GB" sz="2000" b="1" dirty="0">
                <a:solidFill>
                  <a:srgbClr val="FF0000"/>
                </a:solidFill>
              </a:rPr>
              <a:t> mass range</a:t>
            </a:r>
            <a:r>
              <a:rPr lang="en-GB" sz="2000" b="1" dirty="0"/>
              <a:t>, far </a:t>
            </a:r>
            <a:r>
              <a:rPr lang="en-GB" sz="2000" b="1" dirty="0" smtClean="0"/>
              <a:t>beyond </a:t>
            </a:r>
            <a:r>
              <a:rPr lang="en-GB" sz="2000" b="1" dirty="0"/>
              <a:t>LHC </a:t>
            </a:r>
            <a:r>
              <a:rPr lang="en-GB" sz="2000" b="1" dirty="0" smtClean="0"/>
              <a:t>reach.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FF0000"/>
                </a:solidFill>
              </a:rPr>
              <a:t>Much-increased </a:t>
            </a:r>
            <a:r>
              <a:rPr lang="en-GB" sz="2000" b="1" dirty="0">
                <a:solidFill>
                  <a:srgbClr val="FF0000"/>
                </a:solidFill>
              </a:rPr>
              <a:t>rates </a:t>
            </a:r>
            <a:r>
              <a:rPr lang="en-GB" sz="2000" b="1" dirty="0" smtClean="0">
                <a:solidFill>
                  <a:srgbClr val="FF0000"/>
                </a:solidFill>
              </a:rPr>
              <a:t>for phenomena </a:t>
            </a:r>
            <a:r>
              <a:rPr lang="en-GB" sz="2000" b="1" dirty="0">
                <a:solidFill>
                  <a:srgbClr val="FF0000"/>
                </a:solidFill>
              </a:rPr>
              <a:t>in the sub-</a:t>
            </a:r>
            <a:r>
              <a:rPr lang="en-GB" sz="2000" b="1" dirty="0" err="1">
                <a:solidFill>
                  <a:srgbClr val="FF0000"/>
                </a:solidFill>
              </a:rPr>
              <a:t>TeV</a:t>
            </a:r>
            <a:r>
              <a:rPr lang="en-GB" sz="2000" b="1" dirty="0">
                <a:solidFill>
                  <a:srgbClr val="FF0000"/>
                </a:solidFill>
              </a:rPr>
              <a:t> mass range </a:t>
            </a:r>
            <a:r>
              <a:rPr lang="en-GB" sz="2000" b="1" dirty="0" smtClean="0"/>
              <a:t>→increased </a:t>
            </a:r>
            <a:r>
              <a:rPr lang="en-GB" sz="2000" b="1" dirty="0"/>
              <a:t>precision w.r.t. LHC and possibly </a:t>
            </a:r>
            <a:r>
              <a:rPr lang="en-GB" sz="2000" b="1" dirty="0" smtClean="0"/>
              <a:t>ILC</a:t>
            </a:r>
            <a:r>
              <a:rPr lang="en-GB" sz="1100" dirty="0" smtClean="0"/>
              <a:t> </a:t>
            </a:r>
            <a:endParaRPr lang="en-GB" sz="2800" b="1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3059" y="-27384"/>
            <a:ext cx="9150188" cy="1008112"/>
          </a:xfrm>
          <a:prstGeom prst="rect">
            <a:avLst/>
          </a:prstGeom>
          <a:solidFill>
            <a:schemeClr val="tx1"/>
          </a:solidFill>
        </p:spPr>
        <p:txBody>
          <a:bodyPr tIns="0" bIns="0" anchor="ctr" anchorCtr="0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6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               </a:t>
            </a:r>
            <a:r>
              <a:rPr lang="en-US" sz="3200" dirty="0"/>
              <a:t>P</a:t>
            </a:r>
            <a:r>
              <a:rPr lang="en-US" sz="3200" dirty="0" smtClean="0"/>
              <a:t>hysics </a:t>
            </a:r>
            <a:r>
              <a:rPr lang="en-US" sz="3200" dirty="0"/>
              <a:t>M</a:t>
            </a:r>
            <a:r>
              <a:rPr lang="en-US" sz="3200" dirty="0" smtClean="0"/>
              <a:t>otivation: </a:t>
            </a:r>
          </a:p>
          <a:p>
            <a:r>
              <a:rPr lang="en-US" sz="3200" dirty="0" smtClean="0"/>
              <a:t>             pushing the energy frontier</a:t>
            </a:r>
            <a:endParaRPr lang="en-US" sz="3200" dirty="0"/>
          </a:p>
        </p:txBody>
      </p:sp>
      <p:pic>
        <p:nvPicPr>
          <p:cNvPr id="11" name="E9AE129B-AADE-4D42-A5CD-D33420D126B1" descr="7E832775-FA4B-45D5-A24A-50916B9E27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2033801" cy="85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07504" y="3933056"/>
            <a:ext cx="89644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/>
              <a:t>The </a:t>
            </a:r>
            <a:r>
              <a:rPr lang="en-GB" sz="2400" b="1" dirty="0"/>
              <a:t>name of the game of a hadron </a:t>
            </a:r>
            <a:r>
              <a:rPr lang="en-GB" sz="2400" b="1" dirty="0" smtClean="0"/>
              <a:t>collider is </a:t>
            </a:r>
            <a:r>
              <a:rPr lang="en-GB" sz="2400" b="1" dirty="0">
                <a:solidFill>
                  <a:srgbClr val="FF0000"/>
                </a:solidFill>
              </a:rPr>
              <a:t>energy </a:t>
            </a:r>
            <a:r>
              <a:rPr lang="en-GB" sz="2400" b="1" dirty="0" smtClean="0">
                <a:solidFill>
                  <a:srgbClr val="FF0000"/>
                </a:solidFill>
              </a:rPr>
              <a:t>reach</a:t>
            </a:r>
          </a:p>
          <a:p>
            <a:endParaRPr lang="en-GB" sz="2400" b="1" dirty="0"/>
          </a:p>
          <a:p>
            <a:endParaRPr lang="en-GB" sz="2400" b="1" dirty="0" smtClean="0"/>
          </a:p>
          <a:p>
            <a:endParaRPr lang="en-GB" sz="2400" b="1" dirty="0"/>
          </a:p>
          <a:p>
            <a:r>
              <a:rPr lang="en-GB" sz="2400" b="1" dirty="0" smtClean="0"/>
              <a:t>Cf. LHC: factor ~4 in radius, factor ~2 in field </a:t>
            </a:r>
            <a:r>
              <a:rPr lang="en-GB" sz="2400" b="1" dirty="0" smtClean="0">
                <a:sym typeface="Wingdings" panose="05000000000000000000" pitchFamily="2" charset="2"/>
              </a:rPr>
              <a:t> </a:t>
            </a:r>
            <a:r>
              <a:rPr lang="en-GB" sz="2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O(10) in </a:t>
            </a:r>
            <a:r>
              <a:rPr lang="en-GB" sz="24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E</a:t>
            </a:r>
            <a:r>
              <a:rPr lang="en-GB" sz="2400" b="1" baseline="-250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cms</a:t>
            </a:r>
            <a:endParaRPr lang="en-GB" sz="24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057682" y="4518208"/>
                <a:ext cx="4986558" cy="849784"/>
              </a:xfrm>
              <a:prstGeom prst="rect">
                <a:avLst/>
              </a:prstGeom>
              <a:noFill/>
              <a:ln w="38100">
                <a:solidFill>
                  <a:schemeClr val="tx1">
                    <a:lumMod val="40000"/>
                    <a:lumOff val="6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effectLst/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GB" sz="4000" b="0" i="1" smtClean="0">
                          <a:effectLst/>
                          <a:latin typeface="Cambria Math" panose="02040503050406030204" pitchFamily="18" charset="0"/>
                          <a:ea typeface="Cambria Math"/>
                        </a:rPr>
                        <m:t>∝</m:t>
                      </m:r>
                      <m:sSub>
                        <m:sSubPr>
                          <m:ctrlPr>
                            <a:rPr lang="en-GB" sz="4000" b="0" i="1" smtClean="0"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4000" b="0" i="1" smtClean="0"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GB" sz="4000" b="0" i="1" smtClean="0"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  <m:t>𝑑𝑖𝑝𝑜𝑙𝑒</m:t>
                          </m:r>
                        </m:sub>
                      </m:sSub>
                      <m:sSub>
                        <m:sSubPr>
                          <m:ctrlPr>
                            <a:rPr lang="en-GB" sz="4000" b="0" i="1" smtClean="0"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4000" b="0" i="1" smtClean="0"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  <m:t>×</m:t>
                          </m:r>
                          <m:r>
                            <a:rPr lang="en-GB" sz="4000" i="1"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GB" sz="4000" b="0" i="1" smtClean="0"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  <m:t>𝑏𝑒𝑛𝑑𝑖𝑛𝑔</m:t>
                          </m:r>
                        </m:sub>
                      </m:sSub>
                    </m:oMath>
                  </m:oMathPara>
                </a14:m>
                <a:endParaRPr lang="en-GB" sz="1600" dirty="0" smtClean="0">
                  <a:effectLst/>
                  <a:latin typeface="Unicode MS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682" y="4518208"/>
                <a:ext cx="4986558" cy="84978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38100">
                <a:solidFill>
                  <a:schemeClr val="tx1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7650432" y="3203684"/>
            <a:ext cx="147565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M. Mangano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530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-3059" y="-27384"/>
            <a:ext cx="9150188" cy="864096"/>
          </a:xfrm>
          <a:prstGeom prst="rect">
            <a:avLst/>
          </a:prstGeom>
          <a:solidFill>
            <a:schemeClr val="tx1"/>
          </a:solidFill>
        </p:spPr>
        <p:txBody>
          <a:bodyPr tIns="36000" bIns="360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FFFF00"/>
                </a:solidFill>
              </a:rPr>
              <a:t>       FCC-</a:t>
            </a:r>
            <a:r>
              <a:rPr lang="en-US" sz="3600" b="1" dirty="0" err="1" smtClean="0">
                <a:solidFill>
                  <a:srgbClr val="FFFF00"/>
                </a:solidFill>
              </a:rPr>
              <a:t>ee</a:t>
            </a:r>
            <a:r>
              <a:rPr lang="en-US" sz="3600" b="1" dirty="0" smtClean="0">
                <a:solidFill>
                  <a:srgbClr val="FFFF00"/>
                </a:solidFill>
              </a:rPr>
              <a:t> injection: top-up</a:t>
            </a:r>
            <a:endParaRPr lang="en-US" sz="3600" b="1" dirty="0">
              <a:solidFill>
                <a:srgbClr val="FFFF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85" y="3562334"/>
            <a:ext cx="6212600" cy="2507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9512" y="980728"/>
            <a:ext cx="8856984" cy="243759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2800" kern="0" dirty="0" smtClean="0">
                <a:solidFill>
                  <a:srgbClr val="000000"/>
                </a:solidFill>
              </a:rPr>
              <a:t>booster in the main tunnel must provide beams for top-up injection to sustain the extremely high luminosity </a:t>
            </a:r>
          </a:p>
          <a:p>
            <a:pPr marL="541338" lvl="1" indent="-271463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2400" kern="0" dirty="0" smtClean="0">
                <a:solidFill>
                  <a:srgbClr val="0000FF"/>
                </a:solidFill>
              </a:rPr>
              <a:t>top up frequency </a:t>
            </a:r>
            <a:r>
              <a:rPr lang="en-US" sz="2400" kern="0" dirty="0">
                <a:solidFill>
                  <a:srgbClr val="0000FF"/>
                </a:solidFill>
              </a:rPr>
              <a:t>≈0.1 </a:t>
            </a:r>
            <a:r>
              <a:rPr lang="en-US" sz="2400" kern="0" dirty="0" smtClean="0">
                <a:solidFill>
                  <a:srgbClr val="0000FF"/>
                </a:solidFill>
              </a:rPr>
              <a:t>Hz</a:t>
            </a:r>
          </a:p>
          <a:p>
            <a:pPr marL="541338" lvl="1" indent="-271463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2400" kern="0" dirty="0">
                <a:solidFill>
                  <a:srgbClr val="0000FF"/>
                </a:solidFill>
              </a:rPr>
              <a:t>b</a:t>
            </a:r>
            <a:r>
              <a:rPr lang="en-US" sz="2400" kern="0" dirty="0" smtClean="0">
                <a:solidFill>
                  <a:srgbClr val="0000FF"/>
                </a:solidFill>
              </a:rPr>
              <a:t>ooster injection energy ≈5-20 GeV</a:t>
            </a:r>
          </a:p>
          <a:p>
            <a:pPr marL="541338" lvl="1" indent="-271463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2400" kern="0" dirty="0">
                <a:solidFill>
                  <a:srgbClr val="0000FF"/>
                </a:solidFill>
              </a:rPr>
              <a:t>b</a:t>
            </a:r>
            <a:r>
              <a:rPr lang="en-US" sz="2400" kern="0" dirty="0" smtClean="0">
                <a:solidFill>
                  <a:srgbClr val="0000FF"/>
                </a:solidFill>
              </a:rPr>
              <a:t>ypass around the experiments</a:t>
            </a:r>
            <a:endParaRPr lang="en-GB" sz="2400" kern="0" dirty="0" smtClean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608042"/>
            <a:ext cx="1588897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GB" sz="2400" kern="0" dirty="0" smtClean="0">
                <a:latin typeface="+mn-lt"/>
              </a:rPr>
              <a:t>A. </a:t>
            </a:r>
            <a:r>
              <a:rPr lang="en-GB" sz="2400" kern="0" dirty="0" err="1" smtClean="0">
                <a:latin typeface="+mn-lt"/>
              </a:rPr>
              <a:t>Blondel</a:t>
            </a:r>
            <a:endParaRPr lang="en-GB" sz="2400" kern="0" dirty="0" smtClean="0">
              <a:latin typeface="+mn-lt"/>
            </a:endParaRPr>
          </a:p>
        </p:txBody>
      </p:sp>
      <p:pic>
        <p:nvPicPr>
          <p:cNvPr id="9" name="E9AE129B-AADE-4D42-A5CD-D33420D126B1" descr="7E832775-FA4B-45D5-A24A-50916B9E27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9" y="52826"/>
            <a:ext cx="2033801" cy="85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674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F032F-5BD7-445B-9A3A-A681F088A14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3059" y="-27384"/>
            <a:ext cx="9150188" cy="864096"/>
          </a:xfrm>
          <a:prstGeom prst="rect">
            <a:avLst/>
          </a:prstGeom>
          <a:solidFill>
            <a:schemeClr val="tx1"/>
          </a:solidFill>
        </p:spPr>
        <p:txBody>
          <a:bodyPr tIns="36000" bIns="360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FFFF00"/>
                </a:solidFill>
              </a:rPr>
              <a:t>        top-up injection schemes</a:t>
            </a:r>
            <a:endParaRPr lang="en-US" sz="3600" b="1" dirty="0">
              <a:solidFill>
                <a:srgbClr val="FFFF00"/>
              </a:solidFill>
            </a:endParaRPr>
          </a:p>
        </p:txBody>
      </p:sp>
      <p:pic>
        <p:nvPicPr>
          <p:cNvPr id="6" name="E9AE129B-AADE-4D42-A5CD-D33420D126B1" descr="7E832775-FA4B-45D5-A24A-50916B9E27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9" y="52826"/>
            <a:ext cx="2033801" cy="85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75373" y="91138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c</a:t>
            </a:r>
            <a:r>
              <a:rPr lang="en-US" sz="2400" dirty="0" smtClean="0"/>
              <a:t>onventional </a:t>
            </a:r>
            <a:r>
              <a:rPr lang="en-US" sz="2400" dirty="0" smtClean="0"/>
              <a:t>scheme</a:t>
            </a:r>
          </a:p>
          <a:p>
            <a:r>
              <a:rPr lang="en-US" sz="2400" dirty="0" smtClean="0"/>
              <a:t>(off energy), two dipole kickers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4680279" y="90292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/>
              <a:t>multipole </a:t>
            </a:r>
            <a:r>
              <a:rPr lang="en-US" sz="2400" dirty="0" smtClean="0"/>
              <a:t>injection (on energy),</a:t>
            </a:r>
          </a:p>
          <a:p>
            <a:r>
              <a:rPr lang="en-US" sz="2400" dirty="0" err="1"/>
              <a:t>s</a:t>
            </a:r>
            <a:r>
              <a:rPr lang="en-US" sz="2400" dirty="0" err="1" smtClean="0"/>
              <a:t>extupole</a:t>
            </a:r>
            <a:r>
              <a:rPr lang="en-US" sz="2400" dirty="0" smtClean="0"/>
              <a:t> kicker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215" y="1770933"/>
            <a:ext cx="4680520" cy="332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920082" y="3588107"/>
            <a:ext cx="747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Kicker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634459" y="3573016"/>
            <a:ext cx="288032" cy="1080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567457" y="2060848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&lt;= Beam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7396584" y="3815154"/>
            <a:ext cx="45719" cy="503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506463" y="3851756"/>
            <a:ext cx="909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Septum</a:t>
            </a:r>
            <a:endParaRPr lang="en-US" dirty="0"/>
          </a:p>
        </p:txBody>
      </p:sp>
      <p:sp>
        <p:nvSpPr>
          <p:cNvPr id="15" name="Up-Down Arrow 14"/>
          <p:cNvSpPr/>
          <p:nvPr/>
        </p:nvSpPr>
        <p:spPr>
          <a:xfrm>
            <a:off x="6938247" y="2054474"/>
            <a:ext cx="110496" cy="1529025"/>
          </a:xfrm>
          <a:prstGeom prst="upDownArrow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934872" y="2852936"/>
            <a:ext cx="15155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Residual </a:t>
            </a:r>
            <a:r>
              <a:rPr lang="en-US" sz="1400" dirty="0" err="1" smtClean="0"/>
              <a:t>betatron</a:t>
            </a:r>
            <a:r>
              <a:rPr lang="en-US" sz="1400" dirty="0" smtClean="0"/>
              <a:t> </a:t>
            </a:r>
          </a:p>
          <a:p>
            <a:r>
              <a:rPr lang="en-US" sz="1400" dirty="0" smtClean="0"/>
              <a:t>oscillation (10</a:t>
            </a:r>
            <a:r>
              <a:rPr lang="en-US" sz="1400" dirty="0" smtClean="0">
                <a:latin typeface="Symbol" panose="05050102010706020507" pitchFamily="18" charset="2"/>
              </a:rPr>
              <a:t>s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85" y="1775161"/>
            <a:ext cx="4734716" cy="3367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 flipH="1">
            <a:off x="3416589" y="4112097"/>
            <a:ext cx="3381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03124" y="3944183"/>
            <a:ext cx="1098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Wire septum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42087" y="2148247"/>
            <a:ext cx="956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&lt;= Beam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324007" y="3830565"/>
            <a:ext cx="90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Kicker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1721129" y="2994805"/>
            <a:ext cx="577142" cy="8182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21" idx="0"/>
          </p:cNvCxnSpPr>
          <p:nvPr/>
        </p:nvCxnSpPr>
        <p:spPr>
          <a:xfrm flipV="1">
            <a:off x="1774623" y="2994805"/>
            <a:ext cx="1315736" cy="8357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0" y="5608042"/>
            <a:ext cx="1228221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GB" sz="2400" kern="0" dirty="0" smtClean="0">
                <a:latin typeface="+mn-lt"/>
              </a:rPr>
              <a:t>M. </a:t>
            </a:r>
            <a:r>
              <a:rPr lang="en-GB" sz="2400" kern="0" dirty="0" err="1" smtClean="0">
                <a:latin typeface="+mn-lt"/>
              </a:rPr>
              <a:t>Aiba</a:t>
            </a:r>
            <a:endParaRPr lang="en-GB" sz="2400" kern="0" dirty="0" smtClean="0"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51720" y="5284940"/>
            <a:ext cx="67409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i</a:t>
            </a:r>
            <a:r>
              <a:rPr lang="en-GB" sz="2400" dirty="0" smtClean="0"/>
              <a:t>njection losses?, perturbation of stored beam?, </a:t>
            </a:r>
          </a:p>
          <a:p>
            <a:r>
              <a:rPr lang="en-GB" sz="2400" dirty="0"/>
              <a:t>b</a:t>
            </a:r>
            <a:r>
              <a:rPr lang="en-GB" sz="2400" dirty="0" smtClean="0"/>
              <a:t>ackground effect on particle-physics detector?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8685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052736"/>
                <a:ext cx="8481484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b="1" dirty="0"/>
                  <a:t>d</a:t>
                </a:r>
                <a:r>
                  <a:rPr lang="en-GB" b="1" dirty="0" smtClean="0"/>
                  <a:t>ipole field required for FCC-</a:t>
                </a:r>
                <a:r>
                  <a:rPr lang="en-GB" b="1" dirty="0" err="1" smtClean="0"/>
                  <a:t>ee</a:t>
                </a:r>
                <a:endParaRPr lang="en-GB" b="1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acc>
                      <m:accPr>
                        <m:chr m:val="̅"/>
                        <m:ctrlPr>
                          <a:rPr lang="en-GB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acc>
                  </m:oMath>
                </a14:m>
                <a:r>
                  <a:rPr lang="en-GB" b="1" dirty="0" smtClean="0">
                    <a:solidFill>
                      <a:srgbClr val="00B050"/>
                    </a:solidFill>
                  </a:rPr>
                  <a:t> production (175 GeV): 534 G (0.05 T)</a:t>
                </a:r>
                <a:r>
                  <a:rPr lang="en-GB" dirty="0" smtClean="0"/>
                  <a:t>, </a:t>
                </a:r>
              </a:p>
              <a:p>
                <a:pPr marL="0" indent="0">
                  <a:buNone/>
                </a:pPr>
                <a:r>
                  <a:rPr lang="en-GB" b="1" i="1" dirty="0" smtClean="0">
                    <a:solidFill>
                      <a:srgbClr val="FF0000"/>
                    </a:solidFill>
                  </a:rPr>
                  <a:t>Z</a:t>
                </a:r>
                <a:r>
                  <a:rPr lang="en-GB" b="1" dirty="0" smtClean="0">
                    <a:solidFill>
                      <a:srgbClr val="FF0000"/>
                    </a:solidFill>
                  </a:rPr>
                  <a:t> pole (46 GeV):  139 G (0.014 T)</a:t>
                </a:r>
              </a:p>
              <a:p>
                <a:pPr marL="0" indent="0">
                  <a:buNone/>
                </a:pPr>
                <a:r>
                  <a:rPr lang="en-GB" b="1" dirty="0" smtClean="0"/>
                  <a:t>booster injection </a:t>
                </a:r>
                <a:r>
                  <a:rPr lang="en-GB" dirty="0" smtClean="0"/>
                  <a:t>at 20 GeV: 61 G, at 10 GeV: 31 G,</a:t>
                </a:r>
              </a:p>
              <a:p>
                <a:pPr marL="0" indent="0">
                  <a:buNone/>
                </a:pPr>
                <a:r>
                  <a:rPr lang="en-GB" dirty="0"/>
                  <a:t> </a:t>
                </a:r>
                <a:r>
                  <a:rPr lang="en-GB" dirty="0" smtClean="0"/>
                  <a:t>                 </a:t>
                </a:r>
                <a:r>
                  <a:rPr lang="en-GB" b="1" dirty="0" smtClean="0">
                    <a:solidFill>
                      <a:srgbClr val="FF0000"/>
                    </a:solidFill>
                  </a:rPr>
                  <a:t>at 5 GeV: 15 G (0.0015 T)</a:t>
                </a:r>
              </a:p>
              <a:p>
                <a:pPr marL="0" indent="0">
                  <a:buNone/>
                </a:pPr>
                <a:endParaRPr lang="en-GB" b="1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GB" dirty="0" err="1" smtClean="0"/>
                  <a:t>cf</a:t>
                </a:r>
                <a:r>
                  <a:rPr lang="en-GB" dirty="0" smtClean="0"/>
                  <a:t> earth magnetic field: ~0.5 G (0.00005 T), </a:t>
                </a:r>
              </a:p>
              <a:p>
                <a:pPr marL="0" indent="0">
                  <a:buNone/>
                </a:pPr>
                <a:endParaRPr lang="en-GB" b="1" i="1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GB" b="1" i="1" dirty="0" smtClean="0">
                    <a:solidFill>
                      <a:srgbClr val="0070C0"/>
                    </a:solidFill>
                  </a:rPr>
                  <a:t>field quality? </a:t>
                </a:r>
                <a:r>
                  <a:rPr lang="en-GB" b="1" i="1" dirty="0">
                    <a:solidFill>
                      <a:srgbClr val="0070C0"/>
                    </a:solidFill>
                  </a:rPr>
                  <a:t>m</a:t>
                </a:r>
                <a:r>
                  <a:rPr lang="en-GB" b="1" i="1" dirty="0" smtClean="0">
                    <a:solidFill>
                      <a:srgbClr val="0070C0"/>
                    </a:solidFill>
                  </a:rPr>
                  <a:t>agnet cost?</a:t>
                </a:r>
              </a:p>
              <a:p>
                <a:pPr marL="0" indent="0">
                  <a:buNone/>
                </a:pPr>
                <a:r>
                  <a:rPr lang="en-GB" sz="2000" b="1" dirty="0" smtClean="0">
                    <a:solidFill>
                      <a:srgbClr val="0070C0"/>
                    </a:solidFill>
                  </a:rPr>
                  <a:t> </a:t>
                </a:r>
                <a:endParaRPr lang="en-GB" sz="2000" b="1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GB" dirty="0">
                    <a:solidFill>
                      <a:srgbClr val="FF0000"/>
                    </a:solidFill>
                  </a:rPr>
                  <a:t>w</a:t>
                </a:r>
                <a:r>
                  <a:rPr lang="en-GB" dirty="0" smtClean="0">
                    <a:solidFill>
                      <a:srgbClr val="FF0000"/>
                    </a:solidFill>
                  </a:rPr>
                  <a:t>e also need a tapering technique (1% across arc)</a:t>
                </a:r>
              </a:p>
              <a:p>
                <a:pPr marL="0" indent="0">
                  <a:buNone/>
                </a:pPr>
                <a:endParaRPr lang="en-GB" b="1" i="1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GB" dirty="0" smtClean="0"/>
                  <a:t>	</a:t>
                </a: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052736"/>
                <a:ext cx="8481484" cy="4351338"/>
              </a:xfrm>
              <a:blipFill rotWithShape="0">
                <a:blip r:embed="rId2"/>
                <a:stretch>
                  <a:fillRect l="-1437" t="-2384" b="-300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/>
          <p:cNvSpPr txBox="1">
            <a:spLocks/>
          </p:cNvSpPr>
          <p:nvPr/>
        </p:nvSpPr>
        <p:spPr>
          <a:xfrm>
            <a:off x="-3059" y="-27384"/>
            <a:ext cx="9150188" cy="864096"/>
          </a:xfrm>
          <a:prstGeom prst="rect">
            <a:avLst/>
          </a:prstGeom>
          <a:solidFill>
            <a:schemeClr val="tx1"/>
          </a:solidFill>
        </p:spPr>
        <p:txBody>
          <a:bodyPr tIns="36000" bIns="360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</a:rPr>
              <a:t>  	      low dipole fields!</a:t>
            </a:r>
            <a:endParaRPr lang="en-US" sz="3600" b="1" dirty="0">
              <a:solidFill>
                <a:srgbClr val="FFFF00"/>
              </a:solidFill>
            </a:endParaRPr>
          </a:p>
        </p:txBody>
      </p:sp>
      <p:pic>
        <p:nvPicPr>
          <p:cNvPr id="6" name="E9AE129B-AADE-4D42-A5CD-D33420D126B1" descr="7E832775-FA4B-45D5-A24A-50916B9E27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9" y="52826"/>
            <a:ext cx="2033801" cy="85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910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3059" y="-27384"/>
            <a:ext cx="9150188" cy="864096"/>
          </a:xfrm>
          <a:prstGeom prst="rect">
            <a:avLst/>
          </a:prstGeom>
          <a:solidFill>
            <a:schemeClr val="tx1"/>
          </a:solidFill>
        </p:spPr>
        <p:txBody>
          <a:bodyPr tIns="36000" bIns="360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</a:rPr>
              <a:t>  		key FCC-</a:t>
            </a:r>
            <a:r>
              <a:rPr lang="en-US" sz="3600" b="1" dirty="0" err="1" smtClean="0">
                <a:solidFill>
                  <a:srgbClr val="FFFF00"/>
                </a:solidFill>
              </a:rPr>
              <a:t>ee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BeDi</a:t>
            </a:r>
            <a:r>
              <a:rPr lang="en-US" sz="3600" b="1" dirty="0" smtClean="0">
                <a:solidFill>
                  <a:srgbClr val="FFFF00"/>
                </a:solidFill>
              </a:rPr>
              <a:t> challenges</a:t>
            </a:r>
            <a:endParaRPr lang="en-US" sz="3600" b="1" dirty="0">
              <a:solidFill>
                <a:srgbClr val="FFFF00"/>
              </a:solidFill>
            </a:endParaRPr>
          </a:p>
        </p:txBody>
      </p:sp>
      <p:pic>
        <p:nvPicPr>
          <p:cNvPr id="3" name="E9AE129B-AADE-4D42-A5CD-D33420D126B1" descr="7E832775-FA4B-45D5-A24A-50916B9E27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9" y="52826"/>
            <a:ext cx="2033801" cy="85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flipH="1">
            <a:off x="-3059" y="819531"/>
            <a:ext cx="912608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achieving design emittances – the lowest ever! </a:t>
            </a:r>
            <a:r>
              <a:rPr lang="en-GB" sz="2800" dirty="0" smtClean="0">
                <a:solidFill>
                  <a:srgbClr val="FF0000"/>
                </a:solidFill>
              </a:rPr>
              <a:t>→</a:t>
            </a:r>
            <a:r>
              <a:rPr lang="en-GB" sz="2800" dirty="0"/>
              <a:t> </a:t>
            </a:r>
            <a:r>
              <a:rPr lang="en-GB" sz="2800" dirty="0" smtClean="0">
                <a:solidFill>
                  <a:srgbClr val="FF0000"/>
                </a:solidFill>
              </a:rPr>
              <a:t> correcting orbit, coupling, dispersion, esp. vertical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m</a:t>
            </a:r>
            <a:r>
              <a:rPr lang="en-GB" sz="2800" dirty="0" smtClean="0"/>
              <a:t>easuring </a:t>
            </a:r>
            <a:r>
              <a:rPr lang="en-GB" sz="2800" dirty="0" smtClean="0"/>
              <a:t>small beam sizes </a:t>
            </a:r>
            <a:r>
              <a:rPr lang="en-GB" sz="2800" dirty="0" smtClean="0">
                <a:solidFill>
                  <a:srgbClr val="FF0000"/>
                </a:solidFill>
              </a:rPr>
              <a:t>→</a:t>
            </a:r>
            <a:r>
              <a:rPr lang="en-GB" sz="2800" dirty="0" smtClean="0"/>
              <a:t> </a:t>
            </a:r>
            <a:r>
              <a:rPr lang="en-GB" sz="2800" dirty="0" smtClean="0">
                <a:solidFill>
                  <a:srgbClr val="FF0000"/>
                </a:solidFill>
              </a:rPr>
              <a:t>SR monitors with high photon energies </a:t>
            </a:r>
            <a:endParaRPr lang="en-GB" sz="2800" dirty="0" smtClean="0">
              <a:solidFill>
                <a:srgbClr val="FF33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b</a:t>
            </a:r>
            <a:r>
              <a:rPr lang="en-GB" sz="2800" dirty="0" smtClean="0"/>
              <a:t>eam stability </a:t>
            </a:r>
            <a:r>
              <a:rPr lang="en-GB" sz="2800" dirty="0">
                <a:solidFill>
                  <a:srgbClr val="FF0000"/>
                </a:solidFill>
              </a:rPr>
              <a:t>→ </a:t>
            </a:r>
            <a:r>
              <a:rPr lang="en-GB" sz="2800" dirty="0" smtClean="0">
                <a:solidFill>
                  <a:srgbClr val="FF0000"/>
                </a:solidFill>
              </a:rPr>
              <a:t>bunch-by-bunch feedback systems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radiative </a:t>
            </a:r>
            <a:r>
              <a:rPr lang="en-GB" sz="2800" dirty="0" err="1" smtClean="0"/>
              <a:t>Bhabha</a:t>
            </a:r>
            <a:r>
              <a:rPr lang="en-GB" sz="2800" dirty="0" smtClean="0"/>
              <a:t> scattering, and  </a:t>
            </a:r>
            <a:r>
              <a:rPr lang="en-GB" sz="2800" dirty="0" err="1" smtClean="0"/>
              <a:t>beamstrahlung</a:t>
            </a:r>
            <a:r>
              <a:rPr lang="en-GB" sz="2800" dirty="0" smtClean="0"/>
              <a:t>, … </a:t>
            </a:r>
            <a:r>
              <a:rPr lang="en-GB" sz="2800" dirty="0">
                <a:solidFill>
                  <a:srgbClr val="FF0000"/>
                </a:solidFill>
              </a:rPr>
              <a:t>→ </a:t>
            </a:r>
            <a:r>
              <a:rPr lang="en-GB" sz="2800" dirty="0" smtClean="0">
                <a:solidFill>
                  <a:srgbClr val="FF0000"/>
                </a:solidFill>
              </a:rPr>
              <a:t>beam-loss diagnostics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t</a:t>
            </a:r>
            <a:r>
              <a:rPr lang="en-GB" sz="2800" dirty="0" smtClean="0"/>
              <a:t>op-up injection, </a:t>
            </a:r>
            <a:r>
              <a:rPr lang="en-GB" sz="2800" dirty="0"/>
              <a:t>… </a:t>
            </a:r>
            <a:r>
              <a:rPr lang="en-GB" sz="2800" dirty="0">
                <a:solidFill>
                  <a:srgbClr val="FF0000"/>
                </a:solidFill>
              </a:rPr>
              <a:t>→ </a:t>
            </a:r>
            <a:r>
              <a:rPr lang="en-GB" sz="2800" dirty="0" smtClean="0">
                <a:solidFill>
                  <a:srgbClr val="FF0000"/>
                </a:solidFill>
              </a:rPr>
              <a:t>orbit and optics control </a:t>
            </a:r>
            <a:r>
              <a:rPr lang="en-GB" sz="2800" dirty="0" smtClean="0"/>
              <a:t>good IR optics control for ultimate luminosity with crab waist and</a:t>
            </a:r>
            <a:r>
              <a:rPr lang="en-GB" sz="2800" dirty="0" smtClean="0">
                <a:latin typeface="Symbol" panose="05050102010706020507" pitchFamily="18" charset="2"/>
              </a:rPr>
              <a:t> b</a:t>
            </a:r>
            <a:r>
              <a:rPr lang="en-GB" sz="2800" baseline="-25000" dirty="0" smtClean="0"/>
              <a:t>y</a:t>
            </a:r>
            <a:r>
              <a:rPr lang="en-GB" sz="2800" baseline="30000" dirty="0" smtClean="0"/>
              <a:t>*</a:t>
            </a:r>
            <a:r>
              <a:rPr lang="en-GB" sz="2800" dirty="0" smtClean="0"/>
              <a:t> - 1-2 mm (</a:t>
            </a:r>
            <a:r>
              <a:rPr lang="en-GB" sz="2800" dirty="0" err="1" smtClean="0">
                <a:latin typeface="Symbol" panose="05050102010706020507" pitchFamily="18" charset="2"/>
              </a:rPr>
              <a:t>s</a:t>
            </a:r>
            <a:r>
              <a:rPr lang="en-GB" sz="2800" baseline="-25000" dirty="0" err="1" smtClean="0"/>
              <a:t>y</a:t>
            </a:r>
            <a:r>
              <a:rPr lang="en-GB" sz="2800" baseline="30000" dirty="0" smtClean="0"/>
              <a:t>*</a:t>
            </a:r>
            <a:r>
              <a:rPr lang="en-GB" sz="2800" dirty="0" smtClean="0"/>
              <a:t>~ 50 nm) </a:t>
            </a:r>
            <a:r>
              <a:rPr lang="en-GB" sz="2800" dirty="0" smtClean="0">
                <a:solidFill>
                  <a:srgbClr val="FF0000"/>
                </a:solidFill>
              </a:rPr>
              <a:t>→ IR BPMs, non-invasive profile monitors (?)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p</a:t>
            </a:r>
            <a:r>
              <a:rPr lang="en-GB" sz="2800" dirty="0" smtClean="0"/>
              <a:t>recise energy calibration </a:t>
            </a:r>
            <a:r>
              <a:rPr lang="en-GB" sz="2800" dirty="0" smtClean="0">
                <a:solidFill>
                  <a:srgbClr val="FF0000"/>
                </a:solidFill>
              </a:rPr>
              <a:t>→ polarimetry, others …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55839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5"/>
          <p:cNvGraphicFramePr>
            <a:graphicFrameLocks/>
          </p:cNvGraphicFramePr>
          <p:nvPr>
            <p:extLst/>
          </p:nvPr>
        </p:nvGraphicFramePr>
        <p:xfrm>
          <a:off x="42824" y="1312755"/>
          <a:ext cx="9040020" cy="4957099"/>
        </p:xfrm>
        <a:graphic>
          <a:graphicData uri="http://schemas.openxmlformats.org/drawingml/2006/table">
            <a:tbl>
              <a:tblPr firstRow="1" bandRow="1"/>
              <a:tblGrid>
                <a:gridCol w="452001"/>
                <a:gridCol w="452001"/>
                <a:gridCol w="452001"/>
                <a:gridCol w="452001"/>
                <a:gridCol w="452001"/>
                <a:gridCol w="452001"/>
                <a:gridCol w="452001"/>
                <a:gridCol w="452001"/>
                <a:gridCol w="452001"/>
                <a:gridCol w="452001"/>
                <a:gridCol w="452001"/>
                <a:gridCol w="452001"/>
                <a:gridCol w="452001"/>
                <a:gridCol w="452001"/>
                <a:gridCol w="452001"/>
                <a:gridCol w="452001"/>
                <a:gridCol w="452001"/>
                <a:gridCol w="452001"/>
                <a:gridCol w="452001"/>
                <a:gridCol w="452001"/>
              </a:tblGrid>
              <a:tr h="440196">
                <a:tc gridSpan="4">
                  <a:txBody>
                    <a:bodyPr/>
                    <a:lstStyle>
                      <a:lvl1pPr marL="0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b="1" dirty="0" smtClean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2014</a:t>
                      </a:r>
                      <a:endParaRPr lang="en-GB" b="1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b="1" dirty="0" smtClean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2015</a:t>
                      </a:r>
                      <a:endParaRPr lang="en-GB" b="1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b="1" dirty="0" smtClean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2016</a:t>
                      </a:r>
                      <a:endParaRPr lang="en-GB" b="1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b="1" dirty="0" smtClean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2017</a:t>
                      </a:r>
                      <a:endParaRPr lang="en-GB" b="1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b="1" dirty="0" smtClean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2018</a:t>
                      </a:r>
                      <a:endParaRPr lang="en-GB" b="1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28859"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Q1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Q2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Q3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Q4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Q1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Q2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Q3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Q4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Q1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Q2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Q3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Q4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Q1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Q2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Q3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Q4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Q1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Q2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Q3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Q4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40000"/>
                      </a:srgbClr>
                    </a:solidFill>
                  </a:tcPr>
                </a:tc>
              </a:tr>
              <a:tr h="4186280"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407295" y="2427600"/>
            <a:ext cx="2238916" cy="542222"/>
          </a:xfrm>
          <a:prstGeom prst="roundRect">
            <a:avLst/>
          </a:prstGeom>
          <a:solidFill>
            <a:srgbClr val="0C377B">
              <a:lumMod val="20000"/>
              <a:lumOff val="80000"/>
            </a:srgbClr>
          </a:solidFill>
          <a:ln w="9525" cap="flat" cmpd="sng" algn="ctr">
            <a:solidFill>
              <a:srgbClr val="0C377B">
                <a:shade val="60000"/>
                <a:satMod val="300000"/>
              </a:srgbClr>
            </a:solidFill>
            <a:prstDash val="solid"/>
          </a:ln>
          <a:effectLst>
            <a:glow rad="63500">
              <a:srgbClr val="0C377B">
                <a:tint val="30000"/>
                <a:shade val="95000"/>
                <a:satMod val="300000"/>
                <a:alpha val="50000"/>
              </a:srgbClr>
            </a:glow>
          </a:effectLst>
        </p:spPr>
        <p:txBody>
          <a:bodyPr lIns="36000" r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Explore options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“weak interaction”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618430" y="5509696"/>
            <a:ext cx="1256294" cy="376404"/>
          </a:xfrm>
          <a:prstGeom prst="roundRect">
            <a:avLst/>
          </a:prstGeom>
          <a:solidFill>
            <a:srgbClr val="FFCCFF"/>
          </a:solidFill>
          <a:ln w="9525" cap="flat" cmpd="sng" algn="ctr">
            <a:solidFill>
              <a:srgbClr val="CC0099"/>
            </a:solidFill>
            <a:prstDash val="solid"/>
          </a:ln>
          <a:effectLst>
            <a:glow rad="63500">
              <a:srgbClr val="0C377B">
                <a:tint val="30000"/>
                <a:shade val="95000"/>
                <a:satMod val="300000"/>
                <a:alpha val="5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Report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15660" y="2105564"/>
            <a:ext cx="2653680" cy="294189"/>
          </a:xfrm>
          <a:prstGeom prst="roundRect">
            <a:avLst/>
          </a:prstGeom>
          <a:solidFill>
            <a:srgbClr val="F9F9F9"/>
          </a:solidFill>
          <a:ln w="9525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Study plan, 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scope definition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578881" y="5113092"/>
            <a:ext cx="1837682" cy="579821"/>
          </a:xfrm>
          <a:prstGeom prst="roundRect">
            <a:avLst/>
          </a:prstGeom>
          <a:solidFill>
            <a:srgbClr val="F9F9F9"/>
          </a:solidFill>
          <a:ln w="9525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FCC </a:t>
            </a:r>
            <a:r>
              <a:rPr lang="en-GB" sz="1600" b="1" kern="0" dirty="0" smtClean="0">
                <a:solidFill>
                  <a:srgbClr val="0C377B"/>
                </a:solidFill>
              </a:rPr>
              <a:t>Week 2018</a:t>
            </a:r>
            <a:endParaRPr kumimoji="0" lang="en-GB" sz="1600" b="1" i="0" u="none" strike="noStrike" kern="0" cap="none" spc="0" normalizeH="0" baseline="0" noProof="0" dirty="0" smtClean="0">
              <a:ln>
                <a:noFill/>
              </a:ln>
              <a:solidFill>
                <a:srgbClr val="0C377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contents of CDR</a:t>
            </a: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rgbClr val="0C377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204703" y="5998914"/>
            <a:ext cx="1330785" cy="263549"/>
          </a:xfrm>
          <a:prstGeom prst="roundRect">
            <a:avLst/>
          </a:prstGeom>
          <a:solidFill>
            <a:srgbClr val="F9F9F9"/>
          </a:solidFill>
          <a:ln w="9525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CDR</a:t>
            </a:r>
            <a:r>
              <a:rPr kumimoji="0" lang="en-GB" sz="1600" b="1" i="0" u="none" strike="noStrike" kern="0" cap="none" spc="0" normalizeH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ready</a:t>
            </a:r>
            <a:endParaRPr kumimoji="0" lang="en-GB" sz="1600" b="1" i="0" u="none" strike="noStrike" kern="0" cap="none" spc="0" normalizeH="0" baseline="0" noProof="0" dirty="0" smtClean="0">
              <a:ln>
                <a:noFill/>
              </a:ln>
              <a:solidFill>
                <a:srgbClr val="0C377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0" y="2033316"/>
            <a:ext cx="615661" cy="581317"/>
            <a:chOff x="4333017" y="2114253"/>
            <a:chExt cx="1219048" cy="121904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219" l="0" r="9921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33017" y="2114253"/>
              <a:ext cx="1219048" cy="121904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61566" y="2421324"/>
              <a:ext cx="361950" cy="609600"/>
            </a:xfrm>
            <a:prstGeom prst="rect">
              <a:avLst/>
            </a:prstGeom>
          </p:spPr>
        </p:pic>
      </p:grpSp>
      <p:sp>
        <p:nvSpPr>
          <p:cNvPr id="16" name="Rounded Rectangle 15"/>
          <p:cNvSpPr/>
          <p:nvPr/>
        </p:nvSpPr>
        <p:spPr>
          <a:xfrm>
            <a:off x="473482" y="3456532"/>
            <a:ext cx="2131330" cy="617144"/>
          </a:xfrm>
          <a:prstGeom prst="roundRect">
            <a:avLst/>
          </a:prstGeom>
          <a:solidFill>
            <a:srgbClr val="F9F9F9"/>
          </a:solidFill>
          <a:ln w="9525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FCC Week 2015: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kern="0" dirty="0" smtClean="0">
                <a:solidFill>
                  <a:srgbClr val="0C377B"/>
                </a:solidFill>
              </a:rPr>
              <a:t>work towards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baseline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087175" y="3005103"/>
            <a:ext cx="615661" cy="576741"/>
            <a:chOff x="-1219048" y="3333377"/>
            <a:chExt cx="540000" cy="5400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9219" l="0" r="9921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219048" y="3333377"/>
              <a:ext cx="540000" cy="5400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screen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068453" y="3477510"/>
              <a:ext cx="238810" cy="239203"/>
            </a:xfrm>
            <a:prstGeom prst="rect">
              <a:avLst/>
            </a:prstGeom>
          </p:spPr>
        </p:pic>
      </p:grpSp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5655302" y="3960128"/>
            <a:ext cx="615661" cy="581317"/>
            <a:chOff x="4333017" y="2114253"/>
            <a:chExt cx="1219048" cy="1219048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219" l="0" r="9921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33017" y="2114253"/>
              <a:ext cx="1219048" cy="1219048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61566" y="2421324"/>
              <a:ext cx="361950" cy="609600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8581975" y="5550463"/>
            <a:ext cx="615661" cy="576741"/>
            <a:chOff x="6234726" y="2760924"/>
            <a:chExt cx="540000" cy="54000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9219" l="0" r="9921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34726" y="2760924"/>
              <a:ext cx="540000" cy="54000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80100" y="2877214"/>
              <a:ext cx="252000" cy="252000"/>
            </a:xfrm>
            <a:prstGeom prst="rect">
              <a:avLst/>
            </a:prstGeom>
          </p:spPr>
        </p:pic>
      </p:grpSp>
      <p:sp>
        <p:nvSpPr>
          <p:cNvPr id="26" name="Rounded Rectangle 25"/>
          <p:cNvSpPr/>
          <p:nvPr/>
        </p:nvSpPr>
        <p:spPr>
          <a:xfrm>
            <a:off x="2667173" y="3193888"/>
            <a:ext cx="2958274" cy="542222"/>
          </a:xfrm>
          <a:prstGeom prst="roundRect">
            <a:avLst/>
          </a:prstGeom>
          <a:solidFill>
            <a:srgbClr val="0C377B">
              <a:lumMod val="20000"/>
              <a:lumOff val="80000"/>
            </a:srgbClr>
          </a:solidFill>
          <a:ln w="9525" cap="flat" cmpd="sng" algn="ctr">
            <a:solidFill>
              <a:srgbClr val="0C377B">
                <a:shade val="60000"/>
                <a:satMod val="300000"/>
              </a:srgbClr>
            </a:solidFill>
            <a:prstDash val="solid"/>
          </a:ln>
          <a:effectLst>
            <a:glow rad="63500">
              <a:srgbClr val="0C377B">
                <a:tint val="30000"/>
                <a:shade val="95000"/>
                <a:satMod val="300000"/>
                <a:alpha val="50000"/>
              </a:srgbClr>
            </a:glow>
          </a:effectLst>
        </p:spPr>
        <p:txBody>
          <a:bodyPr lIns="36000" r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conceptual study of baseline “strong interact.”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263143" y="3815451"/>
            <a:ext cx="2466113" cy="679189"/>
          </a:xfrm>
          <a:prstGeom prst="roundRect">
            <a:avLst/>
          </a:prstGeom>
          <a:solidFill>
            <a:srgbClr val="F9F9F9"/>
          </a:solidFill>
          <a:ln w="9525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FCC Week 17 &amp; Review</a:t>
            </a:r>
            <a:b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Cost model, LHC results</a:t>
            </a:r>
            <a:b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study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re-scoping?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5837447" y="4551790"/>
            <a:ext cx="1678184" cy="542222"/>
          </a:xfrm>
          <a:prstGeom prst="roundRect">
            <a:avLst/>
          </a:prstGeom>
          <a:solidFill>
            <a:srgbClr val="0C377B">
              <a:lumMod val="20000"/>
              <a:lumOff val="80000"/>
            </a:srgbClr>
          </a:solidFill>
          <a:ln w="9525" cap="flat" cmpd="sng" algn="ctr">
            <a:solidFill>
              <a:srgbClr val="0C377B">
                <a:shade val="60000"/>
                <a:satMod val="300000"/>
              </a:srgbClr>
            </a:solidFill>
            <a:prstDash val="solid"/>
          </a:ln>
          <a:effectLst>
            <a:glow rad="63500">
              <a:srgbClr val="0C377B">
                <a:tint val="30000"/>
                <a:shade val="95000"/>
                <a:satMod val="300000"/>
                <a:alpha val="5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Elaboration,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consolidation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911811" y="3695758"/>
            <a:ext cx="615661" cy="576741"/>
            <a:chOff x="-1219048" y="3333377"/>
            <a:chExt cx="540000" cy="540000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9219" l="0" r="9921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219048" y="3333377"/>
              <a:ext cx="540000" cy="540000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7" cstate="screen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068453" y="3477510"/>
              <a:ext cx="238810" cy="239203"/>
            </a:xfrm>
            <a:prstGeom prst="rect">
              <a:avLst/>
            </a:prstGeom>
          </p:spPr>
        </p:pic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2895" y="2531504"/>
            <a:ext cx="933495" cy="933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" name="Rounded Rectangle 33"/>
          <p:cNvSpPr/>
          <p:nvPr/>
        </p:nvSpPr>
        <p:spPr>
          <a:xfrm>
            <a:off x="3243396" y="4260147"/>
            <a:ext cx="1725989" cy="454336"/>
          </a:xfrm>
          <a:prstGeom prst="roundRect">
            <a:avLst/>
          </a:prstGeom>
          <a:solidFill>
            <a:srgbClr val="F9F9F9"/>
          </a:solidFill>
          <a:ln w="9525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FCC Week 2016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kern="0" noProof="0" dirty="0" smtClean="0">
                <a:solidFill>
                  <a:srgbClr val="0C377B"/>
                </a:solidFill>
              </a:rPr>
              <a:t>Progress review</a:t>
            </a:r>
            <a:endParaRPr kumimoji="0" lang="en-GB" sz="1600" i="0" u="none" strike="noStrike" kern="0" cap="none" spc="0" normalizeH="0" baseline="0" noProof="0" dirty="0" smtClean="0">
              <a:ln>
                <a:noFill/>
              </a:ln>
              <a:solidFill>
                <a:srgbClr val="0C377B"/>
              </a:solidFill>
              <a:effectLst/>
              <a:uLnTx/>
              <a:uFillTx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7425487" y="4999624"/>
            <a:ext cx="615661" cy="576741"/>
            <a:chOff x="-1219048" y="3333377"/>
            <a:chExt cx="540000" cy="540000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9219" l="0" r="9921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219048" y="3333377"/>
              <a:ext cx="540000" cy="540000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7" cstate="screen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068453" y="3477510"/>
              <a:ext cx="238810" cy="239203"/>
            </a:xfrm>
            <a:prstGeom prst="rect">
              <a:avLst/>
            </a:prstGeom>
          </p:spPr>
        </p:pic>
      </p:grpSp>
      <p:sp>
        <p:nvSpPr>
          <p:cNvPr id="38" name="Title 1"/>
          <p:cNvSpPr txBox="1">
            <a:spLocks/>
          </p:cNvSpPr>
          <p:nvPr/>
        </p:nvSpPr>
        <p:spPr>
          <a:xfrm>
            <a:off x="-3059" y="-27384"/>
            <a:ext cx="9150188" cy="1008000"/>
          </a:xfrm>
          <a:prstGeom prst="rect">
            <a:avLst/>
          </a:prstGeom>
          <a:solidFill>
            <a:schemeClr val="tx1"/>
          </a:solidFill>
        </p:spPr>
        <p:txBody>
          <a:bodyPr tIns="0" bIns="0" anchor="ctr" anchorCtr="0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2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              </a:t>
            </a:r>
            <a:r>
              <a:rPr lang="en-GB" dirty="0" smtClean="0"/>
              <a:t>Study </a:t>
            </a:r>
            <a:r>
              <a:rPr lang="en-GB" dirty="0"/>
              <a:t>time line towards </a:t>
            </a:r>
            <a:r>
              <a:rPr lang="en-GB" dirty="0" smtClean="0"/>
              <a:t>FCC CDR</a:t>
            </a:r>
            <a:endParaRPr lang="en-US" dirty="0"/>
          </a:p>
        </p:txBody>
      </p:sp>
      <p:pic>
        <p:nvPicPr>
          <p:cNvPr id="39" name="E9AE129B-AADE-4D42-A5CD-D33420D126B1" descr="7E832775-FA4B-45D5-A24A-50916B9E271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9253"/>
            <a:ext cx="2033801" cy="85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531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4" name="Group 363"/>
          <p:cNvGrpSpPr/>
          <p:nvPr/>
        </p:nvGrpSpPr>
        <p:grpSpPr>
          <a:xfrm>
            <a:off x="-8450876" y="1797732"/>
            <a:ext cx="17273129" cy="4317592"/>
            <a:chOff x="-8603276" y="1645332"/>
            <a:chExt cx="17273129" cy="4317592"/>
          </a:xfrm>
        </p:grpSpPr>
        <p:grpSp>
          <p:nvGrpSpPr>
            <p:cNvPr id="365" name="Group 364"/>
            <p:cNvGrpSpPr/>
            <p:nvPr/>
          </p:nvGrpSpPr>
          <p:grpSpPr>
            <a:xfrm>
              <a:off x="-8603276" y="1645333"/>
              <a:ext cx="8635181" cy="4317591"/>
              <a:chOff x="-9180874" y="1944487"/>
              <a:chExt cx="8635181" cy="4317591"/>
            </a:xfrm>
          </p:grpSpPr>
          <p:pic>
            <p:nvPicPr>
              <p:cNvPr id="418" name="Picture 417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9180874" y="1944487"/>
                <a:ext cx="8635181" cy="4317591"/>
              </a:xfrm>
              <a:prstGeom prst="rect">
                <a:avLst/>
              </a:prstGeom>
            </p:spPr>
          </p:pic>
          <p:grpSp>
            <p:nvGrpSpPr>
              <p:cNvPr id="419" name="Group 418"/>
              <p:cNvGrpSpPr/>
              <p:nvPr/>
            </p:nvGrpSpPr>
            <p:grpSpPr>
              <a:xfrm>
                <a:off x="-7791596" y="2404096"/>
                <a:ext cx="6373664" cy="2242480"/>
                <a:chOff x="-7791596" y="2404096"/>
                <a:chExt cx="6373664" cy="2242480"/>
              </a:xfrm>
            </p:grpSpPr>
            <p:pic>
              <p:nvPicPr>
                <p:cNvPr id="420" name="Picture 419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961666" y="2560105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421" name="Picture 420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988872" y="2629984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422" name="Picture 421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966000" y="2629984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423" name="Picture 422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894324" y="2655987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424" name="Picture 423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811847" y="2717199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425" name="Picture 424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591484" y="2712881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426" name="Picture 425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620321" y="2689035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427" name="Picture 426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724059" y="2696073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428" name="Picture 427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650979" y="2717199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429" name="Picture 428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630569" y="2738868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430" name="Picture 429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662160" y="2760537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431" name="Picture 430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689054" y="2780045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432" name="Picture 431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717280" y="2777865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433" name="Picture 432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745506" y="2780019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434" name="Picture 433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760730" y="2799509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435" name="Picture 434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788956" y="2814665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436" name="Picture 435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592004" y="2747532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437" name="Picture 436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541659" y="2719353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438" name="Picture 437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517516" y="2729606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439" name="Picture 438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571070" y="2898116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440" name="Picture 439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560180" y="2893212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441" name="Picture 440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890936" y="2918685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442" name="Picture 441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983577" y="2928972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443" name="Picture 442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941926" y="2954975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444" name="Picture 443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353184" y="2971759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445" name="Picture 444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207754" y="2927863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446" name="Picture 445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303993" y="2404096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447" name="Picture 446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266295" y="2725867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448" name="Picture 447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3992857" y="2642385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449" name="Picture 448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3985871" y="2672781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450" name="Picture 449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3154890" y="2608327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451" name="Picture 450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802791" y="3139517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452" name="Picture 451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791461" y="3112068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453" name="Picture 452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769520" y="3126187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454" name="Picture 453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516314" y="3102850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455" name="Picture 454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7791596" y="3128853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456" name="Picture 455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7754781" y="3164244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457" name="Picture 456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7362606" y="3501611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458" name="Picture 457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6865411" y="3075779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459" name="Picture 458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6667237" y="2904626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460" name="Picture 459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6695602" y="2918685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461" name="Picture 460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7097785" y="2934959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462" name="Picture 461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7157597" y="2953832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463" name="Picture 462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969318" y="4489482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464" name="Picture 463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3628217" y="3110926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465" name="Picture 464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7188873" y="3228179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466" name="Picture 465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086027" y="2942870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467" name="Picture 466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920592" y="2664899"/>
                  <a:ext cx="98382" cy="157094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66" name="Group 365"/>
            <p:cNvGrpSpPr/>
            <p:nvPr/>
          </p:nvGrpSpPr>
          <p:grpSpPr>
            <a:xfrm>
              <a:off x="34672" y="1645332"/>
              <a:ext cx="8635181" cy="4317591"/>
              <a:chOff x="-9180874" y="1944487"/>
              <a:chExt cx="8635181" cy="4317591"/>
            </a:xfrm>
          </p:grpSpPr>
          <p:pic>
            <p:nvPicPr>
              <p:cNvPr id="367" name="Picture 36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9180874" y="1944487"/>
                <a:ext cx="8635181" cy="4317591"/>
              </a:xfrm>
              <a:prstGeom prst="rect">
                <a:avLst/>
              </a:prstGeom>
            </p:spPr>
          </p:pic>
          <p:grpSp>
            <p:nvGrpSpPr>
              <p:cNvPr id="368" name="Group 367"/>
              <p:cNvGrpSpPr/>
              <p:nvPr/>
            </p:nvGrpSpPr>
            <p:grpSpPr>
              <a:xfrm>
                <a:off x="-7791596" y="2404096"/>
                <a:ext cx="6357751" cy="2242480"/>
                <a:chOff x="-7791596" y="2404096"/>
                <a:chExt cx="6357751" cy="2242480"/>
              </a:xfrm>
            </p:grpSpPr>
            <p:pic>
              <p:nvPicPr>
                <p:cNvPr id="369" name="Picture 368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961666" y="2560105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370" name="Picture 369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988872" y="2629984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371" name="Picture 370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966000" y="2629984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372" name="Picture 371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894324" y="2655987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373" name="Picture 372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811847" y="2717199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374" name="Picture 373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591484" y="2712881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375" name="Picture 374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620321" y="2689035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376" name="Picture 375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724059" y="2696073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377" name="Picture 376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650979" y="2717199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378" name="Picture 377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630569" y="2738868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379" name="Picture 378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662160" y="2760537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380" name="Picture 379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689054" y="2780045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381" name="Picture 380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717280" y="2777865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382" name="Picture 381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745506" y="2780019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383" name="Picture 382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760730" y="2799509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384" name="Picture 383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788956" y="2814665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385" name="Picture 384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592004" y="2747532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386" name="Picture 385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541659" y="2719353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387" name="Picture 386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517516" y="2729606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388" name="Picture 387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571070" y="2898116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389" name="Picture 388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560180" y="2893212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390" name="Picture 389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890936" y="2918685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391" name="Picture 390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983577" y="2928972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392" name="Picture 391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941926" y="2954975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393" name="Picture 392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353184" y="2971759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394" name="Picture 393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207754" y="2927863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395" name="Picture 394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303993" y="2404096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396" name="Picture 395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266295" y="2725867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397" name="Picture 396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3992857" y="2642385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398" name="Picture 397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3985871" y="2672781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399" name="Picture 398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3154890" y="2608327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400" name="Picture 399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775892" y="3112070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401" name="Picture 400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532227" y="3118006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402" name="Picture 401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7791596" y="3128853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403" name="Picture 402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7754781" y="3164244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404" name="Picture 403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7362606" y="3501611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405" name="Picture 404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6865411" y="3075779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406" name="Picture 405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6667237" y="2904626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407" name="Picture 406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6695602" y="2918685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408" name="Picture 407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7097785" y="2934959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409" name="Picture 408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7157597" y="2953832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410" name="Picture 409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969318" y="4489482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411" name="Picture 410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3633932" y="3088214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412" name="Picture 411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075445" y="2937140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413" name="Picture 412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437594" y="2846130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414" name="Picture 413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911650" y="2676701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415" name="Picture 414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800777" y="3093294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416" name="Picture 415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800777" y="3128853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417" name="Picture 416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7211625" y="3207400"/>
                  <a:ext cx="98382" cy="157094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260" name="Group 259"/>
          <p:cNvGrpSpPr/>
          <p:nvPr/>
        </p:nvGrpSpPr>
        <p:grpSpPr>
          <a:xfrm>
            <a:off x="-8603276" y="1645332"/>
            <a:ext cx="17273129" cy="4317592"/>
            <a:chOff x="-8603276" y="1645332"/>
            <a:chExt cx="17273129" cy="4317592"/>
          </a:xfrm>
        </p:grpSpPr>
        <p:grpSp>
          <p:nvGrpSpPr>
            <p:cNvPr id="261" name="Group 260"/>
            <p:cNvGrpSpPr/>
            <p:nvPr/>
          </p:nvGrpSpPr>
          <p:grpSpPr>
            <a:xfrm>
              <a:off x="-8603276" y="1645333"/>
              <a:ext cx="8635181" cy="4317591"/>
              <a:chOff x="-9180874" y="1944487"/>
              <a:chExt cx="8635181" cy="4317591"/>
            </a:xfrm>
          </p:grpSpPr>
          <p:pic>
            <p:nvPicPr>
              <p:cNvPr id="314" name="Picture 31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9180874" y="1944487"/>
                <a:ext cx="8635181" cy="4317591"/>
              </a:xfrm>
              <a:prstGeom prst="rect">
                <a:avLst/>
              </a:prstGeom>
            </p:spPr>
          </p:pic>
          <p:grpSp>
            <p:nvGrpSpPr>
              <p:cNvPr id="315" name="Group 314"/>
              <p:cNvGrpSpPr/>
              <p:nvPr/>
            </p:nvGrpSpPr>
            <p:grpSpPr>
              <a:xfrm>
                <a:off x="-7791596" y="2404096"/>
                <a:ext cx="6373664" cy="2242480"/>
                <a:chOff x="-7791596" y="2404096"/>
                <a:chExt cx="6373664" cy="2242480"/>
              </a:xfrm>
            </p:grpSpPr>
            <p:pic>
              <p:nvPicPr>
                <p:cNvPr id="316" name="Picture 315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961666" y="2560105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317" name="Picture 316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988872" y="2629984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318" name="Picture 317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966000" y="2629984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319" name="Picture 318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894324" y="2655987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320" name="Picture 319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811847" y="2717199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321" name="Picture 320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591484" y="2712881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322" name="Picture 321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620321" y="2689035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323" name="Picture 322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724059" y="2696073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324" name="Picture 323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650979" y="2717199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325" name="Picture 324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630569" y="2738868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326" name="Picture 325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662160" y="2760537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327" name="Picture 326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689054" y="2780045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328" name="Picture 327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717280" y="2777865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329" name="Picture 328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745506" y="2780019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330" name="Picture 329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760730" y="2799509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331" name="Picture 330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788956" y="2814665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332" name="Picture 331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592004" y="2747532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333" name="Picture 332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541659" y="2719353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334" name="Picture 333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517516" y="2729606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335" name="Picture 334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571070" y="2898116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336" name="Picture 335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560180" y="2893212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337" name="Picture 336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890936" y="2918685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338" name="Picture 337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983577" y="2928972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339" name="Picture 338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941926" y="2954975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340" name="Picture 339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353184" y="2971759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341" name="Picture 340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207754" y="2927863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342" name="Picture 341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303993" y="2404096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343" name="Picture 342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266295" y="2725867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344" name="Picture 343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3992857" y="2642385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345" name="Picture 344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3985871" y="2672781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346" name="Picture 345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3154890" y="2608327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347" name="Picture 346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802791" y="3139517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348" name="Picture 347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791461" y="3112068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349" name="Picture 348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769520" y="3126187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350" name="Picture 349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516314" y="3102850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351" name="Picture 350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7791596" y="3128853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352" name="Picture 351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7754781" y="3164244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353" name="Picture 352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7362606" y="3501611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354" name="Picture 353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6865411" y="3075779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355" name="Picture 354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6667237" y="2904626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356" name="Picture 355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6695602" y="2918685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357" name="Picture 356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7097785" y="2934959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358" name="Picture 357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7157597" y="2953832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359" name="Picture 358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969318" y="4489482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360" name="Picture 359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3628217" y="3110926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361" name="Picture 360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7188873" y="3228179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362" name="Picture 361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086027" y="2942870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363" name="Picture 362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920592" y="2664899"/>
                  <a:ext cx="98382" cy="157094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62" name="Group 261"/>
            <p:cNvGrpSpPr/>
            <p:nvPr/>
          </p:nvGrpSpPr>
          <p:grpSpPr>
            <a:xfrm>
              <a:off x="34672" y="1645332"/>
              <a:ext cx="8635181" cy="4317591"/>
              <a:chOff x="-9180874" y="1944487"/>
              <a:chExt cx="8635181" cy="4317591"/>
            </a:xfrm>
          </p:grpSpPr>
          <p:pic>
            <p:nvPicPr>
              <p:cNvPr id="263" name="Picture 26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9180874" y="1944487"/>
                <a:ext cx="8635181" cy="4317591"/>
              </a:xfrm>
              <a:prstGeom prst="rect">
                <a:avLst/>
              </a:prstGeom>
            </p:spPr>
          </p:pic>
          <p:grpSp>
            <p:nvGrpSpPr>
              <p:cNvPr id="264" name="Group 263"/>
              <p:cNvGrpSpPr/>
              <p:nvPr/>
            </p:nvGrpSpPr>
            <p:grpSpPr>
              <a:xfrm>
                <a:off x="-7791596" y="2404096"/>
                <a:ext cx="6357751" cy="2242480"/>
                <a:chOff x="-7791596" y="2404096"/>
                <a:chExt cx="6357751" cy="2242480"/>
              </a:xfrm>
            </p:grpSpPr>
            <p:pic>
              <p:nvPicPr>
                <p:cNvPr id="265" name="Picture 264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961666" y="2560105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266" name="Picture 265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988872" y="2629984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267" name="Picture 266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966000" y="2629984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268" name="Picture 267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894324" y="2655987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269" name="Picture 268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811847" y="2717199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270" name="Picture 269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591484" y="2712881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271" name="Picture 270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620321" y="2689035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272" name="Picture 271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724059" y="2696073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273" name="Picture 272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650979" y="2717199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274" name="Picture 273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630569" y="2738868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275" name="Picture 274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662160" y="2760537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276" name="Picture 275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689054" y="2780045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277" name="Picture 276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717280" y="2777865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278" name="Picture 277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745506" y="2780019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279" name="Picture 278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760730" y="2799509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280" name="Picture 279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788956" y="2814665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281" name="Picture 280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592004" y="2747532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282" name="Picture 281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541659" y="2719353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283" name="Picture 282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517516" y="2729606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284" name="Picture 283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571070" y="2898116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285" name="Picture 284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560180" y="2893212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286" name="Picture 285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890936" y="2918685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287" name="Picture 286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983577" y="2928972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288" name="Picture 287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941926" y="2954975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289" name="Picture 288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353184" y="2971759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290" name="Picture 289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207754" y="2927863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291" name="Picture 290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303993" y="2404096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292" name="Picture 291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266295" y="2725867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293" name="Picture 292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3992857" y="2642385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294" name="Picture 293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3985871" y="2672781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295" name="Picture 294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3154890" y="2608327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296" name="Picture 295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775892" y="3112070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297" name="Picture 296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532227" y="3118006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298" name="Picture 297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7791596" y="3128853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299" name="Picture 298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7754781" y="3164244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300" name="Picture 299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7362606" y="3501611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301" name="Picture 300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6865411" y="3075779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302" name="Picture 301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6667237" y="2904626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303" name="Picture 302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6695602" y="2918685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304" name="Picture 303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7097785" y="2934959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305" name="Picture 304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7157597" y="2953832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306" name="Picture 305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969318" y="4489482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307" name="Picture 306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3633932" y="3088214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308" name="Picture 307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075445" y="2937140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309" name="Picture 308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437594" y="2846130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310" name="Picture 309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911650" y="2676701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311" name="Picture 310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800777" y="3093294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312" name="Picture 311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800777" y="3128853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313" name="Picture 312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7211625" y="3207400"/>
                  <a:ext cx="98382" cy="157094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131" name="Freeform 130"/>
          <p:cNvSpPr/>
          <p:nvPr/>
        </p:nvSpPr>
        <p:spPr>
          <a:xfrm>
            <a:off x="-17322" y="1573839"/>
            <a:ext cx="9144000" cy="4572000"/>
          </a:xfrm>
          <a:custGeom>
            <a:avLst/>
            <a:gdLst>
              <a:gd name="connsiteX0" fmla="*/ 6400161 w 9144000"/>
              <a:gd name="connsiteY0" fmla="*/ 128987 h 4572000"/>
              <a:gd name="connsiteX1" fmla="*/ 4240161 w 9144000"/>
              <a:gd name="connsiteY1" fmla="*/ 2302508 h 4572000"/>
              <a:gd name="connsiteX2" fmla="*/ 6400161 w 9144000"/>
              <a:gd name="connsiteY2" fmla="*/ 4476029 h 4572000"/>
              <a:gd name="connsiteX3" fmla="*/ 8560161 w 9144000"/>
              <a:gd name="connsiteY3" fmla="*/ 2302508 h 4572000"/>
              <a:gd name="connsiteX4" fmla="*/ 6400161 w 9144000"/>
              <a:gd name="connsiteY4" fmla="*/ 128987 h 4572000"/>
              <a:gd name="connsiteX5" fmla="*/ 0 w 9144000"/>
              <a:gd name="connsiteY5" fmla="*/ 0 h 4572000"/>
              <a:gd name="connsiteX6" fmla="*/ 9144000 w 9144000"/>
              <a:gd name="connsiteY6" fmla="*/ 0 h 4572000"/>
              <a:gd name="connsiteX7" fmla="*/ 9144000 w 9144000"/>
              <a:gd name="connsiteY7" fmla="*/ 4572000 h 4572000"/>
              <a:gd name="connsiteX8" fmla="*/ 0 w 9144000"/>
              <a:gd name="connsiteY8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4572000">
                <a:moveTo>
                  <a:pt x="6400161" y="128987"/>
                </a:moveTo>
                <a:cubicBezTo>
                  <a:pt x="5207226" y="128987"/>
                  <a:pt x="4240161" y="1102105"/>
                  <a:pt x="4240161" y="2302508"/>
                </a:cubicBezTo>
                <a:cubicBezTo>
                  <a:pt x="4240161" y="3502911"/>
                  <a:pt x="5207226" y="4476029"/>
                  <a:pt x="6400161" y="4476029"/>
                </a:cubicBezTo>
                <a:cubicBezTo>
                  <a:pt x="7593096" y="4476029"/>
                  <a:pt x="8560161" y="3502911"/>
                  <a:pt x="8560161" y="2302508"/>
                </a:cubicBezTo>
                <a:cubicBezTo>
                  <a:pt x="8560161" y="1102105"/>
                  <a:pt x="7593096" y="128987"/>
                  <a:pt x="6400161" y="128987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4572000"/>
                </a:lnTo>
                <a:lnTo>
                  <a:pt x="0" y="4572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492"/>
            <a:ext cx="8226854" cy="713037"/>
          </a:xfrm>
        </p:spPr>
        <p:txBody>
          <a:bodyPr>
            <a:normAutofit/>
          </a:bodyPr>
          <a:lstStyle/>
          <a:p>
            <a:r>
              <a:rPr lang="en-GB" dirty="0" smtClean="0"/>
              <a:t>Collaboration Status</a:t>
            </a:r>
            <a:endParaRPr lang="fr-CH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-97151" y="1062268"/>
            <a:ext cx="8226854" cy="997659"/>
          </a:xfrm>
        </p:spPr>
        <p:txBody>
          <a:bodyPr>
            <a:normAutofit/>
          </a:bodyPr>
          <a:lstStyle/>
          <a:p>
            <a:r>
              <a:rPr lang="en-GB" dirty="0" smtClean="0"/>
              <a:t>62 institutes</a:t>
            </a:r>
          </a:p>
          <a:p>
            <a:r>
              <a:rPr lang="en-GB" dirty="0" smtClean="0"/>
              <a:t>23 countries + EC</a:t>
            </a:r>
          </a:p>
        </p:txBody>
      </p:sp>
      <p:pic>
        <p:nvPicPr>
          <p:cNvPr id="156" name="Picture 15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73" y="2082679"/>
            <a:ext cx="540000" cy="540000"/>
          </a:xfrm>
          <a:prstGeom prst="rect">
            <a:avLst/>
          </a:prstGeom>
        </p:spPr>
      </p:pic>
      <p:pic>
        <p:nvPicPr>
          <p:cNvPr id="157" name="Picture 15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458" y="2082679"/>
            <a:ext cx="540000" cy="540000"/>
          </a:xfrm>
          <a:prstGeom prst="rect">
            <a:avLst/>
          </a:prstGeom>
        </p:spPr>
      </p:pic>
      <p:pic>
        <p:nvPicPr>
          <p:cNvPr id="158" name="Picture 15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933" y="2082679"/>
            <a:ext cx="540000" cy="540000"/>
          </a:xfrm>
          <a:prstGeom prst="rect">
            <a:avLst/>
          </a:prstGeom>
        </p:spPr>
      </p:pic>
      <p:pic>
        <p:nvPicPr>
          <p:cNvPr id="159" name="Picture 15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425" y="2082679"/>
            <a:ext cx="540000" cy="540000"/>
          </a:xfrm>
          <a:prstGeom prst="rect">
            <a:avLst/>
          </a:prstGeom>
        </p:spPr>
      </p:pic>
      <p:pic>
        <p:nvPicPr>
          <p:cNvPr id="160" name="Picture 15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710" y="2082679"/>
            <a:ext cx="540000" cy="540000"/>
          </a:xfrm>
          <a:prstGeom prst="rect">
            <a:avLst/>
          </a:prstGeom>
        </p:spPr>
      </p:pic>
      <p:pic>
        <p:nvPicPr>
          <p:cNvPr id="161" name="Picture 16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43" y="2612883"/>
            <a:ext cx="540000" cy="540000"/>
          </a:xfrm>
          <a:prstGeom prst="rect">
            <a:avLst/>
          </a:prstGeom>
        </p:spPr>
      </p:pic>
      <p:pic>
        <p:nvPicPr>
          <p:cNvPr id="162" name="Picture 16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73" y="2612883"/>
            <a:ext cx="540000" cy="540000"/>
          </a:xfrm>
          <a:prstGeom prst="rect">
            <a:avLst/>
          </a:prstGeom>
        </p:spPr>
      </p:pic>
      <p:pic>
        <p:nvPicPr>
          <p:cNvPr id="163" name="Picture 16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458" y="2612883"/>
            <a:ext cx="540000" cy="540000"/>
          </a:xfrm>
          <a:prstGeom prst="rect">
            <a:avLst/>
          </a:prstGeom>
        </p:spPr>
      </p:pic>
      <p:pic>
        <p:nvPicPr>
          <p:cNvPr id="164" name="Picture 163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923" y="2612883"/>
            <a:ext cx="540000" cy="540000"/>
          </a:xfrm>
          <a:prstGeom prst="rect">
            <a:avLst/>
          </a:prstGeom>
        </p:spPr>
      </p:pic>
      <p:pic>
        <p:nvPicPr>
          <p:cNvPr id="165" name="Picture 164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272" y="2612883"/>
            <a:ext cx="540000" cy="540000"/>
          </a:xfrm>
          <a:prstGeom prst="rect">
            <a:avLst/>
          </a:prstGeom>
        </p:spPr>
      </p:pic>
      <p:pic>
        <p:nvPicPr>
          <p:cNvPr id="166" name="Picture 165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557" y="2612883"/>
            <a:ext cx="540000" cy="540000"/>
          </a:xfrm>
          <a:prstGeom prst="rect">
            <a:avLst/>
          </a:prstGeom>
        </p:spPr>
      </p:pic>
      <p:pic>
        <p:nvPicPr>
          <p:cNvPr id="167" name="Picture 166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43" y="3159000"/>
            <a:ext cx="540000" cy="540000"/>
          </a:xfrm>
          <a:prstGeom prst="rect">
            <a:avLst/>
          </a:prstGeom>
        </p:spPr>
      </p:pic>
      <p:pic>
        <p:nvPicPr>
          <p:cNvPr id="168" name="Picture 167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73" y="3159000"/>
            <a:ext cx="540000" cy="540000"/>
          </a:xfrm>
          <a:prstGeom prst="rect">
            <a:avLst/>
          </a:prstGeom>
        </p:spPr>
      </p:pic>
      <p:pic>
        <p:nvPicPr>
          <p:cNvPr id="169" name="Picture 168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458" y="3159000"/>
            <a:ext cx="540000" cy="540000"/>
          </a:xfrm>
          <a:prstGeom prst="rect">
            <a:avLst/>
          </a:prstGeom>
        </p:spPr>
      </p:pic>
      <p:pic>
        <p:nvPicPr>
          <p:cNvPr id="170" name="Picture 169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46" y="3159000"/>
            <a:ext cx="540000" cy="540000"/>
          </a:xfrm>
          <a:prstGeom prst="rect">
            <a:avLst/>
          </a:prstGeom>
        </p:spPr>
      </p:pic>
      <p:pic>
        <p:nvPicPr>
          <p:cNvPr id="171" name="Picture 170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648" y="3159000"/>
            <a:ext cx="540000" cy="540000"/>
          </a:xfrm>
          <a:prstGeom prst="rect">
            <a:avLst/>
          </a:prstGeom>
        </p:spPr>
      </p:pic>
      <p:pic>
        <p:nvPicPr>
          <p:cNvPr id="172" name="Picture 171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564" y="3159000"/>
            <a:ext cx="540000" cy="540000"/>
          </a:xfrm>
          <a:prstGeom prst="rect">
            <a:avLst/>
          </a:prstGeom>
        </p:spPr>
      </p:pic>
      <p:pic>
        <p:nvPicPr>
          <p:cNvPr id="173" name="Picture 172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43" y="3698895"/>
            <a:ext cx="540000" cy="540000"/>
          </a:xfrm>
          <a:prstGeom prst="rect">
            <a:avLst/>
          </a:prstGeom>
        </p:spPr>
      </p:pic>
      <p:pic>
        <p:nvPicPr>
          <p:cNvPr id="174" name="Picture 173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73" y="3698895"/>
            <a:ext cx="540000" cy="540000"/>
          </a:xfrm>
          <a:prstGeom prst="rect">
            <a:avLst/>
          </a:prstGeom>
        </p:spPr>
      </p:pic>
      <p:pic>
        <p:nvPicPr>
          <p:cNvPr id="175" name="Picture 174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458" y="3698895"/>
            <a:ext cx="540000" cy="540000"/>
          </a:xfrm>
          <a:prstGeom prst="rect">
            <a:avLst/>
          </a:prstGeom>
        </p:spPr>
      </p:pic>
      <p:pic>
        <p:nvPicPr>
          <p:cNvPr id="176" name="Picture 175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804" y="3698895"/>
            <a:ext cx="540000" cy="540000"/>
          </a:xfrm>
          <a:prstGeom prst="rect">
            <a:avLst/>
          </a:prstGeom>
        </p:spPr>
      </p:pic>
      <p:pic>
        <p:nvPicPr>
          <p:cNvPr id="177" name="Picture 176"/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43" y="2082679"/>
            <a:ext cx="540000" cy="54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3677" y="5870903"/>
            <a:ext cx="20885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Status: 14 September 2015</a:t>
            </a:r>
            <a:endParaRPr lang="en-US" sz="1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269" y="3697483"/>
            <a:ext cx="541351" cy="541351"/>
          </a:xfrm>
          <a:prstGeom prst="rect">
            <a:avLst/>
          </a:prstGeom>
        </p:spPr>
      </p:pic>
      <p:sp>
        <p:nvSpPr>
          <p:cNvPr id="258" name="Title 1"/>
          <p:cNvSpPr txBox="1">
            <a:spLocks/>
          </p:cNvSpPr>
          <p:nvPr/>
        </p:nvSpPr>
        <p:spPr>
          <a:xfrm>
            <a:off x="-3059" y="3119"/>
            <a:ext cx="9150188" cy="1008000"/>
          </a:xfrm>
          <a:prstGeom prst="rect">
            <a:avLst/>
          </a:prstGeom>
          <a:solidFill>
            <a:schemeClr val="tx1"/>
          </a:solidFill>
        </p:spPr>
        <p:txBody>
          <a:bodyPr tIns="252000" anchor="t" anchorCtr="0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2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               FCC International Collaboration</a:t>
            </a:r>
            <a:endParaRPr lang="en-US" dirty="0"/>
          </a:p>
        </p:txBody>
      </p:sp>
      <p:pic>
        <p:nvPicPr>
          <p:cNvPr id="259" name="E9AE129B-AADE-4D42-A5CD-D33420D126B1" descr="7E832775-FA4B-45D5-A24A-50916B9E2716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0" y="58159"/>
            <a:ext cx="2033801" cy="85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8" name="Oval 467"/>
          <p:cNvSpPr/>
          <p:nvPr/>
        </p:nvSpPr>
        <p:spPr>
          <a:xfrm>
            <a:off x="4231969" y="1701211"/>
            <a:ext cx="4320000" cy="4347042"/>
          </a:xfrm>
          <a:prstGeom prst="ellipse">
            <a:avLst/>
          </a:prstGeom>
          <a:gradFill flip="none" rotWithShape="1">
            <a:gsLst>
              <a:gs pos="7000">
                <a:srgbClr val="000000">
                  <a:alpha val="0"/>
                </a:srgbClr>
              </a:gs>
              <a:gs pos="55000">
                <a:srgbClr val="000000">
                  <a:alpha val="27000"/>
                </a:srgbClr>
              </a:gs>
              <a:gs pos="83000">
                <a:srgbClr val="000000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25400" dist="25400" dir="2700000" algn="tl" rotWithShape="0">
                  <a:srgbClr val="1F497D">
                    <a:lumMod val="75000"/>
                    <a:alpha val="45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934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61111E-6 3.7037E-6 L 1.4 -0.00208 " pathEditMode="relative" rAng="0" ptsTypes="AA">
                                      <p:cBhvr>
                                        <p:cTn id="6" dur="40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62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61111E-6 3.7037E-6 L 1.4 -0.00208 " pathEditMode="relative" rAng="0" ptsTypes="AA">
                                      <p:cBhvr>
                                        <p:cTn id="8" dur="40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6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/>
          <p:cNvSpPr txBox="1">
            <a:spLocks/>
          </p:cNvSpPr>
          <p:nvPr/>
        </p:nvSpPr>
        <p:spPr>
          <a:xfrm>
            <a:off x="-93736" y="993772"/>
            <a:ext cx="9337942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GB" sz="2400" b="1" dirty="0" smtClean="0">
                <a:solidFill>
                  <a:srgbClr val="FF3300"/>
                </a:solidFill>
                <a:latin typeface="Calibri"/>
              </a:rPr>
              <a:t>62 collaboration members &amp; CERN as host institute, 30 October 2015</a:t>
            </a:r>
            <a:endParaRPr lang="en-GB" sz="2400" b="1" dirty="0">
              <a:solidFill>
                <a:srgbClr val="FF3300"/>
              </a:solidFill>
              <a:latin typeface="Calibri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52918" y="1412409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ALBA/CELLS, </a:t>
            </a:r>
            <a:r>
              <a:rPr kumimoji="0" lang="en-GB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Spain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Ankara U., Turkey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 Belgrade, 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Serbia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 Bern, Switzerland</a:t>
            </a:r>
            <a:endParaRPr kumimoji="0" lang="en-GB" sz="1500" b="1" i="0" u="none" strike="noStrike" kern="1200" cap="none" spc="0" normalizeH="0" baseline="0" noProof="0" dirty="0">
              <a:ln>
                <a:noFill/>
              </a:ln>
              <a:solidFill>
                <a:srgbClr val="0C377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BINP, Russia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CASE (SUNY/BNL</a:t>
            </a:r>
            <a:r>
              <a:rPr kumimoji="0" lang="en-GB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), USA</a:t>
            </a:r>
            <a:endParaRPr kumimoji="0" lang="en-GB" sz="1500" b="1" i="0" u="none" strike="noStrike" kern="1200" cap="none" spc="0" normalizeH="0" baseline="0" noProof="0" dirty="0">
              <a:ln>
                <a:noFill/>
              </a:ln>
              <a:solidFill>
                <a:srgbClr val="0C377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CBPF, Brazil </a:t>
            </a:r>
            <a:endParaRPr kumimoji="0" lang="en-GB" sz="1500" b="1" i="0" u="none" strike="noStrike" kern="1200" cap="none" spc="0" normalizeH="0" baseline="0" noProof="0" dirty="0" smtClean="0">
              <a:ln>
                <a:noFill/>
              </a:ln>
              <a:solidFill>
                <a:srgbClr val="0C377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CEA Grenoble, France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CEA </a:t>
            </a:r>
            <a:r>
              <a:rPr kumimoji="0" lang="en-GB" sz="1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Saclay</a:t>
            </a:r>
            <a:r>
              <a:rPr kumimoji="0" lang="en-GB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France</a:t>
            </a:r>
            <a:endParaRPr kumimoji="0" lang="en-GB" sz="1500" b="1" i="0" u="none" strike="noStrike" kern="1200" cap="none" spc="0" normalizeH="0" baseline="0" noProof="0" dirty="0">
              <a:ln>
                <a:noFill/>
              </a:ln>
              <a:solidFill>
                <a:srgbClr val="0C377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CIEMAT</a:t>
            </a: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Spain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CNRS, France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Cockcroft Institute, UK </a:t>
            </a:r>
            <a:endParaRPr kumimoji="0" lang="en-GB" sz="1500" b="1" i="0" u="none" strike="noStrike" kern="1200" cap="none" spc="0" normalizeH="0" baseline="0" noProof="0" dirty="0" smtClean="0">
              <a:ln>
                <a:noFill/>
              </a:ln>
              <a:solidFill>
                <a:srgbClr val="0C377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 Colima, Mexico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CSIC/IFIC, </a:t>
            </a:r>
            <a:r>
              <a:rPr kumimoji="0" lang="en-GB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Spain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TU Darmstadt, </a:t>
            </a:r>
            <a:r>
              <a:rPr kumimoji="0" lang="en-GB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Germany</a:t>
            </a:r>
            <a:endParaRPr kumimoji="0" lang="en-GB" sz="1500" b="1" i="0" u="none" strike="noStrike" kern="1200" cap="none" spc="0" normalizeH="0" baseline="0" noProof="0" dirty="0">
              <a:ln>
                <a:noFill/>
              </a:ln>
              <a:solidFill>
                <a:srgbClr val="0C377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TU Delft, Netherlands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DESY</a:t>
            </a: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Germany </a:t>
            </a:r>
            <a:endParaRPr kumimoji="0" lang="en-GB" sz="1500" b="1" i="0" u="none" strike="noStrike" kern="1200" cap="none" spc="0" normalizeH="0" baseline="0" noProof="0" dirty="0" smtClean="0">
              <a:ln>
                <a:noFill/>
              </a:ln>
              <a:solidFill>
                <a:srgbClr val="0C377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TU Dresden, Germany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Duke </a:t>
            </a:r>
            <a:r>
              <a:rPr kumimoji="0" lang="en-GB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U, </a:t>
            </a: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EPFL, </a:t>
            </a:r>
            <a:r>
              <a:rPr kumimoji="0" lang="en-GB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Switzerland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GWNU, Korea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500" b="1" i="0" u="none" strike="noStrike" kern="1200" cap="none" spc="0" normalizeH="0" baseline="0" noProof="0" dirty="0">
              <a:ln>
                <a:noFill/>
              </a:ln>
              <a:solidFill>
                <a:srgbClr val="0C377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500" b="1" i="0" u="none" strike="noStrike" kern="1200" cap="none" spc="0" normalizeH="0" baseline="0" noProof="0" dirty="0">
              <a:ln>
                <a:noFill/>
              </a:ln>
              <a:solidFill>
                <a:srgbClr val="0C377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500" b="1" i="0" u="none" strike="noStrike" kern="1200" cap="none" spc="0" normalizeH="0" baseline="0" noProof="0" dirty="0">
              <a:ln>
                <a:noFill/>
              </a:ln>
              <a:solidFill>
                <a:srgbClr val="0C377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500" b="1" i="0" u="none" strike="noStrike" kern="1200" cap="none" spc="0" normalizeH="0" baseline="0" noProof="0" dirty="0" smtClean="0">
              <a:ln>
                <a:noFill/>
              </a:ln>
              <a:solidFill>
                <a:srgbClr val="0C377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2929230" y="1420861"/>
            <a:ext cx="3456384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 </a:t>
            </a: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Geneva, Switzerland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Goethe </a:t>
            </a:r>
            <a:r>
              <a:rPr kumimoji="0" lang="en-GB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 Frankfurt</a:t>
            </a: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Germany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GSI, </a:t>
            </a:r>
            <a:r>
              <a:rPr kumimoji="0" lang="en-GB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Germany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500" b="1" dirty="0" smtClean="0">
                <a:solidFill>
                  <a:srgbClr val="0C377B"/>
                </a:solidFill>
                <a:latin typeface="Calibri"/>
              </a:rPr>
              <a:t>U. Guanajuato, Mexico</a:t>
            </a:r>
            <a:endParaRPr kumimoji="0" lang="en-GB" sz="1500" b="1" i="0" u="none" strike="noStrike" kern="1200" cap="none" spc="0" normalizeH="0" baseline="0" noProof="0" dirty="0">
              <a:ln>
                <a:noFill/>
              </a:ln>
              <a:solidFill>
                <a:srgbClr val="0C377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Hellenic Open U, Greece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HEPHY</a:t>
            </a: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GB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Austria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 Houston, USA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IIT Kanpur, India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IFJ </a:t>
            </a: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PAN Krakow, </a:t>
            </a:r>
            <a:r>
              <a:rPr kumimoji="0" lang="en-GB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Poland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INFN</a:t>
            </a: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Italy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INP Minsk, </a:t>
            </a:r>
            <a:r>
              <a:rPr kumimoji="0" lang="en-GB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Belarus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 Iowa, </a:t>
            </a:r>
            <a:r>
              <a:rPr kumimoji="0" lang="en-GB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IPM</a:t>
            </a: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GB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Iran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UC Irvine, USA</a:t>
            </a:r>
            <a:endParaRPr kumimoji="0" lang="en-GB" sz="1500" b="1" i="0" u="none" strike="noStrike" kern="1200" cap="none" spc="0" normalizeH="0" baseline="0" noProof="0" dirty="0">
              <a:ln>
                <a:noFill/>
              </a:ln>
              <a:solidFill>
                <a:srgbClr val="0C377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Istanbul </a:t>
            </a: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Aydin U</a:t>
            </a:r>
            <a:r>
              <a:rPr kumimoji="0" lang="en-GB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., Turkey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JAI/Oxford, UK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JINR </a:t>
            </a:r>
            <a:r>
              <a:rPr kumimoji="0" lang="en-GB" sz="1500" b="1" i="0" u="none" strike="noStrike" kern="1200" cap="none" spc="0" normalizeH="0" baseline="0" noProof="0" dirty="0" err="1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Dubna</a:t>
            </a: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Russia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FZ </a:t>
            </a:r>
            <a:r>
              <a:rPr kumimoji="0" lang="en-GB" sz="1500" b="1" i="0" u="none" strike="noStrike" kern="1200" cap="none" spc="0" normalizeH="0" baseline="0" noProof="0" dirty="0" err="1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Jülich</a:t>
            </a: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Germany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KAIST, Korea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KEK, </a:t>
            </a:r>
            <a:r>
              <a:rPr kumimoji="0" lang="en-GB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Japan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KIAS, Korea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500" b="1" i="0" u="none" strike="noStrike" kern="1200" cap="none" spc="0" normalizeH="0" baseline="0" noProof="0" dirty="0">
              <a:ln>
                <a:noFill/>
              </a:ln>
              <a:solidFill>
                <a:srgbClr val="0C377B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500" b="1" i="0" u="none" strike="noStrike" kern="1200" cap="none" spc="0" normalizeH="0" baseline="0" noProof="0" dirty="0">
              <a:ln>
                <a:noFill/>
              </a:ln>
              <a:solidFill>
                <a:srgbClr val="0C377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6385614" y="1462994"/>
            <a:ext cx="2843808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200"/>
              </a:spcBef>
              <a:defRPr/>
            </a:pPr>
            <a:r>
              <a:rPr lang="en-GB" sz="1500" b="1" dirty="0" smtClean="0">
                <a:solidFill>
                  <a:srgbClr val="0C377B"/>
                </a:solidFill>
                <a:cs typeface="Arial" panose="020B0604020202020204" pitchFamily="34" charset="0"/>
              </a:rPr>
              <a:t>King’s </a:t>
            </a:r>
            <a:r>
              <a:rPr lang="en-GB" sz="1500" b="1" dirty="0">
                <a:solidFill>
                  <a:srgbClr val="0C377B"/>
                </a:solidFill>
                <a:cs typeface="Arial" panose="020B0604020202020204" pitchFamily="34" charset="0"/>
              </a:rPr>
              <a:t>College London, UK</a:t>
            </a:r>
          </a:p>
          <a:p>
            <a:pPr algn="l">
              <a:spcBef>
                <a:spcPts val="200"/>
              </a:spcBef>
              <a:defRPr/>
            </a:pPr>
            <a:r>
              <a:rPr lang="en-GB" sz="1500" b="1" dirty="0" smtClean="0">
                <a:solidFill>
                  <a:srgbClr val="0C377B"/>
                </a:solidFill>
                <a:cs typeface="Arial" panose="020B0604020202020204" pitchFamily="34" charset="0"/>
              </a:rPr>
              <a:t>KIT Karlsruhe, Germany</a:t>
            </a:r>
            <a:endParaRPr lang="en-GB" sz="1500" b="1" dirty="0">
              <a:solidFill>
                <a:srgbClr val="0C377B"/>
              </a:solidFill>
              <a:cs typeface="Arial" panose="020B0604020202020204" pitchFamily="34" charset="0"/>
            </a:endParaRPr>
          </a:p>
          <a:p>
            <a:pPr algn="l">
              <a:spcBef>
                <a:spcPts val="200"/>
              </a:spcBef>
              <a:defRPr/>
            </a:pPr>
            <a:r>
              <a:rPr lang="en-GB" sz="1500" b="1" dirty="0">
                <a:solidFill>
                  <a:srgbClr val="0C377B"/>
                </a:solidFill>
                <a:cs typeface="Arial" panose="020B0604020202020204" pitchFamily="34" charset="0"/>
              </a:rPr>
              <a:t>Korea </a:t>
            </a:r>
            <a:r>
              <a:rPr lang="en-GB" sz="1500" b="1" dirty="0" smtClean="0">
                <a:solidFill>
                  <a:srgbClr val="0C377B"/>
                </a:solidFill>
                <a:cs typeface="Arial" panose="020B0604020202020204" pitchFamily="34" charset="0"/>
              </a:rPr>
              <a:t>U </a:t>
            </a:r>
            <a:r>
              <a:rPr lang="en-GB" sz="1500" b="1" dirty="0" err="1">
                <a:solidFill>
                  <a:srgbClr val="0C377B"/>
                </a:solidFill>
                <a:cs typeface="Arial" panose="020B0604020202020204" pitchFamily="34" charset="0"/>
              </a:rPr>
              <a:t>Sejong</a:t>
            </a:r>
            <a:r>
              <a:rPr lang="en-GB" sz="1500" b="1" dirty="0">
                <a:solidFill>
                  <a:srgbClr val="0C377B"/>
                </a:solidFill>
                <a:cs typeface="Arial" panose="020B0604020202020204" pitchFamily="34" charset="0"/>
              </a:rPr>
              <a:t>, Korea</a:t>
            </a:r>
          </a:p>
          <a:p>
            <a:pPr algn="l">
              <a:spcBef>
                <a:spcPts val="200"/>
              </a:spcBef>
              <a:defRPr/>
            </a:pPr>
            <a:r>
              <a:rPr lang="en-GB" sz="1500" b="1" dirty="0" err="1">
                <a:solidFill>
                  <a:srgbClr val="0C377B"/>
                </a:solidFill>
                <a:cs typeface="Arial" panose="020B0604020202020204" pitchFamily="34" charset="0"/>
              </a:rPr>
              <a:t>MEPhI</a:t>
            </a:r>
            <a:r>
              <a:rPr lang="en-GB" sz="1500" b="1" dirty="0">
                <a:solidFill>
                  <a:srgbClr val="0C377B"/>
                </a:solidFill>
                <a:cs typeface="Arial" panose="020B0604020202020204" pitchFamily="34" charset="0"/>
              </a:rPr>
              <a:t>, Russia</a:t>
            </a:r>
          </a:p>
          <a:p>
            <a:pPr algn="l">
              <a:spcBef>
                <a:spcPts val="200"/>
              </a:spcBef>
              <a:defRPr/>
            </a:pPr>
            <a:r>
              <a:rPr lang="en-GB" sz="1500" b="1" dirty="0" smtClean="0">
                <a:solidFill>
                  <a:srgbClr val="0C377B"/>
                </a:solidFill>
                <a:cs typeface="Arial" panose="020B0604020202020204" pitchFamily="34" charset="0"/>
              </a:rPr>
              <a:t>MIT, USA</a:t>
            </a:r>
          </a:p>
          <a:p>
            <a:pPr algn="l">
              <a:spcBef>
                <a:spcPts val="200"/>
              </a:spcBef>
              <a:defRPr/>
            </a:pPr>
            <a:r>
              <a:rPr lang="en-GB" sz="1500" b="1" dirty="0" smtClean="0">
                <a:solidFill>
                  <a:srgbClr val="0C377B"/>
                </a:solidFill>
                <a:cs typeface="Arial" panose="020B0604020202020204" pitchFamily="34" charset="0"/>
              </a:rPr>
              <a:t>NBI, Denmark</a:t>
            </a:r>
          </a:p>
          <a:p>
            <a:pPr algn="l">
              <a:spcBef>
                <a:spcPts val="200"/>
              </a:spcBef>
              <a:defRPr/>
            </a:pPr>
            <a:r>
              <a:rPr lang="en-GB" sz="1500" b="1" dirty="0">
                <a:solidFill>
                  <a:srgbClr val="0C377B"/>
                </a:solidFill>
                <a:cs typeface="Arial" panose="020B0604020202020204" pitchFamily="34" charset="0"/>
              </a:rPr>
              <a:t>N</a:t>
            </a:r>
            <a:r>
              <a:rPr lang="en-GB" sz="1500" b="1" dirty="0" err="1" smtClean="0">
                <a:solidFill>
                  <a:srgbClr val="0C377B"/>
                </a:solidFill>
                <a:cs typeface="Arial" panose="020B0604020202020204" pitchFamily="34" charset="0"/>
              </a:rPr>
              <a:t>orthern</a:t>
            </a:r>
            <a:r>
              <a:rPr lang="en-GB" sz="1500" b="1" dirty="0" smtClean="0">
                <a:solidFill>
                  <a:srgbClr val="0C377B"/>
                </a:solidFill>
                <a:cs typeface="Arial" panose="020B0604020202020204" pitchFamily="34" charset="0"/>
              </a:rPr>
              <a:t> </a:t>
            </a:r>
            <a:r>
              <a:rPr lang="en-GB" sz="1500" b="1" dirty="0">
                <a:solidFill>
                  <a:srgbClr val="0C377B"/>
                </a:solidFill>
                <a:cs typeface="Arial" panose="020B0604020202020204" pitchFamily="34" charset="0"/>
              </a:rPr>
              <a:t>Illinois U., USA</a:t>
            </a:r>
          </a:p>
          <a:p>
            <a:pPr algn="l">
              <a:spcBef>
                <a:spcPts val="200"/>
              </a:spcBef>
              <a:defRPr/>
            </a:pPr>
            <a:r>
              <a:rPr lang="en-GB" sz="1500" b="1" dirty="0">
                <a:solidFill>
                  <a:srgbClr val="0C377B"/>
                </a:solidFill>
                <a:cs typeface="Arial" panose="020B0604020202020204" pitchFamily="34" charset="0"/>
              </a:rPr>
              <a:t>NC PHEP Minsk, Belarus</a:t>
            </a:r>
          </a:p>
          <a:p>
            <a:pPr algn="l">
              <a:spcBef>
                <a:spcPts val="200"/>
              </a:spcBef>
              <a:defRPr/>
            </a:pPr>
            <a:r>
              <a:rPr lang="en-GB" sz="1500" b="1" dirty="0" smtClean="0">
                <a:solidFill>
                  <a:srgbClr val="0C377B"/>
                </a:solidFill>
                <a:cs typeface="Arial" panose="020B0604020202020204" pitchFamily="34" charset="0"/>
              </a:rPr>
              <a:t>U. Liverpool, UK</a:t>
            </a:r>
          </a:p>
          <a:p>
            <a:pPr algn="l">
              <a:spcBef>
                <a:spcPts val="200"/>
              </a:spcBef>
              <a:defRPr/>
            </a:pPr>
            <a:r>
              <a:rPr lang="en-GB" sz="1500" b="1" dirty="0">
                <a:solidFill>
                  <a:srgbClr val="0C377B"/>
                </a:solidFill>
                <a:cs typeface="Arial" panose="020B0604020202020204" pitchFamily="34" charset="0"/>
              </a:rPr>
              <a:t>U Oxford, </a:t>
            </a:r>
            <a:r>
              <a:rPr lang="en-GB" sz="1500" b="1" dirty="0" smtClean="0">
                <a:solidFill>
                  <a:srgbClr val="0C377B"/>
                </a:solidFill>
                <a:cs typeface="Arial" panose="020B0604020202020204" pitchFamily="34" charset="0"/>
              </a:rPr>
              <a:t>UK</a:t>
            </a:r>
          </a:p>
          <a:p>
            <a:pPr algn="l">
              <a:spcBef>
                <a:spcPts val="200"/>
              </a:spcBef>
              <a:defRPr/>
            </a:pPr>
            <a:r>
              <a:rPr lang="en-GB" sz="1500" b="1" dirty="0" smtClean="0">
                <a:solidFill>
                  <a:srgbClr val="0C377B"/>
                </a:solidFill>
                <a:cs typeface="Arial" panose="020B0604020202020204" pitchFamily="34" charset="0"/>
              </a:rPr>
              <a:t>PSI</a:t>
            </a:r>
            <a:r>
              <a:rPr lang="en-GB" sz="1500" b="1" dirty="0">
                <a:solidFill>
                  <a:srgbClr val="0C377B"/>
                </a:solidFill>
                <a:cs typeface="Arial" panose="020B0604020202020204" pitchFamily="34" charset="0"/>
              </a:rPr>
              <a:t>, Switzerland </a:t>
            </a:r>
            <a:endParaRPr lang="en-GB" sz="1500" b="1" dirty="0" smtClean="0">
              <a:solidFill>
                <a:srgbClr val="0C377B"/>
              </a:solidFill>
              <a:cs typeface="Arial" panose="020B0604020202020204" pitchFamily="34" charset="0"/>
            </a:endParaRPr>
          </a:p>
          <a:p>
            <a:pPr algn="l">
              <a:spcBef>
                <a:spcPts val="200"/>
              </a:spcBef>
              <a:defRPr/>
            </a:pPr>
            <a:r>
              <a:rPr lang="en-GB" sz="1500" b="1" dirty="0" smtClean="0">
                <a:solidFill>
                  <a:srgbClr val="0C377B"/>
                </a:solidFill>
                <a:cs typeface="Arial" panose="020B0604020202020204" pitchFamily="34" charset="0"/>
              </a:rPr>
              <a:t>U. Rostock, Germany</a:t>
            </a:r>
            <a:endParaRPr lang="en-GB" sz="1500" b="1" dirty="0">
              <a:solidFill>
                <a:srgbClr val="0C377B"/>
              </a:solidFill>
              <a:cs typeface="Arial" panose="020B0604020202020204" pitchFamily="34" charset="0"/>
            </a:endParaRPr>
          </a:p>
          <a:p>
            <a:pPr algn="l">
              <a:spcBef>
                <a:spcPts val="200"/>
              </a:spcBef>
              <a:defRPr/>
            </a:pPr>
            <a:r>
              <a:rPr lang="en-GB" sz="1500" b="1" dirty="0" err="1">
                <a:solidFill>
                  <a:srgbClr val="0C377B"/>
                </a:solidFill>
                <a:cs typeface="Arial" panose="020B0604020202020204" pitchFamily="34" charset="0"/>
              </a:rPr>
              <a:t>Sapienza</a:t>
            </a:r>
            <a:r>
              <a:rPr lang="en-GB" sz="1500" b="1" dirty="0">
                <a:solidFill>
                  <a:srgbClr val="0C377B"/>
                </a:solidFill>
                <a:cs typeface="Arial" panose="020B0604020202020204" pitchFamily="34" charset="0"/>
              </a:rPr>
              <a:t>/Roma, Italy</a:t>
            </a:r>
          </a:p>
          <a:p>
            <a:pPr algn="l">
              <a:spcBef>
                <a:spcPts val="200"/>
              </a:spcBef>
              <a:defRPr/>
            </a:pPr>
            <a:r>
              <a:rPr lang="en-GB" sz="1500" b="1" dirty="0">
                <a:solidFill>
                  <a:srgbClr val="0C377B"/>
                </a:solidFill>
                <a:cs typeface="Arial" panose="020B0604020202020204" pitchFamily="34" charset="0"/>
              </a:rPr>
              <a:t>UC Santa Barbara, </a:t>
            </a:r>
            <a:r>
              <a:rPr lang="en-GB" sz="1500" b="1" dirty="0" smtClean="0">
                <a:solidFill>
                  <a:srgbClr val="0C377B"/>
                </a:solidFill>
                <a:cs typeface="Arial" panose="020B0604020202020204" pitchFamily="34" charset="0"/>
              </a:rPr>
              <a:t>USA</a:t>
            </a:r>
          </a:p>
          <a:p>
            <a:pPr algn="l">
              <a:spcBef>
                <a:spcPts val="200"/>
              </a:spcBef>
              <a:defRPr/>
            </a:pPr>
            <a:r>
              <a:rPr lang="en-GB" sz="1500" b="1" dirty="0">
                <a:solidFill>
                  <a:srgbClr val="0C377B"/>
                </a:solidFill>
                <a:cs typeface="Arial" panose="020B0604020202020204" pitchFamily="34" charset="0"/>
              </a:rPr>
              <a:t>U Silesia, </a:t>
            </a:r>
            <a:r>
              <a:rPr lang="en-GB" sz="1500" b="1" dirty="0" smtClean="0">
                <a:solidFill>
                  <a:srgbClr val="0C377B"/>
                </a:solidFill>
                <a:cs typeface="Arial" panose="020B0604020202020204" pitchFamily="34" charset="0"/>
              </a:rPr>
              <a:t>Poland</a:t>
            </a:r>
            <a:endParaRPr lang="en-GB" sz="1500" b="1" dirty="0">
              <a:solidFill>
                <a:srgbClr val="0C377B"/>
              </a:solidFill>
              <a:cs typeface="Arial" panose="020B0604020202020204" pitchFamily="34" charset="0"/>
            </a:endParaRPr>
          </a:p>
          <a:p>
            <a:pPr algn="l">
              <a:spcBef>
                <a:spcPts val="200"/>
              </a:spcBef>
              <a:defRPr/>
            </a:pPr>
            <a:r>
              <a:rPr lang="en-GB" sz="1500" b="1" dirty="0" smtClean="0">
                <a:solidFill>
                  <a:srgbClr val="0C377B"/>
                </a:solidFill>
                <a:cs typeface="Arial" panose="020B0604020202020204" pitchFamily="34" charset="0"/>
              </a:rPr>
              <a:t>TU </a:t>
            </a:r>
            <a:r>
              <a:rPr lang="en-GB" sz="1500" b="1" dirty="0">
                <a:solidFill>
                  <a:srgbClr val="0C377B"/>
                </a:solidFill>
                <a:cs typeface="Arial" panose="020B0604020202020204" pitchFamily="34" charset="0"/>
              </a:rPr>
              <a:t>Tampere, </a:t>
            </a:r>
            <a:r>
              <a:rPr lang="en-GB" sz="1500" b="1" dirty="0" smtClean="0">
                <a:solidFill>
                  <a:srgbClr val="0C377B"/>
                </a:solidFill>
                <a:cs typeface="Arial" panose="020B0604020202020204" pitchFamily="34" charset="0"/>
              </a:rPr>
              <a:t>Finland</a:t>
            </a:r>
          </a:p>
          <a:p>
            <a:pPr algn="l">
              <a:spcBef>
                <a:spcPts val="200"/>
              </a:spcBef>
              <a:defRPr/>
            </a:pPr>
            <a:r>
              <a:rPr lang="en-GB" sz="1500" b="1" dirty="0" smtClean="0">
                <a:solidFill>
                  <a:srgbClr val="0C377B"/>
                </a:solidFill>
                <a:cs typeface="Arial" panose="020B0604020202020204" pitchFamily="34" charset="0"/>
              </a:rPr>
              <a:t>TOBB, Turkey</a:t>
            </a:r>
          </a:p>
          <a:p>
            <a:pPr algn="l">
              <a:spcBef>
                <a:spcPts val="200"/>
              </a:spcBef>
              <a:defRPr/>
            </a:pPr>
            <a:r>
              <a:rPr lang="en-GB" sz="1500" b="1" dirty="0">
                <a:solidFill>
                  <a:srgbClr val="0C377B"/>
                </a:solidFill>
                <a:cs typeface="Arial" panose="020B0604020202020204" pitchFamily="34" charset="0"/>
              </a:rPr>
              <a:t>U </a:t>
            </a:r>
            <a:r>
              <a:rPr lang="en-GB" sz="1500" b="1" dirty="0" err="1">
                <a:solidFill>
                  <a:srgbClr val="0C377B"/>
                </a:solidFill>
                <a:cs typeface="Arial" panose="020B0604020202020204" pitchFamily="34" charset="0"/>
              </a:rPr>
              <a:t>Twente</a:t>
            </a:r>
            <a:r>
              <a:rPr lang="en-GB" sz="1500" b="1" dirty="0">
                <a:solidFill>
                  <a:srgbClr val="0C377B"/>
                </a:solidFill>
                <a:cs typeface="Arial" panose="020B0604020202020204" pitchFamily="34" charset="0"/>
              </a:rPr>
              <a:t>, </a:t>
            </a:r>
            <a:r>
              <a:rPr lang="en-GB" sz="1500" b="1" dirty="0" smtClean="0">
                <a:solidFill>
                  <a:srgbClr val="0C377B"/>
                </a:solidFill>
                <a:cs typeface="Arial" panose="020B0604020202020204" pitchFamily="34" charset="0"/>
              </a:rPr>
              <a:t>Netherlands</a:t>
            </a:r>
          </a:p>
          <a:p>
            <a:pPr algn="l">
              <a:spcBef>
                <a:spcPts val="200"/>
              </a:spcBef>
              <a:defRPr/>
            </a:pPr>
            <a:r>
              <a:rPr lang="en-GB" sz="1500" b="1" dirty="0" smtClean="0">
                <a:solidFill>
                  <a:srgbClr val="0C377B"/>
                </a:solidFill>
                <a:cs typeface="Arial" panose="020B0604020202020204" pitchFamily="34" charset="0"/>
              </a:rPr>
              <a:t>TU Vienna, Austria</a:t>
            </a:r>
          </a:p>
          <a:p>
            <a:pPr algn="l">
              <a:spcBef>
                <a:spcPts val="200"/>
              </a:spcBef>
              <a:defRPr/>
            </a:pPr>
            <a:r>
              <a:rPr lang="en-GB" sz="1500" b="1" dirty="0">
                <a:solidFill>
                  <a:srgbClr val="0C377B"/>
                </a:solidFill>
                <a:cs typeface="Arial" panose="020B0604020202020204" pitchFamily="34" charset="0"/>
              </a:rPr>
              <a:t>Wroclaw </a:t>
            </a:r>
            <a:r>
              <a:rPr lang="en-GB" sz="1500" b="1" dirty="0" smtClean="0">
                <a:solidFill>
                  <a:srgbClr val="0C377B"/>
                </a:solidFill>
                <a:cs typeface="Arial" panose="020B0604020202020204" pitchFamily="34" charset="0"/>
              </a:rPr>
              <a:t>UT, Poland</a:t>
            </a:r>
          </a:p>
          <a:p>
            <a:pPr algn="l">
              <a:defRPr/>
            </a:pPr>
            <a:endParaRPr lang="en-GB" sz="1500" b="1" dirty="0">
              <a:solidFill>
                <a:srgbClr val="0C377B"/>
              </a:solidFill>
              <a:cs typeface="Arial" panose="020B0604020202020204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-3059" y="3119"/>
            <a:ext cx="9150188" cy="1008000"/>
          </a:xfrm>
          <a:prstGeom prst="rect">
            <a:avLst/>
          </a:prstGeom>
          <a:solidFill>
            <a:srgbClr val="0C377B"/>
          </a:solidFill>
        </p:spPr>
        <p:txBody>
          <a:bodyPr tIns="252000" anchor="t" anchorCtr="0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2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              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FCC Collaboration Status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16" name="E9AE129B-AADE-4D42-A5CD-D33420D126B1" descr="7E832775-FA4B-45D5-A24A-50916B9E27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0" y="58159"/>
            <a:ext cx="2033801" cy="85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276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4986719"/>
            <a:ext cx="8686800" cy="1106577"/>
          </a:xfrm>
        </p:spPr>
        <p:txBody>
          <a:bodyPr>
            <a:normAutofit lnSpcReduction="10000"/>
          </a:bodyPr>
          <a:lstStyle/>
          <a:p>
            <a:r>
              <a:rPr lang="en-GB" sz="2000" dirty="0" smtClean="0"/>
              <a:t>Core aspects of hadron collider design: </a:t>
            </a:r>
            <a:r>
              <a:rPr lang="en-GB" sz="2000" dirty="0" smtClean="0">
                <a:solidFill>
                  <a:srgbClr val="FF0000"/>
                </a:solidFill>
              </a:rPr>
              <a:t>arc &amp; IR optics design, 16 </a:t>
            </a:r>
            <a:r>
              <a:rPr lang="en-GB" sz="2000" dirty="0">
                <a:solidFill>
                  <a:srgbClr val="FF0000"/>
                </a:solidFill>
              </a:rPr>
              <a:t>T magnet </a:t>
            </a:r>
            <a:r>
              <a:rPr lang="en-GB" sz="2000" dirty="0" smtClean="0">
                <a:solidFill>
                  <a:srgbClr val="FF0000"/>
                </a:solidFill>
              </a:rPr>
              <a:t>program, </a:t>
            </a:r>
            <a:r>
              <a:rPr lang="en-GB" sz="2000" dirty="0">
                <a:solidFill>
                  <a:srgbClr val="FF0000"/>
                </a:solidFill>
              </a:rPr>
              <a:t>cryogenic </a:t>
            </a:r>
            <a:r>
              <a:rPr lang="en-GB" sz="2000" dirty="0" smtClean="0">
                <a:solidFill>
                  <a:srgbClr val="FF0000"/>
                </a:solidFill>
              </a:rPr>
              <a:t>beam vacuum system </a:t>
            </a:r>
          </a:p>
          <a:p>
            <a:r>
              <a:rPr lang="en-GB" b="1" dirty="0"/>
              <a:t>Recognition of FCC Study by European </a:t>
            </a:r>
            <a:r>
              <a:rPr lang="en-GB" b="1" dirty="0" smtClean="0"/>
              <a:t>Commission.</a:t>
            </a:r>
            <a:endParaRPr lang="en-GB" b="1" dirty="0"/>
          </a:p>
          <a:p>
            <a:endParaRPr lang="fr-CH" dirty="0">
              <a:solidFill>
                <a:srgbClr val="FF000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09600" y="1059829"/>
            <a:ext cx="8226854" cy="67733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180000" indent="-180000" algn="l" defTabSz="720000" rtl="0" eaLnBrk="1" latinLnBrk="0" hangingPunct="1">
              <a:spcBef>
                <a:spcPts val="6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8000" indent="-1800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1800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1800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1800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/>
              <a:t>EC contributes with funding to FCC-</a:t>
            </a:r>
            <a:r>
              <a:rPr lang="en-GB" dirty="0" err="1" smtClean="0"/>
              <a:t>hh</a:t>
            </a:r>
            <a:r>
              <a:rPr lang="en-GB" dirty="0" smtClean="0"/>
              <a:t> study</a:t>
            </a:r>
            <a:endParaRPr lang="fr-CH" dirty="0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37163"/>
            <a:ext cx="8393723" cy="3154825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-3059" y="3119"/>
            <a:ext cx="9150188" cy="1008000"/>
          </a:xfrm>
          <a:prstGeom prst="rect">
            <a:avLst/>
          </a:prstGeom>
          <a:solidFill>
            <a:schemeClr val="tx1"/>
          </a:solidFill>
        </p:spPr>
        <p:txBody>
          <a:bodyPr tIns="252000" anchor="t" anchorCtr="0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2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                  </a:t>
            </a:r>
            <a:r>
              <a:rPr lang="en-GB" dirty="0" err="1" smtClean="0"/>
              <a:t>EuroCirCol</a:t>
            </a:r>
            <a:r>
              <a:rPr lang="en-GB" dirty="0" smtClean="0"/>
              <a:t> EU </a:t>
            </a:r>
            <a:r>
              <a:rPr lang="en-GB" dirty="0"/>
              <a:t>Horizon 2020 Grant</a:t>
            </a:r>
            <a:endParaRPr lang="en-US" dirty="0"/>
          </a:p>
        </p:txBody>
      </p:sp>
      <p:pic>
        <p:nvPicPr>
          <p:cNvPr id="9" name="E9AE129B-AADE-4D42-A5CD-D33420D126B1" descr="7E832775-FA4B-45D5-A24A-50916B9E27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0" y="58159"/>
            <a:ext cx="2033801" cy="85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759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itle 1"/>
          <p:cNvSpPr txBox="1">
            <a:spLocks/>
          </p:cNvSpPr>
          <p:nvPr/>
        </p:nvSpPr>
        <p:spPr>
          <a:xfrm>
            <a:off x="-3059" y="3119"/>
            <a:ext cx="9150188" cy="1008000"/>
          </a:xfrm>
          <a:prstGeom prst="rect">
            <a:avLst/>
          </a:prstGeom>
          <a:solidFill>
            <a:schemeClr val="tx1"/>
          </a:solidFill>
        </p:spPr>
        <p:txBody>
          <a:bodyPr tIns="252000" anchor="t" anchorCtr="0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2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                 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3411" y="108945"/>
            <a:ext cx="8778953" cy="680908"/>
          </a:xfrm>
        </p:spPr>
        <p:txBody>
          <a:bodyPr>
            <a:normAutofit/>
          </a:bodyPr>
          <a:lstStyle/>
          <a:p>
            <a:r>
              <a:rPr lang="en-GB" sz="3200" dirty="0" err="1" smtClean="0">
                <a:solidFill>
                  <a:schemeClr val="bg1"/>
                </a:solidFill>
              </a:rPr>
              <a:t>EuroCirCol</a:t>
            </a:r>
            <a:r>
              <a:rPr lang="en-GB" sz="3200" dirty="0" smtClean="0">
                <a:solidFill>
                  <a:schemeClr val="bg1"/>
                </a:solidFill>
              </a:rPr>
              <a:t> Consortium + Associates</a:t>
            </a:r>
            <a:endParaRPr lang="fr-CH" sz="3200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/>
          <a:lstStyle/>
          <a:p>
            <a:fld id="{17918391-D411-FE40-AAD7-861AE5233E0E}" type="slidenum">
              <a:rPr lang="en-US" smtClean="0"/>
              <a:pPr/>
              <a:t>38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796469" y="1053998"/>
            <a:ext cx="4922859" cy="4439968"/>
            <a:chOff x="1671145" y="-12700"/>
            <a:chExt cx="7597999" cy="6852700"/>
          </a:xfrm>
        </p:grpSpPr>
        <p:sp>
          <p:nvSpPr>
            <p:cNvPr id="154" name="Rectangle 153"/>
            <p:cNvSpPr/>
            <p:nvPr/>
          </p:nvSpPr>
          <p:spPr>
            <a:xfrm>
              <a:off x="1671145" y="1"/>
              <a:ext cx="7536357" cy="6839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673502" y="762"/>
              <a:ext cx="2301766" cy="2419527"/>
              <a:chOff x="4574341" y="2333348"/>
              <a:chExt cx="2301766" cy="2419527"/>
            </a:xfrm>
          </p:grpSpPr>
          <p:sp>
            <p:nvSpPr>
              <p:cNvPr id="129" name="Rectangle 128"/>
              <p:cNvSpPr/>
              <p:nvPr/>
            </p:nvSpPr>
            <p:spPr>
              <a:xfrm>
                <a:off x="4574341" y="2333348"/>
                <a:ext cx="2301766" cy="241952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100"/>
              </a:p>
            </p:txBody>
          </p:sp>
          <p:grpSp>
            <p:nvGrpSpPr>
              <p:cNvPr id="130" name="Groupe 1114"/>
              <p:cNvGrpSpPr>
                <a:grpSpLocks noChangeAspect="1"/>
              </p:cNvGrpSpPr>
              <p:nvPr/>
            </p:nvGrpSpPr>
            <p:grpSpPr>
              <a:xfrm>
                <a:off x="4620486" y="2374252"/>
                <a:ext cx="2176000" cy="2331011"/>
                <a:chOff x="2209800" y="1125538"/>
                <a:chExt cx="4724400" cy="5060950"/>
              </a:xfrm>
              <a:solidFill>
                <a:srgbClr val="D6DCE5"/>
              </a:solidFill>
            </p:grpSpPr>
            <p:sp>
              <p:nvSpPr>
                <p:cNvPr id="133" name="Freeform 132"/>
                <p:cNvSpPr>
                  <a:spLocks noEditPoints="1"/>
                </p:cNvSpPr>
                <p:nvPr/>
              </p:nvSpPr>
              <p:spPr bwMode="auto">
                <a:xfrm>
                  <a:off x="5337175" y="4808538"/>
                  <a:ext cx="92075" cy="53975"/>
                </a:xfrm>
                <a:custGeom>
                  <a:avLst/>
                  <a:gdLst>
                    <a:gd name="T0" fmla="*/ 24 w 58"/>
                    <a:gd name="T1" fmla="*/ 28 h 34"/>
                    <a:gd name="T2" fmla="*/ 8 w 58"/>
                    <a:gd name="T3" fmla="*/ 32 h 34"/>
                    <a:gd name="T4" fmla="*/ 0 w 58"/>
                    <a:gd name="T5" fmla="*/ 20 h 34"/>
                    <a:gd name="T6" fmla="*/ 0 w 58"/>
                    <a:gd name="T7" fmla="*/ 20 h 34"/>
                    <a:gd name="T8" fmla="*/ 4 w 58"/>
                    <a:gd name="T9" fmla="*/ 12 h 34"/>
                    <a:gd name="T10" fmla="*/ 12 w 58"/>
                    <a:gd name="T11" fmla="*/ 8 h 34"/>
                    <a:gd name="T12" fmla="*/ 12 w 58"/>
                    <a:gd name="T13" fmla="*/ 8 h 34"/>
                    <a:gd name="T14" fmla="*/ 24 w 58"/>
                    <a:gd name="T15" fmla="*/ 12 h 34"/>
                    <a:gd name="T16" fmla="*/ 34 w 58"/>
                    <a:gd name="T17" fmla="*/ 8 h 34"/>
                    <a:gd name="T18" fmla="*/ 34 w 58"/>
                    <a:gd name="T19" fmla="*/ 8 h 34"/>
                    <a:gd name="T20" fmla="*/ 42 w 58"/>
                    <a:gd name="T21" fmla="*/ 8 h 34"/>
                    <a:gd name="T22" fmla="*/ 44 w 58"/>
                    <a:gd name="T23" fmla="*/ 8 h 34"/>
                    <a:gd name="T24" fmla="*/ 46 w 58"/>
                    <a:gd name="T25" fmla="*/ 2 h 34"/>
                    <a:gd name="T26" fmla="*/ 50 w 58"/>
                    <a:gd name="T27" fmla="*/ 0 h 34"/>
                    <a:gd name="T28" fmla="*/ 54 w 58"/>
                    <a:gd name="T29" fmla="*/ 2 h 34"/>
                    <a:gd name="T30" fmla="*/ 54 w 58"/>
                    <a:gd name="T31" fmla="*/ 8 h 34"/>
                    <a:gd name="T32" fmla="*/ 58 w 58"/>
                    <a:gd name="T33" fmla="*/ 12 h 34"/>
                    <a:gd name="T34" fmla="*/ 54 w 58"/>
                    <a:gd name="T35" fmla="*/ 16 h 34"/>
                    <a:gd name="T36" fmla="*/ 56 w 58"/>
                    <a:gd name="T37" fmla="*/ 24 h 34"/>
                    <a:gd name="T38" fmla="*/ 56 w 58"/>
                    <a:gd name="T39" fmla="*/ 30 h 34"/>
                    <a:gd name="T40" fmla="*/ 56 w 58"/>
                    <a:gd name="T41" fmla="*/ 32 h 34"/>
                    <a:gd name="T42" fmla="*/ 46 w 58"/>
                    <a:gd name="T43" fmla="*/ 32 h 34"/>
                    <a:gd name="T44" fmla="*/ 44 w 58"/>
                    <a:gd name="T45" fmla="*/ 28 h 34"/>
                    <a:gd name="T46" fmla="*/ 30 w 58"/>
                    <a:gd name="T47" fmla="*/ 32 h 34"/>
                    <a:gd name="T48" fmla="*/ 26 w 58"/>
                    <a:gd name="T49" fmla="*/ 30 h 34"/>
                    <a:gd name="T50" fmla="*/ 34 w 58"/>
                    <a:gd name="T51" fmla="*/ 32 h 34"/>
                    <a:gd name="T52" fmla="*/ 46 w 58"/>
                    <a:gd name="T53" fmla="*/ 26 h 34"/>
                    <a:gd name="T54" fmla="*/ 48 w 58"/>
                    <a:gd name="T55" fmla="*/ 30 h 34"/>
                    <a:gd name="T56" fmla="*/ 54 w 58"/>
                    <a:gd name="T57" fmla="*/ 32 h 34"/>
                    <a:gd name="T58" fmla="*/ 56 w 58"/>
                    <a:gd name="T59" fmla="*/ 30 h 34"/>
                    <a:gd name="T60" fmla="*/ 54 w 58"/>
                    <a:gd name="T61" fmla="*/ 26 h 34"/>
                    <a:gd name="T62" fmla="*/ 54 w 58"/>
                    <a:gd name="T63" fmla="*/ 24 h 34"/>
                    <a:gd name="T64" fmla="*/ 54 w 58"/>
                    <a:gd name="T65" fmla="*/ 16 h 34"/>
                    <a:gd name="T66" fmla="*/ 58 w 58"/>
                    <a:gd name="T67" fmla="*/ 12 h 34"/>
                    <a:gd name="T68" fmla="*/ 56 w 58"/>
                    <a:gd name="T69" fmla="*/ 10 h 34"/>
                    <a:gd name="T70" fmla="*/ 54 w 58"/>
                    <a:gd name="T71" fmla="*/ 4 h 34"/>
                    <a:gd name="T72" fmla="*/ 52 w 58"/>
                    <a:gd name="T73" fmla="*/ 2 h 34"/>
                    <a:gd name="T74" fmla="*/ 46 w 58"/>
                    <a:gd name="T75" fmla="*/ 2 h 34"/>
                    <a:gd name="T76" fmla="*/ 46 w 58"/>
                    <a:gd name="T77" fmla="*/ 8 h 34"/>
                    <a:gd name="T78" fmla="*/ 44 w 58"/>
                    <a:gd name="T79" fmla="*/ 8 h 34"/>
                    <a:gd name="T80" fmla="*/ 42 w 58"/>
                    <a:gd name="T81" fmla="*/ 10 h 34"/>
                    <a:gd name="T82" fmla="*/ 34 w 58"/>
                    <a:gd name="T83" fmla="*/ 8 h 34"/>
                    <a:gd name="T84" fmla="*/ 34 w 58"/>
                    <a:gd name="T85" fmla="*/ 8 h 34"/>
                    <a:gd name="T86" fmla="*/ 26 w 58"/>
                    <a:gd name="T87" fmla="*/ 12 h 34"/>
                    <a:gd name="T88" fmla="*/ 24 w 58"/>
                    <a:gd name="T89" fmla="*/ 14 h 34"/>
                    <a:gd name="T90" fmla="*/ 12 w 58"/>
                    <a:gd name="T91" fmla="*/ 8 h 34"/>
                    <a:gd name="T92" fmla="*/ 12 w 58"/>
                    <a:gd name="T93" fmla="*/ 8 h 34"/>
                    <a:gd name="T94" fmla="*/ 0 w 58"/>
                    <a:gd name="T95" fmla="*/ 16 h 34"/>
                    <a:gd name="T96" fmla="*/ 0 w 58"/>
                    <a:gd name="T97" fmla="*/ 20 h 34"/>
                    <a:gd name="T98" fmla="*/ 8 w 58"/>
                    <a:gd name="T99" fmla="*/ 32 h 34"/>
                    <a:gd name="T100" fmla="*/ 24 w 58"/>
                    <a:gd name="T101" fmla="*/ 28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58" h="34">
                      <a:moveTo>
                        <a:pt x="24" y="30"/>
                      </a:moveTo>
                      <a:lnTo>
                        <a:pt x="24" y="30"/>
                      </a:lnTo>
                      <a:lnTo>
                        <a:pt x="24" y="28"/>
                      </a:lnTo>
                      <a:lnTo>
                        <a:pt x="24" y="28"/>
                      </a:lnTo>
                      <a:lnTo>
                        <a:pt x="24" y="28"/>
                      </a:lnTo>
                      <a:lnTo>
                        <a:pt x="18" y="32"/>
                      </a:lnTo>
                      <a:lnTo>
                        <a:pt x="12" y="34"/>
                      </a:lnTo>
                      <a:lnTo>
                        <a:pt x="12" y="34"/>
                      </a:lnTo>
                      <a:lnTo>
                        <a:pt x="12" y="34"/>
                      </a:lnTo>
                      <a:lnTo>
                        <a:pt x="8" y="32"/>
                      </a:lnTo>
                      <a:lnTo>
                        <a:pt x="4" y="30"/>
                      </a:lnTo>
                      <a:lnTo>
                        <a:pt x="4" y="30"/>
                      </a:lnTo>
                      <a:lnTo>
                        <a:pt x="4" y="30"/>
                      </a:lnTo>
                      <a:lnTo>
                        <a:pt x="0" y="26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0" y="16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8" y="8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8" y="8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30" y="8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42" y="10"/>
                      </a:lnTo>
                      <a:lnTo>
                        <a:pt x="42" y="10"/>
                      </a:lnTo>
                      <a:lnTo>
                        <a:pt x="42" y="10"/>
                      </a:lnTo>
                      <a:lnTo>
                        <a:pt x="42" y="8"/>
                      </a:lnTo>
                      <a:lnTo>
                        <a:pt x="42" y="8"/>
                      </a:lnTo>
                      <a:lnTo>
                        <a:pt x="42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4" y="4"/>
                      </a:lnTo>
                      <a:lnTo>
                        <a:pt x="44" y="4"/>
                      </a:lnTo>
                      <a:lnTo>
                        <a:pt x="46" y="2"/>
                      </a:lnTo>
                      <a:lnTo>
                        <a:pt x="46" y="2"/>
                      </a:lnTo>
                      <a:lnTo>
                        <a:pt x="46" y="2"/>
                      </a:lnTo>
                      <a:lnTo>
                        <a:pt x="50" y="0"/>
                      </a:lnTo>
                      <a:lnTo>
                        <a:pt x="50" y="0"/>
                      </a:lnTo>
                      <a:lnTo>
                        <a:pt x="50" y="0"/>
                      </a:lnTo>
                      <a:lnTo>
                        <a:pt x="52" y="0"/>
                      </a:lnTo>
                      <a:lnTo>
                        <a:pt x="52" y="0"/>
                      </a:lnTo>
                      <a:lnTo>
                        <a:pt x="52" y="0"/>
                      </a:lnTo>
                      <a:lnTo>
                        <a:pt x="54" y="2"/>
                      </a:lnTo>
                      <a:lnTo>
                        <a:pt x="54" y="2"/>
                      </a:lnTo>
                      <a:lnTo>
                        <a:pt x="54" y="2"/>
                      </a:lnTo>
                      <a:lnTo>
                        <a:pt x="54" y="4"/>
                      </a:lnTo>
                      <a:lnTo>
                        <a:pt x="54" y="4"/>
                      </a:lnTo>
                      <a:lnTo>
                        <a:pt x="54" y="8"/>
                      </a:lnTo>
                      <a:lnTo>
                        <a:pt x="54" y="8"/>
                      </a:lnTo>
                      <a:lnTo>
                        <a:pt x="56" y="8"/>
                      </a:lnTo>
                      <a:lnTo>
                        <a:pt x="56" y="8"/>
                      </a:lnTo>
                      <a:lnTo>
                        <a:pt x="56" y="8"/>
                      </a:lnTo>
                      <a:lnTo>
                        <a:pt x="58" y="12"/>
                      </a:lnTo>
                      <a:lnTo>
                        <a:pt x="58" y="12"/>
                      </a:lnTo>
                      <a:lnTo>
                        <a:pt x="58" y="12"/>
                      </a:lnTo>
                      <a:lnTo>
                        <a:pt x="56" y="16"/>
                      </a:lnTo>
                      <a:lnTo>
                        <a:pt x="56" y="16"/>
                      </a:lnTo>
                      <a:lnTo>
                        <a:pt x="56" y="16"/>
                      </a:lnTo>
                      <a:lnTo>
                        <a:pt x="54" y="16"/>
                      </a:lnTo>
                      <a:lnTo>
                        <a:pt x="54" y="16"/>
                      </a:lnTo>
                      <a:lnTo>
                        <a:pt x="54" y="24"/>
                      </a:lnTo>
                      <a:lnTo>
                        <a:pt x="54" y="24"/>
                      </a:lnTo>
                      <a:lnTo>
                        <a:pt x="56" y="24"/>
                      </a:lnTo>
                      <a:lnTo>
                        <a:pt x="56" y="24"/>
                      </a:lnTo>
                      <a:lnTo>
                        <a:pt x="56" y="24"/>
                      </a:lnTo>
                      <a:lnTo>
                        <a:pt x="56" y="28"/>
                      </a:lnTo>
                      <a:lnTo>
                        <a:pt x="56" y="28"/>
                      </a:lnTo>
                      <a:lnTo>
                        <a:pt x="56" y="28"/>
                      </a:lnTo>
                      <a:lnTo>
                        <a:pt x="56" y="30"/>
                      </a:lnTo>
                      <a:lnTo>
                        <a:pt x="56" y="30"/>
                      </a:lnTo>
                      <a:lnTo>
                        <a:pt x="56" y="30"/>
                      </a:lnTo>
                      <a:lnTo>
                        <a:pt x="56" y="32"/>
                      </a:lnTo>
                      <a:lnTo>
                        <a:pt x="56" y="32"/>
                      </a:lnTo>
                      <a:lnTo>
                        <a:pt x="56" y="32"/>
                      </a:lnTo>
                      <a:lnTo>
                        <a:pt x="52" y="34"/>
                      </a:lnTo>
                      <a:lnTo>
                        <a:pt x="52" y="34"/>
                      </a:lnTo>
                      <a:lnTo>
                        <a:pt x="52" y="34"/>
                      </a:lnTo>
                      <a:lnTo>
                        <a:pt x="52" y="34"/>
                      </a:lnTo>
                      <a:lnTo>
                        <a:pt x="46" y="32"/>
                      </a:lnTo>
                      <a:lnTo>
                        <a:pt x="46" y="32"/>
                      </a:lnTo>
                      <a:lnTo>
                        <a:pt x="46" y="32"/>
                      </a:lnTo>
                      <a:lnTo>
                        <a:pt x="44" y="28"/>
                      </a:lnTo>
                      <a:lnTo>
                        <a:pt x="44" y="28"/>
                      </a:lnTo>
                      <a:lnTo>
                        <a:pt x="44" y="28"/>
                      </a:lnTo>
                      <a:lnTo>
                        <a:pt x="40" y="32"/>
                      </a:lnTo>
                      <a:lnTo>
                        <a:pt x="34" y="34"/>
                      </a:lnTo>
                      <a:lnTo>
                        <a:pt x="34" y="34"/>
                      </a:lnTo>
                      <a:lnTo>
                        <a:pt x="34" y="34"/>
                      </a:lnTo>
                      <a:lnTo>
                        <a:pt x="30" y="32"/>
                      </a:lnTo>
                      <a:lnTo>
                        <a:pt x="24" y="30"/>
                      </a:lnTo>
                      <a:lnTo>
                        <a:pt x="24" y="30"/>
                      </a:lnTo>
                      <a:close/>
                      <a:moveTo>
                        <a:pt x="24" y="28"/>
                      </a:moveTo>
                      <a:lnTo>
                        <a:pt x="24" y="28"/>
                      </a:lnTo>
                      <a:lnTo>
                        <a:pt x="26" y="30"/>
                      </a:lnTo>
                      <a:lnTo>
                        <a:pt x="26" y="30"/>
                      </a:lnTo>
                      <a:lnTo>
                        <a:pt x="26" y="30"/>
                      </a:lnTo>
                      <a:lnTo>
                        <a:pt x="30" y="32"/>
                      </a:lnTo>
                      <a:lnTo>
                        <a:pt x="34" y="32"/>
                      </a:lnTo>
                      <a:lnTo>
                        <a:pt x="34" y="32"/>
                      </a:lnTo>
                      <a:lnTo>
                        <a:pt x="34" y="32"/>
                      </a:lnTo>
                      <a:lnTo>
                        <a:pt x="40" y="32"/>
                      </a:lnTo>
                      <a:lnTo>
                        <a:pt x="44" y="28"/>
                      </a:lnTo>
                      <a:lnTo>
                        <a:pt x="44" y="28"/>
                      </a:lnTo>
                      <a:lnTo>
                        <a:pt x="46" y="26"/>
                      </a:lnTo>
                      <a:lnTo>
                        <a:pt x="46" y="28"/>
                      </a:lnTo>
                      <a:lnTo>
                        <a:pt x="46" y="28"/>
                      </a:lnTo>
                      <a:lnTo>
                        <a:pt x="48" y="30"/>
                      </a:lnTo>
                      <a:lnTo>
                        <a:pt x="48" y="30"/>
                      </a:lnTo>
                      <a:lnTo>
                        <a:pt x="48" y="30"/>
                      </a:lnTo>
                      <a:lnTo>
                        <a:pt x="52" y="32"/>
                      </a:lnTo>
                      <a:lnTo>
                        <a:pt x="52" y="32"/>
                      </a:lnTo>
                      <a:lnTo>
                        <a:pt x="52" y="32"/>
                      </a:lnTo>
                      <a:lnTo>
                        <a:pt x="52" y="32"/>
                      </a:lnTo>
                      <a:lnTo>
                        <a:pt x="54" y="32"/>
                      </a:lnTo>
                      <a:lnTo>
                        <a:pt x="54" y="32"/>
                      </a:lnTo>
                      <a:lnTo>
                        <a:pt x="54" y="32"/>
                      </a:lnTo>
                      <a:lnTo>
                        <a:pt x="56" y="30"/>
                      </a:lnTo>
                      <a:lnTo>
                        <a:pt x="56" y="30"/>
                      </a:lnTo>
                      <a:lnTo>
                        <a:pt x="56" y="30"/>
                      </a:lnTo>
                      <a:lnTo>
                        <a:pt x="56" y="28"/>
                      </a:lnTo>
                      <a:lnTo>
                        <a:pt x="56" y="28"/>
                      </a:lnTo>
                      <a:lnTo>
                        <a:pt x="56" y="28"/>
                      </a:lnTo>
                      <a:lnTo>
                        <a:pt x="54" y="26"/>
                      </a:lnTo>
                      <a:lnTo>
                        <a:pt x="54" y="26"/>
                      </a:lnTo>
                      <a:lnTo>
                        <a:pt x="54" y="26"/>
                      </a:lnTo>
                      <a:lnTo>
                        <a:pt x="54" y="24"/>
                      </a:lnTo>
                      <a:lnTo>
                        <a:pt x="54" y="24"/>
                      </a:lnTo>
                      <a:lnTo>
                        <a:pt x="54" y="24"/>
                      </a:lnTo>
                      <a:lnTo>
                        <a:pt x="54" y="24"/>
                      </a:lnTo>
                      <a:lnTo>
                        <a:pt x="54" y="24"/>
                      </a:lnTo>
                      <a:lnTo>
                        <a:pt x="54" y="24"/>
                      </a:lnTo>
                      <a:lnTo>
                        <a:pt x="54" y="24"/>
                      </a:lnTo>
                      <a:lnTo>
                        <a:pt x="54" y="16"/>
                      </a:lnTo>
                      <a:lnTo>
                        <a:pt x="54" y="16"/>
                      </a:lnTo>
                      <a:lnTo>
                        <a:pt x="54" y="16"/>
                      </a:lnTo>
                      <a:lnTo>
                        <a:pt x="56" y="16"/>
                      </a:lnTo>
                      <a:lnTo>
                        <a:pt x="56" y="16"/>
                      </a:lnTo>
                      <a:lnTo>
                        <a:pt x="56" y="16"/>
                      </a:lnTo>
                      <a:lnTo>
                        <a:pt x="58" y="12"/>
                      </a:lnTo>
                      <a:lnTo>
                        <a:pt x="58" y="12"/>
                      </a:lnTo>
                      <a:lnTo>
                        <a:pt x="58" y="12"/>
                      </a:lnTo>
                      <a:lnTo>
                        <a:pt x="56" y="10"/>
                      </a:lnTo>
                      <a:lnTo>
                        <a:pt x="56" y="10"/>
                      </a:lnTo>
                      <a:lnTo>
                        <a:pt x="56" y="10"/>
                      </a:lnTo>
                      <a:lnTo>
                        <a:pt x="54" y="8"/>
                      </a:lnTo>
                      <a:lnTo>
                        <a:pt x="54" y="8"/>
                      </a:lnTo>
                      <a:lnTo>
                        <a:pt x="54" y="8"/>
                      </a:lnTo>
                      <a:lnTo>
                        <a:pt x="54" y="4"/>
                      </a:lnTo>
                      <a:lnTo>
                        <a:pt x="54" y="4"/>
                      </a:lnTo>
                      <a:lnTo>
                        <a:pt x="54" y="2"/>
                      </a:lnTo>
                      <a:lnTo>
                        <a:pt x="54" y="2"/>
                      </a:lnTo>
                      <a:lnTo>
                        <a:pt x="54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0" y="0"/>
                      </a:lnTo>
                      <a:lnTo>
                        <a:pt x="50" y="0"/>
                      </a:lnTo>
                      <a:lnTo>
                        <a:pt x="50" y="0"/>
                      </a:lnTo>
                      <a:lnTo>
                        <a:pt x="46" y="2"/>
                      </a:lnTo>
                      <a:lnTo>
                        <a:pt x="46" y="2"/>
                      </a:lnTo>
                      <a:lnTo>
                        <a:pt x="46" y="2"/>
                      </a:lnTo>
                      <a:lnTo>
                        <a:pt x="46" y="4"/>
                      </a:lnTo>
                      <a:lnTo>
                        <a:pt x="46" y="4"/>
                      </a:lnTo>
                      <a:lnTo>
                        <a:pt x="46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2" y="10"/>
                      </a:lnTo>
                      <a:lnTo>
                        <a:pt x="42" y="10"/>
                      </a:lnTo>
                      <a:lnTo>
                        <a:pt x="42" y="10"/>
                      </a:lnTo>
                      <a:lnTo>
                        <a:pt x="42" y="10"/>
                      </a:lnTo>
                      <a:lnTo>
                        <a:pt x="42" y="10"/>
                      </a:lnTo>
                      <a:lnTo>
                        <a:pt x="42" y="10"/>
                      </a:lnTo>
                      <a:lnTo>
                        <a:pt x="42" y="10"/>
                      </a:lnTo>
                      <a:lnTo>
                        <a:pt x="42" y="10"/>
                      </a:lnTo>
                      <a:lnTo>
                        <a:pt x="38" y="8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30" y="8"/>
                      </a:lnTo>
                      <a:lnTo>
                        <a:pt x="26" y="12"/>
                      </a:lnTo>
                      <a:lnTo>
                        <a:pt x="26" y="12"/>
                      </a:lnTo>
                      <a:lnTo>
                        <a:pt x="26" y="12"/>
                      </a:lnTo>
                      <a:lnTo>
                        <a:pt x="24" y="14"/>
                      </a:lnTo>
                      <a:lnTo>
                        <a:pt x="24" y="14"/>
                      </a:lnTo>
                      <a:lnTo>
                        <a:pt x="24" y="14"/>
                      </a:lnTo>
                      <a:lnTo>
                        <a:pt x="24" y="14"/>
                      </a:lnTo>
                      <a:lnTo>
                        <a:pt x="24" y="14"/>
                      </a:lnTo>
                      <a:lnTo>
                        <a:pt x="18" y="10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8" y="8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0" y="26"/>
                      </a:lnTo>
                      <a:lnTo>
                        <a:pt x="4" y="30"/>
                      </a:lnTo>
                      <a:lnTo>
                        <a:pt x="4" y="30"/>
                      </a:lnTo>
                      <a:lnTo>
                        <a:pt x="4" y="30"/>
                      </a:lnTo>
                      <a:lnTo>
                        <a:pt x="8" y="32"/>
                      </a:lnTo>
                      <a:lnTo>
                        <a:pt x="12" y="32"/>
                      </a:lnTo>
                      <a:lnTo>
                        <a:pt x="12" y="32"/>
                      </a:lnTo>
                      <a:lnTo>
                        <a:pt x="12" y="32"/>
                      </a:lnTo>
                      <a:lnTo>
                        <a:pt x="18" y="32"/>
                      </a:lnTo>
                      <a:lnTo>
                        <a:pt x="24" y="28"/>
                      </a:lnTo>
                      <a:lnTo>
                        <a:pt x="24" y="28"/>
                      </a:lnTo>
                      <a:lnTo>
                        <a:pt x="24" y="28"/>
                      </a:lnTo>
                      <a:lnTo>
                        <a:pt x="24" y="28"/>
                      </a:lnTo>
                      <a:lnTo>
                        <a:pt x="24" y="28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00"/>
                </a:p>
              </p:txBody>
            </p:sp>
            <p:sp>
              <p:nvSpPr>
                <p:cNvPr id="134" name="Freeform 7"/>
                <p:cNvSpPr>
                  <a:spLocks noEditPoints="1"/>
                </p:cNvSpPr>
                <p:nvPr/>
              </p:nvSpPr>
              <p:spPr bwMode="auto">
                <a:xfrm>
                  <a:off x="5340350" y="4814888"/>
                  <a:ext cx="82550" cy="41275"/>
                </a:xfrm>
                <a:custGeom>
                  <a:avLst/>
                  <a:gdLst>
                    <a:gd name="T0" fmla="*/ 6 w 52"/>
                    <a:gd name="T1" fmla="*/ 8 h 26"/>
                    <a:gd name="T2" fmla="*/ 0 w 52"/>
                    <a:gd name="T3" fmla="*/ 16 h 26"/>
                    <a:gd name="T4" fmla="*/ 4 w 52"/>
                    <a:gd name="T5" fmla="*/ 22 h 26"/>
                    <a:gd name="T6" fmla="*/ 10 w 52"/>
                    <a:gd name="T7" fmla="*/ 26 h 26"/>
                    <a:gd name="T8" fmla="*/ 18 w 52"/>
                    <a:gd name="T9" fmla="*/ 22 h 26"/>
                    <a:gd name="T10" fmla="*/ 18 w 52"/>
                    <a:gd name="T11" fmla="*/ 20 h 26"/>
                    <a:gd name="T12" fmla="*/ 18 w 52"/>
                    <a:gd name="T13" fmla="*/ 20 h 26"/>
                    <a:gd name="T14" fmla="*/ 14 w 52"/>
                    <a:gd name="T15" fmla="*/ 22 h 26"/>
                    <a:gd name="T16" fmla="*/ 6 w 52"/>
                    <a:gd name="T17" fmla="*/ 22 h 26"/>
                    <a:gd name="T18" fmla="*/ 20 w 52"/>
                    <a:gd name="T19" fmla="*/ 16 h 26"/>
                    <a:gd name="T20" fmla="*/ 20 w 52"/>
                    <a:gd name="T21" fmla="*/ 16 h 26"/>
                    <a:gd name="T22" fmla="*/ 14 w 52"/>
                    <a:gd name="T23" fmla="*/ 8 h 26"/>
                    <a:gd name="T24" fmla="*/ 4 w 52"/>
                    <a:gd name="T25" fmla="*/ 14 h 26"/>
                    <a:gd name="T26" fmla="*/ 10 w 52"/>
                    <a:gd name="T27" fmla="*/ 10 h 26"/>
                    <a:gd name="T28" fmla="*/ 18 w 52"/>
                    <a:gd name="T29" fmla="*/ 14 h 26"/>
                    <a:gd name="T30" fmla="*/ 32 w 52"/>
                    <a:gd name="T31" fmla="*/ 8 h 26"/>
                    <a:gd name="T32" fmla="*/ 24 w 52"/>
                    <a:gd name="T33" fmla="*/ 12 h 26"/>
                    <a:gd name="T34" fmla="*/ 24 w 52"/>
                    <a:gd name="T35" fmla="*/ 20 h 26"/>
                    <a:gd name="T36" fmla="*/ 32 w 52"/>
                    <a:gd name="T37" fmla="*/ 26 h 26"/>
                    <a:gd name="T38" fmla="*/ 40 w 52"/>
                    <a:gd name="T39" fmla="*/ 22 h 26"/>
                    <a:gd name="T40" fmla="*/ 40 w 52"/>
                    <a:gd name="T41" fmla="*/ 20 h 26"/>
                    <a:gd name="T42" fmla="*/ 40 w 52"/>
                    <a:gd name="T43" fmla="*/ 20 h 26"/>
                    <a:gd name="T44" fmla="*/ 38 w 52"/>
                    <a:gd name="T45" fmla="*/ 20 h 26"/>
                    <a:gd name="T46" fmla="*/ 32 w 52"/>
                    <a:gd name="T47" fmla="*/ 24 h 26"/>
                    <a:gd name="T48" fmla="*/ 40 w 52"/>
                    <a:gd name="T49" fmla="*/ 16 h 26"/>
                    <a:gd name="T50" fmla="*/ 42 w 52"/>
                    <a:gd name="T51" fmla="*/ 16 h 26"/>
                    <a:gd name="T52" fmla="*/ 38 w 52"/>
                    <a:gd name="T53" fmla="*/ 10 h 26"/>
                    <a:gd name="T54" fmla="*/ 32 w 52"/>
                    <a:gd name="T55" fmla="*/ 8 h 26"/>
                    <a:gd name="T56" fmla="*/ 28 w 52"/>
                    <a:gd name="T57" fmla="*/ 10 h 26"/>
                    <a:gd name="T58" fmla="*/ 36 w 52"/>
                    <a:gd name="T59" fmla="*/ 10 h 26"/>
                    <a:gd name="T60" fmla="*/ 52 w 52"/>
                    <a:gd name="T61" fmla="*/ 10 h 26"/>
                    <a:gd name="T62" fmla="*/ 52 w 52"/>
                    <a:gd name="T63" fmla="*/ 8 h 26"/>
                    <a:gd name="T64" fmla="*/ 48 w 52"/>
                    <a:gd name="T65" fmla="*/ 0 h 26"/>
                    <a:gd name="T66" fmla="*/ 48 w 52"/>
                    <a:gd name="T67" fmla="*/ 0 h 26"/>
                    <a:gd name="T68" fmla="*/ 44 w 52"/>
                    <a:gd name="T69" fmla="*/ 8 h 26"/>
                    <a:gd name="T70" fmla="*/ 44 w 52"/>
                    <a:gd name="T71" fmla="*/ 8 h 26"/>
                    <a:gd name="T72" fmla="*/ 44 w 52"/>
                    <a:gd name="T73" fmla="*/ 8 h 26"/>
                    <a:gd name="T74" fmla="*/ 46 w 52"/>
                    <a:gd name="T75" fmla="*/ 10 h 26"/>
                    <a:gd name="T76" fmla="*/ 48 w 52"/>
                    <a:gd name="T77" fmla="*/ 24 h 26"/>
                    <a:gd name="T78" fmla="*/ 52 w 52"/>
                    <a:gd name="T79" fmla="*/ 24 h 26"/>
                    <a:gd name="T80" fmla="*/ 50 w 52"/>
                    <a:gd name="T81" fmla="*/ 24 h 26"/>
                    <a:gd name="T82" fmla="*/ 48 w 52"/>
                    <a:gd name="T83" fmla="*/ 2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52" h="26">
                      <a:moveTo>
                        <a:pt x="10" y="8"/>
                      </a:moveTo>
                      <a:lnTo>
                        <a:pt x="10" y="8"/>
                      </a:lnTo>
                      <a:lnTo>
                        <a:pt x="6" y="8"/>
                      </a:lnTo>
                      <a:lnTo>
                        <a:pt x="4" y="10"/>
                      </a:lnTo>
                      <a:lnTo>
                        <a:pt x="2" y="12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2" y="20"/>
                      </a:lnTo>
                      <a:lnTo>
                        <a:pt x="4" y="22"/>
                      </a:lnTo>
                      <a:lnTo>
                        <a:pt x="6" y="24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6" y="24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20" y="20"/>
                      </a:lnTo>
                      <a:lnTo>
                        <a:pt x="20" y="20"/>
                      </a:lnTo>
                      <a:lnTo>
                        <a:pt x="18" y="20"/>
                      </a:lnTo>
                      <a:lnTo>
                        <a:pt x="18" y="20"/>
                      </a:lnTo>
                      <a:lnTo>
                        <a:pt x="18" y="20"/>
                      </a:lnTo>
                      <a:lnTo>
                        <a:pt x="18" y="20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14" y="22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6" y="22"/>
                      </a:lnTo>
                      <a:lnTo>
                        <a:pt x="4" y="16"/>
                      </a:lnTo>
                      <a:lnTo>
                        <a:pt x="20" y="16"/>
                      </a:lnTo>
                      <a:lnTo>
                        <a:pt x="20" y="16"/>
                      </a:lnTo>
                      <a:lnTo>
                        <a:pt x="20" y="16"/>
                      </a:lnTo>
                      <a:lnTo>
                        <a:pt x="20" y="16"/>
                      </a:lnTo>
                      <a:lnTo>
                        <a:pt x="20" y="16"/>
                      </a:lnTo>
                      <a:lnTo>
                        <a:pt x="20" y="12"/>
                      </a:lnTo>
                      <a:lnTo>
                        <a:pt x="18" y="10"/>
                      </a:lnTo>
                      <a:lnTo>
                        <a:pt x="14" y="8"/>
                      </a:lnTo>
                      <a:lnTo>
                        <a:pt x="10" y="8"/>
                      </a:lnTo>
                      <a:lnTo>
                        <a:pt x="10" y="8"/>
                      </a:lnTo>
                      <a:close/>
                      <a:moveTo>
                        <a:pt x="4" y="14"/>
                      </a:moveTo>
                      <a:lnTo>
                        <a:pt x="4" y="14"/>
                      </a:lnTo>
                      <a:lnTo>
                        <a:pt x="6" y="1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6" y="10"/>
                      </a:lnTo>
                      <a:lnTo>
                        <a:pt x="18" y="14"/>
                      </a:lnTo>
                      <a:lnTo>
                        <a:pt x="4" y="14"/>
                      </a:lnTo>
                      <a:close/>
                      <a:moveTo>
                        <a:pt x="32" y="8"/>
                      </a:moveTo>
                      <a:lnTo>
                        <a:pt x="32" y="8"/>
                      </a:lnTo>
                      <a:lnTo>
                        <a:pt x="28" y="8"/>
                      </a:lnTo>
                      <a:lnTo>
                        <a:pt x="26" y="10"/>
                      </a:lnTo>
                      <a:lnTo>
                        <a:pt x="24" y="12"/>
                      </a:lnTo>
                      <a:lnTo>
                        <a:pt x="22" y="16"/>
                      </a:lnTo>
                      <a:lnTo>
                        <a:pt x="22" y="16"/>
                      </a:lnTo>
                      <a:lnTo>
                        <a:pt x="24" y="20"/>
                      </a:lnTo>
                      <a:lnTo>
                        <a:pt x="26" y="22"/>
                      </a:lnTo>
                      <a:lnTo>
                        <a:pt x="28" y="24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38" y="24"/>
                      </a:lnTo>
                      <a:lnTo>
                        <a:pt x="40" y="22"/>
                      </a:lnTo>
                      <a:lnTo>
                        <a:pt x="40" y="22"/>
                      </a:lnTo>
                      <a:lnTo>
                        <a:pt x="40" y="20"/>
                      </a:lnTo>
                      <a:lnTo>
                        <a:pt x="40" y="20"/>
                      </a:lnTo>
                      <a:lnTo>
                        <a:pt x="40" y="20"/>
                      </a:lnTo>
                      <a:lnTo>
                        <a:pt x="40" y="20"/>
                      </a:lnTo>
                      <a:lnTo>
                        <a:pt x="40" y="20"/>
                      </a:lnTo>
                      <a:lnTo>
                        <a:pt x="40" y="20"/>
                      </a:lnTo>
                      <a:lnTo>
                        <a:pt x="38" y="20"/>
                      </a:lnTo>
                      <a:lnTo>
                        <a:pt x="38" y="20"/>
                      </a:lnTo>
                      <a:lnTo>
                        <a:pt x="36" y="22"/>
                      </a:lnTo>
                      <a:lnTo>
                        <a:pt x="32" y="24"/>
                      </a:lnTo>
                      <a:lnTo>
                        <a:pt x="32" y="24"/>
                      </a:lnTo>
                      <a:lnTo>
                        <a:pt x="28" y="22"/>
                      </a:lnTo>
                      <a:lnTo>
                        <a:pt x="24" y="16"/>
                      </a:lnTo>
                      <a:lnTo>
                        <a:pt x="40" y="16"/>
                      </a:lnTo>
                      <a:lnTo>
                        <a:pt x="40" y="16"/>
                      </a:lnTo>
                      <a:lnTo>
                        <a:pt x="42" y="16"/>
                      </a:lnTo>
                      <a:lnTo>
                        <a:pt x="42" y="16"/>
                      </a:lnTo>
                      <a:lnTo>
                        <a:pt x="42" y="16"/>
                      </a:lnTo>
                      <a:lnTo>
                        <a:pt x="42" y="12"/>
                      </a:lnTo>
                      <a:lnTo>
                        <a:pt x="38" y="10"/>
                      </a:lnTo>
                      <a:lnTo>
                        <a:pt x="36" y="8"/>
                      </a:lnTo>
                      <a:lnTo>
                        <a:pt x="32" y="8"/>
                      </a:lnTo>
                      <a:lnTo>
                        <a:pt x="32" y="8"/>
                      </a:lnTo>
                      <a:close/>
                      <a:moveTo>
                        <a:pt x="26" y="14"/>
                      </a:moveTo>
                      <a:lnTo>
                        <a:pt x="26" y="14"/>
                      </a:lnTo>
                      <a:lnTo>
                        <a:pt x="28" y="10"/>
                      </a:lnTo>
                      <a:lnTo>
                        <a:pt x="32" y="10"/>
                      </a:lnTo>
                      <a:lnTo>
                        <a:pt x="32" y="10"/>
                      </a:lnTo>
                      <a:lnTo>
                        <a:pt x="36" y="10"/>
                      </a:lnTo>
                      <a:lnTo>
                        <a:pt x="40" y="14"/>
                      </a:lnTo>
                      <a:lnTo>
                        <a:pt x="26" y="14"/>
                      </a:lnTo>
                      <a:close/>
                      <a:moveTo>
                        <a:pt x="52" y="10"/>
                      </a:moveTo>
                      <a:lnTo>
                        <a:pt x="52" y="10"/>
                      </a:lnTo>
                      <a:lnTo>
                        <a:pt x="52" y="8"/>
                      </a:lnTo>
                      <a:lnTo>
                        <a:pt x="52" y="8"/>
                      </a:lnTo>
                      <a:lnTo>
                        <a:pt x="52" y="8"/>
                      </a:lnTo>
                      <a:lnTo>
                        <a:pt x="48" y="8"/>
                      </a:lnTo>
                      <a:lnTo>
                        <a:pt x="48" y="0"/>
                      </a:lnTo>
                      <a:lnTo>
                        <a:pt x="48" y="0"/>
                      </a:lnTo>
                      <a:lnTo>
                        <a:pt x="48" y="0"/>
                      </a:lnTo>
                      <a:lnTo>
                        <a:pt x="48" y="0"/>
                      </a:lnTo>
                      <a:lnTo>
                        <a:pt x="46" y="0"/>
                      </a:lnTo>
                      <a:lnTo>
                        <a:pt x="46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2" y="8"/>
                      </a:lnTo>
                      <a:lnTo>
                        <a:pt x="42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4" y="10"/>
                      </a:lnTo>
                      <a:lnTo>
                        <a:pt x="46" y="10"/>
                      </a:lnTo>
                      <a:lnTo>
                        <a:pt x="46" y="22"/>
                      </a:lnTo>
                      <a:lnTo>
                        <a:pt x="46" y="22"/>
                      </a:lnTo>
                      <a:lnTo>
                        <a:pt x="48" y="24"/>
                      </a:lnTo>
                      <a:lnTo>
                        <a:pt x="50" y="26"/>
                      </a:lnTo>
                      <a:lnTo>
                        <a:pt x="50" y="26"/>
                      </a:lnTo>
                      <a:lnTo>
                        <a:pt x="52" y="24"/>
                      </a:lnTo>
                      <a:lnTo>
                        <a:pt x="52" y="24"/>
                      </a:lnTo>
                      <a:lnTo>
                        <a:pt x="50" y="24"/>
                      </a:lnTo>
                      <a:lnTo>
                        <a:pt x="50" y="24"/>
                      </a:lnTo>
                      <a:lnTo>
                        <a:pt x="50" y="22"/>
                      </a:lnTo>
                      <a:lnTo>
                        <a:pt x="50" y="22"/>
                      </a:lnTo>
                      <a:lnTo>
                        <a:pt x="48" y="22"/>
                      </a:lnTo>
                      <a:lnTo>
                        <a:pt x="48" y="10"/>
                      </a:lnTo>
                      <a:lnTo>
                        <a:pt x="52" y="1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00"/>
                </a:p>
              </p:txBody>
            </p:sp>
            <p:sp>
              <p:nvSpPr>
                <p:cNvPr id="135" name="Freeform 10"/>
                <p:cNvSpPr>
                  <a:spLocks/>
                </p:cNvSpPr>
                <p:nvPr/>
              </p:nvSpPr>
              <p:spPr bwMode="auto">
                <a:xfrm>
                  <a:off x="2581275" y="5700713"/>
                  <a:ext cx="136525" cy="117475"/>
                </a:xfrm>
                <a:custGeom>
                  <a:avLst/>
                  <a:gdLst>
                    <a:gd name="T0" fmla="*/ 46 w 86"/>
                    <a:gd name="T1" fmla="*/ 42 h 74"/>
                    <a:gd name="T2" fmla="*/ 46 w 86"/>
                    <a:gd name="T3" fmla="*/ 36 h 74"/>
                    <a:gd name="T4" fmla="*/ 46 w 86"/>
                    <a:gd name="T5" fmla="*/ 28 h 74"/>
                    <a:gd name="T6" fmla="*/ 50 w 86"/>
                    <a:gd name="T7" fmla="*/ 32 h 74"/>
                    <a:gd name="T8" fmla="*/ 68 w 86"/>
                    <a:gd name="T9" fmla="*/ 36 h 74"/>
                    <a:gd name="T10" fmla="*/ 74 w 86"/>
                    <a:gd name="T11" fmla="*/ 36 h 74"/>
                    <a:gd name="T12" fmla="*/ 74 w 86"/>
                    <a:gd name="T13" fmla="*/ 32 h 74"/>
                    <a:gd name="T14" fmla="*/ 86 w 86"/>
                    <a:gd name="T15" fmla="*/ 10 h 74"/>
                    <a:gd name="T16" fmla="*/ 82 w 86"/>
                    <a:gd name="T17" fmla="*/ 10 h 74"/>
                    <a:gd name="T18" fmla="*/ 74 w 86"/>
                    <a:gd name="T19" fmla="*/ 4 h 74"/>
                    <a:gd name="T20" fmla="*/ 64 w 86"/>
                    <a:gd name="T21" fmla="*/ 10 h 74"/>
                    <a:gd name="T22" fmla="*/ 54 w 86"/>
                    <a:gd name="T23" fmla="*/ 14 h 74"/>
                    <a:gd name="T24" fmla="*/ 50 w 86"/>
                    <a:gd name="T25" fmla="*/ 18 h 74"/>
                    <a:gd name="T26" fmla="*/ 46 w 86"/>
                    <a:gd name="T27" fmla="*/ 18 h 74"/>
                    <a:gd name="T28" fmla="*/ 42 w 86"/>
                    <a:gd name="T29" fmla="*/ 14 h 74"/>
                    <a:gd name="T30" fmla="*/ 42 w 86"/>
                    <a:gd name="T31" fmla="*/ 4 h 74"/>
                    <a:gd name="T32" fmla="*/ 36 w 86"/>
                    <a:gd name="T33" fmla="*/ 0 h 74"/>
                    <a:gd name="T34" fmla="*/ 28 w 86"/>
                    <a:gd name="T35" fmla="*/ 4 h 74"/>
                    <a:gd name="T36" fmla="*/ 14 w 86"/>
                    <a:gd name="T37" fmla="*/ 10 h 74"/>
                    <a:gd name="T38" fmla="*/ 4 w 86"/>
                    <a:gd name="T39" fmla="*/ 28 h 74"/>
                    <a:gd name="T40" fmla="*/ 4 w 86"/>
                    <a:gd name="T41" fmla="*/ 42 h 74"/>
                    <a:gd name="T42" fmla="*/ 4 w 86"/>
                    <a:gd name="T43" fmla="*/ 50 h 74"/>
                    <a:gd name="T44" fmla="*/ 0 w 86"/>
                    <a:gd name="T45" fmla="*/ 64 h 74"/>
                    <a:gd name="T46" fmla="*/ 4 w 86"/>
                    <a:gd name="T47" fmla="*/ 74 h 74"/>
                    <a:gd name="T48" fmla="*/ 10 w 86"/>
                    <a:gd name="T49" fmla="*/ 74 h 74"/>
                    <a:gd name="T50" fmla="*/ 14 w 86"/>
                    <a:gd name="T51" fmla="*/ 74 h 74"/>
                    <a:gd name="T52" fmla="*/ 18 w 86"/>
                    <a:gd name="T53" fmla="*/ 68 h 74"/>
                    <a:gd name="T54" fmla="*/ 22 w 86"/>
                    <a:gd name="T55" fmla="*/ 68 h 74"/>
                    <a:gd name="T56" fmla="*/ 22 w 86"/>
                    <a:gd name="T57" fmla="*/ 64 h 74"/>
                    <a:gd name="T58" fmla="*/ 46 w 86"/>
                    <a:gd name="T59" fmla="*/ 46 h 74"/>
                    <a:gd name="T60" fmla="*/ 46 w 86"/>
                    <a:gd name="T61" fmla="*/ 42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86" h="74">
                      <a:moveTo>
                        <a:pt x="46" y="42"/>
                      </a:moveTo>
                      <a:lnTo>
                        <a:pt x="46" y="36"/>
                      </a:lnTo>
                      <a:lnTo>
                        <a:pt x="46" y="28"/>
                      </a:lnTo>
                      <a:lnTo>
                        <a:pt x="50" y="32"/>
                      </a:lnTo>
                      <a:lnTo>
                        <a:pt x="68" y="36"/>
                      </a:lnTo>
                      <a:lnTo>
                        <a:pt x="74" y="36"/>
                      </a:lnTo>
                      <a:lnTo>
                        <a:pt x="74" y="32"/>
                      </a:lnTo>
                      <a:lnTo>
                        <a:pt x="86" y="10"/>
                      </a:lnTo>
                      <a:lnTo>
                        <a:pt x="82" y="10"/>
                      </a:lnTo>
                      <a:lnTo>
                        <a:pt x="74" y="4"/>
                      </a:lnTo>
                      <a:lnTo>
                        <a:pt x="64" y="10"/>
                      </a:lnTo>
                      <a:lnTo>
                        <a:pt x="54" y="14"/>
                      </a:lnTo>
                      <a:lnTo>
                        <a:pt x="50" y="18"/>
                      </a:lnTo>
                      <a:lnTo>
                        <a:pt x="46" y="18"/>
                      </a:lnTo>
                      <a:lnTo>
                        <a:pt x="42" y="14"/>
                      </a:lnTo>
                      <a:lnTo>
                        <a:pt x="42" y="4"/>
                      </a:lnTo>
                      <a:lnTo>
                        <a:pt x="36" y="0"/>
                      </a:lnTo>
                      <a:lnTo>
                        <a:pt x="28" y="4"/>
                      </a:lnTo>
                      <a:lnTo>
                        <a:pt x="14" y="10"/>
                      </a:lnTo>
                      <a:lnTo>
                        <a:pt x="4" y="28"/>
                      </a:lnTo>
                      <a:lnTo>
                        <a:pt x="4" y="42"/>
                      </a:lnTo>
                      <a:lnTo>
                        <a:pt x="4" y="50"/>
                      </a:lnTo>
                      <a:lnTo>
                        <a:pt x="0" y="64"/>
                      </a:lnTo>
                      <a:lnTo>
                        <a:pt x="4" y="74"/>
                      </a:lnTo>
                      <a:lnTo>
                        <a:pt x="10" y="74"/>
                      </a:lnTo>
                      <a:lnTo>
                        <a:pt x="14" y="74"/>
                      </a:lnTo>
                      <a:lnTo>
                        <a:pt x="18" y="68"/>
                      </a:lnTo>
                      <a:lnTo>
                        <a:pt x="22" y="68"/>
                      </a:lnTo>
                      <a:lnTo>
                        <a:pt x="22" y="64"/>
                      </a:lnTo>
                      <a:lnTo>
                        <a:pt x="46" y="46"/>
                      </a:lnTo>
                      <a:lnTo>
                        <a:pt x="46" y="42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00"/>
                </a:p>
              </p:txBody>
            </p:sp>
            <p:sp>
              <p:nvSpPr>
                <p:cNvPr id="136" name="Freeform 11"/>
                <p:cNvSpPr>
                  <a:spLocks/>
                </p:cNvSpPr>
                <p:nvPr/>
              </p:nvSpPr>
              <p:spPr bwMode="auto">
                <a:xfrm>
                  <a:off x="2209800" y="5621338"/>
                  <a:ext cx="79375" cy="63500"/>
                </a:xfrm>
                <a:custGeom>
                  <a:avLst/>
                  <a:gdLst>
                    <a:gd name="T0" fmla="*/ 42 w 50"/>
                    <a:gd name="T1" fmla="*/ 8 h 40"/>
                    <a:gd name="T2" fmla="*/ 36 w 50"/>
                    <a:gd name="T3" fmla="*/ 0 h 40"/>
                    <a:gd name="T4" fmla="*/ 10 w 50"/>
                    <a:gd name="T5" fmla="*/ 4 h 40"/>
                    <a:gd name="T6" fmla="*/ 10 w 50"/>
                    <a:gd name="T7" fmla="*/ 8 h 40"/>
                    <a:gd name="T8" fmla="*/ 10 w 50"/>
                    <a:gd name="T9" fmla="*/ 18 h 40"/>
                    <a:gd name="T10" fmla="*/ 10 w 50"/>
                    <a:gd name="T11" fmla="*/ 22 h 40"/>
                    <a:gd name="T12" fmla="*/ 4 w 50"/>
                    <a:gd name="T13" fmla="*/ 28 h 40"/>
                    <a:gd name="T14" fmla="*/ 0 w 50"/>
                    <a:gd name="T15" fmla="*/ 36 h 40"/>
                    <a:gd name="T16" fmla="*/ 4 w 50"/>
                    <a:gd name="T17" fmla="*/ 36 h 40"/>
                    <a:gd name="T18" fmla="*/ 10 w 50"/>
                    <a:gd name="T19" fmla="*/ 40 h 40"/>
                    <a:gd name="T20" fmla="*/ 22 w 50"/>
                    <a:gd name="T21" fmla="*/ 40 h 40"/>
                    <a:gd name="T22" fmla="*/ 50 w 50"/>
                    <a:gd name="T23" fmla="*/ 32 h 40"/>
                    <a:gd name="T24" fmla="*/ 50 w 50"/>
                    <a:gd name="T25" fmla="*/ 22 h 40"/>
                    <a:gd name="T26" fmla="*/ 46 w 50"/>
                    <a:gd name="T27" fmla="*/ 14 h 40"/>
                    <a:gd name="T28" fmla="*/ 42 w 50"/>
                    <a:gd name="T29" fmla="*/ 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50" h="40">
                      <a:moveTo>
                        <a:pt x="42" y="8"/>
                      </a:moveTo>
                      <a:lnTo>
                        <a:pt x="36" y="0"/>
                      </a:lnTo>
                      <a:lnTo>
                        <a:pt x="10" y="4"/>
                      </a:lnTo>
                      <a:lnTo>
                        <a:pt x="10" y="8"/>
                      </a:lnTo>
                      <a:lnTo>
                        <a:pt x="10" y="18"/>
                      </a:lnTo>
                      <a:lnTo>
                        <a:pt x="10" y="22"/>
                      </a:lnTo>
                      <a:lnTo>
                        <a:pt x="4" y="28"/>
                      </a:lnTo>
                      <a:lnTo>
                        <a:pt x="0" y="36"/>
                      </a:lnTo>
                      <a:lnTo>
                        <a:pt x="4" y="36"/>
                      </a:lnTo>
                      <a:lnTo>
                        <a:pt x="10" y="40"/>
                      </a:lnTo>
                      <a:lnTo>
                        <a:pt x="22" y="40"/>
                      </a:lnTo>
                      <a:lnTo>
                        <a:pt x="50" y="32"/>
                      </a:lnTo>
                      <a:lnTo>
                        <a:pt x="50" y="22"/>
                      </a:lnTo>
                      <a:lnTo>
                        <a:pt x="46" y="14"/>
                      </a:lnTo>
                      <a:lnTo>
                        <a:pt x="42" y="8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00"/>
                </a:p>
              </p:txBody>
            </p:sp>
            <p:sp>
              <p:nvSpPr>
                <p:cNvPr id="137" name="Freeform 12"/>
                <p:cNvSpPr>
                  <a:spLocks/>
                </p:cNvSpPr>
                <p:nvPr/>
              </p:nvSpPr>
              <p:spPr bwMode="auto">
                <a:xfrm>
                  <a:off x="2317750" y="5526088"/>
                  <a:ext cx="50800" cy="88900"/>
                </a:xfrm>
                <a:custGeom>
                  <a:avLst/>
                  <a:gdLst>
                    <a:gd name="T0" fmla="*/ 28 w 32"/>
                    <a:gd name="T1" fmla="*/ 24 h 56"/>
                    <a:gd name="T2" fmla="*/ 24 w 32"/>
                    <a:gd name="T3" fmla="*/ 24 h 56"/>
                    <a:gd name="T4" fmla="*/ 20 w 32"/>
                    <a:gd name="T5" fmla="*/ 24 h 56"/>
                    <a:gd name="T6" fmla="*/ 20 w 32"/>
                    <a:gd name="T7" fmla="*/ 10 h 56"/>
                    <a:gd name="T8" fmla="*/ 24 w 32"/>
                    <a:gd name="T9" fmla="*/ 4 h 56"/>
                    <a:gd name="T10" fmla="*/ 24 w 32"/>
                    <a:gd name="T11" fmla="*/ 0 h 56"/>
                    <a:gd name="T12" fmla="*/ 20 w 32"/>
                    <a:gd name="T13" fmla="*/ 0 h 56"/>
                    <a:gd name="T14" fmla="*/ 0 w 32"/>
                    <a:gd name="T15" fmla="*/ 32 h 56"/>
                    <a:gd name="T16" fmla="*/ 10 w 32"/>
                    <a:gd name="T17" fmla="*/ 56 h 56"/>
                    <a:gd name="T18" fmla="*/ 14 w 32"/>
                    <a:gd name="T19" fmla="*/ 56 h 56"/>
                    <a:gd name="T20" fmla="*/ 32 w 32"/>
                    <a:gd name="T21" fmla="*/ 28 h 56"/>
                    <a:gd name="T22" fmla="*/ 32 w 32"/>
                    <a:gd name="T23" fmla="*/ 24 h 56"/>
                    <a:gd name="T24" fmla="*/ 32 w 32"/>
                    <a:gd name="T25" fmla="*/ 18 h 56"/>
                    <a:gd name="T26" fmla="*/ 28 w 32"/>
                    <a:gd name="T27" fmla="*/ 18 h 56"/>
                    <a:gd name="T28" fmla="*/ 28 w 32"/>
                    <a:gd name="T29" fmla="*/ 24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2" h="56">
                      <a:moveTo>
                        <a:pt x="28" y="24"/>
                      </a:moveTo>
                      <a:lnTo>
                        <a:pt x="24" y="24"/>
                      </a:lnTo>
                      <a:lnTo>
                        <a:pt x="20" y="24"/>
                      </a:lnTo>
                      <a:lnTo>
                        <a:pt x="20" y="10"/>
                      </a:lnTo>
                      <a:lnTo>
                        <a:pt x="24" y="4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0" y="32"/>
                      </a:lnTo>
                      <a:lnTo>
                        <a:pt x="10" y="56"/>
                      </a:lnTo>
                      <a:lnTo>
                        <a:pt x="14" y="56"/>
                      </a:lnTo>
                      <a:lnTo>
                        <a:pt x="32" y="28"/>
                      </a:lnTo>
                      <a:lnTo>
                        <a:pt x="32" y="24"/>
                      </a:lnTo>
                      <a:lnTo>
                        <a:pt x="32" y="18"/>
                      </a:lnTo>
                      <a:lnTo>
                        <a:pt x="28" y="18"/>
                      </a:lnTo>
                      <a:lnTo>
                        <a:pt x="28" y="24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00"/>
                </a:p>
              </p:txBody>
            </p:sp>
            <p:sp>
              <p:nvSpPr>
                <p:cNvPr id="138" name="Freeform 13"/>
                <p:cNvSpPr>
                  <a:spLocks/>
                </p:cNvSpPr>
                <p:nvPr/>
              </p:nvSpPr>
              <p:spPr bwMode="auto">
                <a:xfrm>
                  <a:off x="3241675" y="5103813"/>
                  <a:ext cx="647700" cy="495300"/>
                </a:xfrm>
                <a:custGeom>
                  <a:avLst/>
                  <a:gdLst>
                    <a:gd name="T0" fmla="*/ 404 w 408"/>
                    <a:gd name="T1" fmla="*/ 92 h 312"/>
                    <a:gd name="T2" fmla="*/ 390 w 408"/>
                    <a:gd name="T3" fmla="*/ 64 h 312"/>
                    <a:gd name="T4" fmla="*/ 396 w 408"/>
                    <a:gd name="T5" fmla="*/ 46 h 312"/>
                    <a:gd name="T6" fmla="*/ 396 w 408"/>
                    <a:gd name="T7" fmla="*/ 32 h 312"/>
                    <a:gd name="T8" fmla="*/ 390 w 408"/>
                    <a:gd name="T9" fmla="*/ 28 h 312"/>
                    <a:gd name="T10" fmla="*/ 386 w 408"/>
                    <a:gd name="T11" fmla="*/ 32 h 312"/>
                    <a:gd name="T12" fmla="*/ 376 w 408"/>
                    <a:gd name="T13" fmla="*/ 32 h 312"/>
                    <a:gd name="T14" fmla="*/ 368 w 408"/>
                    <a:gd name="T15" fmla="*/ 38 h 312"/>
                    <a:gd name="T16" fmla="*/ 364 w 408"/>
                    <a:gd name="T17" fmla="*/ 38 h 312"/>
                    <a:gd name="T18" fmla="*/ 358 w 408"/>
                    <a:gd name="T19" fmla="*/ 38 h 312"/>
                    <a:gd name="T20" fmla="*/ 318 w 408"/>
                    <a:gd name="T21" fmla="*/ 14 h 312"/>
                    <a:gd name="T22" fmla="*/ 312 w 408"/>
                    <a:gd name="T23" fmla="*/ 10 h 312"/>
                    <a:gd name="T24" fmla="*/ 312 w 408"/>
                    <a:gd name="T25" fmla="*/ 6 h 312"/>
                    <a:gd name="T26" fmla="*/ 312 w 408"/>
                    <a:gd name="T27" fmla="*/ 0 h 312"/>
                    <a:gd name="T28" fmla="*/ 308 w 408"/>
                    <a:gd name="T29" fmla="*/ 0 h 312"/>
                    <a:gd name="T30" fmla="*/ 262 w 408"/>
                    <a:gd name="T31" fmla="*/ 10 h 312"/>
                    <a:gd name="T32" fmla="*/ 230 w 408"/>
                    <a:gd name="T33" fmla="*/ 32 h 312"/>
                    <a:gd name="T34" fmla="*/ 220 w 408"/>
                    <a:gd name="T35" fmla="*/ 46 h 312"/>
                    <a:gd name="T36" fmla="*/ 220 w 408"/>
                    <a:gd name="T37" fmla="*/ 56 h 312"/>
                    <a:gd name="T38" fmla="*/ 220 w 408"/>
                    <a:gd name="T39" fmla="*/ 60 h 312"/>
                    <a:gd name="T40" fmla="*/ 220 w 408"/>
                    <a:gd name="T41" fmla="*/ 64 h 312"/>
                    <a:gd name="T42" fmla="*/ 216 w 408"/>
                    <a:gd name="T43" fmla="*/ 70 h 312"/>
                    <a:gd name="T44" fmla="*/ 208 w 408"/>
                    <a:gd name="T45" fmla="*/ 84 h 312"/>
                    <a:gd name="T46" fmla="*/ 202 w 408"/>
                    <a:gd name="T47" fmla="*/ 88 h 312"/>
                    <a:gd name="T48" fmla="*/ 138 w 408"/>
                    <a:gd name="T49" fmla="*/ 96 h 312"/>
                    <a:gd name="T50" fmla="*/ 134 w 408"/>
                    <a:gd name="T51" fmla="*/ 96 h 312"/>
                    <a:gd name="T52" fmla="*/ 130 w 408"/>
                    <a:gd name="T53" fmla="*/ 96 h 312"/>
                    <a:gd name="T54" fmla="*/ 120 w 408"/>
                    <a:gd name="T55" fmla="*/ 88 h 312"/>
                    <a:gd name="T56" fmla="*/ 120 w 408"/>
                    <a:gd name="T57" fmla="*/ 84 h 312"/>
                    <a:gd name="T58" fmla="*/ 120 w 408"/>
                    <a:gd name="T59" fmla="*/ 78 h 312"/>
                    <a:gd name="T60" fmla="*/ 120 w 408"/>
                    <a:gd name="T61" fmla="*/ 74 h 312"/>
                    <a:gd name="T62" fmla="*/ 116 w 408"/>
                    <a:gd name="T63" fmla="*/ 74 h 312"/>
                    <a:gd name="T64" fmla="*/ 106 w 408"/>
                    <a:gd name="T65" fmla="*/ 60 h 312"/>
                    <a:gd name="T66" fmla="*/ 106 w 408"/>
                    <a:gd name="T67" fmla="*/ 56 h 312"/>
                    <a:gd name="T68" fmla="*/ 102 w 408"/>
                    <a:gd name="T69" fmla="*/ 52 h 312"/>
                    <a:gd name="T70" fmla="*/ 98 w 408"/>
                    <a:gd name="T71" fmla="*/ 56 h 312"/>
                    <a:gd name="T72" fmla="*/ 74 w 408"/>
                    <a:gd name="T73" fmla="*/ 78 h 312"/>
                    <a:gd name="T74" fmla="*/ 74 w 408"/>
                    <a:gd name="T75" fmla="*/ 84 h 312"/>
                    <a:gd name="T76" fmla="*/ 0 w 408"/>
                    <a:gd name="T77" fmla="*/ 188 h 312"/>
                    <a:gd name="T78" fmla="*/ 20 w 408"/>
                    <a:gd name="T79" fmla="*/ 308 h 312"/>
                    <a:gd name="T80" fmla="*/ 24 w 408"/>
                    <a:gd name="T81" fmla="*/ 308 h 312"/>
                    <a:gd name="T82" fmla="*/ 28 w 408"/>
                    <a:gd name="T83" fmla="*/ 308 h 312"/>
                    <a:gd name="T84" fmla="*/ 28 w 408"/>
                    <a:gd name="T85" fmla="*/ 302 h 312"/>
                    <a:gd name="T86" fmla="*/ 60 w 408"/>
                    <a:gd name="T87" fmla="*/ 312 h 312"/>
                    <a:gd name="T88" fmla="*/ 112 w 408"/>
                    <a:gd name="T89" fmla="*/ 312 h 312"/>
                    <a:gd name="T90" fmla="*/ 156 w 408"/>
                    <a:gd name="T91" fmla="*/ 230 h 312"/>
                    <a:gd name="T92" fmla="*/ 176 w 408"/>
                    <a:gd name="T93" fmla="*/ 206 h 312"/>
                    <a:gd name="T94" fmla="*/ 212 w 408"/>
                    <a:gd name="T95" fmla="*/ 184 h 312"/>
                    <a:gd name="T96" fmla="*/ 216 w 408"/>
                    <a:gd name="T97" fmla="*/ 180 h 312"/>
                    <a:gd name="T98" fmla="*/ 220 w 408"/>
                    <a:gd name="T99" fmla="*/ 180 h 312"/>
                    <a:gd name="T100" fmla="*/ 226 w 408"/>
                    <a:gd name="T101" fmla="*/ 180 h 312"/>
                    <a:gd name="T102" fmla="*/ 234 w 408"/>
                    <a:gd name="T103" fmla="*/ 180 h 312"/>
                    <a:gd name="T104" fmla="*/ 240 w 408"/>
                    <a:gd name="T105" fmla="*/ 180 h 312"/>
                    <a:gd name="T106" fmla="*/ 262 w 408"/>
                    <a:gd name="T107" fmla="*/ 184 h 312"/>
                    <a:gd name="T108" fmla="*/ 330 w 408"/>
                    <a:gd name="T109" fmla="*/ 188 h 312"/>
                    <a:gd name="T110" fmla="*/ 408 w 408"/>
                    <a:gd name="T111" fmla="*/ 116 h 312"/>
                    <a:gd name="T112" fmla="*/ 404 w 408"/>
                    <a:gd name="T113" fmla="*/ 96 h 312"/>
                    <a:gd name="T114" fmla="*/ 404 w 408"/>
                    <a:gd name="T115" fmla="*/ 92 h 3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408" h="312">
                      <a:moveTo>
                        <a:pt x="404" y="92"/>
                      </a:moveTo>
                      <a:lnTo>
                        <a:pt x="390" y="64"/>
                      </a:lnTo>
                      <a:lnTo>
                        <a:pt x="396" y="46"/>
                      </a:lnTo>
                      <a:lnTo>
                        <a:pt x="396" y="32"/>
                      </a:lnTo>
                      <a:lnTo>
                        <a:pt x="390" y="28"/>
                      </a:lnTo>
                      <a:lnTo>
                        <a:pt x="386" y="32"/>
                      </a:lnTo>
                      <a:lnTo>
                        <a:pt x="376" y="32"/>
                      </a:lnTo>
                      <a:lnTo>
                        <a:pt x="368" y="38"/>
                      </a:lnTo>
                      <a:lnTo>
                        <a:pt x="364" y="38"/>
                      </a:lnTo>
                      <a:lnTo>
                        <a:pt x="358" y="38"/>
                      </a:lnTo>
                      <a:lnTo>
                        <a:pt x="318" y="14"/>
                      </a:lnTo>
                      <a:lnTo>
                        <a:pt x="312" y="10"/>
                      </a:lnTo>
                      <a:lnTo>
                        <a:pt x="312" y="6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262" y="10"/>
                      </a:lnTo>
                      <a:lnTo>
                        <a:pt x="230" y="32"/>
                      </a:lnTo>
                      <a:lnTo>
                        <a:pt x="220" y="46"/>
                      </a:lnTo>
                      <a:lnTo>
                        <a:pt x="220" y="56"/>
                      </a:lnTo>
                      <a:lnTo>
                        <a:pt x="220" y="60"/>
                      </a:lnTo>
                      <a:lnTo>
                        <a:pt x="220" y="64"/>
                      </a:lnTo>
                      <a:lnTo>
                        <a:pt x="216" y="70"/>
                      </a:lnTo>
                      <a:lnTo>
                        <a:pt x="208" y="84"/>
                      </a:lnTo>
                      <a:lnTo>
                        <a:pt x="202" y="88"/>
                      </a:lnTo>
                      <a:lnTo>
                        <a:pt x="138" y="96"/>
                      </a:lnTo>
                      <a:lnTo>
                        <a:pt x="134" y="96"/>
                      </a:lnTo>
                      <a:lnTo>
                        <a:pt x="130" y="96"/>
                      </a:lnTo>
                      <a:lnTo>
                        <a:pt x="120" y="88"/>
                      </a:lnTo>
                      <a:lnTo>
                        <a:pt x="120" y="84"/>
                      </a:lnTo>
                      <a:lnTo>
                        <a:pt x="120" y="78"/>
                      </a:lnTo>
                      <a:lnTo>
                        <a:pt x="120" y="74"/>
                      </a:lnTo>
                      <a:lnTo>
                        <a:pt x="116" y="74"/>
                      </a:lnTo>
                      <a:lnTo>
                        <a:pt x="106" y="60"/>
                      </a:lnTo>
                      <a:lnTo>
                        <a:pt x="106" y="56"/>
                      </a:lnTo>
                      <a:lnTo>
                        <a:pt x="102" y="52"/>
                      </a:lnTo>
                      <a:lnTo>
                        <a:pt x="98" y="56"/>
                      </a:lnTo>
                      <a:lnTo>
                        <a:pt x="74" y="78"/>
                      </a:lnTo>
                      <a:lnTo>
                        <a:pt x="74" y="84"/>
                      </a:lnTo>
                      <a:lnTo>
                        <a:pt x="0" y="188"/>
                      </a:lnTo>
                      <a:lnTo>
                        <a:pt x="20" y="308"/>
                      </a:lnTo>
                      <a:lnTo>
                        <a:pt x="24" y="308"/>
                      </a:lnTo>
                      <a:lnTo>
                        <a:pt x="28" y="308"/>
                      </a:lnTo>
                      <a:lnTo>
                        <a:pt x="28" y="302"/>
                      </a:lnTo>
                      <a:lnTo>
                        <a:pt x="60" y="312"/>
                      </a:lnTo>
                      <a:lnTo>
                        <a:pt x="112" y="312"/>
                      </a:lnTo>
                      <a:lnTo>
                        <a:pt x="156" y="230"/>
                      </a:lnTo>
                      <a:lnTo>
                        <a:pt x="176" y="206"/>
                      </a:lnTo>
                      <a:lnTo>
                        <a:pt x="212" y="184"/>
                      </a:lnTo>
                      <a:lnTo>
                        <a:pt x="216" y="180"/>
                      </a:lnTo>
                      <a:lnTo>
                        <a:pt x="220" y="180"/>
                      </a:lnTo>
                      <a:lnTo>
                        <a:pt x="226" y="180"/>
                      </a:lnTo>
                      <a:lnTo>
                        <a:pt x="234" y="180"/>
                      </a:lnTo>
                      <a:lnTo>
                        <a:pt x="240" y="180"/>
                      </a:lnTo>
                      <a:lnTo>
                        <a:pt x="262" y="184"/>
                      </a:lnTo>
                      <a:lnTo>
                        <a:pt x="330" y="188"/>
                      </a:lnTo>
                      <a:lnTo>
                        <a:pt x="408" y="116"/>
                      </a:lnTo>
                      <a:lnTo>
                        <a:pt x="404" y="96"/>
                      </a:lnTo>
                      <a:lnTo>
                        <a:pt x="404" y="92"/>
                      </a:lnTo>
                      <a:close/>
                    </a:path>
                  </a:pathLst>
                </a:custGeom>
                <a:solidFill>
                  <a:srgbClr val="BAE5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00"/>
                </a:p>
              </p:txBody>
            </p:sp>
            <p:sp>
              <p:nvSpPr>
                <p:cNvPr id="139" name="Freeform 14"/>
                <p:cNvSpPr>
                  <a:spLocks/>
                </p:cNvSpPr>
                <p:nvPr/>
              </p:nvSpPr>
              <p:spPr bwMode="auto">
                <a:xfrm>
                  <a:off x="2501900" y="5278438"/>
                  <a:ext cx="41275" cy="50800"/>
                </a:xfrm>
                <a:custGeom>
                  <a:avLst/>
                  <a:gdLst>
                    <a:gd name="T0" fmla="*/ 14 w 26"/>
                    <a:gd name="T1" fmla="*/ 32 h 32"/>
                    <a:gd name="T2" fmla="*/ 22 w 26"/>
                    <a:gd name="T3" fmla="*/ 24 h 32"/>
                    <a:gd name="T4" fmla="*/ 26 w 26"/>
                    <a:gd name="T5" fmla="*/ 18 h 32"/>
                    <a:gd name="T6" fmla="*/ 18 w 26"/>
                    <a:gd name="T7" fmla="*/ 6 h 32"/>
                    <a:gd name="T8" fmla="*/ 18 w 26"/>
                    <a:gd name="T9" fmla="*/ 0 h 32"/>
                    <a:gd name="T10" fmla="*/ 8 w 26"/>
                    <a:gd name="T11" fmla="*/ 0 h 32"/>
                    <a:gd name="T12" fmla="*/ 4 w 26"/>
                    <a:gd name="T13" fmla="*/ 0 h 32"/>
                    <a:gd name="T14" fmla="*/ 4 w 26"/>
                    <a:gd name="T15" fmla="*/ 6 h 32"/>
                    <a:gd name="T16" fmla="*/ 0 w 26"/>
                    <a:gd name="T17" fmla="*/ 18 h 32"/>
                    <a:gd name="T18" fmla="*/ 0 w 26"/>
                    <a:gd name="T19" fmla="*/ 24 h 32"/>
                    <a:gd name="T20" fmla="*/ 8 w 26"/>
                    <a:gd name="T21" fmla="*/ 32 h 32"/>
                    <a:gd name="T22" fmla="*/ 14 w 26"/>
                    <a:gd name="T23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" h="32">
                      <a:moveTo>
                        <a:pt x="14" y="32"/>
                      </a:moveTo>
                      <a:lnTo>
                        <a:pt x="22" y="24"/>
                      </a:lnTo>
                      <a:lnTo>
                        <a:pt x="26" y="18"/>
                      </a:lnTo>
                      <a:lnTo>
                        <a:pt x="18" y="6"/>
                      </a:lnTo>
                      <a:lnTo>
                        <a:pt x="1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4" y="6"/>
                      </a:lnTo>
                      <a:lnTo>
                        <a:pt x="0" y="18"/>
                      </a:lnTo>
                      <a:lnTo>
                        <a:pt x="0" y="24"/>
                      </a:lnTo>
                      <a:lnTo>
                        <a:pt x="8" y="32"/>
                      </a:lnTo>
                      <a:lnTo>
                        <a:pt x="14" y="32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00"/>
                </a:p>
              </p:txBody>
            </p:sp>
            <p:sp>
              <p:nvSpPr>
                <p:cNvPr id="140" name="Freeform 15"/>
                <p:cNvSpPr>
                  <a:spLocks/>
                </p:cNvSpPr>
                <p:nvPr/>
              </p:nvSpPr>
              <p:spPr bwMode="auto">
                <a:xfrm>
                  <a:off x="2368550" y="5119688"/>
                  <a:ext cx="44450" cy="85725"/>
                </a:xfrm>
                <a:custGeom>
                  <a:avLst/>
                  <a:gdLst>
                    <a:gd name="T0" fmla="*/ 10 w 28"/>
                    <a:gd name="T1" fmla="*/ 0 h 54"/>
                    <a:gd name="T2" fmla="*/ 6 w 28"/>
                    <a:gd name="T3" fmla="*/ 0 h 54"/>
                    <a:gd name="T4" fmla="*/ 6 w 28"/>
                    <a:gd name="T5" fmla="*/ 4 h 54"/>
                    <a:gd name="T6" fmla="*/ 0 w 28"/>
                    <a:gd name="T7" fmla="*/ 28 h 54"/>
                    <a:gd name="T8" fmla="*/ 0 w 28"/>
                    <a:gd name="T9" fmla="*/ 36 h 54"/>
                    <a:gd name="T10" fmla="*/ 0 w 28"/>
                    <a:gd name="T11" fmla="*/ 46 h 54"/>
                    <a:gd name="T12" fmla="*/ 0 w 28"/>
                    <a:gd name="T13" fmla="*/ 50 h 54"/>
                    <a:gd name="T14" fmla="*/ 10 w 28"/>
                    <a:gd name="T15" fmla="*/ 54 h 54"/>
                    <a:gd name="T16" fmla="*/ 20 w 28"/>
                    <a:gd name="T17" fmla="*/ 46 h 54"/>
                    <a:gd name="T18" fmla="*/ 20 w 28"/>
                    <a:gd name="T19" fmla="*/ 42 h 54"/>
                    <a:gd name="T20" fmla="*/ 24 w 28"/>
                    <a:gd name="T21" fmla="*/ 42 h 54"/>
                    <a:gd name="T22" fmla="*/ 28 w 28"/>
                    <a:gd name="T23" fmla="*/ 28 h 54"/>
                    <a:gd name="T24" fmla="*/ 28 w 28"/>
                    <a:gd name="T25" fmla="*/ 22 h 54"/>
                    <a:gd name="T26" fmla="*/ 28 w 28"/>
                    <a:gd name="T27" fmla="*/ 18 h 54"/>
                    <a:gd name="T28" fmla="*/ 28 w 28"/>
                    <a:gd name="T29" fmla="*/ 10 h 54"/>
                    <a:gd name="T30" fmla="*/ 20 w 28"/>
                    <a:gd name="T31" fmla="*/ 4 h 54"/>
                    <a:gd name="T32" fmla="*/ 10 w 28"/>
                    <a:gd name="T33" fmla="*/ 0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8" h="54">
                      <a:moveTo>
                        <a:pt x="10" y="0"/>
                      </a:moveTo>
                      <a:lnTo>
                        <a:pt x="6" y="0"/>
                      </a:lnTo>
                      <a:lnTo>
                        <a:pt x="6" y="4"/>
                      </a:lnTo>
                      <a:lnTo>
                        <a:pt x="0" y="28"/>
                      </a:lnTo>
                      <a:lnTo>
                        <a:pt x="0" y="36"/>
                      </a:lnTo>
                      <a:lnTo>
                        <a:pt x="0" y="46"/>
                      </a:lnTo>
                      <a:lnTo>
                        <a:pt x="0" y="50"/>
                      </a:lnTo>
                      <a:lnTo>
                        <a:pt x="10" y="54"/>
                      </a:lnTo>
                      <a:lnTo>
                        <a:pt x="20" y="46"/>
                      </a:lnTo>
                      <a:lnTo>
                        <a:pt x="20" y="42"/>
                      </a:lnTo>
                      <a:lnTo>
                        <a:pt x="24" y="42"/>
                      </a:lnTo>
                      <a:lnTo>
                        <a:pt x="28" y="28"/>
                      </a:lnTo>
                      <a:lnTo>
                        <a:pt x="28" y="22"/>
                      </a:lnTo>
                      <a:lnTo>
                        <a:pt x="28" y="18"/>
                      </a:lnTo>
                      <a:lnTo>
                        <a:pt x="28" y="10"/>
                      </a:lnTo>
                      <a:lnTo>
                        <a:pt x="20" y="4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00"/>
                </a:p>
              </p:txBody>
            </p:sp>
            <p:sp>
              <p:nvSpPr>
                <p:cNvPr id="141" name="Freeform 16"/>
                <p:cNvSpPr>
                  <a:spLocks/>
                </p:cNvSpPr>
                <p:nvPr/>
              </p:nvSpPr>
              <p:spPr bwMode="auto">
                <a:xfrm>
                  <a:off x="2384425" y="5002213"/>
                  <a:ext cx="73025" cy="133350"/>
                </a:xfrm>
                <a:custGeom>
                  <a:avLst/>
                  <a:gdLst>
                    <a:gd name="T0" fmla="*/ 28 w 46"/>
                    <a:gd name="T1" fmla="*/ 6 h 84"/>
                    <a:gd name="T2" fmla="*/ 18 w 46"/>
                    <a:gd name="T3" fmla="*/ 10 h 84"/>
                    <a:gd name="T4" fmla="*/ 18 w 46"/>
                    <a:gd name="T5" fmla="*/ 14 h 84"/>
                    <a:gd name="T6" fmla="*/ 14 w 46"/>
                    <a:gd name="T7" fmla="*/ 24 h 84"/>
                    <a:gd name="T8" fmla="*/ 14 w 46"/>
                    <a:gd name="T9" fmla="*/ 28 h 84"/>
                    <a:gd name="T10" fmla="*/ 0 w 46"/>
                    <a:gd name="T11" fmla="*/ 70 h 84"/>
                    <a:gd name="T12" fmla="*/ 18 w 46"/>
                    <a:gd name="T13" fmla="*/ 84 h 84"/>
                    <a:gd name="T14" fmla="*/ 22 w 46"/>
                    <a:gd name="T15" fmla="*/ 84 h 84"/>
                    <a:gd name="T16" fmla="*/ 22 w 46"/>
                    <a:gd name="T17" fmla="*/ 78 h 84"/>
                    <a:gd name="T18" fmla="*/ 28 w 46"/>
                    <a:gd name="T19" fmla="*/ 74 h 84"/>
                    <a:gd name="T20" fmla="*/ 42 w 46"/>
                    <a:gd name="T21" fmla="*/ 32 h 84"/>
                    <a:gd name="T22" fmla="*/ 42 w 46"/>
                    <a:gd name="T23" fmla="*/ 28 h 84"/>
                    <a:gd name="T24" fmla="*/ 46 w 46"/>
                    <a:gd name="T25" fmla="*/ 14 h 84"/>
                    <a:gd name="T26" fmla="*/ 46 w 46"/>
                    <a:gd name="T27" fmla="*/ 6 h 84"/>
                    <a:gd name="T28" fmla="*/ 46 w 46"/>
                    <a:gd name="T29" fmla="*/ 0 h 84"/>
                    <a:gd name="T30" fmla="*/ 42 w 46"/>
                    <a:gd name="T31" fmla="*/ 0 h 84"/>
                    <a:gd name="T32" fmla="*/ 28 w 46"/>
                    <a:gd name="T33" fmla="*/ 6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6" h="84">
                      <a:moveTo>
                        <a:pt x="28" y="6"/>
                      </a:moveTo>
                      <a:lnTo>
                        <a:pt x="18" y="10"/>
                      </a:lnTo>
                      <a:lnTo>
                        <a:pt x="18" y="14"/>
                      </a:lnTo>
                      <a:lnTo>
                        <a:pt x="14" y="24"/>
                      </a:lnTo>
                      <a:lnTo>
                        <a:pt x="14" y="28"/>
                      </a:lnTo>
                      <a:lnTo>
                        <a:pt x="0" y="70"/>
                      </a:lnTo>
                      <a:lnTo>
                        <a:pt x="18" y="84"/>
                      </a:lnTo>
                      <a:lnTo>
                        <a:pt x="22" y="84"/>
                      </a:lnTo>
                      <a:lnTo>
                        <a:pt x="22" y="78"/>
                      </a:lnTo>
                      <a:lnTo>
                        <a:pt x="28" y="74"/>
                      </a:lnTo>
                      <a:lnTo>
                        <a:pt x="42" y="32"/>
                      </a:lnTo>
                      <a:lnTo>
                        <a:pt x="42" y="28"/>
                      </a:lnTo>
                      <a:lnTo>
                        <a:pt x="46" y="14"/>
                      </a:lnTo>
                      <a:lnTo>
                        <a:pt x="46" y="6"/>
                      </a:lnTo>
                      <a:lnTo>
                        <a:pt x="46" y="0"/>
                      </a:lnTo>
                      <a:lnTo>
                        <a:pt x="42" y="0"/>
                      </a:lnTo>
                      <a:lnTo>
                        <a:pt x="28" y="6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00"/>
                </a:p>
              </p:txBody>
            </p:sp>
            <p:sp>
              <p:nvSpPr>
                <p:cNvPr id="142" name="Freeform 17"/>
                <p:cNvSpPr>
                  <a:spLocks/>
                </p:cNvSpPr>
                <p:nvPr/>
              </p:nvSpPr>
              <p:spPr bwMode="auto">
                <a:xfrm>
                  <a:off x="3876675" y="5030788"/>
                  <a:ext cx="95250" cy="139700"/>
                </a:xfrm>
                <a:custGeom>
                  <a:avLst/>
                  <a:gdLst>
                    <a:gd name="T0" fmla="*/ 36 w 60"/>
                    <a:gd name="T1" fmla="*/ 20 h 88"/>
                    <a:gd name="T2" fmla="*/ 22 w 60"/>
                    <a:gd name="T3" fmla="*/ 28 h 88"/>
                    <a:gd name="T4" fmla="*/ 22 w 60"/>
                    <a:gd name="T5" fmla="*/ 34 h 88"/>
                    <a:gd name="T6" fmla="*/ 0 w 60"/>
                    <a:gd name="T7" fmla="*/ 60 h 88"/>
                    <a:gd name="T8" fmla="*/ 0 w 60"/>
                    <a:gd name="T9" fmla="*/ 66 h 88"/>
                    <a:gd name="T10" fmla="*/ 0 w 60"/>
                    <a:gd name="T11" fmla="*/ 70 h 88"/>
                    <a:gd name="T12" fmla="*/ 0 w 60"/>
                    <a:gd name="T13" fmla="*/ 74 h 88"/>
                    <a:gd name="T14" fmla="*/ 8 w 60"/>
                    <a:gd name="T15" fmla="*/ 84 h 88"/>
                    <a:gd name="T16" fmla="*/ 14 w 60"/>
                    <a:gd name="T17" fmla="*/ 88 h 88"/>
                    <a:gd name="T18" fmla="*/ 22 w 60"/>
                    <a:gd name="T19" fmla="*/ 84 h 88"/>
                    <a:gd name="T20" fmla="*/ 46 w 60"/>
                    <a:gd name="T21" fmla="*/ 74 h 88"/>
                    <a:gd name="T22" fmla="*/ 46 w 60"/>
                    <a:gd name="T23" fmla="*/ 70 h 88"/>
                    <a:gd name="T24" fmla="*/ 50 w 60"/>
                    <a:gd name="T25" fmla="*/ 70 h 88"/>
                    <a:gd name="T26" fmla="*/ 46 w 60"/>
                    <a:gd name="T27" fmla="*/ 66 h 88"/>
                    <a:gd name="T28" fmla="*/ 42 w 60"/>
                    <a:gd name="T29" fmla="*/ 60 h 88"/>
                    <a:gd name="T30" fmla="*/ 42 w 60"/>
                    <a:gd name="T31" fmla="*/ 52 h 88"/>
                    <a:gd name="T32" fmla="*/ 36 w 60"/>
                    <a:gd name="T33" fmla="*/ 52 h 88"/>
                    <a:gd name="T34" fmla="*/ 36 w 60"/>
                    <a:gd name="T35" fmla="*/ 46 h 88"/>
                    <a:gd name="T36" fmla="*/ 42 w 60"/>
                    <a:gd name="T37" fmla="*/ 46 h 88"/>
                    <a:gd name="T38" fmla="*/ 42 w 60"/>
                    <a:gd name="T39" fmla="*/ 42 h 88"/>
                    <a:gd name="T40" fmla="*/ 42 w 60"/>
                    <a:gd name="T41" fmla="*/ 38 h 88"/>
                    <a:gd name="T42" fmla="*/ 42 w 60"/>
                    <a:gd name="T43" fmla="*/ 34 h 88"/>
                    <a:gd name="T44" fmla="*/ 60 w 60"/>
                    <a:gd name="T45" fmla="*/ 14 h 88"/>
                    <a:gd name="T46" fmla="*/ 60 w 60"/>
                    <a:gd name="T47" fmla="*/ 10 h 88"/>
                    <a:gd name="T48" fmla="*/ 60 w 60"/>
                    <a:gd name="T49" fmla="*/ 6 h 88"/>
                    <a:gd name="T50" fmla="*/ 60 w 60"/>
                    <a:gd name="T51" fmla="*/ 0 h 88"/>
                    <a:gd name="T52" fmla="*/ 54 w 60"/>
                    <a:gd name="T53" fmla="*/ 0 h 88"/>
                    <a:gd name="T54" fmla="*/ 36 w 60"/>
                    <a:gd name="T55" fmla="*/ 2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60" h="88">
                      <a:moveTo>
                        <a:pt x="36" y="20"/>
                      </a:moveTo>
                      <a:lnTo>
                        <a:pt x="22" y="28"/>
                      </a:lnTo>
                      <a:lnTo>
                        <a:pt x="22" y="34"/>
                      </a:lnTo>
                      <a:lnTo>
                        <a:pt x="0" y="60"/>
                      </a:lnTo>
                      <a:lnTo>
                        <a:pt x="0" y="66"/>
                      </a:lnTo>
                      <a:lnTo>
                        <a:pt x="0" y="70"/>
                      </a:lnTo>
                      <a:lnTo>
                        <a:pt x="0" y="74"/>
                      </a:lnTo>
                      <a:lnTo>
                        <a:pt x="8" y="84"/>
                      </a:lnTo>
                      <a:lnTo>
                        <a:pt x="14" y="88"/>
                      </a:lnTo>
                      <a:lnTo>
                        <a:pt x="22" y="84"/>
                      </a:lnTo>
                      <a:lnTo>
                        <a:pt x="46" y="74"/>
                      </a:lnTo>
                      <a:lnTo>
                        <a:pt x="46" y="70"/>
                      </a:lnTo>
                      <a:lnTo>
                        <a:pt x="50" y="70"/>
                      </a:lnTo>
                      <a:lnTo>
                        <a:pt x="46" y="66"/>
                      </a:lnTo>
                      <a:lnTo>
                        <a:pt x="42" y="60"/>
                      </a:lnTo>
                      <a:lnTo>
                        <a:pt x="42" y="52"/>
                      </a:lnTo>
                      <a:lnTo>
                        <a:pt x="36" y="52"/>
                      </a:lnTo>
                      <a:lnTo>
                        <a:pt x="36" y="46"/>
                      </a:lnTo>
                      <a:lnTo>
                        <a:pt x="42" y="46"/>
                      </a:lnTo>
                      <a:lnTo>
                        <a:pt x="42" y="42"/>
                      </a:lnTo>
                      <a:lnTo>
                        <a:pt x="42" y="38"/>
                      </a:lnTo>
                      <a:lnTo>
                        <a:pt x="42" y="34"/>
                      </a:lnTo>
                      <a:lnTo>
                        <a:pt x="60" y="14"/>
                      </a:lnTo>
                      <a:lnTo>
                        <a:pt x="60" y="10"/>
                      </a:lnTo>
                      <a:lnTo>
                        <a:pt x="60" y="6"/>
                      </a:lnTo>
                      <a:lnTo>
                        <a:pt x="60" y="0"/>
                      </a:lnTo>
                      <a:lnTo>
                        <a:pt x="54" y="0"/>
                      </a:lnTo>
                      <a:lnTo>
                        <a:pt x="36" y="2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00"/>
                </a:p>
              </p:txBody>
            </p:sp>
            <p:sp>
              <p:nvSpPr>
                <p:cNvPr id="143" name="Freeform 18"/>
                <p:cNvSpPr>
                  <a:spLocks/>
                </p:cNvSpPr>
                <p:nvPr/>
              </p:nvSpPr>
              <p:spPr bwMode="auto">
                <a:xfrm>
                  <a:off x="3746500" y="5046663"/>
                  <a:ext cx="50800" cy="44450"/>
                </a:xfrm>
                <a:custGeom>
                  <a:avLst/>
                  <a:gdLst>
                    <a:gd name="T0" fmla="*/ 26 w 32"/>
                    <a:gd name="T1" fmla="*/ 24 h 28"/>
                    <a:gd name="T2" fmla="*/ 26 w 32"/>
                    <a:gd name="T3" fmla="*/ 18 h 28"/>
                    <a:gd name="T4" fmla="*/ 32 w 32"/>
                    <a:gd name="T5" fmla="*/ 14 h 28"/>
                    <a:gd name="T6" fmla="*/ 32 w 32"/>
                    <a:gd name="T7" fmla="*/ 10 h 28"/>
                    <a:gd name="T8" fmla="*/ 32 w 32"/>
                    <a:gd name="T9" fmla="*/ 4 h 28"/>
                    <a:gd name="T10" fmla="*/ 32 w 32"/>
                    <a:gd name="T11" fmla="*/ 0 h 28"/>
                    <a:gd name="T12" fmla="*/ 26 w 32"/>
                    <a:gd name="T13" fmla="*/ 0 h 28"/>
                    <a:gd name="T14" fmla="*/ 22 w 32"/>
                    <a:gd name="T15" fmla="*/ 0 h 28"/>
                    <a:gd name="T16" fmla="*/ 12 w 32"/>
                    <a:gd name="T17" fmla="*/ 0 h 28"/>
                    <a:gd name="T18" fmla="*/ 12 w 32"/>
                    <a:gd name="T19" fmla="*/ 4 h 28"/>
                    <a:gd name="T20" fmla="*/ 0 w 32"/>
                    <a:gd name="T21" fmla="*/ 10 h 28"/>
                    <a:gd name="T22" fmla="*/ 0 w 32"/>
                    <a:gd name="T23" fmla="*/ 18 h 28"/>
                    <a:gd name="T24" fmla="*/ 8 w 32"/>
                    <a:gd name="T25" fmla="*/ 24 h 28"/>
                    <a:gd name="T26" fmla="*/ 26 w 32"/>
                    <a:gd name="T27" fmla="*/ 28 h 28"/>
                    <a:gd name="T28" fmla="*/ 26 w 32"/>
                    <a:gd name="T29" fmla="*/ 2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2" h="28">
                      <a:moveTo>
                        <a:pt x="26" y="24"/>
                      </a:moveTo>
                      <a:lnTo>
                        <a:pt x="26" y="18"/>
                      </a:lnTo>
                      <a:lnTo>
                        <a:pt x="32" y="14"/>
                      </a:lnTo>
                      <a:lnTo>
                        <a:pt x="32" y="10"/>
                      </a:lnTo>
                      <a:lnTo>
                        <a:pt x="32" y="4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2" y="0"/>
                      </a:lnTo>
                      <a:lnTo>
                        <a:pt x="12" y="0"/>
                      </a:lnTo>
                      <a:lnTo>
                        <a:pt x="12" y="4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8" y="24"/>
                      </a:lnTo>
                      <a:lnTo>
                        <a:pt x="26" y="28"/>
                      </a:lnTo>
                      <a:lnTo>
                        <a:pt x="26" y="24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00"/>
                </a:p>
              </p:txBody>
            </p:sp>
            <p:sp>
              <p:nvSpPr>
                <p:cNvPr id="144" name="Freeform 19"/>
                <p:cNvSpPr>
                  <a:spLocks/>
                </p:cNvSpPr>
                <p:nvPr/>
              </p:nvSpPr>
              <p:spPr bwMode="auto">
                <a:xfrm>
                  <a:off x="4845050" y="3767138"/>
                  <a:ext cx="101600" cy="184150"/>
                </a:xfrm>
                <a:custGeom>
                  <a:avLst/>
                  <a:gdLst>
                    <a:gd name="T0" fmla="*/ 8 w 64"/>
                    <a:gd name="T1" fmla="*/ 116 h 116"/>
                    <a:gd name="T2" fmla="*/ 22 w 64"/>
                    <a:gd name="T3" fmla="*/ 110 h 116"/>
                    <a:gd name="T4" fmla="*/ 32 w 64"/>
                    <a:gd name="T5" fmla="*/ 110 h 116"/>
                    <a:gd name="T6" fmla="*/ 46 w 64"/>
                    <a:gd name="T7" fmla="*/ 96 h 116"/>
                    <a:gd name="T8" fmla="*/ 50 w 64"/>
                    <a:gd name="T9" fmla="*/ 96 h 116"/>
                    <a:gd name="T10" fmla="*/ 54 w 64"/>
                    <a:gd name="T11" fmla="*/ 92 h 116"/>
                    <a:gd name="T12" fmla="*/ 64 w 64"/>
                    <a:gd name="T13" fmla="*/ 70 h 116"/>
                    <a:gd name="T14" fmla="*/ 64 w 64"/>
                    <a:gd name="T15" fmla="*/ 60 h 116"/>
                    <a:gd name="T16" fmla="*/ 64 w 64"/>
                    <a:gd name="T17" fmla="*/ 56 h 116"/>
                    <a:gd name="T18" fmla="*/ 54 w 64"/>
                    <a:gd name="T19" fmla="*/ 10 h 116"/>
                    <a:gd name="T20" fmla="*/ 54 w 64"/>
                    <a:gd name="T21" fmla="*/ 6 h 116"/>
                    <a:gd name="T22" fmla="*/ 54 w 64"/>
                    <a:gd name="T23" fmla="*/ 0 h 116"/>
                    <a:gd name="T24" fmla="*/ 50 w 64"/>
                    <a:gd name="T25" fmla="*/ 0 h 116"/>
                    <a:gd name="T26" fmla="*/ 46 w 64"/>
                    <a:gd name="T27" fmla="*/ 0 h 116"/>
                    <a:gd name="T28" fmla="*/ 46 w 64"/>
                    <a:gd name="T29" fmla="*/ 6 h 116"/>
                    <a:gd name="T30" fmla="*/ 40 w 64"/>
                    <a:gd name="T31" fmla="*/ 6 h 116"/>
                    <a:gd name="T32" fmla="*/ 18 w 64"/>
                    <a:gd name="T33" fmla="*/ 42 h 116"/>
                    <a:gd name="T34" fmla="*/ 8 w 64"/>
                    <a:gd name="T35" fmla="*/ 56 h 116"/>
                    <a:gd name="T36" fmla="*/ 4 w 64"/>
                    <a:gd name="T37" fmla="*/ 56 h 116"/>
                    <a:gd name="T38" fmla="*/ 4 w 64"/>
                    <a:gd name="T39" fmla="*/ 60 h 116"/>
                    <a:gd name="T40" fmla="*/ 0 w 64"/>
                    <a:gd name="T41" fmla="*/ 110 h 116"/>
                    <a:gd name="T42" fmla="*/ 0 w 64"/>
                    <a:gd name="T43" fmla="*/ 116 h 116"/>
                    <a:gd name="T44" fmla="*/ 4 w 64"/>
                    <a:gd name="T45" fmla="*/ 116 h 116"/>
                    <a:gd name="T46" fmla="*/ 8 w 64"/>
                    <a:gd name="T47" fmla="*/ 116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64" h="116">
                      <a:moveTo>
                        <a:pt x="8" y="116"/>
                      </a:moveTo>
                      <a:lnTo>
                        <a:pt x="22" y="110"/>
                      </a:lnTo>
                      <a:lnTo>
                        <a:pt x="32" y="110"/>
                      </a:lnTo>
                      <a:lnTo>
                        <a:pt x="46" y="96"/>
                      </a:lnTo>
                      <a:lnTo>
                        <a:pt x="50" y="96"/>
                      </a:lnTo>
                      <a:lnTo>
                        <a:pt x="54" y="92"/>
                      </a:lnTo>
                      <a:lnTo>
                        <a:pt x="64" y="70"/>
                      </a:lnTo>
                      <a:lnTo>
                        <a:pt x="64" y="60"/>
                      </a:lnTo>
                      <a:lnTo>
                        <a:pt x="64" y="56"/>
                      </a:lnTo>
                      <a:lnTo>
                        <a:pt x="54" y="10"/>
                      </a:lnTo>
                      <a:lnTo>
                        <a:pt x="54" y="6"/>
                      </a:lnTo>
                      <a:lnTo>
                        <a:pt x="54" y="0"/>
                      </a:lnTo>
                      <a:lnTo>
                        <a:pt x="50" y="0"/>
                      </a:lnTo>
                      <a:lnTo>
                        <a:pt x="46" y="0"/>
                      </a:lnTo>
                      <a:lnTo>
                        <a:pt x="46" y="6"/>
                      </a:lnTo>
                      <a:lnTo>
                        <a:pt x="40" y="6"/>
                      </a:lnTo>
                      <a:lnTo>
                        <a:pt x="18" y="42"/>
                      </a:lnTo>
                      <a:lnTo>
                        <a:pt x="8" y="56"/>
                      </a:lnTo>
                      <a:lnTo>
                        <a:pt x="4" y="56"/>
                      </a:lnTo>
                      <a:lnTo>
                        <a:pt x="4" y="60"/>
                      </a:lnTo>
                      <a:lnTo>
                        <a:pt x="0" y="110"/>
                      </a:lnTo>
                      <a:lnTo>
                        <a:pt x="0" y="116"/>
                      </a:lnTo>
                      <a:lnTo>
                        <a:pt x="4" y="116"/>
                      </a:lnTo>
                      <a:lnTo>
                        <a:pt x="8" y="116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00"/>
                </a:p>
              </p:txBody>
            </p:sp>
            <p:sp>
              <p:nvSpPr>
                <p:cNvPr id="145" name="Freeform 20"/>
                <p:cNvSpPr>
                  <a:spLocks/>
                </p:cNvSpPr>
                <p:nvPr/>
              </p:nvSpPr>
              <p:spPr bwMode="auto">
                <a:xfrm>
                  <a:off x="3470275" y="4449763"/>
                  <a:ext cx="57150" cy="60325"/>
                </a:xfrm>
                <a:custGeom>
                  <a:avLst/>
                  <a:gdLst>
                    <a:gd name="T0" fmla="*/ 8 w 36"/>
                    <a:gd name="T1" fmla="*/ 38 h 38"/>
                    <a:gd name="T2" fmla="*/ 22 w 36"/>
                    <a:gd name="T3" fmla="*/ 38 h 38"/>
                    <a:gd name="T4" fmla="*/ 26 w 36"/>
                    <a:gd name="T5" fmla="*/ 38 h 38"/>
                    <a:gd name="T6" fmla="*/ 32 w 36"/>
                    <a:gd name="T7" fmla="*/ 28 h 38"/>
                    <a:gd name="T8" fmla="*/ 36 w 36"/>
                    <a:gd name="T9" fmla="*/ 20 h 38"/>
                    <a:gd name="T10" fmla="*/ 32 w 36"/>
                    <a:gd name="T11" fmla="*/ 10 h 38"/>
                    <a:gd name="T12" fmla="*/ 22 w 36"/>
                    <a:gd name="T13" fmla="*/ 6 h 38"/>
                    <a:gd name="T14" fmla="*/ 18 w 36"/>
                    <a:gd name="T15" fmla="*/ 0 h 38"/>
                    <a:gd name="T16" fmla="*/ 8 w 36"/>
                    <a:gd name="T17" fmla="*/ 6 h 38"/>
                    <a:gd name="T18" fmla="*/ 0 w 36"/>
                    <a:gd name="T19" fmla="*/ 14 h 38"/>
                    <a:gd name="T20" fmla="*/ 0 w 36"/>
                    <a:gd name="T21" fmla="*/ 20 h 38"/>
                    <a:gd name="T22" fmla="*/ 0 w 36"/>
                    <a:gd name="T23" fmla="*/ 28 h 38"/>
                    <a:gd name="T24" fmla="*/ 4 w 36"/>
                    <a:gd name="T25" fmla="*/ 32 h 38"/>
                    <a:gd name="T26" fmla="*/ 8 w 36"/>
                    <a:gd name="T27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6" h="38">
                      <a:moveTo>
                        <a:pt x="8" y="38"/>
                      </a:moveTo>
                      <a:lnTo>
                        <a:pt x="22" y="38"/>
                      </a:lnTo>
                      <a:lnTo>
                        <a:pt x="26" y="38"/>
                      </a:lnTo>
                      <a:lnTo>
                        <a:pt x="32" y="28"/>
                      </a:lnTo>
                      <a:lnTo>
                        <a:pt x="36" y="20"/>
                      </a:lnTo>
                      <a:lnTo>
                        <a:pt x="32" y="10"/>
                      </a:lnTo>
                      <a:lnTo>
                        <a:pt x="22" y="6"/>
                      </a:lnTo>
                      <a:lnTo>
                        <a:pt x="18" y="0"/>
                      </a:lnTo>
                      <a:lnTo>
                        <a:pt x="8" y="6"/>
                      </a:lnTo>
                      <a:lnTo>
                        <a:pt x="0" y="14"/>
                      </a:lnTo>
                      <a:lnTo>
                        <a:pt x="0" y="20"/>
                      </a:lnTo>
                      <a:lnTo>
                        <a:pt x="0" y="28"/>
                      </a:lnTo>
                      <a:lnTo>
                        <a:pt x="4" y="32"/>
                      </a:lnTo>
                      <a:lnTo>
                        <a:pt x="8" y="38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00"/>
                </a:p>
              </p:txBody>
            </p:sp>
            <p:sp>
              <p:nvSpPr>
                <p:cNvPr id="146" name="Freeform 21"/>
                <p:cNvSpPr>
                  <a:spLocks/>
                </p:cNvSpPr>
                <p:nvPr/>
              </p:nvSpPr>
              <p:spPr bwMode="auto">
                <a:xfrm>
                  <a:off x="2473325" y="5249863"/>
                  <a:ext cx="666750" cy="936625"/>
                </a:xfrm>
                <a:custGeom>
                  <a:avLst/>
                  <a:gdLst>
                    <a:gd name="T0" fmla="*/ 330 w 420"/>
                    <a:gd name="T1" fmla="*/ 74 h 590"/>
                    <a:gd name="T2" fmla="*/ 296 w 420"/>
                    <a:gd name="T3" fmla="*/ 78 h 590"/>
                    <a:gd name="T4" fmla="*/ 264 w 420"/>
                    <a:gd name="T5" fmla="*/ 64 h 590"/>
                    <a:gd name="T6" fmla="*/ 242 w 420"/>
                    <a:gd name="T7" fmla="*/ 24 h 590"/>
                    <a:gd name="T8" fmla="*/ 224 w 420"/>
                    <a:gd name="T9" fmla="*/ 4 h 590"/>
                    <a:gd name="T10" fmla="*/ 196 w 420"/>
                    <a:gd name="T11" fmla="*/ 0 h 590"/>
                    <a:gd name="T12" fmla="*/ 154 w 420"/>
                    <a:gd name="T13" fmla="*/ 28 h 590"/>
                    <a:gd name="T14" fmla="*/ 150 w 420"/>
                    <a:gd name="T15" fmla="*/ 56 h 590"/>
                    <a:gd name="T16" fmla="*/ 146 w 420"/>
                    <a:gd name="T17" fmla="*/ 68 h 590"/>
                    <a:gd name="T18" fmla="*/ 8 w 420"/>
                    <a:gd name="T19" fmla="*/ 120 h 590"/>
                    <a:gd name="T20" fmla="*/ 8 w 420"/>
                    <a:gd name="T21" fmla="*/ 152 h 590"/>
                    <a:gd name="T22" fmla="*/ 22 w 420"/>
                    <a:gd name="T23" fmla="*/ 164 h 590"/>
                    <a:gd name="T24" fmla="*/ 36 w 420"/>
                    <a:gd name="T25" fmla="*/ 178 h 590"/>
                    <a:gd name="T26" fmla="*/ 44 w 420"/>
                    <a:gd name="T27" fmla="*/ 184 h 590"/>
                    <a:gd name="T28" fmla="*/ 68 w 420"/>
                    <a:gd name="T29" fmla="*/ 192 h 590"/>
                    <a:gd name="T30" fmla="*/ 44 w 420"/>
                    <a:gd name="T31" fmla="*/ 224 h 590"/>
                    <a:gd name="T32" fmla="*/ 40 w 420"/>
                    <a:gd name="T33" fmla="*/ 206 h 590"/>
                    <a:gd name="T34" fmla="*/ 50 w 420"/>
                    <a:gd name="T35" fmla="*/ 210 h 590"/>
                    <a:gd name="T36" fmla="*/ 36 w 420"/>
                    <a:gd name="T37" fmla="*/ 184 h 590"/>
                    <a:gd name="T38" fmla="*/ 22 w 420"/>
                    <a:gd name="T39" fmla="*/ 174 h 590"/>
                    <a:gd name="T40" fmla="*/ 12 w 420"/>
                    <a:gd name="T41" fmla="*/ 206 h 590"/>
                    <a:gd name="T42" fmla="*/ 50 w 420"/>
                    <a:gd name="T43" fmla="*/ 262 h 590"/>
                    <a:gd name="T44" fmla="*/ 100 w 420"/>
                    <a:gd name="T45" fmla="*/ 170 h 590"/>
                    <a:gd name="T46" fmla="*/ 136 w 420"/>
                    <a:gd name="T47" fmla="*/ 164 h 590"/>
                    <a:gd name="T48" fmla="*/ 150 w 420"/>
                    <a:gd name="T49" fmla="*/ 174 h 590"/>
                    <a:gd name="T50" fmla="*/ 182 w 420"/>
                    <a:gd name="T51" fmla="*/ 274 h 590"/>
                    <a:gd name="T52" fmla="*/ 132 w 420"/>
                    <a:gd name="T53" fmla="*/ 370 h 590"/>
                    <a:gd name="T54" fmla="*/ 136 w 420"/>
                    <a:gd name="T55" fmla="*/ 486 h 590"/>
                    <a:gd name="T56" fmla="*/ 132 w 420"/>
                    <a:gd name="T57" fmla="*/ 504 h 590"/>
                    <a:gd name="T58" fmla="*/ 118 w 420"/>
                    <a:gd name="T59" fmla="*/ 522 h 590"/>
                    <a:gd name="T60" fmla="*/ 100 w 420"/>
                    <a:gd name="T61" fmla="*/ 518 h 590"/>
                    <a:gd name="T62" fmla="*/ 164 w 420"/>
                    <a:gd name="T63" fmla="*/ 564 h 590"/>
                    <a:gd name="T64" fmla="*/ 178 w 420"/>
                    <a:gd name="T65" fmla="*/ 564 h 590"/>
                    <a:gd name="T66" fmla="*/ 192 w 420"/>
                    <a:gd name="T67" fmla="*/ 554 h 590"/>
                    <a:gd name="T68" fmla="*/ 188 w 420"/>
                    <a:gd name="T69" fmla="*/ 540 h 590"/>
                    <a:gd name="T70" fmla="*/ 174 w 420"/>
                    <a:gd name="T71" fmla="*/ 536 h 590"/>
                    <a:gd name="T72" fmla="*/ 168 w 420"/>
                    <a:gd name="T73" fmla="*/ 504 h 590"/>
                    <a:gd name="T74" fmla="*/ 182 w 420"/>
                    <a:gd name="T75" fmla="*/ 462 h 590"/>
                    <a:gd name="T76" fmla="*/ 192 w 420"/>
                    <a:gd name="T77" fmla="*/ 454 h 590"/>
                    <a:gd name="T78" fmla="*/ 214 w 420"/>
                    <a:gd name="T79" fmla="*/ 458 h 590"/>
                    <a:gd name="T80" fmla="*/ 214 w 420"/>
                    <a:gd name="T81" fmla="*/ 550 h 590"/>
                    <a:gd name="T82" fmla="*/ 206 w 420"/>
                    <a:gd name="T83" fmla="*/ 590 h 590"/>
                    <a:gd name="T84" fmla="*/ 306 w 420"/>
                    <a:gd name="T85" fmla="*/ 522 h 590"/>
                    <a:gd name="T86" fmla="*/ 320 w 420"/>
                    <a:gd name="T87" fmla="*/ 500 h 590"/>
                    <a:gd name="T88" fmla="*/ 334 w 420"/>
                    <a:gd name="T89" fmla="*/ 436 h 590"/>
                    <a:gd name="T90" fmla="*/ 324 w 420"/>
                    <a:gd name="T91" fmla="*/ 430 h 590"/>
                    <a:gd name="T92" fmla="*/ 348 w 420"/>
                    <a:gd name="T93" fmla="*/ 352 h 590"/>
                    <a:gd name="T94" fmla="*/ 370 w 420"/>
                    <a:gd name="T95" fmla="*/ 294 h 590"/>
                    <a:gd name="T96" fmla="*/ 374 w 420"/>
                    <a:gd name="T97" fmla="*/ 96 h 5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420" h="590">
                      <a:moveTo>
                        <a:pt x="334" y="64"/>
                      </a:moveTo>
                      <a:lnTo>
                        <a:pt x="330" y="68"/>
                      </a:lnTo>
                      <a:lnTo>
                        <a:pt x="330" y="74"/>
                      </a:lnTo>
                      <a:lnTo>
                        <a:pt x="320" y="78"/>
                      </a:lnTo>
                      <a:lnTo>
                        <a:pt x="310" y="78"/>
                      </a:lnTo>
                      <a:lnTo>
                        <a:pt x="296" y="78"/>
                      </a:lnTo>
                      <a:lnTo>
                        <a:pt x="296" y="74"/>
                      </a:lnTo>
                      <a:lnTo>
                        <a:pt x="264" y="68"/>
                      </a:lnTo>
                      <a:lnTo>
                        <a:pt x="264" y="64"/>
                      </a:lnTo>
                      <a:lnTo>
                        <a:pt x="256" y="50"/>
                      </a:lnTo>
                      <a:lnTo>
                        <a:pt x="242" y="28"/>
                      </a:lnTo>
                      <a:lnTo>
                        <a:pt x="242" y="24"/>
                      </a:lnTo>
                      <a:lnTo>
                        <a:pt x="246" y="10"/>
                      </a:lnTo>
                      <a:lnTo>
                        <a:pt x="238" y="10"/>
                      </a:lnTo>
                      <a:lnTo>
                        <a:pt x="224" y="4"/>
                      </a:lnTo>
                      <a:lnTo>
                        <a:pt x="214" y="4"/>
                      </a:lnTo>
                      <a:lnTo>
                        <a:pt x="200" y="0"/>
                      </a:lnTo>
                      <a:lnTo>
                        <a:pt x="196" y="0"/>
                      </a:lnTo>
                      <a:lnTo>
                        <a:pt x="168" y="14"/>
                      </a:lnTo>
                      <a:lnTo>
                        <a:pt x="160" y="18"/>
                      </a:lnTo>
                      <a:lnTo>
                        <a:pt x="154" y="28"/>
                      </a:lnTo>
                      <a:lnTo>
                        <a:pt x="142" y="60"/>
                      </a:lnTo>
                      <a:lnTo>
                        <a:pt x="146" y="56"/>
                      </a:lnTo>
                      <a:lnTo>
                        <a:pt x="150" y="56"/>
                      </a:lnTo>
                      <a:lnTo>
                        <a:pt x="150" y="60"/>
                      </a:lnTo>
                      <a:lnTo>
                        <a:pt x="150" y="64"/>
                      </a:lnTo>
                      <a:lnTo>
                        <a:pt x="146" y="68"/>
                      </a:lnTo>
                      <a:lnTo>
                        <a:pt x="142" y="74"/>
                      </a:lnTo>
                      <a:lnTo>
                        <a:pt x="50" y="110"/>
                      </a:lnTo>
                      <a:lnTo>
                        <a:pt x="8" y="120"/>
                      </a:lnTo>
                      <a:lnTo>
                        <a:pt x="4" y="120"/>
                      </a:lnTo>
                      <a:lnTo>
                        <a:pt x="0" y="152"/>
                      </a:lnTo>
                      <a:lnTo>
                        <a:pt x="8" y="152"/>
                      </a:lnTo>
                      <a:lnTo>
                        <a:pt x="18" y="156"/>
                      </a:lnTo>
                      <a:lnTo>
                        <a:pt x="22" y="160"/>
                      </a:lnTo>
                      <a:lnTo>
                        <a:pt x="22" y="164"/>
                      </a:lnTo>
                      <a:lnTo>
                        <a:pt x="26" y="170"/>
                      </a:lnTo>
                      <a:lnTo>
                        <a:pt x="32" y="178"/>
                      </a:lnTo>
                      <a:lnTo>
                        <a:pt x="36" y="178"/>
                      </a:lnTo>
                      <a:lnTo>
                        <a:pt x="36" y="184"/>
                      </a:lnTo>
                      <a:lnTo>
                        <a:pt x="40" y="184"/>
                      </a:lnTo>
                      <a:lnTo>
                        <a:pt x="44" y="184"/>
                      </a:lnTo>
                      <a:lnTo>
                        <a:pt x="54" y="184"/>
                      </a:lnTo>
                      <a:lnTo>
                        <a:pt x="64" y="188"/>
                      </a:lnTo>
                      <a:lnTo>
                        <a:pt x="68" y="192"/>
                      </a:lnTo>
                      <a:lnTo>
                        <a:pt x="72" y="220"/>
                      </a:lnTo>
                      <a:lnTo>
                        <a:pt x="50" y="230"/>
                      </a:lnTo>
                      <a:lnTo>
                        <a:pt x="44" y="224"/>
                      </a:lnTo>
                      <a:lnTo>
                        <a:pt x="40" y="216"/>
                      </a:lnTo>
                      <a:lnTo>
                        <a:pt x="40" y="210"/>
                      </a:lnTo>
                      <a:lnTo>
                        <a:pt x="40" y="206"/>
                      </a:lnTo>
                      <a:lnTo>
                        <a:pt x="44" y="206"/>
                      </a:lnTo>
                      <a:lnTo>
                        <a:pt x="44" y="210"/>
                      </a:lnTo>
                      <a:lnTo>
                        <a:pt x="50" y="210"/>
                      </a:lnTo>
                      <a:lnTo>
                        <a:pt x="44" y="202"/>
                      </a:lnTo>
                      <a:lnTo>
                        <a:pt x="44" y="198"/>
                      </a:lnTo>
                      <a:lnTo>
                        <a:pt x="36" y="184"/>
                      </a:lnTo>
                      <a:lnTo>
                        <a:pt x="32" y="178"/>
                      </a:lnTo>
                      <a:lnTo>
                        <a:pt x="26" y="178"/>
                      </a:lnTo>
                      <a:lnTo>
                        <a:pt x="22" y="174"/>
                      </a:lnTo>
                      <a:lnTo>
                        <a:pt x="22" y="178"/>
                      </a:lnTo>
                      <a:lnTo>
                        <a:pt x="12" y="202"/>
                      </a:lnTo>
                      <a:lnTo>
                        <a:pt x="12" y="206"/>
                      </a:lnTo>
                      <a:lnTo>
                        <a:pt x="22" y="224"/>
                      </a:lnTo>
                      <a:lnTo>
                        <a:pt x="32" y="234"/>
                      </a:lnTo>
                      <a:lnTo>
                        <a:pt x="50" y="262"/>
                      </a:lnTo>
                      <a:lnTo>
                        <a:pt x="44" y="280"/>
                      </a:lnTo>
                      <a:lnTo>
                        <a:pt x="68" y="248"/>
                      </a:lnTo>
                      <a:lnTo>
                        <a:pt x="100" y="170"/>
                      </a:lnTo>
                      <a:lnTo>
                        <a:pt x="114" y="156"/>
                      </a:lnTo>
                      <a:lnTo>
                        <a:pt x="118" y="156"/>
                      </a:lnTo>
                      <a:lnTo>
                        <a:pt x="136" y="164"/>
                      </a:lnTo>
                      <a:lnTo>
                        <a:pt x="142" y="164"/>
                      </a:lnTo>
                      <a:lnTo>
                        <a:pt x="146" y="174"/>
                      </a:lnTo>
                      <a:lnTo>
                        <a:pt x="150" y="174"/>
                      </a:lnTo>
                      <a:lnTo>
                        <a:pt x="182" y="234"/>
                      </a:lnTo>
                      <a:lnTo>
                        <a:pt x="182" y="238"/>
                      </a:lnTo>
                      <a:lnTo>
                        <a:pt x="182" y="274"/>
                      </a:lnTo>
                      <a:lnTo>
                        <a:pt x="174" y="306"/>
                      </a:lnTo>
                      <a:lnTo>
                        <a:pt x="174" y="312"/>
                      </a:lnTo>
                      <a:lnTo>
                        <a:pt x="132" y="370"/>
                      </a:lnTo>
                      <a:lnTo>
                        <a:pt x="136" y="472"/>
                      </a:lnTo>
                      <a:lnTo>
                        <a:pt x="136" y="476"/>
                      </a:lnTo>
                      <a:lnTo>
                        <a:pt x="136" y="486"/>
                      </a:lnTo>
                      <a:lnTo>
                        <a:pt x="132" y="490"/>
                      </a:lnTo>
                      <a:lnTo>
                        <a:pt x="132" y="500"/>
                      </a:lnTo>
                      <a:lnTo>
                        <a:pt x="132" y="504"/>
                      </a:lnTo>
                      <a:lnTo>
                        <a:pt x="128" y="508"/>
                      </a:lnTo>
                      <a:lnTo>
                        <a:pt x="122" y="512"/>
                      </a:lnTo>
                      <a:lnTo>
                        <a:pt x="118" y="522"/>
                      </a:lnTo>
                      <a:lnTo>
                        <a:pt x="110" y="518"/>
                      </a:lnTo>
                      <a:lnTo>
                        <a:pt x="104" y="512"/>
                      </a:lnTo>
                      <a:lnTo>
                        <a:pt x="100" y="518"/>
                      </a:lnTo>
                      <a:lnTo>
                        <a:pt x="96" y="518"/>
                      </a:lnTo>
                      <a:lnTo>
                        <a:pt x="114" y="540"/>
                      </a:lnTo>
                      <a:lnTo>
                        <a:pt x="164" y="564"/>
                      </a:lnTo>
                      <a:lnTo>
                        <a:pt x="168" y="564"/>
                      </a:lnTo>
                      <a:lnTo>
                        <a:pt x="168" y="568"/>
                      </a:lnTo>
                      <a:lnTo>
                        <a:pt x="178" y="564"/>
                      </a:lnTo>
                      <a:lnTo>
                        <a:pt x="188" y="564"/>
                      </a:lnTo>
                      <a:lnTo>
                        <a:pt x="188" y="558"/>
                      </a:lnTo>
                      <a:lnTo>
                        <a:pt x="192" y="554"/>
                      </a:lnTo>
                      <a:lnTo>
                        <a:pt x="192" y="544"/>
                      </a:lnTo>
                      <a:lnTo>
                        <a:pt x="188" y="544"/>
                      </a:lnTo>
                      <a:lnTo>
                        <a:pt x="188" y="540"/>
                      </a:lnTo>
                      <a:lnTo>
                        <a:pt x="182" y="540"/>
                      </a:lnTo>
                      <a:lnTo>
                        <a:pt x="178" y="536"/>
                      </a:lnTo>
                      <a:lnTo>
                        <a:pt x="174" y="536"/>
                      </a:lnTo>
                      <a:lnTo>
                        <a:pt x="174" y="532"/>
                      </a:lnTo>
                      <a:lnTo>
                        <a:pt x="164" y="508"/>
                      </a:lnTo>
                      <a:lnTo>
                        <a:pt x="168" y="504"/>
                      </a:lnTo>
                      <a:lnTo>
                        <a:pt x="168" y="490"/>
                      </a:lnTo>
                      <a:lnTo>
                        <a:pt x="174" y="480"/>
                      </a:lnTo>
                      <a:lnTo>
                        <a:pt x="182" y="462"/>
                      </a:lnTo>
                      <a:lnTo>
                        <a:pt x="182" y="458"/>
                      </a:lnTo>
                      <a:lnTo>
                        <a:pt x="188" y="454"/>
                      </a:lnTo>
                      <a:lnTo>
                        <a:pt x="192" y="454"/>
                      </a:lnTo>
                      <a:lnTo>
                        <a:pt x="196" y="454"/>
                      </a:lnTo>
                      <a:lnTo>
                        <a:pt x="210" y="458"/>
                      </a:lnTo>
                      <a:lnTo>
                        <a:pt x="214" y="458"/>
                      </a:lnTo>
                      <a:lnTo>
                        <a:pt x="214" y="462"/>
                      </a:lnTo>
                      <a:lnTo>
                        <a:pt x="214" y="536"/>
                      </a:lnTo>
                      <a:lnTo>
                        <a:pt x="214" y="550"/>
                      </a:lnTo>
                      <a:lnTo>
                        <a:pt x="210" y="568"/>
                      </a:lnTo>
                      <a:lnTo>
                        <a:pt x="206" y="572"/>
                      </a:lnTo>
                      <a:lnTo>
                        <a:pt x="206" y="590"/>
                      </a:lnTo>
                      <a:lnTo>
                        <a:pt x="238" y="576"/>
                      </a:lnTo>
                      <a:lnTo>
                        <a:pt x="238" y="572"/>
                      </a:lnTo>
                      <a:lnTo>
                        <a:pt x="306" y="522"/>
                      </a:lnTo>
                      <a:lnTo>
                        <a:pt x="310" y="522"/>
                      </a:lnTo>
                      <a:lnTo>
                        <a:pt x="310" y="518"/>
                      </a:lnTo>
                      <a:lnTo>
                        <a:pt x="320" y="500"/>
                      </a:lnTo>
                      <a:lnTo>
                        <a:pt x="330" y="472"/>
                      </a:lnTo>
                      <a:lnTo>
                        <a:pt x="334" y="440"/>
                      </a:lnTo>
                      <a:lnTo>
                        <a:pt x="334" y="436"/>
                      </a:lnTo>
                      <a:lnTo>
                        <a:pt x="330" y="436"/>
                      </a:lnTo>
                      <a:lnTo>
                        <a:pt x="330" y="430"/>
                      </a:lnTo>
                      <a:lnTo>
                        <a:pt x="324" y="430"/>
                      </a:lnTo>
                      <a:lnTo>
                        <a:pt x="324" y="422"/>
                      </a:lnTo>
                      <a:lnTo>
                        <a:pt x="324" y="416"/>
                      </a:lnTo>
                      <a:lnTo>
                        <a:pt x="348" y="352"/>
                      </a:lnTo>
                      <a:lnTo>
                        <a:pt x="348" y="344"/>
                      </a:lnTo>
                      <a:lnTo>
                        <a:pt x="362" y="302"/>
                      </a:lnTo>
                      <a:lnTo>
                        <a:pt x="370" y="294"/>
                      </a:lnTo>
                      <a:lnTo>
                        <a:pt x="420" y="230"/>
                      </a:lnTo>
                      <a:lnTo>
                        <a:pt x="420" y="216"/>
                      </a:lnTo>
                      <a:lnTo>
                        <a:pt x="374" y="96"/>
                      </a:lnTo>
                      <a:lnTo>
                        <a:pt x="334" y="64"/>
                      </a:lnTo>
                      <a:close/>
                    </a:path>
                  </a:pathLst>
                </a:custGeom>
                <a:solidFill>
                  <a:srgbClr val="BAE5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00"/>
                </a:p>
              </p:txBody>
            </p:sp>
            <p:sp>
              <p:nvSpPr>
                <p:cNvPr id="147" name="Freeform 22"/>
                <p:cNvSpPr>
                  <a:spLocks/>
                </p:cNvSpPr>
                <p:nvPr/>
              </p:nvSpPr>
              <p:spPr bwMode="auto">
                <a:xfrm>
                  <a:off x="2835275" y="2627313"/>
                  <a:ext cx="3070225" cy="2781300"/>
                </a:xfrm>
                <a:custGeom>
                  <a:avLst/>
                  <a:gdLst>
                    <a:gd name="T0" fmla="*/ 1852 w 1934"/>
                    <a:gd name="T1" fmla="*/ 230 h 1752"/>
                    <a:gd name="T2" fmla="*/ 1820 w 1934"/>
                    <a:gd name="T3" fmla="*/ 188 h 1752"/>
                    <a:gd name="T4" fmla="*/ 1738 w 1934"/>
                    <a:gd name="T5" fmla="*/ 0 h 1752"/>
                    <a:gd name="T6" fmla="*/ 1714 w 1934"/>
                    <a:gd name="T7" fmla="*/ 92 h 1752"/>
                    <a:gd name="T8" fmla="*/ 1792 w 1934"/>
                    <a:gd name="T9" fmla="*/ 78 h 1752"/>
                    <a:gd name="T10" fmla="*/ 1778 w 1934"/>
                    <a:gd name="T11" fmla="*/ 152 h 1752"/>
                    <a:gd name="T12" fmla="*/ 1696 w 1934"/>
                    <a:gd name="T13" fmla="*/ 152 h 1752"/>
                    <a:gd name="T14" fmla="*/ 1688 w 1934"/>
                    <a:gd name="T15" fmla="*/ 88 h 1752"/>
                    <a:gd name="T16" fmla="*/ 1578 w 1934"/>
                    <a:gd name="T17" fmla="*/ 380 h 1752"/>
                    <a:gd name="T18" fmla="*/ 1586 w 1934"/>
                    <a:gd name="T19" fmla="*/ 416 h 1752"/>
                    <a:gd name="T20" fmla="*/ 1578 w 1934"/>
                    <a:gd name="T21" fmla="*/ 490 h 1752"/>
                    <a:gd name="T22" fmla="*/ 1462 w 1934"/>
                    <a:gd name="T23" fmla="*/ 774 h 1752"/>
                    <a:gd name="T24" fmla="*/ 1114 w 1934"/>
                    <a:gd name="T25" fmla="*/ 1058 h 1752"/>
                    <a:gd name="T26" fmla="*/ 1068 w 1934"/>
                    <a:gd name="T27" fmla="*/ 1052 h 1752"/>
                    <a:gd name="T28" fmla="*/ 1064 w 1934"/>
                    <a:gd name="T29" fmla="*/ 994 h 1752"/>
                    <a:gd name="T30" fmla="*/ 1114 w 1934"/>
                    <a:gd name="T31" fmla="*/ 892 h 1752"/>
                    <a:gd name="T32" fmla="*/ 1014 w 1934"/>
                    <a:gd name="T33" fmla="*/ 938 h 1752"/>
                    <a:gd name="T34" fmla="*/ 1018 w 1934"/>
                    <a:gd name="T35" fmla="*/ 1034 h 1752"/>
                    <a:gd name="T36" fmla="*/ 976 w 1934"/>
                    <a:gd name="T37" fmla="*/ 1108 h 1752"/>
                    <a:gd name="T38" fmla="*/ 880 w 1934"/>
                    <a:gd name="T39" fmla="*/ 1222 h 1752"/>
                    <a:gd name="T40" fmla="*/ 898 w 1934"/>
                    <a:gd name="T41" fmla="*/ 1264 h 1752"/>
                    <a:gd name="T42" fmla="*/ 802 w 1934"/>
                    <a:gd name="T43" fmla="*/ 1328 h 1752"/>
                    <a:gd name="T44" fmla="*/ 774 w 1934"/>
                    <a:gd name="T45" fmla="*/ 1328 h 1752"/>
                    <a:gd name="T46" fmla="*/ 762 w 1934"/>
                    <a:gd name="T47" fmla="*/ 1278 h 1752"/>
                    <a:gd name="T48" fmla="*/ 582 w 1934"/>
                    <a:gd name="T49" fmla="*/ 1318 h 1752"/>
                    <a:gd name="T50" fmla="*/ 170 w 1934"/>
                    <a:gd name="T51" fmla="*/ 1492 h 1752"/>
                    <a:gd name="T52" fmla="*/ 4 w 1934"/>
                    <a:gd name="T53" fmla="*/ 1648 h 1752"/>
                    <a:gd name="T54" fmla="*/ 230 w 1934"/>
                    <a:gd name="T55" fmla="*/ 1620 h 1752"/>
                    <a:gd name="T56" fmla="*/ 280 w 1934"/>
                    <a:gd name="T57" fmla="*/ 1580 h 1752"/>
                    <a:gd name="T58" fmla="*/ 330 w 1934"/>
                    <a:gd name="T59" fmla="*/ 1588 h 1752"/>
                    <a:gd name="T60" fmla="*/ 400 w 1934"/>
                    <a:gd name="T61" fmla="*/ 1584 h 1752"/>
                    <a:gd name="T62" fmla="*/ 784 w 1934"/>
                    <a:gd name="T63" fmla="*/ 1502 h 1752"/>
                    <a:gd name="T64" fmla="*/ 780 w 1934"/>
                    <a:gd name="T65" fmla="*/ 1542 h 1752"/>
                    <a:gd name="T66" fmla="*/ 788 w 1934"/>
                    <a:gd name="T67" fmla="*/ 1734 h 1752"/>
                    <a:gd name="T68" fmla="*/ 940 w 1934"/>
                    <a:gd name="T69" fmla="*/ 1606 h 1752"/>
                    <a:gd name="T70" fmla="*/ 1040 w 1934"/>
                    <a:gd name="T71" fmla="*/ 1584 h 1752"/>
                    <a:gd name="T72" fmla="*/ 976 w 1934"/>
                    <a:gd name="T73" fmla="*/ 1514 h 1752"/>
                    <a:gd name="T74" fmla="*/ 1040 w 1934"/>
                    <a:gd name="T75" fmla="*/ 1418 h 1752"/>
                    <a:gd name="T76" fmla="*/ 1028 w 1934"/>
                    <a:gd name="T77" fmla="*/ 1450 h 1752"/>
                    <a:gd name="T78" fmla="*/ 1054 w 1934"/>
                    <a:gd name="T79" fmla="*/ 1496 h 1752"/>
                    <a:gd name="T80" fmla="*/ 1362 w 1934"/>
                    <a:gd name="T81" fmla="*/ 1406 h 1752"/>
                    <a:gd name="T82" fmla="*/ 1376 w 1934"/>
                    <a:gd name="T83" fmla="*/ 1514 h 1752"/>
                    <a:gd name="T84" fmla="*/ 1430 w 1934"/>
                    <a:gd name="T85" fmla="*/ 1446 h 1752"/>
                    <a:gd name="T86" fmla="*/ 1426 w 1934"/>
                    <a:gd name="T87" fmla="*/ 1392 h 1752"/>
                    <a:gd name="T88" fmla="*/ 1578 w 1934"/>
                    <a:gd name="T89" fmla="*/ 1290 h 1752"/>
                    <a:gd name="T90" fmla="*/ 1586 w 1934"/>
                    <a:gd name="T91" fmla="*/ 1328 h 1752"/>
                    <a:gd name="T92" fmla="*/ 1558 w 1934"/>
                    <a:gd name="T93" fmla="*/ 1456 h 1752"/>
                    <a:gd name="T94" fmla="*/ 1650 w 1934"/>
                    <a:gd name="T95" fmla="*/ 1382 h 1752"/>
                    <a:gd name="T96" fmla="*/ 1650 w 1934"/>
                    <a:gd name="T97" fmla="*/ 1328 h 1752"/>
                    <a:gd name="T98" fmla="*/ 1682 w 1934"/>
                    <a:gd name="T99" fmla="*/ 1296 h 1752"/>
                    <a:gd name="T100" fmla="*/ 1674 w 1934"/>
                    <a:gd name="T101" fmla="*/ 1180 h 1752"/>
                    <a:gd name="T102" fmla="*/ 1714 w 1934"/>
                    <a:gd name="T103" fmla="*/ 1030 h 1752"/>
                    <a:gd name="T104" fmla="*/ 1756 w 1934"/>
                    <a:gd name="T105" fmla="*/ 924 h 1752"/>
                    <a:gd name="T106" fmla="*/ 1738 w 1934"/>
                    <a:gd name="T107" fmla="*/ 814 h 1752"/>
                    <a:gd name="T108" fmla="*/ 1738 w 1934"/>
                    <a:gd name="T109" fmla="*/ 764 h 1752"/>
                    <a:gd name="T110" fmla="*/ 1856 w 1934"/>
                    <a:gd name="T111" fmla="*/ 572 h 1752"/>
                    <a:gd name="T112" fmla="*/ 1916 w 1934"/>
                    <a:gd name="T113" fmla="*/ 358 h 17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934" h="1752">
                      <a:moveTo>
                        <a:pt x="1912" y="348"/>
                      </a:moveTo>
                      <a:lnTo>
                        <a:pt x="1894" y="298"/>
                      </a:lnTo>
                      <a:lnTo>
                        <a:pt x="1888" y="288"/>
                      </a:lnTo>
                      <a:lnTo>
                        <a:pt x="1880" y="266"/>
                      </a:lnTo>
                      <a:lnTo>
                        <a:pt x="1870" y="252"/>
                      </a:lnTo>
                      <a:lnTo>
                        <a:pt x="1870" y="248"/>
                      </a:lnTo>
                      <a:lnTo>
                        <a:pt x="1856" y="238"/>
                      </a:lnTo>
                      <a:lnTo>
                        <a:pt x="1852" y="230"/>
                      </a:lnTo>
                      <a:lnTo>
                        <a:pt x="1848" y="230"/>
                      </a:lnTo>
                      <a:lnTo>
                        <a:pt x="1844" y="230"/>
                      </a:lnTo>
                      <a:lnTo>
                        <a:pt x="1838" y="230"/>
                      </a:lnTo>
                      <a:lnTo>
                        <a:pt x="1834" y="224"/>
                      </a:lnTo>
                      <a:lnTo>
                        <a:pt x="1830" y="220"/>
                      </a:lnTo>
                      <a:lnTo>
                        <a:pt x="1830" y="216"/>
                      </a:lnTo>
                      <a:lnTo>
                        <a:pt x="1830" y="206"/>
                      </a:lnTo>
                      <a:lnTo>
                        <a:pt x="1820" y="188"/>
                      </a:lnTo>
                      <a:lnTo>
                        <a:pt x="1820" y="184"/>
                      </a:lnTo>
                      <a:lnTo>
                        <a:pt x="1820" y="180"/>
                      </a:lnTo>
                      <a:lnTo>
                        <a:pt x="1820" y="152"/>
                      </a:lnTo>
                      <a:lnTo>
                        <a:pt x="1798" y="42"/>
                      </a:lnTo>
                      <a:lnTo>
                        <a:pt x="1774" y="18"/>
                      </a:lnTo>
                      <a:lnTo>
                        <a:pt x="1770" y="14"/>
                      </a:lnTo>
                      <a:lnTo>
                        <a:pt x="1766" y="14"/>
                      </a:lnTo>
                      <a:lnTo>
                        <a:pt x="1738" y="0"/>
                      </a:lnTo>
                      <a:lnTo>
                        <a:pt x="1732" y="0"/>
                      </a:lnTo>
                      <a:lnTo>
                        <a:pt x="1724" y="28"/>
                      </a:lnTo>
                      <a:lnTo>
                        <a:pt x="1720" y="32"/>
                      </a:lnTo>
                      <a:lnTo>
                        <a:pt x="1714" y="50"/>
                      </a:lnTo>
                      <a:lnTo>
                        <a:pt x="1710" y="82"/>
                      </a:lnTo>
                      <a:lnTo>
                        <a:pt x="1710" y="88"/>
                      </a:lnTo>
                      <a:lnTo>
                        <a:pt x="1710" y="92"/>
                      </a:lnTo>
                      <a:lnTo>
                        <a:pt x="1714" y="92"/>
                      </a:lnTo>
                      <a:lnTo>
                        <a:pt x="1720" y="92"/>
                      </a:lnTo>
                      <a:lnTo>
                        <a:pt x="1774" y="64"/>
                      </a:lnTo>
                      <a:lnTo>
                        <a:pt x="1778" y="60"/>
                      </a:lnTo>
                      <a:lnTo>
                        <a:pt x="1784" y="60"/>
                      </a:lnTo>
                      <a:lnTo>
                        <a:pt x="1784" y="64"/>
                      </a:lnTo>
                      <a:lnTo>
                        <a:pt x="1788" y="70"/>
                      </a:lnTo>
                      <a:lnTo>
                        <a:pt x="1792" y="74"/>
                      </a:lnTo>
                      <a:lnTo>
                        <a:pt x="1792" y="78"/>
                      </a:lnTo>
                      <a:lnTo>
                        <a:pt x="1798" y="82"/>
                      </a:lnTo>
                      <a:lnTo>
                        <a:pt x="1798" y="88"/>
                      </a:lnTo>
                      <a:lnTo>
                        <a:pt x="1792" y="114"/>
                      </a:lnTo>
                      <a:lnTo>
                        <a:pt x="1792" y="120"/>
                      </a:lnTo>
                      <a:lnTo>
                        <a:pt x="1788" y="124"/>
                      </a:lnTo>
                      <a:lnTo>
                        <a:pt x="1788" y="134"/>
                      </a:lnTo>
                      <a:lnTo>
                        <a:pt x="1778" y="148"/>
                      </a:lnTo>
                      <a:lnTo>
                        <a:pt x="1778" y="152"/>
                      </a:lnTo>
                      <a:lnTo>
                        <a:pt x="1774" y="152"/>
                      </a:lnTo>
                      <a:lnTo>
                        <a:pt x="1774" y="156"/>
                      </a:lnTo>
                      <a:lnTo>
                        <a:pt x="1710" y="160"/>
                      </a:lnTo>
                      <a:lnTo>
                        <a:pt x="1706" y="160"/>
                      </a:lnTo>
                      <a:lnTo>
                        <a:pt x="1700" y="160"/>
                      </a:lnTo>
                      <a:lnTo>
                        <a:pt x="1700" y="156"/>
                      </a:lnTo>
                      <a:lnTo>
                        <a:pt x="1696" y="156"/>
                      </a:lnTo>
                      <a:lnTo>
                        <a:pt x="1696" y="152"/>
                      </a:lnTo>
                      <a:lnTo>
                        <a:pt x="1692" y="148"/>
                      </a:lnTo>
                      <a:lnTo>
                        <a:pt x="1692" y="138"/>
                      </a:lnTo>
                      <a:lnTo>
                        <a:pt x="1692" y="134"/>
                      </a:lnTo>
                      <a:lnTo>
                        <a:pt x="1688" y="106"/>
                      </a:lnTo>
                      <a:lnTo>
                        <a:pt x="1688" y="102"/>
                      </a:lnTo>
                      <a:lnTo>
                        <a:pt x="1688" y="96"/>
                      </a:lnTo>
                      <a:lnTo>
                        <a:pt x="1688" y="92"/>
                      </a:lnTo>
                      <a:lnTo>
                        <a:pt x="1688" y="88"/>
                      </a:lnTo>
                      <a:lnTo>
                        <a:pt x="1688" y="82"/>
                      </a:lnTo>
                      <a:lnTo>
                        <a:pt x="1688" y="78"/>
                      </a:lnTo>
                      <a:lnTo>
                        <a:pt x="1678" y="74"/>
                      </a:lnTo>
                      <a:lnTo>
                        <a:pt x="1674" y="70"/>
                      </a:lnTo>
                      <a:lnTo>
                        <a:pt x="1636" y="64"/>
                      </a:lnTo>
                      <a:lnTo>
                        <a:pt x="1604" y="180"/>
                      </a:lnTo>
                      <a:lnTo>
                        <a:pt x="1564" y="344"/>
                      </a:lnTo>
                      <a:lnTo>
                        <a:pt x="1578" y="380"/>
                      </a:lnTo>
                      <a:lnTo>
                        <a:pt x="1578" y="384"/>
                      </a:lnTo>
                      <a:lnTo>
                        <a:pt x="1582" y="384"/>
                      </a:lnTo>
                      <a:lnTo>
                        <a:pt x="1582" y="390"/>
                      </a:lnTo>
                      <a:lnTo>
                        <a:pt x="1586" y="394"/>
                      </a:lnTo>
                      <a:lnTo>
                        <a:pt x="1586" y="398"/>
                      </a:lnTo>
                      <a:lnTo>
                        <a:pt x="1586" y="408"/>
                      </a:lnTo>
                      <a:lnTo>
                        <a:pt x="1586" y="412"/>
                      </a:lnTo>
                      <a:lnTo>
                        <a:pt x="1586" y="416"/>
                      </a:lnTo>
                      <a:lnTo>
                        <a:pt x="1586" y="422"/>
                      </a:lnTo>
                      <a:lnTo>
                        <a:pt x="1590" y="436"/>
                      </a:lnTo>
                      <a:lnTo>
                        <a:pt x="1590" y="440"/>
                      </a:lnTo>
                      <a:lnTo>
                        <a:pt x="1586" y="454"/>
                      </a:lnTo>
                      <a:lnTo>
                        <a:pt x="1586" y="468"/>
                      </a:lnTo>
                      <a:lnTo>
                        <a:pt x="1582" y="476"/>
                      </a:lnTo>
                      <a:lnTo>
                        <a:pt x="1582" y="486"/>
                      </a:lnTo>
                      <a:lnTo>
                        <a:pt x="1578" y="490"/>
                      </a:lnTo>
                      <a:lnTo>
                        <a:pt x="1554" y="558"/>
                      </a:lnTo>
                      <a:lnTo>
                        <a:pt x="1550" y="572"/>
                      </a:lnTo>
                      <a:lnTo>
                        <a:pt x="1546" y="586"/>
                      </a:lnTo>
                      <a:lnTo>
                        <a:pt x="1540" y="604"/>
                      </a:lnTo>
                      <a:lnTo>
                        <a:pt x="1536" y="618"/>
                      </a:lnTo>
                      <a:lnTo>
                        <a:pt x="1476" y="756"/>
                      </a:lnTo>
                      <a:lnTo>
                        <a:pt x="1468" y="770"/>
                      </a:lnTo>
                      <a:lnTo>
                        <a:pt x="1462" y="774"/>
                      </a:lnTo>
                      <a:lnTo>
                        <a:pt x="1358" y="884"/>
                      </a:lnTo>
                      <a:lnTo>
                        <a:pt x="1266" y="970"/>
                      </a:lnTo>
                      <a:lnTo>
                        <a:pt x="1132" y="1034"/>
                      </a:lnTo>
                      <a:lnTo>
                        <a:pt x="1128" y="1044"/>
                      </a:lnTo>
                      <a:lnTo>
                        <a:pt x="1128" y="1048"/>
                      </a:lnTo>
                      <a:lnTo>
                        <a:pt x="1124" y="1052"/>
                      </a:lnTo>
                      <a:lnTo>
                        <a:pt x="1118" y="1058"/>
                      </a:lnTo>
                      <a:lnTo>
                        <a:pt x="1114" y="1058"/>
                      </a:lnTo>
                      <a:lnTo>
                        <a:pt x="1114" y="1062"/>
                      </a:lnTo>
                      <a:lnTo>
                        <a:pt x="1110" y="1062"/>
                      </a:lnTo>
                      <a:lnTo>
                        <a:pt x="1096" y="1062"/>
                      </a:lnTo>
                      <a:lnTo>
                        <a:pt x="1092" y="1062"/>
                      </a:lnTo>
                      <a:lnTo>
                        <a:pt x="1086" y="1058"/>
                      </a:lnTo>
                      <a:lnTo>
                        <a:pt x="1078" y="1058"/>
                      </a:lnTo>
                      <a:lnTo>
                        <a:pt x="1072" y="1052"/>
                      </a:lnTo>
                      <a:lnTo>
                        <a:pt x="1068" y="1052"/>
                      </a:lnTo>
                      <a:lnTo>
                        <a:pt x="1060" y="1044"/>
                      </a:lnTo>
                      <a:lnTo>
                        <a:pt x="1060" y="1040"/>
                      </a:lnTo>
                      <a:lnTo>
                        <a:pt x="1054" y="1040"/>
                      </a:lnTo>
                      <a:lnTo>
                        <a:pt x="1060" y="1034"/>
                      </a:lnTo>
                      <a:lnTo>
                        <a:pt x="1060" y="1030"/>
                      </a:lnTo>
                      <a:lnTo>
                        <a:pt x="1068" y="1016"/>
                      </a:lnTo>
                      <a:lnTo>
                        <a:pt x="1068" y="1008"/>
                      </a:lnTo>
                      <a:lnTo>
                        <a:pt x="1064" y="994"/>
                      </a:lnTo>
                      <a:lnTo>
                        <a:pt x="1060" y="994"/>
                      </a:lnTo>
                      <a:lnTo>
                        <a:pt x="1040" y="994"/>
                      </a:lnTo>
                      <a:lnTo>
                        <a:pt x="1036" y="994"/>
                      </a:lnTo>
                      <a:lnTo>
                        <a:pt x="1068" y="962"/>
                      </a:lnTo>
                      <a:lnTo>
                        <a:pt x="1118" y="912"/>
                      </a:lnTo>
                      <a:lnTo>
                        <a:pt x="1118" y="898"/>
                      </a:lnTo>
                      <a:lnTo>
                        <a:pt x="1118" y="892"/>
                      </a:lnTo>
                      <a:lnTo>
                        <a:pt x="1114" y="892"/>
                      </a:lnTo>
                      <a:lnTo>
                        <a:pt x="1104" y="892"/>
                      </a:lnTo>
                      <a:lnTo>
                        <a:pt x="1100" y="892"/>
                      </a:lnTo>
                      <a:lnTo>
                        <a:pt x="1082" y="902"/>
                      </a:lnTo>
                      <a:lnTo>
                        <a:pt x="1032" y="924"/>
                      </a:lnTo>
                      <a:lnTo>
                        <a:pt x="1028" y="924"/>
                      </a:lnTo>
                      <a:lnTo>
                        <a:pt x="1022" y="930"/>
                      </a:lnTo>
                      <a:lnTo>
                        <a:pt x="1014" y="934"/>
                      </a:lnTo>
                      <a:lnTo>
                        <a:pt x="1014" y="938"/>
                      </a:lnTo>
                      <a:lnTo>
                        <a:pt x="1004" y="966"/>
                      </a:lnTo>
                      <a:lnTo>
                        <a:pt x="1004" y="976"/>
                      </a:lnTo>
                      <a:lnTo>
                        <a:pt x="1004" y="980"/>
                      </a:lnTo>
                      <a:lnTo>
                        <a:pt x="1014" y="984"/>
                      </a:lnTo>
                      <a:lnTo>
                        <a:pt x="1018" y="1008"/>
                      </a:lnTo>
                      <a:lnTo>
                        <a:pt x="1018" y="1012"/>
                      </a:lnTo>
                      <a:lnTo>
                        <a:pt x="1018" y="1030"/>
                      </a:lnTo>
                      <a:lnTo>
                        <a:pt x="1018" y="1034"/>
                      </a:lnTo>
                      <a:lnTo>
                        <a:pt x="1014" y="1044"/>
                      </a:lnTo>
                      <a:lnTo>
                        <a:pt x="1008" y="1058"/>
                      </a:lnTo>
                      <a:lnTo>
                        <a:pt x="1004" y="1066"/>
                      </a:lnTo>
                      <a:lnTo>
                        <a:pt x="1000" y="1076"/>
                      </a:lnTo>
                      <a:lnTo>
                        <a:pt x="994" y="1084"/>
                      </a:lnTo>
                      <a:lnTo>
                        <a:pt x="990" y="1090"/>
                      </a:lnTo>
                      <a:lnTo>
                        <a:pt x="986" y="1094"/>
                      </a:lnTo>
                      <a:lnTo>
                        <a:pt x="976" y="1108"/>
                      </a:lnTo>
                      <a:lnTo>
                        <a:pt x="950" y="1140"/>
                      </a:lnTo>
                      <a:lnTo>
                        <a:pt x="950" y="1144"/>
                      </a:lnTo>
                      <a:lnTo>
                        <a:pt x="930" y="1162"/>
                      </a:lnTo>
                      <a:lnTo>
                        <a:pt x="926" y="1162"/>
                      </a:lnTo>
                      <a:lnTo>
                        <a:pt x="922" y="1168"/>
                      </a:lnTo>
                      <a:lnTo>
                        <a:pt x="918" y="1168"/>
                      </a:lnTo>
                      <a:lnTo>
                        <a:pt x="908" y="1180"/>
                      </a:lnTo>
                      <a:lnTo>
                        <a:pt x="880" y="1222"/>
                      </a:lnTo>
                      <a:lnTo>
                        <a:pt x="880" y="1226"/>
                      </a:lnTo>
                      <a:lnTo>
                        <a:pt x="886" y="1246"/>
                      </a:lnTo>
                      <a:lnTo>
                        <a:pt x="886" y="1250"/>
                      </a:lnTo>
                      <a:lnTo>
                        <a:pt x="890" y="1250"/>
                      </a:lnTo>
                      <a:lnTo>
                        <a:pt x="894" y="1254"/>
                      </a:lnTo>
                      <a:lnTo>
                        <a:pt x="894" y="1258"/>
                      </a:lnTo>
                      <a:lnTo>
                        <a:pt x="898" y="1258"/>
                      </a:lnTo>
                      <a:lnTo>
                        <a:pt x="898" y="1264"/>
                      </a:lnTo>
                      <a:lnTo>
                        <a:pt x="904" y="1268"/>
                      </a:lnTo>
                      <a:lnTo>
                        <a:pt x="904" y="1272"/>
                      </a:lnTo>
                      <a:lnTo>
                        <a:pt x="898" y="1290"/>
                      </a:lnTo>
                      <a:lnTo>
                        <a:pt x="898" y="1296"/>
                      </a:lnTo>
                      <a:lnTo>
                        <a:pt x="840" y="1328"/>
                      </a:lnTo>
                      <a:lnTo>
                        <a:pt x="840" y="1332"/>
                      </a:lnTo>
                      <a:lnTo>
                        <a:pt x="834" y="1332"/>
                      </a:lnTo>
                      <a:lnTo>
                        <a:pt x="802" y="1328"/>
                      </a:lnTo>
                      <a:lnTo>
                        <a:pt x="794" y="1322"/>
                      </a:lnTo>
                      <a:lnTo>
                        <a:pt x="794" y="1314"/>
                      </a:lnTo>
                      <a:lnTo>
                        <a:pt x="784" y="1314"/>
                      </a:lnTo>
                      <a:lnTo>
                        <a:pt x="774" y="1314"/>
                      </a:lnTo>
                      <a:lnTo>
                        <a:pt x="774" y="1318"/>
                      </a:lnTo>
                      <a:lnTo>
                        <a:pt x="770" y="1318"/>
                      </a:lnTo>
                      <a:lnTo>
                        <a:pt x="774" y="1322"/>
                      </a:lnTo>
                      <a:lnTo>
                        <a:pt x="774" y="1328"/>
                      </a:lnTo>
                      <a:lnTo>
                        <a:pt x="774" y="1332"/>
                      </a:lnTo>
                      <a:lnTo>
                        <a:pt x="770" y="1336"/>
                      </a:lnTo>
                      <a:lnTo>
                        <a:pt x="766" y="1336"/>
                      </a:lnTo>
                      <a:lnTo>
                        <a:pt x="770" y="1332"/>
                      </a:lnTo>
                      <a:lnTo>
                        <a:pt x="770" y="1328"/>
                      </a:lnTo>
                      <a:lnTo>
                        <a:pt x="766" y="1286"/>
                      </a:lnTo>
                      <a:lnTo>
                        <a:pt x="762" y="1282"/>
                      </a:lnTo>
                      <a:lnTo>
                        <a:pt x="762" y="1278"/>
                      </a:lnTo>
                      <a:lnTo>
                        <a:pt x="752" y="1268"/>
                      </a:lnTo>
                      <a:lnTo>
                        <a:pt x="748" y="1272"/>
                      </a:lnTo>
                      <a:lnTo>
                        <a:pt x="628" y="1296"/>
                      </a:lnTo>
                      <a:lnTo>
                        <a:pt x="596" y="1304"/>
                      </a:lnTo>
                      <a:lnTo>
                        <a:pt x="592" y="1310"/>
                      </a:lnTo>
                      <a:lnTo>
                        <a:pt x="586" y="1314"/>
                      </a:lnTo>
                      <a:lnTo>
                        <a:pt x="586" y="1318"/>
                      </a:lnTo>
                      <a:lnTo>
                        <a:pt x="582" y="1318"/>
                      </a:lnTo>
                      <a:lnTo>
                        <a:pt x="560" y="1322"/>
                      </a:lnTo>
                      <a:lnTo>
                        <a:pt x="554" y="1322"/>
                      </a:lnTo>
                      <a:lnTo>
                        <a:pt x="510" y="1328"/>
                      </a:lnTo>
                      <a:lnTo>
                        <a:pt x="444" y="1332"/>
                      </a:lnTo>
                      <a:lnTo>
                        <a:pt x="412" y="1318"/>
                      </a:lnTo>
                      <a:lnTo>
                        <a:pt x="380" y="1314"/>
                      </a:lnTo>
                      <a:lnTo>
                        <a:pt x="298" y="1374"/>
                      </a:lnTo>
                      <a:lnTo>
                        <a:pt x="170" y="1492"/>
                      </a:lnTo>
                      <a:lnTo>
                        <a:pt x="166" y="1492"/>
                      </a:lnTo>
                      <a:lnTo>
                        <a:pt x="92" y="1552"/>
                      </a:lnTo>
                      <a:lnTo>
                        <a:pt x="60" y="1556"/>
                      </a:lnTo>
                      <a:lnTo>
                        <a:pt x="18" y="1552"/>
                      </a:lnTo>
                      <a:lnTo>
                        <a:pt x="14" y="1552"/>
                      </a:lnTo>
                      <a:lnTo>
                        <a:pt x="10" y="1556"/>
                      </a:lnTo>
                      <a:lnTo>
                        <a:pt x="0" y="1584"/>
                      </a:lnTo>
                      <a:lnTo>
                        <a:pt x="4" y="1648"/>
                      </a:lnTo>
                      <a:lnTo>
                        <a:pt x="68" y="1656"/>
                      </a:lnTo>
                      <a:lnTo>
                        <a:pt x="124" y="1638"/>
                      </a:lnTo>
                      <a:lnTo>
                        <a:pt x="138" y="1630"/>
                      </a:lnTo>
                      <a:lnTo>
                        <a:pt x="170" y="1638"/>
                      </a:lnTo>
                      <a:lnTo>
                        <a:pt x="198" y="1662"/>
                      </a:lnTo>
                      <a:lnTo>
                        <a:pt x="216" y="1656"/>
                      </a:lnTo>
                      <a:lnTo>
                        <a:pt x="224" y="1648"/>
                      </a:lnTo>
                      <a:lnTo>
                        <a:pt x="230" y="1620"/>
                      </a:lnTo>
                      <a:lnTo>
                        <a:pt x="234" y="1588"/>
                      </a:lnTo>
                      <a:lnTo>
                        <a:pt x="248" y="1570"/>
                      </a:lnTo>
                      <a:lnTo>
                        <a:pt x="252" y="1566"/>
                      </a:lnTo>
                      <a:lnTo>
                        <a:pt x="256" y="1566"/>
                      </a:lnTo>
                      <a:lnTo>
                        <a:pt x="262" y="1566"/>
                      </a:lnTo>
                      <a:lnTo>
                        <a:pt x="266" y="1566"/>
                      </a:lnTo>
                      <a:lnTo>
                        <a:pt x="280" y="1570"/>
                      </a:lnTo>
                      <a:lnTo>
                        <a:pt x="280" y="1580"/>
                      </a:lnTo>
                      <a:lnTo>
                        <a:pt x="290" y="1598"/>
                      </a:lnTo>
                      <a:lnTo>
                        <a:pt x="290" y="1602"/>
                      </a:lnTo>
                      <a:lnTo>
                        <a:pt x="294" y="1602"/>
                      </a:lnTo>
                      <a:lnTo>
                        <a:pt x="302" y="1598"/>
                      </a:lnTo>
                      <a:lnTo>
                        <a:pt x="308" y="1598"/>
                      </a:lnTo>
                      <a:lnTo>
                        <a:pt x="312" y="1598"/>
                      </a:lnTo>
                      <a:lnTo>
                        <a:pt x="326" y="1592"/>
                      </a:lnTo>
                      <a:lnTo>
                        <a:pt x="330" y="1588"/>
                      </a:lnTo>
                      <a:lnTo>
                        <a:pt x="330" y="1584"/>
                      </a:lnTo>
                      <a:lnTo>
                        <a:pt x="334" y="1580"/>
                      </a:lnTo>
                      <a:lnTo>
                        <a:pt x="334" y="1574"/>
                      </a:lnTo>
                      <a:lnTo>
                        <a:pt x="358" y="1574"/>
                      </a:lnTo>
                      <a:lnTo>
                        <a:pt x="372" y="1574"/>
                      </a:lnTo>
                      <a:lnTo>
                        <a:pt x="376" y="1580"/>
                      </a:lnTo>
                      <a:lnTo>
                        <a:pt x="380" y="1588"/>
                      </a:lnTo>
                      <a:lnTo>
                        <a:pt x="400" y="1584"/>
                      </a:lnTo>
                      <a:lnTo>
                        <a:pt x="490" y="1528"/>
                      </a:lnTo>
                      <a:lnTo>
                        <a:pt x="596" y="1492"/>
                      </a:lnTo>
                      <a:lnTo>
                        <a:pt x="632" y="1478"/>
                      </a:lnTo>
                      <a:lnTo>
                        <a:pt x="656" y="1478"/>
                      </a:lnTo>
                      <a:lnTo>
                        <a:pt x="770" y="1488"/>
                      </a:lnTo>
                      <a:lnTo>
                        <a:pt x="770" y="1492"/>
                      </a:lnTo>
                      <a:lnTo>
                        <a:pt x="780" y="1496"/>
                      </a:lnTo>
                      <a:lnTo>
                        <a:pt x="784" y="1502"/>
                      </a:lnTo>
                      <a:lnTo>
                        <a:pt x="788" y="1506"/>
                      </a:lnTo>
                      <a:lnTo>
                        <a:pt x="794" y="1506"/>
                      </a:lnTo>
                      <a:lnTo>
                        <a:pt x="794" y="1510"/>
                      </a:lnTo>
                      <a:lnTo>
                        <a:pt x="794" y="1520"/>
                      </a:lnTo>
                      <a:lnTo>
                        <a:pt x="794" y="1524"/>
                      </a:lnTo>
                      <a:lnTo>
                        <a:pt x="788" y="1524"/>
                      </a:lnTo>
                      <a:lnTo>
                        <a:pt x="788" y="1528"/>
                      </a:lnTo>
                      <a:lnTo>
                        <a:pt x="780" y="1542"/>
                      </a:lnTo>
                      <a:lnTo>
                        <a:pt x="774" y="1548"/>
                      </a:lnTo>
                      <a:lnTo>
                        <a:pt x="766" y="1556"/>
                      </a:lnTo>
                      <a:lnTo>
                        <a:pt x="752" y="1566"/>
                      </a:lnTo>
                      <a:lnTo>
                        <a:pt x="734" y="1592"/>
                      </a:lnTo>
                      <a:lnTo>
                        <a:pt x="724" y="1662"/>
                      </a:lnTo>
                      <a:lnTo>
                        <a:pt x="724" y="1666"/>
                      </a:lnTo>
                      <a:lnTo>
                        <a:pt x="784" y="1726"/>
                      </a:lnTo>
                      <a:lnTo>
                        <a:pt x="788" y="1734"/>
                      </a:lnTo>
                      <a:lnTo>
                        <a:pt x="794" y="1734"/>
                      </a:lnTo>
                      <a:lnTo>
                        <a:pt x="808" y="1740"/>
                      </a:lnTo>
                      <a:lnTo>
                        <a:pt x="812" y="1744"/>
                      </a:lnTo>
                      <a:lnTo>
                        <a:pt x="848" y="1752"/>
                      </a:lnTo>
                      <a:lnTo>
                        <a:pt x="866" y="1734"/>
                      </a:lnTo>
                      <a:lnTo>
                        <a:pt x="876" y="1726"/>
                      </a:lnTo>
                      <a:lnTo>
                        <a:pt x="912" y="1656"/>
                      </a:lnTo>
                      <a:lnTo>
                        <a:pt x="940" y="1606"/>
                      </a:lnTo>
                      <a:lnTo>
                        <a:pt x="940" y="1602"/>
                      </a:lnTo>
                      <a:lnTo>
                        <a:pt x="944" y="1602"/>
                      </a:lnTo>
                      <a:lnTo>
                        <a:pt x="944" y="1598"/>
                      </a:lnTo>
                      <a:lnTo>
                        <a:pt x="1000" y="1580"/>
                      </a:lnTo>
                      <a:lnTo>
                        <a:pt x="1008" y="1580"/>
                      </a:lnTo>
                      <a:lnTo>
                        <a:pt x="1022" y="1588"/>
                      </a:lnTo>
                      <a:lnTo>
                        <a:pt x="1032" y="1588"/>
                      </a:lnTo>
                      <a:lnTo>
                        <a:pt x="1040" y="1584"/>
                      </a:lnTo>
                      <a:lnTo>
                        <a:pt x="1046" y="1556"/>
                      </a:lnTo>
                      <a:lnTo>
                        <a:pt x="1046" y="1548"/>
                      </a:lnTo>
                      <a:lnTo>
                        <a:pt x="1036" y="1542"/>
                      </a:lnTo>
                      <a:lnTo>
                        <a:pt x="1032" y="1538"/>
                      </a:lnTo>
                      <a:lnTo>
                        <a:pt x="994" y="1514"/>
                      </a:lnTo>
                      <a:lnTo>
                        <a:pt x="990" y="1514"/>
                      </a:lnTo>
                      <a:lnTo>
                        <a:pt x="986" y="1514"/>
                      </a:lnTo>
                      <a:lnTo>
                        <a:pt x="976" y="1514"/>
                      </a:lnTo>
                      <a:lnTo>
                        <a:pt x="976" y="1496"/>
                      </a:lnTo>
                      <a:lnTo>
                        <a:pt x="976" y="1492"/>
                      </a:lnTo>
                      <a:lnTo>
                        <a:pt x="976" y="1488"/>
                      </a:lnTo>
                      <a:lnTo>
                        <a:pt x="1000" y="1438"/>
                      </a:lnTo>
                      <a:lnTo>
                        <a:pt x="1000" y="1432"/>
                      </a:lnTo>
                      <a:lnTo>
                        <a:pt x="1032" y="1414"/>
                      </a:lnTo>
                      <a:lnTo>
                        <a:pt x="1040" y="1414"/>
                      </a:lnTo>
                      <a:lnTo>
                        <a:pt x="1040" y="1418"/>
                      </a:lnTo>
                      <a:lnTo>
                        <a:pt x="1040" y="1424"/>
                      </a:lnTo>
                      <a:lnTo>
                        <a:pt x="1040" y="1428"/>
                      </a:lnTo>
                      <a:lnTo>
                        <a:pt x="1036" y="1432"/>
                      </a:lnTo>
                      <a:lnTo>
                        <a:pt x="1032" y="1438"/>
                      </a:lnTo>
                      <a:lnTo>
                        <a:pt x="1032" y="1442"/>
                      </a:lnTo>
                      <a:lnTo>
                        <a:pt x="1028" y="1442"/>
                      </a:lnTo>
                      <a:lnTo>
                        <a:pt x="1028" y="1446"/>
                      </a:lnTo>
                      <a:lnTo>
                        <a:pt x="1028" y="1450"/>
                      </a:lnTo>
                      <a:lnTo>
                        <a:pt x="1028" y="1456"/>
                      </a:lnTo>
                      <a:lnTo>
                        <a:pt x="1032" y="1484"/>
                      </a:lnTo>
                      <a:lnTo>
                        <a:pt x="1032" y="1488"/>
                      </a:lnTo>
                      <a:lnTo>
                        <a:pt x="1036" y="1488"/>
                      </a:lnTo>
                      <a:lnTo>
                        <a:pt x="1046" y="1492"/>
                      </a:lnTo>
                      <a:lnTo>
                        <a:pt x="1046" y="1496"/>
                      </a:lnTo>
                      <a:lnTo>
                        <a:pt x="1050" y="1496"/>
                      </a:lnTo>
                      <a:lnTo>
                        <a:pt x="1054" y="1496"/>
                      </a:lnTo>
                      <a:lnTo>
                        <a:pt x="1150" y="1502"/>
                      </a:lnTo>
                      <a:lnTo>
                        <a:pt x="1270" y="1492"/>
                      </a:lnTo>
                      <a:lnTo>
                        <a:pt x="1270" y="1488"/>
                      </a:lnTo>
                      <a:lnTo>
                        <a:pt x="1294" y="1456"/>
                      </a:lnTo>
                      <a:lnTo>
                        <a:pt x="1330" y="1410"/>
                      </a:lnTo>
                      <a:lnTo>
                        <a:pt x="1352" y="1406"/>
                      </a:lnTo>
                      <a:lnTo>
                        <a:pt x="1358" y="1406"/>
                      </a:lnTo>
                      <a:lnTo>
                        <a:pt x="1362" y="1406"/>
                      </a:lnTo>
                      <a:lnTo>
                        <a:pt x="1370" y="1410"/>
                      </a:lnTo>
                      <a:lnTo>
                        <a:pt x="1376" y="1414"/>
                      </a:lnTo>
                      <a:lnTo>
                        <a:pt x="1390" y="1424"/>
                      </a:lnTo>
                      <a:lnTo>
                        <a:pt x="1362" y="1470"/>
                      </a:lnTo>
                      <a:lnTo>
                        <a:pt x="1362" y="1492"/>
                      </a:lnTo>
                      <a:lnTo>
                        <a:pt x="1362" y="1496"/>
                      </a:lnTo>
                      <a:lnTo>
                        <a:pt x="1370" y="1514"/>
                      </a:lnTo>
                      <a:lnTo>
                        <a:pt x="1376" y="1514"/>
                      </a:lnTo>
                      <a:lnTo>
                        <a:pt x="1380" y="1514"/>
                      </a:lnTo>
                      <a:lnTo>
                        <a:pt x="1384" y="1514"/>
                      </a:lnTo>
                      <a:lnTo>
                        <a:pt x="1390" y="1510"/>
                      </a:lnTo>
                      <a:lnTo>
                        <a:pt x="1398" y="1506"/>
                      </a:lnTo>
                      <a:lnTo>
                        <a:pt x="1404" y="1502"/>
                      </a:lnTo>
                      <a:lnTo>
                        <a:pt x="1426" y="1456"/>
                      </a:lnTo>
                      <a:lnTo>
                        <a:pt x="1430" y="1456"/>
                      </a:lnTo>
                      <a:lnTo>
                        <a:pt x="1430" y="1446"/>
                      </a:lnTo>
                      <a:lnTo>
                        <a:pt x="1430" y="1442"/>
                      </a:lnTo>
                      <a:lnTo>
                        <a:pt x="1426" y="1438"/>
                      </a:lnTo>
                      <a:lnTo>
                        <a:pt x="1422" y="1438"/>
                      </a:lnTo>
                      <a:lnTo>
                        <a:pt x="1422" y="1432"/>
                      </a:lnTo>
                      <a:lnTo>
                        <a:pt x="1422" y="1418"/>
                      </a:lnTo>
                      <a:lnTo>
                        <a:pt x="1422" y="1414"/>
                      </a:lnTo>
                      <a:lnTo>
                        <a:pt x="1422" y="1410"/>
                      </a:lnTo>
                      <a:lnTo>
                        <a:pt x="1426" y="1392"/>
                      </a:lnTo>
                      <a:lnTo>
                        <a:pt x="1430" y="1386"/>
                      </a:lnTo>
                      <a:lnTo>
                        <a:pt x="1430" y="1382"/>
                      </a:lnTo>
                      <a:lnTo>
                        <a:pt x="1436" y="1382"/>
                      </a:lnTo>
                      <a:lnTo>
                        <a:pt x="1540" y="1300"/>
                      </a:lnTo>
                      <a:lnTo>
                        <a:pt x="1564" y="1296"/>
                      </a:lnTo>
                      <a:lnTo>
                        <a:pt x="1568" y="1290"/>
                      </a:lnTo>
                      <a:lnTo>
                        <a:pt x="1572" y="1290"/>
                      </a:lnTo>
                      <a:lnTo>
                        <a:pt x="1578" y="1290"/>
                      </a:lnTo>
                      <a:lnTo>
                        <a:pt x="1582" y="1296"/>
                      </a:lnTo>
                      <a:lnTo>
                        <a:pt x="1586" y="1296"/>
                      </a:lnTo>
                      <a:lnTo>
                        <a:pt x="1586" y="1300"/>
                      </a:lnTo>
                      <a:lnTo>
                        <a:pt x="1590" y="1300"/>
                      </a:lnTo>
                      <a:lnTo>
                        <a:pt x="1596" y="1310"/>
                      </a:lnTo>
                      <a:lnTo>
                        <a:pt x="1596" y="1314"/>
                      </a:lnTo>
                      <a:lnTo>
                        <a:pt x="1596" y="1318"/>
                      </a:lnTo>
                      <a:lnTo>
                        <a:pt x="1586" y="1328"/>
                      </a:lnTo>
                      <a:lnTo>
                        <a:pt x="1578" y="1336"/>
                      </a:lnTo>
                      <a:lnTo>
                        <a:pt x="1558" y="1360"/>
                      </a:lnTo>
                      <a:lnTo>
                        <a:pt x="1550" y="1374"/>
                      </a:lnTo>
                      <a:lnTo>
                        <a:pt x="1536" y="1438"/>
                      </a:lnTo>
                      <a:lnTo>
                        <a:pt x="1536" y="1442"/>
                      </a:lnTo>
                      <a:lnTo>
                        <a:pt x="1550" y="1450"/>
                      </a:lnTo>
                      <a:lnTo>
                        <a:pt x="1554" y="1456"/>
                      </a:lnTo>
                      <a:lnTo>
                        <a:pt x="1558" y="1456"/>
                      </a:lnTo>
                      <a:lnTo>
                        <a:pt x="1558" y="1450"/>
                      </a:lnTo>
                      <a:lnTo>
                        <a:pt x="1568" y="1450"/>
                      </a:lnTo>
                      <a:lnTo>
                        <a:pt x="1632" y="1406"/>
                      </a:lnTo>
                      <a:lnTo>
                        <a:pt x="1636" y="1406"/>
                      </a:lnTo>
                      <a:lnTo>
                        <a:pt x="1646" y="1396"/>
                      </a:lnTo>
                      <a:lnTo>
                        <a:pt x="1646" y="1392"/>
                      </a:lnTo>
                      <a:lnTo>
                        <a:pt x="1646" y="1386"/>
                      </a:lnTo>
                      <a:lnTo>
                        <a:pt x="1650" y="1382"/>
                      </a:lnTo>
                      <a:lnTo>
                        <a:pt x="1650" y="1368"/>
                      </a:lnTo>
                      <a:lnTo>
                        <a:pt x="1646" y="1364"/>
                      </a:lnTo>
                      <a:lnTo>
                        <a:pt x="1646" y="1360"/>
                      </a:lnTo>
                      <a:lnTo>
                        <a:pt x="1646" y="1354"/>
                      </a:lnTo>
                      <a:lnTo>
                        <a:pt x="1646" y="1350"/>
                      </a:lnTo>
                      <a:lnTo>
                        <a:pt x="1646" y="1346"/>
                      </a:lnTo>
                      <a:lnTo>
                        <a:pt x="1646" y="1342"/>
                      </a:lnTo>
                      <a:lnTo>
                        <a:pt x="1650" y="1328"/>
                      </a:lnTo>
                      <a:lnTo>
                        <a:pt x="1656" y="1322"/>
                      </a:lnTo>
                      <a:lnTo>
                        <a:pt x="1660" y="1318"/>
                      </a:lnTo>
                      <a:lnTo>
                        <a:pt x="1660" y="1314"/>
                      </a:lnTo>
                      <a:lnTo>
                        <a:pt x="1664" y="1314"/>
                      </a:lnTo>
                      <a:lnTo>
                        <a:pt x="1668" y="1310"/>
                      </a:lnTo>
                      <a:lnTo>
                        <a:pt x="1668" y="1304"/>
                      </a:lnTo>
                      <a:lnTo>
                        <a:pt x="1678" y="1300"/>
                      </a:lnTo>
                      <a:lnTo>
                        <a:pt x="1682" y="1296"/>
                      </a:lnTo>
                      <a:lnTo>
                        <a:pt x="1688" y="1290"/>
                      </a:lnTo>
                      <a:lnTo>
                        <a:pt x="1720" y="1272"/>
                      </a:lnTo>
                      <a:lnTo>
                        <a:pt x="1710" y="1258"/>
                      </a:lnTo>
                      <a:lnTo>
                        <a:pt x="1688" y="1214"/>
                      </a:lnTo>
                      <a:lnTo>
                        <a:pt x="1682" y="1208"/>
                      </a:lnTo>
                      <a:lnTo>
                        <a:pt x="1678" y="1200"/>
                      </a:lnTo>
                      <a:lnTo>
                        <a:pt x="1678" y="1194"/>
                      </a:lnTo>
                      <a:lnTo>
                        <a:pt x="1674" y="1180"/>
                      </a:lnTo>
                      <a:lnTo>
                        <a:pt x="1674" y="1176"/>
                      </a:lnTo>
                      <a:lnTo>
                        <a:pt x="1674" y="1168"/>
                      </a:lnTo>
                      <a:lnTo>
                        <a:pt x="1682" y="1122"/>
                      </a:lnTo>
                      <a:lnTo>
                        <a:pt x="1682" y="1118"/>
                      </a:lnTo>
                      <a:lnTo>
                        <a:pt x="1688" y="1112"/>
                      </a:lnTo>
                      <a:lnTo>
                        <a:pt x="1706" y="1052"/>
                      </a:lnTo>
                      <a:lnTo>
                        <a:pt x="1714" y="1034"/>
                      </a:lnTo>
                      <a:lnTo>
                        <a:pt x="1714" y="1030"/>
                      </a:lnTo>
                      <a:lnTo>
                        <a:pt x="1720" y="1026"/>
                      </a:lnTo>
                      <a:lnTo>
                        <a:pt x="1732" y="1020"/>
                      </a:lnTo>
                      <a:lnTo>
                        <a:pt x="1738" y="1020"/>
                      </a:lnTo>
                      <a:lnTo>
                        <a:pt x="1742" y="1016"/>
                      </a:lnTo>
                      <a:lnTo>
                        <a:pt x="1742" y="1012"/>
                      </a:lnTo>
                      <a:lnTo>
                        <a:pt x="1746" y="1012"/>
                      </a:lnTo>
                      <a:lnTo>
                        <a:pt x="1746" y="1008"/>
                      </a:lnTo>
                      <a:lnTo>
                        <a:pt x="1756" y="924"/>
                      </a:lnTo>
                      <a:lnTo>
                        <a:pt x="1756" y="906"/>
                      </a:lnTo>
                      <a:lnTo>
                        <a:pt x="1756" y="870"/>
                      </a:lnTo>
                      <a:lnTo>
                        <a:pt x="1752" y="852"/>
                      </a:lnTo>
                      <a:lnTo>
                        <a:pt x="1752" y="848"/>
                      </a:lnTo>
                      <a:lnTo>
                        <a:pt x="1752" y="842"/>
                      </a:lnTo>
                      <a:lnTo>
                        <a:pt x="1746" y="838"/>
                      </a:lnTo>
                      <a:lnTo>
                        <a:pt x="1742" y="838"/>
                      </a:lnTo>
                      <a:lnTo>
                        <a:pt x="1738" y="814"/>
                      </a:lnTo>
                      <a:lnTo>
                        <a:pt x="1738" y="806"/>
                      </a:lnTo>
                      <a:lnTo>
                        <a:pt x="1738" y="802"/>
                      </a:lnTo>
                      <a:lnTo>
                        <a:pt x="1732" y="796"/>
                      </a:lnTo>
                      <a:lnTo>
                        <a:pt x="1732" y="792"/>
                      </a:lnTo>
                      <a:lnTo>
                        <a:pt x="1738" y="788"/>
                      </a:lnTo>
                      <a:lnTo>
                        <a:pt x="1738" y="782"/>
                      </a:lnTo>
                      <a:lnTo>
                        <a:pt x="1738" y="778"/>
                      </a:lnTo>
                      <a:lnTo>
                        <a:pt x="1738" y="764"/>
                      </a:lnTo>
                      <a:lnTo>
                        <a:pt x="1742" y="756"/>
                      </a:lnTo>
                      <a:lnTo>
                        <a:pt x="1746" y="750"/>
                      </a:lnTo>
                      <a:lnTo>
                        <a:pt x="1756" y="718"/>
                      </a:lnTo>
                      <a:lnTo>
                        <a:pt x="1760" y="714"/>
                      </a:lnTo>
                      <a:lnTo>
                        <a:pt x="1766" y="710"/>
                      </a:lnTo>
                      <a:lnTo>
                        <a:pt x="1792" y="706"/>
                      </a:lnTo>
                      <a:lnTo>
                        <a:pt x="1802" y="700"/>
                      </a:lnTo>
                      <a:lnTo>
                        <a:pt x="1856" y="572"/>
                      </a:lnTo>
                      <a:lnTo>
                        <a:pt x="1862" y="572"/>
                      </a:lnTo>
                      <a:lnTo>
                        <a:pt x="1866" y="572"/>
                      </a:lnTo>
                      <a:lnTo>
                        <a:pt x="1876" y="572"/>
                      </a:lnTo>
                      <a:lnTo>
                        <a:pt x="1898" y="564"/>
                      </a:lnTo>
                      <a:lnTo>
                        <a:pt x="1930" y="476"/>
                      </a:lnTo>
                      <a:lnTo>
                        <a:pt x="1930" y="468"/>
                      </a:lnTo>
                      <a:lnTo>
                        <a:pt x="1934" y="448"/>
                      </a:lnTo>
                      <a:lnTo>
                        <a:pt x="1916" y="358"/>
                      </a:lnTo>
                      <a:lnTo>
                        <a:pt x="1912" y="348"/>
                      </a:lnTo>
                      <a:close/>
                    </a:path>
                  </a:pathLst>
                </a:custGeom>
                <a:solidFill>
                  <a:srgbClr val="BAE5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00"/>
                </a:p>
              </p:txBody>
            </p:sp>
            <p:sp>
              <p:nvSpPr>
                <p:cNvPr id="148" name="Freeform 23"/>
                <p:cNvSpPr>
                  <a:spLocks/>
                </p:cNvSpPr>
                <p:nvPr/>
              </p:nvSpPr>
              <p:spPr bwMode="auto">
                <a:xfrm>
                  <a:off x="5273675" y="1125538"/>
                  <a:ext cx="1660525" cy="1552575"/>
                </a:xfrm>
                <a:custGeom>
                  <a:avLst/>
                  <a:gdLst>
                    <a:gd name="T0" fmla="*/ 990 w 1046"/>
                    <a:gd name="T1" fmla="*/ 544 h 978"/>
                    <a:gd name="T2" fmla="*/ 958 w 1046"/>
                    <a:gd name="T3" fmla="*/ 540 h 978"/>
                    <a:gd name="T4" fmla="*/ 788 w 1046"/>
                    <a:gd name="T5" fmla="*/ 370 h 978"/>
                    <a:gd name="T6" fmla="*/ 734 w 1046"/>
                    <a:gd name="T7" fmla="*/ 338 h 978"/>
                    <a:gd name="T8" fmla="*/ 692 w 1046"/>
                    <a:gd name="T9" fmla="*/ 348 h 978"/>
                    <a:gd name="T10" fmla="*/ 678 w 1046"/>
                    <a:gd name="T11" fmla="*/ 324 h 978"/>
                    <a:gd name="T12" fmla="*/ 528 w 1046"/>
                    <a:gd name="T13" fmla="*/ 196 h 978"/>
                    <a:gd name="T14" fmla="*/ 490 w 1046"/>
                    <a:gd name="T15" fmla="*/ 150 h 978"/>
                    <a:gd name="T16" fmla="*/ 412 w 1046"/>
                    <a:gd name="T17" fmla="*/ 46 h 978"/>
                    <a:gd name="T18" fmla="*/ 398 w 1046"/>
                    <a:gd name="T19" fmla="*/ 32 h 978"/>
                    <a:gd name="T20" fmla="*/ 380 w 1046"/>
                    <a:gd name="T21" fmla="*/ 4 h 978"/>
                    <a:gd name="T22" fmla="*/ 366 w 1046"/>
                    <a:gd name="T23" fmla="*/ 4 h 978"/>
                    <a:gd name="T24" fmla="*/ 312 w 1046"/>
                    <a:gd name="T25" fmla="*/ 68 h 978"/>
                    <a:gd name="T26" fmla="*/ 316 w 1046"/>
                    <a:gd name="T27" fmla="*/ 90 h 978"/>
                    <a:gd name="T28" fmla="*/ 334 w 1046"/>
                    <a:gd name="T29" fmla="*/ 132 h 978"/>
                    <a:gd name="T30" fmla="*/ 348 w 1046"/>
                    <a:gd name="T31" fmla="*/ 192 h 978"/>
                    <a:gd name="T32" fmla="*/ 352 w 1046"/>
                    <a:gd name="T33" fmla="*/ 224 h 978"/>
                    <a:gd name="T34" fmla="*/ 284 w 1046"/>
                    <a:gd name="T35" fmla="*/ 534 h 978"/>
                    <a:gd name="T36" fmla="*/ 262 w 1046"/>
                    <a:gd name="T37" fmla="*/ 562 h 978"/>
                    <a:gd name="T38" fmla="*/ 242 w 1046"/>
                    <a:gd name="T39" fmla="*/ 572 h 978"/>
                    <a:gd name="T40" fmla="*/ 50 w 1046"/>
                    <a:gd name="T41" fmla="*/ 682 h 978"/>
                    <a:gd name="T42" fmla="*/ 18 w 1046"/>
                    <a:gd name="T43" fmla="*/ 686 h 978"/>
                    <a:gd name="T44" fmla="*/ 0 w 1046"/>
                    <a:gd name="T45" fmla="*/ 764 h 978"/>
                    <a:gd name="T46" fmla="*/ 10 w 1046"/>
                    <a:gd name="T47" fmla="*/ 786 h 978"/>
                    <a:gd name="T48" fmla="*/ 36 w 1046"/>
                    <a:gd name="T49" fmla="*/ 810 h 978"/>
                    <a:gd name="T50" fmla="*/ 64 w 1046"/>
                    <a:gd name="T51" fmla="*/ 842 h 978"/>
                    <a:gd name="T52" fmla="*/ 64 w 1046"/>
                    <a:gd name="T53" fmla="*/ 882 h 978"/>
                    <a:gd name="T54" fmla="*/ 46 w 1046"/>
                    <a:gd name="T55" fmla="*/ 964 h 978"/>
                    <a:gd name="T56" fmla="*/ 74 w 1046"/>
                    <a:gd name="T57" fmla="*/ 978 h 978"/>
                    <a:gd name="T58" fmla="*/ 132 w 1046"/>
                    <a:gd name="T59" fmla="*/ 906 h 978"/>
                    <a:gd name="T60" fmla="*/ 216 w 1046"/>
                    <a:gd name="T61" fmla="*/ 906 h 978"/>
                    <a:gd name="T62" fmla="*/ 238 w 1046"/>
                    <a:gd name="T63" fmla="*/ 874 h 978"/>
                    <a:gd name="T64" fmla="*/ 160 w 1046"/>
                    <a:gd name="T65" fmla="*/ 810 h 978"/>
                    <a:gd name="T66" fmla="*/ 92 w 1046"/>
                    <a:gd name="T67" fmla="*/ 782 h 978"/>
                    <a:gd name="T68" fmla="*/ 86 w 1046"/>
                    <a:gd name="T69" fmla="*/ 764 h 978"/>
                    <a:gd name="T70" fmla="*/ 100 w 1046"/>
                    <a:gd name="T71" fmla="*/ 726 h 978"/>
                    <a:gd name="T72" fmla="*/ 124 w 1046"/>
                    <a:gd name="T73" fmla="*/ 704 h 978"/>
                    <a:gd name="T74" fmla="*/ 164 w 1046"/>
                    <a:gd name="T75" fmla="*/ 704 h 978"/>
                    <a:gd name="T76" fmla="*/ 192 w 1046"/>
                    <a:gd name="T77" fmla="*/ 736 h 978"/>
                    <a:gd name="T78" fmla="*/ 288 w 1046"/>
                    <a:gd name="T79" fmla="*/ 704 h 978"/>
                    <a:gd name="T80" fmla="*/ 344 w 1046"/>
                    <a:gd name="T81" fmla="*/ 694 h 978"/>
                    <a:gd name="T82" fmla="*/ 372 w 1046"/>
                    <a:gd name="T83" fmla="*/ 708 h 978"/>
                    <a:gd name="T84" fmla="*/ 390 w 1046"/>
                    <a:gd name="T85" fmla="*/ 726 h 978"/>
                    <a:gd name="T86" fmla="*/ 522 w 1046"/>
                    <a:gd name="T87" fmla="*/ 804 h 978"/>
                    <a:gd name="T88" fmla="*/ 546 w 1046"/>
                    <a:gd name="T89" fmla="*/ 810 h 978"/>
                    <a:gd name="T90" fmla="*/ 596 w 1046"/>
                    <a:gd name="T91" fmla="*/ 850 h 978"/>
                    <a:gd name="T92" fmla="*/ 618 w 1046"/>
                    <a:gd name="T93" fmla="*/ 796 h 978"/>
                    <a:gd name="T94" fmla="*/ 614 w 1046"/>
                    <a:gd name="T95" fmla="*/ 772 h 978"/>
                    <a:gd name="T96" fmla="*/ 624 w 1046"/>
                    <a:gd name="T97" fmla="*/ 754 h 978"/>
                    <a:gd name="T98" fmla="*/ 646 w 1046"/>
                    <a:gd name="T99" fmla="*/ 718 h 978"/>
                    <a:gd name="T100" fmla="*/ 670 w 1046"/>
                    <a:gd name="T101" fmla="*/ 686 h 978"/>
                    <a:gd name="T102" fmla="*/ 738 w 1046"/>
                    <a:gd name="T103" fmla="*/ 622 h 978"/>
                    <a:gd name="T104" fmla="*/ 788 w 1046"/>
                    <a:gd name="T105" fmla="*/ 604 h 978"/>
                    <a:gd name="T106" fmla="*/ 798 w 1046"/>
                    <a:gd name="T107" fmla="*/ 618 h 978"/>
                    <a:gd name="T108" fmla="*/ 838 w 1046"/>
                    <a:gd name="T109" fmla="*/ 618 h 978"/>
                    <a:gd name="T110" fmla="*/ 1046 w 1046"/>
                    <a:gd name="T111" fmla="*/ 520 h 9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046" h="978">
                      <a:moveTo>
                        <a:pt x="1036" y="512"/>
                      </a:moveTo>
                      <a:lnTo>
                        <a:pt x="1018" y="516"/>
                      </a:lnTo>
                      <a:lnTo>
                        <a:pt x="1014" y="520"/>
                      </a:lnTo>
                      <a:lnTo>
                        <a:pt x="990" y="544"/>
                      </a:lnTo>
                      <a:lnTo>
                        <a:pt x="986" y="544"/>
                      </a:lnTo>
                      <a:lnTo>
                        <a:pt x="976" y="544"/>
                      </a:lnTo>
                      <a:lnTo>
                        <a:pt x="972" y="544"/>
                      </a:lnTo>
                      <a:lnTo>
                        <a:pt x="958" y="540"/>
                      </a:lnTo>
                      <a:lnTo>
                        <a:pt x="948" y="530"/>
                      </a:lnTo>
                      <a:lnTo>
                        <a:pt x="916" y="424"/>
                      </a:lnTo>
                      <a:lnTo>
                        <a:pt x="826" y="384"/>
                      </a:lnTo>
                      <a:lnTo>
                        <a:pt x="788" y="370"/>
                      </a:lnTo>
                      <a:lnTo>
                        <a:pt x="784" y="360"/>
                      </a:lnTo>
                      <a:lnTo>
                        <a:pt x="760" y="342"/>
                      </a:lnTo>
                      <a:lnTo>
                        <a:pt x="738" y="338"/>
                      </a:lnTo>
                      <a:lnTo>
                        <a:pt x="734" y="338"/>
                      </a:lnTo>
                      <a:lnTo>
                        <a:pt x="728" y="338"/>
                      </a:lnTo>
                      <a:lnTo>
                        <a:pt x="716" y="342"/>
                      </a:lnTo>
                      <a:lnTo>
                        <a:pt x="696" y="348"/>
                      </a:lnTo>
                      <a:lnTo>
                        <a:pt x="692" y="348"/>
                      </a:lnTo>
                      <a:lnTo>
                        <a:pt x="692" y="342"/>
                      </a:lnTo>
                      <a:lnTo>
                        <a:pt x="682" y="342"/>
                      </a:lnTo>
                      <a:lnTo>
                        <a:pt x="682" y="338"/>
                      </a:lnTo>
                      <a:lnTo>
                        <a:pt x="678" y="324"/>
                      </a:lnTo>
                      <a:lnTo>
                        <a:pt x="582" y="250"/>
                      </a:lnTo>
                      <a:lnTo>
                        <a:pt x="564" y="238"/>
                      </a:lnTo>
                      <a:lnTo>
                        <a:pt x="554" y="228"/>
                      </a:lnTo>
                      <a:lnTo>
                        <a:pt x="528" y="196"/>
                      </a:lnTo>
                      <a:lnTo>
                        <a:pt x="518" y="186"/>
                      </a:lnTo>
                      <a:lnTo>
                        <a:pt x="494" y="154"/>
                      </a:lnTo>
                      <a:lnTo>
                        <a:pt x="494" y="150"/>
                      </a:lnTo>
                      <a:lnTo>
                        <a:pt x="490" y="150"/>
                      </a:lnTo>
                      <a:lnTo>
                        <a:pt x="482" y="132"/>
                      </a:lnTo>
                      <a:lnTo>
                        <a:pt x="462" y="104"/>
                      </a:lnTo>
                      <a:lnTo>
                        <a:pt x="418" y="46"/>
                      </a:lnTo>
                      <a:lnTo>
                        <a:pt x="412" y="46"/>
                      </a:lnTo>
                      <a:lnTo>
                        <a:pt x="412" y="40"/>
                      </a:lnTo>
                      <a:lnTo>
                        <a:pt x="404" y="36"/>
                      </a:lnTo>
                      <a:lnTo>
                        <a:pt x="398" y="36"/>
                      </a:lnTo>
                      <a:lnTo>
                        <a:pt x="398" y="32"/>
                      </a:lnTo>
                      <a:lnTo>
                        <a:pt x="394" y="26"/>
                      </a:lnTo>
                      <a:lnTo>
                        <a:pt x="386" y="14"/>
                      </a:lnTo>
                      <a:lnTo>
                        <a:pt x="380" y="8"/>
                      </a:lnTo>
                      <a:lnTo>
                        <a:pt x="380" y="4"/>
                      </a:lnTo>
                      <a:lnTo>
                        <a:pt x="376" y="4"/>
                      </a:lnTo>
                      <a:lnTo>
                        <a:pt x="376" y="0"/>
                      </a:lnTo>
                      <a:lnTo>
                        <a:pt x="372" y="0"/>
                      </a:lnTo>
                      <a:lnTo>
                        <a:pt x="366" y="4"/>
                      </a:lnTo>
                      <a:lnTo>
                        <a:pt x="334" y="32"/>
                      </a:lnTo>
                      <a:lnTo>
                        <a:pt x="326" y="46"/>
                      </a:lnTo>
                      <a:lnTo>
                        <a:pt x="316" y="68"/>
                      </a:lnTo>
                      <a:lnTo>
                        <a:pt x="312" y="68"/>
                      </a:lnTo>
                      <a:lnTo>
                        <a:pt x="312" y="72"/>
                      </a:lnTo>
                      <a:lnTo>
                        <a:pt x="312" y="78"/>
                      </a:lnTo>
                      <a:lnTo>
                        <a:pt x="312" y="82"/>
                      </a:lnTo>
                      <a:lnTo>
                        <a:pt x="316" y="90"/>
                      </a:lnTo>
                      <a:lnTo>
                        <a:pt x="316" y="96"/>
                      </a:lnTo>
                      <a:lnTo>
                        <a:pt x="330" y="122"/>
                      </a:lnTo>
                      <a:lnTo>
                        <a:pt x="334" y="128"/>
                      </a:lnTo>
                      <a:lnTo>
                        <a:pt x="334" y="132"/>
                      </a:lnTo>
                      <a:lnTo>
                        <a:pt x="340" y="142"/>
                      </a:lnTo>
                      <a:lnTo>
                        <a:pt x="344" y="154"/>
                      </a:lnTo>
                      <a:lnTo>
                        <a:pt x="344" y="164"/>
                      </a:lnTo>
                      <a:lnTo>
                        <a:pt x="348" y="192"/>
                      </a:lnTo>
                      <a:lnTo>
                        <a:pt x="352" y="196"/>
                      </a:lnTo>
                      <a:lnTo>
                        <a:pt x="352" y="206"/>
                      </a:lnTo>
                      <a:lnTo>
                        <a:pt x="352" y="218"/>
                      </a:lnTo>
                      <a:lnTo>
                        <a:pt x="352" y="224"/>
                      </a:lnTo>
                      <a:lnTo>
                        <a:pt x="330" y="370"/>
                      </a:lnTo>
                      <a:lnTo>
                        <a:pt x="326" y="384"/>
                      </a:lnTo>
                      <a:lnTo>
                        <a:pt x="288" y="530"/>
                      </a:lnTo>
                      <a:lnTo>
                        <a:pt x="284" y="534"/>
                      </a:lnTo>
                      <a:lnTo>
                        <a:pt x="276" y="544"/>
                      </a:lnTo>
                      <a:lnTo>
                        <a:pt x="276" y="548"/>
                      </a:lnTo>
                      <a:lnTo>
                        <a:pt x="266" y="558"/>
                      </a:lnTo>
                      <a:lnTo>
                        <a:pt x="262" y="562"/>
                      </a:lnTo>
                      <a:lnTo>
                        <a:pt x="252" y="566"/>
                      </a:lnTo>
                      <a:lnTo>
                        <a:pt x="252" y="572"/>
                      </a:lnTo>
                      <a:lnTo>
                        <a:pt x="248" y="572"/>
                      </a:lnTo>
                      <a:lnTo>
                        <a:pt x="242" y="572"/>
                      </a:lnTo>
                      <a:lnTo>
                        <a:pt x="178" y="562"/>
                      </a:lnTo>
                      <a:lnTo>
                        <a:pt x="132" y="604"/>
                      </a:lnTo>
                      <a:lnTo>
                        <a:pt x="96" y="650"/>
                      </a:lnTo>
                      <a:lnTo>
                        <a:pt x="50" y="682"/>
                      </a:lnTo>
                      <a:lnTo>
                        <a:pt x="46" y="682"/>
                      </a:lnTo>
                      <a:lnTo>
                        <a:pt x="28" y="682"/>
                      </a:lnTo>
                      <a:lnTo>
                        <a:pt x="22" y="682"/>
                      </a:lnTo>
                      <a:lnTo>
                        <a:pt x="18" y="686"/>
                      </a:lnTo>
                      <a:lnTo>
                        <a:pt x="14" y="690"/>
                      </a:lnTo>
                      <a:lnTo>
                        <a:pt x="14" y="694"/>
                      </a:lnTo>
                      <a:lnTo>
                        <a:pt x="10" y="700"/>
                      </a:lnTo>
                      <a:lnTo>
                        <a:pt x="0" y="764"/>
                      </a:lnTo>
                      <a:lnTo>
                        <a:pt x="0" y="768"/>
                      </a:lnTo>
                      <a:lnTo>
                        <a:pt x="4" y="778"/>
                      </a:lnTo>
                      <a:lnTo>
                        <a:pt x="4" y="782"/>
                      </a:lnTo>
                      <a:lnTo>
                        <a:pt x="10" y="786"/>
                      </a:lnTo>
                      <a:lnTo>
                        <a:pt x="28" y="804"/>
                      </a:lnTo>
                      <a:lnTo>
                        <a:pt x="28" y="810"/>
                      </a:lnTo>
                      <a:lnTo>
                        <a:pt x="32" y="810"/>
                      </a:lnTo>
                      <a:lnTo>
                        <a:pt x="36" y="810"/>
                      </a:lnTo>
                      <a:lnTo>
                        <a:pt x="42" y="814"/>
                      </a:lnTo>
                      <a:lnTo>
                        <a:pt x="46" y="814"/>
                      </a:lnTo>
                      <a:lnTo>
                        <a:pt x="50" y="818"/>
                      </a:lnTo>
                      <a:lnTo>
                        <a:pt x="64" y="842"/>
                      </a:lnTo>
                      <a:lnTo>
                        <a:pt x="64" y="854"/>
                      </a:lnTo>
                      <a:lnTo>
                        <a:pt x="64" y="864"/>
                      </a:lnTo>
                      <a:lnTo>
                        <a:pt x="64" y="878"/>
                      </a:lnTo>
                      <a:lnTo>
                        <a:pt x="64" y="882"/>
                      </a:lnTo>
                      <a:lnTo>
                        <a:pt x="36" y="932"/>
                      </a:lnTo>
                      <a:lnTo>
                        <a:pt x="36" y="938"/>
                      </a:lnTo>
                      <a:lnTo>
                        <a:pt x="36" y="942"/>
                      </a:lnTo>
                      <a:lnTo>
                        <a:pt x="46" y="964"/>
                      </a:lnTo>
                      <a:lnTo>
                        <a:pt x="50" y="970"/>
                      </a:lnTo>
                      <a:lnTo>
                        <a:pt x="54" y="970"/>
                      </a:lnTo>
                      <a:lnTo>
                        <a:pt x="54" y="974"/>
                      </a:lnTo>
                      <a:lnTo>
                        <a:pt x="74" y="978"/>
                      </a:lnTo>
                      <a:lnTo>
                        <a:pt x="78" y="978"/>
                      </a:lnTo>
                      <a:lnTo>
                        <a:pt x="106" y="952"/>
                      </a:lnTo>
                      <a:lnTo>
                        <a:pt x="114" y="938"/>
                      </a:lnTo>
                      <a:lnTo>
                        <a:pt x="132" y="906"/>
                      </a:lnTo>
                      <a:lnTo>
                        <a:pt x="146" y="896"/>
                      </a:lnTo>
                      <a:lnTo>
                        <a:pt x="164" y="882"/>
                      </a:lnTo>
                      <a:lnTo>
                        <a:pt x="210" y="906"/>
                      </a:lnTo>
                      <a:lnTo>
                        <a:pt x="216" y="906"/>
                      </a:lnTo>
                      <a:lnTo>
                        <a:pt x="220" y="906"/>
                      </a:lnTo>
                      <a:lnTo>
                        <a:pt x="248" y="888"/>
                      </a:lnTo>
                      <a:lnTo>
                        <a:pt x="248" y="882"/>
                      </a:lnTo>
                      <a:lnTo>
                        <a:pt x="238" y="874"/>
                      </a:lnTo>
                      <a:lnTo>
                        <a:pt x="170" y="814"/>
                      </a:lnTo>
                      <a:lnTo>
                        <a:pt x="170" y="810"/>
                      </a:lnTo>
                      <a:lnTo>
                        <a:pt x="164" y="810"/>
                      </a:lnTo>
                      <a:lnTo>
                        <a:pt x="160" y="810"/>
                      </a:lnTo>
                      <a:lnTo>
                        <a:pt x="146" y="810"/>
                      </a:lnTo>
                      <a:lnTo>
                        <a:pt x="124" y="800"/>
                      </a:lnTo>
                      <a:lnTo>
                        <a:pt x="96" y="782"/>
                      </a:lnTo>
                      <a:lnTo>
                        <a:pt x="92" y="782"/>
                      </a:lnTo>
                      <a:lnTo>
                        <a:pt x="92" y="778"/>
                      </a:lnTo>
                      <a:lnTo>
                        <a:pt x="86" y="778"/>
                      </a:lnTo>
                      <a:lnTo>
                        <a:pt x="86" y="772"/>
                      </a:lnTo>
                      <a:lnTo>
                        <a:pt x="86" y="764"/>
                      </a:lnTo>
                      <a:lnTo>
                        <a:pt x="92" y="758"/>
                      </a:lnTo>
                      <a:lnTo>
                        <a:pt x="92" y="750"/>
                      </a:lnTo>
                      <a:lnTo>
                        <a:pt x="100" y="732"/>
                      </a:lnTo>
                      <a:lnTo>
                        <a:pt x="100" y="726"/>
                      </a:lnTo>
                      <a:lnTo>
                        <a:pt x="106" y="722"/>
                      </a:lnTo>
                      <a:lnTo>
                        <a:pt x="114" y="714"/>
                      </a:lnTo>
                      <a:lnTo>
                        <a:pt x="120" y="704"/>
                      </a:lnTo>
                      <a:lnTo>
                        <a:pt x="124" y="704"/>
                      </a:lnTo>
                      <a:lnTo>
                        <a:pt x="128" y="704"/>
                      </a:lnTo>
                      <a:lnTo>
                        <a:pt x="132" y="704"/>
                      </a:lnTo>
                      <a:lnTo>
                        <a:pt x="160" y="704"/>
                      </a:lnTo>
                      <a:lnTo>
                        <a:pt x="164" y="704"/>
                      </a:lnTo>
                      <a:lnTo>
                        <a:pt x="170" y="708"/>
                      </a:lnTo>
                      <a:lnTo>
                        <a:pt x="174" y="714"/>
                      </a:lnTo>
                      <a:lnTo>
                        <a:pt x="192" y="732"/>
                      </a:lnTo>
                      <a:lnTo>
                        <a:pt x="192" y="736"/>
                      </a:lnTo>
                      <a:lnTo>
                        <a:pt x="238" y="740"/>
                      </a:lnTo>
                      <a:lnTo>
                        <a:pt x="280" y="708"/>
                      </a:lnTo>
                      <a:lnTo>
                        <a:pt x="288" y="708"/>
                      </a:lnTo>
                      <a:lnTo>
                        <a:pt x="288" y="704"/>
                      </a:lnTo>
                      <a:lnTo>
                        <a:pt x="308" y="700"/>
                      </a:lnTo>
                      <a:lnTo>
                        <a:pt x="312" y="700"/>
                      </a:lnTo>
                      <a:lnTo>
                        <a:pt x="320" y="694"/>
                      </a:lnTo>
                      <a:lnTo>
                        <a:pt x="344" y="694"/>
                      </a:lnTo>
                      <a:lnTo>
                        <a:pt x="348" y="694"/>
                      </a:lnTo>
                      <a:lnTo>
                        <a:pt x="352" y="700"/>
                      </a:lnTo>
                      <a:lnTo>
                        <a:pt x="358" y="700"/>
                      </a:lnTo>
                      <a:lnTo>
                        <a:pt x="372" y="708"/>
                      </a:lnTo>
                      <a:lnTo>
                        <a:pt x="376" y="708"/>
                      </a:lnTo>
                      <a:lnTo>
                        <a:pt x="376" y="714"/>
                      </a:lnTo>
                      <a:lnTo>
                        <a:pt x="380" y="718"/>
                      </a:lnTo>
                      <a:lnTo>
                        <a:pt x="390" y="726"/>
                      </a:lnTo>
                      <a:lnTo>
                        <a:pt x="454" y="768"/>
                      </a:lnTo>
                      <a:lnTo>
                        <a:pt x="472" y="778"/>
                      </a:lnTo>
                      <a:lnTo>
                        <a:pt x="500" y="796"/>
                      </a:lnTo>
                      <a:lnTo>
                        <a:pt x="522" y="804"/>
                      </a:lnTo>
                      <a:lnTo>
                        <a:pt x="528" y="810"/>
                      </a:lnTo>
                      <a:lnTo>
                        <a:pt x="536" y="810"/>
                      </a:lnTo>
                      <a:lnTo>
                        <a:pt x="540" y="810"/>
                      </a:lnTo>
                      <a:lnTo>
                        <a:pt x="546" y="810"/>
                      </a:lnTo>
                      <a:lnTo>
                        <a:pt x="550" y="814"/>
                      </a:lnTo>
                      <a:lnTo>
                        <a:pt x="572" y="828"/>
                      </a:lnTo>
                      <a:lnTo>
                        <a:pt x="582" y="836"/>
                      </a:lnTo>
                      <a:lnTo>
                        <a:pt x="596" y="850"/>
                      </a:lnTo>
                      <a:lnTo>
                        <a:pt x="600" y="854"/>
                      </a:lnTo>
                      <a:lnTo>
                        <a:pt x="614" y="828"/>
                      </a:lnTo>
                      <a:lnTo>
                        <a:pt x="618" y="800"/>
                      </a:lnTo>
                      <a:lnTo>
                        <a:pt x="618" y="796"/>
                      </a:lnTo>
                      <a:lnTo>
                        <a:pt x="614" y="790"/>
                      </a:lnTo>
                      <a:lnTo>
                        <a:pt x="614" y="786"/>
                      </a:lnTo>
                      <a:lnTo>
                        <a:pt x="614" y="782"/>
                      </a:lnTo>
                      <a:lnTo>
                        <a:pt x="614" y="772"/>
                      </a:lnTo>
                      <a:lnTo>
                        <a:pt x="618" y="768"/>
                      </a:lnTo>
                      <a:lnTo>
                        <a:pt x="618" y="764"/>
                      </a:lnTo>
                      <a:lnTo>
                        <a:pt x="624" y="758"/>
                      </a:lnTo>
                      <a:lnTo>
                        <a:pt x="624" y="754"/>
                      </a:lnTo>
                      <a:lnTo>
                        <a:pt x="628" y="750"/>
                      </a:lnTo>
                      <a:lnTo>
                        <a:pt x="632" y="736"/>
                      </a:lnTo>
                      <a:lnTo>
                        <a:pt x="642" y="726"/>
                      </a:lnTo>
                      <a:lnTo>
                        <a:pt x="646" y="718"/>
                      </a:lnTo>
                      <a:lnTo>
                        <a:pt x="650" y="708"/>
                      </a:lnTo>
                      <a:lnTo>
                        <a:pt x="656" y="704"/>
                      </a:lnTo>
                      <a:lnTo>
                        <a:pt x="660" y="694"/>
                      </a:lnTo>
                      <a:lnTo>
                        <a:pt x="670" y="686"/>
                      </a:lnTo>
                      <a:lnTo>
                        <a:pt x="716" y="640"/>
                      </a:lnTo>
                      <a:lnTo>
                        <a:pt x="728" y="626"/>
                      </a:lnTo>
                      <a:lnTo>
                        <a:pt x="734" y="626"/>
                      </a:lnTo>
                      <a:lnTo>
                        <a:pt x="738" y="622"/>
                      </a:lnTo>
                      <a:lnTo>
                        <a:pt x="756" y="612"/>
                      </a:lnTo>
                      <a:lnTo>
                        <a:pt x="760" y="612"/>
                      </a:lnTo>
                      <a:lnTo>
                        <a:pt x="784" y="608"/>
                      </a:lnTo>
                      <a:lnTo>
                        <a:pt x="788" y="604"/>
                      </a:lnTo>
                      <a:lnTo>
                        <a:pt x="792" y="604"/>
                      </a:lnTo>
                      <a:lnTo>
                        <a:pt x="792" y="608"/>
                      </a:lnTo>
                      <a:lnTo>
                        <a:pt x="798" y="612"/>
                      </a:lnTo>
                      <a:lnTo>
                        <a:pt x="798" y="618"/>
                      </a:lnTo>
                      <a:lnTo>
                        <a:pt x="802" y="618"/>
                      </a:lnTo>
                      <a:lnTo>
                        <a:pt x="812" y="622"/>
                      </a:lnTo>
                      <a:lnTo>
                        <a:pt x="816" y="622"/>
                      </a:lnTo>
                      <a:lnTo>
                        <a:pt x="838" y="618"/>
                      </a:lnTo>
                      <a:lnTo>
                        <a:pt x="898" y="608"/>
                      </a:lnTo>
                      <a:lnTo>
                        <a:pt x="904" y="608"/>
                      </a:lnTo>
                      <a:lnTo>
                        <a:pt x="908" y="608"/>
                      </a:lnTo>
                      <a:lnTo>
                        <a:pt x="1046" y="520"/>
                      </a:lnTo>
                      <a:lnTo>
                        <a:pt x="1046" y="516"/>
                      </a:lnTo>
                      <a:lnTo>
                        <a:pt x="1036" y="512"/>
                      </a:lnTo>
                      <a:close/>
                    </a:path>
                  </a:pathLst>
                </a:custGeom>
                <a:solidFill>
                  <a:srgbClr val="BAE5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00"/>
                </a:p>
              </p:txBody>
            </p:sp>
            <p:sp>
              <p:nvSpPr>
                <p:cNvPr id="149" name="Freeform 24"/>
                <p:cNvSpPr>
                  <a:spLocks/>
                </p:cNvSpPr>
                <p:nvPr/>
              </p:nvSpPr>
              <p:spPr bwMode="auto">
                <a:xfrm>
                  <a:off x="5584825" y="1246188"/>
                  <a:ext cx="127000" cy="95250"/>
                </a:xfrm>
                <a:custGeom>
                  <a:avLst/>
                  <a:gdLst>
                    <a:gd name="T0" fmla="*/ 44 w 80"/>
                    <a:gd name="T1" fmla="*/ 56 h 60"/>
                    <a:gd name="T2" fmla="*/ 78 w 80"/>
                    <a:gd name="T3" fmla="*/ 58 h 60"/>
                    <a:gd name="T4" fmla="*/ 80 w 80"/>
                    <a:gd name="T5" fmla="*/ 22 h 60"/>
                    <a:gd name="T6" fmla="*/ 16 w 80"/>
                    <a:gd name="T7" fmla="*/ 0 h 60"/>
                    <a:gd name="T8" fmla="*/ 0 w 80"/>
                    <a:gd name="T9" fmla="*/ 28 h 60"/>
                    <a:gd name="T10" fmla="*/ 4 w 80"/>
                    <a:gd name="T11" fmla="*/ 60 h 60"/>
                    <a:gd name="T12" fmla="*/ 44 w 80"/>
                    <a:gd name="T13" fmla="*/ 56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0" h="60">
                      <a:moveTo>
                        <a:pt x="44" y="56"/>
                      </a:moveTo>
                      <a:lnTo>
                        <a:pt x="78" y="58"/>
                      </a:lnTo>
                      <a:lnTo>
                        <a:pt x="80" y="22"/>
                      </a:lnTo>
                      <a:lnTo>
                        <a:pt x="16" y="0"/>
                      </a:lnTo>
                      <a:lnTo>
                        <a:pt x="0" y="28"/>
                      </a:lnTo>
                      <a:lnTo>
                        <a:pt x="4" y="60"/>
                      </a:lnTo>
                      <a:lnTo>
                        <a:pt x="44" y="56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00"/>
                </a:p>
              </p:txBody>
            </p:sp>
            <p:sp>
              <p:nvSpPr>
                <p:cNvPr id="150" name="Freeform 25"/>
                <p:cNvSpPr>
                  <a:spLocks/>
                </p:cNvSpPr>
                <p:nvPr/>
              </p:nvSpPr>
              <p:spPr bwMode="auto">
                <a:xfrm>
                  <a:off x="5521325" y="1163638"/>
                  <a:ext cx="53975" cy="79375"/>
                </a:xfrm>
                <a:custGeom>
                  <a:avLst/>
                  <a:gdLst>
                    <a:gd name="T0" fmla="*/ 30 w 34"/>
                    <a:gd name="T1" fmla="*/ 50 h 50"/>
                    <a:gd name="T2" fmla="*/ 34 w 34"/>
                    <a:gd name="T3" fmla="*/ 4 h 50"/>
                    <a:gd name="T4" fmla="*/ 0 w 34"/>
                    <a:gd name="T5" fmla="*/ 0 h 50"/>
                    <a:gd name="T6" fmla="*/ 14 w 34"/>
                    <a:gd name="T7" fmla="*/ 48 h 50"/>
                    <a:gd name="T8" fmla="*/ 30 w 34"/>
                    <a:gd name="T9" fmla="*/ 5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50">
                      <a:moveTo>
                        <a:pt x="30" y="50"/>
                      </a:moveTo>
                      <a:lnTo>
                        <a:pt x="34" y="4"/>
                      </a:lnTo>
                      <a:lnTo>
                        <a:pt x="0" y="0"/>
                      </a:lnTo>
                      <a:lnTo>
                        <a:pt x="14" y="48"/>
                      </a:lnTo>
                      <a:lnTo>
                        <a:pt x="30" y="5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00"/>
                </a:p>
              </p:txBody>
            </p:sp>
            <p:sp>
              <p:nvSpPr>
                <p:cNvPr id="151" name="Freeform 26"/>
                <p:cNvSpPr>
                  <a:spLocks/>
                </p:cNvSpPr>
                <p:nvPr/>
              </p:nvSpPr>
              <p:spPr bwMode="auto">
                <a:xfrm>
                  <a:off x="5222875" y="4929188"/>
                  <a:ext cx="53975" cy="88900"/>
                </a:xfrm>
                <a:custGeom>
                  <a:avLst/>
                  <a:gdLst>
                    <a:gd name="T0" fmla="*/ 0 w 34"/>
                    <a:gd name="T1" fmla="*/ 56 h 56"/>
                    <a:gd name="T2" fmla="*/ 34 w 34"/>
                    <a:gd name="T3" fmla="*/ 18 h 56"/>
                    <a:gd name="T4" fmla="*/ 6 w 34"/>
                    <a:gd name="T5" fmla="*/ 0 h 56"/>
                    <a:gd name="T6" fmla="*/ 0 w 34"/>
                    <a:gd name="T7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4" h="56">
                      <a:moveTo>
                        <a:pt x="0" y="56"/>
                      </a:moveTo>
                      <a:lnTo>
                        <a:pt x="34" y="18"/>
                      </a:lnTo>
                      <a:lnTo>
                        <a:pt x="6" y="0"/>
                      </a:lnTo>
                      <a:lnTo>
                        <a:pt x="0" y="56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00"/>
                </a:p>
              </p:txBody>
            </p:sp>
            <p:sp>
              <p:nvSpPr>
                <p:cNvPr id="152" name="Freeform 27"/>
                <p:cNvSpPr>
                  <a:spLocks/>
                </p:cNvSpPr>
                <p:nvPr/>
              </p:nvSpPr>
              <p:spPr bwMode="auto">
                <a:xfrm>
                  <a:off x="5140325" y="5049838"/>
                  <a:ext cx="50800" cy="82550"/>
                </a:xfrm>
                <a:custGeom>
                  <a:avLst/>
                  <a:gdLst>
                    <a:gd name="T0" fmla="*/ 0 w 32"/>
                    <a:gd name="T1" fmla="*/ 24 h 52"/>
                    <a:gd name="T2" fmla="*/ 6 w 32"/>
                    <a:gd name="T3" fmla="*/ 52 h 52"/>
                    <a:gd name="T4" fmla="*/ 32 w 32"/>
                    <a:gd name="T5" fmla="*/ 40 h 52"/>
                    <a:gd name="T6" fmla="*/ 22 w 32"/>
                    <a:gd name="T7" fmla="*/ 0 h 52"/>
                    <a:gd name="T8" fmla="*/ 0 w 32"/>
                    <a:gd name="T9" fmla="*/ 24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2">
                      <a:moveTo>
                        <a:pt x="0" y="24"/>
                      </a:moveTo>
                      <a:lnTo>
                        <a:pt x="6" y="52"/>
                      </a:lnTo>
                      <a:lnTo>
                        <a:pt x="32" y="40"/>
                      </a:lnTo>
                      <a:lnTo>
                        <a:pt x="22" y="0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00"/>
                </a:p>
              </p:txBody>
            </p:sp>
          </p:grpSp>
          <p:sp>
            <p:nvSpPr>
              <p:cNvPr id="131" name="TextBox 130"/>
              <p:cNvSpPr txBox="1"/>
              <p:nvPr/>
            </p:nvSpPr>
            <p:spPr>
              <a:xfrm>
                <a:off x="4804450" y="3317921"/>
                <a:ext cx="1032536" cy="593783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GB" sz="1100" spc="300" dirty="0" smtClean="0">
                    <a:latin typeface="Calibri" panose="020F0502020204030204" pitchFamily="34" charset="0"/>
                  </a:rPr>
                  <a:t>Japan</a:t>
                </a:r>
              </a:p>
              <a:p>
                <a:r>
                  <a:rPr lang="en-GB" sz="800" b="1" spc="300" dirty="0" smtClean="0">
                    <a:latin typeface="Calibri" panose="020F0502020204030204" pitchFamily="34" charset="0"/>
                  </a:rPr>
                  <a:t>KEK</a:t>
                </a:r>
                <a:endParaRPr lang="en-GB" sz="1100" b="1" spc="300" dirty="0">
                  <a:latin typeface="Calibri" panose="020F0502020204030204" pitchFamily="34" charset="0"/>
                </a:endParaRPr>
              </a:p>
            </p:txBody>
          </p:sp>
          <p:cxnSp>
            <p:nvCxnSpPr>
              <p:cNvPr id="132" name="Straight Connector 131"/>
              <p:cNvCxnSpPr/>
              <p:nvPr/>
            </p:nvCxnSpPr>
            <p:spPr>
              <a:xfrm flipH="1">
                <a:off x="4791583" y="3905349"/>
                <a:ext cx="1269333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oval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132"/>
            <p:cNvGrpSpPr>
              <a:grpSpLocks/>
            </p:cNvGrpSpPr>
            <p:nvPr/>
          </p:nvGrpSpPr>
          <p:grpSpPr bwMode="auto">
            <a:xfrm>
              <a:off x="2746376" y="-12700"/>
              <a:ext cx="6473827" cy="6794500"/>
              <a:chOff x="1730" y="-8"/>
              <a:chExt cx="4078" cy="4280"/>
            </a:xfrm>
          </p:grpSpPr>
          <p:sp>
            <p:nvSpPr>
              <p:cNvPr id="32" name="Freeform 5"/>
              <p:cNvSpPr>
                <a:spLocks/>
              </p:cNvSpPr>
              <p:nvPr/>
            </p:nvSpPr>
            <p:spPr bwMode="auto">
              <a:xfrm>
                <a:off x="1890" y="3232"/>
                <a:ext cx="1205" cy="952"/>
              </a:xfrm>
              <a:custGeom>
                <a:avLst/>
                <a:gdLst>
                  <a:gd name="T0" fmla="*/ 1154 w 1205"/>
                  <a:gd name="T1" fmla="*/ 336 h 952"/>
                  <a:gd name="T2" fmla="*/ 1036 w 1205"/>
                  <a:gd name="T3" fmla="*/ 296 h 952"/>
                  <a:gd name="T4" fmla="*/ 910 w 1205"/>
                  <a:gd name="T5" fmla="*/ 280 h 952"/>
                  <a:gd name="T6" fmla="*/ 859 w 1205"/>
                  <a:gd name="T7" fmla="*/ 232 h 952"/>
                  <a:gd name="T8" fmla="*/ 784 w 1205"/>
                  <a:gd name="T9" fmla="*/ 192 h 952"/>
                  <a:gd name="T10" fmla="*/ 716 w 1205"/>
                  <a:gd name="T11" fmla="*/ 144 h 952"/>
                  <a:gd name="T12" fmla="*/ 666 w 1205"/>
                  <a:gd name="T13" fmla="*/ 136 h 952"/>
                  <a:gd name="T14" fmla="*/ 598 w 1205"/>
                  <a:gd name="T15" fmla="*/ 128 h 952"/>
                  <a:gd name="T16" fmla="*/ 522 w 1205"/>
                  <a:gd name="T17" fmla="*/ 104 h 952"/>
                  <a:gd name="T18" fmla="*/ 387 w 1205"/>
                  <a:gd name="T19" fmla="*/ 64 h 952"/>
                  <a:gd name="T20" fmla="*/ 320 w 1205"/>
                  <a:gd name="T21" fmla="*/ 48 h 952"/>
                  <a:gd name="T22" fmla="*/ 202 w 1205"/>
                  <a:gd name="T23" fmla="*/ 16 h 952"/>
                  <a:gd name="T24" fmla="*/ 168 w 1205"/>
                  <a:gd name="T25" fmla="*/ 0 h 952"/>
                  <a:gd name="T26" fmla="*/ 135 w 1205"/>
                  <a:gd name="T27" fmla="*/ 8 h 952"/>
                  <a:gd name="T28" fmla="*/ 109 w 1205"/>
                  <a:gd name="T29" fmla="*/ 24 h 952"/>
                  <a:gd name="T30" fmla="*/ 17 w 1205"/>
                  <a:gd name="T31" fmla="*/ 48 h 952"/>
                  <a:gd name="T32" fmla="*/ 25 w 1205"/>
                  <a:gd name="T33" fmla="*/ 88 h 952"/>
                  <a:gd name="T34" fmla="*/ 34 w 1205"/>
                  <a:gd name="T35" fmla="*/ 128 h 952"/>
                  <a:gd name="T36" fmla="*/ 67 w 1205"/>
                  <a:gd name="T37" fmla="*/ 176 h 952"/>
                  <a:gd name="T38" fmla="*/ 84 w 1205"/>
                  <a:gd name="T39" fmla="*/ 200 h 952"/>
                  <a:gd name="T40" fmla="*/ 93 w 1205"/>
                  <a:gd name="T41" fmla="*/ 216 h 952"/>
                  <a:gd name="T42" fmla="*/ 143 w 1205"/>
                  <a:gd name="T43" fmla="*/ 232 h 952"/>
                  <a:gd name="T44" fmla="*/ 194 w 1205"/>
                  <a:gd name="T45" fmla="*/ 224 h 952"/>
                  <a:gd name="T46" fmla="*/ 236 w 1205"/>
                  <a:gd name="T47" fmla="*/ 256 h 952"/>
                  <a:gd name="T48" fmla="*/ 253 w 1205"/>
                  <a:gd name="T49" fmla="*/ 272 h 952"/>
                  <a:gd name="T50" fmla="*/ 261 w 1205"/>
                  <a:gd name="T51" fmla="*/ 296 h 952"/>
                  <a:gd name="T52" fmla="*/ 202 w 1205"/>
                  <a:gd name="T53" fmla="*/ 328 h 952"/>
                  <a:gd name="T54" fmla="*/ 177 w 1205"/>
                  <a:gd name="T55" fmla="*/ 368 h 952"/>
                  <a:gd name="T56" fmla="*/ 160 w 1205"/>
                  <a:gd name="T57" fmla="*/ 424 h 952"/>
                  <a:gd name="T58" fmla="*/ 143 w 1205"/>
                  <a:gd name="T59" fmla="*/ 432 h 952"/>
                  <a:gd name="T60" fmla="*/ 126 w 1205"/>
                  <a:gd name="T61" fmla="*/ 480 h 952"/>
                  <a:gd name="T62" fmla="*/ 76 w 1205"/>
                  <a:gd name="T63" fmla="*/ 488 h 952"/>
                  <a:gd name="T64" fmla="*/ 109 w 1205"/>
                  <a:gd name="T65" fmla="*/ 568 h 952"/>
                  <a:gd name="T66" fmla="*/ 101 w 1205"/>
                  <a:gd name="T67" fmla="*/ 584 h 952"/>
                  <a:gd name="T68" fmla="*/ 67 w 1205"/>
                  <a:gd name="T69" fmla="*/ 608 h 952"/>
                  <a:gd name="T70" fmla="*/ 67 w 1205"/>
                  <a:gd name="T71" fmla="*/ 656 h 952"/>
                  <a:gd name="T72" fmla="*/ 84 w 1205"/>
                  <a:gd name="T73" fmla="*/ 672 h 952"/>
                  <a:gd name="T74" fmla="*/ 17 w 1205"/>
                  <a:gd name="T75" fmla="*/ 720 h 952"/>
                  <a:gd name="T76" fmla="*/ 0 w 1205"/>
                  <a:gd name="T77" fmla="*/ 784 h 952"/>
                  <a:gd name="T78" fmla="*/ 59 w 1205"/>
                  <a:gd name="T79" fmla="*/ 792 h 952"/>
                  <a:gd name="T80" fmla="*/ 109 w 1205"/>
                  <a:gd name="T81" fmla="*/ 840 h 952"/>
                  <a:gd name="T82" fmla="*/ 118 w 1205"/>
                  <a:gd name="T83" fmla="*/ 920 h 952"/>
                  <a:gd name="T84" fmla="*/ 219 w 1205"/>
                  <a:gd name="T85" fmla="*/ 928 h 952"/>
                  <a:gd name="T86" fmla="*/ 295 w 1205"/>
                  <a:gd name="T87" fmla="*/ 912 h 952"/>
                  <a:gd name="T88" fmla="*/ 379 w 1205"/>
                  <a:gd name="T89" fmla="*/ 904 h 952"/>
                  <a:gd name="T90" fmla="*/ 539 w 1205"/>
                  <a:gd name="T91" fmla="*/ 928 h 952"/>
                  <a:gd name="T92" fmla="*/ 598 w 1205"/>
                  <a:gd name="T93" fmla="*/ 904 h 952"/>
                  <a:gd name="T94" fmla="*/ 649 w 1205"/>
                  <a:gd name="T95" fmla="*/ 856 h 952"/>
                  <a:gd name="T96" fmla="*/ 725 w 1205"/>
                  <a:gd name="T97" fmla="*/ 824 h 952"/>
                  <a:gd name="T98" fmla="*/ 784 w 1205"/>
                  <a:gd name="T99" fmla="*/ 752 h 952"/>
                  <a:gd name="T100" fmla="*/ 809 w 1205"/>
                  <a:gd name="T101" fmla="*/ 664 h 952"/>
                  <a:gd name="T102" fmla="*/ 842 w 1205"/>
                  <a:gd name="T103" fmla="*/ 592 h 952"/>
                  <a:gd name="T104" fmla="*/ 927 w 1205"/>
                  <a:gd name="T105" fmla="*/ 504 h 952"/>
                  <a:gd name="T106" fmla="*/ 944 w 1205"/>
                  <a:gd name="T107" fmla="*/ 472 h 952"/>
                  <a:gd name="T108" fmla="*/ 1019 w 1205"/>
                  <a:gd name="T109" fmla="*/ 440 h 952"/>
                  <a:gd name="T110" fmla="*/ 1196 w 1205"/>
                  <a:gd name="T111" fmla="*/ 376 h 952"/>
                  <a:gd name="T112" fmla="*/ 1205 w 1205"/>
                  <a:gd name="T113" fmla="*/ 368 h 952"/>
                  <a:gd name="T114" fmla="*/ 1180 w 1205"/>
                  <a:gd name="T115" fmla="*/ 352 h 95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205" h="952">
                    <a:moveTo>
                      <a:pt x="1180" y="352"/>
                    </a:moveTo>
                    <a:lnTo>
                      <a:pt x="1154" y="336"/>
                    </a:lnTo>
                    <a:lnTo>
                      <a:pt x="1095" y="320"/>
                    </a:lnTo>
                    <a:lnTo>
                      <a:pt x="1036" y="296"/>
                    </a:lnTo>
                    <a:lnTo>
                      <a:pt x="969" y="288"/>
                    </a:lnTo>
                    <a:lnTo>
                      <a:pt x="910" y="280"/>
                    </a:lnTo>
                    <a:lnTo>
                      <a:pt x="893" y="256"/>
                    </a:lnTo>
                    <a:lnTo>
                      <a:pt x="859" y="232"/>
                    </a:lnTo>
                    <a:lnTo>
                      <a:pt x="817" y="224"/>
                    </a:lnTo>
                    <a:lnTo>
                      <a:pt x="784" y="192"/>
                    </a:lnTo>
                    <a:lnTo>
                      <a:pt x="733" y="152"/>
                    </a:lnTo>
                    <a:lnTo>
                      <a:pt x="716" y="144"/>
                    </a:lnTo>
                    <a:lnTo>
                      <a:pt x="699" y="144"/>
                    </a:lnTo>
                    <a:lnTo>
                      <a:pt x="666" y="136"/>
                    </a:lnTo>
                    <a:lnTo>
                      <a:pt x="632" y="120"/>
                    </a:lnTo>
                    <a:lnTo>
                      <a:pt x="598" y="128"/>
                    </a:lnTo>
                    <a:lnTo>
                      <a:pt x="556" y="104"/>
                    </a:lnTo>
                    <a:lnTo>
                      <a:pt x="522" y="104"/>
                    </a:lnTo>
                    <a:lnTo>
                      <a:pt x="480" y="96"/>
                    </a:lnTo>
                    <a:lnTo>
                      <a:pt x="387" y="64"/>
                    </a:lnTo>
                    <a:lnTo>
                      <a:pt x="362" y="48"/>
                    </a:lnTo>
                    <a:lnTo>
                      <a:pt x="320" y="48"/>
                    </a:lnTo>
                    <a:lnTo>
                      <a:pt x="227" y="32"/>
                    </a:lnTo>
                    <a:lnTo>
                      <a:pt x="202" y="16"/>
                    </a:lnTo>
                    <a:lnTo>
                      <a:pt x="185" y="0"/>
                    </a:lnTo>
                    <a:lnTo>
                      <a:pt x="168" y="0"/>
                    </a:lnTo>
                    <a:lnTo>
                      <a:pt x="143" y="0"/>
                    </a:lnTo>
                    <a:lnTo>
                      <a:pt x="135" y="8"/>
                    </a:lnTo>
                    <a:lnTo>
                      <a:pt x="126" y="24"/>
                    </a:lnTo>
                    <a:lnTo>
                      <a:pt x="109" y="24"/>
                    </a:lnTo>
                    <a:lnTo>
                      <a:pt x="59" y="32"/>
                    </a:lnTo>
                    <a:lnTo>
                      <a:pt x="17" y="48"/>
                    </a:lnTo>
                    <a:lnTo>
                      <a:pt x="25" y="80"/>
                    </a:lnTo>
                    <a:lnTo>
                      <a:pt x="25" y="88"/>
                    </a:lnTo>
                    <a:lnTo>
                      <a:pt x="25" y="104"/>
                    </a:lnTo>
                    <a:lnTo>
                      <a:pt x="34" y="128"/>
                    </a:lnTo>
                    <a:lnTo>
                      <a:pt x="17" y="184"/>
                    </a:lnTo>
                    <a:lnTo>
                      <a:pt x="67" y="176"/>
                    </a:lnTo>
                    <a:lnTo>
                      <a:pt x="84" y="184"/>
                    </a:lnTo>
                    <a:lnTo>
                      <a:pt x="84" y="200"/>
                    </a:lnTo>
                    <a:lnTo>
                      <a:pt x="76" y="208"/>
                    </a:lnTo>
                    <a:lnTo>
                      <a:pt x="93" y="216"/>
                    </a:lnTo>
                    <a:lnTo>
                      <a:pt x="126" y="216"/>
                    </a:lnTo>
                    <a:lnTo>
                      <a:pt x="143" y="232"/>
                    </a:lnTo>
                    <a:lnTo>
                      <a:pt x="168" y="232"/>
                    </a:lnTo>
                    <a:lnTo>
                      <a:pt x="194" y="224"/>
                    </a:lnTo>
                    <a:lnTo>
                      <a:pt x="227" y="240"/>
                    </a:lnTo>
                    <a:lnTo>
                      <a:pt x="236" y="256"/>
                    </a:lnTo>
                    <a:lnTo>
                      <a:pt x="236" y="264"/>
                    </a:lnTo>
                    <a:lnTo>
                      <a:pt x="253" y="272"/>
                    </a:lnTo>
                    <a:lnTo>
                      <a:pt x="261" y="288"/>
                    </a:lnTo>
                    <a:lnTo>
                      <a:pt x="261" y="296"/>
                    </a:lnTo>
                    <a:lnTo>
                      <a:pt x="227" y="312"/>
                    </a:lnTo>
                    <a:lnTo>
                      <a:pt x="202" y="328"/>
                    </a:lnTo>
                    <a:lnTo>
                      <a:pt x="168" y="344"/>
                    </a:lnTo>
                    <a:lnTo>
                      <a:pt x="177" y="368"/>
                    </a:lnTo>
                    <a:lnTo>
                      <a:pt x="160" y="400"/>
                    </a:lnTo>
                    <a:lnTo>
                      <a:pt x="160" y="424"/>
                    </a:lnTo>
                    <a:lnTo>
                      <a:pt x="152" y="432"/>
                    </a:lnTo>
                    <a:lnTo>
                      <a:pt x="143" y="432"/>
                    </a:lnTo>
                    <a:lnTo>
                      <a:pt x="143" y="464"/>
                    </a:lnTo>
                    <a:lnTo>
                      <a:pt x="126" y="480"/>
                    </a:lnTo>
                    <a:lnTo>
                      <a:pt x="101" y="488"/>
                    </a:lnTo>
                    <a:lnTo>
                      <a:pt x="76" y="488"/>
                    </a:lnTo>
                    <a:lnTo>
                      <a:pt x="93" y="552"/>
                    </a:lnTo>
                    <a:lnTo>
                      <a:pt x="109" y="568"/>
                    </a:lnTo>
                    <a:lnTo>
                      <a:pt x="109" y="576"/>
                    </a:lnTo>
                    <a:lnTo>
                      <a:pt x="101" y="584"/>
                    </a:lnTo>
                    <a:lnTo>
                      <a:pt x="76" y="592"/>
                    </a:lnTo>
                    <a:lnTo>
                      <a:pt x="67" y="608"/>
                    </a:lnTo>
                    <a:lnTo>
                      <a:pt x="59" y="632"/>
                    </a:lnTo>
                    <a:lnTo>
                      <a:pt x="67" y="656"/>
                    </a:lnTo>
                    <a:lnTo>
                      <a:pt x="76" y="672"/>
                    </a:lnTo>
                    <a:lnTo>
                      <a:pt x="84" y="672"/>
                    </a:lnTo>
                    <a:lnTo>
                      <a:pt x="59" y="696"/>
                    </a:lnTo>
                    <a:lnTo>
                      <a:pt x="17" y="720"/>
                    </a:lnTo>
                    <a:lnTo>
                      <a:pt x="8" y="752"/>
                    </a:lnTo>
                    <a:lnTo>
                      <a:pt x="0" y="784"/>
                    </a:lnTo>
                    <a:lnTo>
                      <a:pt x="17" y="784"/>
                    </a:lnTo>
                    <a:lnTo>
                      <a:pt x="59" y="792"/>
                    </a:lnTo>
                    <a:lnTo>
                      <a:pt x="93" y="816"/>
                    </a:lnTo>
                    <a:lnTo>
                      <a:pt x="109" y="840"/>
                    </a:lnTo>
                    <a:lnTo>
                      <a:pt x="109" y="880"/>
                    </a:lnTo>
                    <a:lnTo>
                      <a:pt x="118" y="920"/>
                    </a:lnTo>
                    <a:lnTo>
                      <a:pt x="152" y="952"/>
                    </a:lnTo>
                    <a:lnTo>
                      <a:pt x="219" y="928"/>
                    </a:lnTo>
                    <a:lnTo>
                      <a:pt x="253" y="920"/>
                    </a:lnTo>
                    <a:lnTo>
                      <a:pt x="295" y="912"/>
                    </a:lnTo>
                    <a:lnTo>
                      <a:pt x="337" y="896"/>
                    </a:lnTo>
                    <a:lnTo>
                      <a:pt x="379" y="904"/>
                    </a:lnTo>
                    <a:lnTo>
                      <a:pt x="463" y="920"/>
                    </a:lnTo>
                    <a:lnTo>
                      <a:pt x="539" y="928"/>
                    </a:lnTo>
                    <a:lnTo>
                      <a:pt x="573" y="928"/>
                    </a:lnTo>
                    <a:lnTo>
                      <a:pt x="598" y="904"/>
                    </a:lnTo>
                    <a:lnTo>
                      <a:pt x="615" y="872"/>
                    </a:lnTo>
                    <a:lnTo>
                      <a:pt x="649" y="856"/>
                    </a:lnTo>
                    <a:lnTo>
                      <a:pt x="733" y="848"/>
                    </a:lnTo>
                    <a:lnTo>
                      <a:pt x="725" y="824"/>
                    </a:lnTo>
                    <a:lnTo>
                      <a:pt x="733" y="800"/>
                    </a:lnTo>
                    <a:lnTo>
                      <a:pt x="784" y="752"/>
                    </a:lnTo>
                    <a:lnTo>
                      <a:pt x="842" y="720"/>
                    </a:lnTo>
                    <a:lnTo>
                      <a:pt x="809" y="664"/>
                    </a:lnTo>
                    <a:lnTo>
                      <a:pt x="809" y="624"/>
                    </a:lnTo>
                    <a:lnTo>
                      <a:pt x="842" y="592"/>
                    </a:lnTo>
                    <a:lnTo>
                      <a:pt x="885" y="536"/>
                    </a:lnTo>
                    <a:lnTo>
                      <a:pt x="927" y="504"/>
                    </a:lnTo>
                    <a:lnTo>
                      <a:pt x="935" y="504"/>
                    </a:lnTo>
                    <a:lnTo>
                      <a:pt x="944" y="472"/>
                    </a:lnTo>
                    <a:lnTo>
                      <a:pt x="977" y="448"/>
                    </a:lnTo>
                    <a:lnTo>
                      <a:pt x="1019" y="440"/>
                    </a:lnTo>
                    <a:lnTo>
                      <a:pt x="1095" y="432"/>
                    </a:lnTo>
                    <a:lnTo>
                      <a:pt x="1196" y="376"/>
                    </a:lnTo>
                    <a:lnTo>
                      <a:pt x="1205" y="376"/>
                    </a:lnTo>
                    <a:lnTo>
                      <a:pt x="1205" y="368"/>
                    </a:lnTo>
                    <a:lnTo>
                      <a:pt x="1205" y="344"/>
                    </a:lnTo>
                    <a:lnTo>
                      <a:pt x="1180" y="352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33" name="Freeform 6"/>
              <p:cNvSpPr>
                <a:spLocks/>
              </p:cNvSpPr>
              <p:nvPr/>
            </p:nvSpPr>
            <p:spPr bwMode="auto">
              <a:xfrm>
                <a:off x="1730" y="3408"/>
                <a:ext cx="421" cy="616"/>
              </a:xfrm>
              <a:custGeom>
                <a:avLst/>
                <a:gdLst>
                  <a:gd name="T0" fmla="*/ 396 w 421"/>
                  <a:gd name="T1" fmla="*/ 88 h 616"/>
                  <a:gd name="T2" fmla="*/ 387 w 421"/>
                  <a:gd name="T3" fmla="*/ 64 h 616"/>
                  <a:gd name="T4" fmla="*/ 328 w 421"/>
                  <a:gd name="T5" fmla="*/ 56 h 616"/>
                  <a:gd name="T6" fmla="*/ 286 w 421"/>
                  <a:gd name="T7" fmla="*/ 40 h 616"/>
                  <a:gd name="T8" fmla="*/ 236 w 421"/>
                  <a:gd name="T9" fmla="*/ 32 h 616"/>
                  <a:gd name="T10" fmla="*/ 244 w 421"/>
                  <a:gd name="T11" fmla="*/ 8 h 616"/>
                  <a:gd name="T12" fmla="*/ 177 w 421"/>
                  <a:gd name="T13" fmla="*/ 8 h 616"/>
                  <a:gd name="T14" fmla="*/ 160 w 421"/>
                  <a:gd name="T15" fmla="*/ 112 h 616"/>
                  <a:gd name="T16" fmla="*/ 126 w 421"/>
                  <a:gd name="T17" fmla="*/ 208 h 616"/>
                  <a:gd name="T18" fmla="*/ 42 w 421"/>
                  <a:gd name="T19" fmla="*/ 304 h 616"/>
                  <a:gd name="T20" fmla="*/ 8 w 421"/>
                  <a:gd name="T21" fmla="*/ 368 h 616"/>
                  <a:gd name="T22" fmla="*/ 34 w 421"/>
                  <a:gd name="T23" fmla="*/ 384 h 616"/>
                  <a:gd name="T24" fmla="*/ 25 w 421"/>
                  <a:gd name="T25" fmla="*/ 408 h 616"/>
                  <a:gd name="T26" fmla="*/ 67 w 421"/>
                  <a:gd name="T27" fmla="*/ 416 h 616"/>
                  <a:gd name="T28" fmla="*/ 42 w 421"/>
                  <a:gd name="T29" fmla="*/ 512 h 616"/>
                  <a:gd name="T30" fmla="*/ 8 w 421"/>
                  <a:gd name="T31" fmla="*/ 576 h 616"/>
                  <a:gd name="T32" fmla="*/ 8 w 421"/>
                  <a:gd name="T33" fmla="*/ 592 h 616"/>
                  <a:gd name="T34" fmla="*/ 84 w 421"/>
                  <a:gd name="T35" fmla="*/ 600 h 616"/>
                  <a:gd name="T36" fmla="*/ 160 w 421"/>
                  <a:gd name="T37" fmla="*/ 608 h 616"/>
                  <a:gd name="T38" fmla="*/ 177 w 421"/>
                  <a:gd name="T39" fmla="*/ 544 h 616"/>
                  <a:gd name="T40" fmla="*/ 244 w 421"/>
                  <a:gd name="T41" fmla="*/ 496 h 616"/>
                  <a:gd name="T42" fmla="*/ 227 w 421"/>
                  <a:gd name="T43" fmla="*/ 480 h 616"/>
                  <a:gd name="T44" fmla="*/ 227 w 421"/>
                  <a:gd name="T45" fmla="*/ 432 h 616"/>
                  <a:gd name="T46" fmla="*/ 261 w 421"/>
                  <a:gd name="T47" fmla="*/ 408 h 616"/>
                  <a:gd name="T48" fmla="*/ 269 w 421"/>
                  <a:gd name="T49" fmla="*/ 392 h 616"/>
                  <a:gd name="T50" fmla="*/ 236 w 421"/>
                  <a:gd name="T51" fmla="*/ 312 h 616"/>
                  <a:gd name="T52" fmla="*/ 286 w 421"/>
                  <a:gd name="T53" fmla="*/ 304 h 616"/>
                  <a:gd name="T54" fmla="*/ 303 w 421"/>
                  <a:gd name="T55" fmla="*/ 256 h 616"/>
                  <a:gd name="T56" fmla="*/ 320 w 421"/>
                  <a:gd name="T57" fmla="*/ 248 h 616"/>
                  <a:gd name="T58" fmla="*/ 337 w 421"/>
                  <a:gd name="T59" fmla="*/ 192 h 616"/>
                  <a:gd name="T60" fmla="*/ 362 w 421"/>
                  <a:gd name="T61" fmla="*/ 152 h 616"/>
                  <a:gd name="T62" fmla="*/ 421 w 421"/>
                  <a:gd name="T63" fmla="*/ 120 h 616"/>
                  <a:gd name="T64" fmla="*/ 413 w 421"/>
                  <a:gd name="T65" fmla="*/ 96 h 6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421" h="616">
                    <a:moveTo>
                      <a:pt x="413" y="96"/>
                    </a:moveTo>
                    <a:lnTo>
                      <a:pt x="396" y="88"/>
                    </a:lnTo>
                    <a:lnTo>
                      <a:pt x="396" y="80"/>
                    </a:lnTo>
                    <a:lnTo>
                      <a:pt x="387" y="64"/>
                    </a:lnTo>
                    <a:lnTo>
                      <a:pt x="354" y="48"/>
                    </a:lnTo>
                    <a:lnTo>
                      <a:pt x="328" y="56"/>
                    </a:lnTo>
                    <a:lnTo>
                      <a:pt x="303" y="56"/>
                    </a:lnTo>
                    <a:lnTo>
                      <a:pt x="286" y="40"/>
                    </a:lnTo>
                    <a:lnTo>
                      <a:pt x="253" y="40"/>
                    </a:lnTo>
                    <a:lnTo>
                      <a:pt x="236" y="32"/>
                    </a:lnTo>
                    <a:lnTo>
                      <a:pt x="244" y="24"/>
                    </a:lnTo>
                    <a:lnTo>
                      <a:pt x="244" y="8"/>
                    </a:lnTo>
                    <a:lnTo>
                      <a:pt x="227" y="0"/>
                    </a:lnTo>
                    <a:lnTo>
                      <a:pt x="177" y="8"/>
                    </a:lnTo>
                    <a:lnTo>
                      <a:pt x="177" y="40"/>
                    </a:lnTo>
                    <a:lnTo>
                      <a:pt x="160" y="112"/>
                    </a:lnTo>
                    <a:lnTo>
                      <a:pt x="143" y="144"/>
                    </a:lnTo>
                    <a:lnTo>
                      <a:pt x="126" y="208"/>
                    </a:lnTo>
                    <a:lnTo>
                      <a:pt x="92" y="256"/>
                    </a:lnTo>
                    <a:lnTo>
                      <a:pt x="42" y="304"/>
                    </a:lnTo>
                    <a:lnTo>
                      <a:pt x="17" y="352"/>
                    </a:lnTo>
                    <a:lnTo>
                      <a:pt x="8" y="368"/>
                    </a:lnTo>
                    <a:lnTo>
                      <a:pt x="17" y="376"/>
                    </a:lnTo>
                    <a:lnTo>
                      <a:pt x="34" y="384"/>
                    </a:lnTo>
                    <a:lnTo>
                      <a:pt x="25" y="400"/>
                    </a:lnTo>
                    <a:lnTo>
                      <a:pt x="25" y="408"/>
                    </a:lnTo>
                    <a:lnTo>
                      <a:pt x="34" y="416"/>
                    </a:lnTo>
                    <a:lnTo>
                      <a:pt x="67" y="416"/>
                    </a:lnTo>
                    <a:lnTo>
                      <a:pt x="42" y="480"/>
                    </a:lnTo>
                    <a:lnTo>
                      <a:pt x="42" y="512"/>
                    </a:lnTo>
                    <a:lnTo>
                      <a:pt x="25" y="544"/>
                    </a:lnTo>
                    <a:lnTo>
                      <a:pt x="8" y="576"/>
                    </a:lnTo>
                    <a:lnTo>
                      <a:pt x="0" y="592"/>
                    </a:lnTo>
                    <a:lnTo>
                      <a:pt x="8" y="592"/>
                    </a:lnTo>
                    <a:lnTo>
                      <a:pt x="50" y="592"/>
                    </a:lnTo>
                    <a:lnTo>
                      <a:pt x="84" y="600"/>
                    </a:lnTo>
                    <a:lnTo>
                      <a:pt x="126" y="616"/>
                    </a:lnTo>
                    <a:lnTo>
                      <a:pt x="160" y="608"/>
                    </a:lnTo>
                    <a:lnTo>
                      <a:pt x="168" y="576"/>
                    </a:lnTo>
                    <a:lnTo>
                      <a:pt x="177" y="544"/>
                    </a:lnTo>
                    <a:lnTo>
                      <a:pt x="219" y="520"/>
                    </a:lnTo>
                    <a:lnTo>
                      <a:pt x="244" y="496"/>
                    </a:lnTo>
                    <a:lnTo>
                      <a:pt x="236" y="496"/>
                    </a:lnTo>
                    <a:lnTo>
                      <a:pt x="227" y="480"/>
                    </a:lnTo>
                    <a:lnTo>
                      <a:pt x="219" y="456"/>
                    </a:lnTo>
                    <a:lnTo>
                      <a:pt x="227" y="432"/>
                    </a:lnTo>
                    <a:lnTo>
                      <a:pt x="236" y="416"/>
                    </a:lnTo>
                    <a:lnTo>
                      <a:pt x="261" y="408"/>
                    </a:lnTo>
                    <a:lnTo>
                      <a:pt x="269" y="400"/>
                    </a:lnTo>
                    <a:lnTo>
                      <a:pt x="269" y="392"/>
                    </a:lnTo>
                    <a:lnTo>
                      <a:pt x="253" y="376"/>
                    </a:lnTo>
                    <a:lnTo>
                      <a:pt x="236" y="312"/>
                    </a:lnTo>
                    <a:lnTo>
                      <a:pt x="261" y="312"/>
                    </a:lnTo>
                    <a:lnTo>
                      <a:pt x="286" y="304"/>
                    </a:lnTo>
                    <a:lnTo>
                      <a:pt x="303" y="288"/>
                    </a:lnTo>
                    <a:lnTo>
                      <a:pt x="303" y="256"/>
                    </a:lnTo>
                    <a:lnTo>
                      <a:pt x="312" y="256"/>
                    </a:lnTo>
                    <a:lnTo>
                      <a:pt x="320" y="248"/>
                    </a:lnTo>
                    <a:lnTo>
                      <a:pt x="320" y="224"/>
                    </a:lnTo>
                    <a:lnTo>
                      <a:pt x="337" y="192"/>
                    </a:lnTo>
                    <a:lnTo>
                      <a:pt x="328" y="168"/>
                    </a:lnTo>
                    <a:lnTo>
                      <a:pt x="362" y="152"/>
                    </a:lnTo>
                    <a:lnTo>
                      <a:pt x="387" y="136"/>
                    </a:lnTo>
                    <a:lnTo>
                      <a:pt x="421" y="120"/>
                    </a:lnTo>
                    <a:lnTo>
                      <a:pt x="421" y="112"/>
                    </a:lnTo>
                    <a:lnTo>
                      <a:pt x="413" y="96"/>
                    </a:lnTo>
                    <a:close/>
                  </a:path>
                </a:pathLst>
              </a:custGeom>
              <a:pattFill prst="wdUpDiag">
                <a:fgClr>
                  <a:schemeClr val="tx2">
                    <a:lumMod val="20000"/>
                    <a:lumOff val="80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34" name="Freeform 7"/>
              <p:cNvSpPr>
                <a:spLocks/>
              </p:cNvSpPr>
              <p:nvPr/>
            </p:nvSpPr>
            <p:spPr bwMode="auto">
              <a:xfrm>
                <a:off x="1890" y="3232"/>
                <a:ext cx="1205" cy="952"/>
              </a:xfrm>
              <a:custGeom>
                <a:avLst/>
                <a:gdLst>
                  <a:gd name="T0" fmla="*/ 1154 w 1205"/>
                  <a:gd name="T1" fmla="*/ 336 h 952"/>
                  <a:gd name="T2" fmla="*/ 1036 w 1205"/>
                  <a:gd name="T3" fmla="*/ 296 h 952"/>
                  <a:gd name="T4" fmla="*/ 910 w 1205"/>
                  <a:gd name="T5" fmla="*/ 280 h 952"/>
                  <a:gd name="T6" fmla="*/ 859 w 1205"/>
                  <a:gd name="T7" fmla="*/ 232 h 952"/>
                  <a:gd name="T8" fmla="*/ 784 w 1205"/>
                  <a:gd name="T9" fmla="*/ 192 h 952"/>
                  <a:gd name="T10" fmla="*/ 716 w 1205"/>
                  <a:gd name="T11" fmla="*/ 144 h 952"/>
                  <a:gd name="T12" fmla="*/ 666 w 1205"/>
                  <a:gd name="T13" fmla="*/ 136 h 952"/>
                  <a:gd name="T14" fmla="*/ 598 w 1205"/>
                  <a:gd name="T15" fmla="*/ 128 h 952"/>
                  <a:gd name="T16" fmla="*/ 522 w 1205"/>
                  <a:gd name="T17" fmla="*/ 104 h 952"/>
                  <a:gd name="T18" fmla="*/ 387 w 1205"/>
                  <a:gd name="T19" fmla="*/ 64 h 952"/>
                  <a:gd name="T20" fmla="*/ 320 w 1205"/>
                  <a:gd name="T21" fmla="*/ 48 h 952"/>
                  <a:gd name="T22" fmla="*/ 202 w 1205"/>
                  <a:gd name="T23" fmla="*/ 16 h 952"/>
                  <a:gd name="T24" fmla="*/ 168 w 1205"/>
                  <a:gd name="T25" fmla="*/ 0 h 952"/>
                  <a:gd name="T26" fmla="*/ 135 w 1205"/>
                  <a:gd name="T27" fmla="*/ 8 h 952"/>
                  <a:gd name="T28" fmla="*/ 109 w 1205"/>
                  <a:gd name="T29" fmla="*/ 24 h 952"/>
                  <a:gd name="T30" fmla="*/ 17 w 1205"/>
                  <a:gd name="T31" fmla="*/ 48 h 952"/>
                  <a:gd name="T32" fmla="*/ 25 w 1205"/>
                  <a:gd name="T33" fmla="*/ 88 h 952"/>
                  <a:gd name="T34" fmla="*/ 34 w 1205"/>
                  <a:gd name="T35" fmla="*/ 128 h 952"/>
                  <a:gd name="T36" fmla="*/ 67 w 1205"/>
                  <a:gd name="T37" fmla="*/ 176 h 952"/>
                  <a:gd name="T38" fmla="*/ 84 w 1205"/>
                  <a:gd name="T39" fmla="*/ 200 h 952"/>
                  <a:gd name="T40" fmla="*/ 93 w 1205"/>
                  <a:gd name="T41" fmla="*/ 216 h 952"/>
                  <a:gd name="T42" fmla="*/ 143 w 1205"/>
                  <a:gd name="T43" fmla="*/ 232 h 952"/>
                  <a:gd name="T44" fmla="*/ 194 w 1205"/>
                  <a:gd name="T45" fmla="*/ 224 h 952"/>
                  <a:gd name="T46" fmla="*/ 236 w 1205"/>
                  <a:gd name="T47" fmla="*/ 256 h 952"/>
                  <a:gd name="T48" fmla="*/ 253 w 1205"/>
                  <a:gd name="T49" fmla="*/ 272 h 952"/>
                  <a:gd name="T50" fmla="*/ 261 w 1205"/>
                  <a:gd name="T51" fmla="*/ 296 h 952"/>
                  <a:gd name="T52" fmla="*/ 202 w 1205"/>
                  <a:gd name="T53" fmla="*/ 328 h 952"/>
                  <a:gd name="T54" fmla="*/ 177 w 1205"/>
                  <a:gd name="T55" fmla="*/ 368 h 952"/>
                  <a:gd name="T56" fmla="*/ 160 w 1205"/>
                  <a:gd name="T57" fmla="*/ 424 h 952"/>
                  <a:gd name="T58" fmla="*/ 143 w 1205"/>
                  <a:gd name="T59" fmla="*/ 432 h 952"/>
                  <a:gd name="T60" fmla="*/ 126 w 1205"/>
                  <a:gd name="T61" fmla="*/ 480 h 952"/>
                  <a:gd name="T62" fmla="*/ 76 w 1205"/>
                  <a:gd name="T63" fmla="*/ 488 h 952"/>
                  <a:gd name="T64" fmla="*/ 109 w 1205"/>
                  <a:gd name="T65" fmla="*/ 568 h 952"/>
                  <a:gd name="T66" fmla="*/ 101 w 1205"/>
                  <a:gd name="T67" fmla="*/ 584 h 952"/>
                  <a:gd name="T68" fmla="*/ 67 w 1205"/>
                  <a:gd name="T69" fmla="*/ 608 h 952"/>
                  <a:gd name="T70" fmla="*/ 67 w 1205"/>
                  <a:gd name="T71" fmla="*/ 656 h 952"/>
                  <a:gd name="T72" fmla="*/ 84 w 1205"/>
                  <a:gd name="T73" fmla="*/ 672 h 952"/>
                  <a:gd name="T74" fmla="*/ 17 w 1205"/>
                  <a:gd name="T75" fmla="*/ 720 h 952"/>
                  <a:gd name="T76" fmla="*/ 0 w 1205"/>
                  <a:gd name="T77" fmla="*/ 784 h 952"/>
                  <a:gd name="T78" fmla="*/ 59 w 1205"/>
                  <a:gd name="T79" fmla="*/ 792 h 952"/>
                  <a:gd name="T80" fmla="*/ 109 w 1205"/>
                  <a:gd name="T81" fmla="*/ 840 h 952"/>
                  <a:gd name="T82" fmla="*/ 118 w 1205"/>
                  <a:gd name="T83" fmla="*/ 920 h 952"/>
                  <a:gd name="T84" fmla="*/ 219 w 1205"/>
                  <a:gd name="T85" fmla="*/ 928 h 952"/>
                  <a:gd name="T86" fmla="*/ 295 w 1205"/>
                  <a:gd name="T87" fmla="*/ 912 h 952"/>
                  <a:gd name="T88" fmla="*/ 379 w 1205"/>
                  <a:gd name="T89" fmla="*/ 904 h 952"/>
                  <a:gd name="T90" fmla="*/ 539 w 1205"/>
                  <a:gd name="T91" fmla="*/ 928 h 952"/>
                  <a:gd name="T92" fmla="*/ 598 w 1205"/>
                  <a:gd name="T93" fmla="*/ 904 h 952"/>
                  <a:gd name="T94" fmla="*/ 649 w 1205"/>
                  <a:gd name="T95" fmla="*/ 856 h 952"/>
                  <a:gd name="T96" fmla="*/ 725 w 1205"/>
                  <a:gd name="T97" fmla="*/ 824 h 952"/>
                  <a:gd name="T98" fmla="*/ 784 w 1205"/>
                  <a:gd name="T99" fmla="*/ 752 h 952"/>
                  <a:gd name="T100" fmla="*/ 809 w 1205"/>
                  <a:gd name="T101" fmla="*/ 664 h 952"/>
                  <a:gd name="T102" fmla="*/ 842 w 1205"/>
                  <a:gd name="T103" fmla="*/ 592 h 952"/>
                  <a:gd name="T104" fmla="*/ 927 w 1205"/>
                  <a:gd name="T105" fmla="*/ 504 h 952"/>
                  <a:gd name="T106" fmla="*/ 944 w 1205"/>
                  <a:gd name="T107" fmla="*/ 472 h 952"/>
                  <a:gd name="T108" fmla="*/ 944 w 1205"/>
                  <a:gd name="T109" fmla="*/ 472 h 952"/>
                  <a:gd name="T110" fmla="*/ 1019 w 1205"/>
                  <a:gd name="T111" fmla="*/ 440 h 952"/>
                  <a:gd name="T112" fmla="*/ 1196 w 1205"/>
                  <a:gd name="T113" fmla="*/ 376 h 952"/>
                  <a:gd name="T114" fmla="*/ 1205 w 1205"/>
                  <a:gd name="T115" fmla="*/ 368 h 952"/>
                  <a:gd name="T116" fmla="*/ 1205 w 1205"/>
                  <a:gd name="T117" fmla="*/ 344 h 95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05" h="952">
                    <a:moveTo>
                      <a:pt x="1180" y="352"/>
                    </a:moveTo>
                    <a:lnTo>
                      <a:pt x="1154" y="336"/>
                    </a:lnTo>
                    <a:lnTo>
                      <a:pt x="1095" y="320"/>
                    </a:lnTo>
                    <a:lnTo>
                      <a:pt x="1036" y="296"/>
                    </a:lnTo>
                    <a:lnTo>
                      <a:pt x="969" y="288"/>
                    </a:lnTo>
                    <a:lnTo>
                      <a:pt x="910" y="280"/>
                    </a:lnTo>
                    <a:lnTo>
                      <a:pt x="893" y="256"/>
                    </a:lnTo>
                    <a:lnTo>
                      <a:pt x="859" y="232"/>
                    </a:lnTo>
                    <a:lnTo>
                      <a:pt x="817" y="224"/>
                    </a:lnTo>
                    <a:lnTo>
                      <a:pt x="784" y="192"/>
                    </a:lnTo>
                    <a:lnTo>
                      <a:pt x="733" y="152"/>
                    </a:lnTo>
                    <a:lnTo>
                      <a:pt x="716" y="144"/>
                    </a:lnTo>
                    <a:lnTo>
                      <a:pt x="699" y="144"/>
                    </a:lnTo>
                    <a:lnTo>
                      <a:pt x="666" y="136"/>
                    </a:lnTo>
                    <a:lnTo>
                      <a:pt x="632" y="120"/>
                    </a:lnTo>
                    <a:lnTo>
                      <a:pt x="598" y="128"/>
                    </a:lnTo>
                    <a:lnTo>
                      <a:pt x="556" y="104"/>
                    </a:lnTo>
                    <a:lnTo>
                      <a:pt x="522" y="104"/>
                    </a:lnTo>
                    <a:lnTo>
                      <a:pt x="480" y="96"/>
                    </a:lnTo>
                    <a:lnTo>
                      <a:pt x="387" y="64"/>
                    </a:lnTo>
                    <a:lnTo>
                      <a:pt x="362" y="48"/>
                    </a:lnTo>
                    <a:lnTo>
                      <a:pt x="320" y="48"/>
                    </a:lnTo>
                    <a:lnTo>
                      <a:pt x="227" y="32"/>
                    </a:lnTo>
                    <a:lnTo>
                      <a:pt x="202" y="16"/>
                    </a:lnTo>
                    <a:lnTo>
                      <a:pt x="185" y="0"/>
                    </a:lnTo>
                    <a:lnTo>
                      <a:pt x="168" y="0"/>
                    </a:lnTo>
                    <a:lnTo>
                      <a:pt x="143" y="0"/>
                    </a:lnTo>
                    <a:lnTo>
                      <a:pt x="135" y="8"/>
                    </a:lnTo>
                    <a:lnTo>
                      <a:pt x="126" y="24"/>
                    </a:lnTo>
                    <a:lnTo>
                      <a:pt x="109" y="24"/>
                    </a:lnTo>
                    <a:lnTo>
                      <a:pt x="59" y="32"/>
                    </a:lnTo>
                    <a:lnTo>
                      <a:pt x="17" y="48"/>
                    </a:lnTo>
                    <a:lnTo>
                      <a:pt x="25" y="80"/>
                    </a:lnTo>
                    <a:lnTo>
                      <a:pt x="25" y="88"/>
                    </a:lnTo>
                    <a:lnTo>
                      <a:pt x="25" y="104"/>
                    </a:lnTo>
                    <a:lnTo>
                      <a:pt x="34" y="128"/>
                    </a:lnTo>
                    <a:lnTo>
                      <a:pt x="17" y="184"/>
                    </a:lnTo>
                    <a:lnTo>
                      <a:pt x="67" y="176"/>
                    </a:lnTo>
                    <a:lnTo>
                      <a:pt x="84" y="184"/>
                    </a:lnTo>
                    <a:lnTo>
                      <a:pt x="84" y="200"/>
                    </a:lnTo>
                    <a:lnTo>
                      <a:pt x="76" y="208"/>
                    </a:lnTo>
                    <a:lnTo>
                      <a:pt x="93" y="216"/>
                    </a:lnTo>
                    <a:lnTo>
                      <a:pt x="126" y="216"/>
                    </a:lnTo>
                    <a:lnTo>
                      <a:pt x="143" y="232"/>
                    </a:lnTo>
                    <a:lnTo>
                      <a:pt x="168" y="232"/>
                    </a:lnTo>
                    <a:lnTo>
                      <a:pt x="194" y="224"/>
                    </a:lnTo>
                    <a:lnTo>
                      <a:pt x="227" y="240"/>
                    </a:lnTo>
                    <a:lnTo>
                      <a:pt x="236" y="256"/>
                    </a:lnTo>
                    <a:lnTo>
                      <a:pt x="236" y="264"/>
                    </a:lnTo>
                    <a:lnTo>
                      <a:pt x="253" y="272"/>
                    </a:lnTo>
                    <a:lnTo>
                      <a:pt x="261" y="288"/>
                    </a:lnTo>
                    <a:lnTo>
                      <a:pt x="261" y="296"/>
                    </a:lnTo>
                    <a:lnTo>
                      <a:pt x="227" y="312"/>
                    </a:lnTo>
                    <a:lnTo>
                      <a:pt x="202" y="328"/>
                    </a:lnTo>
                    <a:lnTo>
                      <a:pt x="168" y="344"/>
                    </a:lnTo>
                    <a:lnTo>
                      <a:pt x="177" y="368"/>
                    </a:lnTo>
                    <a:lnTo>
                      <a:pt x="160" y="400"/>
                    </a:lnTo>
                    <a:lnTo>
                      <a:pt x="160" y="424"/>
                    </a:lnTo>
                    <a:lnTo>
                      <a:pt x="152" y="432"/>
                    </a:lnTo>
                    <a:lnTo>
                      <a:pt x="143" y="432"/>
                    </a:lnTo>
                    <a:lnTo>
                      <a:pt x="143" y="464"/>
                    </a:lnTo>
                    <a:lnTo>
                      <a:pt x="126" y="480"/>
                    </a:lnTo>
                    <a:lnTo>
                      <a:pt x="101" y="488"/>
                    </a:lnTo>
                    <a:lnTo>
                      <a:pt x="76" y="488"/>
                    </a:lnTo>
                    <a:lnTo>
                      <a:pt x="93" y="552"/>
                    </a:lnTo>
                    <a:lnTo>
                      <a:pt x="109" y="568"/>
                    </a:lnTo>
                    <a:lnTo>
                      <a:pt x="109" y="576"/>
                    </a:lnTo>
                    <a:lnTo>
                      <a:pt x="101" y="584"/>
                    </a:lnTo>
                    <a:lnTo>
                      <a:pt x="76" y="592"/>
                    </a:lnTo>
                    <a:lnTo>
                      <a:pt x="67" y="608"/>
                    </a:lnTo>
                    <a:lnTo>
                      <a:pt x="59" y="632"/>
                    </a:lnTo>
                    <a:lnTo>
                      <a:pt x="67" y="656"/>
                    </a:lnTo>
                    <a:lnTo>
                      <a:pt x="76" y="672"/>
                    </a:lnTo>
                    <a:lnTo>
                      <a:pt x="84" y="672"/>
                    </a:lnTo>
                    <a:lnTo>
                      <a:pt x="59" y="696"/>
                    </a:lnTo>
                    <a:lnTo>
                      <a:pt x="17" y="720"/>
                    </a:lnTo>
                    <a:lnTo>
                      <a:pt x="8" y="752"/>
                    </a:lnTo>
                    <a:lnTo>
                      <a:pt x="0" y="784"/>
                    </a:lnTo>
                    <a:lnTo>
                      <a:pt x="17" y="784"/>
                    </a:lnTo>
                    <a:lnTo>
                      <a:pt x="59" y="792"/>
                    </a:lnTo>
                    <a:lnTo>
                      <a:pt x="93" y="816"/>
                    </a:lnTo>
                    <a:lnTo>
                      <a:pt x="109" y="840"/>
                    </a:lnTo>
                    <a:lnTo>
                      <a:pt x="109" y="880"/>
                    </a:lnTo>
                    <a:lnTo>
                      <a:pt x="118" y="920"/>
                    </a:lnTo>
                    <a:lnTo>
                      <a:pt x="152" y="952"/>
                    </a:lnTo>
                    <a:lnTo>
                      <a:pt x="219" y="928"/>
                    </a:lnTo>
                    <a:lnTo>
                      <a:pt x="253" y="920"/>
                    </a:lnTo>
                    <a:lnTo>
                      <a:pt x="295" y="912"/>
                    </a:lnTo>
                    <a:lnTo>
                      <a:pt x="337" y="896"/>
                    </a:lnTo>
                    <a:lnTo>
                      <a:pt x="379" y="904"/>
                    </a:lnTo>
                    <a:lnTo>
                      <a:pt x="463" y="920"/>
                    </a:lnTo>
                    <a:lnTo>
                      <a:pt x="539" y="928"/>
                    </a:lnTo>
                    <a:lnTo>
                      <a:pt x="573" y="928"/>
                    </a:lnTo>
                    <a:lnTo>
                      <a:pt x="598" y="904"/>
                    </a:lnTo>
                    <a:lnTo>
                      <a:pt x="615" y="872"/>
                    </a:lnTo>
                    <a:lnTo>
                      <a:pt x="649" y="856"/>
                    </a:lnTo>
                    <a:lnTo>
                      <a:pt x="733" y="848"/>
                    </a:lnTo>
                    <a:lnTo>
                      <a:pt x="725" y="824"/>
                    </a:lnTo>
                    <a:lnTo>
                      <a:pt x="733" y="800"/>
                    </a:lnTo>
                    <a:lnTo>
                      <a:pt x="784" y="752"/>
                    </a:lnTo>
                    <a:lnTo>
                      <a:pt x="842" y="720"/>
                    </a:lnTo>
                    <a:lnTo>
                      <a:pt x="809" y="664"/>
                    </a:lnTo>
                    <a:lnTo>
                      <a:pt x="809" y="624"/>
                    </a:lnTo>
                    <a:lnTo>
                      <a:pt x="842" y="592"/>
                    </a:lnTo>
                    <a:lnTo>
                      <a:pt x="885" y="536"/>
                    </a:lnTo>
                    <a:lnTo>
                      <a:pt x="927" y="504"/>
                    </a:lnTo>
                    <a:lnTo>
                      <a:pt x="935" y="504"/>
                    </a:lnTo>
                    <a:lnTo>
                      <a:pt x="944" y="472"/>
                    </a:lnTo>
                    <a:lnTo>
                      <a:pt x="977" y="448"/>
                    </a:lnTo>
                    <a:lnTo>
                      <a:pt x="1019" y="440"/>
                    </a:lnTo>
                    <a:lnTo>
                      <a:pt x="1095" y="432"/>
                    </a:lnTo>
                    <a:lnTo>
                      <a:pt x="1196" y="376"/>
                    </a:lnTo>
                    <a:lnTo>
                      <a:pt x="1205" y="376"/>
                    </a:lnTo>
                    <a:lnTo>
                      <a:pt x="1205" y="368"/>
                    </a:lnTo>
                    <a:lnTo>
                      <a:pt x="1205" y="344"/>
                    </a:lnTo>
                    <a:lnTo>
                      <a:pt x="1180" y="352"/>
                    </a:lnTo>
                    <a:close/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35" name="Freeform 8"/>
              <p:cNvSpPr>
                <a:spLocks/>
              </p:cNvSpPr>
              <p:nvPr/>
            </p:nvSpPr>
            <p:spPr bwMode="auto">
              <a:xfrm>
                <a:off x="1730" y="3408"/>
                <a:ext cx="421" cy="616"/>
              </a:xfrm>
              <a:custGeom>
                <a:avLst/>
                <a:gdLst>
                  <a:gd name="T0" fmla="*/ 396 w 421"/>
                  <a:gd name="T1" fmla="*/ 88 h 616"/>
                  <a:gd name="T2" fmla="*/ 387 w 421"/>
                  <a:gd name="T3" fmla="*/ 64 h 616"/>
                  <a:gd name="T4" fmla="*/ 328 w 421"/>
                  <a:gd name="T5" fmla="*/ 56 h 616"/>
                  <a:gd name="T6" fmla="*/ 286 w 421"/>
                  <a:gd name="T7" fmla="*/ 40 h 616"/>
                  <a:gd name="T8" fmla="*/ 236 w 421"/>
                  <a:gd name="T9" fmla="*/ 32 h 616"/>
                  <a:gd name="T10" fmla="*/ 244 w 421"/>
                  <a:gd name="T11" fmla="*/ 8 h 616"/>
                  <a:gd name="T12" fmla="*/ 177 w 421"/>
                  <a:gd name="T13" fmla="*/ 8 h 616"/>
                  <a:gd name="T14" fmla="*/ 160 w 421"/>
                  <a:gd name="T15" fmla="*/ 112 h 616"/>
                  <a:gd name="T16" fmla="*/ 126 w 421"/>
                  <a:gd name="T17" fmla="*/ 208 h 616"/>
                  <a:gd name="T18" fmla="*/ 42 w 421"/>
                  <a:gd name="T19" fmla="*/ 304 h 616"/>
                  <a:gd name="T20" fmla="*/ 8 w 421"/>
                  <a:gd name="T21" fmla="*/ 368 h 616"/>
                  <a:gd name="T22" fmla="*/ 34 w 421"/>
                  <a:gd name="T23" fmla="*/ 384 h 616"/>
                  <a:gd name="T24" fmla="*/ 25 w 421"/>
                  <a:gd name="T25" fmla="*/ 408 h 616"/>
                  <a:gd name="T26" fmla="*/ 67 w 421"/>
                  <a:gd name="T27" fmla="*/ 416 h 616"/>
                  <a:gd name="T28" fmla="*/ 42 w 421"/>
                  <a:gd name="T29" fmla="*/ 512 h 616"/>
                  <a:gd name="T30" fmla="*/ 8 w 421"/>
                  <a:gd name="T31" fmla="*/ 576 h 616"/>
                  <a:gd name="T32" fmla="*/ 8 w 421"/>
                  <a:gd name="T33" fmla="*/ 592 h 616"/>
                  <a:gd name="T34" fmla="*/ 84 w 421"/>
                  <a:gd name="T35" fmla="*/ 600 h 616"/>
                  <a:gd name="T36" fmla="*/ 160 w 421"/>
                  <a:gd name="T37" fmla="*/ 608 h 616"/>
                  <a:gd name="T38" fmla="*/ 168 w 421"/>
                  <a:gd name="T39" fmla="*/ 576 h 616"/>
                  <a:gd name="T40" fmla="*/ 219 w 421"/>
                  <a:gd name="T41" fmla="*/ 520 h 616"/>
                  <a:gd name="T42" fmla="*/ 236 w 421"/>
                  <a:gd name="T43" fmla="*/ 496 h 616"/>
                  <a:gd name="T44" fmla="*/ 219 w 421"/>
                  <a:gd name="T45" fmla="*/ 456 h 616"/>
                  <a:gd name="T46" fmla="*/ 236 w 421"/>
                  <a:gd name="T47" fmla="*/ 416 h 616"/>
                  <a:gd name="T48" fmla="*/ 269 w 421"/>
                  <a:gd name="T49" fmla="*/ 400 h 616"/>
                  <a:gd name="T50" fmla="*/ 253 w 421"/>
                  <a:gd name="T51" fmla="*/ 376 h 616"/>
                  <a:gd name="T52" fmla="*/ 261 w 421"/>
                  <a:gd name="T53" fmla="*/ 312 h 616"/>
                  <a:gd name="T54" fmla="*/ 303 w 421"/>
                  <a:gd name="T55" fmla="*/ 288 h 616"/>
                  <a:gd name="T56" fmla="*/ 312 w 421"/>
                  <a:gd name="T57" fmla="*/ 256 h 616"/>
                  <a:gd name="T58" fmla="*/ 320 w 421"/>
                  <a:gd name="T59" fmla="*/ 224 h 616"/>
                  <a:gd name="T60" fmla="*/ 328 w 421"/>
                  <a:gd name="T61" fmla="*/ 168 h 616"/>
                  <a:gd name="T62" fmla="*/ 387 w 421"/>
                  <a:gd name="T63" fmla="*/ 136 h 616"/>
                  <a:gd name="T64" fmla="*/ 421 w 421"/>
                  <a:gd name="T65" fmla="*/ 112 h 616"/>
                  <a:gd name="T66" fmla="*/ 413 w 421"/>
                  <a:gd name="T67" fmla="*/ 96 h 61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21" h="616">
                    <a:moveTo>
                      <a:pt x="413" y="96"/>
                    </a:moveTo>
                    <a:lnTo>
                      <a:pt x="396" y="88"/>
                    </a:lnTo>
                    <a:lnTo>
                      <a:pt x="396" y="80"/>
                    </a:lnTo>
                    <a:lnTo>
                      <a:pt x="387" y="64"/>
                    </a:lnTo>
                    <a:lnTo>
                      <a:pt x="354" y="48"/>
                    </a:lnTo>
                    <a:lnTo>
                      <a:pt x="328" y="56"/>
                    </a:lnTo>
                    <a:lnTo>
                      <a:pt x="303" y="56"/>
                    </a:lnTo>
                    <a:lnTo>
                      <a:pt x="286" y="40"/>
                    </a:lnTo>
                    <a:lnTo>
                      <a:pt x="253" y="40"/>
                    </a:lnTo>
                    <a:lnTo>
                      <a:pt x="236" y="32"/>
                    </a:lnTo>
                    <a:lnTo>
                      <a:pt x="244" y="24"/>
                    </a:lnTo>
                    <a:lnTo>
                      <a:pt x="244" y="8"/>
                    </a:lnTo>
                    <a:lnTo>
                      <a:pt x="227" y="0"/>
                    </a:lnTo>
                    <a:lnTo>
                      <a:pt x="177" y="8"/>
                    </a:lnTo>
                    <a:lnTo>
                      <a:pt x="177" y="40"/>
                    </a:lnTo>
                    <a:lnTo>
                      <a:pt x="160" y="112"/>
                    </a:lnTo>
                    <a:lnTo>
                      <a:pt x="143" y="144"/>
                    </a:lnTo>
                    <a:lnTo>
                      <a:pt x="126" y="208"/>
                    </a:lnTo>
                    <a:lnTo>
                      <a:pt x="92" y="256"/>
                    </a:lnTo>
                    <a:lnTo>
                      <a:pt x="42" y="304"/>
                    </a:lnTo>
                    <a:lnTo>
                      <a:pt x="17" y="352"/>
                    </a:lnTo>
                    <a:lnTo>
                      <a:pt x="8" y="368"/>
                    </a:lnTo>
                    <a:lnTo>
                      <a:pt x="17" y="376"/>
                    </a:lnTo>
                    <a:lnTo>
                      <a:pt x="34" y="384"/>
                    </a:lnTo>
                    <a:lnTo>
                      <a:pt x="25" y="400"/>
                    </a:lnTo>
                    <a:lnTo>
                      <a:pt x="25" y="408"/>
                    </a:lnTo>
                    <a:lnTo>
                      <a:pt x="34" y="416"/>
                    </a:lnTo>
                    <a:lnTo>
                      <a:pt x="67" y="416"/>
                    </a:lnTo>
                    <a:lnTo>
                      <a:pt x="42" y="480"/>
                    </a:lnTo>
                    <a:lnTo>
                      <a:pt x="42" y="512"/>
                    </a:lnTo>
                    <a:lnTo>
                      <a:pt x="25" y="544"/>
                    </a:lnTo>
                    <a:lnTo>
                      <a:pt x="8" y="576"/>
                    </a:lnTo>
                    <a:lnTo>
                      <a:pt x="0" y="592"/>
                    </a:lnTo>
                    <a:lnTo>
                      <a:pt x="8" y="592"/>
                    </a:lnTo>
                    <a:lnTo>
                      <a:pt x="50" y="592"/>
                    </a:lnTo>
                    <a:lnTo>
                      <a:pt x="84" y="600"/>
                    </a:lnTo>
                    <a:lnTo>
                      <a:pt x="126" y="616"/>
                    </a:lnTo>
                    <a:lnTo>
                      <a:pt x="160" y="608"/>
                    </a:lnTo>
                    <a:lnTo>
                      <a:pt x="168" y="576"/>
                    </a:lnTo>
                    <a:lnTo>
                      <a:pt x="177" y="544"/>
                    </a:lnTo>
                    <a:lnTo>
                      <a:pt x="219" y="520"/>
                    </a:lnTo>
                    <a:lnTo>
                      <a:pt x="244" y="496"/>
                    </a:lnTo>
                    <a:lnTo>
                      <a:pt x="236" y="496"/>
                    </a:lnTo>
                    <a:lnTo>
                      <a:pt x="227" y="480"/>
                    </a:lnTo>
                    <a:lnTo>
                      <a:pt x="219" y="456"/>
                    </a:lnTo>
                    <a:lnTo>
                      <a:pt x="227" y="432"/>
                    </a:lnTo>
                    <a:lnTo>
                      <a:pt x="236" y="416"/>
                    </a:lnTo>
                    <a:lnTo>
                      <a:pt x="261" y="408"/>
                    </a:lnTo>
                    <a:lnTo>
                      <a:pt x="269" y="400"/>
                    </a:lnTo>
                    <a:lnTo>
                      <a:pt x="269" y="392"/>
                    </a:lnTo>
                    <a:lnTo>
                      <a:pt x="253" y="376"/>
                    </a:lnTo>
                    <a:lnTo>
                      <a:pt x="236" y="312"/>
                    </a:lnTo>
                    <a:lnTo>
                      <a:pt x="261" y="312"/>
                    </a:lnTo>
                    <a:lnTo>
                      <a:pt x="286" y="304"/>
                    </a:lnTo>
                    <a:lnTo>
                      <a:pt x="303" y="288"/>
                    </a:lnTo>
                    <a:lnTo>
                      <a:pt x="303" y="256"/>
                    </a:lnTo>
                    <a:lnTo>
                      <a:pt x="312" y="256"/>
                    </a:lnTo>
                    <a:lnTo>
                      <a:pt x="320" y="248"/>
                    </a:lnTo>
                    <a:lnTo>
                      <a:pt x="320" y="224"/>
                    </a:lnTo>
                    <a:lnTo>
                      <a:pt x="337" y="192"/>
                    </a:lnTo>
                    <a:lnTo>
                      <a:pt x="328" y="168"/>
                    </a:lnTo>
                    <a:lnTo>
                      <a:pt x="362" y="152"/>
                    </a:lnTo>
                    <a:lnTo>
                      <a:pt x="387" y="136"/>
                    </a:lnTo>
                    <a:lnTo>
                      <a:pt x="421" y="120"/>
                    </a:lnTo>
                    <a:lnTo>
                      <a:pt x="421" y="112"/>
                    </a:lnTo>
                    <a:lnTo>
                      <a:pt x="413" y="96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36" name="Freeform 9"/>
              <p:cNvSpPr>
                <a:spLocks/>
              </p:cNvSpPr>
              <p:nvPr/>
            </p:nvSpPr>
            <p:spPr bwMode="auto">
              <a:xfrm>
                <a:off x="2117" y="1888"/>
                <a:ext cx="396" cy="408"/>
              </a:xfrm>
              <a:custGeom>
                <a:avLst/>
                <a:gdLst>
                  <a:gd name="T0" fmla="*/ 363 w 396"/>
                  <a:gd name="T1" fmla="*/ 160 h 408"/>
                  <a:gd name="T2" fmla="*/ 354 w 396"/>
                  <a:gd name="T3" fmla="*/ 136 h 408"/>
                  <a:gd name="T4" fmla="*/ 329 w 396"/>
                  <a:gd name="T5" fmla="*/ 120 h 408"/>
                  <a:gd name="T6" fmla="*/ 295 w 396"/>
                  <a:gd name="T7" fmla="*/ 144 h 408"/>
                  <a:gd name="T8" fmla="*/ 262 w 396"/>
                  <a:gd name="T9" fmla="*/ 96 h 408"/>
                  <a:gd name="T10" fmla="*/ 278 w 396"/>
                  <a:gd name="T11" fmla="*/ 80 h 408"/>
                  <a:gd name="T12" fmla="*/ 278 w 396"/>
                  <a:gd name="T13" fmla="*/ 64 h 408"/>
                  <a:gd name="T14" fmla="*/ 312 w 396"/>
                  <a:gd name="T15" fmla="*/ 64 h 408"/>
                  <a:gd name="T16" fmla="*/ 321 w 396"/>
                  <a:gd name="T17" fmla="*/ 48 h 408"/>
                  <a:gd name="T18" fmla="*/ 329 w 396"/>
                  <a:gd name="T19" fmla="*/ 32 h 408"/>
                  <a:gd name="T20" fmla="*/ 346 w 396"/>
                  <a:gd name="T21" fmla="*/ 24 h 408"/>
                  <a:gd name="T22" fmla="*/ 354 w 396"/>
                  <a:gd name="T23" fmla="*/ 0 h 408"/>
                  <a:gd name="T24" fmla="*/ 329 w 396"/>
                  <a:gd name="T25" fmla="*/ 0 h 408"/>
                  <a:gd name="T26" fmla="*/ 304 w 396"/>
                  <a:gd name="T27" fmla="*/ 8 h 408"/>
                  <a:gd name="T28" fmla="*/ 262 w 396"/>
                  <a:gd name="T29" fmla="*/ 8 h 408"/>
                  <a:gd name="T30" fmla="*/ 253 w 396"/>
                  <a:gd name="T31" fmla="*/ 32 h 408"/>
                  <a:gd name="T32" fmla="*/ 219 w 396"/>
                  <a:gd name="T33" fmla="*/ 56 h 408"/>
                  <a:gd name="T34" fmla="*/ 219 w 396"/>
                  <a:gd name="T35" fmla="*/ 80 h 408"/>
                  <a:gd name="T36" fmla="*/ 186 w 396"/>
                  <a:gd name="T37" fmla="*/ 96 h 408"/>
                  <a:gd name="T38" fmla="*/ 127 w 396"/>
                  <a:gd name="T39" fmla="*/ 72 h 408"/>
                  <a:gd name="T40" fmla="*/ 93 w 396"/>
                  <a:gd name="T41" fmla="*/ 104 h 408"/>
                  <a:gd name="T42" fmla="*/ 110 w 396"/>
                  <a:gd name="T43" fmla="*/ 136 h 408"/>
                  <a:gd name="T44" fmla="*/ 76 w 396"/>
                  <a:gd name="T45" fmla="*/ 160 h 408"/>
                  <a:gd name="T46" fmla="*/ 110 w 396"/>
                  <a:gd name="T47" fmla="*/ 192 h 408"/>
                  <a:gd name="T48" fmla="*/ 152 w 396"/>
                  <a:gd name="T49" fmla="*/ 208 h 408"/>
                  <a:gd name="T50" fmla="*/ 144 w 396"/>
                  <a:gd name="T51" fmla="*/ 224 h 408"/>
                  <a:gd name="T52" fmla="*/ 118 w 396"/>
                  <a:gd name="T53" fmla="*/ 224 h 408"/>
                  <a:gd name="T54" fmla="*/ 102 w 396"/>
                  <a:gd name="T55" fmla="*/ 256 h 408"/>
                  <a:gd name="T56" fmla="*/ 51 w 396"/>
                  <a:gd name="T57" fmla="*/ 272 h 408"/>
                  <a:gd name="T58" fmla="*/ 51 w 396"/>
                  <a:gd name="T59" fmla="*/ 304 h 408"/>
                  <a:gd name="T60" fmla="*/ 9 w 396"/>
                  <a:gd name="T61" fmla="*/ 312 h 408"/>
                  <a:gd name="T62" fmla="*/ 26 w 396"/>
                  <a:gd name="T63" fmla="*/ 328 h 408"/>
                  <a:gd name="T64" fmla="*/ 0 w 396"/>
                  <a:gd name="T65" fmla="*/ 368 h 408"/>
                  <a:gd name="T66" fmla="*/ 26 w 396"/>
                  <a:gd name="T67" fmla="*/ 376 h 408"/>
                  <a:gd name="T68" fmla="*/ 26 w 396"/>
                  <a:gd name="T69" fmla="*/ 400 h 408"/>
                  <a:gd name="T70" fmla="*/ 59 w 396"/>
                  <a:gd name="T71" fmla="*/ 408 h 408"/>
                  <a:gd name="T72" fmla="*/ 160 w 396"/>
                  <a:gd name="T73" fmla="*/ 408 h 408"/>
                  <a:gd name="T74" fmla="*/ 228 w 396"/>
                  <a:gd name="T75" fmla="*/ 376 h 408"/>
                  <a:gd name="T76" fmla="*/ 287 w 396"/>
                  <a:gd name="T77" fmla="*/ 376 h 408"/>
                  <a:gd name="T78" fmla="*/ 329 w 396"/>
                  <a:gd name="T79" fmla="*/ 392 h 408"/>
                  <a:gd name="T80" fmla="*/ 329 w 396"/>
                  <a:gd name="T81" fmla="*/ 360 h 408"/>
                  <a:gd name="T82" fmla="*/ 354 w 396"/>
                  <a:gd name="T83" fmla="*/ 328 h 408"/>
                  <a:gd name="T84" fmla="*/ 371 w 396"/>
                  <a:gd name="T85" fmla="*/ 304 h 408"/>
                  <a:gd name="T86" fmla="*/ 388 w 396"/>
                  <a:gd name="T87" fmla="*/ 232 h 408"/>
                  <a:gd name="T88" fmla="*/ 380 w 396"/>
                  <a:gd name="T89" fmla="*/ 208 h 408"/>
                  <a:gd name="T90" fmla="*/ 371 w 396"/>
                  <a:gd name="T91" fmla="*/ 176 h 408"/>
                  <a:gd name="T92" fmla="*/ 396 w 396"/>
                  <a:gd name="T93" fmla="*/ 168 h 408"/>
                  <a:gd name="T94" fmla="*/ 380 w 396"/>
                  <a:gd name="T95" fmla="*/ 160 h 408"/>
                  <a:gd name="T96" fmla="*/ 363 w 396"/>
                  <a:gd name="T97" fmla="*/ 160 h 40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396" h="408">
                    <a:moveTo>
                      <a:pt x="363" y="160"/>
                    </a:moveTo>
                    <a:lnTo>
                      <a:pt x="354" y="136"/>
                    </a:lnTo>
                    <a:lnTo>
                      <a:pt x="329" y="120"/>
                    </a:lnTo>
                    <a:lnTo>
                      <a:pt x="295" y="144"/>
                    </a:lnTo>
                    <a:lnTo>
                      <a:pt x="262" y="96"/>
                    </a:lnTo>
                    <a:lnTo>
                      <a:pt x="278" y="80"/>
                    </a:lnTo>
                    <a:lnTo>
                      <a:pt x="278" y="64"/>
                    </a:lnTo>
                    <a:lnTo>
                      <a:pt x="312" y="64"/>
                    </a:lnTo>
                    <a:lnTo>
                      <a:pt x="321" y="48"/>
                    </a:lnTo>
                    <a:lnTo>
                      <a:pt x="329" y="32"/>
                    </a:lnTo>
                    <a:lnTo>
                      <a:pt x="346" y="24"/>
                    </a:lnTo>
                    <a:lnTo>
                      <a:pt x="354" y="0"/>
                    </a:lnTo>
                    <a:lnTo>
                      <a:pt x="329" y="0"/>
                    </a:lnTo>
                    <a:lnTo>
                      <a:pt x="304" y="8"/>
                    </a:lnTo>
                    <a:lnTo>
                      <a:pt x="262" y="8"/>
                    </a:lnTo>
                    <a:lnTo>
                      <a:pt x="253" y="32"/>
                    </a:lnTo>
                    <a:lnTo>
                      <a:pt x="219" y="56"/>
                    </a:lnTo>
                    <a:lnTo>
                      <a:pt x="219" y="80"/>
                    </a:lnTo>
                    <a:lnTo>
                      <a:pt x="186" y="96"/>
                    </a:lnTo>
                    <a:lnTo>
                      <a:pt x="127" y="72"/>
                    </a:lnTo>
                    <a:lnTo>
                      <a:pt x="93" y="104"/>
                    </a:lnTo>
                    <a:lnTo>
                      <a:pt x="110" y="136"/>
                    </a:lnTo>
                    <a:lnTo>
                      <a:pt x="76" y="160"/>
                    </a:lnTo>
                    <a:lnTo>
                      <a:pt x="110" y="192"/>
                    </a:lnTo>
                    <a:lnTo>
                      <a:pt x="152" y="208"/>
                    </a:lnTo>
                    <a:lnTo>
                      <a:pt x="144" y="224"/>
                    </a:lnTo>
                    <a:lnTo>
                      <a:pt x="118" y="224"/>
                    </a:lnTo>
                    <a:lnTo>
                      <a:pt x="102" y="256"/>
                    </a:lnTo>
                    <a:lnTo>
                      <a:pt x="51" y="272"/>
                    </a:lnTo>
                    <a:lnTo>
                      <a:pt x="51" y="304"/>
                    </a:lnTo>
                    <a:lnTo>
                      <a:pt x="9" y="312"/>
                    </a:lnTo>
                    <a:lnTo>
                      <a:pt x="26" y="328"/>
                    </a:lnTo>
                    <a:lnTo>
                      <a:pt x="0" y="368"/>
                    </a:lnTo>
                    <a:lnTo>
                      <a:pt x="26" y="376"/>
                    </a:lnTo>
                    <a:lnTo>
                      <a:pt x="26" y="400"/>
                    </a:lnTo>
                    <a:lnTo>
                      <a:pt x="59" y="408"/>
                    </a:lnTo>
                    <a:lnTo>
                      <a:pt x="160" y="408"/>
                    </a:lnTo>
                    <a:lnTo>
                      <a:pt x="228" y="376"/>
                    </a:lnTo>
                    <a:lnTo>
                      <a:pt x="287" y="376"/>
                    </a:lnTo>
                    <a:lnTo>
                      <a:pt x="329" y="392"/>
                    </a:lnTo>
                    <a:lnTo>
                      <a:pt x="329" y="360"/>
                    </a:lnTo>
                    <a:lnTo>
                      <a:pt x="354" y="328"/>
                    </a:lnTo>
                    <a:lnTo>
                      <a:pt x="371" y="304"/>
                    </a:lnTo>
                    <a:lnTo>
                      <a:pt x="388" y="232"/>
                    </a:lnTo>
                    <a:lnTo>
                      <a:pt x="380" y="208"/>
                    </a:lnTo>
                    <a:lnTo>
                      <a:pt x="371" y="176"/>
                    </a:lnTo>
                    <a:lnTo>
                      <a:pt x="396" y="168"/>
                    </a:lnTo>
                    <a:lnTo>
                      <a:pt x="380" y="160"/>
                    </a:lnTo>
                    <a:lnTo>
                      <a:pt x="363" y="160"/>
                    </a:lnTo>
                    <a:close/>
                  </a:path>
                </a:pathLst>
              </a:custGeom>
              <a:pattFill prst="wdUpDiag">
                <a:fgClr>
                  <a:schemeClr val="tx2">
                    <a:lumMod val="20000"/>
                    <a:lumOff val="80000"/>
                  </a:schemeClr>
                </a:fgClr>
                <a:bgClr>
                  <a:schemeClr val="bg1"/>
                </a:bgClr>
              </a:patt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37" name="Freeform 10"/>
              <p:cNvSpPr>
                <a:spLocks/>
              </p:cNvSpPr>
              <p:nvPr/>
            </p:nvSpPr>
            <p:spPr bwMode="auto">
              <a:xfrm>
                <a:off x="2379" y="1912"/>
                <a:ext cx="202" cy="144"/>
              </a:xfrm>
              <a:custGeom>
                <a:avLst/>
                <a:gdLst>
                  <a:gd name="T0" fmla="*/ 185 w 202"/>
                  <a:gd name="T1" fmla="*/ 72 h 144"/>
                  <a:gd name="T2" fmla="*/ 177 w 202"/>
                  <a:gd name="T3" fmla="*/ 48 h 144"/>
                  <a:gd name="T4" fmla="*/ 177 w 202"/>
                  <a:gd name="T5" fmla="*/ 16 h 144"/>
                  <a:gd name="T6" fmla="*/ 151 w 202"/>
                  <a:gd name="T7" fmla="*/ 0 h 144"/>
                  <a:gd name="T8" fmla="*/ 126 w 202"/>
                  <a:gd name="T9" fmla="*/ 0 h 144"/>
                  <a:gd name="T10" fmla="*/ 109 w 202"/>
                  <a:gd name="T11" fmla="*/ 0 h 144"/>
                  <a:gd name="T12" fmla="*/ 84 w 202"/>
                  <a:gd name="T13" fmla="*/ 0 h 144"/>
                  <a:gd name="T14" fmla="*/ 84 w 202"/>
                  <a:gd name="T15" fmla="*/ 8 h 144"/>
                  <a:gd name="T16" fmla="*/ 84 w 202"/>
                  <a:gd name="T17" fmla="*/ 0 h 144"/>
                  <a:gd name="T18" fmla="*/ 67 w 202"/>
                  <a:gd name="T19" fmla="*/ 8 h 144"/>
                  <a:gd name="T20" fmla="*/ 59 w 202"/>
                  <a:gd name="T21" fmla="*/ 24 h 144"/>
                  <a:gd name="T22" fmla="*/ 50 w 202"/>
                  <a:gd name="T23" fmla="*/ 40 h 144"/>
                  <a:gd name="T24" fmla="*/ 16 w 202"/>
                  <a:gd name="T25" fmla="*/ 40 h 144"/>
                  <a:gd name="T26" fmla="*/ 16 w 202"/>
                  <a:gd name="T27" fmla="*/ 56 h 144"/>
                  <a:gd name="T28" fmla="*/ 0 w 202"/>
                  <a:gd name="T29" fmla="*/ 72 h 144"/>
                  <a:gd name="T30" fmla="*/ 33 w 202"/>
                  <a:gd name="T31" fmla="*/ 120 h 144"/>
                  <a:gd name="T32" fmla="*/ 67 w 202"/>
                  <a:gd name="T33" fmla="*/ 96 h 144"/>
                  <a:gd name="T34" fmla="*/ 92 w 202"/>
                  <a:gd name="T35" fmla="*/ 112 h 144"/>
                  <a:gd name="T36" fmla="*/ 101 w 202"/>
                  <a:gd name="T37" fmla="*/ 136 h 144"/>
                  <a:gd name="T38" fmla="*/ 118 w 202"/>
                  <a:gd name="T39" fmla="*/ 136 h 144"/>
                  <a:gd name="T40" fmla="*/ 134 w 202"/>
                  <a:gd name="T41" fmla="*/ 144 h 144"/>
                  <a:gd name="T42" fmla="*/ 143 w 202"/>
                  <a:gd name="T43" fmla="*/ 144 h 144"/>
                  <a:gd name="T44" fmla="*/ 168 w 202"/>
                  <a:gd name="T45" fmla="*/ 128 h 144"/>
                  <a:gd name="T46" fmla="*/ 193 w 202"/>
                  <a:gd name="T47" fmla="*/ 120 h 144"/>
                  <a:gd name="T48" fmla="*/ 202 w 202"/>
                  <a:gd name="T49" fmla="*/ 88 h 144"/>
                  <a:gd name="T50" fmla="*/ 185 w 202"/>
                  <a:gd name="T51" fmla="*/ 72 h 14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02" h="144">
                    <a:moveTo>
                      <a:pt x="185" y="72"/>
                    </a:moveTo>
                    <a:lnTo>
                      <a:pt x="177" y="48"/>
                    </a:lnTo>
                    <a:lnTo>
                      <a:pt x="177" y="16"/>
                    </a:lnTo>
                    <a:lnTo>
                      <a:pt x="151" y="0"/>
                    </a:lnTo>
                    <a:lnTo>
                      <a:pt x="126" y="0"/>
                    </a:lnTo>
                    <a:lnTo>
                      <a:pt x="109" y="0"/>
                    </a:lnTo>
                    <a:lnTo>
                      <a:pt x="84" y="0"/>
                    </a:lnTo>
                    <a:lnTo>
                      <a:pt x="84" y="8"/>
                    </a:lnTo>
                    <a:lnTo>
                      <a:pt x="84" y="0"/>
                    </a:lnTo>
                    <a:lnTo>
                      <a:pt x="67" y="8"/>
                    </a:lnTo>
                    <a:lnTo>
                      <a:pt x="59" y="24"/>
                    </a:lnTo>
                    <a:lnTo>
                      <a:pt x="50" y="40"/>
                    </a:lnTo>
                    <a:lnTo>
                      <a:pt x="16" y="40"/>
                    </a:lnTo>
                    <a:lnTo>
                      <a:pt x="16" y="56"/>
                    </a:lnTo>
                    <a:lnTo>
                      <a:pt x="0" y="72"/>
                    </a:lnTo>
                    <a:lnTo>
                      <a:pt x="33" y="120"/>
                    </a:lnTo>
                    <a:lnTo>
                      <a:pt x="67" y="96"/>
                    </a:lnTo>
                    <a:lnTo>
                      <a:pt x="92" y="112"/>
                    </a:lnTo>
                    <a:lnTo>
                      <a:pt x="101" y="136"/>
                    </a:lnTo>
                    <a:lnTo>
                      <a:pt x="118" y="136"/>
                    </a:lnTo>
                    <a:lnTo>
                      <a:pt x="134" y="144"/>
                    </a:lnTo>
                    <a:lnTo>
                      <a:pt x="143" y="144"/>
                    </a:lnTo>
                    <a:lnTo>
                      <a:pt x="168" y="128"/>
                    </a:lnTo>
                    <a:lnTo>
                      <a:pt x="193" y="120"/>
                    </a:lnTo>
                    <a:lnTo>
                      <a:pt x="202" y="88"/>
                    </a:lnTo>
                    <a:lnTo>
                      <a:pt x="185" y="72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38" name="Freeform 11"/>
              <p:cNvSpPr>
                <a:spLocks/>
              </p:cNvSpPr>
              <p:nvPr/>
            </p:nvSpPr>
            <p:spPr bwMode="auto">
              <a:xfrm>
                <a:off x="2429" y="1536"/>
                <a:ext cx="666" cy="1016"/>
              </a:xfrm>
              <a:custGeom>
                <a:avLst/>
                <a:gdLst>
                  <a:gd name="T0" fmla="*/ 337 w 666"/>
                  <a:gd name="T1" fmla="*/ 96 h 1016"/>
                  <a:gd name="T2" fmla="*/ 421 w 666"/>
                  <a:gd name="T3" fmla="*/ 24 h 1016"/>
                  <a:gd name="T4" fmla="*/ 270 w 666"/>
                  <a:gd name="T5" fmla="*/ 24 h 1016"/>
                  <a:gd name="T6" fmla="*/ 253 w 666"/>
                  <a:gd name="T7" fmla="*/ 80 h 1016"/>
                  <a:gd name="T8" fmla="*/ 202 w 666"/>
                  <a:gd name="T9" fmla="*/ 136 h 1016"/>
                  <a:gd name="T10" fmla="*/ 169 w 666"/>
                  <a:gd name="T11" fmla="*/ 200 h 1016"/>
                  <a:gd name="T12" fmla="*/ 202 w 666"/>
                  <a:gd name="T13" fmla="*/ 232 h 1016"/>
                  <a:gd name="T14" fmla="*/ 169 w 666"/>
                  <a:gd name="T15" fmla="*/ 320 h 1016"/>
                  <a:gd name="T16" fmla="*/ 186 w 666"/>
                  <a:gd name="T17" fmla="*/ 344 h 1016"/>
                  <a:gd name="T18" fmla="*/ 228 w 666"/>
                  <a:gd name="T19" fmla="*/ 320 h 1016"/>
                  <a:gd name="T20" fmla="*/ 186 w 666"/>
                  <a:gd name="T21" fmla="*/ 424 h 1016"/>
                  <a:gd name="T22" fmla="*/ 236 w 666"/>
                  <a:gd name="T23" fmla="*/ 464 h 1016"/>
                  <a:gd name="T24" fmla="*/ 303 w 666"/>
                  <a:gd name="T25" fmla="*/ 448 h 1016"/>
                  <a:gd name="T26" fmla="*/ 287 w 666"/>
                  <a:gd name="T27" fmla="*/ 496 h 1016"/>
                  <a:gd name="T28" fmla="*/ 329 w 666"/>
                  <a:gd name="T29" fmla="*/ 576 h 1016"/>
                  <a:gd name="T30" fmla="*/ 295 w 666"/>
                  <a:gd name="T31" fmla="*/ 648 h 1016"/>
                  <a:gd name="T32" fmla="*/ 202 w 666"/>
                  <a:gd name="T33" fmla="*/ 624 h 1016"/>
                  <a:gd name="T34" fmla="*/ 160 w 666"/>
                  <a:gd name="T35" fmla="*/ 680 h 1016"/>
                  <a:gd name="T36" fmla="*/ 211 w 666"/>
                  <a:gd name="T37" fmla="*/ 744 h 1016"/>
                  <a:gd name="T38" fmla="*/ 101 w 666"/>
                  <a:gd name="T39" fmla="*/ 776 h 1016"/>
                  <a:gd name="T40" fmla="*/ 101 w 666"/>
                  <a:gd name="T41" fmla="*/ 808 h 1016"/>
                  <a:gd name="T42" fmla="*/ 169 w 666"/>
                  <a:gd name="T43" fmla="*/ 824 h 1016"/>
                  <a:gd name="T44" fmla="*/ 219 w 666"/>
                  <a:gd name="T45" fmla="*/ 864 h 1016"/>
                  <a:gd name="T46" fmla="*/ 295 w 666"/>
                  <a:gd name="T47" fmla="*/ 848 h 1016"/>
                  <a:gd name="T48" fmla="*/ 228 w 666"/>
                  <a:gd name="T49" fmla="*/ 896 h 1016"/>
                  <a:gd name="T50" fmla="*/ 127 w 666"/>
                  <a:gd name="T51" fmla="*/ 904 h 1016"/>
                  <a:gd name="T52" fmla="*/ 0 w 666"/>
                  <a:gd name="T53" fmla="*/ 984 h 1016"/>
                  <a:gd name="T54" fmla="*/ 51 w 666"/>
                  <a:gd name="T55" fmla="*/ 1016 h 1016"/>
                  <a:gd name="T56" fmla="*/ 93 w 666"/>
                  <a:gd name="T57" fmla="*/ 976 h 1016"/>
                  <a:gd name="T58" fmla="*/ 219 w 666"/>
                  <a:gd name="T59" fmla="*/ 960 h 1016"/>
                  <a:gd name="T60" fmla="*/ 337 w 666"/>
                  <a:gd name="T61" fmla="*/ 984 h 1016"/>
                  <a:gd name="T62" fmla="*/ 421 w 666"/>
                  <a:gd name="T63" fmla="*/ 968 h 1016"/>
                  <a:gd name="T64" fmla="*/ 573 w 666"/>
                  <a:gd name="T65" fmla="*/ 968 h 1016"/>
                  <a:gd name="T66" fmla="*/ 624 w 666"/>
                  <a:gd name="T67" fmla="*/ 928 h 1016"/>
                  <a:gd name="T68" fmla="*/ 590 w 666"/>
                  <a:gd name="T69" fmla="*/ 872 h 1016"/>
                  <a:gd name="T70" fmla="*/ 649 w 666"/>
                  <a:gd name="T71" fmla="*/ 840 h 1016"/>
                  <a:gd name="T72" fmla="*/ 666 w 666"/>
                  <a:gd name="T73" fmla="*/ 760 h 1016"/>
                  <a:gd name="T74" fmla="*/ 539 w 666"/>
                  <a:gd name="T75" fmla="*/ 728 h 1016"/>
                  <a:gd name="T76" fmla="*/ 523 w 666"/>
                  <a:gd name="T77" fmla="*/ 632 h 1016"/>
                  <a:gd name="T78" fmla="*/ 539 w 666"/>
                  <a:gd name="T79" fmla="*/ 576 h 1016"/>
                  <a:gd name="T80" fmla="*/ 480 w 666"/>
                  <a:gd name="T81" fmla="*/ 512 h 1016"/>
                  <a:gd name="T82" fmla="*/ 455 w 666"/>
                  <a:gd name="T83" fmla="*/ 392 h 1016"/>
                  <a:gd name="T84" fmla="*/ 413 w 666"/>
                  <a:gd name="T85" fmla="*/ 344 h 1016"/>
                  <a:gd name="T86" fmla="*/ 337 w 666"/>
                  <a:gd name="T87" fmla="*/ 320 h 1016"/>
                  <a:gd name="T88" fmla="*/ 388 w 666"/>
                  <a:gd name="T89" fmla="*/ 280 h 1016"/>
                  <a:gd name="T90" fmla="*/ 447 w 666"/>
                  <a:gd name="T91" fmla="*/ 224 h 1016"/>
                  <a:gd name="T92" fmla="*/ 489 w 666"/>
                  <a:gd name="T93" fmla="*/ 144 h 1016"/>
                  <a:gd name="T94" fmla="*/ 379 w 666"/>
                  <a:gd name="T95" fmla="*/ 120 h 101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666" h="1016">
                    <a:moveTo>
                      <a:pt x="329" y="128"/>
                    </a:moveTo>
                    <a:lnTo>
                      <a:pt x="354" y="104"/>
                    </a:lnTo>
                    <a:lnTo>
                      <a:pt x="337" y="96"/>
                    </a:lnTo>
                    <a:lnTo>
                      <a:pt x="388" y="64"/>
                    </a:lnTo>
                    <a:lnTo>
                      <a:pt x="413" y="56"/>
                    </a:lnTo>
                    <a:lnTo>
                      <a:pt x="421" y="24"/>
                    </a:lnTo>
                    <a:lnTo>
                      <a:pt x="320" y="16"/>
                    </a:lnTo>
                    <a:lnTo>
                      <a:pt x="287" y="0"/>
                    </a:lnTo>
                    <a:lnTo>
                      <a:pt x="270" y="24"/>
                    </a:lnTo>
                    <a:lnTo>
                      <a:pt x="253" y="40"/>
                    </a:lnTo>
                    <a:lnTo>
                      <a:pt x="245" y="56"/>
                    </a:lnTo>
                    <a:lnTo>
                      <a:pt x="253" y="80"/>
                    </a:lnTo>
                    <a:lnTo>
                      <a:pt x="219" y="88"/>
                    </a:lnTo>
                    <a:lnTo>
                      <a:pt x="202" y="104"/>
                    </a:lnTo>
                    <a:lnTo>
                      <a:pt x="202" y="136"/>
                    </a:lnTo>
                    <a:lnTo>
                      <a:pt x="202" y="160"/>
                    </a:lnTo>
                    <a:lnTo>
                      <a:pt x="186" y="184"/>
                    </a:lnTo>
                    <a:lnTo>
                      <a:pt x="169" y="200"/>
                    </a:lnTo>
                    <a:lnTo>
                      <a:pt x="135" y="248"/>
                    </a:lnTo>
                    <a:lnTo>
                      <a:pt x="160" y="256"/>
                    </a:lnTo>
                    <a:lnTo>
                      <a:pt x="202" y="232"/>
                    </a:lnTo>
                    <a:lnTo>
                      <a:pt x="186" y="264"/>
                    </a:lnTo>
                    <a:lnTo>
                      <a:pt x="177" y="296"/>
                    </a:lnTo>
                    <a:lnTo>
                      <a:pt x="169" y="320"/>
                    </a:lnTo>
                    <a:lnTo>
                      <a:pt x="143" y="376"/>
                    </a:lnTo>
                    <a:lnTo>
                      <a:pt x="169" y="376"/>
                    </a:lnTo>
                    <a:lnTo>
                      <a:pt x="186" y="344"/>
                    </a:lnTo>
                    <a:lnTo>
                      <a:pt x="202" y="304"/>
                    </a:lnTo>
                    <a:lnTo>
                      <a:pt x="211" y="328"/>
                    </a:lnTo>
                    <a:lnTo>
                      <a:pt x="228" y="320"/>
                    </a:lnTo>
                    <a:lnTo>
                      <a:pt x="219" y="344"/>
                    </a:lnTo>
                    <a:lnTo>
                      <a:pt x="228" y="360"/>
                    </a:lnTo>
                    <a:lnTo>
                      <a:pt x="186" y="424"/>
                    </a:lnTo>
                    <a:lnTo>
                      <a:pt x="194" y="472"/>
                    </a:lnTo>
                    <a:lnTo>
                      <a:pt x="202" y="440"/>
                    </a:lnTo>
                    <a:lnTo>
                      <a:pt x="236" y="464"/>
                    </a:lnTo>
                    <a:lnTo>
                      <a:pt x="253" y="456"/>
                    </a:lnTo>
                    <a:lnTo>
                      <a:pt x="278" y="464"/>
                    </a:lnTo>
                    <a:lnTo>
                      <a:pt x="303" y="448"/>
                    </a:lnTo>
                    <a:lnTo>
                      <a:pt x="329" y="456"/>
                    </a:lnTo>
                    <a:lnTo>
                      <a:pt x="295" y="480"/>
                    </a:lnTo>
                    <a:lnTo>
                      <a:pt x="287" y="496"/>
                    </a:lnTo>
                    <a:lnTo>
                      <a:pt x="312" y="544"/>
                    </a:lnTo>
                    <a:lnTo>
                      <a:pt x="329" y="544"/>
                    </a:lnTo>
                    <a:lnTo>
                      <a:pt x="329" y="576"/>
                    </a:lnTo>
                    <a:lnTo>
                      <a:pt x="320" y="576"/>
                    </a:lnTo>
                    <a:lnTo>
                      <a:pt x="312" y="632"/>
                    </a:lnTo>
                    <a:lnTo>
                      <a:pt x="295" y="648"/>
                    </a:lnTo>
                    <a:lnTo>
                      <a:pt x="287" y="640"/>
                    </a:lnTo>
                    <a:lnTo>
                      <a:pt x="236" y="640"/>
                    </a:lnTo>
                    <a:lnTo>
                      <a:pt x="202" y="624"/>
                    </a:lnTo>
                    <a:lnTo>
                      <a:pt x="186" y="632"/>
                    </a:lnTo>
                    <a:lnTo>
                      <a:pt x="202" y="648"/>
                    </a:lnTo>
                    <a:lnTo>
                      <a:pt x="160" y="680"/>
                    </a:lnTo>
                    <a:lnTo>
                      <a:pt x="177" y="688"/>
                    </a:lnTo>
                    <a:lnTo>
                      <a:pt x="202" y="680"/>
                    </a:lnTo>
                    <a:lnTo>
                      <a:pt x="211" y="744"/>
                    </a:lnTo>
                    <a:lnTo>
                      <a:pt x="169" y="760"/>
                    </a:lnTo>
                    <a:lnTo>
                      <a:pt x="143" y="768"/>
                    </a:lnTo>
                    <a:lnTo>
                      <a:pt x="101" y="776"/>
                    </a:lnTo>
                    <a:lnTo>
                      <a:pt x="84" y="784"/>
                    </a:lnTo>
                    <a:lnTo>
                      <a:pt x="93" y="792"/>
                    </a:lnTo>
                    <a:lnTo>
                      <a:pt x="101" y="808"/>
                    </a:lnTo>
                    <a:lnTo>
                      <a:pt x="135" y="824"/>
                    </a:lnTo>
                    <a:lnTo>
                      <a:pt x="152" y="808"/>
                    </a:lnTo>
                    <a:lnTo>
                      <a:pt x="169" y="824"/>
                    </a:lnTo>
                    <a:lnTo>
                      <a:pt x="160" y="840"/>
                    </a:lnTo>
                    <a:lnTo>
                      <a:pt x="194" y="840"/>
                    </a:lnTo>
                    <a:lnTo>
                      <a:pt x="219" y="864"/>
                    </a:lnTo>
                    <a:lnTo>
                      <a:pt x="261" y="864"/>
                    </a:lnTo>
                    <a:lnTo>
                      <a:pt x="278" y="856"/>
                    </a:lnTo>
                    <a:lnTo>
                      <a:pt x="295" y="848"/>
                    </a:lnTo>
                    <a:lnTo>
                      <a:pt x="270" y="872"/>
                    </a:lnTo>
                    <a:lnTo>
                      <a:pt x="261" y="888"/>
                    </a:lnTo>
                    <a:lnTo>
                      <a:pt x="228" y="896"/>
                    </a:lnTo>
                    <a:lnTo>
                      <a:pt x="160" y="888"/>
                    </a:lnTo>
                    <a:lnTo>
                      <a:pt x="152" y="896"/>
                    </a:lnTo>
                    <a:lnTo>
                      <a:pt x="127" y="904"/>
                    </a:lnTo>
                    <a:lnTo>
                      <a:pt x="110" y="928"/>
                    </a:lnTo>
                    <a:lnTo>
                      <a:pt x="42" y="976"/>
                    </a:lnTo>
                    <a:lnTo>
                      <a:pt x="0" y="984"/>
                    </a:lnTo>
                    <a:lnTo>
                      <a:pt x="9" y="992"/>
                    </a:lnTo>
                    <a:lnTo>
                      <a:pt x="34" y="992"/>
                    </a:lnTo>
                    <a:lnTo>
                      <a:pt x="51" y="1016"/>
                    </a:lnTo>
                    <a:lnTo>
                      <a:pt x="68" y="1008"/>
                    </a:lnTo>
                    <a:lnTo>
                      <a:pt x="68" y="992"/>
                    </a:lnTo>
                    <a:lnTo>
                      <a:pt x="93" y="976"/>
                    </a:lnTo>
                    <a:lnTo>
                      <a:pt x="143" y="976"/>
                    </a:lnTo>
                    <a:lnTo>
                      <a:pt x="169" y="1008"/>
                    </a:lnTo>
                    <a:lnTo>
                      <a:pt x="219" y="960"/>
                    </a:lnTo>
                    <a:lnTo>
                      <a:pt x="261" y="952"/>
                    </a:lnTo>
                    <a:lnTo>
                      <a:pt x="295" y="976"/>
                    </a:lnTo>
                    <a:lnTo>
                      <a:pt x="337" y="984"/>
                    </a:lnTo>
                    <a:lnTo>
                      <a:pt x="346" y="968"/>
                    </a:lnTo>
                    <a:lnTo>
                      <a:pt x="388" y="968"/>
                    </a:lnTo>
                    <a:lnTo>
                      <a:pt x="421" y="968"/>
                    </a:lnTo>
                    <a:lnTo>
                      <a:pt x="472" y="968"/>
                    </a:lnTo>
                    <a:lnTo>
                      <a:pt x="506" y="984"/>
                    </a:lnTo>
                    <a:lnTo>
                      <a:pt x="573" y="968"/>
                    </a:lnTo>
                    <a:lnTo>
                      <a:pt x="590" y="952"/>
                    </a:lnTo>
                    <a:lnTo>
                      <a:pt x="624" y="952"/>
                    </a:lnTo>
                    <a:lnTo>
                      <a:pt x="624" y="928"/>
                    </a:lnTo>
                    <a:lnTo>
                      <a:pt x="565" y="912"/>
                    </a:lnTo>
                    <a:lnTo>
                      <a:pt x="590" y="896"/>
                    </a:lnTo>
                    <a:lnTo>
                      <a:pt x="590" y="872"/>
                    </a:lnTo>
                    <a:lnTo>
                      <a:pt x="624" y="872"/>
                    </a:lnTo>
                    <a:lnTo>
                      <a:pt x="624" y="856"/>
                    </a:lnTo>
                    <a:lnTo>
                      <a:pt x="649" y="840"/>
                    </a:lnTo>
                    <a:lnTo>
                      <a:pt x="657" y="816"/>
                    </a:lnTo>
                    <a:lnTo>
                      <a:pt x="666" y="800"/>
                    </a:lnTo>
                    <a:lnTo>
                      <a:pt x="666" y="760"/>
                    </a:lnTo>
                    <a:lnTo>
                      <a:pt x="582" y="728"/>
                    </a:lnTo>
                    <a:lnTo>
                      <a:pt x="565" y="744"/>
                    </a:lnTo>
                    <a:lnTo>
                      <a:pt x="539" y="728"/>
                    </a:lnTo>
                    <a:lnTo>
                      <a:pt x="573" y="704"/>
                    </a:lnTo>
                    <a:lnTo>
                      <a:pt x="556" y="656"/>
                    </a:lnTo>
                    <a:lnTo>
                      <a:pt x="523" y="632"/>
                    </a:lnTo>
                    <a:lnTo>
                      <a:pt x="548" y="632"/>
                    </a:lnTo>
                    <a:lnTo>
                      <a:pt x="539" y="592"/>
                    </a:lnTo>
                    <a:lnTo>
                      <a:pt x="539" y="576"/>
                    </a:lnTo>
                    <a:lnTo>
                      <a:pt x="531" y="560"/>
                    </a:lnTo>
                    <a:lnTo>
                      <a:pt x="523" y="536"/>
                    </a:lnTo>
                    <a:lnTo>
                      <a:pt x="480" y="512"/>
                    </a:lnTo>
                    <a:lnTo>
                      <a:pt x="472" y="480"/>
                    </a:lnTo>
                    <a:lnTo>
                      <a:pt x="455" y="440"/>
                    </a:lnTo>
                    <a:lnTo>
                      <a:pt x="455" y="392"/>
                    </a:lnTo>
                    <a:lnTo>
                      <a:pt x="447" y="376"/>
                    </a:lnTo>
                    <a:lnTo>
                      <a:pt x="421" y="352"/>
                    </a:lnTo>
                    <a:lnTo>
                      <a:pt x="413" y="344"/>
                    </a:lnTo>
                    <a:lnTo>
                      <a:pt x="396" y="328"/>
                    </a:lnTo>
                    <a:lnTo>
                      <a:pt x="362" y="328"/>
                    </a:lnTo>
                    <a:lnTo>
                      <a:pt x="337" y="320"/>
                    </a:lnTo>
                    <a:lnTo>
                      <a:pt x="371" y="312"/>
                    </a:lnTo>
                    <a:lnTo>
                      <a:pt x="396" y="304"/>
                    </a:lnTo>
                    <a:lnTo>
                      <a:pt x="388" y="280"/>
                    </a:lnTo>
                    <a:lnTo>
                      <a:pt x="421" y="264"/>
                    </a:lnTo>
                    <a:lnTo>
                      <a:pt x="421" y="248"/>
                    </a:lnTo>
                    <a:lnTo>
                      <a:pt x="447" y="224"/>
                    </a:lnTo>
                    <a:lnTo>
                      <a:pt x="455" y="192"/>
                    </a:lnTo>
                    <a:lnTo>
                      <a:pt x="489" y="168"/>
                    </a:lnTo>
                    <a:lnTo>
                      <a:pt x="489" y="144"/>
                    </a:lnTo>
                    <a:lnTo>
                      <a:pt x="447" y="144"/>
                    </a:lnTo>
                    <a:lnTo>
                      <a:pt x="430" y="128"/>
                    </a:lnTo>
                    <a:lnTo>
                      <a:pt x="379" y="120"/>
                    </a:lnTo>
                    <a:lnTo>
                      <a:pt x="329" y="128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39" name="Freeform 12"/>
              <p:cNvSpPr>
                <a:spLocks/>
              </p:cNvSpPr>
              <p:nvPr/>
            </p:nvSpPr>
            <p:spPr bwMode="auto">
              <a:xfrm>
                <a:off x="2379" y="1912"/>
                <a:ext cx="202" cy="144"/>
              </a:xfrm>
              <a:custGeom>
                <a:avLst/>
                <a:gdLst>
                  <a:gd name="T0" fmla="*/ 185 w 202"/>
                  <a:gd name="T1" fmla="*/ 72 h 144"/>
                  <a:gd name="T2" fmla="*/ 177 w 202"/>
                  <a:gd name="T3" fmla="*/ 48 h 144"/>
                  <a:gd name="T4" fmla="*/ 177 w 202"/>
                  <a:gd name="T5" fmla="*/ 16 h 144"/>
                  <a:gd name="T6" fmla="*/ 151 w 202"/>
                  <a:gd name="T7" fmla="*/ 0 h 144"/>
                  <a:gd name="T8" fmla="*/ 126 w 202"/>
                  <a:gd name="T9" fmla="*/ 0 h 144"/>
                  <a:gd name="T10" fmla="*/ 109 w 202"/>
                  <a:gd name="T11" fmla="*/ 0 h 144"/>
                  <a:gd name="T12" fmla="*/ 84 w 202"/>
                  <a:gd name="T13" fmla="*/ 0 h 144"/>
                  <a:gd name="T14" fmla="*/ 84 w 202"/>
                  <a:gd name="T15" fmla="*/ 8 h 144"/>
                  <a:gd name="T16" fmla="*/ 84 w 202"/>
                  <a:gd name="T17" fmla="*/ 0 h 144"/>
                  <a:gd name="T18" fmla="*/ 67 w 202"/>
                  <a:gd name="T19" fmla="*/ 8 h 144"/>
                  <a:gd name="T20" fmla="*/ 59 w 202"/>
                  <a:gd name="T21" fmla="*/ 24 h 144"/>
                  <a:gd name="T22" fmla="*/ 50 w 202"/>
                  <a:gd name="T23" fmla="*/ 40 h 144"/>
                  <a:gd name="T24" fmla="*/ 16 w 202"/>
                  <a:gd name="T25" fmla="*/ 40 h 144"/>
                  <a:gd name="T26" fmla="*/ 16 w 202"/>
                  <a:gd name="T27" fmla="*/ 56 h 144"/>
                  <a:gd name="T28" fmla="*/ 0 w 202"/>
                  <a:gd name="T29" fmla="*/ 72 h 144"/>
                  <a:gd name="T30" fmla="*/ 33 w 202"/>
                  <a:gd name="T31" fmla="*/ 120 h 144"/>
                  <a:gd name="T32" fmla="*/ 67 w 202"/>
                  <a:gd name="T33" fmla="*/ 96 h 144"/>
                  <a:gd name="T34" fmla="*/ 92 w 202"/>
                  <a:gd name="T35" fmla="*/ 112 h 144"/>
                  <a:gd name="T36" fmla="*/ 101 w 202"/>
                  <a:gd name="T37" fmla="*/ 136 h 144"/>
                  <a:gd name="T38" fmla="*/ 118 w 202"/>
                  <a:gd name="T39" fmla="*/ 136 h 144"/>
                  <a:gd name="T40" fmla="*/ 134 w 202"/>
                  <a:gd name="T41" fmla="*/ 144 h 144"/>
                  <a:gd name="T42" fmla="*/ 143 w 202"/>
                  <a:gd name="T43" fmla="*/ 144 h 144"/>
                  <a:gd name="T44" fmla="*/ 143 w 202"/>
                  <a:gd name="T45" fmla="*/ 144 h 144"/>
                  <a:gd name="T46" fmla="*/ 168 w 202"/>
                  <a:gd name="T47" fmla="*/ 128 h 144"/>
                  <a:gd name="T48" fmla="*/ 193 w 202"/>
                  <a:gd name="T49" fmla="*/ 120 h 144"/>
                  <a:gd name="T50" fmla="*/ 202 w 202"/>
                  <a:gd name="T51" fmla="*/ 88 h 144"/>
                  <a:gd name="T52" fmla="*/ 185 w 202"/>
                  <a:gd name="T53" fmla="*/ 72 h 14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02" h="144">
                    <a:moveTo>
                      <a:pt x="185" y="72"/>
                    </a:moveTo>
                    <a:lnTo>
                      <a:pt x="177" y="48"/>
                    </a:lnTo>
                    <a:lnTo>
                      <a:pt x="177" y="16"/>
                    </a:lnTo>
                    <a:lnTo>
                      <a:pt x="151" y="0"/>
                    </a:lnTo>
                    <a:lnTo>
                      <a:pt x="126" y="0"/>
                    </a:lnTo>
                    <a:lnTo>
                      <a:pt x="109" y="0"/>
                    </a:lnTo>
                    <a:lnTo>
                      <a:pt x="84" y="0"/>
                    </a:lnTo>
                    <a:lnTo>
                      <a:pt x="84" y="8"/>
                    </a:lnTo>
                    <a:lnTo>
                      <a:pt x="84" y="0"/>
                    </a:lnTo>
                    <a:lnTo>
                      <a:pt x="67" y="8"/>
                    </a:lnTo>
                    <a:lnTo>
                      <a:pt x="59" y="24"/>
                    </a:lnTo>
                    <a:lnTo>
                      <a:pt x="50" y="40"/>
                    </a:lnTo>
                    <a:lnTo>
                      <a:pt x="16" y="40"/>
                    </a:lnTo>
                    <a:lnTo>
                      <a:pt x="16" y="56"/>
                    </a:lnTo>
                    <a:lnTo>
                      <a:pt x="0" y="72"/>
                    </a:lnTo>
                    <a:lnTo>
                      <a:pt x="33" y="120"/>
                    </a:lnTo>
                    <a:lnTo>
                      <a:pt x="67" y="96"/>
                    </a:lnTo>
                    <a:lnTo>
                      <a:pt x="92" y="112"/>
                    </a:lnTo>
                    <a:lnTo>
                      <a:pt x="101" y="136"/>
                    </a:lnTo>
                    <a:lnTo>
                      <a:pt x="118" y="136"/>
                    </a:lnTo>
                    <a:lnTo>
                      <a:pt x="134" y="144"/>
                    </a:lnTo>
                    <a:lnTo>
                      <a:pt x="143" y="144"/>
                    </a:lnTo>
                    <a:lnTo>
                      <a:pt x="168" y="128"/>
                    </a:lnTo>
                    <a:lnTo>
                      <a:pt x="193" y="120"/>
                    </a:lnTo>
                    <a:lnTo>
                      <a:pt x="202" y="88"/>
                    </a:lnTo>
                    <a:lnTo>
                      <a:pt x="185" y="72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40" name="Freeform 13"/>
              <p:cNvSpPr>
                <a:spLocks/>
              </p:cNvSpPr>
              <p:nvPr/>
            </p:nvSpPr>
            <p:spPr bwMode="auto">
              <a:xfrm>
                <a:off x="2429" y="1536"/>
                <a:ext cx="666" cy="1016"/>
              </a:xfrm>
              <a:custGeom>
                <a:avLst/>
                <a:gdLst>
                  <a:gd name="T0" fmla="*/ 337 w 666"/>
                  <a:gd name="T1" fmla="*/ 96 h 1016"/>
                  <a:gd name="T2" fmla="*/ 421 w 666"/>
                  <a:gd name="T3" fmla="*/ 24 h 1016"/>
                  <a:gd name="T4" fmla="*/ 270 w 666"/>
                  <a:gd name="T5" fmla="*/ 24 h 1016"/>
                  <a:gd name="T6" fmla="*/ 253 w 666"/>
                  <a:gd name="T7" fmla="*/ 80 h 1016"/>
                  <a:gd name="T8" fmla="*/ 202 w 666"/>
                  <a:gd name="T9" fmla="*/ 136 h 1016"/>
                  <a:gd name="T10" fmla="*/ 169 w 666"/>
                  <a:gd name="T11" fmla="*/ 200 h 1016"/>
                  <a:gd name="T12" fmla="*/ 202 w 666"/>
                  <a:gd name="T13" fmla="*/ 232 h 1016"/>
                  <a:gd name="T14" fmla="*/ 169 w 666"/>
                  <a:gd name="T15" fmla="*/ 320 h 1016"/>
                  <a:gd name="T16" fmla="*/ 186 w 666"/>
                  <a:gd name="T17" fmla="*/ 344 h 1016"/>
                  <a:gd name="T18" fmla="*/ 228 w 666"/>
                  <a:gd name="T19" fmla="*/ 320 h 1016"/>
                  <a:gd name="T20" fmla="*/ 186 w 666"/>
                  <a:gd name="T21" fmla="*/ 424 h 1016"/>
                  <a:gd name="T22" fmla="*/ 236 w 666"/>
                  <a:gd name="T23" fmla="*/ 464 h 1016"/>
                  <a:gd name="T24" fmla="*/ 303 w 666"/>
                  <a:gd name="T25" fmla="*/ 448 h 1016"/>
                  <a:gd name="T26" fmla="*/ 287 w 666"/>
                  <a:gd name="T27" fmla="*/ 496 h 1016"/>
                  <a:gd name="T28" fmla="*/ 329 w 666"/>
                  <a:gd name="T29" fmla="*/ 576 h 1016"/>
                  <a:gd name="T30" fmla="*/ 295 w 666"/>
                  <a:gd name="T31" fmla="*/ 648 h 1016"/>
                  <a:gd name="T32" fmla="*/ 202 w 666"/>
                  <a:gd name="T33" fmla="*/ 624 h 1016"/>
                  <a:gd name="T34" fmla="*/ 160 w 666"/>
                  <a:gd name="T35" fmla="*/ 680 h 1016"/>
                  <a:gd name="T36" fmla="*/ 211 w 666"/>
                  <a:gd name="T37" fmla="*/ 744 h 1016"/>
                  <a:gd name="T38" fmla="*/ 101 w 666"/>
                  <a:gd name="T39" fmla="*/ 776 h 1016"/>
                  <a:gd name="T40" fmla="*/ 101 w 666"/>
                  <a:gd name="T41" fmla="*/ 808 h 1016"/>
                  <a:gd name="T42" fmla="*/ 169 w 666"/>
                  <a:gd name="T43" fmla="*/ 824 h 1016"/>
                  <a:gd name="T44" fmla="*/ 219 w 666"/>
                  <a:gd name="T45" fmla="*/ 864 h 1016"/>
                  <a:gd name="T46" fmla="*/ 295 w 666"/>
                  <a:gd name="T47" fmla="*/ 848 h 1016"/>
                  <a:gd name="T48" fmla="*/ 228 w 666"/>
                  <a:gd name="T49" fmla="*/ 896 h 1016"/>
                  <a:gd name="T50" fmla="*/ 127 w 666"/>
                  <a:gd name="T51" fmla="*/ 904 h 1016"/>
                  <a:gd name="T52" fmla="*/ 0 w 666"/>
                  <a:gd name="T53" fmla="*/ 984 h 1016"/>
                  <a:gd name="T54" fmla="*/ 51 w 666"/>
                  <a:gd name="T55" fmla="*/ 1016 h 1016"/>
                  <a:gd name="T56" fmla="*/ 93 w 666"/>
                  <a:gd name="T57" fmla="*/ 976 h 1016"/>
                  <a:gd name="T58" fmla="*/ 219 w 666"/>
                  <a:gd name="T59" fmla="*/ 960 h 1016"/>
                  <a:gd name="T60" fmla="*/ 337 w 666"/>
                  <a:gd name="T61" fmla="*/ 984 h 1016"/>
                  <a:gd name="T62" fmla="*/ 421 w 666"/>
                  <a:gd name="T63" fmla="*/ 968 h 1016"/>
                  <a:gd name="T64" fmla="*/ 573 w 666"/>
                  <a:gd name="T65" fmla="*/ 968 h 1016"/>
                  <a:gd name="T66" fmla="*/ 624 w 666"/>
                  <a:gd name="T67" fmla="*/ 928 h 1016"/>
                  <a:gd name="T68" fmla="*/ 590 w 666"/>
                  <a:gd name="T69" fmla="*/ 872 h 1016"/>
                  <a:gd name="T70" fmla="*/ 649 w 666"/>
                  <a:gd name="T71" fmla="*/ 840 h 1016"/>
                  <a:gd name="T72" fmla="*/ 666 w 666"/>
                  <a:gd name="T73" fmla="*/ 760 h 1016"/>
                  <a:gd name="T74" fmla="*/ 539 w 666"/>
                  <a:gd name="T75" fmla="*/ 728 h 1016"/>
                  <a:gd name="T76" fmla="*/ 523 w 666"/>
                  <a:gd name="T77" fmla="*/ 632 h 1016"/>
                  <a:gd name="T78" fmla="*/ 539 w 666"/>
                  <a:gd name="T79" fmla="*/ 576 h 1016"/>
                  <a:gd name="T80" fmla="*/ 480 w 666"/>
                  <a:gd name="T81" fmla="*/ 512 h 1016"/>
                  <a:gd name="T82" fmla="*/ 455 w 666"/>
                  <a:gd name="T83" fmla="*/ 392 h 1016"/>
                  <a:gd name="T84" fmla="*/ 413 w 666"/>
                  <a:gd name="T85" fmla="*/ 344 h 1016"/>
                  <a:gd name="T86" fmla="*/ 337 w 666"/>
                  <a:gd name="T87" fmla="*/ 320 h 1016"/>
                  <a:gd name="T88" fmla="*/ 388 w 666"/>
                  <a:gd name="T89" fmla="*/ 280 h 1016"/>
                  <a:gd name="T90" fmla="*/ 447 w 666"/>
                  <a:gd name="T91" fmla="*/ 224 h 1016"/>
                  <a:gd name="T92" fmla="*/ 489 w 666"/>
                  <a:gd name="T93" fmla="*/ 144 h 1016"/>
                  <a:gd name="T94" fmla="*/ 379 w 666"/>
                  <a:gd name="T95" fmla="*/ 120 h 101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666" h="1016">
                    <a:moveTo>
                      <a:pt x="329" y="128"/>
                    </a:moveTo>
                    <a:lnTo>
                      <a:pt x="354" y="104"/>
                    </a:lnTo>
                    <a:lnTo>
                      <a:pt x="337" y="96"/>
                    </a:lnTo>
                    <a:lnTo>
                      <a:pt x="388" y="64"/>
                    </a:lnTo>
                    <a:lnTo>
                      <a:pt x="413" y="56"/>
                    </a:lnTo>
                    <a:lnTo>
                      <a:pt x="421" y="24"/>
                    </a:lnTo>
                    <a:lnTo>
                      <a:pt x="320" y="16"/>
                    </a:lnTo>
                    <a:lnTo>
                      <a:pt x="287" y="0"/>
                    </a:lnTo>
                    <a:lnTo>
                      <a:pt x="270" y="24"/>
                    </a:lnTo>
                    <a:lnTo>
                      <a:pt x="253" y="40"/>
                    </a:lnTo>
                    <a:lnTo>
                      <a:pt x="245" y="56"/>
                    </a:lnTo>
                    <a:lnTo>
                      <a:pt x="253" y="80"/>
                    </a:lnTo>
                    <a:lnTo>
                      <a:pt x="219" y="88"/>
                    </a:lnTo>
                    <a:lnTo>
                      <a:pt x="202" y="104"/>
                    </a:lnTo>
                    <a:lnTo>
                      <a:pt x="202" y="136"/>
                    </a:lnTo>
                    <a:lnTo>
                      <a:pt x="202" y="160"/>
                    </a:lnTo>
                    <a:lnTo>
                      <a:pt x="186" y="184"/>
                    </a:lnTo>
                    <a:lnTo>
                      <a:pt x="169" y="200"/>
                    </a:lnTo>
                    <a:lnTo>
                      <a:pt x="135" y="248"/>
                    </a:lnTo>
                    <a:lnTo>
                      <a:pt x="160" y="256"/>
                    </a:lnTo>
                    <a:lnTo>
                      <a:pt x="202" y="232"/>
                    </a:lnTo>
                    <a:lnTo>
                      <a:pt x="186" y="264"/>
                    </a:lnTo>
                    <a:lnTo>
                      <a:pt x="177" y="296"/>
                    </a:lnTo>
                    <a:lnTo>
                      <a:pt x="169" y="320"/>
                    </a:lnTo>
                    <a:lnTo>
                      <a:pt x="143" y="376"/>
                    </a:lnTo>
                    <a:lnTo>
                      <a:pt x="169" y="376"/>
                    </a:lnTo>
                    <a:lnTo>
                      <a:pt x="186" y="344"/>
                    </a:lnTo>
                    <a:lnTo>
                      <a:pt x="202" y="304"/>
                    </a:lnTo>
                    <a:lnTo>
                      <a:pt x="211" y="328"/>
                    </a:lnTo>
                    <a:lnTo>
                      <a:pt x="228" y="320"/>
                    </a:lnTo>
                    <a:lnTo>
                      <a:pt x="219" y="344"/>
                    </a:lnTo>
                    <a:lnTo>
                      <a:pt x="228" y="360"/>
                    </a:lnTo>
                    <a:lnTo>
                      <a:pt x="186" y="424"/>
                    </a:lnTo>
                    <a:lnTo>
                      <a:pt x="194" y="472"/>
                    </a:lnTo>
                    <a:lnTo>
                      <a:pt x="202" y="440"/>
                    </a:lnTo>
                    <a:lnTo>
                      <a:pt x="236" y="464"/>
                    </a:lnTo>
                    <a:lnTo>
                      <a:pt x="253" y="456"/>
                    </a:lnTo>
                    <a:lnTo>
                      <a:pt x="278" y="464"/>
                    </a:lnTo>
                    <a:lnTo>
                      <a:pt x="303" y="448"/>
                    </a:lnTo>
                    <a:lnTo>
                      <a:pt x="329" y="456"/>
                    </a:lnTo>
                    <a:lnTo>
                      <a:pt x="295" y="480"/>
                    </a:lnTo>
                    <a:lnTo>
                      <a:pt x="287" y="496"/>
                    </a:lnTo>
                    <a:lnTo>
                      <a:pt x="312" y="544"/>
                    </a:lnTo>
                    <a:lnTo>
                      <a:pt x="329" y="544"/>
                    </a:lnTo>
                    <a:lnTo>
                      <a:pt x="329" y="576"/>
                    </a:lnTo>
                    <a:lnTo>
                      <a:pt x="320" y="576"/>
                    </a:lnTo>
                    <a:lnTo>
                      <a:pt x="312" y="632"/>
                    </a:lnTo>
                    <a:lnTo>
                      <a:pt x="295" y="648"/>
                    </a:lnTo>
                    <a:lnTo>
                      <a:pt x="287" y="640"/>
                    </a:lnTo>
                    <a:lnTo>
                      <a:pt x="236" y="640"/>
                    </a:lnTo>
                    <a:lnTo>
                      <a:pt x="202" y="624"/>
                    </a:lnTo>
                    <a:lnTo>
                      <a:pt x="186" y="632"/>
                    </a:lnTo>
                    <a:lnTo>
                      <a:pt x="202" y="648"/>
                    </a:lnTo>
                    <a:lnTo>
                      <a:pt x="160" y="680"/>
                    </a:lnTo>
                    <a:lnTo>
                      <a:pt x="177" y="688"/>
                    </a:lnTo>
                    <a:lnTo>
                      <a:pt x="202" y="680"/>
                    </a:lnTo>
                    <a:lnTo>
                      <a:pt x="211" y="744"/>
                    </a:lnTo>
                    <a:lnTo>
                      <a:pt x="169" y="760"/>
                    </a:lnTo>
                    <a:lnTo>
                      <a:pt x="143" y="768"/>
                    </a:lnTo>
                    <a:lnTo>
                      <a:pt x="101" y="776"/>
                    </a:lnTo>
                    <a:lnTo>
                      <a:pt x="84" y="784"/>
                    </a:lnTo>
                    <a:lnTo>
                      <a:pt x="93" y="792"/>
                    </a:lnTo>
                    <a:lnTo>
                      <a:pt x="101" y="808"/>
                    </a:lnTo>
                    <a:lnTo>
                      <a:pt x="135" y="824"/>
                    </a:lnTo>
                    <a:lnTo>
                      <a:pt x="152" y="808"/>
                    </a:lnTo>
                    <a:lnTo>
                      <a:pt x="169" y="824"/>
                    </a:lnTo>
                    <a:lnTo>
                      <a:pt x="160" y="840"/>
                    </a:lnTo>
                    <a:lnTo>
                      <a:pt x="194" y="840"/>
                    </a:lnTo>
                    <a:lnTo>
                      <a:pt x="219" y="864"/>
                    </a:lnTo>
                    <a:lnTo>
                      <a:pt x="261" y="864"/>
                    </a:lnTo>
                    <a:lnTo>
                      <a:pt x="278" y="856"/>
                    </a:lnTo>
                    <a:lnTo>
                      <a:pt x="295" y="848"/>
                    </a:lnTo>
                    <a:lnTo>
                      <a:pt x="270" y="872"/>
                    </a:lnTo>
                    <a:lnTo>
                      <a:pt x="261" y="888"/>
                    </a:lnTo>
                    <a:lnTo>
                      <a:pt x="228" y="896"/>
                    </a:lnTo>
                    <a:lnTo>
                      <a:pt x="160" y="888"/>
                    </a:lnTo>
                    <a:lnTo>
                      <a:pt x="152" y="896"/>
                    </a:lnTo>
                    <a:lnTo>
                      <a:pt x="127" y="904"/>
                    </a:lnTo>
                    <a:lnTo>
                      <a:pt x="110" y="928"/>
                    </a:lnTo>
                    <a:lnTo>
                      <a:pt x="42" y="976"/>
                    </a:lnTo>
                    <a:lnTo>
                      <a:pt x="0" y="984"/>
                    </a:lnTo>
                    <a:lnTo>
                      <a:pt x="9" y="992"/>
                    </a:lnTo>
                    <a:lnTo>
                      <a:pt x="34" y="992"/>
                    </a:lnTo>
                    <a:lnTo>
                      <a:pt x="51" y="1016"/>
                    </a:lnTo>
                    <a:lnTo>
                      <a:pt x="68" y="1008"/>
                    </a:lnTo>
                    <a:lnTo>
                      <a:pt x="68" y="992"/>
                    </a:lnTo>
                    <a:lnTo>
                      <a:pt x="93" y="976"/>
                    </a:lnTo>
                    <a:lnTo>
                      <a:pt x="143" y="976"/>
                    </a:lnTo>
                    <a:lnTo>
                      <a:pt x="169" y="1008"/>
                    </a:lnTo>
                    <a:lnTo>
                      <a:pt x="219" y="960"/>
                    </a:lnTo>
                    <a:lnTo>
                      <a:pt x="261" y="952"/>
                    </a:lnTo>
                    <a:lnTo>
                      <a:pt x="295" y="976"/>
                    </a:lnTo>
                    <a:lnTo>
                      <a:pt x="337" y="984"/>
                    </a:lnTo>
                    <a:lnTo>
                      <a:pt x="346" y="968"/>
                    </a:lnTo>
                    <a:lnTo>
                      <a:pt x="388" y="968"/>
                    </a:lnTo>
                    <a:lnTo>
                      <a:pt x="421" y="968"/>
                    </a:lnTo>
                    <a:lnTo>
                      <a:pt x="472" y="968"/>
                    </a:lnTo>
                    <a:lnTo>
                      <a:pt x="506" y="984"/>
                    </a:lnTo>
                    <a:lnTo>
                      <a:pt x="573" y="968"/>
                    </a:lnTo>
                    <a:lnTo>
                      <a:pt x="590" y="952"/>
                    </a:lnTo>
                    <a:lnTo>
                      <a:pt x="624" y="952"/>
                    </a:lnTo>
                    <a:lnTo>
                      <a:pt x="624" y="928"/>
                    </a:lnTo>
                    <a:lnTo>
                      <a:pt x="565" y="912"/>
                    </a:lnTo>
                    <a:lnTo>
                      <a:pt x="590" y="896"/>
                    </a:lnTo>
                    <a:lnTo>
                      <a:pt x="590" y="872"/>
                    </a:lnTo>
                    <a:lnTo>
                      <a:pt x="624" y="872"/>
                    </a:lnTo>
                    <a:lnTo>
                      <a:pt x="624" y="856"/>
                    </a:lnTo>
                    <a:lnTo>
                      <a:pt x="649" y="840"/>
                    </a:lnTo>
                    <a:lnTo>
                      <a:pt x="657" y="816"/>
                    </a:lnTo>
                    <a:lnTo>
                      <a:pt x="666" y="800"/>
                    </a:lnTo>
                    <a:lnTo>
                      <a:pt x="666" y="760"/>
                    </a:lnTo>
                    <a:lnTo>
                      <a:pt x="582" y="728"/>
                    </a:lnTo>
                    <a:lnTo>
                      <a:pt x="565" y="744"/>
                    </a:lnTo>
                    <a:lnTo>
                      <a:pt x="539" y="728"/>
                    </a:lnTo>
                    <a:lnTo>
                      <a:pt x="573" y="704"/>
                    </a:lnTo>
                    <a:lnTo>
                      <a:pt x="556" y="656"/>
                    </a:lnTo>
                    <a:lnTo>
                      <a:pt x="523" y="632"/>
                    </a:lnTo>
                    <a:lnTo>
                      <a:pt x="548" y="632"/>
                    </a:lnTo>
                    <a:lnTo>
                      <a:pt x="539" y="592"/>
                    </a:lnTo>
                    <a:lnTo>
                      <a:pt x="539" y="576"/>
                    </a:lnTo>
                    <a:lnTo>
                      <a:pt x="531" y="560"/>
                    </a:lnTo>
                    <a:lnTo>
                      <a:pt x="523" y="536"/>
                    </a:lnTo>
                    <a:lnTo>
                      <a:pt x="480" y="512"/>
                    </a:lnTo>
                    <a:lnTo>
                      <a:pt x="472" y="480"/>
                    </a:lnTo>
                    <a:lnTo>
                      <a:pt x="455" y="440"/>
                    </a:lnTo>
                    <a:lnTo>
                      <a:pt x="455" y="392"/>
                    </a:lnTo>
                    <a:lnTo>
                      <a:pt x="447" y="376"/>
                    </a:lnTo>
                    <a:lnTo>
                      <a:pt x="421" y="352"/>
                    </a:lnTo>
                    <a:lnTo>
                      <a:pt x="413" y="344"/>
                    </a:lnTo>
                    <a:lnTo>
                      <a:pt x="396" y="328"/>
                    </a:lnTo>
                    <a:lnTo>
                      <a:pt x="362" y="328"/>
                    </a:lnTo>
                    <a:lnTo>
                      <a:pt x="337" y="320"/>
                    </a:lnTo>
                    <a:lnTo>
                      <a:pt x="371" y="312"/>
                    </a:lnTo>
                    <a:lnTo>
                      <a:pt x="396" y="304"/>
                    </a:lnTo>
                    <a:lnTo>
                      <a:pt x="388" y="280"/>
                    </a:lnTo>
                    <a:lnTo>
                      <a:pt x="421" y="264"/>
                    </a:lnTo>
                    <a:lnTo>
                      <a:pt x="421" y="248"/>
                    </a:lnTo>
                    <a:lnTo>
                      <a:pt x="447" y="224"/>
                    </a:lnTo>
                    <a:lnTo>
                      <a:pt x="455" y="192"/>
                    </a:lnTo>
                    <a:lnTo>
                      <a:pt x="489" y="168"/>
                    </a:lnTo>
                    <a:lnTo>
                      <a:pt x="489" y="144"/>
                    </a:lnTo>
                    <a:lnTo>
                      <a:pt x="447" y="144"/>
                    </a:lnTo>
                    <a:lnTo>
                      <a:pt x="430" y="128"/>
                    </a:lnTo>
                    <a:lnTo>
                      <a:pt x="379" y="120"/>
                    </a:lnTo>
                    <a:lnTo>
                      <a:pt x="329" y="128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41" name="Freeform 15"/>
              <p:cNvSpPr>
                <a:spLocks/>
              </p:cNvSpPr>
              <p:nvPr/>
            </p:nvSpPr>
            <p:spPr bwMode="auto">
              <a:xfrm>
                <a:off x="3752" y="1984"/>
                <a:ext cx="67" cy="64"/>
              </a:xfrm>
              <a:custGeom>
                <a:avLst/>
                <a:gdLst>
                  <a:gd name="T0" fmla="*/ 0 w 67"/>
                  <a:gd name="T1" fmla="*/ 24 h 64"/>
                  <a:gd name="T2" fmla="*/ 17 w 67"/>
                  <a:gd name="T3" fmla="*/ 56 h 64"/>
                  <a:gd name="T4" fmla="*/ 51 w 67"/>
                  <a:gd name="T5" fmla="*/ 64 h 64"/>
                  <a:gd name="T6" fmla="*/ 67 w 67"/>
                  <a:gd name="T7" fmla="*/ 48 h 64"/>
                  <a:gd name="T8" fmla="*/ 59 w 67"/>
                  <a:gd name="T9" fmla="*/ 0 h 64"/>
                  <a:gd name="T10" fmla="*/ 0 w 67"/>
                  <a:gd name="T11" fmla="*/ 8 h 64"/>
                  <a:gd name="T12" fmla="*/ 0 w 67"/>
                  <a:gd name="T13" fmla="*/ 24 h 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" h="64">
                    <a:moveTo>
                      <a:pt x="0" y="24"/>
                    </a:moveTo>
                    <a:lnTo>
                      <a:pt x="17" y="56"/>
                    </a:lnTo>
                    <a:lnTo>
                      <a:pt x="51" y="64"/>
                    </a:lnTo>
                    <a:lnTo>
                      <a:pt x="67" y="48"/>
                    </a:lnTo>
                    <a:lnTo>
                      <a:pt x="59" y="0"/>
                    </a:lnTo>
                    <a:lnTo>
                      <a:pt x="0" y="8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42" name="Freeform 17"/>
              <p:cNvSpPr>
                <a:spLocks/>
              </p:cNvSpPr>
              <p:nvPr/>
            </p:nvSpPr>
            <p:spPr bwMode="auto">
              <a:xfrm>
                <a:off x="3752" y="1984"/>
                <a:ext cx="67" cy="64"/>
              </a:xfrm>
              <a:custGeom>
                <a:avLst/>
                <a:gdLst>
                  <a:gd name="T0" fmla="*/ 0 w 67"/>
                  <a:gd name="T1" fmla="*/ 24 h 64"/>
                  <a:gd name="T2" fmla="*/ 17 w 67"/>
                  <a:gd name="T3" fmla="*/ 56 h 64"/>
                  <a:gd name="T4" fmla="*/ 51 w 67"/>
                  <a:gd name="T5" fmla="*/ 64 h 64"/>
                  <a:gd name="T6" fmla="*/ 67 w 67"/>
                  <a:gd name="T7" fmla="*/ 48 h 64"/>
                  <a:gd name="T8" fmla="*/ 59 w 67"/>
                  <a:gd name="T9" fmla="*/ 0 h 64"/>
                  <a:gd name="T10" fmla="*/ 0 w 67"/>
                  <a:gd name="T11" fmla="*/ 8 h 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7" h="64">
                    <a:moveTo>
                      <a:pt x="0" y="24"/>
                    </a:moveTo>
                    <a:lnTo>
                      <a:pt x="17" y="56"/>
                    </a:lnTo>
                    <a:lnTo>
                      <a:pt x="51" y="64"/>
                    </a:lnTo>
                    <a:lnTo>
                      <a:pt x="67" y="48"/>
                    </a:lnTo>
                    <a:lnTo>
                      <a:pt x="59" y="0"/>
                    </a:lnTo>
                    <a:lnTo>
                      <a:pt x="0" y="8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43" name="Freeform 18"/>
              <p:cNvSpPr>
                <a:spLocks/>
              </p:cNvSpPr>
              <p:nvPr/>
            </p:nvSpPr>
            <p:spPr bwMode="auto">
              <a:xfrm>
                <a:off x="3752" y="1984"/>
                <a:ext cx="67" cy="64"/>
              </a:xfrm>
              <a:custGeom>
                <a:avLst/>
                <a:gdLst>
                  <a:gd name="T0" fmla="*/ 0 w 67"/>
                  <a:gd name="T1" fmla="*/ 24 h 64"/>
                  <a:gd name="T2" fmla="*/ 17 w 67"/>
                  <a:gd name="T3" fmla="*/ 56 h 64"/>
                  <a:gd name="T4" fmla="*/ 51 w 67"/>
                  <a:gd name="T5" fmla="*/ 64 h 64"/>
                  <a:gd name="T6" fmla="*/ 67 w 67"/>
                  <a:gd name="T7" fmla="*/ 48 h 64"/>
                  <a:gd name="T8" fmla="*/ 59 w 67"/>
                  <a:gd name="T9" fmla="*/ 0 h 64"/>
                  <a:gd name="T10" fmla="*/ 0 w 67"/>
                  <a:gd name="T11" fmla="*/ 8 h 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7" h="64">
                    <a:moveTo>
                      <a:pt x="0" y="24"/>
                    </a:moveTo>
                    <a:lnTo>
                      <a:pt x="17" y="56"/>
                    </a:lnTo>
                    <a:lnTo>
                      <a:pt x="51" y="64"/>
                    </a:lnTo>
                    <a:lnTo>
                      <a:pt x="67" y="48"/>
                    </a:lnTo>
                    <a:lnTo>
                      <a:pt x="59" y="0"/>
                    </a:lnTo>
                    <a:lnTo>
                      <a:pt x="0" y="8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44" name="Freeform 19"/>
              <p:cNvSpPr>
                <a:spLocks/>
              </p:cNvSpPr>
              <p:nvPr/>
            </p:nvSpPr>
            <p:spPr bwMode="auto">
              <a:xfrm>
                <a:off x="3845" y="1920"/>
                <a:ext cx="109" cy="176"/>
              </a:xfrm>
              <a:custGeom>
                <a:avLst/>
                <a:gdLst>
                  <a:gd name="T0" fmla="*/ 0 w 109"/>
                  <a:gd name="T1" fmla="*/ 168 h 176"/>
                  <a:gd name="T2" fmla="*/ 50 w 109"/>
                  <a:gd name="T3" fmla="*/ 176 h 176"/>
                  <a:gd name="T4" fmla="*/ 76 w 109"/>
                  <a:gd name="T5" fmla="*/ 144 h 176"/>
                  <a:gd name="T6" fmla="*/ 76 w 109"/>
                  <a:gd name="T7" fmla="*/ 112 h 176"/>
                  <a:gd name="T8" fmla="*/ 109 w 109"/>
                  <a:gd name="T9" fmla="*/ 96 h 176"/>
                  <a:gd name="T10" fmla="*/ 92 w 109"/>
                  <a:gd name="T11" fmla="*/ 72 h 176"/>
                  <a:gd name="T12" fmla="*/ 109 w 109"/>
                  <a:gd name="T13" fmla="*/ 64 h 176"/>
                  <a:gd name="T14" fmla="*/ 101 w 109"/>
                  <a:gd name="T15" fmla="*/ 8 h 176"/>
                  <a:gd name="T16" fmla="*/ 84 w 109"/>
                  <a:gd name="T17" fmla="*/ 0 h 176"/>
                  <a:gd name="T18" fmla="*/ 67 w 109"/>
                  <a:gd name="T19" fmla="*/ 16 h 176"/>
                  <a:gd name="T20" fmla="*/ 59 w 109"/>
                  <a:gd name="T21" fmla="*/ 48 h 176"/>
                  <a:gd name="T22" fmla="*/ 42 w 109"/>
                  <a:gd name="T23" fmla="*/ 16 h 176"/>
                  <a:gd name="T24" fmla="*/ 8 w 109"/>
                  <a:gd name="T25" fmla="*/ 40 h 176"/>
                  <a:gd name="T26" fmla="*/ 0 w 109"/>
                  <a:gd name="T27" fmla="*/ 48 h 176"/>
                  <a:gd name="T28" fmla="*/ 8 w 109"/>
                  <a:gd name="T29" fmla="*/ 72 h 176"/>
                  <a:gd name="T30" fmla="*/ 42 w 109"/>
                  <a:gd name="T31" fmla="*/ 88 h 176"/>
                  <a:gd name="T32" fmla="*/ 50 w 109"/>
                  <a:gd name="T33" fmla="*/ 112 h 176"/>
                  <a:gd name="T34" fmla="*/ 33 w 109"/>
                  <a:gd name="T35" fmla="*/ 144 h 176"/>
                  <a:gd name="T36" fmla="*/ 8 w 109"/>
                  <a:gd name="T37" fmla="*/ 136 h 176"/>
                  <a:gd name="T38" fmla="*/ 0 w 109"/>
                  <a:gd name="T39" fmla="*/ 168 h 17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09" h="176">
                    <a:moveTo>
                      <a:pt x="0" y="168"/>
                    </a:moveTo>
                    <a:lnTo>
                      <a:pt x="50" y="176"/>
                    </a:lnTo>
                    <a:lnTo>
                      <a:pt x="76" y="144"/>
                    </a:lnTo>
                    <a:lnTo>
                      <a:pt x="76" y="112"/>
                    </a:lnTo>
                    <a:lnTo>
                      <a:pt x="109" y="96"/>
                    </a:lnTo>
                    <a:lnTo>
                      <a:pt x="92" y="72"/>
                    </a:lnTo>
                    <a:lnTo>
                      <a:pt x="109" y="64"/>
                    </a:lnTo>
                    <a:lnTo>
                      <a:pt x="101" y="8"/>
                    </a:lnTo>
                    <a:lnTo>
                      <a:pt x="84" y="0"/>
                    </a:lnTo>
                    <a:lnTo>
                      <a:pt x="67" y="16"/>
                    </a:lnTo>
                    <a:lnTo>
                      <a:pt x="59" y="48"/>
                    </a:lnTo>
                    <a:lnTo>
                      <a:pt x="42" y="16"/>
                    </a:lnTo>
                    <a:lnTo>
                      <a:pt x="8" y="40"/>
                    </a:lnTo>
                    <a:lnTo>
                      <a:pt x="0" y="48"/>
                    </a:lnTo>
                    <a:lnTo>
                      <a:pt x="8" y="72"/>
                    </a:lnTo>
                    <a:lnTo>
                      <a:pt x="42" y="88"/>
                    </a:lnTo>
                    <a:lnTo>
                      <a:pt x="50" y="112"/>
                    </a:lnTo>
                    <a:lnTo>
                      <a:pt x="33" y="144"/>
                    </a:lnTo>
                    <a:lnTo>
                      <a:pt x="8" y="136"/>
                    </a:lnTo>
                    <a:lnTo>
                      <a:pt x="0" y="168"/>
                    </a:lnTo>
                    <a:close/>
                  </a:path>
                </a:pathLst>
              </a:custGeom>
              <a:solidFill>
                <a:srgbClr val="00A0C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>
                <a:off x="4039" y="4048"/>
                <a:ext cx="328" cy="208"/>
              </a:xfrm>
              <a:custGeom>
                <a:avLst/>
                <a:gdLst>
                  <a:gd name="T0" fmla="*/ 0 w 328"/>
                  <a:gd name="T1" fmla="*/ 80 h 208"/>
                  <a:gd name="T2" fmla="*/ 0 w 328"/>
                  <a:gd name="T3" fmla="*/ 56 h 208"/>
                  <a:gd name="T4" fmla="*/ 25 w 328"/>
                  <a:gd name="T5" fmla="*/ 32 h 208"/>
                  <a:gd name="T6" fmla="*/ 50 w 328"/>
                  <a:gd name="T7" fmla="*/ 48 h 208"/>
                  <a:gd name="T8" fmla="*/ 67 w 328"/>
                  <a:gd name="T9" fmla="*/ 32 h 208"/>
                  <a:gd name="T10" fmla="*/ 92 w 328"/>
                  <a:gd name="T11" fmla="*/ 24 h 208"/>
                  <a:gd name="T12" fmla="*/ 101 w 328"/>
                  <a:gd name="T13" fmla="*/ 32 h 208"/>
                  <a:gd name="T14" fmla="*/ 117 w 328"/>
                  <a:gd name="T15" fmla="*/ 40 h 208"/>
                  <a:gd name="T16" fmla="*/ 134 w 328"/>
                  <a:gd name="T17" fmla="*/ 48 h 208"/>
                  <a:gd name="T18" fmla="*/ 160 w 328"/>
                  <a:gd name="T19" fmla="*/ 40 h 208"/>
                  <a:gd name="T20" fmla="*/ 210 w 328"/>
                  <a:gd name="T21" fmla="*/ 40 h 208"/>
                  <a:gd name="T22" fmla="*/ 235 w 328"/>
                  <a:gd name="T23" fmla="*/ 32 h 208"/>
                  <a:gd name="T24" fmla="*/ 252 w 328"/>
                  <a:gd name="T25" fmla="*/ 16 h 208"/>
                  <a:gd name="T26" fmla="*/ 261 w 328"/>
                  <a:gd name="T27" fmla="*/ 16 h 208"/>
                  <a:gd name="T28" fmla="*/ 286 w 328"/>
                  <a:gd name="T29" fmla="*/ 24 h 208"/>
                  <a:gd name="T30" fmla="*/ 294 w 328"/>
                  <a:gd name="T31" fmla="*/ 8 h 208"/>
                  <a:gd name="T32" fmla="*/ 320 w 328"/>
                  <a:gd name="T33" fmla="*/ 0 h 208"/>
                  <a:gd name="T34" fmla="*/ 328 w 328"/>
                  <a:gd name="T35" fmla="*/ 16 h 208"/>
                  <a:gd name="T36" fmla="*/ 311 w 328"/>
                  <a:gd name="T37" fmla="*/ 56 h 208"/>
                  <a:gd name="T38" fmla="*/ 303 w 328"/>
                  <a:gd name="T39" fmla="*/ 80 h 208"/>
                  <a:gd name="T40" fmla="*/ 286 w 328"/>
                  <a:gd name="T41" fmla="*/ 104 h 208"/>
                  <a:gd name="T42" fmla="*/ 286 w 328"/>
                  <a:gd name="T43" fmla="*/ 112 h 208"/>
                  <a:gd name="T44" fmla="*/ 303 w 328"/>
                  <a:gd name="T45" fmla="*/ 128 h 208"/>
                  <a:gd name="T46" fmla="*/ 320 w 328"/>
                  <a:gd name="T47" fmla="*/ 160 h 208"/>
                  <a:gd name="T48" fmla="*/ 303 w 328"/>
                  <a:gd name="T49" fmla="*/ 176 h 208"/>
                  <a:gd name="T50" fmla="*/ 303 w 328"/>
                  <a:gd name="T51" fmla="*/ 208 h 208"/>
                  <a:gd name="T52" fmla="*/ 269 w 328"/>
                  <a:gd name="T53" fmla="*/ 200 h 208"/>
                  <a:gd name="T54" fmla="*/ 227 w 328"/>
                  <a:gd name="T55" fmla="*/ 192 h 208"/>
                  <a:gd name="T56" fmla="*/ 202 w 328"/>
                  <a:gd name="T57" fmla="*/ 152 h 208"/>
                  <a:gd name="T58" fmla="*/ 168 w 328"/>
                  <a:gd name="T59" fmla="*/ 160 h 208"/>
                  <a:gd name="T60" fmla="*/ 143 w 328"/>
                  <a:gd name="T61" fmla="*/ 144 h 208"/>
                  <a:gd name="T62" fmla="*/ 126 w 328"/>
                  <a:gd name="T63" fmla="*/ 128 h 208"/>
                  <a:gd name="T64" fmla="*/ 109 w 328"/>
                  <a:gd name="T65" fmla="*/ 128 h 208"/>
                  <a:gd name="T66" fmla="*/ 84 w 328"/>
                  <a:gd name="T67" fmla="*/ 112 h 208"/>
                  <a:gd name="T68" fmla="*/ 67 w 328"/>
                  <a:gd name="T69" fmla="*/ 112 h 208"/>
                  <a:gd name="T70" fmla="*/ 50 w 328"/>
                  <a:gd name="T71" fmla="*/ 96 h 208"/>
                  <a:gd name="T72" fmla="*/ 25 w 328"/>
                  <a:gd name="T73" fmla="*/ 104 h 208"/>
                  <a:gd name="T74" fmla="*/ 0 w 328"/>
                  <a:gd name="T75" fmla="*/ 80 h 20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28" h="208">
                    <a:moveTo>
                      <a:pt x="0" y="80"/>
                    </a:moveTo>
                    <a:lnTo>
                      <a:pt x="0" y="56"/>
                    </a:lnTo>
                    <a:lnTo>
                      <a:pt x="25" y="32"/>
                    </a:lnTo>
                    <a:lnTo>
                      <a:pt x="50" y="48"/>
                    </a:lnTo>
                    <a:lnTo>
                      <a:pt x="67" y="32"/>
                    </a:lnTo>
                    <a:lnTo>
                      <a:pt x="92" y="24"/>
                    </a:lnTo>
                    <a:lnTo>
                      <a:pt x="101" y="32"/>
                    </a:lnTo>
                    <a:lnTo>
                      <a:pt x="117" y="40"/>
                    </a:lnTo>
                    <a:lnTo>
                      <a:pt x="134" y="48"/>
                    </a:lnTo>
                    <a:lnTo>
                      <a:pt x="160" y="40"/>
                    </a:lnTo>
                    <a:lnTo>
                      <a:pt x="210" y="40"/>
                    </a:lnTo>
                    <a:lnTo>
                      <a:pt x="235" y="32"/>
                    </a:lnTo>
                    <a:lnTo>
                      <a:pt x="252" y="16"/>
                    </a:lnTo>
                    <a:lnTo>
                      <a:pt x="261" y="16"/>
                    </a:lnTo>
                    <a:lnTo>
                      <a:pt x="286" y="24"/>
                    </a:lnTo>
                    <a:lnTo>
                      <a:pt x="294" y="8"/>
                    </a:lnTo>
                    <a:lnTo>
                      <a:pt x="320" y="0"/>
                    </a:lnTo>
                    <a:lnTo>
                      <a:pt x="328" y="16"/>
                    </a:lnTo>
                    <a:lnTo>
                      <a:pt x="311" y="56"/>
                    </a:lnTo>
                    <a:lnTo>
                      <a:pt x="303" y="80"/>
                    </a:lnTo>
                    <a:lnTo>
                      <a:pt x="286" y="104"/>
                    </a:lnTo>
                    <a:lnTo>
                      <a:pt x="286" y="112"/>
                    </a:lnTo>
                    <a:lnTo>
                      <a:pt x="303" y="128"/>
                    </a:lnTo>
                    <a:lnTo>
                      <a:pt x="320" y="160"/>
                    </a:lnTo>
                    <a:lnTo>
                      <a:pt x="303" y="176"/>
                    </a:lnTo>
                    <a:lnTo>
                      <a:pt x="303" y="208"/>
                    </a:lnTo>
                    <a:lnTo>
                      <a:pt x="269" y="200"/>
                    </a:lnTo>
                    <a:lnTo>
                      <a:pt x="227" y="192"/>
                    </a:lnTo>
                    <a:lnTo>
                      <a:pt x="202" y="152"/>
                    </a:lnTo>
                    <a:lnTo>
                      <a:pt x="168" y="160"/>
                    </a:lnTo>
                    <a:lnTo>
                      <a:pt x="143" y="144"/>
                    </a:lnTo>
                    <a:lnTo>
                      <a:pt x="126" y="128"/>
                    </a:lnTo>
                    <a:lnTo>
                      <a:pt x="109" y="128"/>
                    </a:lnTo>
                    <a:lnTo>
                      <a:pt x="84" y="112"/>
                    </a:lnTo>
                    <a:lnTo>
                      <a:pt x="67" y="112"/>
                    </a:lnTo>
                    <a:lnTo>
                      <a:pt x="50" y="96"/>
                    </a:lnTo>
                    <a:lnTo>
                      <a:pt x="25" y="104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00A0C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46" name="Freeform 21"/>
              <p:cNvSpPr>
                <a:spLocks/>
              </p:cNvSpPr>
              <p:nvPr/>
            </p:nvSpPr>
            <p:spPr bwMode="auto">
              <a:xfrm>
                <a:off x="3845" y="1920"/>
                <a:ext cx="109" cy="176"/>
              </a:xfrm>
              <a:custGeom>
                <a:avLst/>
                <a:gdLst>
                  <a:gd name="T0" fmla="*/ 0 w 109"/>
                  <a:gd name="T1" fmla="*/ 168 h 176"/>
                  <a:gd name="T2" fmla="*/ 50 w 109"/>
                  <a:gd name="T3" fmla="*/ 176 h 176"/>
                  <a:gd name="T4" fmla="*/ 76 w 109"/>
                  <a:gd name="T5" fmla="*/ 144 h 176"/>
                  <a:gd name="T6" fmla="*/ 76 w 109"/>
                  <a:gd name="T7" fmla="*/ 112 h 176"/>
                  <a:gd name="T8" fmla="*/ 109 w 109"/>
                  <a:gd name="T9" fmla="*/ 96 h 176"/>
                  <a:gd name="T10" fmla="*/ 92 w 109"/>
                  <a:gd name="T11" fmla="*/ 72 h 176"/>
                  <a:gd name="T12" fmla="*/ 109 w 109"/>
                  <a:gd name="T13" fmla="*/ 64 h 176"/>
                  <a:gd name="T14" fmla="*/ 101 w 109"/>
                  <a:gd name="T15" fmla="*/ 8 h 176"/>
                  <a:gd name="T16" fmla="*/ 84 w 109"/>
                  <a:gd name="T17" fmla="*/ 0 h 176"/>
                  <a:gd name="T18" fmla="*/ 67 w 109"/>
                  <a:gd name="T19" fmla="*/ 16 h 176"/>
                  <a:gd name="T20" fmla="*/ 59 w 109"/>
                  <a:gd name="T21" fmla="*/ 48 h 176"/>
                  <a:gd name="T22" fmla="*/ 42 w 109"/>
                  <a:gd name="T23" fmla="*/ 16 h 176"/>
                  <a:gd name="T24" fmla="*/ 8 w 109"/>
                  <a:gd name="T25" fmla="*/ 40 h 176"/>
                  <a:gd name="T26" fmla="*/ 0 w 109"/>
                  <a:gd name="T27" fmla="*/ 48 h 176"/>
                  <a:gd name="T28" fmla="*/ 8 w 109"/>
                  <a:gd name="T29" fmla="*/ 72 h 176"/>
                  <a:gd name="T30" fmla="*/ 42 w 109"/>
                  <a:gd name="T31" fmla="*/ 88 h 176"/>
                  <a:gd name="T32" fmla="*/ 50 w 109"/>
                  <a:gd name="T33" fmla="*/ 112 h 176"/>
                  <a:gd name="T34" fmla="*/ 33 w 109"/>
                  <a:gd name="T35" fmla="*/ 144 h 176"/>
                  <a:gd name="T36" fmla="*/ 8 w 109"/>
                  <a:gd name="T37" fmla="*/ 136 h 176"/>
                  <a:gd name="T38" fmla="*/ 0 w 109"/>
                  <a:gd name="T39" fmla="*/ 168 h 17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09" h="176">
                    <a:moveTo>
                      <a:pt x="0" y="168"/>
                    </a:moveTo>
                    <a:lnTo>
                      <a:pt x="50" y="176"/>
                    </a:lnTo>
                    <a:lnTo>
                      <a:pt x="76" y="144"/>
                    </a:lnTo>
                    <a:lnTo>
                      <a:pt x="76" y="112"/>
                    </a:lnTo>
                    <a:lnTo>
                      <a:pt x="109" y="96"/>
                    </a:lnTo>
                    <a:lnTo>
                      <a:pt x="92" y="72"/>
                    </a:lnTo>
                    <a:lnTo>
                      <a:pt x="109" y="64"/>
                    </a:lnTo>
                    <a:lnTo>
                      <a:pt x="101" y="8"/>
                    </a:lnTo>
                    <a:lnTo>
                      <a:pt x="84" y="0"/>
                    </a:lnTo>
                    <a:lnTo>
                      <a:pt x="67" y="16"/>
                    </a:lnTo>
                    <a:lnTo>
                      <a:pt x="59" y="48"/>
                    </a:lnTo>
                    <a:lnTo>
                      <a:pt x="42" y="16"/>
                    </a:lnTo>
                    <a:lnTo>
                      <a:pt x="8" y="40"/>
                    </a:lnTo>
                    <a:lnTo>
                      <a:pt x="0" y="48"/>
                    </a:lnTo>
                    <a:lnTo>
                      <a:pt x="8" y="72"/>
                    </a:lnTo>
                    <a:lnTo>
                      <a:pt x="42" y="88"/>
                    </a:lnTo>
                    <a:lnTo>
                      <a:pt x="50" y="112"/>
                    </a:lnTo>
                    <a:lnTo>
                      <a:pt x="33" y="144"/>
                    </a:lnTo>
                    <a:lnTo>
                      <a:pt x="8" y="136"/>
                    </a:lnTo>
                    <a:lnTo>
                      <a:pt x="0" y="168"/>
                    </a:lnTo>
                    <a:close/>
                  </a:path>
                </a:pathLst>
              </a:custGeom>
              <a:pattFill prst="wdUpDiag">
                <a:fgClr>
                  <a:schemeClr val="tx2">
                    <a:lumMod val="20000"/>
                    <a:lumOff val="80000"/>
                  </a:schemeClr>
                </a:fgClr>
                <a:bgClr>
                  <a:schemeClr val="bg1"/>
                </a:bgClr>
              </a:patt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47" name="Freeform 22"/>
              <p:cNvSpPr>
                <a:spLocks/>
              </p:cNvSpPr>
              <p:nvPr/>
            </p:nvSpPr>
            <p:spPr bwMode="auto">
              <a:xfrm>
                <a:off x="4039" y="4048"/>
                <a:ext cx="328" cy="208"/>
              </a:xfrm>
              <a:custGeom>
                <a:avLst/>
                <a:gdLst>
                  <a:gd name="T0" fmla="*/ 0 w 328"/>
                  <a:gd name="T1" fmla="*/ 80 h 208"/>
                  <a:gd name="T2" fmla="*/ 0 w 328"/>
                  <a:gd name="T3" fmla="*/ 56 h 208"/>
                  <a:gd name="T4" fmla="*/ 25 w 328"/>
                  <a:gd name="T5" fmla="*/ 32 h 208"/>
                  <a:gd name="T6" fmla="*/ 50 w 328"/>
                  <a:gd name="T7" fmla="*/ 48 h 208"/>
                  <a:gd name="T8" fmla="*/ 67 w 328"/>
                  <a:gd name="T9" fmla="*/ 32 h 208"/>
                  <a:gd name="T10" fmla="*/ 92 w 328"/>
                  <a:gd name="T11" fmla="*/ 24 h 208"/>
                  <a:gd name="T12" fmla="*/ 101 w 328"/>
                  <a:gd name="T13" fmla="*/ 32 h 208"/>
                  <a:gd name="T14" fmla="*/ 117 w 328"/>
                  <a:gd name="T15" fmla="*/ 40 h 208"/>
                  <a:gd name="T16" fmla="*/ 134 w 328"/>
                  <a:gd name="T17" fmla="*/ 48 h 208"/>
                  <a:gd name="T18" fmla="*/ 160 w 328"/>
                  <a:gd name="T19" fmla="*/ 40 h 208"/>
                  <a:gd name="T20" fmla="*/ 210 w 328"/>
                  <a:gd name="T21" fmla="*/ 40 h 208"/>
                  <a:gd name="T22" fmla="*/ 235 w 328"/>
                  <a:gd name="T23" fmla="*/ 32 h 208"/>
                  <a:gd name="T24" fmla="*/ 252 w 328"/>
                  <a:gd name="T25" fmla="*/ 16 h 208"/>
                  <a:gd name="T26" fmla="*/ 261 w 328"/>
                  <a:gd name="T27" fmla="*/ 16 h 208"/>
                  <a:gd name="T28" fmla="*/ 286 w 328"/>
                  <a:gd name="T29" fmla="*/ 24 h 208"/>
                  <a:gd name="T30" fmla="*/ 294 w 328"/>
                  <a:gd name="T31" fmla="*/ 8 h 208"/>
                  <a:gd name="T32" fmla="*/ 320 w 328"/>
                  <a:gd name="T33" fmla="*/ 0 h 208"/>
                  <a:gd name="T34" fmla="*/ 328 w 328"/>
                  <a:gd name="T35" fmla="*/ 16 h 208"/>
                  <a:gd name="T36" fmla="*/ 311 w 328"/>
                  <a:gd name="T37" fmla="*/ 56 h 208"/>
                  <a:gd name="T38" fmla="*/ 303 w 328"/>
                  <a:gd name="T39" fmla="*/ 80 h 208"/>
                  <a:gd name="T40" fmla="*/ 286 w 328"/>
                  <a:gd name="T41" fmla="*/ 104 h 208"/>
                  <a:gd name="T42" fmla="*/ 286 w 328"/>
                  <a:gd name="T43" fmla="*/ 112 h 208"/>
                  <a:gd name="T44" fmla="*/ 303 w 328"/>
                  <a:gd name="T45" fmla="*/ 128 h 208"/>
                  <a:gd name="T46" fmla="*/ 320 w 328"/>
                  <a:gd name="T47" fmla="*/ 160 h 208"/>
                  <a:gd name="T48" fmla="*/ 303 w 328"/>
                  <a:gd name="T49" fmla="*/ 176 h 208"/>
                  <a:gd name="T50" fmla="*/ 303 w 328"/>
                  <a:gd name="T51" fmla="*/ 208 h 208"/>
                  <a:gd name="T52" fmla="*/ 269 w 328"/>
                  <a:gd name="T53" fmla="*/ 200 h 208"/>
                  <a:gd name="T54" fmla="*/ 227 w 328"/>
                  <a:gd name="T55" fmla="*/ 192 h 208"/>
                  <a:gd name="T56" fmla="*/ 202 w 328"/>
                  <a:gd name="T57" fmla="*/ 152 h 208"/>
                  <a:gd name="T58" fmla="*/ 168 w 328"/>
                  <a:gd name="T59" fmla="*/ 160 h 208"/>
                  <a:gd name="T60" fmla="*/ 143 w 328"/>
                  <a:gd name="T61" fmla="*/ 144 h 208"/>
                  <a:gd name="T62" fmla="*/ 126 w 328"/>
                  <a:gd name="T63" fmla="*/ 128 h 208"/>
                  <a:gd name="T64" fmla="*/ 109 w 328"/>
                  <a:gd name="T65" fmla="*/ 128 h 208"/>
                  <a:gd name="T66" fmla="*/ 84 w 328"/>
                  <a:gd name="T67" fmla="*/ 112 h 208"/>
                  <a:gd name="T68" fmla="*/ 67 w 328"/>
                  <a:gd name="T69" fmla="*/ 112 h 208"/>
                  <a:gd name="T70" fmla="*/ 50 w 328"/>
                  <a:gd name="T71" fmla="*/ 96 h 208"/>
                  <a:gd name="T72" fmla="*/ 25 w 328"/>
                  <a:gd name="T73" fmla="*/ 104 h 208"/>
                  <a:gd name="T74" fmla="*/ 0 w 328"/>
                  <a:gd name="T75" fmla="*/ 80 h 20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28" h="208">
                    <a:moveTo>
                      <a:pt x="0" y="80"/>
                    </a:moveTo>
                    <a:lnTo>
                      <a:pt x="0" y="56"/>
                    </a:lnTo>
                    <a:lnTo>
                      <a:pt x="25" y="32"/>
                    </a:lnTo>
                    <a:lnTo>
                      <a:pt x="50" y="48"/>
                    </a:lnTo>
                    <a:lnTo>
                      <a:pt x="67" y="32"/>
                    </a:lnTo>
                    <a:lnTo>
                      <a:pt x="92" y="24"/>
                    </a:lnTo>
                    <a:lnTo>
                      <a:pt x="101" y="32"/>
                    </a:lnTo>
                    <a:lnTo>
                      <a:pt x="117" y="40"/>
                    </a:lnTo>
                    <a:lnTo>
                      <a:pt x="134" y="48"/>
                    </a:lnTo>
                    <a:lnTo>
                      <a:pt x="160" y="40"/>
                    </a:lnTo>
                    <a:lnTo>
                      <a:pt x="210" y="40"/>
                    </a:lnTo>
                    <a:lnTo>
                      <a:pt x="235" y="32"/>
                    </a:lnTo>
                    <a:lnTo>
                      <a:pt x="252" y="16"/>
                    </a:lnTo>
                    <a:lnTo>
                      <a:pt x="261" y="16"/>
                    </a:lnTo>
                    <a:lnTo>
                      <a:pt x="286" y="24"/>
                    </a:lnTo>
                    <a:lnTo>
                      <a:pt x="294" y="8"/>
                    </a:lnTo>
                    <a:lnTo>
                      <a:pt x="320" y="0"/>
                    </a:lnTo>
                    <a:lnTo>
                      <a:pt x="328" y="16"/>
                    </a:lnTo>
                    <a:lnTo>
                      <a:pt x="311" y="56"/>
                    </a:lnTo>
                    <a:lnTo>
                      <a:pt x="303" y="80"/>
                    </a:lnTo>
                    <a:lnTo>
                      <a:pt x="286" y="104"/>
                    </a:lnTo>
                    <a:lnTo>
                      <a:pt x="286" y="112"/>
                    </a:lnTo>
                    <a:lnTo>
                      <a:pt x="303" y="128"/>
                    </a:lnTo>
                    <a:lnTo>
                      <a:pt x="320" y="160"/>
                    </a:lnTo>
                    <a:lnTo>
                      <a:pt x="303" y="176"/>
                    </a:lnTo>
                    <a:lnTo>
                      <a:pt x="303" y="208"/>
                    </a:lnTo>
                    <a:lnTo>
                      <a:pt x="269" y="200"/>
                    </a:lnTo>
                    <a:lnTo>
                      <a:pt x="227" y="192"/>
                    </a:lnTo>
                    <a:lnTo>
                      <a:pt x="202" y="152"/>
                    </a:lnTo>
                    <a:lnTo>
                      <a:pt x="168" y="160"/>
                    </a:lnTo>
                    <a:lnTo>
                      <a:pt x="143" y="144"/>
                    </a:lnTo>
                    <a:lnTo>
                      <a:pt x="126" y="128"/>
                    </a:lnTo>
                    <a:lnTo>
                      <a:pt x="109" y="128"/>
                    </a:lnTo>
                    <a:lnTo>
                      <a:pt x="84" y="112"/>
                    </a:lnTo>
                    <a:lnTo>
                      <a:pt x="67" y="112"/>
                    </a:lnTo>
                    <a:lnTo>
                      <a:pt x="50" y="96"/>
                    </a:lnTo>
                    <a:lnTo>
                      <a:pt x="25" y="104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48" name="Freeform 23"/>
              <p:cNvSpPr>
                <a:spLocks/>
              </p:cNvSpPr>
              <p:nvPr/>
            </p:nvSpPr>
            <p:spPr bwMode="auto">
              <a:xfrm>
                <a:off x="5286" y="4200"/>
                <a:ext cx="311" cy="72"/>
              </a:xfrm>
              <a:custGeom>
                <a:avLst/>
                <a:gdLst>
                  <a:gd name="T0" fmla="*/ 0 w 311"/>
                  <a:gd name="T1" fmla="*/ 24 h 72"/>
                  <a:gd name="T2" fmla="*/ 8 w 311"/>
                  <a:gd name="T3" fmla="*/ 56 h 72"/>
                  <a:gd name="T4" fmla="*/ 33 w 311"/>
                  <a:gd name="T5" fmla="*/ 64 h 72"/>
                  <a:gd name="T6" fmla="*/ 67 w 311"/>
                  <a:gd name="T7" fmla="*/ 64 h 72"/>
                  <a:gd name="T8" fmla="*/ 126 w 311"/>
                  <a:gd name="T9" fmla="*/ 56 h 72"/>
                  <a:gd name="T10" fmla="*/ 143 w 311"/>
                  <a:gd name="T11" fmla="*/ 56 h 72"/>
                  <a:gd name="T12" fmla="*/ 143 w 311"/>
                  <a:gd name="T13" fmla="*/ 72 h 72"/>
                  <a:gd name="T14" fmla="*/ 193 w 311"/>
                  <a:gd name="T15" fmla="*/ 72 h 72"/>
                  <a:gd name="T16" fmla="*/ 219 w 311"/>
                  <a:gd name="T17" fmla="*/ 56 h 72"/>
                  <a:gd name="T18" fmla="*/ 252 w 311"/>
                  <a:gd name="T19" fmla="*/ 56 h 72"/>
                  <a:gd name="T20" fmla="*/ 278 w 311"/>
                  <a:gd name="T21" fmla="*/ 40 h 72"/>
                  <a:gd name="T22" fmla="*/ 311 w 311"/>
                  <a:gd name="T23" fmla="*/ 32 h 72"/>
                  <a:gd name="T24" fmla="*/ 311 w 311"/>
                  <a:gd name="T25" fmla="*/ 0 h 72"/>
                  <a:gd name="T26" fmla="*/ 286 w 311"/>
                  <a:gd name="T27" fmla="*/ 16 h 72"/>
                  <a:gd name="T28" fmla="*/ 269 w 311"/>
                  <a:gd name="T29" fmla="*/ 24 h 72"/>
                  <a:gd name="T30" fmla="*/ 252 w 311"/>
                  <a:gd name="T31" fmla="*/ 24 h 72"/>
                  <a:gd name="T32" fmla="*/ 244 w 311"/>
                  <a:gd name="T33" fmla="*/ 8 h 72"/>
                  <a:gd name="T34" fmla="*/ 219 w 311"/>
                  <a:gd name="T35" fmla="*/ 16 h 72"/>
                  <a:gd name="T36" fmla="*/ 168 w 311"/>
                  <a:gd name="T37" fmla="*/ 24 h 72"/>
                  <a:gd name="T38" fmla="*/ 168 w 311"/>
                  <a:gd name="T39" fmla="*/ 8 h 72"/>
                  <a:gd name="T40" fmla="*/ 84 w 311"/>
                  <a:gd name="T41" fmla="*/ 40 h 72"/>
                  <a:gd name="T42" fmla="*/ 75 w 311"/>
                  <a:gd name="T43" fmla="*/ 16 h 72"/>
                  <a:gd name="T44" fmla="*/ 59 w 311"/>
                  <a:gd name="T45" fmla="*/ 8 h 72"/>
                  <a:gd name="T46" fmla="*/ 59 w 311"/>
                  <a:gd name="T47" fmla="*/ 24 h 72"/>
                  <a:gd name="T48" fmla="*/ 33 w 311"/>
                  <a:gd name="T49" fmla="*/ 24 h 72"/>
                  <a:gd name="T50" fmla="*/ 16 w 311"/>
                  <a:gd name="T51" fmla="*/ 0 h 72"/>
                  <a:gd name="T52" fmla="*/ 16 w 311"/>
                  <a:gd name="T53" fmla="*/ 16 h 72"/>
                  <a:gd name="T54" fmla="*/ 0 w 311"/>
                  <a:gd name="T55" fmla="*/ 24 h 7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311" h="72">
                    <a:moveTo>
                      <a:pt x="0" y="24"/>
                    </a:moveTo>
                    <a:lnTo>
                      <a:pt x="8" y="56"/>
                    </a:lnTo>
                    <a:lnTo>
                      <a:pt x="33" y="64"/>
                    </a:lnTo>
                    <a:lnTo>
                      <a:pt x="67" y="64"/>
                    </a:lnTo>
                    <a:lnTo>
                      <a:pt x="126" y="56"/>
                    </a:lnTo>
                    <a:lnTo>
                      <a:pt x="143" y="56"/>
                    </a:lnTo>
                    <a:lnTo>
                      <a:pt x="143" y="72"/>
                    </a:lnTo>
                    <a:lnTo>
                      <a:pt x="193" y="72"/>
                    </a:lnTo>
                    <a:lnTo>
                      <a:pt x="219" y="56"/>
                    </a:lnTo>
                    <a:lnTo>
                      <a:pt x="252" y="56"/>
                    </a:lnTo>
                    <a:lnTo>
                      <a:pt x="278" y="40"/>
                    </a:lnTo>
                    <a:lnTo>
                      <a:pt x="311" y="32"/>
                    </a:lnTo>
                    <a:lnTo>
                      <a:pt x="311" y="0"/>
                    </a:lnTo>
                    <a:lnTo>
                      <a:pt x="286" y="16"/>
                    </a:lnTo>
                    <a:lnTo>
                      <a:pt x="269" y="24"/>
                    </a:lnTo>
                    <a:lnTo>
                      <a:pt x="252" y="24"/>
                    </a:lnTo>
                    <a:lnTo>
                      <a:pt x="244" y="8"/>
                    </a:lnTo>
                    <a:lnTo>
                      <a:pt x="219" y="16"/>
                    </a:lnTo>
                    <a:lnTo>
                      <a:pt x="168" y="24"/>
                    </a:lnTo>
                    <a:lnTo>
                      <a:pt x="168" y="8"/>
                    </a:lnTo>
                    <a:lnTo>
                      <a:pt x="84" y="40"/>
                    </a:lnTo>
                    <a:lnTo>
                      <a:pt x="75" y="16"/>
                    </a:lnTo>
                    <a:lnTo>
                      <a:pt x="59" y="8"/>
                    </a:lnTo>
                    <a:lnTo>
                      <a:pt x="59" y="24"/>
                    </a:lnTo>
                    <a:lnTo>
                      <a:pt x="33" y="24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A0C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49" name="Freeform 24"/>
              <p:cNvSpPr>
                <a:spLocks/>
              </p:cNvSpPr>
              <p:nvPr/>
            </p:nvSpPr>
            <p:spPr bwMode="auto">
              <a:xfrm>
                <a:off x="3584" y="3712"/>
                <a:ext cx="168" cy="288"/>
              </a:xfrm>
              <a:custGeom>
                <a:avLst/>
                <a:gdLst>
                  <a:gd name="T0" fmla="*/ 0 w 168"/>
                  <a:gd name="T1" fmla="*/ 40 h 288"/>
                  <a:gd name="T2" fmla="*/ 33 w 168"/>
                  <a:gd name="T3" fmla="*/ 48 h 288"/>
                  <a:gd name="T4" fmla="*/ 59 w 168"/>
                  <a:gd name="T5" fmla="*/ 40 h 288"/>
                  <a:gd name="T6" fmla="*/ 101 w 168"/>
                  <a:gd name="T7" fmla="*/ 8 h 288"/>
                  <a:gd name="T8" fmla="*/ 109 w 168"/>
                  <a:gd name="T9" fmla="*/ 0 h 288"/>
                  <a:gd name="T10" fmla="*/ 143 w 168"/>
                  <a:gd name="T11" fmla="*/ 16 h 288"/>
                  <a:gd name="T12" fmla="*/ 143 w 168"/>
                  <a:gd name="T13" fmla="*/ 32 h 288"/>
                  <a:gd name="T14" fmla="*/ 168 w 168"/>
                  <a:gd name="T15" fmla="*/ 96 h 288"/>
                  <a:gd name="T16" fmla="*/ 151 w 168"/>
                  <a:gd name="T17" fmla="*/ 120 h 288"/>
                  <a:gd name="T18" fmla="*/ 168 w 168"/>
                  <a:gd name="T19" fmla="*/ 152 h 288"/>
                  <a:gd name="T20" fmla="*/ 143 w 168"/>
                  <a:gd name="T21" fmla="*/ 256 h 288"/>
                  <a:gd name="T22" fmla="*/ 117 w 168"/>
                  <a:gd name="T23" fmla="*/ 248 h 288"/>
                  <a:gd name="T24" fmla="*/ 92 w 168"/>
                  <a:gd name="T25" fmla="*/ 248 h 288"/>
                  <a:gd name="T26" fmla="*/ 84 w 168"/>
                  <a:gd name="T27" fmla="*/ 264 h 288"/>
                  <a:gd name="T28" fmla="*/ 67 w 168"/>
                  <a:gd name="T29" fmla="*/ 280 h 288"/>
                  <a:gd name="T30" fmla="*/ 42 w 168"/>
                  <a:gd name="T31" fmla="*/ 288 h 288"/>
                  <a:gd name="T32" fmla="*/ 25 w 168"/>
                  <a:gd name="T33" fmla="*/ 248 h 288"/>
                  <a:gd name="T34" fmla="*/ 25 w 168"/>
                  <a:gd name="T35" fmla="*/ 200 h 288"/>
                  <a:gd name="T36" fmla="*/ 33 w 168"/>
                  <a:gd name="T37" fmla="*/ 176 h 288"/>
                  <a:gd name="T38" fmla="*/ 25 w 168"/>
                  <a:gd name="T39" fmla="*/ 160 h 288"/>
                  <a:gd name="T40" fmla="*/ 33 w 168"/>
                  <a:gd name="T41" fmla="*/ 136 h 288"/>
                  <a:gd name="T42" fmla="*/ 33 w 168"/>
                  <a:gd name="T43" fmla="*/ 112 h 288"/>
                  <a:gd name="T44" fmla="*/ 25 w 168"/>
                  <a:gd name="T45" fmla="*/ 80 h 288"/>
                  <a:gd name="T46" fmla="*/ 0 w 168"/>
                  <a:gd name="T47" fmla="*/ 72 h 288"/>
                  <a:gd name="T48" fmla="*/ 0 w 168"/>
                  <a:gd name="T49" fmla="*/ 40 h 28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68" h="288">
                    <a:moveTo>
                      <a:pt x="0" y="40"/>
                    </a:moveTo>
                    <a:lnTo>
                      <a:pt x="33" y="48"/>
                    </a:lnTo>
                    <a:lnTo>
                      <a:pt x="59" y="40"/>
                    </a:lnTo>
                    <a:lnTo>
                      <a:pt x="101" y="8"/>
                    </a:lnTo>
                    <a:lnTo>
                      <a:pt x="109" y="0"/>
                    </a:lnTo>
                    <a:lnTo>
                      <a:pt x="143" y="16"/>
                    </a:lnTo>
                    <a:lnTo>
                      <a:pt x="143" y="32"/>
                    </a:lnTo>
                    <a:lnTo>
                      <a:pt x="168" y="96"/>
                    </a:lnTo>
                    <a:lnTo>
                      <a:pt x="151" y="120"/>
                    </a:lnTo>
                    <a:lnTo>
                      <a:pt x="168" y="152"/>
                    </a:lnTo>
                    <a:lnTo>
                      <a:pt x="143" y="256"/>
                    </a:lnTo>
                    <a:lnTo>
                      <a:pt x="117" y="248"/>
                    </a:lnTo>
                    <a:lnTo>
                      <a:pt x="92" y="248"/>
                    </a:lnTo>
                    <a:lnTo>
                      <a:pt x="84" y="264"/>
                    </a:lnTo>
                    <a:lnTo>
                      <a:pt x="67" y="280"/>
                    </a:lnTo>
                    <a:lnTo>
                      <a:pt x="42" y="288"/>
                    </a:lnTo>
                    <a:lnTo>
                      <a:pt x="25" y="248"/>
                    </a:lnTo>
                    <a:lnTo>
                      <a:pt x="25" y="200"/>
                    </a:lnTo>
                    <a:lnTo>
                      <a:pt x="33" y="176"/>
                    </a:lnTo>
                    <a:lnTo>
                      <a:pt x="25" y="160"/>
                    </a:lnTo>
                    <a:lnTo>
                      <a:pt x="33" y="136"/>
                    </a:lnTo>
                    <a:lnTo>
                      <a:pt x="33" y="112"/>
                    </a:lnTo>
                    <a:lnTo>
                      <a:pt x="25" y="80"/>
                    </a:lnTo>
                    <a:lnTo>
                      <a:pt x="0" y="72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50" name="Freeform 25"/>
              <p:cNvSpPr>
                <a:spLocks/>
              </p:cNvSpPr>
              <p:nvPr/>
            </p:nvSpPr>
            <p:spPr bwMode="auto">
              <a:xfrm>
                <a:off x="5286" y="4200"/>
                <a:ext cx="311" cy="72"/>
              </a:xfrm>
              <a:custGeom>
                <a:avLst/>
                <a:gdLst>
                  <a:gd name="T0" fmla="*/ 0 w 311"/>
                  <a:gd name="T1" fmla="*/ 24 h 72"/>
                  <a:gd name="T2" fmla="*/ 8 w 311"/>
                  <a:gd name="T3" fmla="*/ 56 h 72"/>
                  <a:gd name="T4" fmla="*/ 33 w 311"/>
                  <a:gd name="T5" fmla="*/ 64 h 72"/>
                  <a:gd name="T6" fmla="*/ 67 w 311"/>
                  <a:gd name="T7" fmla="*/ 64 h 72"/>
                  <a:gd name="T8" fmla="*/ 126 w 311"/>
                  <a:gd name="T9" fmla="*/ 56 h 72"/>
                  <a:gd name="T10" fmla="*/ 143 w 311"/>
                  <a:gd name="T11" fmla="*/ 56 h 72"/>
                  <a:gd name="T12" fmla="*/ 143 w 311"/>
                  <a:gd name="T13" fmla="*/ 72 h 72"/>
                  <a:gd name="T14" fmla="*/ 193 w 311"/>
                  <a:gd name="T15" fmla="*/ 72 h 72"/>
                  <a:gd name="T16" fmla="*/ 219 w 311"/>
                  <a:gd name="T17" fmla="*/ 56 h 72"/>
                  <a:gd name="T18" fmla="*/ 252 w 311"/>
                  <a:gd name="T19" fmla="*/ 56 h 72"/>
                  <a:gd name="T20" fmla="*/ 278 w 311"/>
                  <a:gd name="T21" fmla="*/ 40 h 72"/>
                  <a:gd name="T22" fmla="*/ 311 w 311"/>
                  <a:gd name="T23" fmla="*/ 32 h 72"/>
                  <a:gd name="T24" fmla="*/ 311 w 311"/>
                  <a:gd name="T25" fmla="*/ 0 h 72"/>
                  <a:gd name="T26" fmla="*/ 286 w 311"/>
                  <a:gd name="T27" fmla="*/ 16 h 72"/>
                  <a:gd name="T28" fmla="*/ 269 w 311"/>
                  <a:gd name="T29" fmla="*/ 24 h 72"/>
                  <a:gd name="T30" fmla="*/ 252 w 311"/>
                  <a:gd name="T31" fmla="*/ 24 h 72"/>
                  <a:gd name="T32" fmla="*/ 244 w 311"/>
                  <a:gd name="T33" fmla="*/ 8 h 72"/>
                  <a:gd name="T34" fmla="*/ 219 w 311"/>
                  <a:gd name="T35" fmla="*/ 16 h 72"/>
                  <a:gd name="T36" fmla="*/ 168 w 311"/>
                  <a:gd name="T37" fmla="*/ 24 h 72"/>
                  <a:gd name="T38" fmla="*/ 168 w 311"/>
                  <a:gd name="T39" fmla="*/ 8 h 72"/>
                  <a:gd name="T40" fmla="*/ 84 w 311"/>
                  <a:gd name="T41" fmla="*/ 40 h 72"/>
                  <a:gd name="T42" fmla="*/ 75 w 311"/>
                  <a:gd name="T43" fmla="*/ 16 h 72"/>
                  <a:gd name="T44" fmla="*/ 59 w 311"/>
                  <a:gd name="T45" fmla="*/ 8 h 72"/>
                  <a:gd name="T46" fmla="*/ 59 w 311"/>
                  <a:gd name="T47" fmla="*/ 24 h 72"/>
                  <a:gd name="T48" fmla="*/ 33 w 311"/>
                  <a:gd name="T49" fmla="*/ 24 h 72"/>
                  <a:gd name="T50" fmla="*/ 16 w 311"/>
                  <a:gd name="T51" fmla="*/ 0 h 72"/>
                  <a:gd name="T52" fmla="*/ 16 w 311"/>
                  <a:gd name="T53" fmla="*/ 16 h 72"/>
                  <a:gd name="T54" fmla="*/ 0 w 311"/>
                  <a:gd name="T55" fmla="*/ 24 h 7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311" h="72">
                    <a:moveTo>
                      <a:pt x="0" y="24"/>
                    </a:moveTo>
                    <a:lnTo>
                      <a:pt x="8" y="56"/>
                    </a:lnTo>
                    <a:lnTo>
                      <a:pt x="33" y="64"/>
                    </a:lnTo>
                    <a:lnTo>
                      <a:pt x="67" y="64"/>
                    </a:lnTo>
                    <a:lnTo>
                      <a:pt x="126" y="56"/>
                    </a:lnTo>
                    <a:lnTo>
                      <a:pt x="143" y="56"/>
                    </a:lnTo>
                    <a:lnTo>
                      <a:pt x="143" y="72"/>
                    </a:lnTo>
                    <a:lnTo>
                      <a:pt x="193" y="72"/>
                    </a:lnTo>
                    <a:lnTo>
                      <a:pt x="219" y="56"/>
                    </a:lnTo>
                    <a:lnTo>
                      <a:pt x="252" y="56"/>
                    </a:lnTo>
                    <a:lnTo>
                      <a:pt x="278" y="40"/>
                    </a:lnTo>
                    <a:lnTo>
                      <a:pt x="311" y="32"/>
                    </a:lnTo>
                    <a:lnTo>
                      <a:pt x="311" y="0"/>
                    </a:lnTo>
                    <a:lnTo>
                      <a:pt x="286" y="16"/>
                    </a:lnTo>
                    <a:lnTo>
                      <a:pt x="269" y="24"/>
                    </a:lnTo>
                    <a:lnTo>
                      <a:pt x="252" y="24"/>
                    </a:lnTo>
                    <a:lnTo>
                      <a:pt x="244" y="8"/>
                    </a:lnTo>
                    <a:lnTo>
                      <a:pt x="219" y="16"/>
                    </a:lnTo>
                    <a:lnTo>
                      <a:pt x="168" y="24"/>
                    </a:lnTo>
                    <a:lnTo>
                      <a:pt x="168" y="8"/>
                    </a:lnTo>
                    <a:lnTo>
                      <a:pt x="84" y="40"/>
                    </a:lnTo>
                    <a:lnTo>
                      <a:pt x="75" y="16"/>
                    </a:lnTo>
                    <a:lnTo>
                      <a:pt x="59" y="8"/>
                    </a:lnTo>
                    <a:lnTo>
                      <a:pt x="59" y="24"/>
                    </a:lnTo>
                    <a:lnTo>
                      <a:pt x="33" y="24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24"/>
                    </a:lnTo>
                    <a:close/>
                  </a:path>
                </a:pathLst>
              </a:custGeom>
              <a:pattFill prst="wdUpDiag">
                <a:fgClr>
                  <a:schemeClr val="tx2">
                    <a:lumMod val="20000"/>
                    <a:lumOff val="80000"/>
                  </a:schemeClr>
                </a:fgClr>
                <a:bgClr>
                  <a:schemeClr val="bg1"/>
                </a:bgClr>
              </a:patt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51" name="Freeform 26"/>
              <p:cNvSpPr>
                <a:spLocks/>
              </p:cNvSpPr>
              <p:nvPr/>
            </p:nvSpPr>
            <p:spPr bwMode="auto">
              <a:xfrm>
                <a:off x="3584" y="3712"/>
                <a:ext cx="168" cy="288"/>
              </a:xfrm>
              <a:custGeom>
                <a:avLst/>
                <a:gdLst>
                  <a:gd name="T0" fmla="*/ 0 w 168"/>
                  <a:gd name="T1" fmla="*/ 40 h 288"/>
                  <a:gd name="T2" fmla="*/ 33 w 168"/>
                  <a:gd name="T3" fmla="*/ 48 h 288"/>
                  <a:gd name="T4" fmla="*/ 59 w 168"/>
                  <a:gd name="T5" fmla="*/ 40 h 288"/>
                  <a:gd name="T6" fmla="*/ 101 w 168"/>
                  <a:gd name="T7" fmla="*/ 8 h 288"/>
                  <a:gd name="T8" fmla="*/ 109 w 168"/>
                  <a:gd name="T9" fmla="*/ 0 h 288"/>
                  <a:gd name="T10" fmla="*/ 143 w 168"/>
                  <a:gd name="T11" fmla="*/ 16 h 288"/>
                  <a:gd name="T12" fmla="*/ 143 w 168"/>
                  <a:gd name="T13" fmla="*/ 32 h 288"/>
                  <a:gd name="T14" fmla="*/ 168 w 168"/>
                  <a:gd name="T15" fmla="*/ 96 h 288"/>
                  <a:gd name="T16" fmla="*/ 151 w 168"/>
                  <a:gd name="T17" fmla="*/ 120 h 288"/>
                  <a:gd name="T18" fmla="*/ 168 w 168"/>
                  <a:gd name="T19" fmla="*/ 152 h 288"/>
                  <a:gd name="T20" fmla="*/ 143 w 168"/>
                  <a:gd name="T21" fmla="*/ 256 h 288"/>
                  <a:gd name="T22" fmla="*/ 117 w 168"/>
                  <a:gd name="T23" fmla="*/ 248 h 288"/>
                  <a:gd name="T24" fmla="*/ 92 w 168"/>
                  <a:gd name="T25" fmla="*/ 248 h 288"/>
                  <a:gd name="T26" fmla="*/ 84 w 168"/>
                  <a:gd name="T27" fmla="*/ 264 h 288"/>
                  <a:gd name="T28" fmla="*/ 67 w 168"/>
                  <a:gd name="T29" fmla="*/ 280 h 288"/>
                  <a:gd name="T30" fmla="*/ 42 w 168"/>
                  <a:gd name="T31" fmla="*/ 288 h 288"/>
                  <a:gd name="T32" fmla="*/ 25 w 168"/>
                  <a:gd name="T33" fmla="*/ 248 h 288"/>
                  <a:gd name="T34" fmla="*/ 25 w 168"/>
                  <a:gd name="T35" fmla="*/ 200 h 288"/>
                  <a:gd name="T36" fmla="*/ 33 w 168"/>
                  <a:gd name="T37" fmla="*/ 176 h 288"/>
                  <a:gd name="T38" fmla="*/ 25 w 168"/>
                  <a:gd name="T39" fmla="*/ 160 h 288"/>
                  <a:gd name="T40" fmla="*/ 33 w 168"/>
                  <a:gd name="T41" fmla="*/ 136 h 288"/>
                  <a:gd name="T42" fmla="*/ 33 w 168"/>
                  <a:gd name="T43" fmla="*/ 112 h 288"/>
                  <a:gd name="T44" fmla="*/ 25 w 168"/>
                  <a:gd name="T45" fmla="*/ 80 h 288"/>
                  <a:gd name="T46" fmla="*/ 0 w 168"/>
                  <a:gd name="T47" fmla="*/ 72 h 288"/>
                  <a:gd name="T48" fmla="*/ 0 w 168"/>
                  <a:gd name="T49" fmla="*/ 40 h 28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68" h="288">
                    <a:moveTo>
                      <a:pt x="0" y="40"/>
                    </a:moveTo>
                    <a:lnTo>
                      <a:pt x="33" y="48"/>
                    </a:lnTo>
                    <a:lnTo>
                      <a:pt x="59" y="40"/>
                    </a:lnTo>
                    <a:lnTo>
                      <a:pt x="101" y="8"/>
                    </a:lnTo>
                    <a:lnTo>
                      <a:pt x="109" y="0"/>
                    </a:lnTo>
                    <a:lnTo>
                      <a:pt x="143" y="16"/>
                    </a:lnTo>
                    <a:lnTo>
                      <a:pt x="143" y="32"/>
                    </a:lnTo>
                    <a:lnTo>
                      <a:pt x="168" y="96"/>
                    </a:lnTo>
                    <a:lnTo>
                      <a:pt x="151" y="120"/>
                    </a:lnTo>
                    <a:lnTo>
                      <a:pt x="168" y="152"/>
                    </a:lnTo>
                    <a:lnTo>
                      <a:pt x="143" y="256"/>
                    </a:lnTo>
                    <a:lnTo>
                      <a:pt x="117" y="248"/>
                    </a:lnTo>
                    <a:lnTo>
                      <a:pt x="92" y="248"/>
                    </a:lnTo>
                    <a:lnTo>
                      <a:pt x="84" y="264"/>
                    </a:lnTo>
                    <a:lnTo>
                      <a:pt x="67" y="280"/>
                    </a:lnTo>
                    <a:lnTo>
                      <a:pt x="42" y="288"/>
                    </a:lnTo>
                    <a:lnTo>
                      <a:pt x="25" y="248"/>
                    </a:lnTo>
                    <a:lnTo>
                      <a:pt x="25" y="200"/>
                    </a:lnTo>
                    <a:lnTo>
                      <a:pt x="33" y="176"/>
                    </a:lnTo>
                    <a:lnTo>
                      <a:pt x="25" y="160"/>
                    </a:lnTo>
                    <a:lnTo>
                      <a:pt x="33" y="136"/>
                    </a:lnTo>
                    <a:lnTo>
                      <a:pt x="33" y="112"/>
                    </a:lnTo>
                    <a:lnTo>
                      <a:pt x="25" y="80"/>
                    </a:lnTo>
                    <a:lnTo>
                      <a:pt x="0" y="72"/>
                    </a:lnTo>
                    <a:lnTo>
                      <a:pt x="0" y="4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52" name="Freeform 27"/>
              <p:cNvSpPr>
                <a:spLocks/>
              </p:cNvSpPr>
              <p:nvPr/>
            </p:nvSpPr>
            <p:spPr bwMode="auto">
              <a:xfrm>
                <a:off x="3626" y="3496"/>
                <a:ext cx="101" cy="192"/>
              </a:xfrm>
              <a:custGeom>
                <a:avLst/>
                <a:gdLst>
                  <a:gd name="T0" fmla="*/ 75 w 101"/>
                  <a:gd name="T1" fmla="*/ 32 h 192"/>
                  <a:gd name="T2" fmla="*/ 75 w 101"/>
                  <a:gd name="T3" fmla="*/ 0 h 192"/>
                  <a:gd name="T4" fmla="*/ 92 w 101"/>
                  <a:gd name="T5" fmla="*/ 0 h 192"/>
                  <a:gd name="T6" fmla="*/ 92 w 101"/>
                  <a:gd name="T7" fmla="*/ 40 h 192"/>
                  <a:gd name="T8" fmla="*/ 101 w 101"/>
                  <a:gd name="T9" fmla="*/ 56 h 192"/>
                  <a:gd name="T10" fmla="*/ 101 w 101"/>
                  <a:gd name="T11" fmla="*/ 104 h 192"/>
                  <a:gd name="T12" fmla="*/ 92 w 101"/>
                  <a:gd name="T13" fmla="*/ 120 h 192"/>
                  <a:gd name="T14" fmla="*/ 92 w 101"/>
                  <a:gd name="T15" fmla="*/ 152 h 192"/>
                  <a:gd name="T16" fmla="*/ 67 w 101"/>
                  <a:gd name="T17" fmla="*/ 192 h 192"/>
                  <a:gd name="T18" fmla="*/ 50 w 101"/>
                  <a:gd name="T19" fmla="*/ 192 h 192"/>
                  <a:gd name="T20" fmla="*/ 25 w 101"/>
                  <a:gd name="T21" fmla="*/ 176 h 192"/>
                  <a:gd name="T22" fmla="*/ 33 w 101"/>
                  <a:gd name="T23" fmla="*/ 160 h 192"/>
                  <a:gd name="T24" fmla="*/ 17 w 101"/>
                  <a:gd name="T25" fmla="*/ 152 h 192"/>
                  <a:gd name="T26" fmla="*/ 33 w 101"/>
                  <a:gd name="T27" fmla="*/ 136 h 192"/>
                  <a:gd name="T28" fmla="*/ 8 w 101"/>
                  <a:gd name="T29" fmla="*/ 128 h 192"/>
                  <a:gd name="T30" fmla="*/ 25 w 101"/>
                  <a:gd name="T31" fmla="*/ 112 h 192"/>
                  <a:gd name="T32" fmla="*/ 8 w 101"/>
                  <a:gd name="T33" fmla="*/ 96 h 192"/>
                  <a:gd name="T34" fmla="*/ 0 w 101"/>
                  <a:gd name="T35" fmla="*/ 72 h 192"/>
                  <a:gd name="T36" fmla="*/ 17 w 101"/>
                  <a:gd name="T37" fmla="*/ 64 h 192"/>
                  <a:gd name="T38" fmla="*/ 17 w 101"/>
                  <a:gd name="T39" fmla="*/ 48 h 192"/>
                  <a:gd name="T40" fmla="*/ 42 w 101"/>
                  <a:gd name="T41" fmla="*/ 40 h 192"/>
                  <a:gd name="T42" fmla="*/ 75 w 101"/>
                  <a:gd name="T43" fmla="*/ 32 h 19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01" h="192">
                    <a:moveTo>
                      <a:pt x="75" y="32"/>
                    </a:moveTo>
                    <a:lnTo>
                      <a:pt x="75" y="0"/>
                    </a:lnTo>
                    <a:lnTo>
                      <a:pt x="92" y="0"/>
                    </a:lnTo>
                    <a:lnTo>
                      <a:pt x="92" y="40"/>
                    </a:lnTo>
                    <a:lnTo>
                      <a:pt x="101" y="56"/>
                    </a:lnTo>
                    <a:lnTo>
                      <a:pt x="101" y="104"/>
                    </a:lnTo>
                    <a:lnTo>
                      <a:pt x="92" y="120"/>
                    </a:lnTo>
                    <a:lnTo>
                      <a:pt x="92" y="152"/>
                    </a:lnTo>
                    <a:lnTo>
                      <a:pt x="67" y="192"/>
                    </a:lnTo>
                    <a:lnTo>
                      <a:pt x="50" y="192"/>
                    </a:lnTo>
                    <a:lnTo>
                      <a:pt x="25" y="176"/>
                    </a:lnTo>
                    <a:lnTo>
                      <a:pt x="33" y="160"/>
                    </a:lnTo>
                    <a:lnTo>
                      <a:pt x="17" y="152"/>
                    </a:lnTo>
                    <a:lnTo>
                      <a:pt x="33" y="136"/>
                    </a:lnTo>
                    <a:lnTo>
                      <a:pt x="8" y="128"/>
                    </a:lnTo>
                    <a:lnTo>
                      <a:pt x="25" y="112"/>
                    </a:lnTo>
                    <a:lnTo>
                      <a:pt x="8" y="96"/>
                    </a:lnTo>
                    <a:lnTo>
                      <a:pt x="0" y="72"/>
                    </a:lnTo>
                    <a:lnTo>
                      <a:pt x="17" y="64"/>
                    </a:lnTo>
                    <a:lnTo>
                      <a:pt x="17" y="48"/>
                    </a:lnTo>
                    <a:lnTo>
                      <a:pt x="42" y="40"/>
                    </a:lnTo>
                    <a:lnTo>
                      <a:pt x="75" y="32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53" name="Freeform 28"/>
              <p:cNvSpPr>
                <a:spLocks/>
              </p:cNvSpPr>
              <p:nvPr/>
            </p:nvSpPr>
            <p:spPr bwMode="auto">
              <a:xfrm>
                <a:off x="3626" y="3496"/>
                <a:ext cx="101" cy="192"/>
              </a:xfrm>
              <a:custGeom>
                <a:avLst/>
                <a:gdLst>
                  <a:gd name="T0" fmla="*/ 75 w 101"/>
                  <a:gd name="T1" fmla="*/ 32 h 192"/>
                  <a:gd name="T2" fmla="*/ 75 w 101"/>
                  <a:gd name="T3" fmla="*/ 0 h 192"/>
                  <a:gd name="T4" fmla="*/ 92 w 101"/>
                  <a:gd name="T5" fmla="*/ 0 h 192"/>
                  <a:gd name="T6" fmla="*/ 92 w 101"/>
                  <a:gd name="T7" fmla="*/ 40 h 192"/>
                  <a:gd name="T8" fmla="*/ 101 w 101"/>
                  <a:gd name="T9" fmla="*/ 56 h 192"/>
                  <a:gd name="T10" fmla="*/ 101 w 101"/>
                  <a:gd name="T11" fmla="*/ 104 h 192"/>
                  <a:gd name="T12" fmla="*/ 92 w 101"/>
                  <a:gd name="T13" fmla="*/ 120 h 192"/>
                  <a:gd name="T14" fmla="*/ 92 w 101"/>
                  <a:gd name="T15" fmla="*/ 152 h 192"/>
                  <a:gd name="T16" fmla="*/ 67 w 101"/>
                  <a:gd name="T17" fmla="*/ 192 h 192"/>
                  <a:gd name="T18" fmla="*/ 50 w 101"/>
                  <a:gd name="T19" fmla="*/ 192 h 192"/>
                  <a:gd name="T20" fmla="*/ 25 w 101"/>
                  <a:gd name="T21" fmla="*/ 176 h 192"/>
                  <a:gd name="T22" fmla="*/ 33 w 101"/>
                  <a:gd name="T23" fmla="*/ 160 h 192"/>
                  <a:gd name="T24" fmla="*/ 17 w 101"/>
                  <a:gd name="T25" fmla="*/ 152 h 192"/>
                  <a:gd name="T26" fmla="*/ 33 w 101"/>
                  <a:gd name="T27" fmla="*/ 136 h 192"/>
                  <a:gd name="T28" fmla="*/ 8 w 101"/>
                  <a:gd name="T29" fmla="*/ 128 h 192"/>
                  <a:gd name="T30" fmla="*/ 25 w 101"/>
                  <a:gd name="T31" fmla="*/ 112 h 192"/>
                  <a:gd name="T32" fmla="*/ 8 w 101"/>
                  <a:gd name="T33" fmla="*/ 96 h 192"/>
                  <a:gd name="T34" fmla="*/ 0 w 101"/>
                  <a:gd name="T35" fmla="*/ 72 h 192"/>
                  <a:gd name="T36" fmla="*/ 17 w 101"/>
                  <a:gd name="T37" fmla="*/ 64 h 192"/>
                  <a:gd name="T38" fmla="*/ 17 w 101"/>
                  <a:gd name="T39" fmla="*/ 48 h 192"/>
                  <a:gd name="T40" fmla="*/ 42 w 101"/>
                  <a:gd name="T41" fmla="*/ 40 h 192"/>
                  <a:gd name="T42" fmla="*/ 75 w 101"/>
                  <a:gd name="T43" fmla="*/ 32 h 19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01" h="192">
                    <a:moveTo>
                      <a:pt x="75" y="32"/>
                    </a:moveTo>
                    <a:lnTo>
                      <a:pt x="75" y="0"/>
                    </a:lnTo>
                    <a:lnTo>
                      <a:pt x="92" y="0"/>
                    </a:lnTo>
                    <a:lnTo>
                      <a:pt x="92" y="40"/>
                    </a:lnTo>
                    <a:lnTo>
                      <a:pt x="101" y="56"/>
                    </a:lnTo>
                    <a:lnTo>
                      <a:pt x="101" y="104"/>
                    </a:lnTo>
                    <a:lnTo>
                      <a:pt x="92" y="120"/>
                    </a:lnTo>
                    <a:lnTo>
                      <a:pt x="92" y="152"/>
                    </a:lnTo>
                    <a:lnTo>
                      <a:pt x="67" y="192"/>
                    </a:lnTo>
                    <a:lnTo>
                      <a:pt x="50" y="192"/>
                    </a:lnTo>
                    <a:lnTo>
                      <a:pt x="25" y="176"/>
                    </a:lnTo>
                    <a:lnTo>
                      <a:pt x="33" y="160"/>
                    </a:lnTo>
                    <a:lnTo>
                      <a:pt x="17" y="152"/>
                    </a:lnTo>
                    <a:lnTo>
                      <a:pt x="33" y="136"/>
                    </a:lnTo>
                    <a:lnTo>
                      <a:pt x="8" y="128"/>
                    </a:lnTo>
                    <a:lnTo>
                      <a:pt x="25" y="112"/>
                    </a:lnTo>
                    <a:lnTo>
                      <a:pt x="8" y="96"/>
                    </a:lnTo>
                    <a:lnTo>
                      <a:pt x="0" y="72"/>
                    </a:lnTo>
                    <a:lnTo>
                      <a:pt x="17" y="64"/>
                    </a:lnTo>
                    <a:lnTo>
                      <a:pt x="17" y="48"/>
                    </a:lnTo>
                    <a:lnTo>
                      <a:pt x="42" y="40"/>
                    </a:lnTo>
                    <a:lnTo>
                      <a:pt x="75" y="32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54" name="Freeform 53"/>
              <p:cNvSpPr>
                <a:spLocks/>
              </p:cNvSpPr>
              <p:nvPr/>
            </p:nvSpPr>
            <p:spPr bwMode="auto">
              <a:xfrm>
                <a:off x="3457" y="3008"/>
                <a:ext cx="1180" cy="1080"/>
              </a:xfrm>
              <a:custGeom>
                <a:avLst/>
                <a:gdLst>
                  <a:gd name="T0" fmla="*/ 1121 w 1180"/>
                  <a:gd name="T1" fmla="*/ 728 h 1080"/>
                  <a:gd name="T2" fmla="*/ 1003 w 1180"/>
                  <a:gd name="T3" fmla="*/ 672 h 1080"/>
                  <a:gd name="T4" fmla="*/ 935 w 1180"/>
                  <a:gd name="T5" fmla="*/ 616 h 1080"/>
                  <a:gd name="T6" fmla="*/ 902 w 1180"/>
                  <a:gd name="T7" fmla="*/ 584 h 1080"/>
                  <a:gd name="T8" fmla="*/ 817 w 1180"/>
                  <a:gd name="T9" fmla="*/ 592 h 1080"/>
                  <a:gd name="T10" fmla="*/ 733 w 1180"/>
                  <a:gd name="T11" fmla="*/ 528 h 1080"/>
                  <a:gd name="T12" fmla="*/ 683 w 1180"/>
                  <a:gd name="T13" fmla="*/ 448 h 1080"/>
                  <a:gd name="T14" fmla="*/ 556 w 1180"/>
                  <a:gd name="T15" fmla="*/ 344 h 1080"/>
                  <a:gd name="T16" fmla="*/ 523 w 1180"/>
                  <a:gd name="T17" fmla="*/ 280 h 1080"/>
                  <a:gd name="T18" fmla="*/ 548 w 1180"/>
                  <a:gd name="T19" fmla="*/ 240 h 1080"/>
                  <a:gd name="T20" fmla="*/ 531 w 1180"/>
                  <a:gd name="T21" fmla="*/ 216 h 1080"/>
                  <a:gd name="T22" fmla="*/ 556 w 1180"/>
                  <a:gd name="T23" fmla="*/ 184 h 1080"/>
                  <a:gd name="T24" fmla="*/ 649 w 1180"/>
                  <a:gd name="T25" fmla="*/ 144 h 1080"/>
                  <a:gd name="T26" fmla="*/ 649 w 1180"/>
                  <a:gd name="T27" fmla="*/ 56 h 1080"/>
                  <a:gd name="T28" fmla="*/ 514 w 1180"/>
                  <a:gd name="T29" fmla="*/ 0 h 1080"/>
                  <a:gd name="T30" fmla="*/ 405 w 1180"/>
                  <a:gd name="T31" fmla="*/ 40 h 1080"/>
                  <a:gd name="T32" fmla="*/ 354 w 1180"/>
                  <a:gd name="T33" fmla="*/ 64 h 1080"/>
                  <a:gd name="T34" fmla="*/ 295 w 1180"/>
                  <a:gd name="T35" fmla="*/ 80 h 1080"/>
                  <a:gd name="T36" fmla="*/ 228 w 1180"/>
                  <a:gd name="T37" fmla="*/ 152 h 1080"/>
                  <a:gd name="T38" fmla="*/ 118 w 1180"/>
                  <a:gd name="T39" fmla="*/ 136 h 1080"/>
                  <a:gd name="T40" fmla="*/ 42 w 1180"/>
                  <a:gd name="T41" fmla="*/ 208 h 1080"/>
                  <a:gd name="T42" fmla="*/ 25 w 1180"/>
                  <a:gd name="T43" fmla="*/ 272 h 1080"/>
                  <a:gd name="T44" fmla="*/ 93 w 1180"/>
                  <a:gd name="T45" fmla="*/ 352 h 1080"/>
                  <a:gd name="T46" fmla="*/ 93 w 1180"/>
                  <a:gd name="T47" fmla="*/ 392 h 1080"/>
                  <a:gd name="T48" fmla="*/ 160 w 1180"/>
                  <a:gd name="T49" fmla="*/ 344 h 1080"/>
                  <a:gd name="T50" fmla="*/ 202 w 1180"/>
                  <a:gd name="T51" fmla="*/ 320 h 1080"/>
                  <a:gd name="T52" fmla="*/ 261 w 1180"/>
                  <a:gd name="T53" fmla="*/ 352 h 1080"/>
                  <a:gd name="T54" fmla="*/ 312 w 1180"/>
                  <a:gd name="T55" fmla="*/ 368 h 1080"/>
                  <a:gd name="T56" fmla="*/ 337 w 1180"/>
                  <a:gd name="T57" fmla="*/ 424 h 1080"/>
                  <a:gd name="T58" fmla="*/ 371 w 1180"/>
                  <a:gd name="T59" fmla="*/ 496 h 1080"/>
                  <a:gd name="T60" fmla="*/ 430 w 1180"/>
                  <a:gd name="T61" fmla="*/ 552 h 1080"/>
                  <a:gd name="T62" fmla="*/ 497 w 1180"/>
                  <a:gd name="T63" fmla="*/ 592 h 1080"/>
                  <a:gd name="T64" fmla="*/ 607 w 1180"/>
                  <a:gd name="T65" fmla="*/ 680 h 1080"/>
                  <a:gd name="T66" fmla="*/ 649 w 1180"/>
                  <a:gd name="T67" fmla="*/ 688 h 1080"/>
                  <a:gd name="T68" fmla="*/ 742 w 1180"/>
                  <a:gd name="T69" fmla="*/ 744 h 1080"/>
                  <a:gd name="T70" fmla="*/ 775 w 1180"/>
                  <a:gd name="T71" fmla="*/ 752 h 1080"/>
                  <a:gd name="T72" fmla="*/ 809 w 1180"/>
                  <a:gd name="T73" fmla="*/ 768 h 1080"/>
                  <a:gd name="T74" fmla="*/ 851 w 1180"/>
                  <a:gd name="T75" fmla="*/ 824 h 1080"/>
                  <a:gd name="T76" fmla="*/ 927 w 1180"/>
                  <a:gd name="T77" fmla="*/ 856 h 1080"/>
                  <a:gd name="T78" fmla="*/ 978 w 1180"/>
                  <a:gd name="T79" fmla="*/ 984 h 1080"/>
                  <a:gd name="T80" fmla="*/ 935 w 1180"/>
                  <a:gd name="T81" fmla="*/ 1000 h 1080"/>
                  <a:gd name="T82" fmla="*/ 927 w 1180"/>
                  <a:gd name="T83" fmla="*/ 1040 h 1080"/>
                  <a:gd name="T84" fmla="*/ 935 w 1180"/>
                  <a:gd name="T85" fmla="*/ 1072 h 1080"/>
                  <a:gd name="T86" fmla="*/ 978 w 1180"/>
                  <a:gd name="T87" fmla="*/ 1072 h 1080"/>
                  <a:gd name="T88" fmla="*/ 1011 w 1180"/>
                  <a:gd name="T89" fmla="*/ 1000 h 1080"/>
                  <a:gd name="T90" fmla="*/ 1070 w 1180"/>
                  <a:gd name="T91" fmla="*/ 952 h 1080"/>
                  <a:gd name="T92" fmla="*/ 1053 w 1180"/>
                  <a:gd name="T93" fmla="*/ 888 h 1080"/>
                  <a:gd name="T94" fmla="*/ 1003 w 1180"/>
                  <a:gd name="T95" fmla="*/ 864 h 1080"/>
                  <a:gd name="T96" fmla="*/ 1011 w 1180"/>
                  <a:gd name="T97" fmla="*/ 800 h 1080"/>
                  <a:gd name="T98" fmla="*/ 1045 w 1180"/>
                  <a:gd name="T99" fmla="*/ 768 h 1080"/>
                  <a:gd name="T100" fmla="*/ 1146 w 1180"/>
                  <a:gd name="T101" fmla="*/ 792 h 1080"/>
                  <a:gd name="T102" fmla="*/ 1180 w 1180"/>
                  <a:gd name="T103" fmla="*/ 784 h 108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80" h="1080">
                    <a:moveTo>
                      <a:pt x="1155" y="752"/>
                    </a:moveTo>
                    <a:lnTo>
                      <a:pt x="1121" y="728"/>
                    </a:lnTo>
                    <a:lnTo>
                      <a:pt x="1087" y="712"/>
                    </a:lnTo>
                    <a:lnTo>
                      <a:pt x="1003" y="672"/>
                    </a:lnTo>
                    <a:lnTo>
                      <a:pt x="919" y="632"/>
                    </a:lnTo>
                    <a:lnTo>
                      <a:pt x="935" y="616"/>
                    </a:lnTo>
                    <a:lnTo>
                      <a:pt x="927" y="600"/>
                    </a:lnTo>
                    <a:lnTo>
                      <a:pt x="902" y="584"/>
                    </a:lnTo>
                    <a:lnTo>
                      <a:pt x="868" y="592"/>
                    </a:lnTo>
                    <a:lnTo>
                      <a:pt x="817" y="592"/>
                    </a:lnTo>
                    <a:lnTo>
                      <a:pt x="775" y="568"/>
                    </a:lnTo>
                    <a:lnTo>
                      <a:pt x="733" y="528"/>
                    </a:lnTo>
                    <a:lnTo>
                      <a:pt x="708" y="488"/>
                    </a:lnTo>
                    <a:lnTo>
                      <a:pt x="683" y="448"/>
                    </a:lnTo>
                    <a:lnTo>
                      <a:pt x="641" y="408"/>
                    </a:lnTo>
                    <a:lnTo>
                      <a:pt x="556" y="344"/>
                    </a:lnTo>
                    <a:lnTo>
                      <a:pt x="523" y="296"/>
                    </a:lnTo>
                    <a:lnTo>
                      <a:pt x="523" y="280"/>
                    </a:lnTo>
                    <a:lnTo>
                      <a:pt x="539" y="256"/>
                    </a:lnTo>
                    <a:lnTo>
                      <a:pt x="548" y="240"/>
                    </a:lnTo>
                    <a:lnTo>
                      <a:pt x="539" y="224"/>
                    </a:lnTo>
                    <a:lnTo>
                      <a:pt x="531" y="216"/>
                    </a:lnTo>
                    <a:lnTo>
                      <a:pt x="531" y="200"/>
                    </a:lnTo>
                    <a:lnTo>
                      <a:pt x="556" y="184"/>
                    </a:lnTo>
                    <a:lnTo>
                      <a:pt x="641" y="152"/>
                    </a:lnTo>
                    <a:lnTo>
                      <a:pt x="649" y="144"/>
                    </a:lnTo>
                    <a:lnTo>
                      <a:pt x="641" y="88"/>
                    </a:lnTo>
                    <a:lnTo>
                      <a:pt x="649" y="56"/>
                    </a:lnTo>
                    <a:lnTo>
                      <a:pt x="531" y="24"/>
                    </a:lnTo>
                    <a:lnTo>
                      <a:pt x="514" y="0"/>
                    </a:lnTo>
                    <a:lnTo>
                      <a:pt x="438" y="8"/>
                    </a:lnTo>
                    <a:lnTo>
                      <a:pt x="405" y="40"/>
                    </a:lnTo>
                    <a:lnTo>
                      <a:pt x="371" y="32"/>
                    </a:lnTo>
                    <a:lnTo>
                      <a:pt x="354" y="64"/>
                    </a:lnTo>
                    <a:lnTo>
                      <a:pt x="320" y="64"/>
                    </a:lnTo>
                    <a:lnTo>
                      <a:pt x="295" y="80"/>
                    </a:lnTo>
                    <a:lnTo>
                      <a:pt x="253" y="72"/>
                    </a:lnTo>
                    <a:lnTo>
                      <a:pt x="228" y="152"/>
                    </a:lnTo>
                    <a:lnTo>
                      <a:pt x="160" y="72"/>
                    </a:lnTo>
                    <a:lnTo>
                      <a:pt x="118" y="136"/>
                    </a:lnTo>
                    <a:lnTo>
                      <a:pt x="25" y="144"/>
                    </a:lnTo>
                    <a:lnTo>
                      <a:pt x="42" y="208"/>
                    </a:lnTo>
                    <a:lnTo>
                      <a:pt x="0" y="232"/>
                    </a:lnTo>
                    <a:lnTo>
                      <a:pt x="25" y="272"/>
                    </a:lnTo>
                    <a:lnTo>
                      <a:pt x="17" y="320"/>
                    </a:lnTo>
                    <a:lnTo>
                      <a:pt x="93" y="352"/>
                    </a:lnTo>
                    <a:lnTo>
                      <a:pt x="76" y="392"/>
                    </a:lnTo>
                    <a:lnTo>
                      <a:pt x="93" y="392"/>
                    </a:lnTo>
                    <a:lnTo>
                      <a:pt x="135" y="376"/>
                    </a:lnTo>
                    <a:lnTo>
                      <a:pt x="160" y="344"/>
                    </a:lnTo>
                    <a:lnTo>
                      <a:pt x="177" y="328"/>
                    </a:lnTo>
                    <a:lnTo>
                      <a:pt x="202" y="320"/>
                    </a:lnTo>
                    <a:lnTo>
                      <a:pt x="244" y="336"/>
                    </a:lnTo>
                    <a:lnTo>
                      <a:pt x="261" y="352"/>
                    </a:lnTo>
                    <a:lnTo>
                      <a:pt x="278" y="368"/>
                    </a:lnTo>
                    <a:lnTo>
                      <a:pt x="312" y="368"/>
                    </a:lnTo>
                    <a:lnTo>
                      <a:pt x="329" y="384"/>
                    </a:lnTo>
                    <a:lnTo>
                      <a:pt x="337" y="424"/>
                    </a:lnTo>
                    <a:lnTo>
                      <a:pt x="362" y="472"/>
                    </a:lnTo>
                    <a:lnTo>
                      <a:pt x="371" y="496"/>
                    </a:lnTo>
                    <a:lnTo>
                      <a:pt x="396" y="512"/>
                    </a:lnTo>
                    <a:lnTo>
                      <a:pt x="430" y="552"/>
                    </a:lnTo>
                    <a:lnTo>
                      <a:pt x="472" y="576"/>
                    </a:lnTo>
                    <a:lnTo>
                      <a:pt x="497" y="592"/>
                    </a:lnTo>
                    <a:lnTo>
                      <a:pt x="514" y="608"/>
                    </a:lnTo>
                    <a:lnTo>
                      <a:pt x="607" y="680"/>
                    </a:lnTo>
                    <a:lnTo>
                      <a:pt x="624" y="696"/>
                    </a:lnTo>
                    <a:lnTo>
                      <a:pt x="649" y="688"/>
                    </a:lnTo>
                    <a:lnTo>
                      <a:pt x="708" y="712"/>
                    </a:lnTo>
                    <a:lnTo>
                      <a:pt x="742" y="744"/>
                    </a:lnTo>
                    <a:lnTo>
                      <a:pt x="767" y="744"/>
                    </a:lnTo>
                    <a:lnTo>
                      <a:pt x="775" y="752"/>
                    </a:lnTo>
                    <a:lnTo>
                      <a:pt x="775" y="768"/>
                    </a:lnTo>
                    <a:lnTo>
                      <a:pt x="809" y="768"/>
                    </a:lnTo>
                    <a:lnTo>
                      <a:pt x="826" y="800"/>
                    </a:lnTo>
                    <a:lnTo>
                      <a:pt x="851" y="824"/>
                    </a:lnTo>
                    <a:lnTo>
                      <a:pt x="893" y="840"/>
                    </a:lnTo>
                    <a:lnTo>
                      <a:pt x="927" y="856"/>
                    </a:lnTo>
                    <a:lnTo>
                      <a:pt x="944" y="904"/>
                    </a:lnTo>
                    <a:lnTo>
                      <a:pt x="978" y="984"/>
                    </a:lnTo>
                    <a:lnTo>
                      <a:pt x="952" y="984"/>
                    </a:lnTo>
                    <a:lnTo>
                      <a:pt x="935" y="1000"/>
                    </a:lnTo>
                    <a:lnTo>
                      <a:pt x="935" y="1016"/>
                    </a:lnTo>
                    <a:lnTo>
                      <a:pt x="927" y="1040"/>
                    </a:lnTo>
                    <a:lnTo>
                      <a:pt x="919" y="1056"/>
                    </a:lnTo>
                    <a:lnTo>
                      <a:pt x="935" y="1072"/>
                    </a:lnTo>
                    <a:lnTo>
                      <a:pt x="952" y="1080"/>
                    </a:lnTo>
                    <a:lnTo>
                      <a:pt x="978" y="1072"/>
                    </a:lnTo>
                    <a:lnTo>
                      <a:pt x="994" y="1040"/>
                    </a:lnTo>
                    <a:lnTo>
                      <a:pt x="1011" y="1000"/>
                    </a:lnTo>
                    <a:lnTo>
                      <a:pt x="1028" y="960"/>
                    </a:lnTo>
                    <a:lnTo>
                      <a:pt x="1070" y="952"/>
                    </a:lnTo>
                    <a:lnTo>
                      <a:pt x="1070" y="904"/>
                    </a:lnTo>
                    <a:lnTo>
                      <a:pt x="1053" y="888"/>
                    </a:lnTo>
                    <a:lnTo>
                      <a:pt x="1028" y="880"/>
                    </a:lnTo>
                    <a:lnTo>
                      <a:pt x="1003" y="864"/>
                    </a:lnTo>
                    <a:lnTo>
                      <a:pt x="994" y="848"/>
                    </a:lnTo>
                    <a:lnTo>
                      <a:pt x="1011" y="800"/>
                    </a:lnTo>
                    <a:lnTo>
                      <a:pt x="1028" y="776"/>
                    </a:lnTo>
                    <a:lnTo>
                      <a:pt x="1045" y="768"/>
                    </a:lnTo>
                    <a:lnTo>
                      <a:pt x="1104" y="776"/>
                    </a:lnTo>
                    <a:lnTo>
                      <a:pt x="1146" y="792"/>
                    </a:lnTo>
                    <a:lnTo>
                      <a:pt x="1180" y="824"/>
                    </a:lnTo>
                    <a:lnTo>
                      <a:pt x="1180" y="784"/>
                    </a:lnTo>
                    <a:lnTo>
                      <a:pt x="1155" y="752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55" name="Freeform 54"/>
              <p:cNvSpPr>
                <a:spLocks/>
              </p:cNvSpPr>
              <p:nvPr/>
            </p:nvSpPr>
            <p:spPr bwMode="auto">
              <a:xfrm>
                <a:off x="2463" y="2496"/>
                <a:ext cx="1146" cy="1088"/>
              </a:xfrm>
              <a:custGeom>
                <a:avLst/>
                <a:gdLst>
                  <a:gd name="T0" fmla="*/ 969 w 1146"/>
                  <a:gd name="T1" fmla="*/ 600 h 1088"/>
                  <a:gd name="T2" fmla="*/ 944 w 1146"/>
                  <a:gd name="T3" fmla="*/ 584 h 1088"/>
                  <a:gd name="T4" fmla="*/ 986 w 1146"/>
                  <a:gd name="T5" fmla="*/ 520 h 1088"/>
                  <a:gd name="T6" fmla="*/ 1019 w 1146"/>
                  <a:gd name="T7" fmla="*/ 472 h 1088"/>
                  <a:gd name="T8" fmla="*/ 1087 w 1146"/>
                  <a:gd name="T9" fmla="*/ 448 h 1088"/>
                  <a:gd name="T10" fmla="*/ 1112 w 1146"/>
                  <a:gd name="T11" fmla="*/ 320 h 1088"/>
                  <a:gd name="T12" fmla="*/ 1095 w 1146"/>
                  <a:gd name="T13" fmla="*/ 272 h 1088"/>
                  <a:gd name="T14" fmla="*/ 1011 w 1146"/>
                  <a:gd name="T15" fmla="*/ 248 h 1088"/>
                  <a:gd name="T16" fmla="*/ 927 w 1146"/>
                  <a:gd name="T17" fmla="*/ 208 h 1088"/>
                  <a:gd name="T18" fmla="*/ 851 w 1146"/>
                  <a:gd name="T19" fmla="*/ 136 h 1088"/>
                  <a:gd name="T20" fmla="*/ 809 w 1146"/>
                  <a:gd name="T21" fmla="*/ 112 h 1088"/>
                  <a:gd name="T22" fmla="*/ 767 w 1146"/>
                  <a:gd name="T23" fmla="*/ 88 h 1088"/>
                  <a:gd name="T24" fmla="*/ 708 w 1146"/>
                  <a:gd name="T25" fmla="*/ 48 h 1088"/>
                  <a:gd name="T26" fmla="*/ 666 w 1146"/>
                  <a:gd name="T27" fmla="*/ 0 h 1088"/>
                  <a:gd name="T28" fmla="*/ 598 w 1146"/>
                  <a:gd name="T29" fmla="*/ 24 h 1088"/>
                  <a:gd name="T30" fmla="*/ 564 w 1146"/>
                  <a:gd name="T31" fmla="*/ 104 h 1088"/>
                  <a:gd name="T32" fmla="*/ 489 w 1146"/>
                  <a:gd name="T33" fmla="*/ 136 h 1088"/>
                  <a:gd name="T34" fmla="*/ 455 w 1146"/>
                  <a:gd name="T35" fmla="*/ 168 h 1088"/>
                  <a:gd name="T36" fmla="*/ 413 w 1146"/>
                  <a:gd name="T37" fmla="*/ 184 h 1088"/>
                  <a:gd name="T38" fmla="*/ 345 w 1146"/>
                  <a:gd name="T39" fmla="*/ 160 h 1088"/>
                  <a:gd name="T40" fmla="*/ 269 w 1146"/>
                  <a:gd name="T41" fmla="*/ 144 h 1088"/>
                  <a:gd name="T42" fmla="*/ 303 w 1146"/>
                  <a:gd name="T43" fmla="*/ 256 h 1088"/>
                  <a:gd name="T44" fmla="*/ 211 w 1146"/>
                  <a:gd name="T45" fmla="*/ 240 h 1088"/>
                  <a:gd name="T46" fmla="*/ 177 w 1146"/>
                  <a:gd name="T47" fmla="*/ 232 h 1088"/>
                  <a:gd name="T48" fmla="*/ 126 w 1146"/>
                  <a:gd name="T49" fmla="*/ 208 h 1088"/>
                  <a:gd name="T50" fmla="*/ 84 w 1146"/>
                  <a:gd name="T51" fmla="*/ 216 h 1088"/>
                  <a:gd name="T52" fmla="*/ 8 w 1146"/>
                  <a:gd name="T53" fmla="*/ 232 h 1088"/>
                  <a:gd name="T54" fmla="*/ 8 w 1146"/>
                  <a:gd name="T55" fmla="*/ 248 h 1088"/>
                  <a:gd name="T56" fmla="*/ 25 w 1146"/>
                  <a:gd name="T57" fmla="*/ 272 h 1088"/>
                  <a:gd name="T58" fmla="*/ 17 w 1146"/>
                  <a:gd name="T59" fmla="*/ 288 h 1088"/>
                  <a:gd name="T60" fmla="*/ 42 w 1146"/>
                  <a:gd name="T61" fmla="*/ 312 h 1088"/>
                  <a:gd name="T62" fmla="*/ 109 w 1146"/>
                  <a:gd name="T63" fmla="*/ 328 h 1088"/>
                  <a:gd name="T64" fmla="*/ 160 w 1146"/>
                  <a:gd name="T65" fmla="*/ 368 h 1088"/>
                  <a:gd name="T66" fmla="*/ 194 w 1146"/>
                  <a:gd name="T67" fmla="*/ 400 h 1088"/>
                  <a:gd name="T68" fmla="*/ 211 w 1146"/>
                  <a:gd name="T69" fmla="*/ 448 h 1088"/>
                  <a:gd name="T70" fmla="*/ 269 w 1146"/>
                  <a:gd name="T71" fmla="*/ 536 h 1088"/>
                  <a:gd name="T72" fmla="*/ 278 w 1146"/>
                  <a:gd name="T73" fmla="*/ 584 h 1088"/>
                  <a:gd name="T74" fmla="*/ 295 w 1146"/>
                  <a:gd name="T75" fmla="*/ 640 h 1088"/>
                  <a:gd name="T76" fmla="*/ 236 w 1146"/>
                  <a:gd name="T77" fmla="*/ 776 h 1088"/>
                  <a:gd name="T78" fmla="*/ 177 w 1146"/>
                  <a:gd name="T79" fmla="*/ 872 h 1088"/>
                  <a:gd name="T80" fmla="*/ 160 w 1146"/>
                  <a:gd name="T81" fmla="*/ 888 h 1088"/>
                  <a:gd name="T82" fmla="*/ 244 w 1146"/>
                  <a:gd name="T83" fmla="*/ 960 h 1088"/>
                  <a:gd name="T84" fmla="*/ 320 w 1146"/>
                  <a:gd name="T85" fmla="*/ 992 h 1088"/>
                  <a:gd name="T86" fmla="*/ 396 w 1146"/>
                  <a:gd name="T87" fmla="*/ 1024 h 1088"/>
                  <a:gd name="T88" fmla="*/ 522 w 1146"/>
                  <a:gd name="T89" fmla="*/ 1056 h 1088"/>
                  <a:gd name="T90" fmla="*/ 607 w 1146"/>
                  <a:gd name="T91" fmla="*/ 1088 h 1088"/>
                  <a:gd name="T92" fmla="*/ 640 w 1146"/>
                  <a:gd name="T93" fmla="*/ 1064 h 1088"/>
                  <a:gd name="T94" fmla="*/ 632 w 1146"/>
                  <a:gd name="T95" fmla="*/ 992 h 1088"/>
                  <a:gd name="T96" fmla="*/ 682 w 1146"/>
                  <a:gd name="T97" fmla="*/ 944 h 1088"/>
                  <a:gd name="T98" fmla="*/ 750 w 1146"/>
                  <a:gd name="T99" fmla="*/ 928 h 1088"/>
                  <a:gd name="T100" fmla="*/ 876 w 1146"/>
                  <a:gd name="T101" fmla="*/ 968 h 1088"/>
                  <a:gd name="T102" fmla="*/ 944 w 1146"/>
                  <a:gd name="T103" fmla="*/ 984 h 1088"/>
                  <a:gd name="T104" fmla="*/ 969 w 1146"/>
                  <a:gd name="T105" fmla="*/ 968 h 1088"/>
                  <a:gd name="T106" fmla="*/ 1019 w 1146"/>
                  <a:gd name="T107" fmla="*/ 928 h 1088"/>
                  <a:gd name="T108" fmla="*/ 1087 w 1146"/>
                  <a:gd name="T109" fmla="*/ 864 h 1088"/>
                  <a:gd name="T110" fmla="*/ 1019 w 1146"/>
                  <a:gd name="T111" fmla="*/ 784 h 1088"/>
                  <a:gd name="T112" fmla="*/ 1036 w 1146"/>
                  <a:gd name="T113" fmla="*/ 720 h 1088"/>
                  <a:gd name="T114" fmla="*/ 1036 w 1146"/>
                  <a:gd name="T115" fmla="*/ 656 h 1088"/>
                  <a:gd name="T116" fmla="*/ 1011 w 1146"/>
                  <a:gd name="T117" fmla="*/ 616 h 108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146" h="1088">
                    <a:moveTo>
                      <a:pt x="1011" y="616"/>
                    </a:moveTo>
                    <a:lnTo>
                      <a:pt x="969" y="600"/>
                    </a:lnTo>
                    <a:lnTo>
                      <a:pt x="935" y="616"/>
                    </a:lnTo>
                    <a:lnTo>
                      <a:pt x="944" y="584"/>
                    </a:lnTo>
                    <a:lnTo>
                      <a:pt x="977" y="544"/>
                    </a:lnTo>
                    <a:lnTo>
                      <a:pt x="986" y="520"/>
                    </a:lnTo>
                    <a:lnTo>
                      <a:pt x="1011" y="504"/>
                    </a:lnTo>
                    <a:lnTo>
                      <a:pt x="1019" y="472"/>
                    </a:lnTo>
                    <a:lnTo>
                      <a:pt x="1053" y="464"/>
                    </a:lnTo>
                    <a:lnTo>
                      <a:pt x="1087" y="448"/>
                    </a:lnTo>
                    <a:lnTo>
                      <a:pt x="1104" y="360"/>
                    </a:lnTo>
                    <a:lnTo>
                      <a:pt x="1112" y="320"/>
                    </a:lnTo>
                    <a:lnTo>
                      <a:pt x="1146" y="288"/>
                    </a:lnTo>
                    <a:lnTo>
                      <a:pt x="1095" y="272"/>
                    </a:lnTo>
                    <a:lnTo>
                      <a:pt x="1036" y="256"/>
                    </a:lnTo>
                    <a:lnTo>
                      <a:pt x="1011" y="248"/>
                    </a:lnTo>
                    <a:lnTo>
                      <a:pt x="986" y="216"/>
                    </a:lnTo>
                    <a:lnTo>
                      <a:pt x="927" y="208"/>
                    </a:lnTo>
                    <a:lnTo>
                      <a:pt x="868" y="168"/>
                    </a:lnTo>
                    <a:lnTo>
                      <a:pt x="851" y="136"/>
                    </a:lnTo>
                    <a:lnTo>
                      <a:pt x="809" y="144"/>
                    </a:lnTo>
                    <a:lnTo>
                      <a:pt x="809" y="112"/>
                    </a:lnTo>
                    <a:lnTo>
                      <a:pt x="767" y="96"/>
                    </a:lnTo>
                    <a:lnTo>
                      <a:pt x="767" y="88"/>
                    </a:lnTo>
                    <a:lnTo>
                      <a:pt x="733" y="72"/>
                    </a:lnTo>
                    <a:lnTo>
                      <a:pt x="708" y="48"/>
                    </a:lnTo>
                    <a:lnTo>
                      <a:pt x="682" y="16"/>
                    </a:lnTo>
                    <a:lnTo>
                      <a:pt x="666" y="0"/>
                    </a:lnTo>
                    <a:lnTo>
                      <a:pt x="623" y="8"/>
                    </a:lnTo>
                    <a:lnTo>
                      <a:pt x="598" y="24"/>
                    </a:lnTo>
                    <a:lnTo>
                      <a:pt x="581" y="88"/>
                    </a:lnTo>
                    <a:lnTo>
                      <a:pt x="564" y="104"/>
                    </a:lnTo>
                    <a:lnTo>
                      <a:pt x="539" y="120"/>
                    </a:lnTo>
                    <a:lnTo>
                      <a:pt x="489" y="136"/>
                    </a:lnTo>
                    <a:lnTo>
                      <a:pt x="463" y="144"/>
                    </a:lnTo>
                    <a:lnTo>
                      <a:pt x="455" y="168"/>
                    </a:lnTo>
                    <a:lnTo>
                      <a:pt x="446" y="184"/>
                    </a:lnTo>
                    <a:lnTo>
                      <a:pt x="413" y="184"/>
                    </a:lnTo>
                    <a:lnTo>
                      <a:pt x="362" y="168"/>
                    </a:lnTo>
                    <a:lnTo>
                      <a:pt x="345" y="160"/>
                    </a:lnTo>
                    <a:lnTo>
                      <a:pt x="328" y="144"/>
                    </a:lnTo>
                    <a:lnTo>
                      <a:pt x="269" y="144"/>
                    </a:lnTo>
                    <a:lnTo>
                      <a:pt x="295" y="200"/>
                    </a:lnTo>
                    <a:lnTo>
                      <a:pt x="303" y="256"/>
                    </a:lnTo>
                    <a:lnTo>
                      <a:pt x="253" y="248"/>
                    </a:lnTo>
                    <a:lnTo>
                      <a:pt x="211" y="240"/>
                    </a:lnTo>
                    <a:lnTo>
                      <a:pt x="194" y="248"/>
                    </a:lnTo>
                    <a:lnTo>
                      <a:pt x="177" y="232"/>
                    </a:lnTo>
                    <a:lnTo>
                      <a:pt x="152" y="208"/>
                    </a:lnTo>
                    <a:lnTo>
                      <a:pt x="126" y="208"/>
                    </a:lnTo>
                    <a:lnTo>
                      <a:pt x="109" y="216"/>
                    </a:lnTo>
                    <a:lnTo>
                      <a:pt x="84" y="216"/>
                    </a:lnTo>
                    <a:lnTo>
                      <a:pt x="34" y="216"/>
                    </a:lnTo>
                    <a:lnTo>
                      <a:pt x="8" y="232"/>
                    </a:lnTo>
                    <a:lnTo>
                      <a:pt x="0" y="240"/>
                    </a:lnTo>
                    <a:lnTo>
                      <a:pt x="8" y="248"/>
                    </a:lnTo>
                    <a:lnTo>
                      <a:pt x="50" y="272"/>
                    </a:lnTo>
                    <a:lnTo>
                      <a:pt x="25" y="272"/>
                    </a:lnTo>
                    <a:lnTo>
                      <a:pt x="17" y="280"/>
                    </a:lnTo>
                    <a:lnTo>
                      <a:pt x="17" y="288"/>
                    </a:lnTo>
                    <a:lnTo>
                      <a:pt x="25" y="304"/>
                    </a:lnTo>
                    <a:lnTo>
                      <a:pt x="42" y="312"/>
                    </a:lnTo>
                    <a:lnTo>
                      <a:pt x="76" y="320"/>
                    </a:lnTo>
                    <a:lnTo>
                      <a:pt x="109" y="328"/>
                    </a:lnTo>
                    <a:lnTo>
                      <a:pt x="135" y="352"/>
                    </a:lnTo>
                    <a:lnTo>
                      <a:pt x="160" y="368"/>
                    </a:lnTo>
                    <a:lnTo>
                      <a:pt x="185" y="376"/>
                    </a:lnTo>
                    <a:lnTo>
                      <a:pt x="194" y="400"/>
                    </a:lnTo>
                    <a:lnTo>
                      <a:pt x="219" y="424"/>
                    </a:lnTo>
                    <a:lnTo>
                      <a:pt x="211" y="448"/>
                    </a:lnTo>
                    <a:lnTo>
                      <a:pt x="244" y="512"/>
                    </a:lnTo>
                    <a:lnTo>
                      <a:pt x="269" y="536"/>
                    </a:lnTo>
                    <a:lnTo>
                      <a:pt x="286" y="560"/>
                    </a:lnTo>
                    <a:lnTo>
                      <a:pt x="278" y="584"/>
                    </a:lnTo>
                    <a:lnTo>
                      <a:pt x="253" y="592"/>
                    </a:lnTo>
                    <a:lnTo>
                      <a:pt x="295" y="640"/>
                    </a:lnTo>
                    <a:lnTo>
                      <a:pt x="269" y="632"/>
                    </a:lnTo>
                    <a:lnTo>
                      <a:pt x="236" y="776"/>
                    </a:lnTo>
                    <a:lnTo>
                      <a:pt x="202" y="848"/>
                    </a:lnTo>
                    <a:lnTo>
                      <a:pt x="177" y="872"/>
                    </a:lnTo>
                    <a:lnTo>
                      <a:pt x="143" y="880"/>
                    </a:lnTo>
                    <a:lnTo>
                      <a:pt x="160" y="888"/>
                    </a:lnTo>
                    <a:lnTo>
                      <a:pt x="211" y="928"/>
                    </a:lnTo>
                    <a:lnTo>
                      <a:pt x="244" y="960"/>
                    </a:lnTo>
                    <a:lnTo>
                      <a:pt x="278" y="968"/>
                    </a:lnTo>
                    <a:lnTo>
                      <a:pt x="320" y="992"/>
                    </a:lnTo>
                    <a:lnTo>
                      <a:pt x="337" y="1016"/>
                    </a:lnTo>
                    <a:lnTo>
                      <a:pt x="396" y="1024"/>
                    </a:lnTo>
                    <a:lnTo>
                      <a:pt x="463" y="1032"/>
                    </a:lnTo>
                    <a:lnTo>
                      <a:pt x="522" y="1056"/>
                    </a:lnTo>
                    <a:lnTo>
                      <a:pt x="581" y="1072"/>
                    </a:lnTo>
                    <a:lnTo>
                      <a:pt x="607" y="1088"/>
                    </a:lnTo>
                    <a:lnTo>
                      <a:pt x="632" y="1080"/>
                    </a:lnTo>
                    <a:lnTo>
                      <a:pt x="640" y="1064"/>
                    </a:lnTo>
                    <a:lnTo>
                      <a:pt x="623" y="1032"/>
                    </a:lnTo>
                    <a:lnTo>
                      <a:pt x="632" y="992"/>
                    </a:lnTo>
                    <a:lnTo>
                      <a:pt x="649" y="968"/>
                    </a:lnTo>
                    <a:lnTo>
                      <a:pt x="682" y="944"/>
                    </a:lnTo>
                    <a:lnTo>
                      <a:pt x="716" y="928"/>
                    </a:lnTo>
                    <a:lnTo>
                      <a:pt x="750" y="928"/>
                    </a:lnTo>
                    <a:lnTo>
                      <a:pt x="842" y="952"/>
                    </a:lnTo>
                    <a:lnTo>
                      <a:pt x="876" y="968"/>
                    </a:lnTo>
                    <a:lnTo>
                      <a:pt x="910" y="984"/>
                    </a:lnTo>
                    <a:lnTo>
                      <a:pt x="944" y="984"/>
                    </a:lnTo>
                    <a:lnTo>
                      <a:pt x="960" y="976"/>
                    </a:lnTo>
                    <a:lnTo>
                      <a:pt x="969" y="968"/>
                    </a:lnTo>
                    <a:lnTo>
                      <a:pt x="977" y="960"/>
                    </a:lnTo>
                    <a:lnTo>
                      <a:pt x="1019" y="928"/>
                    </a:lnTo>
                    <a:lnTo>
                      <a:pt x="1070" y="904"/>
                    </a:lnTo>
                    <a:lnTo>
                      <a:pt x="1087" y="864"/>
                    </a:lnTo>
                    <a:lnTo>
                      <a:pt x="1011" y="832"/>
                    </a:lnTo>
                    <a:lnTo>
                      <a:pt x="1019" y="784"/>
                    </a:lnTo>
                    <a:lnTo>
                      <a:pt x="994" y="744"/>
                    </a:lnTo>
                    <a:lnTo>
                      <a:pt x="1036" y="720"/>
                    </a:lnTo>
                    <a:lnTo>
                      <a:pt x="1019" y="656"/>
                    </a:lnTo>
                    <a:lnTo>
                      <a:pt x="1036" y="656"/>
                    </a:lnTo>
                    <a:lnTo>
                      <a:pt x="1019" y="632"/>
                    </a:lnTo>
                    <a:lnTo>
                      <a:pt x="1011" y="616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56" name="Freeform 55"/>
              <p:cNvSpPr>
                <a:spLocks/>
              </p:cNvSpPr>
              <p:nvPr/>
            </p:nvSpPr>
            <p:spPr bwMode="auto">
              <a:xfrm>
                <a:off x="3457" y="3008"/>
                <a:ext cx="1180" cy="1080"/>
              </a:xfrm>
              <a:custGeom>
                <a:avLst/>
                <a:gdLst>
                  <a:gd name="T0" fmla="*/ 1121 w 1180"/>
                  <a:gd name="T1" fmla="*/ 728 h 1080"/>
                  <a:gd name="T2" fmla="*/ 1003 w 1180"/>
                  <a:gd name="T3" fmla="*/ 672 h 1080"/>
                  <a:gd name="T4" fmla="*/ 935 w 1180"/>
                  <a:gd name="T5" fmla="*/ 616 h 1080"/>
                  <a:gd name="T6" fmla="*/ 902 w 1180"/>
                  <a:gd name="T7" fmla="*/ 584 h 1080"/>
                  <a:gd name="T8" fmla="*/ 817 w 1180"/>
                  <a:gd name="T9" fmla="*/ 592 h 1080"/>
                  <a:gd name="T10" fmla="*/ 733 w 1180"/>
                  <a:gd name="T11" fmla="*/ 528 h 1080"/>
                  <a:gd name="T12" fmla="*/ 683 w 1180"/>
                  <a:gd name="T13" fmla="*/ 448 h 1080"/>
                  <a:gd name="T14" fmla="*/ 556 w 1180"/>
                  <a:gd name="T15" fmla="*/ 344 h 1080"/>
                  <a:gd name="T16" fmla="*/ 523 w 1180"/>
                  <a:gd name="T17" fmla="*/ 280 h 1080"/>
                  <a:gd name="T18" fmla="*/ 548 w 1180"/>
                  <a:gd name="T19" fmla="*/ 240 h 1080"/>
                  <a:gd name="T20" fmla="*/ 531 w 1180"/>
                  <a:gd name="T21" fmla="*/ 216 h 1080"/>
                  <a:gd name="T22" fmla="*/ 556 w 1180"/>
                  <a:gd name="T23" fmla="*/ 184 h 1080"/>
                  <a:gd name="T24" fmla="*/ 649 w 1180"/>
                  <a:gd name="T25" fmla="*/ 144 h 1080"/>
                  <a:gd name="T26" fmla="*/ 649 w 1180"/>
                  <a:gd name="T27" fmla="*/ 56 h 1080"/>
                  <a:gd name="T28" fmla="*/ 514 w 1180"/>
                  <a:gd name="T29" fmla="*/ 0 h 1080"/>
                  <a:gd name="T30" fmla="*/ 405 w 1180"/>
                  <a:gd name="T31" fmla="*/ 40 h 1080"/>
                  <a:gd name="T32" fmla="*/ 354 w 1180"/>
                  <a:gd name="T33" fmla="*/ 64 h 1080"/>
                  <a:gd name="T34" fmla="*/ 295 w 1180"/>
                  <a:gd name="T35" fmla="*/ 80 h 1080"/>
                  <a:gd name="T36" fmla="*/ 228 w 1180"/>
                  <a:gd name="T37" fmla="*/ 152 h 1080"/>
                  <a:gd name="T38" fmla="*/ 118 w 1180"/>
                  <a:gd name="T39" fmla="*/ 136 h 1080"/>
                  <a:gd name="T40" fmla="*/ 42 w 1180"/>
                  <a:gd name="T41" fmla="*/ 208 h 1080"/>
                  <a:gd name="T42" fmla="*/ 25 w 1180"/>
                  <a:gd name="T43" fmla="*/ 272 h 1080"/>
                  <a:gd name="T44" fmla="*/ 93 w 1180"/>
                  <a:gd name="T45" fmla="*/ 352 h 1080"/>
                  <a:gd name="T46" fmla="*/ 93 w 1180"/>
                  <a:gd name="T47" fmla="*/ 392 h 1080"/>
                  <a:gd name="T48" fmla="*/ 160 w 1180"/>
                  <a:gd name="T49" fmla="*/ 344 h 1080"/>
                  <a:gd name="T50" fmla="*/ 202 w 1180"/>
                  <a:gd name="T51" fmla="*/ 320 h 1080"/>
                  <a:gd name="T52" fmla="*/ 261 w 1180"/>
                  <a:gd name="T53" fmla="*/ 352 h 1080"/>
                  <a:gd name="T54" fmla="*/ 312 w 1180"/>
                  <a:gd name="T55" fmla="*/ 368 h 1080"/>
                  <a:gd name="T56" fmla="*/ 337 w 1180"/>
                  <a:gd name="T57" fmla="*/ 424 h 1080"/>
                  <a:gd name="T58" fmla="*/ 371 w 1180"/>
                  <a:gd name="T59" fmla="*/ 496 h 1080"/>
                  <a:gd name="T60" fmla="*/ 430 w 1180"/>
                  <a:gd name="T61" fmla="*/ 552 h 1080"/>
                  <a:gd name="T62" fmla="*/ 497 w 1180"/>
                  <a:gd name="T63" fmla="*/ 592 h 1080"/>
                  <a:gd name="T64" fmla="*/ 607 w 1180"/>
                  <a:gd name="T65" fmla="*/ 680 h 1080"/>
                  <a:gd name="T66" fmla="*/ 649 w 1180"/>
                  <a:gd name="T67" fmla="*/ 688 h 1080"/>
                  <a:gd name="T68" fmla="*/ 742 w 1180"/>
                  <a:gd name="T69" fmla="*/ 744 h 1080"/>
                  <a:gd name="T70" fmla="*/ 775 w 1180"/>
                  <a:gd name="T71" fmla="*/ 752 h 1080"/>
                  <a:gd name="T72" fmla="*/ 809 w 1180"/>
                  <a:gd name="T73" fmla="*/ 768 h 1080"/>
                  <a:gd name="T74" fmla="*/ 851 w 1180"/>
                  <a:gd name="T75" fmla="*/ 824 h 1080"/>
                  <a:gd name="T76" fmla="*/ 927 w 1180"/>
                  <a:gd name="T77" fmla="*/ 856 h 1080"/>
                  <a:gd name="T78" fmla="*/ 978 w 1180"/>
                  <a:gd name="T79" fmla="*/ 984 h 1080"/>
                  <a:gd name="T80" fmla="*/ 935 w 1180"/>
                  <a:gd name="T81" fmla="*/ 1000 h 1080"/>
                  <a:gd name="T82" fmla="*/ 927 w 1180"/>
                  <a:gd name="T83" fmla="*/ 1040 h 1080"/>
                  <a:gd name="T84" fmla="*/ 935 w 1180"/>
                  <a:gd name="T85" fmla="*/ 1072 h 1080"/>
                  <a:gd name="T86" fmla="*/ 978 w 1180"/>
                  <a:gd name="T87" fmla="*/ 1072 h 1080"/>
                  <a:gd name="T88" fmla="*/ 1011 w 1180"/>
                  <a:gd name="T89" fmla="*/ 1000 h 1080"/>
                  <a:gd name="T90" fmla="*/ 1070 w 1180"/>
                  <a:gd name="T91" fmla="*/ 952 h 1080"/>
                  <a:gd name="T92" fmla="*/ 1053 w 1180"/>
                  <a:gd name="T93" fmla="*/ 888 h 1080"/>
                  <a:gd name="T94" fmla="*/ 1003 w 1180"/>
                  <a:gd name="T95" fmla="*/ 864 h 1080"/>
                  <a:gd name="T96" fmla="*/ 1011 w 1180"/>
                  <a:gd name="T97" fmla="*/ 800 h 1080"/>
                  <a:gd name="T98" fmla="*/ 1045 w 1180"/>
                  <a:gd name="T99" fmla="*/ 768 h 1080"/>
                  <a:gd name="T100" fmla="*/ 1146 w 1180"/>
                  <a:gd name="T101" fmla="*/ 792 h 1080"/>
                  <a:gd name="T102" fmla="*/ 1180 w 1180"/>
                  <a:gd name="T103" fmla="*/ 784 h 1080"/>
                  <a:gd name="T104" fmla="*/ 1155 w 1180"/>
                  <a:gd name="T105" fmla="*/ 752 h 108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180" h="1080">
                    <a:moveTo>
                      <a:pt x="1155" y="752"/>
                    </a:moveTo>
                    <a:lnTo>
                      <a:pt x="1121" y="728"/>
                    </a:lnTo>
                    <a:lnTo>
                      <a:pt x="1087" y="712"/>
                    </a:lnTo>
                    <a:lnTo>
                      <a:pt x="1003" y="672"/>
                    </a:lnTo>
                    <a:lnTo>
                      <a:pt x="919" y="632"/>
                    </a:lnTo>
                    <a:lnTo>
                      <a:pt x="935" y="616"/>
                    </a:lnTo>
                    <a:lnTo>
                      <a:pt x="927" y="600"/>
                    </a:lnTo>
                    <a:lnTo>
                      <a:pt x="902" y="584"/>
                    </a:lnTo>
                    <a:lnTo>
                      <a:pt x="868" y="592"/>
                    </a:lnTo>
                    <a:lnTo>
                      <a:pt x="817" y="592"/>
                    </a:lnTo>
                    <a:lnTo>
                      <a:pt x="775" y="568"/>
                    </a:lnTo>
                    <a:lnTo>
                      <a:pt x="733" y="528"/>
                    </a:lnTo>
                    <a:lnTo>
                      <a:pt x="708" y="488"/>
                    </a:lnTo>
                    <a:lnTo>
                      <a:pt x="683" y="448"/>
                    </a:lnTo>
                    <a:lnTo>
                      <a:pt x="641" y="408"/>
                    </a:lnTo>
                    <a:lnTo>
                      <a:pt x="556" y="344"/>
                    </a:lnTo>
                    <a:lnTo>
                      <a:pt x="523" y="296"/>
                    </a:lnTo>
                    <a:lnTo>
                      <a:pt x="523" y="280"/>
                    </a:lnTo>
                    <a:lnTo>
                      <a:pt x="539" y="256"/>
                    </a:lnTo>
                    <a:lnTo>
                      <a:pt x="548" y="240"/>
                    </a:lnTo>
                    <a:lnTo>
                      <a:pt x="539" y="224"/>
                    </a:lnTo>
                    <a:lnTo>
                      <a:pt x="531" y="216"/>
                    </a:lnTo>
                    <a:lnTo>
                      <a:pt x="531" y="200"/>
                    </a:lnTo>
                    <a:lnTo>
                      <a:pt x="556" y="184"/>
                    </a:lnTo>
                    <a:lnTo>
                      <a:pt x="641" y="152"/>
                    </a:lnTo>
                    <a:lnTo>
                      <a:pt x="649" y="144"/>
                    </a:lnTo>
                    <a:lnTo>
                      <a:pt x="641" y="88"/>
                    </a:lnTo>
                    <a:lnTo>
                      <a:pt x="649" y="56"/>
                    </a:lnTo>
                    <a:lnTo>
                      <a:pt x="531" y="24"/>
                    </a:lnTo>
                    <a:lnTo>
                      <a:pt x="514" y="0"/>
                    </a:lnTo>
                    <a:lnTo>
                      <a:pt x="438" y="8"/>
                    </a:lnTo>
                    <a:lnTo>
                      <a:pt x="405" y="40"/>
                    </a:lnTo>
                    <a:lnTo>
                      <a:pt x="371" y="32"/>
                    </a:lnTo>
                    <a:lnTo>
                      <a:pt x="354" y="64"/>
                    </a:lnTo>
                    <a:lnTo>
                      <a:pt x="320" y="64"/>
                    </a:lnTo>
                    <a:lnTo>
                      <a:pt x="295" y="80"/>
                    </a:lnTo>
                    <a:lnTo>
                      <a:pt x="253" y="72"/>
                    </a:lnTo>
                    <a:lnTo>
                      <a:pt x="228" y="152"/>
                    </a:lnTo>
                    <a:lnTo>
                      <a:pt x="160" y="72"/>
                    </a:lnTo>
                    <a:lnTo>
                      <a:pt x="118" y="136"/>
                    </a:lnTo>
                    <a:lnTo>
                      <a:pt x="25" y="144"/>
                    </a:lnTo>
                    <a:lnTo>
                      <a:pt x="42" y="208"/>
                    </a:lnTo>
                    <a:lnTo>
                      <a:pt x="0" y="232"/>
                    </a:lnTo>
                    <a:lnTo>
                      <a:pt x="25" y="272"/>
                    </a:lnTo>
                    <a:lnTo>
                      <a:pt x="17" y="320"/>
                    </a:lnTo>
                    <a:lnTo>
                      <a:pt x="93" y="352"/>
                    </a:lnTo>
                    <a:lnTo>
                      <a:pt x="76" y="392"/>
                    </a:lnTo>
                    <a:lnTo>
                      <a:pt x="93" y="392"/>
                    </a:lnTo>
                    <a:lnTo>
                      <a:pt x="135" y="376"/>
                    </a:lnTo>
                    <a:lnTo>
                      <a:pt x="160" y="344"/>
                    </a:lnTo>
                    <a:lnTo>
                      <a:pt x="177" y="328"/>
                    </a:lnTo>
                    <a:lnTo>
                      <a:pt x="202" y="320"/>
                    </a:lnTo>
                    <a:lnTo>
                      <a:pt x="244" y="336"/>
                    </a:lnTo>
                    <a:lnTo>
                      <a:pt x="261" y="352"/>
                    </a:lnTo>
                    <a:lnTo>
                      <a:pt x="278" y="368"/>
                    </a:lnTo>
                    <a:lnTo>
                      <a:pt x="312" y="368"/>
                    </a:lnTo>
                    <a:lnTo>
                      <a:pt x="329" y="384"/>
                    </a:lnTo>
                    <a:lnTo>
                      <a:pt x="337" y="424"/>
                    </a:lnTo>
                    <a:lnTo>
                      <a:pt x="362" y="472"/>
                    </a:lnTo>
                    <a:lnTo>
                      <a:pt x="371" y="496"/>
                    </a:lnTo>
                    <a:lnTo>
                      <a:pt x="396" y="512"/>
                    </a:lnTo>
                    <a:lnTo>
                      <a:pt x="430" y="552"/>
                    </a:lnTo>
                    <a:lnTo>
                      <a:pt x="472" y="576"/>
                    </a:lnTo>
                    <a:lnTo>
                      <a:pt x="497" y="592"/>
                    </a:lnTo>
                    <a:lnTo>
                      <a:pt x="514" y="608"/>
                    </a:lnTo>
                    <a:lnTo>
                      <a:pt x="607" y="680"/>
                    </a:lnTo>
                    <a:lnTo>
                      <a:pt x="624" y="696"/>
                    </a:lnTo>
                    <a:lnTo>
                      <a:pt x="649" y="688"/>
                    </a:lnTo>
                    <a:lnTo>
                      <a:pt x="708" y="712"/>
                    </a:lnTo>
                    <a:lnTo>
                      <a:pt x="742" y="744"/>
                    </a:lnTo>
                    <a:lnTo>
                      <a:pt x="767" y="744"/>
                    </a:lnTo>
                    <a:lnTo>
                      <a:pt x="775" y="752"/>
                    </a:lnTo>
                    <a:lnTo>
                      <a:pt x="775" y="768"/>
                    </a:lnTo>
                    <a:lnTo>
                      <a:pt x="809" y="768"/>
                    </a:lnTo>
                    <a:lnTo>
                      <a:pt x="826" y="800"/>
                    </a:lnTo>
                    <a:lnTo>
                      <a:pt x="851" y="824"/>
                    </a:lnTo>
                    <a:lnTo>
                      <a:pt x="893" y="840"/>
                    </a:lnTo>
                    <a:lnTo>
                      <a:pt x="927" y="856"/>
                    </a:lnTo>
                    <a:lnTo>
                      <a:pt x="944" y="904"/>
                    </a:lnTo>
                    <a:lnTo>
                      <a:pt x="978" y="984"/>
                    </a:lnTo>
                    <a:lnTo>
                      <a:pt x="952" y="984"/>
                    </a:lnTo>
                    <a:lnTo>
                      <a:pt x="935" y="1000"/>
                    </a:lnTo>
                    <a:lnTo>
                      <a:pt x="935" y="1016"/>
                    </a:lnTo>
                    <a:lnTo>
                      <a:pt x="927" y="1040"/>
                    </a:lnTo>
                    <a:lnTo>
                      <a:pt x="919" y="1056"/>
                    </a:lnTo>
                    <a:lnTo>
                      <a:pt x="935" y="1072"/>
                    </a:lnTo>
                    <a:lnTo>
                      <a:pt x="952" y="1080"/>
                    </a:lnTo>
                    <a:lnTo>
                      <a:pt x="978" y="1072"/>
                    </a:lnTo>
                    <a:lnTo>
                      <a:pt x="994" y="1040"/>
                    </a:lnTo>
                    <a:lnTo>
                      <a:pt x="1011" y="1000"/>
                    </a:lnTo>
                    <a:lnTo>
                      <a:pt x="1028" y="960"/>
                    </a:lnTo>
                    <a:lnTo>
                      <a:pt x="1070" y="952"/>
                    </a:lnTo>
                    <a:lnTo>
                      <a:pt x="1070" y="904"/>
                    </a:lnTo>
                    <a:lnTo>
                      <a:pt x="1053" y="888"/>
                    </a:lnTo>
                    <a:lnTo>
                      <a:pt x="1028" y="880"/>
                    </a:lnTo>
                    <a:lnTo>
                      <a:pt x="1003" y="864"/>
                    </a:lnTo>
                    <a:lnTo>
                      <a:pt x="994" y="848"/>
                    </a:lnTo>
                    <a:lnTo>
                      <a:pt x="1011" y="800"/>
                    </a:lnTo>
                    <a:lnTo>
                      <a:pt x="1028" y="776"/>
                    </a:lnTo>
                    <a:lnTo>
                      <a:pt x="1045" y="768"/>
                    </a:lnTo>
                    <a:lnTo>
                      <a:pt x="1104" y="776"/>
                    </a:lnTo>
                    <a:lnTo>
                      <a:pt x="1146" y="792"/>
                    </a:lnTo>
                    <a:lnTo>
                      <a:pt x="1180" y="824"/>
                    </a:lnTo>
                    <a:lnTo>
                      <a:pt x="1180" y="784"/>
                    </a:lnTo>
                    <a:lnTo>
                      <a:pt x="1155" y="752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57" name="Freeform 56"/>
              <p:cNvSpPr>
                <a:spLocks/>
              </p:cNvSpPr>
              <p:nvPr/>
            </p:nvSpPr>
            <p:spPr bwMode="auto">
              <a:xfrm>
                <a:off x="2463" y="2496"/>
                <a:ext cx="1146" cy="1088"/>
              </a:xfrm>
              <a:custGeom>
                <a:avLst/>
                <a:gdLst>
                  <a:gd name="T0" fmla="*/ 969 w 1146"/>
                  <a:gd name="T1" fmla="*/ 600 h 1088"/>
                  <a:gd name="T2" fmla="*/ 944 w 1146"/>
                  <a:gd name="T3" fmla="*/ 584 h 1088"/>
                  <a:gd name="T4" fmla="*/ 986 w 1146"/>
                  <a:gd name="T5" fmla="*/ 520 h 1088"/>
                  <a:gd name="T6" fmla="*/ 1019 w 1146"/>
                  <a:gd name="T7" fmla="*/ 472 h 1088"/>
                  <a:gd name="T8" fmla="*/ 1087 w 1146"/>
                  <a:gd name="T9" fmla="*/ 448 h 1088"/>
                  <a:gd name="T10" fmla="*/ 1112 w 1146"/>
                  <a:gd name="T11" fmla="*/ 320 h 1088"/>
                  <a:gd name="T12" fmla="*/ 1095 w 1146"/>
                  <a:gd name="T13" fmla="*/ 272 h 1088"/>
                  <a:gd name="T14" fmla="*/ 1011 w 1146"/>
                  <a:gd name="T15" fmla="*/ 248 h 1088"/>
                  <a:gd name="T16" fmla="*/ 927 w 1146"/>
                  <a:gd name="T17" fmla="*/ 208 h 1088"/>
                  <a:gd name="T18" fmla="*/ 851 w 1146"/>
                  <a:gd name="T19" fmla="*/ 136 h 1088"/>
                  <a:gd name="T20" fmla="*/ 809 w 1146"/>
                  <a:gd name="T21" fmla="*/ 112 h 1088"/>
                  <a:gd name="T22" fmla="*/ 767 w 1146"/>
                  <a:gd name="T23" fmla="*/ 88 h 1088"/>
                  <a:gd name="T24" fmla="*/ 708 w 1146"/>
                  <a:gd name="T25" fmla="*/ 48 h 1088"/>
                  <a:gd name="T26" fmla="*/ 666 w 1146"/>
                  <a:gd name="T27" fmla="*/ 0 h 1088"/>
                  <a:gd name="T28" fmla="*/ 598 w 1146"/>
                  <a:gd name="T29" fmla="*/ 24 h 1088"/>
                  <a:gd name="T30" fmla="*/ 564 w 1146"/>
                  <a:gd name="T31" fmla="*/ 104 h 1088"/>
                  <a:gd name="T32" fmla="*/ 489 w 1146"/>
                  <a:gd name="T33" fmla="*/ 136 h 1088"/>
                  <a:gd name="T34" fmla="*/ 455 w 1146"/>
                  <a:gd name="T35" fmla="*/ 168 h 1088"/>
                  <a:gd name="T36" fmla="*/ 413 w 1146"/>
                  <a:gd name="T37" fmla="*/ 184 h 1088"/>
                  <a:gd name="T38" fmla="*/ 345 w 1146"/>
                  <a:gd name="T39" fmla="*/ 160 h 1088"/>
                  <a:gd name="T40" fmla="*/ 269 w 1146"/>
                  <a:gd name="T41" fmla="*/ 144 h 1088"/>
                  <a:gd name="T42" fmla="*/ 303 w 1146"/>
                  <a:gd name="T43" fmla="*/ 256 h 1088"/>
                  <a:gd name="T44" fmla="*/ 211 w 1146"/>
                  <a:gd name="T45" fmla="*/ 240 h 1088"/>
                  <a:gd name="T46" fmla="*/ 177 w 1146"/>
                  <a:gd name="T47" fmla="*/ 232 h 1088"/>
                  <a:gd name="T48" fmla="*/ 126 w 1146"/>
                  <a:gd name="T49" fmla="*/ 208 h 1088"/>
                  <a:gd name="T50" fmla="*/ 84 w 1146"/>
                  <a:gd name="T51" fmla="*/ 216 h 1088"/>
                  <a:gd name="T52" fmla="*/ 8 w 1146"/>
                  <a:gd name="T53" fmla="*/ 232 h 1088"/>
                  <a:gd name="T54" fmla="*/ 8 w 1146"/>
                  <a:gd name="T55" fmla="*/ 248 h 1088"/>
                  <a:gd name="T56" fmla="*/ 25 w 1146"/>
                  <a:gd name="T57" fmla="*/ 272 h 1088"/>
                  <a:gd name="T58" fmla="*/ 17 w 1146"/>
                  <a:gd name="T59" fmla="*/ 288 h 1088"/>
                  <a:gd name="T60" fmla="*/ 42 w 1146"/>
                  <a:gd name="T61" fmla="*/ 312 h 1088"/>
                  <a:gd name="T62" fmla="*/ 109 w 1146"/>
                  <a:gd name="T63" fmla="*/ 328 h 1088"/>
                  <a:gd name="T64" fmla="*/ 160 w 1146"/>
                  <a:gd name="T65" fmla="*/ 368 h 1088"/>
                  <a:gd name="T66" fmla="*/ 194 w 1146"/>
                  <a:gd name="T67" fmla="*/ 400 h 1088"/>
                  <a:gd name="T68" fmla="*/ 211 w 1146"/>
                  <a:gd name="T69" fmla="*/ 448 h 1088"/>
                  <a:gd name="T70" fmla="*/ 269 w 1146"/>
                  <a:gd name="T71" fmla="*/ 536 h 1088"/>
                  <a:gd name="T72" fmla="*/ 278 w 1146"/>
                  <a:gd name="T73" fmla="*/ 584 h 1088"/>
                  <a:gd name="T74" fmla="*/ 295 w 1146"/>
                  <a:gd name="T75" fmla="*/ 640 h 1088"/>
                  <a:gd name="T76" fmla="*/ 236 w 1146"/>
                  <a:gd name="T77" fmla="*/ 776 h 1088"/>
                  <a:gd name="T78" fmla="*/ 177 w 1146"/>
                  <a:gd name="T79" fmla="*/ 872 h 1088"/>
                  <a:gd name="T80" fmla="*/ 160 w 1146"/>
                  <a:gd name="T81" fmla="*/ 888 h 1088"/>
                  <a:gd name="T82" fmla="*/ 244 w 1146"/>
                  <a:gd name="T83" fmla="*/ 960 h 1088"/>
                  <a:gd name="T84" fmla="*/ 320 w 1146"/>
                  <a:gd name="T85" fmla="*/ 992 h 1088"/>
                  <a:gd name="T86" fmla="*/ 396 w 1146"/>
                  <a:gd name="T87" fmla="*/ 1024 h 1088"/>
                  <a:gd name="T88" fmla="*/ 522 w 1146"/>
                  <a:gd name="T89" fmla="*/ 1056 h 1088"/>
                  <a:gd name="T90" fmla="*/ 607 w 1146"/>
                  <a:gd name="T91" fmla="*/ 1088 h 1088"/>
                  <a:gd name="T92" fmla="*/ 632 w 1146"/>
                  <a:gd name="T93" fmla="*/ 1080 h 1088"/>
                  <a:gd name="T94" fmla="*/ 623 w 1146"/>
                  <a:gd name="T95" fmla="*/ 1032 h 1088"/>
                  <a:gd name="T96" fmla="*/ 649 w 1146"/>
                  <a:gd name="T97" fmla="*/ 968 h 1088"/>
                  <a:gd name="T98" fmla="*/ 716 w 1146"/>
                  <a:gd name="T99" fmla="*/ 928 h 1088"/>
                  <a:gd name="T100" fmla="*/ 842 w 1146"/>
                  <a:gd name="T101" fmla="*/ 952 h 1088"/>
                  <a:gd name="T102" fmla="*/ 910 w 1146"/>
                  <a:gd name="T103" fmla="*/ 984 h 1088"/>
                  <a:gd name="T104" fmla="*/ 960 w 1146"/>
                  <a:gd name="T105" fmla="*/ 976 h 1088"/>
                  <a:gd name="T106" fmla="*/ 977 w 1146"/>
                  <a:gd name="T107" fmla="*/ 960 h 1088"/>
                  <a:gd name="T108" fmla="*/ 1070 w 1146"/>
                  <a:gd name="T109" fmla="*/ 904 h 1088"/>
                  <a:gd name="T110" fmla="*/ 1011 w 1146"/>
                  <a:gd name="T111" fmla="*/ 832 h 1088"/>
                  <a:gd name="T112" fmla="*/ 994 w 1146"/>
                  <a:gd name="T113" fmla="*/ 744 h 1088"/>
                  <a:gd name="T114" fmla="*/ 1019 w 1146"/>
                  <a:gd name="T115" fmla="*/ 656 h 1088"/>
                  <a:gd name="T116" fmla="*/ 1019 w 1146"/>
                  <a:gd name="T117" fmla="*/ 632 h 108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146" h="1088">
                    <a:moveTo>
                      <a:pt x="1011" y="616"/>
                    </a:moveTo>
                    <a:lnTo>
                      <a:pt x="969" y="600"/>
                    </a:lnTo>
                    <a:lnTo>
                      <a:pt x="935" y="616"/>
                    </a:lnTo>
                    <a:lnTo>
                      <a:pt x="944" y="584"/>
                    </a:lnTo>
                    <a:lnTo>
                      <a:pt x="977" y="544"/>
                    </a:lnTo>
                    <a:lnTo>
                      <a:pt x="986" y="520"/>
                    </a:lnTo>
                    <a:lnTo>
                      <a:pt x="1011" y="504"/>
                    </a:lnTo>
                    <a:lnTo>
                      <a:pt x="1019" y="472"/>
                    </a:lnTo>
                    <a:lnTo>
                      <a:pt x="1053" y="464"/>
                    </a:lnTo>
                    <a:lnTo>
                      <a:pt x="1087" y="448"/>
                    </a:lnTo>
                    <a:lnTo>
                      <a:pt x="1104" y="360"/>
                    </a:lnTo>
                    <a:lnTo>
                      <a:pt x="1112" y="320"/>
                    </a:lnTo>
                    <a:lnTo>
                      <a:pt x="1146" y="288"/>
                    </a:lnTo>
                    <a:lnTo>
                      <a:pt x="1095" y="272"/>
                    </a:lnTo>
                    <a:lnTo>
                      <a:pt x="1036" y="256"/>
                    </a:lnTo>
                    <a:lnTo>
                      <a:pt x="1011" y="248"/>
                    </a:lnTo>
                    <a:lnTo>
                      <a:pt x="986" y="216"/>
                    </a:lnTo>
                    <a:lnTo>
                      <a:pt x="927" y="208"/>
                    </a:lnTo>
                    <a:lnTo>
                      <a:pt x="868" y="168"/>
                    </a:lnTo>
                    <a:lnTo>
                      <a:pt x="851" y="136"/>
                    </a:lnTo>
                    <a:lnTo>
                      <a:pt x="809" y="144"/>
                    </a:lnTo>
                    <a:lnTo>
                      <a:pt x="809" y="112"/>
                    </a:lnTo>
                    <a:lnTo>
                      <a:pt x="767" y="96"/>
                    </a:lnTo>
                    <a:lnTo>
                      <a:pt x="767" y="88"/>
                    </a:lnTo>
                    <a:lnTo>
                      <a:pt x="733" y="72"/>
                    </a:lnTo>
                    <a:lnTo>
                      <a:pt x="708" y="48"/>
                    </a:lnTo>
                    <a:lnTo>
                      <a:pt x="682" y="16"/>
                    </a:lnTo>
                    <a:lnTo>
                      <a:pt x="666" y="0"/>
                    </a:lnTo>
                    <a:lnTo>
                      <a:pt x="623" y="8"/>
                    </a:lnTo>
                    <a:lnTo>
                      <a:pt x="598" y="24"/>
                    </a:lnTo>
                    <a:lnTo>
                      <a:pt x="581" y="88"/>
                    </a:lnTo>
                    <a:lnTo>
                      <a:pt x="564" y="104"/>
                    </a:lnTo>
                    <a:lnTo>
                      <a:pt x="539" y="120"/>
                    </a:lnTo>
                    <a:lnTo>
                      <a:pt x="489" y="136"/>
                    </a:lnTo>
                    <a:lnTo>
                      <a:pt x="463" y="144"/>
                    </a:lnTo>
                    <a:lnTo>
                      <a:pt x="455" y="168"/>
                    </a:lnTo>
                    <a:lnTo>
                      <a:pt x="446" y="184"/>
                    </a:lnTo>
                    <a:lnTo>
                      <a:pt x="413" y="184"/>
                    </a:lnTo>
                    <a:lnTo>
                      <a:pt x="362" y="168"/>
                    </a:lnTo>
                    <a:lnTo>
                      <a:pt x="345" y="160"/>
                    </a:lnTo>
                    <a:lnTo>
                      <a:pt x="328" y="144"/>
                    </a:lnTo>
                    <a:lnTo>
                      <a:pt x="269" y="144"/>
                    </a:lnTo>
                    <a:lnTo>
                      <a:pt x="295" y="200"/>
                    </a:lnTo>
                    <a:lnTo>
                      <a:pt x="303" y="256"/>
                    </a:lnTo>
                    <a:lnTo>
                      <a:pt x="253" y="248"/>
                    </a:lnTo>
                    <a:lnTo>
                      <a:pt x="211" y="240"/>
                    </a:lnTo>
                    <a:lnTo>
                      <a:pt x="194" y="248"/>
                    </a:lnTo>
                    <a:lnTo>
                      <a:pt x="177" y="232"/>
                    </a:lnTo>
                    <a:lnTo>
                      <a:pt x="152" y="208"/>
                    </a:lnTo>
                    <a:lnTo>
                      <a:pt x="126" y="208"/>
                    </a:lnTo>
                    <a:lnTo>
                      <a:pt x="109" y="216"/>
                    </a:lnTo>
                    <a:lnTo>
                      <a:pt x="84" y="216"/>
                    </a:lnTo>
                    <a:lnTo>
                      <a:pt x="34" y="216"/>
                    </a:lnTo>
                    <a:lnTo>
                      <a:pt x="8" y="232"/>
                    </a:lnTo>
                    <a:lnTo>
                      <a:pt x="0" y="240"/>
                    </a:lnTo>
                    <a:lnTo>
                      <a:pt x="8" y="248"/>
                    </a:lnTo>
                    <a:lnTo>
                      <a:pt x="50" y="272"/>
                    </a:lnTo>
                    <a:lnTo>
                      <a:pt x="25" y="272"/>
                    </a:lnTo>
                    <a:lnTo>
                      <a:pt x="17" y="280"/>
                    </a:lnTo>
                    <a:lnTo>
                      <a:pt x="17" y="288"/>
                    </a:lnTo>
                    <a:lnTo>
                      <a:pt x="25" y="304"/>
                    </a:lnTo>
                    <a:lnTo>
                      <a:pt x="42" y="312"/>
                    </a:lnTo>
                    <a:lnTo>
                      <a:pt x="76" y="320"/>
                    </a:lnTo>
                    <a:lnTo>
                      <a:pt x="109" y="328"/>
                    </a:lnTo>
                    <a:lnTo>
                      <a:pt x="135" y="352"/>
                    </a:lnTo>
                    <a:lnTo>
                      <a:pt x="160" y="368"/>
                    </a:lnTo>
                    <a:lnTo>
                      <a:pt x="185" y="376"/>
                    </a:lnTo>
                    <a:lnTo>
                      <a:pt x="194" y="400"/>
                    </a:lnTo>
                    <a:lnTo>
                      <a:pt x="219" y="424"/>
                    </a:lnTo>
                    <a:lnTo>
                      <a:pt x="211" y="448"/>
                    </a:lnTo>
                    <a:lnTo>
                      <a:pt x="244" y="512"/>
                    </a:lnTo>
                    <a:lnTo>
                      <a:pt x="269" y="536"/>
                    </a:lnTo>
                    <a:lnTo>
                      <a:pt x="286" y="560"/>
                    </a:lnTo>
                    <a:lnTo>
                      <a:pt x="278" y="584"/>
                    </a:lnTo>
                    <a:lnTo>
                      <a:pt x="253" y="592"/>
                    </a:lnTo>
                    <a:lnTo>
                      <a:pt x="295" y="640"/>
                    </a:lnTo>
                    <a:lnTo>
                      <a:pt x="269" y="632"/>
                    </a:lnTo>
                    <a:lnTo>
                      <a:pt x="236" y="776"/>
                    </a:lnTo>
                    <a:lnTo>
                      <a:pt x="202" y="848"/>
                    </a:lnTo>
                    <a:lnTo>
                      <a:pt x="177" y="872"/>
                    </a:lnTo>
                    <a:lnTo>
                      <a:pt x="143" y="880"/>
                    </a:lnTo>
                    <a:lnTo>
                      <a:pt x="160" y="888"/>
                    </a:lnTo>
                    <a:lnTo>
                      <a:pt x="211" y="928"/>
                    </a:lnTo>
                    <a:lnTo>
                      <a:pt x="244" y="960"/>
                    </a:lnTo>
                    <a:lnTo>
                      <a:pt x="278" y="968"/>
                    </a:lnTo>
                    <a:lnTo>
                      <a:pt x="320" y="992"/>
                    </a:lnTo>
                    <a:lnTo>
                      <a:pt x="337" y="1016"/>
                    </a:lnTo>
                    <a:lnTo>
                      <a:pt x="396" y="1024"/>
                    </a:lnTo>
                    <a:lnTo>
                      <a:pt x="463" y="1032"/>
                    </a:lnTo>
                    <a:lnTo>
                      <a:pt x="522" y="1056"/>
                    </a:lnTo>
                    <a:lnTo>
                      <a:pt x="581" y="1072"/>
                    </a:lnTo>
                    <a:lnTo>
                      <a:pt x="607" y="1088"/>
                    </a:lnTo>
                    <a:lnTo>
                      <a:pt x="632" y="1080"/>
                    </a:lnTo>
                    <a:lnTo>
                      <a:pt x="640" y="1064"/>
                    </a:lnTo>
                    <a:lnTo>
                      <a:pt x="623" y="1032"/>
                    </a:lnTo>
                    <a:lnTo>
                      <a:pt x="632" y="992"/>
                    </a:lnTo>
                    <a:lnTo>
                      <a:pt x="649" y="968"/>
                    </a:lnTo>
                    <a:lnTo>
                      <a:pt x="682" y="944"/>
                    </a:lnTo>
                    <a:lnTo>
                      <a:pt x="716" y="928"/>
                    </a:lnTo>
                    <a:lnTo>
                      <a:pt x="750" y="928"/>
                    </a:lnTo>
                    <a:lnTo>
                      <a:pt x="842" y="952"/>
                    </a:lnTo>
                    <a:lnTo>
                      <a:pt x="876" y="968"/>
                    </a:lnTo>
                    <a:lnTo>
                      <a:pt x="910" y="984"/>
                    </a:lnTo>
                    <a:lnTo>
                      <a:pt x="944" y="984"/>
                    </a:lnTo>
                    <a:lnTo>
                      <a:pt x="960" y="976"/>
                    </a:lnTo>
                    <a:lnTo>
                      <a:pt x="969" y="968"/>
                    </a:lnTo>
                    <a:lnTo>
                      <a:pt x="977" y="960"/>
                    </a:lnTo>
                    <a:lnTo>
                      <a:pt x="1019" y="928"/>
                    </a:lnTo>
                    <a:lnTo>
                      <a:pt x="1070" y="904"/>
                    </a:lnTo>
                    <a:lnTo>
                      <a:pt x="1087" y="864"/>
                    </a:lnTo>
                    <a:lnTo>
                      <a:pt x="1011" y="832"/>
                    </a:lnTo>
                    <a:lnTo>
                      <a:pt x="1019" y="784"/>
                    </a:lnTo>
                    <a:lnTo>
                      <a:pt x="994" y="744"/>
                    </a:lnTo>
                    <a:lnTo>
                      <a:pt x="1036" y="720"/>
                    </a:lnTo>
                    <a:lnTo>
                      <a:pt x="1019" y="656"/>
                    </a:lnTo>
                    <a:lnTo>
                      <a:pt x="1036" y="656"/>
                    </a:lnTo>
                    <a:lnTo>
                      <a:pt x="1019" y="632"/>
                    </a:lnTo>
                    <a:lnTo>
                      <a:pt x="1011" y="616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58" name="Freeform 57"/>
              <p:cNvSpPr>
                <a:spLocks/>
              </p:cNvSpPr>
              <p:nvPr/>
            </p:nvSpPr>
            <p:spPr bwMode="auto">
              <a:xfrm>
                <a:off x="3129" y="2472"/>
                <a:ext cx="328" cy="232"/>
              </a:xfrm>
              <a:custGeom>
                <a:avLst/>
                <a:gdLst>
                  <a:gd name="T0" fmla="*/ 278 w 328"/>
                  <a:gd name="T1" fmla="*/ 184 h 232"/>
                  <a:gd name="T2" fmla="*/ 286 w 328"/>
                  <a:gd name="T3" fmla="*/ 168 h 232"/>
                  <a:gd name="T4" fmla="*/ 311 w 328"/>
                  <a:gd name="T5" fmla="*/ 160 h 232"/>
                  <a:gd name="T6" fmla="*/ 328 w 328"/>
                  <a:gd name="T7" fmla="*/ 144 h 232"/>
                  <a:gd name="T8" fmla="*/ 328 w 328"/>
                  <a:gd name="T9" fmla="*/ 112 h 232"/>
                  <a:gd name="T10" fmla="*/ 303 w 328"/>
                  <a:gd name="T11" fmla="*/ 88 h 232"/>
                  <a:gd name="T12" fmla="*/ 269 w 328"/>
                  <a:gd name="T13" fmla="*/ 72 h 232"/>
                  <a:gd name="T14" fmla="*/ 278 w 328"/>
                  <a:gd name="T15" fmla="*/ 48 h 232"/>
                  <a:gd name="T16" fmla="*/ 261 w 328"/>
                  <a:gd name="T17" fmla="*/ 24 h 232"/>
                  <a:gd name="T18" fmla="*/ 219 w 328"/>
                  <a:gd name="T19" fmla="*/ 16 h 232"/>
                  <a:gd name="T20" fmla="*/ 168 w 328"/>
                  <a:gd name="T21" fmla="*/ 8 h 232"/>
                  <a:gd name="T22" fmla="*/ 134 w 328"/>
                  <a:gd name="T23" fmla="*/ 24 h 232"/>
                  <a:gd name="T24" fmla="*/ 101 w 328"/>
                  <a:gd name="T25" fmla="*/ 16 h 232"/>
                  <a:gd name="T26" fmla="*/ 75 w 328"/>
                  <a:gd name="T27" fmla="*/ 0 h 232"/>
                  <a:gd name="T28" fmla="*/ 42 w 328"/>
                  <a:gd name="T29" fmla="*/ 16 h 232"/>
                  <a:gd name="T30" fmla="*/ 0 w 328"/>
                  <a:gd name="T31" fmla="*/ 24 h 232"/>
                  <a:gd name="T32" fmla="*/ 16 w 328"/>
                  <a:gd name="T33" fmla="*/ 40 h 232"/>
                  <a:gd name="T34" fmla="*/ 42 w 328"/>
                  <a:gd name="T35" fmla="*/ 72 h 232"/>
                  <a:gd name="T36" fmla="*/ 67 w 328"/>
                  <a:gd name="T37" fmla="*/ 96 h 232"/>
                  <a:gd name="T38" fmla="*/ 101 w 328"/>
                  <a:gd name="T39" fmla="*/ 112 h 232"/>
                  <a:gd name="T40" fmla="*/ 101 w 328"/>
                  <a:gd name="T41" fmla="*/ 120 h 232"/>
                  <a:gd name="T42" fmla="*/ 143 w 328"/>
                  <a:gd name="T43" fmla="*/ 136 h 232"/>
                  <a:gd name="T44" fmla="*/ 143 w 328"/>
                  <a:gd name="T45" fmla="*/ 168 h 232"/>
                  <a:gd name="T46" fmla="*/ 185 w 328"/>
                  <a:gd name="T47" fmla="*/ 160 h 232"/>
                  <a:gd name="T48" fmla="*/ 202 w 328"/>
                  <a:gd name="T49" fmla="*/ 192 h 232"/>
                  <a:gd name="T50" fmla="*/ 261 w 328"/>
                  <a:gd name="T51" fmla="*/ 232 h 232"/>
                  <a:gd name="T52" fmla="*/ 278 w 328"/>
                  <a:gd name="T53" fmla="*/ 232 h 232"/>
                  <a:gd name="T54" fmla="*/ 278 w 328"/>
                  <a:gd name="T55" fmla="*/ 208 h 232"/>
                  <a:gd name="T56" fmla="*/ 278 w 328"/>
                  <a:gd name="T57" fmla="*/ 184 h 23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28" h="232">
                    <a:moveTo>
                      <a:pt x="278" y="184"/>
                    </a:moveTo>
                    <a:lnTo>
                      <a:pt x="286" y="168"/>
                    </a:lnTo>
                    <a:lnTo>
                      <a:pt x="311" y="160"/>
                    </a:lnTo>
                    <a:lnTo>
                      <a:pt x="328" y="144"/>
                    </a:lnTo>
                    <a:lnTo>
                      <a:pt x="328" y="112"/>
                    </a:lnTo>
                    <a:lnTo>
                      <a:pt x="303" y="88"/>
                    </a:lnTo>
                    <a:lnTo>
                      <a:pt x="269" y="72"/>
                    </a:lnTo>
                    <a:lnTo>
                      <a:pt x="278" y="48"/>
                    </a:lnTo>
                    <a:lnTo>
                      <a:pt x="261" y="24"/>
                    </a:lnTo>
                    <a:lnTo>
                      <a:pt x="219" y="16"/>
                    </a:lnTo>
                    <a:lnTo>
                      <a:pt x="168" y="8"/>
                    </a:lnTo>
                    <a:lnTo>
                      <a:pt x="134" y="24"/>
                    </a:lnTo>
                    <a:lnTo>
                      <a:pt x="101" y="16"/>
                    </a:lnTo>
                    <a:lnTo>
                      <a:pt x="75" y="0"/>
                    </a:lnTo>
                    <a:lnTo>
                      <a:pt x="42" y="16"/>
                    </a:lnTo>
                    <a:lnTo>
                      <a:pt x="0" y="24"/>
                    </a:lnTo>
                    <a:lnTo>
                      <a:pt x="16" y="40"/>
                    </a:lnTo>
                    <a:lnTo>
                      <a:pt x="42" y="72"/>
                    </a:lnTo>
                    <a:lnTo>
                      <a:pt x="67" y="96"/>
                    </a:lnTo>
                    <a:lnTo>
                      <a:pt x="101" y="112"/>
                    </a:lnTo>
                    <a:lnTo>
                      <a:pt x="101" y="120"/>
                    </a:lnTo>
                    <a:lnTo>
                      <a:pt x="143" y="136"/>
                    </a:lnTo>
                    <a:lnTo>
                      <a:pt x="143" y="168"/>
                    </a:lnTo>
                    <a:lnTo>
                      <a:pt x="185" y="160"/>
                    </a:lnTo>
                    <a:lnTo>
                      <a:pt x="202" y="192"/>
                    </a:lnTo>
                    <a:lnTo>
                      <a:pt x="261" y="232"/>
                    </a:lnTo>
                    <a:lnTo>
                      <a:pt x="278" y="232"/>
                    </a:lnTo>
                    <a:lnTo>
                      <a:pt x="278" y="208"/>
                    </a:lnTo>
                    <a:lnTo>
                      <a:pt x="278" y="184"/>
                    </a:lnTo>
                    <a:close/>
                  </a:path>
                </a:pathLst>
              </a:custGeom>
              <a:pattFill prst="wdUpDiag">
                <a:fgClr>
                  <a:schemeClr val="tx2">
                    <a:lumMod val="20000"/>
                    <a:lumOff val="80000"/>
                  </a:schemeClr>
                </a:fgClr>
                <a:bgClr>
                  <a:schemeClr val="bg1"/>
                </a:bgClr>
              </a:patt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59" name="Freeform 58"/>
              <p:cNvSpPr>
                <a:spLocks/>
              </p:cNvSpPr>
              <p:nvPr/>
            </p:nvSpPr>
            <p:spPr bwMode="auto">
              <a:xfrm>
                <a:off x="3407" y="2632"/>
                <a:ext cx="59" cy="80"/>
              </a:xfrm>
              <a:custGeom>
                <a:avLst/>
                <a:gdLst>
                  <a:gd name="T0" fmla="*/ 25 w 59"/>
                  <a:gd name="T1" fmla="*/ 24 h 80"/>
                  <a:gd name="T2" fmla="*/ 25 w 59"/>
                  <a:gd name="T3" fmla="*/ 0 h 80"/>
                  <a:gd name="T4" fmla="*/ 8 w 59"/>
                  <a:gd name="T5" fmla="*/ 8 h 80"/>
                  <a:gd name="T6" fmla="*/ 0 w 59"/>
                  <a:gd name="T7" fmla="*/ 24 h 80"/>
                  <a:gd name="T8" fmla="*/ 0 w 59"/>
                  <a:gd name="T9" fmla="*/ 48 h 80"/>
                  <a:gd name="T10" fmla="*/ 0 w 59"/>
                  <a:gd name="T11" fmla="*/ 72 h 80"/>
                  <a:gd name="T12" fmla="*/ 42 w 59"/>
                  <a:gd name="T13" fmla="*/ 80 h 80"/>
                  <a:gd name="T14" fmla="*/ 59 w 59"/>
                  <a:gd name="T15" fmla="*/ 48 h 80"/>
                  <a:gd name="T16" fmla="*/ 25 w 59"/>
                  <a:gd name="T17" fmla="*/ 24 h 8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9" h="80">
                    <a:moveTo>
                      <a:pt x="25" y="24"/>
                    </a:moveTo>
                    <a:lnTo>
                      <a:pt x="25" y="0"/>
                    </a:lnTo>
                    <a:lnTo>
                      <a:pt x="8" y="8"/>
                    </a:lnTo>
                    <a:lnTo>
                      <a:pt x="0" y="24"/>
                    </a:lnTo>
                    <a:lnTo>
                      <a:pt x="0" y="48"/>
                    </a:lnTo>
                    <a:lnTo>
                      <a:pt x="0" y="72"/>
                    </a:lnTo>
                    <a:lnTo>
                      <a:pt x="42" y="80"/>
                    </a:lnTo>
                    <a:lnTo>
                      <a:pt x="59" y="48"/>
                    </a:lnTo>
                    <a:lnTo>
                      <a:pt x="25" y="2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60" name="Freeform 59"/>
              <p:cNvSpPr>
                <a:spLocks/>
              </p:cNvSpPr>
              <p:nvPr/>
            </p:nvSpPr>
            <p:spPr bwMode="auto">
              <a:xfrm>
                <a:off x="3204" y="2232"/>
                <a:ext cx="337" cy="320"/>
              </a:xfrm>
              <a:custGeom>
                <a:avLst/>
                <a:gdLst>
                  <a:gd name="T0" fmla="*/ 236 w 337"/>
                  <a:gd name="T1" fmla="*/ 280 h 320"/>
                  <a:gd name="T2" fmla="*/ 236 w 337"/>
                  <a:gd name="T3" fmla="*/ 232 h 320"/>
                  <a:gd name="T4" fmla="*/ 236 w 337"/>
                  <a:gd name="T5" fmla="*/ 200 h 320"/>
                  <a:gd name="T6" fmla="*/ 287 w 337"/>
                  <a:gd name="T7" fmla="*/ 192 h 320"/>
                  <a:gd name="T8" fmla="*/ 287 w 337"/>
                  <a:gd name="T9" fmla="*/ 168 h 320"/>
                  <a:gd name="T10" fmla="*/ 312 w 337"/>
                  <a:gd name="T11" fmla="*/ 160 h 320"/>
                  <a:gd name="T12" fmla="*/ 321 w 337"/>
                  <a:gd name="T13" fmla="*/ 128 h 320"/>
                  <a:gd name="T14" fmla="*/ 295 w 337"/>
                  <a:gd name="T15" fmla="*/ 104 h 320"/>
                  <a:gd name="T16" fmla="*/ 321 w 337"/>
                  <a:gd name="T17" fmla="*/ 96 h 320"/>
                  <a:gd name="T18" fmla="*/ 337 w 337"/>
                  <a:gd name="T19" fmla="*/ 56 h 320"/>
                  <a:gd name="T20" fmla="*/ 329 w 337"/>
                  <a:gd name="T21" fmla="*/ 16 h 320"/>
                  <a:gd name="T22" fmla="*/ 321 w 337"/>
                  <a:gd name="T23" fmla="*/ 16 h 320"/>
                  <a:gd name="T24" fmla="*/ 304 w 337"/>
                  <a:gd name="T25" fmla="*/ 0 h 320"/>
                  <a:gd name="T26" fmla="*/ 278 w 337"/>
                  <a:gd name="T27" fmla="*/ 0 h 320"/>
                  <a:gd name="T28" fmla="*/ 219 w 337"/>
                  <a:gd name="T29" fmla="*/ 16 h 320"/>
                  <a:gd name="T30" fmla="*/ 203 w 337"/>
                  <a:gd name="T31" fmla="*/ 24 h 320"/>
                  <a:gd name="T32" fmla="*/ 194 w 337"/>
                  <a:gd name="T33" fmla="*/ 48 h 320"/>
                  <a:gd name="T34" fmla="*/ 203 w 337"/>
                  <a:gd name="T35" fmla="*/ 72 h 320"/>
                  <a:gd name="T36" fmla="*/ 219 w 337"/>
                  <a:gd name="T37" fmla="*/ 96 h 320"/>
                  <a:gd name="T38" fmla="*/ 228 w 337"/>
                  <a:gd name="T39" fmla="*/ 112 h 320"/>
                  <a:gd name="T40" fmla="*/ 211 w 337"/>
                  <a:gd name="T41" fmla="*/ 128 h 320"/>
                  <a:gd name="T42" fmla="*/ 186 w 337"/>
                  <a:gd name="T43" fmla="*/ 136 h 320"/>
                  <a:gd name="T44" fmla="*/ 160 w 337"/>
                  <a:gd name="T45" fmla="*/ 120 h 320"/>
                  <a:gd name="T46" fmla="*/ 169 w 337"/>
                  <a:gd name="T47" fmla="*/ 72 h 320"/>
                  <a:gd name="T48" fmla="*/ 160 w 337"/>
                  <a:gd name="T49" fmla="*/ 56 h 320"/>
                  <a:gd name="T50" fmla="*/ 152 w 337"/>
                  <a:gd name="T51" fmla="*/ 32 h 320"/>
                  <a:gd name="T52" fmla="*/ 110 w 337"/>
                  <a:gd name="T53" fmla="*/ 128 h 320"/>
                  <a:gd name="T54" fmla="*/ 76 w 337"/>
                  <a:gd name="T55" fmla="*/ 168 h 320"/>
                  <a:gd name="T56" fmla="*/ 68 w 337"/>
                  <a:gd name="T57" fmla="*/ 216 h 320"/>
                  <a:gd name="T58" fmla="*/ 42 w 337"/>
                  <a:gd name="T59" fmla="*/ 216 h 320"/>
                  <a:gd name="T60" fmla="*/ 34 w 337"/>
                  <a:gd name="T61" fmla="*/ 216 h 320"/>
                  <a:gd name="T62" fmla="*/ 26 w 337"/>
                  <a:gd name="T63" fmla="*/ 232 h 320"/>
                  <a:gd name="T64" fmla="*/ 0 w 337"/>
                  <a:gd name="T65" fmla="*/ 240 h 320"/>
                  <a:gd name="T66" fmla="*/ 26 w 337"/>
                  <a:gd name="T67" fmla="*/ 256 h 320"/>
                  <a:gd name="T68" fmla="*/ 59 w 337"/>
                  <a:gd name="T69" fmla="*/ 264 h 320"/>
                  <a:gd name="T70" fmla="*/ 93 w 337"/>
                  <a:gd name="T71" fmla="*/ 248 h 320"/>
                  <a:gd name="T72" fmla="*/ 144 w 337"/>
                  <a:gd name="T73" fmla="*/ 256 h 320"/>
                  <a:gd name="T74" fmla="*/ 186 w 337"/>
                  <a:gd name="T75" fmla="*/ 264 h 320"/>
                  <a:gd name="T76" fmla="*/ 203 w 337"/>
                  <a:gd name="T77" fmla="*/ 288 h 320"/>
                  <a:gd name="T78" fmla="*/ 194 w 337"/>
                  <a:gd name="T79" fmla="*/ 312 h 320"/>
                  <a:gd name="T80" fmla="*/ 219 w 337"/>
                  <a:gd name="T81" fmla="*/ 320 h 320"/>
                  <a:gd name="T82" fmla="*/ 219 w 337"/>
                  <a:gd name="T83" fmla="*/ 296 h 320"/>
                  <a:gd name="T84" fmla="*/ 236 w 337"/>
                  <a:gd name="T85" fmla="*/ 280 h 32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337" h="320">
                    <a:moveTo>
                      <a:pt x="236" y="280"/>
                    </a:moveTo>
                    <a:lnTo>
                      <a:pt x="236" y="232"/>
                    </a:lnTo>
                    <a:lnTo>
                      <a:pt x="236" y="200"/>
                    </a:lnTo>
                    <a:lnTo>
                      <a:pt x="287" y="192"/>
                    </a:lnTo>
                    <a:lnTo>
                      <a:pt x="287" y="168"/>
                    </a:lnTo>
                    <a:lnTo>
                      <a:pt x="312" y="160"/>
                    </a:lnTo>
                    <a:lnTo>
                      <a:pt x="321" y="128"/>
                    </a:lnTo>
                    <a:lnTo>
                      <a:pt x="295" y="104"/>
                    </a:lnTo>
                    <a:lnTo>
                      <a:pt x="321" y="96"/>
                    </a:lnTo>
                    <a:lnTo>
                      <a:pt x="337" y="56"/>
                    </a:lnTo>
                    <a:lnTo>
                      <a:pt x="329" y="16"/>
                    </a:lnTo>
                    <a:lnTo>
                      <a:pt x="321" y="16"/>
                    </a:lnTo>
                    <a:lnTo>
                      <a:pt x="304" y="0"/>
                    </a:lnTo>
                    <a:lnTo>
                      <a:pt x="278" y="0"/>
                    </a:lnTo>
                    <a:lnTo>
                      <a:pt x="219" y="16"/>
                    </a:lnTo>
                    <a:lnTo>
                      <a:pt x="203" y="24"/>
                    </a:lnTo>
                    <a:lnTo>
                      <a:pt x="194" y="48"/>
                    </a:lnTo>
                    <a:lnTo>
                      <a:pt x="203" y="72"/>
                    </a:lnTo>
                    <a:lnTo>
                      <a:pt x="219" y="96"/>
                    </a:lnTo>
                    <a:lnTo>
                      <a:pt x="228" y="112"/>
                    </a:lnTo>
                    <a:lnTo>
                      <a:pt x="211" y="128"/>
                    </a:lnTo>
                    <a:lnTo>
                      <a:pt x="186" y="136"/>
                    </a:lnTo>
                    <a:lnTo>
                      <a:pt x="160" y="120"/>
                    </a:lnTo>
                    <a:lnTo>
                      <a:pt x="169" y="72"/>
                    </a:lnTo>
                    <a:lnTo>
                      <a:pt x="160" y="56"/>
                    </a:lnTo>
                    <a:lnTo>
                      <a:pt x="152" y="32"/>
                    </a:lnTo>
                    <a:lnTo>
                      <a:pt x="110" y="128"/>
                    </a:lnTo>
                    <a:lnTo>
                      <a:pt x="76" y="168"/>
                    </a:lnTo>
                    <a:lnTo>
                      <a:pt x="68" y="216"/>
                    </a:lnTo>
                    <a:lnTo>
                      <a:pt x="42" y="216"/>
                    </a:lnTo>
                    <a:lnTo>
                      <a:pt x="34" y="216"/>
                    </a:lnTo>
                    <a:lnTo>
                      <a:pt x="26" y="232"/>
                    </a:lnTo>
                    <a:lnTo>
                      <a:pt x="0" y="240"/>
                    </a:lnTo>
                    <a:lnTo>
                      <a:pt x="26" y="256"/>
                    </a:lnTo>
                    <a:lnTo>
                      <a:pt x="59" y="264"/>
                    </a:lnTo>
                    <a:lnTo>
                      <a:pt x="93" y="248"/>
                    </a:lnTo>
                    <a:lnTo>
                      <a:pt x="144" y="256"/>
                    </a:lnTo>
                    <a:lnTo>
                      <a:pt x="186" y="264"/>
                    </a:lnTo>
                    <a:lnTo>
                      <a:pt x="203" y="288"/>
                    </a:lnTo>
                    <a:lnTo>
                      <a:pt x="194" y="312"/>
                    </a:lnTo>
                    <a:lnTo>
                      <a:pt x="219" y="320"/>
                    </a:lnTo>
                    <a:lnTo>
                      <a:pt x="219" y="296"/>
                    </a:lnTo>
                    <a:lnTo>
                      <a:pt x="236" y="280"/>
                    </a:lnTo>
                    <a:close/>
                  </a:path>
                </a:pathLst>
              </a:custGeom>
              <a:solidFill>
                <a:srgbClr val="7DFF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61" name="Freeform 60"/>
              <p:cNvSpPr>
                <a:spLocks/>
              </p:cNvSpPr>
              <p:nvPr/>
            </p:nvSpPr>
            <p:spPr bwMode="auto">
              <a:xfrm>
                <a:off x="3407" y="2632"/>
                <a:ext cx="59" cy="80"/>
              </a:xfrm>
              <a:custGeom>
                <a:avLst/>
                <a:gdLst>
                  <a:gd name="T0" fmla="*/ 25 w 59"/>
                  <a:gd name="T1" fmla="*/ 24 h 80"/>
                  <a:gd name="T2" fmla="*/ 25 w 59"/>
                  <a:gd name="T3" fmla="*/ 0 h 80"/>
                  <a:gd name="T4" fmla="*/ 8 w 59"/>
                  <a:gd name="T5" fmla="*/ 8 h 80"/>
                  <a:gd name="T6" fmla="*/ 0 w 59"/>
                  <a:gd name="T7" fmla="*/ 24 h 80"/>
                  <a:gd name="T8" fmla="*/ 0 w 59"/>
                  <a:gd name="T9" fmla="*/ 48 h 80"/>
                  <a:gd name="T10" fmla="*/ 0 w 59"/>
                  <a:gd name="T11" fmla="*/ 72 h 80"/>
                  <a:gd name="T12" fmla="*/ 42 w 59"/>
                  <a:gd name="T13" fmla="*/ 80 h 80"/>
                  <a:gd name="T14" fmla="*/ 59 w 59"/>
                  <a:gd name="T15" fmla="*/ 48 h 80"/>
                  <a:gd name="T16" fmla="*/ 25 w 59"/>
                  <a:gd name="T17" fmla="*/ 24 h 8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9" h="80">
                    <a:moveTo>
                      <a:pt x="25" y="24"/>
                    </a:moveTo>
                    <a:lnTo>
                      <a:pt x="25" y="0"/>
                    </a:lnTo>
                    <a:lnTo>
                      <a:pt x="8" y="8"/>
                    </a:lnTo>
                    <a:lnTo>
                      <a:pt x="0" y="24"/>
                    </a:lnTo>
                    <a:lnTo>
                      <a:pt x="0" y="48"/>
                    </a:lnTo>
                    <a:lnTo>
                      <a:pt x="0" y="72"/>
                    </a:lnTo>
                    <a:lnTo>
                      <a:pt x="42" y="80"/>
                    </a:lnTo>
                    <a:lnTo>
                      <a:pt x="59" y="48"/>
                    </a:lnTo>
                    <a:lnTo>
                      <a:pt x="25" y="24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62" name="Freeform 61"/>
              <p:cNvSpPr>
                <a:spLocks/>
              </p:cNvSpPr>
              <p:nvPr/>
            </p:nvSpPr>
            <p:spPr bwMode="auto">
              <a:xfrm>
                <a:off x="3204" y="2232"/>
                <a:ext cx="337" cy="320"/>
              </a:xfrm>
              <a:custGeom>
                <a:avLst/>
                <a:gdLst>
                  <a:gd name="T0" fmla="*/ 236 w 337"/>
                  <a:gd name="T1" fmla="*/ 280 h 320"/>
                  <a:gd name="T2" fmla="*/ 236 w 337"/>
                  <a:gd name="T3" fmla="*/ 232 h 320"/>
                  <a:gd name="T4" fmla="*/ 236 w 337"/>
                  <a:gd name="T5" fmla="*/ 200 h 320"/>
                  <a:gd name="T6" fmla="*/ 287 w 337"/>
                  <a:gd name="T7" fmla="*/ 192 h 320"/>
                  <a:gd name="T8" fmla="*/ 287 w 337"/>
                  <a:gd name="T9" fmla="*/ 168 h 320"/>
                  <a:gd name="T10" fmla="*/ 312 w 337"/>
                  <a:gd name="T11" fmla="*/ 160 h 320"/>
                  <a:gd name="T12" fmla="*/ 321 w 337"/>
                  <a:gd name="T13" fmla="*/ 128 h 320"/>
                  <a:gd name="T14" fmla="*/ 295 w 337"/>
                  <a:gd name="T15" fmla="*/ 104 h 320"/>
                  <a:gd name="T16" fmla="*/ 321 w 337"/>
                  <a:gd name="T17" fmla="*/ 96 h 320"/>
                  <a:gd name="T18" fmla="*/ 337 w 337"/>
                  <a:gd name="T19" fmla="*/ 56 h 320"/>
                  <a:gd name="T20" fmla="*/ 329 w 337"/>
                  <a:gd name="T21" fmla="*/ 16 h 320"/>
                  <a:gd name="T22" fmla="*/ 321 w 337"/>
                  <a:gd name="T23" fmla="*/ 16 h 320"/>
                  <a:gd name="T24" fmla="*/ 304 w 337"/>
                  <a:gd name="T25" fmla="*/ 0 h 320"/>
                  <a:gd name="T26" fmla="*/ 278 w 337"/>
                  <a:gd name="T27" fmla="*/ 0 h 320"/>
                  <a:gd name="T28" fmla="*/ 219 w 337"/>
                  <a:gd name="T29" fmla="*/ 16 h 320"/>
                  <a:gd name="T30" fmla="*/ 203 w 337"/>
                  <a:gd name="T31" fmla="*/ 24 h 320"/>
                  <a:gd name="T32" fmla="*/ 194 w 337"/>
                  <a:gd name="T33" fmla="*/ 48 h 320"/>
                  <a:gd name="T34" fmla="*/ 203 w 337"/>
                  <a:gd name="T35" fmla="*/ 72 h 320"/>
                  <a:gd name="T36" fmla="*/ 219 w 337"/>
                  <a:gd name="T37" fmla="*/ 96 h 320"/>
                  <a:gd name="T38" fmla="*/ 228 w 337"/>
                  <a:gd name="T39" fmla="*/ 112 h 320"/>
                  <a:gd name="T40" fmla="*/ 211 w 337"/>
                  <a:gd name="T41" fmla="*/ 128 h 320"/>
                  <a:gd name="T42" fmla="*/ 186 w 337"/>
                  <a:gd name="T43" fmla="*/ 136 h 320"/>
                  <a:gd name="T44" fmla="*/ 160 w 337"/>
                  <a:gd name="T45" fmla="*/ 120 h 320"/>
                  <a:gd name="T46" fmla="*/ 169 w 337"/>
                  <a:gd name="T47" fmla="*/ 72 h 320"/>
                  <a:gd name="T48" fmla="*/ 160 w 337"/>
                  <a:gd name="T49" fmla="*/ 56 h 320"/>
                  <a:gd name="T50" fmla="*/ 152 w 337"/>
                  <a:gd name="T51" fmla="*/ 32 h 320"/>
                  <a:gd name="T52" fmla="*/ 110 w 337"/>
                  <a:gd name="T53" fmla="*/ 128 h 320"/>
                  <a:gd name="T54" fmla="*/ 76 w 337"/>
                  <a:gd name="T55" fmla="*/ 168 h 320"/>
                  <a:gd name="T56" fmla="*/ 68 w 337"/>
                  <a:gd name="T57" fmla="*/ 216 h 320"/>
                  <a:gd name="T58" fmla="*/ 42 w 337"/>
                  <a:gd name="T59" fmla="*/ 216 h 320"/>
                  <a:gd name="T60" fmla="*/ 34 w 337"/>
                  <a:gd name="T61" fmla="*/ 216 h 320"/>
                  <a:gd name="T62" fmla="*/ 26 w 337"/>
                  <a:gd name="T63" fmla="*/ 232 h 320"/>
                  <a:gd name="T64" fmla="*/ 0 w 337"/>
                  <a:gd name="T65" fmla="*/ 240 h 320"/>
                  <a:gd name="T66" fmla="*/ 26 w 337"/>
                  <a:gd name="T67" fmla="*/ 256 h 320"/>
                  <a:gd name="T68" fmla="*/ 59 w 337"/>
                  <a:gd name="T69" fmla="*/ 264 h 320"/>
                  <a:gd name="T70" fmla="*/ 93 w 337"/>
                  <a:gd name="T71" fmla="*/ 248 h 320"/>
                  <a:gd name="T72" fmla="*/ 144 w 337"/>
                  <a:gd name="T73" fmla="*/ 256 h 320"/>
                  <a:gd name="T74" fmla="*/ 186 w 337"/>
                  <a:gd name="T75" fmla="*/ 264 h 320"/>
                  <a:gd name="T76" fmla="*/ 203 w 337"/>
                  <a:gd name="T77" fmla="*/ 288 h 320"/>
                  <a:gd name="T78" fmla="*/ 194 w 337"/>
                  <a:gd name="T79" fmla="*/ 312 h 320"/>
                  <a:gd name="T80" fmla="*/ 219 w 337"/>
                  <a:gd name="T81" fmla="*/ 320 h 320"/>
                  <a:gd name="T82" fmla="*/ 219 w 337"/>
                  <a:gd name="T83" fmla="*/ 296 h 320"/>
                  <a:gd name="T84" fmla="*/ 236 w 337"/>
                  <a:gd name="T85" fmla="*/ 280 h 32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337" h="320">
                    <a:moveTo>
                      <a:pt x="236" y="280"/>
                    </a:moveTo>
                    <a:lnTo>
                      <a:pt x="236" y="232"/>
                    </a:lnTo>
                    <a:lnTo>
                      <a:pt x="236" y="200"/>
                    </a:lnTo>
                    <a:lnTo>
                      <a:pt x="287" y="192"/>
                    </a:lnTo>
                    <a:lnTo>
                      <a:pt x="287" y="168"/>
                    </a:lnTo>
                    <a:lnTo>
                      <a:pt x="312" y="160"/>
                    </a:lnTo>
                    <a:lnTo>
                      <a:pt x="321" y="128"/>
                    </a:lnTo>
                    <a:lnTo>
                      <a:pt x="295" y="104"/>
                    </a:lnTo>
                    <a:lnTo>
                      <a:pt x="321" y="96"/>
                    </a:lnTo>
                    <a:lnTo>
                      <a:pt x="337" y="56"/>
                    </a:lnTo>
                    <a:lnTo>
                      <a:pt x="329" y="16"/>
                    </a:lnTo>
                    <a:lnTo>
                      <a:pt x="321" y="16"/>
                    </a:lnTo>
                    <a:lnTo>
                      <a:pt x="304" y="0"/>
                    </a:lnTo>
                    <a:lnTo>
                      <a:pt x="278" y="0"/>
                    </a:lnTo>
                    <a:lnTo>
                      <a:pt x="219" y="16"/>
                    </a:lnTo>
                    <a:lnTo>
                      <a:pt x="203" y="24"/>
                    </a:lnTo>
                    <a:lnTo>
                      <a:pt x="194" y="48"/>
                    </a:lnTo>
                    <a:lnTo>
                      <a:pt x="203" y="72"/>
                    </a:lnTo>
                    <a:lnTo>
                      <a:pt x="219" y="96"/>
                    </a:lnTo>
                    <a:lnTo>
                      <a:pt x="228" y="112"/>
                    </a:lnTo>
                    <a:lnTo>
                      <a:pt x="211" y="128"/>
                    </a:lnTo>
                    <a:lnTo>
                      <a:pt x="186" y="136"/>
                    </a:lnTo>
                    <a:lnTo>
                      <a:pt x="160" y="120"/>
                    </a:lnTo>
                    <a:lnTo>
                      <a:pt x="169" y="72"/>
                    </a:lnTo>
                    <a:lnTo>
                      <a:pt x="160" y="56"/>
                    </a:lnTo>
                    <a:lnTo>
                      <a:pt x="152" y="32"/>
                    </a:lnTo>
                    <a:lnTo>
                      <a:pt x="110" y="128"/>
                    </a:lnTo>
                    <a:lnTo>
                      <a:pt x="76" y="168"/>
                    </a:lnTo>
                    <a:lnTo>
                      <a:pt x="68" y="216"/>
                    </a:lnTo>
                    <a:lnTo>
                      <a:pt x="42" y="216"/>
                    </a:lnTo>
                    <a:lnTo>
                      <a:pt x="34" y="216"/>
                    </a:lnTo>
                    <a:lnTo>
                      <a:pt x="26" y="232"/>
                    </a:lnTo>
                    <a:lnTo>
                      <a:pt x="0" y="240"/>
                    </a:lnTo>
                    <a:lnTo>
                      <a:pt x="26" y="256"/>
                    </a:lnTo>
                    <a:lnTo>
                      <a:pt x="59" y="264"/>
                    </a:lnTo>
                    <a:lnTo>
                      <a:pt x="93" y="248"/>
                    </a:lnTo>
                    <a:lnTo>
                      <a:pt x="144" y="256"/>
                    </a:lnTo>
                    <a:lnTo>
                      <a:pt x="186" y="264"/>
                    </a:lnTo>
                    <a:lnTo>
                      <a:pt x="203" y="288"/>
                    </a:lnTo>
                    <a:lnTo>
                      <a:pt x="194" y="312"/>
                    </a:lnTo>
                    <a:lnTo>
                      <a:pt x="219" y="320"/>
                    </a:lnTo>
                    <a:lnTo>
                      <a:pt x="219" y="296"/>
                    </a:lnTo>
                    <a:lnTo>
                      <a:pt x="236" y="280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63" name="Freeform 62"/>
              <p:cNvSpPr>
                <a:spLocks/>
              </p:cNvSpPr>
              <p:nvPr/>
            </p:nvSpPr>
            <p:spPr bwMode="auto">
              <a:xfrm>
                <a:off x="3617" y="1744"/>
                <a:ext cx="211" cy="344"/>
              </a:xfrm>
              <a:custGeom>
                <a:avLst/>
                <a:gdLst>
                  <a:gd name="T0" fmla="*/ 143 w 211"/>
                  <a:gd name="T1" fmla="*/ 344 h 344"/>
                  <a:gd name="T2" fmla="*/ 118 w 211"/>
                  <a:gd name="T3" fmla="*/ 312 h 344"/>
                  <a:gd name="T4" fmla="*/ 143 w 211"/>
                  <a:gd name="T5" fmla="*/ 312 h 344"/>
                  <a:gd name="T6" fmla="*/ 127 w 211"/>
                  <a:gd name="T7" fmla="*/ 280 h 344"/>
                  <a:gd name="T8" fmla="*/ 127 w 211"/>
                  <a:gd name="T9" fmla="*/ 248 h 344"/>
                  <a:gd name="T10" fmla="*/ 169 w 211"/>
                  <a:gd name="T11" fmla="*/ 184 h 344"/>
                  <a:gd name="T12" fmla="*/ 186 w 211"/>
                  <a:gd name="T13" fmla="*/ 192 h 344"/>
                  <a:gd name="T14" fmla="*/ 211 w 211"/>
                  <a:gd name="T15" fmla="*/ 136 h 344"/>
                  <a:gd name="T16" fmla="*/ 177 w 211"/>
                  <a:gd name="T17" fmla="*/ 112 h 344"/>
                  <a:gd name="T18" fmla="*/ 169 w 211"/>
                  <a:gd name="T19" fmla="*/ 72 h 344"/>
                  <a:gd name="T20" fmla="*/ 177 w 211"/>
                  <a:gd name="T21" fmla="*/ 24 h 344"/>
                  <a:gd name="T22" fmla="*/ 177 w 211"/>
                  <a:gd name="T23" fmla="*/ 8 h 344"/>
                  <a:gd name="T24" fmla="*/ 160 w 211"/>
                  <a:gd name="T25" fmla="*/ 0 h 344"/>
                  <a:gd name="T26" fmla="*/ 135 w 211"/>
                  <a:gd name="T27" fmla="*/ 8 h 344"/>
                  <a:gd name="T28" fmla="*/ 127 w 211"/>
                  <a:gd name="T29" fmla="*/ 24 h 344"/>
                  <a:gd name="T30" fmla="*/ 101 w 211"/>
                  <a:gd name="T31" fmla="*/ 40 h 344"/>
                  <a:gd name="T32" fmla="*/ 76 w 211"/>
                  <a:gd name="T33" fmla="*/ 48 h 344"/>
                  <a:gd name="T34" fmla="*/ 51 w 211"/>
                  <a:gd name="T35" fmla="*/ 56 h 344"/>
                  <a:gd name="T36" fmla="*/ 34 w 211"/>
                  <a:gd name="T37" fmla="*/ 72 h 344"/>
                  <a:gd name="T38" fmla="*/ 26 w 211"/>
                  <a:gd name="T39" fmla="*/ 96 h 344"/>
                  <a:gd name="T40" fmla="*/ 42 w 211"/>
                  <a:gd name="T41" fmla="*/ 112 h 344"/>
                  <a:gd name="T42" fmla="*/ 17 w 211"/>
                  <a:gd name="T43" fmla="*/ 120 h 344"/>
                  <a:gd name="T44" fmla="*/ 9 w 211"/>
                  <a:gd name="T45" fmla="*/ 144 h 344"/>
                  <a:gd name="T46" fmla="*/ 9 w 211"/>
                  <a:gd name="T47" fmla="*/ 168 h 344"/>
                  <a:gd name="T48" fmla="*/ 26 w 211"/>
                  <a:gd name="T49" fmla="*/ 192 h 344"/>
                  <a:gd name="T50" fmla="*/ 0 w 211"/>
                  <a:gd name="T51" fmla="*/ 208 h 344"/>
                  <a:gd name="T52" fmla="*/ 0 w 211"/>
                  <a:gd name="T53" fmla="*/ 224 h 344"/>
                  <a:gd name="T54" fmla="*/ 26 w 211"/>
                  <a:gd name="T55" fmla="*/ 272 h 344"/>
                  <a:gd name="T56" fmla="*/ 42 w 211"/>
                  <a:gd name="T57" fmla="*/ 256 h 344"/>
                  <a:gd name="T58" fmla="*/ 51 w 211"/>
                  <a:gd name="T59" fmla="*/ 304 h 344"/>
                  <a:gd name="T60" fmla="*/ 59 w 211"/>
                  <a:gd name="T61" fmla="*/ 328 h 344"/>
                  <a:gd name="T62" fmla="*/ 84 w 211"/>
                  <a:gd name="T63" fmla="*/ 336 h 344"/>
                  <a:gd name="T64" fmla="*/ 143 w 211"/>
                  <a:gd name="T65" fmla="*/ 344 h 34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11" h="344">
                    <a:moveTo>
                      <a:pt x="143" y="344"/>
                    </a:moveTo>
                    <a:lnTo>
                      <a:pt x="118" y="312"/>
                    </a:lnTo>
                    <a:lnTo>
                      <a:pt x="143" y="312"/>
                    </a:lnTo>
                    <a:lnTo>
                      <a:pt x="127" y="280"/>
                    </a:lnTo>
                    <a:lnTo>
                      <a:pt x="127" y="248"/>
                    </a:lnTo>
                    <a:lnTo>
                      <a:pt x="169" y="184"/>
                    </a:lnTo>
                    <a:lnTo>
                      <a:pt x="186" y="192"/>
                    </a:lnTo>
                    <a:lnTo>
                      <a:pt x="211" y="136"/>
                    </a:lnTo>
                    <a:lnTo>
                      <a:pt x="177" y="112"/>
                    </a:lnTo>
                    <a:lnTo>
                      <a:pt x="169" y="72"/>
                    </a:lnTo>
                    <a:lnTo>
                      <a:pt x="177" y="24"/>
                    </a:lnTo>
                    <a:lnTo>
                      <a:pt x="177" y="8"/>
                    </a:lnTo>
                    <a:lnTo>
                      <a:pt x="160" y="0"/>
                    </a:lnTo>
                    <a:lnTo>
                      <a:pt x="135" y="8"/>
                    </a:lnTo>
                    <a:lnTo>
                      <a:pt x="127" y="24"/>
                    </a:lnTo>
                    <a:lnTo>
                      <a:pt x="101" y="40"/>
                    </a:lnTo>
                    <a:lnTo>
                      <a:pt x="76" y="48"/>
                    </a:lnTo>
                    <a:lnTo>
                      <a:pt x="51" y="56"/>
                    </a:lnTo>
                    <a:lnTo>
                      <a:pt x="34" y="72"/>
                    </a:lnTo>
                    <a:lnTo>
                      <a:pt x="26" y="96"/>
                    </a:lnTo>
                    <a:lnTo>
                      <a:pt x="42" y="112"/>
                    </a:lnTo>
                    <a:lnTo>
                      <a:pt x="17" y="120"/>
                    </a:lnTo>
                    <a:lnTo>
                      <a:pt x="9" y="144"/>
                    </a:lnTo>
                    <a:lnTo>
                      <a:pt x="9" y="168"/>
                    </a:lnTo>
                    <a:lnTo>
                      <a:pt x="26" y="192"/>
                    </a:lnTo>
                    <a:lnTo>
                      <a:pt x="0" y="208"/>
                    </a:lnTo>
                    <a:lnTo>
                      <a:pt x="0" y="224"/>
                    </a:lnTo>
                    <a:lnTo>
                      <a:pt x="26" y="272"/>
                    </a:lnTo>
                    <a:lnTo>
                      <a:pt x="42" y="256"/>
                    </a:lnTo>
                    <a:lnTo>
                      <a:pt x="51" y="304"/>
                    </a:lnTo>
                    <a:lnTo>
                      <a:pt x="59" y="328"/>
                    </a:lnTo>
                    <a:lnTo>
                      <a:pt x="84" y="336"/>
                    </a:lnTo>
                    <a:lnTo>
                      <a:pt x="143" y="344"/>
                    </a:lnTo>
                    <a:close/>
                  </a:path>
                </a:pathLst>
              </a:custGeom>
              <a:pattFill prst="wdUpDiag">
                <a:fgClr>
                  <a:schemeClr val="tx2">
                    <a:lumMod val="20000"/>
                    <a:lumOff val="80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64" name="Freeform 63"/>
              <p:cNvSpPr>
                <a:spLocks/>
              </p:cNvSpPr>
              <p:nvPr/>
            </p:nvSpPr>
            <p:spPr bwMode="auto">
              <a:xfrm>
                <a:off x="3424" y="2084"/>
                <a:ext cx="750" cy="888"/>
              </a:xfrm>
              <a:custGeom>
                <a:avLst/>
                <a:gdLst>
                  <a:gd name="T0" fmla="*/ 228 w 750"/>
                  <a:gd name="T1" fmla="*/ 848 h 888"/>
                  <a:gd name="T2" fmla="*/ 354 w 750"/>
                  <a:gd name="T3" fmla="*/ 888 h 888"/>
                  <a:gd name="T4" fmla="*/ 447 w 750"/>
                  <a:gd name="T5" fmla="*/ 880 h 888"/>
                  <a:gd name="T6" fmla="*/ 557 w 750"/>
                  <a:gd name="T7" fmla="*/ 848 h 888"/>
                  <a:gd name="T8" fmla="*/ 616 w 750"/>
                  <a:gd name="T9" fmla="*/ 832 h 888"/>
                  <a:gd name="T10" fmla="*/ 632 w 750"/>
                  <a:gd name="T11" fmla="*/ 776 h 888"/>
                  <a:gd name="T12" fmla="*/ 675 w 750"/>
                  <a:gd name="T13" fmla="*/ 744 h 888"/>
                  <a:gd name="T14" fmla="*/ 607 w 750"/>
                  <a:gd name="T15" fmla="*/ 656 h 888"/>
                  <a:gd name="T16" fmla="*/ 557 w 750"/>
                  <a:gd name="T17" fmla="*/ 584 h 888"/>
                  <a:gd name="T18" fmla="*/ 557 w 750"/>
                  <a:gd name="T19" fmla="*/ 520 h 888"/>
                  <a:gd name="T20" fmla="*/ 641 w 750"/>
                  <a:gd name="T21" fmla="*/ 488 h 888"/>
                  <a:gd name="T22" fmla="*/ 691 w 750"/>
                  <a:gd name="T23" fmla="*/ 440 h 888"/>
                  <a:gd name="T24" fmla="*/ 750 w 750"/>
                  <a:gd name="T25" fmla="*/ 456 h 888"/>
                  <a:gd name="T26" fmla="*/ 725 w 750"/>
                  <a:gd name="T27" fmla="*/ 360 h 888"/>
                  <a:gd name="T28" fmla="*/ 717 w 750"/>
                  <a:gd name="T29" fmla="*/ 280 h 888"/>
                  <a:gd name="T30" fmla="*/ 666 w 750"/>
                  <a:gd name="T31" fmla="*/ 216 h 888"/>
                  <a:gd name="T32" fmla="*/ 683 w 750"/>
                  <a:gd name="T33" fmla="*/ 136 h 888"/>
                  <a:gd name="T34" fmla="*/ 641 w 750"/>
                  <a:gd name="T35" fmla="*/ 80 h 888"/>
                  <a:gd name="T36" fmla="*/ 616 w 750"/>
                  <a:gd name="T37" fmla="*/ 32 h 888"/>
                  <a:gd name="T38" fmla="*/ 582 w 750"/>
                  <a:gd name="T39" fmla="*/ 32 h 888"/>
                  <a:gd name="T40" fmla="*/ 557 w 750"/>
                  <a:gd name="T41" fmla="*/ 40 h 888"/>
                  <a:gd name="T42" fmla="*/ 540 w 750"/>
                  <a:gd name="T43" fmla="*/ 40 h 888"/>
                  <a:gd name="T44" fmla="*/ 481 w 750"/>
                  <a:gd name="T45" fmla="*/ 72 h 888"/>
                  <a:gd name="T46" fmla="*/ 439 w 750"/>
                  <a:gd name="T47" fmla="*/ 96 h 888"/>
                  <a:gd name="T48" fmla="*/ 430 w 750"/>
                  <a:gd name="T49" fmla="*/ 64 h 888"/>
                  <a:gd name="T50" fmla="*/ 396 w 750"/>
                  <a:gd name="T51" fmla="*/ 56 h 888"/>
                  <a:gd name="T52" fmla="*/ 346 w 750"/>
                  <a:gd name="T53" fmla="*/ 16 h 888"/>
                  <a:gd name="T54" fmla="*/ 253 w 750"/>
                  <a:gd name="T55" fmla="*/ 0 h 888"/>
                  <a:gd name="T56" fmla="*/ 245 w 750"/>
                  <a:gd name="T57" fmla="*/ 40 h 888"/>
                  <a:gd name="T58" fmla="*/ 278 w 750"/>
                  <a:gd name="T59" fmla="*/ 112 h 888"/>
                  <a:gd name="T60" fmla="*/ 236 w 750"/>
                  <a:gd name="T61" fmla="*/ 112 h 888"/>
                  <a:gd name="T62" fmla="*/ 220 w 750"/>
                  <a:gd name="T63" fmla="*/ 136 h 888"/>
                  <a:gd name="T64" fmla="*/ 186 w 750"/>
                  <a:gd name="T65" fmla="*/ 128 h 888"/>
                  <a:gd name="T66" fmla="*/ 110 w 750"/>
                  <a:gd name="T67" fmla="*/ 144 h 888"/>
                  <a:gd name="T68" fmla="*/ 118 w 750"/>
                  <a:gd name="T69" fmla="*/ 208 h 888"/>
                  <a:gd name="T70" fmla="*/ 76 w 750"/>
                  <a:gd name="T71" fmla="*/ 256 h 888"/>
                  <a:gd name="T72" fmla="*/ 93 w 750"/>
                  <a:gd name="T73" fmla="*/ 312 h 888"/>
                  <a:gd name="T74" fmla="*/ 68 w 750"/>
                  <a:gd name="T75" fmla="*/ 344 h 888"/>
                  <a:gd name="T76" fmla="*/ 17 w 750"/>
                  <a:gd name="T77" fmla="*/ 384 h 888"/>
                  <a:gd name="T78" fmla="*/ 0 w 750"/>
                  <a:gd name="T79" fmla="*/ 448 h 888"/>
                  <a:gd name="T80" fmla="*/ 9 w 750"/>
                  <a:gd name="T81" fmla="*/ 480 h 888"/>
                  <a:gd name="T82" fmla="*/ 34 w 750"/>
                  <a:gd name="T83" fmla="*/ 536 h 888"/>
                  <a:gd name="T84" fmla="*/ 9 w 750"/>
                  <a:gd name="T85" fmla="*/ 552 h 888"/>
                  <a:gd name="T86" fmla="*/ 43 w 750"/>
                  <a:gd name="T87" fmla="*/ 600 h 888"/>
                  <a:gd name="T88" fmla="*/ 51 w 750"/>
                  <a:gd name="T89" fmla="*/ 664 h 888"/>
                  <a:gd name="T90" fmla="*/ 135 w 750"/>
                  <a:gd name="T91" fmla="*/ 688 h 888"/>
                  <a:gd name="T92" fmla="*/ 152 w 750"/>
                  <a:gd name="T93" fmla="*/ 736 h 888"/>
                  <a:gd name="T94" fmla="*/ 127 w 750"/>
                  <a:gd name="T95" fmla="*/ 864 h 888"/>
                  <a:gd name="T96" fmla="*/ 144 w 750"/>
                  <a:gd name="T97" fmla="*/ 872 h 88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750" h="888">
                    <a:moveTo>
                      <a:pt x="194" y="864"/>
                    </a:moveTo>
                    <a:lnTo>
                      <a:pt x="228" y="848"/>
                    </a:lnTo>
                    <a:lnTo>
                      <a:pt x="312" y="872"/>
                    </a:lnTo>
                    <a:lnTo>
                      <a:pt x="354" y="888"/>
                    </a:lnTo>
                    <a:lnTo>
                      <a:pt x="388" y="872"/>
                    </a:lnTo>
                    <a:lnTo>
                      <a:pt x="447" y="880"/>
                    </a:lnTo>
                    <a:lnTo>
                      <a:pt x="489" y="872"/>
                    </a:lnTo>
                    <a:lnTo>
                      <a:pt x="557" y="848"/>
                    </a:lnTo>
                    <a:lnTo>
                      <a:pt x="616" y="864"/>
                    </a:lnTo>
                    <a:lnTo>
                      <a:pt x="616" y="832"/>
                    </a:lnTo>
                    <a:lnTo>
                      <a:pt x="599" y="800"/>
                    </a:lnTo>
                    <a:lnTo>
                      <a:pt x="632" y="776"/>
                    </a:lnTo>
                    <a:lnTo>
                      <a:pt x="641" y="744"/>
                    </a:lnTo>
                    <a:lnTo>
                      <a:pt x="675" y="744"/>
                    </a:lnTo>
                    <a:lnTo>
                      <a:pt x="683" y="712"/>
                    </a:lnTo>
                    <a:lnTo>
                      <a:pt x="607" y="656"/>
                    </a:lnTo>
                    <a:lnTo>
                      <a:pt x="548" y="608"/>
                    </a:lnTo>
                    <a:lnTo>
                      <a:pt x="557" y="584"/>
                    </a:lnTo>
                    <a:lnTo>
                      <a:pt x="523" y="544"/>
                    </a:lnTo>
                    <a:lnTo>
                      <a:pt x="557" y="520"/>
                    </a:lnTo>
                    <a:lnTo>
                      <a:pt x="599" y="512"/>
                    </a:lnTo>
                    <a:lnTo>
                      <a:pt x="641" y="488"/>
                    </a:lnTo>
                    <a:lnTo>
                      <a:pt x="683" y="472"/>
                    </a:lnTo>
                    <a:lnTo>
                      <a:pt x="691" y="440"/>
                    </a:lnTo>
                    <a:lnTo>
                      <a:pt x="725" y="440"/>
                    </a:lnTo>
                    <a:lnTo>
                      <a:pt x="750" y="456"/>
                    </a:lnTo>
                    <a:lnTo>
                      <a:pt x="750" y="392"/>
                    </a:lnTo>
                    <a:lnTo>
                      <a:pt x="725" y="360"/>
                    </a:lnTo>
                    <a:lnTo>
                      <a:pt x="742" y="320"/>
                    </a:lnTo>
                    <a:lnTo>
                      <a:pt x="717" y="280"/>
                    </a:lnTo>
                    <a:lnTo>
                      <a:pt x="717" y="248"/>
                    </a:lnTo>
                    <a:lnTo>
                      <a:pt x="666" y="216"/>
                    </a:lnTo>
                    <a:lnTo>
                      <a:pt x="691" y="168"/>
                    </a:lnTo>
                    <a:lnTo>
                      <a:pt x="683" y="136"/>
                    </a:lnTo>
                    <a:lnTo>
                      <a:pt x="675" y="88"/>
                    </a:lnTo>
                    <a:lnTo>
                      <a:pt x="641" y="80"/>
                    </a:lnTo>
                    <a:lnTo>
                      <a:pt x="607" y="64"/>
                    </a:lnTo>
                    <a:lnTo>
                      <a:pt x="616" y="32"/>
                    </a:lnTo>
                    <a:lnTo>
                      <a:pt x="590" y="16"/>
                    </a:lnTo>
                    <a:lnTo>
                      <a:pt x="582" y="32"/>
                    </a:lnTo>
                    <a:lnTo>
                      <a:pt x="573" y="48"/>
                    </a:lnTo>
                    <a:lnTo>
                      <a:pt x="557" y="40"/>
                    </a:lnTo>
                    <a:lnTo>
                      <a:pt x="548" y="40"/>
                    </a:lnTo>
                    <a:lnTo>
                      <a:pt x="540" y="40"/>
                    </a:lnTo>
                    <a:lnTo>
                      <a:pt x="514" y="64"/>
                    </a:lnTo>
                    <a:lnTo>
                      <a:pt x="481" y="72"/>
                    </a:lnTo>
                    <a:lnTo>
                      <a:pt x="464" y="96"/>
                    </a:lnTo>
                    <a:lnTo>
                      <a:pt x="439" y="96"/>
                    </a:lnTo>
                    <a:lnTo>
                      <a:pt x="413" y="88"/>
                    </a:lnTo>
                    <a:lnTo>
                      <a:pt x="430" y="64"/>
                    </a:lnTo>
                    <a:lnTo>
                      <a:pt x="422" y="32"/>
                    </a:lnTo>
                    <a:lnTo>
                      <a:pt x="396" y="56"/>
                    </a:lnTo>
                    <a:lnTo>
                      <a:pt x="346" y="40"/>
                    </a:lnTo>
                    <a:lnTo>
                      <a:pt x="346" y="16"/>
                    </a:lnTo>
                    <a:lnTo>
                      <a:pt x="337" y="8"/>
                    </a:lnTo>
                    <a:lnTo>
                      <a:pt x="253" y="0"/>
                    </a:lnTo>
                    <a:lnTo>
                      <a:pt x="270" y="24"/>
                    </a:lnTo>
                    <a:lnTo>
                      <a:pt x="245" y="40"/>
                    </a:lnTo>
                    <a:lnTo>
                      <a:pt x="245" y="64"/>
                    </a:lnTo>
                    <a:lnTo>
                      <a:pt x="278" y="112"/>
                    </a:lnTo>
                    <a:lnTo>
                      <a:pt x="253" y="112"/>
                    </a:lnTo>
                    <a:lnTo>
                      <a:pt x="236" y="112"/>
                    </a:lnTo>
                    <a:lnTo>
                      <a:pt x="228" y="128"/>
                    </a:lnTo>
                    <a:lnTo>
                      <a:pt x="220" y="136"/>
                    </a:lnTo>
                    <a:lnTo>
                      <a:pt x="211" y="136"/>
                    </a:lnTo>
                    <a:lnTo>
                      <a:pt x="186" y="128"/>
                    </a:lnTo>
                    <a:lnTo>
                      <a:pt x="135" y="128"/>
                    </a:lnTo>
                    <a:lnTo>
                      <a:pt x="110" y="144"/>
                    </a:lnTo>
                    <a:lnTo>
                      <a:pt x="110" y="168"/>
                    </a:lnTo>
                    <a:lnTo>
                      <a:pt x="118" y="208"/>
                    </a:lnTo>
                    <a:lnTo>
                      <a:pt x="102" y="248"/>
                    </a:lnTo>
                    <a:lnTo>
                      <a:pt x="76" y="256"/>
                    </a:lnTo>
                    <a:lnTo>
                      <a:pt x="102" y="280"/>
                    </a:lnTo>
                    <a:lnTo>
                      <a:pt x="93" y="312"/>
                    </a:lnTo>
                    <a:lnTo>
                      <a:pt x="68" y="320"/>
                    </a:lnTo>
                    <a:lnTo>
                      <a:pt x="68" y="344"/>
                    </a:lnTo>
                    <a:lnTo>
                      <a:pt x="17" y="352"/>
                    </a:lnTo>
                    <a:lnTo>
                      <a:pt x="17" y="384"/>
                    </a:lnTo>
                    <a:lnTo>
                      <a:pt x="17" y="432"/>
                    </a:lnTo>
                    <a:lnTo>
                      <a:pt x="0" y="448"/>
                    </a:lnTo>
                    <a:lnTo>
                      <a:pt x="0" y="472"/>
                    </a:lnTo>
                    <a:lnTo>
                      <a:pt x="9" y="480"/>
                    </a:lnTo>
                    <a:lnTo>
                      <a:pt x="34" y="504"/>
                    </a:lnTo>
                    <a:lnTo>
                      <a:pt x="34" y="536"/>
                    </a:lnTo>
                    <a:lnTo>
                      <a:pt x="17" y="552"/>
                    </a:lnTo>
                    <a:lnTo>
                      <a:pt x="9" y="552"/>
                    </a:lnTo>
                    <a:lnTo>
                      <a:pt x="9" y="576"/>
                    </a:lnTo>
                    <a:lnTo>
                      <a:pt x="43" y="600"/>
                    </a:lnTo>
                    <a:lnTo>
                      <a:pt x="26" y="632"/>
                    </a:lnTo>
                    <a:lnTo>
                      <a:pt x="51" y="664"/>
                    </a:lnTo>
                    <a:lnTo>
                      <a:pt x="76" y="672"/>
                    </a:lnTo>
                    <a:lnTo>
                      <a:pt x="135" y="688"/>
                    </a:lnTo>
                    <a:lnTo>
                      <a:pt x="186" y="704"/>
                    </a:lnTo>
                    <a:lnTo>
                      <a:pt x="152" y="736"/>
                    </a:lnTo>
                    <a:lnTo>
                      <a:pt x="144" y="776"/>
                    </a:lnTo>
                    <a:lnTo>
                      <a:pt x="127" y="864"/>
                    </a:lnTo>
                    <a:lnTo>
                      <a:pt x="118" y="864"/>
                    </a:lnTo>
                    <a:lnTo>
                      <a:pt x="144" y="872"/>
                    </a:lnTo>
                    <a:lnTo>
                      <a:pt x="194" y="864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65" name="Freeform 64"/>
              <p:cNvSpPr>
                <a:spLocks/>
              </p:cNvSpPr>
              <p:nvPr/>
            </p:nvSpPr>
            <p:spPr bwMode="auto">
              <a:xfrm>
                <a:off x="3617" y="1744"/>
                <a:ext cx="211" cy="344"/>
              </a:xfrm>
              <a:custGeom>
                <a:avLst/>
                <a:gdLst>
                  <a:gd name="T0" fmla="*/ 143 w 211"/>
                  <a:gd name="T1" fmla="*/ 344 h 344"/>
                  <a:gd name="T2" fmla="*/ 118 w 211"/>
                  <a:gd name="T3" fmla="*/ 312 h 344"/>
                  <a:gd name="T4" fmla="*/ 143 w 211"/>
                  <a:gd name="T5" fmla="*/ 312 h 344"/>
                  <a:gd name="T6" fmla="*/ 127 w 211"/>
                  <a:gd name="T7" fmla="*/ 280 h 344"/>
                  <a:gd name="T8" fmla="*/ 127 w 211"/>
                  <a:gd name="T9" fmla="*/ 248 h 344"/>
                  <a:gd name="T10" fmla="*/ 169 w 211"/>
                  <a:gd name="T11" fmla="*/ 184 h 344"/>
                  <a:gd name="T12" fmla="*/ 186 w 211"/>
                  <a:gd name="T13" fmla="*/ 192 h 344"/>
                  <a:gd name="T14" fmla="*/ 211 w 211"/>
                  <a:gd name="T15" fmla="*/ 136 h 344"/>
                  <a:gd name="T16" fmla="*/ 177 w 211"/>
                  <a:gd name="T17" fmla="*/ 112 h 344"/>
                  <a:gd name="T18" fmla="*/ 169 w 211"/>
                  <a:gd name="T19" fmla="*/ 72 h 344"/>
                  <a:gd name="T20" fmla="*/ 177 w 211"/>
                  <a:gd name="T21" fmla="*/ 24 h 344"/>
                  <a:gd name="T22" fmla="*/ 177 w 211"/>
                  <a:gd name="T23" fmla="*/ 8 h 344"/>
                  <a:gd name="T24" fmla="*/ 160 w 211"/>
                  <a:gd name="T25" fmla="*/ 0 h 344"/>
                  <a:gd name="T26" fmla="*/ 135 w 211"/>
                  <a:gd name="T27" fmla="*/ 8 h 344"/>
                  <a:gd name="T28" fmla="*/ 127 w 211"/>
                  <a:gd name="T29" fmla="*/ 24 h 344"/>
                  <a:gd name="T30" fmla="*/ 101 w 211"/>
                  <a:gd name="T31" fmla="*/ 40 h 344"/>
                  <a:gd name="T32" fmla="*/ 76 w 211"/>
                  <a:gd name="T33" fmla="*/ 48 h 344"/>
                  <a:gd name="T34" fmla="*/ 51 w 211"/>
                  <a:gd name="T35" fmla="*/ 56 h 344"/>
                  <a:gd name="T36" fmla="*/ 34 w 211"/>
                  <a:gd name="T37" fmla="*/ 72 h 344"/>
                  <a:gd name="T38" fmla="*/ 26 w 211"/>
                  <a:gd name="T39" fmla="*/ 96 h 344"/>
                  <a:gd name="T40" fmla="*/ 42 w 211"/>
                  <a:gd name="T41" fmla="*/ 112 h 344"/>
                  <a:gd name="T42" fmla="*/ 17 w 211"/>
                  <a:gd name="T43" fmla="*/ 120 h 344"/>
                  <a:gd name="T44" fmla="*/ 9 w 211"/>
                  <a:gd name="T45" fmla="*/ 144 h 344"/>
                  <a:gd name="T46" fmla="*/ 9 w 211"/>
                  <a:gd name="T47" fmla="*/ 168 h 344"/>
                  <a:gd name="T48" fmla="*/ 26 w 211"/>
                  <a:gd name="T49" fmla="*/ 192 h 344"/>
                  <a:gd name="T50" fmla="*/ 0 w 211"/>
                  <a:gd name="T51" fmla="*/ 208 h 344"/>
                  <a:gd name="T52" fmla="*/ 0 w 211"/>
                  <a:gd name="T53" fmla="*/ 224 h 344"/>
                  <a:gd name="T54" fmla="*/ 26 w 211"/>
                  <a:gd name="T55" fmla="*/ 272 h 344"/>
                  <a:gd name="T56" fmla="*/ 42 w 211"/>
                  <a:gd name="T57" fmla="*/ 256 h 344"/>
                  <a:gd name="T58" fmla="*/ 51 w 211"/>
                  <a:gd name="T59" fmla="*/ 304 h 344"/>
                  <a:gd name="T60" fmla="*/ 59 w 211"/>
                  <a:gd name="T61" fmla="*/ 328 h 344"/>
                  <a:gd name="T62" fmla="*/ 84 w 211"/>
                  <a:gd name="T63" fmla="*/ 336 h 344"/>
                  <a:gd name="T64" fmla="*/ 143 w 211"/>
                  <a:gd name="T65" fmla="*/ 344 h 34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11" h="344">
                    <a:moveTo>
                      <a:pt x="143" y="344"/>
                    </a:moveTo>
                    <a:lnTo>
                      <a:pt x="118" y="312"/>
                    </a:lnTo>
                    <a:lnTo>
                      <a:pt x="143" y="312"/>
                    </a:lnTo>
                    <a:lnTo>
                      <a:pt x="127" y="280"/>
                    </a:lnTo>
                    <a:lnTo>
                      <a:pt x="127" y="248"/>
                    </a:lnTo>
                    <a:lnTo>
                      <a:pt x="169" y="184"/>
                    </a:lnTo>
                    <a:lnTo>
                      <a:pt x="186" y="192"/>
                    </a:lnTo>
                    <a:lnTo>
                      <a:pt x="211" y="136"/>
                    </a:lnTo>
                    <a:lnTo>
                      <a:pt x="177" y="112"/>
                    </a:lnTo>
                    <a:lnTo>
                      <a:pt x="169" y="72"/>
                    </a:lnTo>
                    <a:lnTo>
                      <a:pt x="177" y="24"/>
                    </a:lnTo>
                    <a:lnTo>
                      <a:pt x="177" y="8"/>
                    </a:lnTo>
                    <a:lnTo>
                      <a:pt x="160" y="0"/>
                    </a:lnTo>
                    <a:lnTo>
                      <a:pt x="135" y="8"/>
                    </a:lnTo>
                    <a:lnTo>
                      <a:pt x="127" y="24"/>
                    </a:lnTo>
                    <a:lnTo>
                      <a:pt x="101" y="40"/>
                    </a:lnTo>
                    <a:lnTo>
                      <a:pt x="76" y="48"/>
                    </a:lnTo>
                    <a:lnTo>
                      <a:pt x="51" y="56"/>
                    </a:lnTo>
                    <a:lnTo>
                      <a:pt x="34" y="72"/>
                    </a:lnTo>
                    <a:lnTo>
                      <a:pt x="26" y="96"/>
                    </a:lnTo>
                    <a:lnTo>
                      <a:pt x="42" y="112"/>
                    </a:lnTo>
                    <a:lnTo>
                      <a:pt x="17" y="120"/>
                    </a:lnTo>
                    <a:lnTo>
                      <a:pt x="9" y="144"/>
                    </a:lnTo>
                    <a:lnTo>
                      <a:pt x="9" y="168"/>
                    </a:lnTo>
                    <a:lnTo>
                      <a:pt x="26" y="192"/>
                    </a:lnTo>
                    <a:lnTo>
                      <a:pt x="0" y="208"/>
                    </a:lnTo>
                    <a:lnTo>
                      <a:pt x="0" y="224"/>
                    </a:lnTo>
                    <a:lnTo>
                      <a:pt x="26" y="272"/>
                    </a:lnTo>
                    <a:lnTo>
                      <a:pt x="42" y="256"/>
                    </a:lnTo>
                    <a:lnTo>
                      <a:pt x="51" y="304"/>
                    </a:lnTo>
                    <a:lnTo>
                      <a:pt x="59" y="328"/>
                    </a:lnTo>
                    <a:lnTo>
                      <a:pt x="84" y="336"/>
                    </a:lnTo>
                    <a:lnTo>
                      <a:pt x="143" y="344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66" name="Freeform 65"/>
              <p:cNvSpPr>
                <a:spLocks/>
              </p:cNvSpPr>
              <p:nvPr/>
            </p:nvSpPr>
            <p:spPr bwMode="auto">
              <a:xfrm>
                <a:off x="3423" y="2080"/>
                <a:ext cx="750" cy="888"/>
              </a:xfrm>
              <a:custGeom>
                <a:avLst/>
                <a:gdLst>
                  <a:gd name="T0" fmla="*/ 228 w 750"/>
                  <a:gd name="T1" fmla="*/ 848 h 888"/>
                  <a:gd name="T2" fmla="*/ 354 w 750"/>
                  <a:gd name="T3" fmla="*/ 888 h 888"/>
                  <a:gd name="T4" fmla="*/ 447 w 750"/>
                  <a:gd name="T5" fmla="*/ 880 h 888"/>
                  <a:gd name="T6" fmla="*/ 557 w 750"/>
                  <a:gd name="T7" fmla="*/ 848 h 888"/>
                  <a:gd name="T8" fmla="*/ 616 w 750"/>
                  <a:gd name="T9" fmla="*/ 832 h 888"/>
                  <a:gd name="T10" fmla="*/ 632 w 750"/>
                  <a:gd name="T11" fmla="*/ 776 h 888"/>
                  <a:gd name="T12" fmla="*/ 675 w 750"/>
                  <a:gd name="T13" fmla="*/ 744 h 888"/>
                  <a:gd name="T14" fmla="*/ 607 w 750"/>
                  <a:gd name="T15" fmla="*/ 656 h 888"/>
                  <a:gd name="T16" fmla="*/ 557 w 750"/>
                  <a:gd name="T17" fmla="*/ 584 h 888"/>
                  <a:gd name="T18" fmla="*/ 557 w 750"/>
                  <a:gd name="T19" fmla="*/ 520 h 888"/>
                  <a:gd name="T20" fmla="*/ 641 w 750"/>
                  <a:gd name="T21" fmla="*/ 488 h 888"/>
                  <a:gd name="T22" fmla="*/ 691 w 750"/>
                  <a:gd name="T23" fmla="*/ 440 h 888"/>
                  <a:gd name="T24" fmla="*/ 750 w 750"/>
                  <a:gd name="T25" fmla="*/ 456 h 888"/>
                  <a:gd name="T26" fmla="*/ 725 w 750"/>
                  <a:gd name="T27" fmla="*/ 360 h 888"/>
                  <a:gd name="T28" fmla="*/ 717 w 750"/>
                  <a:gd name="T29" fmla="*/ 280 h 888"/>
                  <a:gd name="T30" fmla="*/ 666 w 750"/>
                  <a:gd name="T31" fmla="*/ 216 h 888"/>
                  <a:gd name="T32" fmla="*/ 683 w 750"/>
                  <a:gd name="T33" fmla="*/ 136 h 888"/>
                  <a:gd name="T34" fmla="*/ 641 w 750"/>
                  <a:gd name="T35" fmla="*/ 80 h 888"/>
                  <a:gd name="T36" fmla="*/ 616 w 750"/>
                  <a:gd name="T37" fmla="*/ 32 h 888"/>
                  <a:gd name="T38" fmla="*/ 582 w 750"/>
                  <a:gd name="T39" fmla="*/ 32 h 888"/>
                  <a:gd name="T40" fmla="*/ 557 w 750"/>
                  <a:gd name="T41" fmla="*/ 40 h 888"/>
                  <a:gd name="T42" fmla="*/ 540 w 750"/>
                  <a:gd name="T43" fmla="*/ 40 h 888"/>
                  <a:gd name="T44" fmla="*/ 481 w 750"/>
                  <a:gd name="T45" fmla="*/ 72 h 888"/>
                  <a:gd name="T46" fmla="*/ 439 w 750"/>
                  <a:gd name="T47" fmla="*/ 96 h 888"/>
                  <a:gd name="T48" fmla="*/ 430 w 750"/>
                  <a:gd name="T49" fmla="*/ 64 h 888"/>
                  <a:gd name="T50" fmla="*/ 396 w 750"/>
                  <a:gd name="T51" fmla="*/ 56 h 888"/>
                  <a:gd name="T52" fmla="*/ 346 w 750"/>
                  <a:gd name="T53" fmla="*/ 16 h 888"/>
                  <a:gd name="T54" fmla="*/ 253 w 750"/>
                  <a:gd name="T55" fmla="*/ 0 h 888"/>
                  <a:gd name="T56" fmla="*/ 245 w 750"/>
                  <a:gd name="T57" fmla="*/ 40 h 888"/>
                  <a:gd name="T58" fmla="*/ 278 w 750"/>
                  <a:gd name="T59" fmla="*/ 112 h 888"/>
                  <a:gd name="T60" fmla="*/ 236 w 750"/>
                  <a:gd name="T61" fmla="*/ 112 h 888"/>
                  <a:gd name="T62" fmla="*/ 220 w 750"/>
                  <a:gd name="T63" fmla="*/ 136 h 888"/>
                  <a:gd name="T64" fmla="*/ 186 w 750"/>
                  <a:gd name="T65" fmla="*/ 128 h 888"/>
                  <a:gd name="T66" fmla="*/ 110 w 750"/>
                  <a:gd name="T67" fmla="*/ 144 h 888"/>
                  <a:gd name="T68" fmla="*/ 118 w 750"/>
                  <a:gd name="T69" fmla="*/ 208 h 888"/>
                  <a:gd name="T70" fmla="*/ 76 w 750"/>
                  <a:gd name="T71" fmla="*/ 256 h 888"/>
                  <a:gd name="T72" fmla="*/ 93 w 750"/>
                  <a:gd name="T73" fmla="*/ 312 h 888"/>
                  <a:gd name="T74" fmla="*/ 68 w 750"/>
                  <a:gd name="T75" fmla="*/ 344 h 888"/>
                  <a:gd name="T76" fmla="*/ 17 w 750"/>
                  <a:gd name="T77" fmla="*/ 384 h 888"/>
                  <a:gd name="T78" fmla="*/ 0 w 750"/>
                  <a:gd name="T79" fmla="*/ 448 h 888"/>
                  <a:gd name="T80" fmla="*/ 9 w 750"/>
                  <a:gd name="T81" fmla="*/ 480 h 888"/>
                  <a:gd name="T82" fmla="*/ 34 w 750"/>
                  <a:gd name="T83" fmla="*/ 536 h 888"/>
                  <a:gd name="T84" fmla="*/ 9 w 750"/>
                  <a:gd name="T85" fmla="*/ 552 h 888"/>
                  <a:gd name="T86" fmla="*/ 43 w 750"/>
                  <a:gd name="T87" fmla="*/ 600 h 888"/>
                  <a:gd name="T88" fmla="*/ 26 w 750"/>
                  <a:gd name="T89" fmla="*/ 632 h 888"/>
                  <a:gd name="T90" fmla="*/ 76 w 750"/>
                  <a:gd name="T91" fmla="*/ 672 h 888"/>
                  <a:gd name="T92" fmla="*/ 186 w 750"/>
                  <a:gd name="T93" fmla="*/ 704 h 888"/>
                  <a:gd name="T94" fmla="*/ 144 w 750"/>
                  <a:gd name="T95" fmla="*/ 776 h 888"/>
                  <a:gd name="T96" fmla="*/ 118 w 750"/>
                  <a:gd name="T97" fmla="*/ 864 h 888"/>
                  <a:gd name="T98" fmla="*/ 194 w 750"/>
                  <a:gd name="T99" fmla="*/ 864 h 88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750" h="888">
                    <a:moveTo>
                      <a:pt x="194" y="864"/>
                    </a:moveTo>
                    <a:lnTo>
                      <a:pt x="228" y="848"/>
                    </a:lnTo>
                    <a:lnTo>
                      <a:pt x="312" y="872"/>
                    </a:lnTo>
                    <a:lnTo>
                      <a:pt x="354" y="888"/>
                    </a:lnTo>
                    <a:lnTo>
                      <a:pt x="388" y="872"/>
                    </a:lnTo>
                    <a:lnTo>
                      <a:pt x="447" y="880"/>
                    </a:lnTo>
                    <a:lnTo>
                      <a:pt x="489" y="872"/>
                    </a:lnTo>
                    <a:lnTo>
                      <a:pt x="557" y="848"/>
                    </a:lnTo>
                    <a:lnTo>
                      <a:pt x="616" y="864"/>
                    </a:lnTo>
                    <a:lnTo>
                      <a:pt x="616" y="832"/>
                    </a:lnTo>
                    <a:lnTo>
                      <a:pt x="599" y="800"/>
                    </a:lnTo>
                    <a:lnTo>
                      <a:pt x="632" y="776"/>
                    </a:lnTo>
                    <a:lnTo>
                      <a:pt x="641" y="744"/>
                    </a:lnTo>
                    <a:lnTo>
                      <a:pt x="675" y="744"/>
                    </a:lnTo>
                    <a:lnTo>
                      <a:pt x="683" y="712"/>
                    </a:lnTo>
                    <a:lnTo>
                      <a:pt x="607" y="656"/>
                    </a:lnTo>
                    <a:lnTo>
                      <a:pt x="548" y="608"/>
                    </a:lnTo>
                    <a:lnTo>
                      <a:pt x="557" y="584"/>
                    </a:lnTo>
                    <a:lnTo>
                      <a:pt x="523" y="544"/>
                    </a:lnTo>
                    <a:lnTo>
                      <a:pt x="557" y="520"/>
                    </a:lnTo>
                    <a:lnTo>
                      <a:pt x="599" y="512"/>
                    </a:lnTo>
                    <a:lnTo>
                      <a:pt x="641" y="488"/>
                    </a:lnTo>
                    <a:lnTo>
                      <a:pt x="683" y="472"/>
                    </a:lnTo>
                    <a:lnTo>
                      <a:pt x="691" y="440"/>
                    </a:lnTo>
                    <a:lnTo>
                      <a:pt x="725" y="440"/>
                    </a:lnTo>
                    <a:lnTo>
                      <a:pt x="750" y="456"/>
                    </a:lnTo>
                    <a:lnTo>
                      <a:pt x="750" y="392"/>
                    </a:lnTo>
                    <a:lnTo>
                      <a:pt x="725" y="360"/>
                    </a:lnTo>
                    <a:lnTo>
                      <a:pt x="742" y="320"/>
                    </a:lnTo>
                    <a:lnTo>
                      <a:pt x="717" y="280"/>
                    </a:lnTo>
                    <a:lnTo>
                      <a:pt x="717" y="248"/>
                    </a:lnTo>
                    <a:lnTo>
                      <a:pt x="666" y="216"/>
                    </a:lnTo>
                    <a:lnTo>
                      <a:pt x="691" y="168"/>
                    </a:lnTo>
                    <a:lnTo>
                      <a:pt x="683" y="136"/>
                    </a:lnTo>
                    <a:lnTo>
                      <a:pt x="675" y="88"/>
                    </a:lnTo>
                    <a:lnTo>
                      <a:pt x="641" y="80"/>
                    </a:lnTo>
                    <a:lnTo>
                      <a:pt x="607" y="64"/>
                    </a:lnTo>
                    <a:lnTo>
                      <a:pt x="616" y="32"/>
                    </a:lnTo>
                    <a:lnTo>
                      <a:pt x="590" y="16"/>
                    </a:lnTo>
                    <a:lnTo>
                      <a:pt x="582" y="32"/>
                    </a:lnTo>
                    <a:lnTo>
                      <a:pt x="573" y="48"/>
                    </a:lnTo>
                    <a:lnTo>
                      <a:pt x="557" y="40"/>
                    </a:lnTo>
                    <a:lnTo>
                      <a:pt x="548" y="40"/>
                    </a:lnTo>
                    <a:lnTo>
                      <a:pt x="540" y="40"/>
                    </a:lnTo>
                    <a:lnTo>
                      <a:pt x="514" y="64"/>
                    </a:lnTo>
                    <a:lnTo>
                      <a:pt x="481" y="72"/>
                    </a:lnTo>
                    <a:lnTo>
                      <a:pt x="464" y="96"/>
                    </a:lnTo>
                    <a:lnTo>
                      <a:pt x="439" y="96"/>
                    </a:lnTo>
                    <a:lnTo>
                      <a:pt x="413" y="88"/>
                    </a:lnTo>
                    <a:lnTo>
                      <a:pt x="430" y="64"/>
                    </a:lnTo>
                    <a:lnTo>
                      <a:pt x="422" y="32"/>
                    </a:lnTo>
                    <a:lnTo>
                      <a:pt x="396" y="56"/>
                    </a:lnTo>
                    <a:lnTo>
                      <a:pt x="346" y="40"/>
                    </a:lnTo>
                    <a:lnTo>
                      <a:pt x="346" y="16"/>
                    </a:lnTo>
                    <a:lnTo>
                      <a:pt x="337" y="8"/>
                    </a:lnTo>
                    <a:lnTo>
                      <a:pt x="253" y="0"/>
                    </a:lnTo>
                    <a:lnTo>
                      <a:pt x="270" y="24"/>
                    </a:lnTo>
                    <a:lnTo>
                      <a:pt x="245" y="40"/>
                    </a:lnTo>
                    <a:lnTo>
                      <a:pt x="245" y="64"/>
                    </a:lnTo>
                    <a:lnTo>
                      <a:pt x="278" y="112"/>
                    </a:lnTo>
                    <a:lnTo>
                      <a:pt x="253" y="112"/>
                    </a:lnTo>
                    <a:lnTo>
                      <a:pt x="236" y="112"/>
                    </a:lnTo>
                    <a:lnTo>
                      <a:pt x="228" y="128"/>
                    </a:lnTo>
                    <a:lnTo>
                      <a:pt x="220" y="136"/>
                    </a:lnTo>
                    <a:lnTo>
                      <a:pt x="211" y="136"/>
                    </a:lnTo>
                    <a:lnTo>
                      <a:pt x="186" y="128"/>
                    </a:lnTo>
                    <a:lnTo>
                      <a:pt x="135" y="128"/>
                    </a:lnTo>
                    <a:lnTo>
                      <a:pt x="110" y="144"/>
                    </a:lnTo>
                    <a:lnTo>
                      <a:pt x="110" y="168"/>
                    </a:lnTo>
                    <a:lnTo>
                      <a:pt x="118" y="208"/>
                    </a:lnTo>
                    <a:lnTo>
                      <a:pt x="102" y="248"/>
                    </a:lnTo>
                    <a:lnTo>
                      <a:pt x="76" y="256"/>
                    </a:lnTo>
                    <a:lnTo>
                      <a:pt x="102" y="280"/>
                    </a:lnTo>
                    <a:lnTo>
                      <a:pt x="93" y="312"/>
                    </a:lnTo>
                    <a:lnTo>
                      <a:pt x="68" y="320"/>
                    </a:lnTo>
                    <a:lnTo>
                      <a:pt x="68" y="344"/>
                    </a:lnTo>
                    <a:lnTo>
                      <a:pt x="17" y="352"/>
                    </a:lnTo>
                    <a:lnTo>
                      <a:pt x="17" y="384"/>
                    </a:lnTo>
                    <a:lnTo>
                      <a:pt x="17" y="432"/>
                    </a:lnTo>
                    <a:lnTo>
                      <a:pt x="0" y="448"/>
                    </a:lnTo>
                    <a:lnTo>
                      <a:pt x="0" y="472"/>
                    </a:lnTo>
                    <a:lnTo>
                      <a:pt x="9" y="480"/>
                    </a:lnTo>
                    <a:lnTo>
                      <a:pt x="34" y="504"/>
                    </a:lnTo>
                    <a:lnTo>
                      <a:pt x="34" y="536"/>
                    </a:lnTo>
                    <a:lnTo>
                      <a:pt x="17" y="552"/>
                    </a:lnTo>
                    <a:lnTo>
                      <a:pt x="9" y="552"/>
                    </a:lnTo>
                    <a:lnTo>
                      <a:pt x="9" y="576"/>
                    </a:lnTo>
                    <a:lnTo>
                      <a:pt x="43" y="600"/>
                    </a:lnTo>
                    <a:lnTo>
                      <a:pt x="26" y="632"/>
                    </a:lnTo>
                    <a:lnTo>
                      <a:pt x="51" y="664"/>
                    </a:lnTo>
                    <a:lnTo>
                      <a:pt x="76" y="672"/>
                    </a:lnTo>
                    <a:lnTo>
                      <a:pt x="135" y="688"/>
                    </a:lnTo>
                    <a:lnTo>
                      <a:pt x="186" y="704"/>
                    </a:lnTo>
                    <a:lnTo>
                      <a:pt x="152" y="736"/>
                    </a:lnTo>
                    <a:lnTo>
                      <a:pt x="144" y="776"/>
                    </a:lnTo>
                    <a:lnTo>
                      <a:pt x="127" y="864"/>
                    </a:lnTo>
                    <a:lnTo>
                      <a:pt x="118" y="864"/>
                    </a:lnTo>
                    <a:lnTo>
                      <a:pt x="144" y="872"/>
                    </a:lnTo>
                    <a:lnTo>
                      <a:pt x="194" y="864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67" name="Freeform 66"/>
              <p:cNvSpPr>
                <a:spLocks/>
              </p:cNvSpPr>
              <p:nvPr/>
            </p:nvSpPr>
            <p:spPr bwMode="auto">
              <a:xfrm>
                <a:off x="3398" y="2928"/>
                <a:ext cx="421" cy="232"/>
              </a:xfrm>
              <a:custGeom>
                <a:avLst/>
                <a:gdLst>
                  <a:gd name="T0" fmla="*/ 371 w 421"/>
                  <a:gd name="T1" fmla="*/ 104 h 232"/>
                  <a:gd name="T2" fmla="*/ 354 w 421"/>
                  <a:gd name="T3" fmla="*/ 88 h 232"/>
                  <a:gd name="T4" fmla="*/ 329 w 421"/>
                  <a:gd name="T5" fmla="*/ 72 h 232"/>
                  <a:gd name="T6" fmla="*/ 337 w 421"/>
                  <a:gd name="T7" fmla="*/ 32 h 232"/>
                  <a:gd name="T8" fmla="*/ 337 w 421"/>
                  <a:gd name="T9" fmla="*/ 24 h 232"/>
                  <a:gd name="T10" fmla="*/ 253 w 421"/>
                  <a:gd name="T11" fmla="*/ 0 h 232"/>
                  <a:gd name="T12" fmla="*/ 219 w 421"/>
                  <a:gd name="T13" fmla="*/ 16 h 232"/>
                  <a:gd name="T14" fmla="*/ 169 w 421"/>
                  <a:gd name="T15" fmla="*/ 24 h 232"/>
                  <a:gd name="T16" fmla="*/ 143 w 421"/>
                  <a:gd name="T17" fmla="*/ 16 h 232"/>
                  <a:gd name="T18" fmla="*/ 118 w 421"/>
                  <a:gd name="T19" fmla="*/ 32 h 232"/>
                  <a:gd name="T20" fmla="*/ 84 w 421"/>
                  <a:gd name="T21" fmla="*/ 40 h 232"/>
                  <a:gd name="T22" fmla="*/ 76 w 421"/>
                  <a:gd name="T23" fmla="*/ 72 h 232"/>
                  <a:gd name="T24" fmla="*/ 51 w 421"/>
                  <a:gd name="T25" fmla="*/ 88 h 232"/>
                  <a:gd name="T26" fmla="*/ 42 w 421"/>
                  <a:gd name="T27" fmla="*/ 112 h 232"/>
                  <a:gd name="T28" fmla="*/ 9 w 421"/>
                  <a:gd name="T29" fmla="*/ 152 h 232"/>
                  <a:gd name="T30" fmla="*/ 0 w 421"/>
                  <a:gd name="T31" fmla="*/ 184 h 232"/>
                  <a:gd name="T32" fmla="*/ 34 w 421"/>
                  <a:gd name="T33" fmla="*/ 168 h 232"/>
                  <a:gd name="T34" fmla="*/ 76 w 421"/>
                  <a:gd name="T35" fmla="*/ 184 h 232"/>
                  <a:gd name="T36" fmla="*/ 84 w 421"/>
                  <a:gd name="T37" fmla="*/ 200 h 232"/>
                  <a:gd name="T38" fmla="*/ 101 w 421"/>
                  <a:gd name="T39" fmla="*/ 224 h 232"/>
                  <a:gd name="T40" fmla="*/ 177 w 421"/>
                  <a:gd name="T41" fmla="*/ 216 h 232"/>
                  <a:gd name="T42" fmla="*/ 219 w 421"/>
                  <a:gd name="T43" fmla="*/ 152 h 232"/>
                  <a:gd name="T44" fmla="*/ 287 w 421"/>
                  <a:gd name="T45" fmla="*/ 232 h 232"/>
                  <a:gd name="T46" fmla="*/ 312 w 421"/>
                  <a:gd name="T47" fmla="*/ 152 h 232"/>
                  <a:gd name="T48" fmla="*/ 354 w 421"/>
                  <a:gd name="T49" fmla="*/ 160 h 232"/>
                  <a:gd name="T50" fmla="*/ 379 w 421"/>
                  <a:gd name="T51" fmla="*/ 144 h 232"/>
                  <a:gd name="T52" fmla="*/ 413 w 421"/>
                  <a:gd name="T53" fmla="*/ 144 h 232"/>
                  <a:gd name="T54" fmla="*/ 421 w 421"/>
                  <a:gd name="T55" fmla="*/ 136 h 232"/>
                  <a:gd name="T56" fmla="*/ 413 w 421"/>
                  <a:gd name="T57" fmla="*/ 96 h 232"/>
                  <a:gd name="T58" fmla="*/ 371 w 421"/>
                  <a:gd name="T59" fmla="*/ 104 h 23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421" h="232">
                    <a:moveTo>
                      <a:pt x="371" y="104"/>
                    </a:moveTo>
                    <a:lnTo>
                      <a:pt x="354" y="88"/>
                    </a:lnTo>
                    <a:lnTo>
                      <a:pt x="329" y="72"/>
                    </a:lnTo>
                    <a:lnTo>
                      <a:pt x="337" y="32"/>
                    </a:lnTo>
                    <a:lnTo>
                      <a:pt x="337" y="24"/>
                    </a:lnTo>
                    <a:lnTo>
                      <a:pt x="253" y="0"/>
                    </a:lnTo>
                    <a:lnTo>
                      <a:pt x="219" y="16"/>
                    </a:lnTo>
                    <a:lnTo>
                      <a:pt x="169" y="24"/>
                    </a:lnTo>
                    <a:lnTo>
                      <a:pt x="143" y="16"/>
                    </a:lnTo>
                    <a:lnTo>
                      <a:pt x="118" y="32"/>
                    </a:lnTo>
                    <a:lnTo>
                      <a:pt x="84" y="40"/>
                    </a:lnTo>
                    <a:lnTo>
                      <a:pt x="76" y="72"/>
                    </a:lnTo>
                    <a:lnTo>
                      <a:pt x="51" y="88"/>
                    </a:lnTo>
                    <a:lnTo>
                      <a:pt x="42" y="112"/>
                    </a:lnTo>
                    <a:lnTo>
                      <a:pt x="9" y="152"/>
                    </a:lnTo>
                    <a:lnTo>
                      <a:pt x="0" y="184"/>
                    </a:lnTo>
                    <a:lnTo>
                      <a:pt x="34" y="168"/>
                    </a:lnTo>
                    <a:lnTo>
                      <a:pt x="76" y="184"/>
                    </a:lnTo>
                    <a:lnTo>
                      <a:pt x="84" y="200"/>
                    </a:lnTo>
                    <a:lnTo>
                      <a:pt x="101" y="224"/>
                    </a:lnTo>
                    <a:lnTo>
                      <a:pt x="177" y="216"/>
                    </a:lnTo>
                    <a:lnTo>
                      <a:pt x="219" y="152"/>
                    </a:lnTo>
                    <a:lnTo>
                      <a:pt x="287" y="232"/>
                    </a:lnTo>
                    <a:lnTo>
                      <a:pt x="312" y="152"/>
                    </a:lnTo>
                    <a:lnTo>
                      <a:pt x="354" y="160"/>
                    </a:lnTo>
                    <a:lnTo>
                      <a:pt x="379" y="144"/>
                    </a:lnTo>
                    <a:lnTo>
                      <a:pt x="413" y="144"/>
                    </a:lnTo>
                    <a:lnTo>
                      <a:pt x="421" y="136"/>
                    </a:lnTo>
                    <a:lnTo>
                      <a:pt x="413" y="96"/>
                    </a:lnTo>
                    <a:lnTo>
                      <a:pt x="371" y="10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68" name="Freeform 67"/>
              <p:cNvSpPr>
                <a:spLocks/>
              </p:cNvSpPr>
              <p:nvPr/>
            </p:nvSpPr>
            <p:spPr bwMode="auto">
              <a:xfrm>
                <a:off x="3727" y="2760"/>
                <a:ext cx="682" cy="312"/>
              </a:xfrm>
              <a:custGeom>
                <a:avLst/>
                <a:gdLst>
                  <a:gd name="T0" fmla="*/ 472 w 682"/>
                  <a:gd name="T1" fmla="*/ 304 h 312"/>
                  <a:gd name="T2" fmla="*/ 505 w 682"/>
                  <a:gd name="T3" fmla="*/ 280 h 312"/>
                  <a:gd name="T4" fmla="*/ 556 w 682"/>
                  <a:gd name="T5" fmla="*/ 280 h 312"/>
                  <a:gd name="T6" fmla="*/ 598 w 682"/>
                  <a:gd name="T7" fmla="*/ 272 h 312"/>
                  <a:gd name="T8" fmla="*/ 598 w 682"/>
                  <a:gd name="T9" fmla="*/ 248 h 312"/>
                  <a:gd name="T10" fmla="*/ 623 w 682"/>
                  <a:gd name="T11" fmla="*/ 224 h 312"/>
                  <a:gd name="T12" fmla="*/ 632 w 682"/>
                  <a:gd name="T13" fmla="*/ 184 h 312"/>
                  <a:gd name="T14" fmla="*/ 632 w 682"/>
                  <a:gd name="T15" fmla="*/ 144 h 312"/>
                  <a:gd name="T16" fmla="*/ 674 w 682"/>
                  <a:gd name="T17" fmla="*/ 128 h 312"/>
                  <a:gd name="T18" fmla="*/ 682 w 682"/>
                  <a:gd name="T19" fmla="*/ 96 h 312"/>
                  <a:gd name="T20" fmla="*/ 649 w 682"/>
                  <a:gd name="T21" fmla="*/ 72 h 312"/>
                  <a:gd name="T22" fmla="*/ 649 w 682"/>
                  <a:gd name="T23" fmla="*/ 24 h 312"/>
                  <a:gd name="T24" fmla="*/ 564 w 682"/>
                  <a:gd name="T25" fmla="*/ 24 h 312"/>
                  <a:gd name="T26" fmla="*/ 488 w 682"/>
                  <a:gd name="T27" fmla="*/ 0 h 312"/>
                  <a:gd name="T28" fmla="*/ 463 w 682"/>
                  <a:gd name="T29" fmla="*/ 48 h 312"/>
                  <a:gd name="T30" fmla="*/ 413 w 682"/>
                  <a:gd name="T31" fmla="*/ 64 h 312"/>
                  <a:gd name="T32" fmla="*/ 371 w 682"/>
                  <a:gd name="T33" fmla="*/ 40 h 312"/>
                  <a:gd name="T34" fmla="*/ 371 w 682"/>
                  <a:gd name="T35" fmla="*/ 64 h 312"/>
                  <a:gd name="T36" fmla="*/ 337 w 682"/>
                  <a:gd name="T37" fmla="*/ 64 h 312"/>
                  <a:gd name="T38" fmla="*/ 328 w 682"/>
                  <a:gd name="T39" fmla="*/ 96 h 312"/>
                  <a:gd name="T40" fmla="*/ 295 w 682"/>
                  <a:gd name="T41" fmla="*/ 120 h 312"/>
                  <a:gd name="T42" fmla="*/ 312 w 682"/>
                  <a:gd name="T43" fmla="*/ 152 h 312"/>
                  <a:gd name="T44" fmla="*/ 312 w 682"/>
                  <a:gd name="T45" fmla="*/ 184 h 312"/>
                  <a:gd name="T46" fmla="*/ 253 w 682"/>
                  <a:gd name="T47" fmla="*/ 168 h 312"/>
                  <a:gd name="T48" fmla="*/ 185 w 682"/>
                  <a:gd name="T49" fmla="*/ 192 h 312"/>
                  <a:gd name="T50" fmla="*/ 143 w 682"/>
                  <a:gd name="T51" fmla="*/ 200 h 312"/>
                  <a:gd name="T52" fmla="*/ 84 w 682"/>
                  <a:gd name="T53" fmla="*/ 192 h 312"/>
                  <a:gd name="T54" fmla="*/ 50 w 682"/>
                  <a:gd name="T55" fmla="*/ 208 h 312"/>
                  <a:gd name="T56" fmla="*/ 8 w 682"/>
                  <a:gd name="T57" fmla="*/ 200 h 312"/>
                  <a:gd name="T58" fmla="*/ 0 w 682"/>
                  <a:gd name="T59" fmla="*/ 240 h 312"/>
                  <a:gd name="T60" fmla="*/ 25 w 682"/>
                  <a:gd name="T61" fmla="*/ 256 h 312"/>
                  <a:gd name="T62" fmla="*/ 42 w 682"/>
                  <a:gd name="T63" fmla="*/ 272 h 312"/>
                  <a:gd name="T64" fmla="*/ 84 w 682"/>
                  <a:gd name="T65" fmla="*/ 264 h 312"/>
                  <a:gd name="T66" fmla="*/ 92 w 682"/>
                  <a:gd name="T67" fmla="*/ 304 h 312"/>
                  <a:gd name="T68" fmla="*/ 101 w 682"/>
                  <a:gd name="T69" fmla="*/ 280 h 312"/>
                  <a:gd name="T70" fmla="*/ 135 w 682"/>
                  <a:gd name="T71" fmla="*/ 288 h 312"/>
                  <a:gd name="T72" fmla="*/ 168 w 682"/>
                  <a:gd name="T73" fmla="*/ 256 h 312"/>
                  <a:gd name="T74" fmla="*/ 244 w 682"/>
                  <a:gd name="T75" fmla="*/ 248 h 312"/>
                  <a:gd name="T76" fmla="*/ 261 w 682"/>
                  <a:gd name="T77" fmla="*/ 272 h 312"/>
                  <a:gd name="T78" fmla="*/ 379 w 682"/>
                  <a:gd name="T79" fmla="*/ 304 h 312"/>
                  <a:gd name="T80" fmla="*/ 379 w 682"/>
                  <a:gd name="T81" fmla="*/ 312 h 312"/>
                  <a:gd name="T82" fmla="*/ 413 w 682"/>
                  <a:gd name="T83" fmla="*/ 304 h 312"/>
                  <a:gd name="T84" fmla="*/ 472 w 682"/>
                  <a:gd name="T85" fmla="*/ 304 h 31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682" h="312">
                    <a:moveTo>
                      <a:pt x="472" y="304"/>
                    </a:moveTo>
                    <a:lnTo>
                      <a:pt x="505" y="280"/>
                    </a:lnTo>
                    <a:lnTo>
                      <a:pt x="556" y="280"/>
                    </a:lnTo>
                    <a:lnTo>
                      <a:pt x="598" y="272"/>
                    </a:lnTo>
                    <a:lnTo>
                      <a:pt x="598" y="248"/>
                    </a:lnTo>
                    <a:lnTo>
                      <a:pt x="623" y="224"/>
                    </a:lnTo>
                    <a:lnTo>
                      <a:pt x="632" y="184"/>
                    </a:lnTo>
                    <a:lnTo>
                      <a:pt x="632" y="144"/>
                    </a:lnTo>
                    <a:lnTo>
                      <a:pt x="674" y="128"/>
                    </a:lnTo>
                    <a:lnTo>
                      <a:pt x="682" y="96"/>
                    </a:lnTo>
                    <a:lnTo>
                      <a:pt x="649" y="72"/>
                    </a:lnTo>
                    <a:lnTo>
                      <a:pt x="649" y="24"/>
                    </a:lnTo>
                    <a:lnTo>
                      <a:pt x="564" y="24"/>
                    </a:lnTo>
                    <a:lnTo>
                      <a:pt x="488" y="0"/>
                    </a:lnTo>
                    <a:lnTo>
                      <a:pt x="463" y="48"/>
                    </a:lnTo>
                    <a:lnTo>
                      <a:pt x="413" y="64"/>
                    </a:lnTo>
                    <a:lnTo>
                      <a:pt x="371" y="40"/>
                    </a:lnTo>
                    <a:lnTo>
                      <a:pt x="371" y="64"/>
                    </a:lnTo>
                    <a:lnTo>
                      <a:pt x="337" y="64"/>
                    </a:lnTo>
                    <a:lnTo>
                      <a:pt x="328" y="96"/>
                    </a:lnTo>
                    <a:lnTo>
                      <a:pt x="295" y="120"/>
                    </a:lnTo>
                    <a:lnTo>
                      <a:pt x="312" y="152"/>
                    </a:lnTo>
                    <a:lnTo>
                      <a:pt x="312" y="184"/>
                    </a:lnTo>
                    <a:lnTo>
                      <a:pt x="253" y="168"/>
                    </a:lnTo>
                    <a:lnTo>
                      <a:pt x="185" y="192"/>
                    </a:lnTo>
                    <a:lnTo>
                      <a:pt x="143" y="200"/>
                    </a:lnTo>
                    <a:lnTo>
                      <a:pt x="84" y="192"/>
                    </a:lnTo>
                    <a:lnTo>
                      <a:pt x="50" y="208"/>
                    </a:lnTo>
                    <a:lnTo>
                      <a:pt x="8" y="200"/>
                    </a:lnTo>
                    <a:lnTo>
                      <a:pt x="0" y="240"/>
                    </a:lnTo>
                    <a:lnTo>
                      <a:pt x="25" y="256"/>
                    </a:lnTo>
                    <a:lnTo>
                      <a:pt x="42" y="272"/>
                    </a:lnTo>
                    <a:lnTo>
                      <a:pt x="84" y="264"/>
                    </a:lnTo>
                    <a:lnTo>
                      <a:pt x="92" y="304"/>
                    </a:lnTo>
                    <a:lnTo>
                      <a:pt x="101" y="280"/>
                    </a:lnTo>
                    <a:lnTo>
                      <a:pt x="135" y="288"/>
                    </a:lnTo>
                    <a:lnTo>
                      <a:pt x="168" y="256"/>
                    </a:lnTo>
                    <a:lnTo>
                      <a:pt x="244" y="248"/>
                    </a:lnTo>
                    <a:lnTo>
                      <a:pt x="261" y="272"/>
                    </a:lnTo>
                    <a:lnTo>
                      <a:pt x="379" y="304"/>
                    </a:lnTo>
                    <a:lnTo>
                      <a:pt x="379" y="312"/>
                    </a:lnTo>
                    <a:lnTo>
                      <a:pt x="413" y="304"/>
                    </a:lnTo>
                    <a:lnTo>
                      <a:pt x="472" y="304"/>
                    </a:lnTo>
                    <a:close/>
                  </a:path>
                </a:pathLst>
              </a:custGeom>
              <a:pattFill prst="wdUpDiag">
                <a:fgClr>
                  <a:schemeClr val="tx2">
                    <a:lumMod val="20000"/>
                    <a:lumOff val="80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69" name="Freeform 68"/>
              <p:cNvSpPr>
                <a:spLocks/>
              </p:cNvSpPr>
              <p:nvPr/>
            </p:nvSpPr>
            <p:spPr bwMode="auto">
              <a:xfrm>
                <a:off x="3398" y="2928"/>
                <a:ext cx="421" cy="232"/>
              </a:xfrm>
              <a:custGeom>
                <a:avLst/>
                <a:gdLst>
                  <a:gd name="T0" fmla="*/ 371 w 421"/>
                  <a:gd name="T1" fmla="*/ 104 h 232"/>
                  <a:gd name="T2" fmla="*/ 354 w 421"/>
                  <a:gd name="T3" fmla="*/ 88 h 232"/>
                  <a:gd name="T4" fmla="*/ 329 w 421"/>
                  <a:gd name="T5" fmla="*/ 72 h 232"/>
                  <a:gd name="T6" fmla="*/ 337 w 421"/>
                  <a:gd name="T7" fmla="*/ 32 h 232"/>
                  <a:gd name="T8" fmla="*/ 337 w 421"/>
                  <a:gd name="T9" fmla="*/ 24 h 232"/>
                  <a:gd name="T10" fmla="*/ 253 w 421"/>
                  <a:gd name="T11" fmla="*/ 0 h 232"/>
                  <a:gd name="T12" fmla="*/ 219 w 421"/>
                  <a:gd name="T13" fmla="*/ 16 h 232"/>
                  <a:gd name="T14" fmla="*/ 169 w 421"/>
                  <a:gd name="T15" fmla="*/ 24 h 232"/>
                  <a:gd name="T16" fmla="*/ 143 w 421"/>
                  <a:gd name="T17" fmla="*/ 16 h 232"/>
                  <a:gd name="T18" fmla="*/ 118 w 421"/>
                  <a:gd name="T19" fmla="*/ 32 h 232"/>
                  <a:gd name="T20" fmla="*/ 84 w 421"/>
                  <a:gd name="T21" fmla="*/ 40 h 232"/>
                  <a:gd name="T22" fmla="*/ 76 w 421"/>
                  <a:gd name="T23" fmla="*/ 72 h 232"/>
                  <a:gd name="T24" fmla="*/ 51 w 421"/>
                  <a:gd name="T25" fmla="*/ 88 h 232"/>
                  <a:gd name="T26" fmla="*/ 42 w 421"/>
                  <a:gd name="T27" fmla="*/ 112 h 232"/>
                  <a:gd name="T28" fmla="*/ 9 w 421"/>
                  <a:gd name="T29" fmla="*/ 152 h 232"/>
                  <a:gd name="T30" fmla="*/ 0 w 421"/>
                  <a:gd name="T31" fmla="*/ 184 h 232"/>
                  <a:gd name="T32" fmla="*/ 34 w 421"/>
                  <a:gd name="T33" fmla="*/ 168 h 232"/>
                  <a:gd name="T34" fmla="*/ 76 w 421"/>
                  <a:gd name="T35" fmla="*/ 184 h 232"/>
                  <a:gd name="T36" fmla="*/ 84 w 421"/>
                  <a:gd name="T37" fmla="*/ 200 h 232"/>
                  <a:gd name="T38" fmla="*/ 101 w 421"/>
                  <a:gd name="T39" fmla="*/ 224 h 232"/>
                  <a:gd name="T40" fmla="*/ 177 w 421"/>
                  <a:gd name="T41" fmla="*/ 216 h 232"/>
                  <a:gd name="T42" fmla="*/ 219 w 421"/>
                  <a:gd name="T43" fmla="*/ 152 h 232"/>
                  <a:gd name="T44" fmla="*/ 287 w 421"/>
                  <a:gd name="T45" fmla="*/ 232 h 232"/>
                  <a:gd name="T46" fmla="*/ 312 w 421"/>
                  <a:gd name="T47" fmla="*/ 152 h 232"/>
                  <a:gd name="T48" fmla="*/ 354 w 421"/>
                  <a:gd name="T49" fmla="*/ 160 h 232"/>
                  <a:gd name="T50" fmla="*/ 379 w 421"/>
                  <a:gd name="T51" fmla="*/ 144 h 232"/>
                  <a:gd name="T52" fmla="*/ 413 w 421"/>
                  <a:gd name="T53" fmla="*/ 144 h 232"/>
                  <a:gd name="T54" fmla="*/ 421 w 421"/>
                  <a:gd name="T55" fmla="*/ 136 h 232"/>
                  <a:gd name="T56" fmla="*/ 413 w 421"/>
                  <a:gd name="T57" fmla="*/ 96 h 232"/>
                  <a:gd name="T58" fmla="*/ 371 w 421"/>
                  <a:gd name="T59" fmla="*/ 104 h 23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421" h="232">
                    <a:moveTo>
                      <a:pt x="371" y="104"/>
                    </a:moveTo>
                    <a:lnTo>
                      <a:pt x="354" y="88"/>
                    </a:lnTo>
                    <a:lnTo>
                      <a:pt x="329" y="72"/>
                    </a:lnTo>
                    <a:lnTo>
                      <a:pt x="337" y="32"/>
                    </a:lnTo>
                    <a:lnTo>
                      <a:pt x="337" y="24"/>
                    </a:lnTo>
                    <a:lnTo>
                      <a:pt x="253" y="0"/>
                    </a:lnTo>
                    <a:lnTo>
                      <a:pt x="219" y="16"/>
                    </a:lnTo>
                    <a:lnTo>
                      <a:pt x="169" y="24"/>
                    </a:lnTo>
                    <a:lnTo>
                      <a:pt x="143" y="16"/>
                    </a:lnTo>
                    <a:lnTo>
                      <a:pt x="118" y="32"/>
                    </a:lnTo>
                    <a:lnTo>
                      <a:pt x="84" y="40"/>
                    </a:lnTo>
                    <a:lnTo>
                      <a:pt x="76" y="72"/>
                    </a:lnTo>
                    <a:lnTo>
                      <a:pt x="51" y="88"/>
                    </a:lnTo>
                    <a:lnTo>
                      <a:pt x="42" y="112"/>
                    </a:lnTo>
                    <a:lnTo>
                      <a:pt x="9" y="152"/>
                    </a:lnTo>
                    <a:lnTo>
                      <a:pt x="0" y="184"/>
                    </a:lnTo>
                    <a:lnTo>
                      <a:pt x="34" y="168"/>
                    </a:lnTo>
                    <a:lnTo>
                      <a:pt x="76" y="184"/>
                    </a:lnTo>
                    <a:lnTo>
                      <a:pt x="84" y="200"/>
                    </a:lnTo>
                    <a:lnTo>
                      <a:pt x="101" y="224"/>
                    </a:lnTo>
                    <a:lnTo>
                      <a:pt x="177" y="216"/>
                    </a:lnTo>
                    <a:lnTo>
                      <a:pt x="219" y="152"/>
                    </a:lnTo>
                    <a:lnTo>
                      <a:pt x="287" y="232"/>
                    </a:lnTo>
                    <a:lnTo>
                      <a:pt x="312" y="152"/>
                    </a:lnTo>
                    <a:lnTo>
                      <a:pt x="354" y="160"/>
                    </a:lnTo>
                    <a:lnTo>
                      <a:pt x="379" y="144"/>
                    </a:lnTo>
                    <a:lnTo>
                      <a:pt x="413" y="144"/>
                    </a:lnTo>
                    <a:lnTo>
                      <a:pt x="421" y="136"/>
                    </a:lnTo>
                    <a:lnTo>
                      <a:pt x="413" y="96"/>
                    </a:lnTo>
                    <a:lnTo>
                      <a:pt x="371" y="104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70" name="Freeform 69"/>
              <p:cNvSpPr>
                <a:spLocks/>
              </p:cNvSpPr>
              <p:nvPr/>
            </p:nvSpPr>
            <p:spPr bwMode="auto">
              <a:xfrm>
                <a:off x="3727" y="2760"/>
                <a:ext cx="682" cy="312"/>
              </a:xfrm>
              <a:custGeom>
                <a:avLst/>
                <a:gdLst>
                  <a:gd name="T0" fmla="*/ 472 w 682"/>
                  <a:gd name="T1" fmla="*/ 304 h 312"/>
                  <a:gd name="T2" fmla="*/ 505 w 682"/>
                  <a:gd name="T3" fmla="*/ 280 h 312"/>
                  <a:gd name="T4" fmla="*/ 556 w 682"/>
                  <a:gd name="T5" fmla="*/ 280 h 312"/>
                  <a:gd name="T6" fmla="*/ 598 w 682"/>
                  <a:gd name="T7" fmla="*/ 272 h 312"/>
                  <a:gd name="T8" fmla="*/ 598 w 682"/>
                  <a:gd name="T9" fmla="*/ 248 h 312"/>
                  <a:gd name="T10" fmla="*/ 623 w 682"/>
                  <a:gd name="T11" fmla="*/ 224 h 312"/>
                  <a:gd name="T12" fmla="*/ 632 w 682"/>
                  <a:gd name="T13" fmla="*/ 184 h 312"/>
                  <a:gd name="T14" fmla="*/ 632 w 682"/>
                  <a:gd name="T15" fmla="*/ 144 h 312"/>
                  <a:gd name="T16" fmla="*/ 674 w 682"/>
                  <a:gd name="T17" fmla="*/ 128 h 312"/>
                  <a:gd name="T18" fmla="*/ 682 w 682"/>
                  <a:gd name="T19" fmla="*/ 96 h 312"/>
                  <a:gd name="T20" fmla="*/ 649 w 682"/>
                  <a:gd name="T21" fmla="*/ 72 h 312"/>
                  <a:gd name="T22" fmla="*/ 649 w 682"/>
                  <a:gd name="T23" fmla="*/ 24 h 312"/>
                  <a:gd name="T24" fmla="*/ 564 w 682"/>
                  <a:gd name="T25" fmla="*/ 24 h 312"/>
                  <a:gd name="T26" fmla="*/ 488 w 682"/>
                  <a:gd name="T27" fmla="*/ 0 h 312"/>
                  <a:gd name="T28" fmla="*/ 463 w 682"/>
                  <a:gd name="T29" fmla="*/ 48 h 312"/>
                  <a:gd name="T30" fmla="*/ 413 w 682"/>
                  <a:gd name="T31" fmla="*/ 64 h 312"/>
                  <a:gd name="T32" fmla="*/ 371 w 682"/>
                  <a:gd name="T33" fmla="*/ 40 h 312"/>
                  <a:gd name="T34" fmla="*/ 371 w 682"/>
                  <a:gd name="T35" fmla="*/ 64 h 312"/>
                  <a:gd name="T36" fmla="*/ 337 w 682"/>
                  <a:gd name="T37" fmla="*/ 64 h 312"/>
                  <a:gd name="T38" fmla="*/ 328 w 682"/>
                  <a:gd name="T39" fmla="*/ 96 h 312"/>
                  <a:gd name="T40" fmla="*/ 295 w 682"/>
                  <a:gd name="T41" fmla="*/ 120 h 312"/>
                  <a:gd name="T42" fmla="*/ 312 w 682"/>
                  <a:gd name="T43" fmla="*/ 152 h 312"/>
                  <a:gd name="T44" fmla="*/ 312 w 682"/>
                  <a:gd name="T45" fmla="*/ 184 h 312"/>
                  <a:gd name="T46" fmla="*/ 253 w 682"/>
                  <a:gd name="T47" fmla="*/ 168 h 312"/>
                  <a:gd name="T48" fmla="*/ 185 w 682"/>
                  <a:gd name="T49" fmla="*/ 192 h 312"/>
                  <a:gd name="T50" fmla="*/ 143 w 682"/>
                  <a:gd name="T51" fmla="*/ 200 h 312"/>
                  <a:gd name="T52" fmla="*/ 84 w 682"/>
                  <a:gd name="T53" fmla="*/ 192 h 312"/>
                  <a:gd name="T54" fmla="*/ 50 w 682"/>
                  <a:gd name="T55" fmla="*/ 208 h 312"/>
                  <a:gd name="T56" fmla="*/ 8 w 682"/>
                  <a:gd name="T57" fmla="*/ 200 h 312"/>
                  <a:gd name="T58" fmla="*/ 0 w 682"/>
                  <a:gd name="T59" fmla="*/ 240 h 312"/>
                  <a:gd name="T60" fmla="*/ 25 w 682"/>
                  <a:gd name="T61" fmla="*/ 256 h 312"/>
                  <a:gd name="T62" fmla="*/ 42 w 682"/>
                  <a:gd name="T63" fmla="*/ 272 h 312"/>
                  <a:gd name="T64" fmla="*/ 84 w 682"/>
                  <a:gd name="T65" fmla="*/ 264 h 312"/>
                  <a:gd name="T66" fmla="*/ 92 w 682"/>
                  <a:gd name="T67" fmla="*/ 304 h 312"/>
                  <a:gd name="T68" fmla="*/ 101 w 682"/>
                  <a:gd name="T69" fmla="*/ 280 h 312"/>
                  <a:gd name="T70" fmla="*/ 135 w 682"/>
                  <a:gd name="T71" fmla="*/ 288 h 312"/>
                  <a:gd name="T72" fmla="*/ 168 w 682"/>
                  <a:gd name="T73" fmla="*/ 256 h 312"/>
                  <a:gd name="T74" fmla="*/ 244 w 682"/>
                  <a:gd name="T75" fmla="*/ 248 h 312"/>
                  <a:gd name="T76" fmla="*/ 261 w 682"/>
                  <a:gd name="T77" fmla="*/ 272 h 312"/>
                  <a:gd name="T78" fmla="*/ 379 w 682"/>
                  <a:gd name="T79" fmla="*/ 304 h 312"/>
                  <a:gd name="T80" fmla="*/ 379 w 682"/>
                  <a:gd name="T81" fmla="*/ 312 h 312"/>
                  <a:gd name="T82" fmla="*/ 413 w 682"/>
                  <a:gd name="T83" fmla="*/ 304 h 312"/>
                  <a:gd name="T84" fmla="*/ 472 w 682"/>
                  <a:gd name="T85" fmla="*/ 304 h 31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682" h="312">
                    <a:moveTo>
                      <a:pt x="472" y="304"/>
                    </a:moveTo>
                    <a:lnTo>
                      <a:pt x="505" y="280"/>
                    </a:lnTo>
                    <a:lnTo>
                      <a:pt x="556" y="280"/>
                    </a:lnTo>
                    <a:lnTo>
                      <a:pt x="598" y="272"/>
                    </a:lnTo>
                    <a:lnTo>
                      <a:pt x="598" y="248"/>
                    </a:lnTo>
                    <a:lnTo>
                      <a:pt x="623" y="224"/>
                    </a:lnTo>
                    <a:lnTo>
                      <a:pt x="632" y="184"/>
                    </a:lnTo>
                    <a:lnTo>
                      <a:pt x="632" y="144"/>
                    </a:lnTo>
                    <a:lnTo>
                      <a:pt x="674" y="128"/>
                    </a:lnTo>
                    <a:lnTo>
                      <a:pt x="682" y="96"/>
                    </a:lnTo>
                    <a:lnTo>
                      <a:pt x="649" y="72"/>
                    </a:lnTo>
                    <a:lnTo>
                      <a:pt x="649" y="24"/>
                    </a:lnTo>
                    <a:lnTo>
                      <a:pt x="564" y="24"/>
                    </a:lnTo>
                    <a:lnTo>
                      <a:pt x="488" y="0"/>
                    </a:lnTo>
                    <a:lnTo>
                      <a:pt x="463" y="48"/>
                    </a:lnTo>
                    <a:lnTo>
                      <a:pt x="413" y="64"/>
                    </a:lnTo>
                    <a:lnTo>
                      <a:pt x="371" y="40"/>
                    </a:lnTo>
                    <a:lnTo>
                      <a:pt x="371" y="64"/>
                    </a:lnTo>
                    <a:lnTo>
                      <a:pt x="337" y="64"/>
                    </a:lnTo>
                    <a:lnTo>
                      <a:pt x="328" y="96"/>
                    </a:lnTo>
                    <a:lnTo>
                      <a:pt x="295" y="120"/>
                    </a:lnTo>
                    <a:lnTo>
                      <a:pt x="312" y="152"/>
                    </a:lnTo>
                    <a:lnTo>
                      <a:pt x="312" y="184"/>
                    </a:lnTo>
                    <a:lnTo>
                      <a:pt x="253" y="168"/>
                    </a:lnTo>
                    <a:lnTo>
                      <a:pt x="185" y="192"/>
                    </a:lnTo>
                    <a:lnTo>
                      <a:pt x="143" y="200"/>
                    </a:lnTo>
                    <a:lnTo>
                      <a:pt x="84" y="192"/>
                    </a:lnTo>
                    <a:lnTo>
                      <a:pt x="50" y="208"/>
                    </a:lnTo>
                    <a:lnTo>
                      <a:pt x="8" y="200"/>
                    </a:lnTo>
                    <a:lnTo>
                      <a:pt x="0" y="240"/>
                    </a:lnTo>
                    <a:lnTo>
                      <a:pt x="25" y="256"/>
                    </a:lnTo>
                    <a:lnTo>
                      <a:pt x="42" y="272"/>
                    </a:lnTo>
                    <a:lnTo>
                      <a:pt x="84" y="264"/>
                    </a:lnTo>
                    <a:lnTo>
                      <a:pt x="92" y="304"/>
                    </a:lnTo>
                    <a:lnTo>
                      <a:pt x="101" y="280"/>
                    </a:lnTo>
                    <a:lnTo>
                      <a:pt x="135" y="288"/>
                    </a:lnTo>
                    <a:lnTo>
                      <a:pt x="168" y="256"/>
                    </a:lnTo>
                    <a:lnTo>
                      <a:pt x="244" y="248"/>
                    </a:lnTo>
                    <a:lnTo>
                      <a:pt x="261" y="272"/>
                    </a:lnTo>
                    <a:lnTo>
                      <a:pt x="379" y="304"/>
                    </a:lnTo>
                    <a:lnTo>
                      <a:pt x="379" y="312"/>
                    </a:lnTo>
                    <a:lnTo>
                      <a:pt x="413" y="304"/>
                    </a:lnTo>
                    <a:lnTo>
                      <a:pt x="472" y="304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71" name="Freeform 70"/>
              <p:cNvSpPr>
                <a:spLocks/>
              </p:cNvSpPr>
              <p:nvPr/>
            </p:nvSpPr>
            <p:spPr bwMode="auto">
              <a:xfrm>
                <a:off x="3946" y="2512"/>
                <a:ext cx="581" cy="312"/>
              </a:xfrm>
              <a:custGeom>
                <a:avLst/>
                <a:gdLst>
                  <a:gd name="T0" fmla="*/ 497 w 581"/>
                  <a:gd name="T1" fmla="*/ 248 h 312"/>
                  <a:gd name="T2" fmla="*/ 531 w 581"/>
                  <a:gd name="T3" fmla="*/ 200 h 312"/>
                  <a:gd name="T4" fmla="*/ 556 w 581"/>
                  <a:gd name="T5" fmla="*/ 176 h 312"/>
                  <a:gd name="T6" fmla="*/ 581 w 581"/>
                  <a:gd name="T7" fmla="*/ 152 h 312"/>
                  <a:gd name="T8" fmla="*/ 564 w 581"/>
                  <a:gd name="T9" fmla="*/ 120 h 312"/>
                  <a:gd name="T10" fmla="*/ 522 w 581"/>
                  <a:gd name="T11" fmla="*/ 112 h 312"/>
                  <a:gd name="T12" fmla="*/ 480 w 581"/>
                  <a:gd name="T13" fmla="*/ 104 h 312"/>
                  <a:gd name="T14" fmla="*/ 463 w 581"/>
                  <a:gd name="T15" fmla="*/ 80 h 312"/>
                  <a:gd name="T16" fmla="*/ 413 w 581"/>
                  <a:gd name="T17" fmla="*/ 64 h 312"/>
                  <a:gd name="T18" fmla="*/ 413 w 581"/>
                  <a:gd name="T19" fmla="*/ 88 h 312"/>
                  <a:gd name="T20" fmla="*/ 387 w 581"/>
                  <a:gd name="T21" fmla="*/ 104 h 312"/>
                  <a:gd name="T22" fmla="*/ 345 w 581"/>
                  <a:gd name="T23" fmla="*/ 72 h 312"/>
                  <a:gd name="T24" fmla="*/ 354 w 581"/>
                  <a:gd name="T25" fmla="*/ 40 h 312"/>
                  <a:gd name="T26" fmla="*/ 312 w 581"/>
                  <a:gd name="T27" fmla="*/ 40 h 312"/>
                  <a:gd name="T28" fmla="*/ 269 w 581"/>
                  <a:gd name="T29" fmla="*/ 24 h 312"/>
                  <a:gd name="T30" fmla="*/ 227 w 581"/>
                  <a:gd name="T31" fmla="*/ 0 h 312"/>
                  <a:gd name="T32" fmla="*/ 227 w 581"/>
                  <a:gd name="T33" fmla="*/ 24 h 312"/>
                  <a:gd name="T34" fmla="*/ 202 w 581"/>
                  <a:gd name="T35" fmla="*/ 8 h 312"/>
                  <a:gd name="T36" fmla="*/ 168 w 581"/>
                  <a:gd name="T37" fmla="*/ 8 h 312"/>
                  <a:gd name="T38" fmla="*/ 160 w 581"/>
                  <a:gd name="T39" fmla="*/ 40 h 312"/>
                  <a:gd name="T40" fmla="*/ 118 w 581"/>
                  <a:gd name="T41" fmla="*/ 56 h 312"/>
                  <a:gd name="T42" fmla="*/ 76 w 581"/>
                  <a:gd name="T43" fmla="*/ 80 h 312"/>
                  <a:gd name="T44" fmla="*/ 34 w 581"/>
                  <a:gd name="T45" fmla="*/ 88 h 312"/>
                  <a:gd name="T46" fmla="*/ 0 w 581"/>
                  <a:gd name="T47" fmla="*/ 112 h 312"/>
                  <a:gd name="T48" fmla="*/ 34 w 581"/>
                  <a:gd name="T49" fmla="*/ 152 h 312"/>
                  <a:gd name="T50" fmla="*/ 25 w 581"/>
                  <a:gd name="T51" fmla="*/ 176 h 312"/>
                  <a:gd name="T52" fmla="*/ 84 w 581"/>
                  <a:gd name="T53" fmla="*/ 224 h 312"/>
                  <a:gd name="T54" fmla="*/ 160 w 581"/>
                  <a:gd name="T55" fmla="*/ 280 h 312"/>
                  <a:gd name="T56" fmla="*/ 152 w 581"/>
                  <a:gd name="T57" fmla="*/ 288 h 312"/>
                  <a:gd name="T58" fmla="*/ 194 w 581"/>
                  <a:gd name="T59" fmla="*/ 312 h 312"/>
                  <a:gd name="T60" fmla="*/ 244 w 581"/>
                  <a:gd name="T61" fmla="*/ 296 h 312"/>
                  <a:gd name="T62" fmla="*/ 269 w 581"/>
                  <a:gd name="T63" fmla="*/ 248 h 312"/>
                  <a:gd name="T64" fmla="*/ 345 w 581"/>
                  <a:gd name="T65" fmla="*/ 272 h 312"/>
                  <a:gd name="T66" fmla="*/ 430 w 581"/>
                  <a:gd name="T67" fmla="*/ 272 h 312"/>
                  <a:gd name="T68" fmla="*/ 430 w 581"/>
                  <a:gd name="T69" fmla="*/ 280 h 312"/>
                  <a:gd name="T70" fmla="*/ 455 w 581"/>
                  <a:gd name="T71" fmla="*/ 248 h 312"/>
                  <a:gd name="T72" fmla="*/ 497 w 581"/>
                  <a:gd name="T73" fmla="*/ 248 h 31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581" h="312">
                    <a:moveTo>
                      <a:pt x="497" y="248"/>
                    </a:moveTo>
                    <a:lnTo>
                      <a:pt x="531" y="200"/>
                    </a:lnTo>
                    <a:lnTo>
                      <a:pt x="556" y="176"/>
                    </a:lnTo>
                    <a:lnTo>
                      <a:pt x="581" y="152"/>
                    </a:lnTo>
                    <a:lnTo>
                      <a:pt x="564" y="120"/>
                    </a:lnTo>
                    <a:lnTo>
                      <a:pt x="522" y="112"/>
                    </a:lnTo>
                    <a:lnTo>
                      <a:pt x="480" y="104"/>
                    </a:lnTo>
                    <a:lnTo>
                      <a:pt x="463" y="80"/>
                    </a:lnTo>
                    <a:lnTo>
                      <a:pt x="413" y="64"/>
                    </a:lnTo>
                    <a:lnTo>
                      <a:pt x="413" y="88"/>
                    </a:lnTo>
                    <a:lnTo>
                      <a:pt x="387" y="104"/>
                    </a:lnTo>
                    <a:lnTo>
                      <a:pt x="345" y="72"/>
                    </a:lnTo>
                    <a:lnTo>
                      <a:pt x="354" y="40"/>
                    </a:lnTo>
                    <a:lnTo>
                      <a:pt x="312" y="40"/>
                    </a:lnTo>
                    <a:lnTo>
                      <a:pt x="269" y="24"/>
                    </a:lnTo>
                    <a:lnTo>
                      <a:pt x="227" y="0"/>
                    </a:lnTo>
                    <a:lnTo>
                      <a:pt x="227" y="24"/>
                    </a:lnTo>
                    <a:lnTo>
                      <a:pt x="202" y="8"/>
                    </a:lnTo>
                    <a:lnTo>
                      <a:pt x="168" y="8"/>
                    </a:lnTo>
                    <a:lnTo>
                      <a:pt x="160" y="40"/>
                    </a:lnTo>
                    <a:lnTo>
                      <a:pt x="118" y="56"/>
                    </a:lnTo>
                    <a:lnTo>
                      <a:pt x="76" y="80"/>
                    </a:lnTo>
                    <a:lnTo>
                      <a:pt x="34" y="88"/>
                    </a:lnTo>
                    <a:lnTo>
                      <a:pt x="0" y="112"/>
                    </a:lnTo>
                    <a:lnTo>
                      <a:pt x="34" y="152"/>
                    </a:lnTo>
                    <a:lnTo>
                      <a:pt x="25" y="176"/>
                    </a:lnTo>
                    <a:lnTo>
                      <a:pt x="84" y="224"/>
                    </a:lnTo>
                    <a:lnTo>
                      <a:pt x="160" y="280"/>
                    </a:lnTo>
                    <a:lnTo>
                      <a:pt x="152" y="288"/>
                    </a:lnTo>
                    <a:lnTo>
                      <a:pt x="194" y="312"/>
                    </a:lnTo>
                    <a:lnTo>
                      <a:pt x="244" y="296"/>
                    </a:lnTo>
                    <a:lnTo>
                      <a:pt x="269" y="248"/>
                    </a:lnTo>
                    <a:lnTo>
                      <a:pt x="345" y="272"/>
                    </a:lnTo>
                    <a:lnTo>
                      <a:pt x="430" y="272"/>
                    </a:lnTo>
                    <a:lnTo>
                      <a:pt x="430" y="280"/>
                    </a:lnTo>
                    <a:lnTo>
                      <a:pt x="455" y="248"/>
                    </a:lnTo>
                    <a:lnTo>
                      <a:pt x="497" y="248"/>
                    </a:lnTo>
                    <a:close/>
                  </a:path>
                </a:pathLst>
              </a:custGeom>
              <a:pattFill prst="wdUpDiag">
                <a:fgClr>
                  <a:schemeClr val="tx2">
                    <a:lumMod val="20000"/>
                    <a:lumOff val="80000"/>
                  </a:schemeClr>
                </a:fgClr>
                <a:bgClr>
                  <a:schemeClr val="bg1"/>
                </a:bgClr>
              </a:patt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72" name="Freeform 71"/>
              <p:cNvSpPr>
                <a:spLocks/>
              </p:cNvSpPr>
              <p:nvPr/>
            </p:nvSpPr>
            <p:spPr bwMode="auto">
              <a:xfrm>
                <a:off x="4098" y="3000"/>
                <a:ext cx="278" cy="200"/>
              </a:xfrm>
              <a:custGeom>
                <a:avLst/>
                <a:gdLst>
                  <a:gd name="T0" fmla="*/ 50 w 278"/>
                  <a:gd name="T1" fmla="*/ 192 h 200"/>
                  <a:gd name="T2" fmla="*/ 92 w 278"/>
                  <a:gd name="T3" fmla="*/ 160 h 200"/>
                  <a:gd name="T4" fmla="*/ 117 w 278"/>
                  <a:gd name="T5" fmla="*/ 176 h 200"/>
                  <a:gd name="T6" fmla="*/ 151 w 278"/>
                  <a:gd name="T7" fmla="*/ 184 h 200"/>
                  <a:gd name="T8" fmla="*/ 168 w 278"/>
                  <a:gd name="T9" fmla="*/ 152 h 200"/>
                  <a:gd name="T10" fmla="*/ 202 w 278"/>
                  <a:gd name="T11" fmla="*/ 144 h 200"/>
                  <a:gd name="T12" fmla="*/ 202 w 278"/>
                  <a:gd name="T13" fmla="*/ 104 h 200"/>
                  <a:gd name="T14" fmla="*/ 235 w 278"/>
                  <a:gd name="T15" fmla="*/ 64 h 200"/>
                  <a:gd name="T16" fmla="*/ 278 w 278"/>
                  <a:gd name="T17" fmla="*/ 48 h 200"/>
                  <a:gd name="T18" fmla="*/ 235 w 278"/>
                  <a:gd name="T19" fmla="*/ 0 h 200"/>
                  <a:gd name="T20" fmla="*/ 227 w 278"/>
                  <a:gd name="T21" fmla="*/ 8 h 200"/>
                  <a:gd name="T22" fmla="*/ 227 w 278"/>
                  <a:gd name="T23" fmla="*/ 32 h 200"/>
                  <a:gd name="T24" fmla="*/ 185 w 278"/>
                  <a:gd name="T25" fmla="*/ 40 h 200"/>
                  <a:gd name="T26" fmla="*/ 134 w 278"/>
                  <a:gd name="T27" fmla="*/ 40 h 200"/>
                  <a:gd name="T28" fmla="*/ 101 w 278"/>
                  <a:gd name="T29" fmla="*/ 64 h 200"/>
                  <a:gd name="T30" fmla="*/ 42 w 278"/>
                  <a:gd name="T31" fmla="*/ 64 h 200"/>
                  <a:gd name="T32" fmla="*/ 8 w 278"/>
                  <a:gd name="T33" fmla="*/ 72 h 200"/>
                  <a:gd name="T34" fmla="*/ 0 w 278"/>
                  <a:gd name="T35" fmla="*/ 96 h 200"/>
                  <a:gd name="T36" fmla="*/ 8 w 278"/>
                  <a:gd name="T37" fmla="*/ 152 h 200"/>
                  <a:gd name="T38" fmla="*/ 0 w 278"/>
                  <a:gd name="T39" fmla="*/ 160 h 200"/>
                  <a:gd name="T40" fmla="*/ 25 w 278"/>
                  <a:gd name="T41" fmla="*/ 152 h 200"/>
                  <a:gd name="T42" fmla="*/ 8 w 278"/>
                  <a:gd name="T43" fmla="*/ 176 h 200"/>
                  <a:gd name="T44" fmla="*/ 8 w 278"/>
                  <a:gd name="T45" fmla="*/ 200 h 200"/>
                  <a:gd name="T46" fmla="*/ 16 w 278"/>
                  <a:gd name="T47" fmla="*/ 200 h 200"/>
                  <a:gd name="T48" fmla="*/ 50 w 278"/>
                  <a:gd name="T49" fmla="*/ 192 h 2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278" h="200">
                    <a:moveTo>
                      <a:pt x="50" y="192"/>
                    </a:moveTo>
                    <a:lnTo>
                      <a:pt x="92" y="160"/>
                    </a:lnTo>
                    <a:lnTo>
                      <a:pt x="117" y="176"/>
                    </a:lnTo>
                    <a:lnTo>
                      <a:pt x="151" y="184"/>
                    </a:lnTo>
                    <a:lnTo>
                      <a:pt x="168" y="152"/>
                    </a:lnTo>
                    <a:lnTo>
                      <a:pt x="202" y="144"/>
                    </a:lnTo>
                    <a:lnTo>
                      <a:pt x="202" y="104"/>
                    </a:lnTo>
                    <a:lnTo>
                      <a:pt x="235" y="64"/>
                    </a:lnTo>
                    <a:lnTo>
                      <a:pt x="278" y="48"/>
                    </a:lnTo>
                    <a:lnTo>
                      <a:pt x="235" y="0"/>
                    </a:lnTo>
                    <a:lnTo>
                      <a:pt x="227" y="8"/>
                    </a:lnTo>
                    <a:lnTo>
                      <a:pt x="227" y="32"/>
                    </a:lnTo>
                    <a:lnTo>
                      <a:pt x="185" y="40"/>
                    </a:lnTo>
                    <a:lnTo>
                      <a:pt x="134" y="40"/>
                    </a:lnTo>
                    <a:lnTo>
                      <a:pt x="101" y="64"/>
                    </a:lnTo>
                    <a:lnTo>
                      <a:pt x="42" y="64"/>
                    </a:lnTo>
                    <a:lnTo>
                      <a:pt x="8" y="72"/>
                    </a:lnTo>
                    <a:lnTo>
                      <a:pt x="0" y="96"/>
                    </a:lnTo>
                    <a:lnTo>
                      <a:pt x="8" y="152"/>
                    </a:lnTo>
                    <a:lnTo>
                      <a:pt x="0" y="160"/>
                    </a:lnTo>
                    <a:lnTo>
                      <a:pt x="25" y="152"/>
                    </a:lnTo>
                    <a:lnTo>
                      <a:pt x="8" y="176"/>
                    </a:lnTo>
                    <a:lnTo>
                      <a:pt x="8" y="200"/>
                    </a:lnTo>
                    <a:lnTo>
                      <a:pt x="16" y="200"/>
                    </a:lnTo>
                    <a:lnTo>
                      <a:pt x="50" y="192"/>
                    </a:lnTo>
                    <a:close/>
                  </a:path>
                </a:pathLst>
              </a:custGeom>
              <a:pattFill prst="wdUpDiag">
                <a:fgClr>
                  <a:schemeClr val="tx2">
                    <a:lumMod val="20000"/>
                    <a:lumOff val="80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73" name="Freeform 72"/>
              <p:cNvSpPr>
                <a:spLocks/>
              </p:cNvSpPr>
              <p:nvPr/>
            </p:nvSpPr>
            <p:spPr bwMode="auto">
              <a:xfrm>
                <a:off x="4106" y="3056"/>
                <a:ext cx="548" cy="416"/>
              </a:xfrm>
              <a:custGeom>
                <a:avLst/>
                <a:gdLst>
                  <a:gd name="T0" fmla="*/ 388 w 548"/>
                  <a:gd name="T1" fmla="*/ 360 h 416"/>
                  <a:gd name="T2" fmla="*/ 379 w 548"/>
                  <a:gd name="T3" fmla="*/ 344 h 416"/>
                  <a:gd name="T4" fmla="*/ 345 w 548"/>
                  <a:gd name="T5" fmla="*/ 328 h 416"/>
                  <a:gd name="T6" fmla="*/ 320 w 548"/>
                  <a:gd name="T7" fmla="*/ 296 h 416"/>
                  <a:gd name="T8" fmla="*/ 270 w 548"/>
                  <a:gd name="T9" fmla="*/ 264 h 416"/>
                  <a:gd name="T10" fmla="*/ 236 w 548"/>
                  <a:gd name="T11" fmla="*/ 216 h 416"/>
                  <a:gd name="T12" fmla="*/ 202 w 548"/>
                  <a:gd name="T13" fmla="*/ 200 h 416"/>
                  <a:gd name="T14" fmla="*/ 219 w 548"/>
                  <a:gd name="T15" fmla="*/ 152 h 416"/>
                  <a:gd name="T16" fmla="*/ 236 w 548"/>
                  <a:gd name="T17" fmla="*/ 152 h 416"/>
                  <a:gd name="T18" fmla="*/ 270 w 548"/>
                  <a:gd name="T19" fmla="*/ 168 h 416"/>
                  <a:gd name="T20" fmla="*/ 278 w 548"/>
                  <a:gd name="T21" fmla="*/ 144 h 416"/>
                  <a:gd name="T22" fmla="*/ 312 w 548"/>
                  <a:gd name="T23" fmla="*/ 136 h 416"/>
                  <a:gd name="T24" fmla="*/ 354 w 548"/>
                  <a:gd name="T25" fmla="*/ 144 h 416"/>
                  <a:gd name="T26" fmla="*/ 404 w 548"/>
                  <a:gd name="T27" fmla="*/ 152 h 416"/>
                  <a:gd name="T28" fmla="*/ 438 w 548"/>
                  <a:gd name="T29" fmla="*/ 144 h 416"/>
                  <a:gd name="T30" fmla="*/ 472 w 548"/>
                  <a:gd name="T31" fmla="*/ 152 h 416"/>
                  <a:gd name="T32" fmla="*/ 522 w 548"/>
                  <a:gd name="T33" fmla="*/ 160 h 416"/>
                  <a:gd name="T34" fmla="*/ 522 w 548"/>
                  <a:gd name="T35" fmla="*/ 128 h 416"/>
                  <a:gd name="T36" fmla="*/ 548 w 548"/>
                  <a:gd name="T37" fmla="*/ 120 h 416"/>
                  <a:gd name="T38" fmla="*/ 522 w 548"/>
                  <a:gd name="T39" fmla="*/ 112 h 416"/>
                  <a:gd name="T40" fmla="*/ 497 w 548"/>
                  <a:gd name="T41" fmla="*/ 80 h 416"/>
                  <a:gd name="T42" fmla="*/ 480 w 548"/>
                  <a:gd name="T43" fmla="*/ 48 h 416"/>
                  <a:gd name="T44" fmla="*/ 421 w 548"/>
                  <a:gd name="T45" fmla="*/ 72 h 416"/>
                  <a:gd name="T46" fmla="*/ 388 w 548"/>
                  <a:gd name="T47" fmla="*/ 72 h 416"/>
                  <a:gd name="T48" fmla="*/ 379 w 548"/>
                  <a:gd name="T49" fmla="*/ 48 h 416"/>
                  <a:gd name="T50" fmla="*/ 345 w 548"/>
                  <a:gd name="T51" fmla="*/ 56 h 416"/>
                  <a:gd name="T52" fmla="*/ 320 w 548"/>
                  <a:gd name="T53" fmla="*/ 40 h 416"/>
                  <a:gd name="T54" fmla="*/ 295 w 548"/>
                  <a:gd name="T55" fmla="*/ 16 h 416"/>
                  <a:gd name="T56" fmla="*/ 261 w 548"/>
                  <a:gd name="T57" fmla="*/ 0 h 416"/>
                  <a:gd name="T58" fmla="*/ 227 w 548"/>
                  <a:gd name="T59" fmla="*/ 8 h 416"/>
                  <a:gd name="T60" fmla="*/ 194 w 548"/>
                  <a:gd name="T61" fmla="*/ 48 h 416"/>
                  <a:gd name="T62" fmla="*/ 194 w 548"/>
                  <a:gd name="T63" fmla="*/ 88 h 416"/>
                  <a:gd name="T64" fmla="*/ 160 w 548"/>
                  <a:gd name="T65" fmla="*/ 96 h 416"/>
                  <a:gd name="T66" fmla="*/ 143 w 548"/>
                  <a:gd name="T67" fmla="*/ 128 h 416"/>
                  <a:gd name="T68" fmla="*/ 109 w 548"/>
                  <a:gd name="T69" fmla="*/ 120 h 416"/>
                  <a:gd name="T70" fmla="*/ 84 w 548"/>
                  <a:gd name="T71" fmla="*/ 104 h 416"/>
                  <a:gd name="T72" fmla="*/ 42 w 548"/>
                  <a:gd name="T73" fmla="*/ 136 h 416"/>
                  <a:gd name="T74" fmla="*/ 8 w 548"/>
                  <a:gd name="T75" fmla="*/ 144 h 416"/>
                  <a:gd name="T76" fmla="*/ 0 w 548"/>
                  <a:gd name="T77" fmla="*/ 144 h 416"/>
                  <a:gd name="T78" fmla="*/ 0 w 548"/>
                  <a:gd name="T79" fmla="*/ 152 h 416"/>
                  <a:gd name="T80" fmla="*/ 34 w 548"/>
                  <a:gd name="T81" fmla="*/ 216 h 416"/>
                  <a:gd name="T82" fmla="*/ 84 w 548"/>
                  <a:gd name="T83" fmla="*/ 152 h 416"/>
                  <a:gd name="T84" fmla="*/ 84 w 548"/>
                  <a:gd name="T85" fmla="*/ 216 h 416"/>
                  <a:gd name="T86" fmla="*/ 126 w 548"/>
                  <a:gd name="T87" fmla="*/ 192 h 416"/>
                  <a:gd name="T88" fmla="*/ 126 w 548"/>
                  <a:gd name="T89" fmla="*/ 240 h 416"/>
                  <a:gd name="T90" fmla="*/ 177 w 548"/>
                  <a:gd name="T91" fmla="*/ 264 h 416"/>
                  <a:gd name="T92" fmla="*/ 160 w 548"/>
                  <a:gd name="T93" fmla="*/ 272 h 416"/>
                  <a:gd name="T94" fmla="*/ 219 w 548"/>
                  <a:gd name="T95" fmla="*/ 312 h 416"/>
                  <a:gd name="T96" fmla="*/ 227 w 548"/>
                  <a:gd name="T97" fmla="*/ 336 h 416"/>
                  <a:gd name="T98" fmla="*/ 253 w 548"/>
                  <a:gd name="T99" fmla="*/ 352 h 416"/>
                  <a:gd name="T100" fmla="*/ 312 w 548"/>
                  <a:gd name="T101" fmla="*/ 360 h 416"/>
                  <a:gd name="T102" fmla="*/ 371 w 548"/>
                  <a:gd name="T103" fmla="*/ 384 h 416"/>
                  <a:gd name="T104" fmla="*/ 312 w 548"/>
                  <a:gd name="T105" fmla="*/ 392 h 416"/>
                  <a:gd name="T106" fmla="*/ 413 w 548"/>
                  <a:gd name="T107" fmla="*/ 416 h 416"/>
                  <a:gd name="T108" fmla="*/ 413 w 548"/>
                  <a:gd name="T109" fmla="*/ 384 h 416"/>
                  <a:gd name="T110" fmla="*/ 388 w 548"/>
                  <a:gd name="T111" fmla="*/ 360 h 41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548" h="416">
                    <a:moveTo>
                      <a:pt x="388" y="360"/>
                    </a:moveTo>
                    <a:lnTo>
                      <a:pt x="379" y="344"/>
                    </a:lnTo>
                    <a:lnTo>
                      <a:pt x="345" y="328"/>
                    </a:lnTo>
                    <a:lnTo>
                      <a:pt x="320" y="296"/>
                    </a:lnTo>
                    <a:lnTo>
                      <a:pt x="270" y="264"/>
                    </a:lnTo>
                    <a:lnTo>
                      <a:pt x="236" y="216"/>
                    </a:lnTo>
                    <a:lnTo>
                      <a:pt x="202" y="200"/>
                    </a:lnTo>
                    <a:lnTo>
                      <a:pt x="219" y="152"/>
                    </a:lnTo>
                    <a:lnTo>
                      <a:pt x="236" y="152"/>
                    </a:lnTo>
                    <a:lnTo>
                      <a:pt x="270" y="168"/>
                    </a:lnTo>
                    <a:lnTo>
                      <a:pt x="278" y="144"/>
                    </a:lnTo>
                    <a:lnTo>
                      <a:pt x="312" y="136"/>
                    </a:lnTo>
                    <a:lnTo>
                      <a:pt x="354" y="144"/>
                    </a:lnTo>
                    <a:lnTo>
                      <a:pt x="404" y="152"/>
                    </a:lnTo>
                    <a:lnTo>
                      <a:pt x="438" y="144"/>
                    </a:lnTo>
                    <a:lnTo>
                      <a:pt x="472" y="152"/>
                    </a:lnTo>
                    <a:lnTo>
                      <a:pt x="522" y="160"/>
                    </a:lnTo>
                    <a:lnTo>
                      <a:pt x="522" y="128"/>
                    </a:lnTo>
                    <a:lnTo>
                      <a:pt x="548" y="120"/>
                    </a:lnTo>
                    <a:lnTo>
                      <a:pt x="522" y="112"/>
                    </a:lnTo>
                    <a:lnTo>
                      <a:pt x="497" y="80"/>
                    </a:lnTo>
                    <a:lnTo>
                      <a:pt x="480" y="48"/>
                    </a:lnTo>
                    <a:lnTo>
                      <a:pt x="421" y="72"/>
                    </a:lnTo>
                    <a:lnTo>
                      <a:pt x="388" y="72"/>
                    </a:lnTo>
                    <a:lnTo>
                      <a:pt x="379" y="48"/>
                    </a:lnTo>
                    <a:lnTo>
                      <a:pt x="345" y="56"/>
                    </a:lnTo>
                    <a:lnTo>
                      <a:pt x="320" y="40"/>
                    </a:lnTo>
                    <a:lnTo>
                      <a:pt x="295" y="16"/>
                    </a:lnTo>
                    <a:lnTo>
                      <a:pt x="261" y="0"/>
                    </a:lnTo>
                    <a:lnTo>
                      <a:pt x="227" y="8"/>
                    </a:lnTo>
                    <a:lnTo>
                      <a:pt x="194" y="48"/>
                    </a:lnTo>
                    <a:lnTo>
                      <a:pt x="194" y="88"/>
                    </a:lnTo>
                    <a:lnTo>
                      <a:pt x="160" y="96"/>
                    </a:lnTo>
                    <a:lnTo>
                      <a:pt x="143" y="128"/>
                    </a:lnTo>
                    <a:lnTo>
                      <a:pt x="109" y="120"/>
                    </a:lnTo>
                    <a:lnTo>
                      <a:pt x="84" y="104"/>
                    </a:lnTo>
                    <a:lnTo>
                      <a:pt x="42" y="136"/>
                    </a:lnTo>
                    <a:lnTo>
                      <a:pt x="8" y="144"/>
                    </a:lnTo>
                    <a:lnTo>
                      <a:pt x="0" y="144"/>
                    </a:lnTo>
                    <a:lnTo>
                      <a:pt x="0" y="152"/>
                    </a:lnTo>
                    <a:lnTo>
                      <a:pt x="34" y="216"/>
                    </a:lnTo>
                    <a:lnTo>
                      <a:pt x="84" y="152"/>
                    </a:lnTo>
                    <a:lnTo>
                      <a:pt x="84" y="216"/>
                    </a:lnTo>
                    <a:lnTo>
                      <a:pt x="126" y="192"/>
                    </a:lnTo>
                    <a:lnTo>
                      <a:pt x="126" y="240"/>
                    </a:lnTo>
                    <a:lnTo>
                      <a:pt x="177" y="264"/>
                    </a:lnTo>
                    <a:lnTo>
                      <a:pt x="160" y="272"/>
                    </a:lnTo>
                    <a:lnTo>
                      <a:pt x="219" y="312"/>
                    </a:lnTo>
                    <a:lnTo>
                      <a:pt x="227" y="336"/>
                    </a:lnTo>
                    <a:lnTo>
                      <a:pt x="253" y="352"/>
                    </a:lnTo>
                    <a:lnTo>
                      <a:pt x="312" y="360"/>
                    </a:lnTo>
                    <a:lnTo>
                      <a:pt x="371" y="384"/>
                    </a:lnTo>
                    <a:lnTo>
                      <a:pt x="312" y="392"/>
                    </a:lnTo>
                    <a:lnTo>
                      <a:pt x="413" y="416"/>
                    </a:lnTo>
                    <a:lnTo>
                      <a:pt x="413" y="384"/>
                    </a:lnTo>
                    <a:lnTo>
                      <a:pt x="388" y="360"/>
                    </a:lnTo>
                    <a:close/>
                  </a:path>
                </a:pathLst>
              </a:custGeom>
              <a:pattFill prst="wdUpDiag">
                <a:fgClr>
                  <a:schemeClr val="tx2">
                    <a:lumMod val="20000"/>
                    <a:lumOff val="80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74" name="Freeform 73"/>
              <p:cNvSpPr>
                <a:spLocks/>
              </p:cNvSpPr>
              <p:nvPr/>
            </p:nvSpPr>
            <p:spPr bwMode="auto">
              <a:xfrm>
                <a:off x="4098" y="3000"/>
                <a:ext cx="278" cy="200"/>
              </a:xfrm>
              <a:custGeom>
                <a:avLst/>
                <a:gdLst>
                  <a:gd name="T0" fmla="*/ 50 w 278"/>
                  <a:gd name="T1" fmla="*/ 192 h 200"/>
                  <a:gd name="T2" fmla="*/ 92 w 278"/>
                  <a:gd name="T3" fmla="*/ 160 h 200"/>
                  <a:gd name="T4" fmla="*/ 117 w 278"/>
                  <a:gd name="T5" fmla="*/ 176 h 200"/>
                  <a:gd name="T6" fmla="*/ 151 w 278"/>
                  <a:gd name="T7" fmla="*/ 184 h 200"/>
                  <a:gd name="T8" fmla="*/ 168 w 278"/>
                  <a:gd name="T9" fmla="*/ 152 h 200"/>
                  <a:gd name="T10" fmla="*/ 202 w 278"/>
                  <a:gd name="T11" fmla="*/ 144 h 200"/>
                  <a:gd name="T12" fmla="*/ 202 w 278"/>
                  <a:gd name="T13" fmla="*/ 104 h 200"/>
                  <a:gd name="T14" fmla="*/ 235 w 278"/>
                  <a:gd name="T15" fmla="*/ 64 h 200"/>
                  <a:gd name="T16" fmla="*/ 278 w 278"/>
                  <a:gd name="T17" fmla="*/ 48 h 200"/>
                  <a:gd name="T18" fmla="*/ 235 w 278"/>
                  <a:gd name="T19" fmla="*/ 0 h 200"/>
                  <a:gd name="T20" fmla="*/ 227 w 278"/>
                  <a:gd name="T21" fmla="*/ 8 h 200"/>
                  <a:gd name="T22" fmla="*/ 227 w 278"/>
                  <a:gd name="T23" fmla="*/ 32 h 200"/>
                  <a:gd name="T24" fmla="*/ 185 w 278"/>
                  <a:gd name="T25" fmla="*/ 40 h 200"/>
                  <a:gd name="T26" fmla="*/ 134 w 278"/>
                  <a:gd name="T27" fmla="*/ 40 h 200"/>
                  <a:gd name="T28" fmla="*/ 101 w 278"/>
                  <a:gd name="T29" fmla="*/ 64 h 200"/>
                  <a:gd name="T30" fmla="*/ 42 w 278"/>
                  <a:gd name="T31" fmla="*/ 64 h 200"/>
                  <a:gd name="T32" fmla="*/ 8 w 278"/>
                  <a:gd name="T33" fmla="*/ 72 h 200"/>
                  <a:gd name="T34" fmla="*/ 0 w 278"/>
                  <a:gd name="T35" fmla="*/ 96 h 200"/>
                  <a:gd name="T36" fmla="*/ 8 w 278"/>
                  <a:gd name="T37" fmla="*/ 152 h 200"/>
                  <a:gd name="T38" fmla="*/ 0 w 278"/>
                  <a:gd name="T39" fmla="*/ 160 h 200"/>
                  <a:gd name="T40" fmla="*/ 25 w 278"/>
                  <a:gd name="T41" fmla="*/ 152 h 200"/>
                  <a:gd name="T42" fmla="*/ 8 w 278"/>
                  <a:gd name="T43" fmla="*/ 176 h 200"/>
                  <a:gd name="T44" fmla="*/ 8 w 278"/>
                  <a:gd name="T45" fmla="*/ 200 h 200"/>
                  <a:gd name="T46" fmla="*/ 16 w 278"/>
                  <a:gd name="T47" fmla="*/ 200 h 200"/>
                  <a:gd name="T48" fmla="*/ 50 w 278"/>
                  <a:gd name="T49" fmla="*/ 192 h 2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278" h="200">
                    <a:moveTo>
                      <a:pt x="50" y="192"/>
                    </a:moveTo>
                    <a:lnTo>
                      <a:pt x="92" y="160"/>
                    </a:lnTo>
                    <a:lnTo>
                      <a:pt x="117" y="176"/>
                    </a:lnTo>
                    <a:lnTo>
                      <a:pt x="151" y="184"/>
                    </a:lnTo>
                    <a:lnTo>
                      <a:pt x="168" y="152"/>
                    </a:lnTo>
                    <a:lnTo>
                      <a:pt x="202" y="144"/>
                    </a:lnTo>
                    <a:lnTo>
                      <a:pt x="202" y="104"/>
                    </a:lnTo>
                    <a:lnTo>
                      <a:pt x="235" y="64"/>
                    </a:lnTo>
                    <a:lnTo>
                      <a:pt x="278" y="48"/>
                    </a:lnTo>
                    <a:lnTo>
                      <a:pt x="235" y="0"/>
                    </a:lnTo>
                    <a:lnTo>
                      <a:pt x="227" y="8"/>
                    </a:lnTo>
                    <a:lnTo>
                      <a:pt x="227" y="32"/>
                    </a:lnTo>
                    <a:lnTo>
                      <a:pt x="185" y="40"/>
                    </a:lnTo>
                    <a:lnTo>
                      <a:pt x="134" y="40"/>
                    </a:lnTo>
                    <a:lnTo>
                      <a:pt x="101" y="64"/>
                    </a:lnTo>
                    <a:lnTo>
                      <a:pt x="42" y="64"/>
                    </a:lnTo>
                    <a:lnTo>
                      <a:pt x="8" y="72"/>
                    </a:lnTo>
                    <a:lnTo>
                      <a:pt x="0" y="96"/>
                    </a:lnTo>
                    <a:lnTo>
                      <a:pt x="8" y="152"/>
                    </a:lnTo>
                    <a:lnTo>
                      <a:pt x="0" y="160"/>
                    </a:lnTo>
                    <a:lnTo>
                      <a:pt x="25" y="152"/>
                    </a:lnTo>
                    <a:lnTo>
                      <a:pt x="8" y="176"/>
                    </a:lnTo>
                    <a:lnTo>
                      <a:pt x="8" y="200"/>
                    </a:lnTo>
                    <a:lnTo>
                      <a:pt x="16" y="200"/>
                    </a:lnTo>
                    <a:lnTo>
                      <a:pt x="50" y="192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75" name="Freeform 74"/>
              <p:cNvSpPr>
                <a:spLocks/>
              </p:cNvSpPr>
              <p:nvPr/>
            </p:nvSpPr>
            <p:spPr bwMode="auto">
              <a:xfrm>
                <a:off x="4106" y="3056"/>
                <a:ext cx="548" cy="416"/>
              </a:xfrm>
              <a:custGeom>
                <a:avLst/>
                <a:gdLst>
                  <a:gd name="T0" fmla="*/ 388 w 548"/>
                  <a:gd name="T1" fmla="*/ 360 h 416"/>
                  <a:gd name="T2" fmla="*/ 379 w 548"/>
                  <a:gd name="T3" fmla="*/ 344 h 416"/>
                  <a:gd name="T4" fmla="*/ 345 w 548"/>
                  <a:gd name="T5" fmla="*/ 328 h 416"/>
                  <a:gd name="T6" fmla="*/ 320 w 548"/>
                  <a:gd name="T7" fmla="*/ 296 h 416"/>
                  <a:gd name="T8" fmla="*/ 270 w 548"/>
                  <a:gd name="T9" fmla="*/ 264 h 416"/>
                  <a:gd name="T10" fmla="*/ 236 w 548"/>
                  <a:gd name="T11" fmla="*/ 216 h 416"/>
                  <a:gd name="T12" fmla="*/ 202 w 548"/>
                  <a:gd name="T13" fmla="*/ 200 h 416"/>
                  <a:gd name="T14" fmla="*/ 219 w 548"/>
                  <a:gd name="T15" fmla="*/ 152 h 416"/>
                  <a:gd name="T16" fmla="*/ 236 w 548"/>
                  <a:gd name="T17" fmla="*/ 152 h 416"/>
                  <a:gd name="T18" fmla="*/ 270 w 548"/>
                  <a:gd name="T19" fmla="*/ 168 h 416"/>
                  <a:gd name="T20" fmla="*/ 278 w 548"/>
                  <a:gd name="T21" fmla="*/ 144 h 416"/>
                  <a:gd name="T22" fmla="*/ 312 w 548"/>
                  <a:gd name="T23" fmla="*/ 136 h 416"/>
                  <a:gd name="T24" fmla="*/ 354 w 548"/>
                  <a:gd name="T25" fmla="*/ 144 h 416"/>
                  <a:gd name="T26" fmla="*/ 404 w 548"/>
                  <a:gd name="T27" fmla="*/ 152 h 416"/>
                  <a:gd name="T28" fmla="*/ 438 w 548"/>
                  <a:gd name="T29" fmla="*/ 144 h 416"/>
                  <a:gd name="T30" fmla="*/ 472 w 548"/>
                  <a:gd name="T31" fmla="*/ 152 h 416"/>
                  <a:gd name="T32" fmla="*/ 522 w 548"/>
                  <a:gd name="T33" fmla="*/ 160 h 416"/>
                  <a:gd name="T34" fmla="*/ 522 w 548"/>
                  <a:gd name="T35" fmla="*/ 128 h 416"/>
                  <a:gd name="T36" fmla="*/ 548 w 548"/>
                  <a:gd name="T37" fmla="*/ 120 h 416"/>
                  <a:gd name="T38" fmla="*/ 522 w 548"/>
                  <a:gd name="T39" fmla="*/ 112 h 416"/>
                  <a:gd name="T40" fmla="*/ 497 w 548"/>
                  <a:gd name="T41" fmla="*/ 80 h 416"/>
                  <a:gd name="T42" fmla="*/ 480 w 548"/>
                  <a:gd name="T43" fmla="*/ 48 h 416"/>
                  <a:gd name="T44" fmla="*/ 421 w 548"/>
                  <a:gd name="T45" fmla="*/ 72 h 416"/>
                  <a:gd name="T46" fmla="*/ 388 w 548"/>
                  <a:gd name="T47" fmla="*/ 72 h 416"/>
                  <a:gd name="T48" fmla="*/ 379 w 548"/>
                  <a:gd name="T49" fmla="*/ 48 h 416"/>
                  <a:gd name="T50" fmla="*/ 345 w 548"/>
                  <a:gd name="T51" fmla="*/ 56 h 416"/>
                  <a:gd name="T52" fmla="*/ 320 w 548"/>
                  <a:gd name="T53" fmla="*/ 40 h 416"/>
                  <a:gd name="T54" fmla="*/ 295 w 548"/>
                  <a:gd name="T55" fmla="*/ 16 h 416"/>
                  <a:gd name="T56" fmla="*/ 261 w 548"/>
                  <a:gd name="T57" fmla="*/ 0 h 416"/>
                  <a:gd name="T58" fmla="*/ 227 w 548"/>
                  <a:gd name="T59" fmla="*/ 8 h 416"/>
                  <a:gd name="T60" fmla="*/ 194 w 548"/>
                  <a:gd name="T61" fmla="*/ 48 h 416"/>
                  <a:gd name="T62" fmla="*/ 194 w 548"/>
                  <a:gd name="T63" fmla="*/ 88 h 416"/>
                  <a:gd name="T64" fmla="*/ 160 w 548"/>
                  <a:gd name="T65" fmla="*/ 96 h 416"/>
                  <a:gd name="T66" fmla="*/ 143 w 548"/>
                  <a:gd name="T67" fmla="*/ 128 h 416"/>
                  <a:gd name="T68" fmla="*/ 109 w 548"/>
                  <a:gd name="T69" fmla="*/ 120 h 416"/>
                  <a:gd name="T70" fmla="*/ 84 w 548"/>
                  <a:gd name="T71" fmla="*/ 104 h 416"/>
                  <a:gd name="T72" fmla="*/ 42 w 548"/>
                  <a:gd name="T73" fmla="*/ 136 h 416"/>
                  <a:gd name="T74" fmla="*/ 8 w 548"/>
                  <a:gd name="T75" fmla="*/ 144 h 416"/>
                  <a:gd name="T76" fmla="*/ 0 w 548"/>
                  <a:gd name="T77" fmla="*/ 144 h 416"/>
                  <a:gd name="T78" fmla="*/ 0 w 548"/>
                  <a:gd name="T79" fmla="*/ 152 h 416"/>
                  <a:gd name="T80" fmla="*/ 34 w 548"/>
                  <a:gd name="T81" fmla="*/ 216 h 416"/>
                  <a:gd name="T82" fmla="*/ 84 w 548"/>
                  <a:gd name="T83" fmla="*/ 152 h 416"/>
                  <a:gd name="T84" fmla="*/ 84 w 548"/>
                  <a:gd name="T85" fmla="*/ 216 h 416"/>
                  <a:gd name="T86" fmla="*/ 126 w 548"/>
                  <a:gd name="T87" fmla="*/ 192 h 416"/>
                  <a:gd name="T88" fmla="*/ 126 w 548"/>
                  <a:gd name="T89" fmla="*/ 240 h 416"/>
                  <a:gd name="T90" fmla="*/ 177 w 548"/>
                  <a:gd name="T91" fmla="*/ 264 h 416"/>
                  <a:gd name="T92" fmla="*/ 160 w 548"/>
                  <a:gd name="T93" fmla="*/ 272 h 416"/>
                  <a:gd name="T94" fmla="*/ 219 w 548"/>
                  <a:gd name="T95" fmla="*/ 312 h 416"/>
                  <a:gd name="T96" fmla="*/ 227 w 548"/>
                  <a:gd name="T97" fmla="*/ 336 h 416"/>
                  <a:gd name="T98" fmla="*/ 253 w 548"/>
                  <a:gd name="T99" fmla="*/ 352 h 416"/>
                  <a:gd name="T100" fmla="*/ 312 w 548"/>
                  <a:gd name="T101" fmla="*/ 360 h 416"/>
                  <a:gd name="T102" fmla="*/ 371 w 548"/>
                  <a:gd name="T103" fmla="*/ 384 h 416"/>
                  <a:gd name="T104" fmla="*/ 312 w 548"/>
                  <a:gd name="T105" fmla="*/ 392 h 416"/>
                  <a:gd name="T106" fmla="*/ 413 w 548"/>
                  <a:gd name="T107" fmla="*/ 416 h 416"/>
                  <a:gd name="T108" fmla="*/ 413 w 548"/>
                  <a:gd name="T109" fmla="*/ 384 h 416"/>
                  <a:gd name="T110" fmla="*/ 388 w 548"/>
                  <a:gd name="T111" fmla="*/ 360 h 41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548" h="416">
                    <a:moveTo>
                      <a:pt x="388" y="360"/>
                    </a:moveTo>
                    <a:lnTo>
                      <a:pt x="379" y="344"/>
                    </a:lnTo>
                    <a:lnTo>
                      <a:pt x="345" y="328"/>
                    </a:lnTo>
                    <a:lnTo>
                      <a:pt x="320" y="296"/>
                    </a:lnTo>
                    <a:lnTo>
                      <a:pt x="270" y="264"/>
                    </a:lnTo>
                    <a:lnTo>
                      <a:pt x="236" y="216"/>
                    </a:lnTo>
                    <a:lnTo>
                      <a:pt x="202" y="200"/>
                    </a:lnTo>
                    <a:lnTo>
                      <a:pt x="219" y="152"/>
                    </a:lnTo>
                    <a:lnTo>
                      <a:pt x="236" y="152"/>
                    </a:lnTo>
                    <a:lnTo>
                      <a:pt x="270" y="168"/>
                    </a:lnTo>
                    <a:lnTo>
                      <a:pt x="278" y="144"/>
                    </a:lnTo>
                    <a:lnTo>
                      <a:pt x="312" y="136"/>
                    </a:lnTo>
                    <a:lnTo>
                      <a:pt x="354" y="144"/>
                    </a:lnTo>
                    <a:lnTo>
                      <a:pt x="404" y="152"/>
                    </a:lnTo>
                    <a:lnTo>
                      <a:pt x="438" y="144"/>
                    </a:lnTo>
                    <a:lnTo>
                      <a:pt x="472" y="152"/>
                    </a:lnTo>
                    <a:lnTo>
                      <a:pt x="522" y="160"/>
                    </a:lnTo>
                    <a:lnTo>
                      <a:pt x="522" y="128"/>
                    </a:lnTo>
                    <a:lnTo>
                      <a:pt x="548" y="120"/>
                    </a:lnTo>
                    <a:lnTo>
                      <a:pt x="522" y="112"/>
                    </a:lnTo>
                    <a:lnTo>
                      <a:pt x="497" y="80"/>
                    </a:lnTo>
                    <a:lnTo>
                      <a:pt x="480" y="48"/>
                    </a:lnTo>
                    <a:lnTo>
                      <a:pt x="421" y="72"/>
                    </a:lnTo>
                    <a:lnTo>
                      <a:pt x="388" y="72"/>
                    </a:lnTo>
                    <a:lnTo>
                      <a:pt x="379" y="48"/>
                    </a:lnTo>
                    <a:lnTo>
                      <a:pt x="345" y="56"/>
                    </a:lnTo>
                    <a:lnTo>
                      <a:pt x="320" y="40"/>
                    </a:lnTo>
                    <a:lnTo>
                      <a:pt x="295" y="16"/>
                    </a:lnTo>
                    <a:lnTo>
                      <a:pt x="261" y="0"/>
                    </a:lnTo>
                    <a:lnTo>
                      <a:pt x="227" y="8"/>
                    </a:lnTo>
                    <a:lnTo>
                      <a:pt x="194" y="48"/>
                    </a:lnTo>
                    <a:lnTo>
                      <a:pt x="194" y="88"/>
                    </a:lnTo>
                    <a:lnTo>
                      <a:pt x="160" y="96"/>
                    </a:lnTo>
                    <a:lnTo>
                      <a:pt x="143" y="128"/>
                    </a:lnTo>
                    <a:lnTo>
                      <a:pt x="109" y="120"/>
                    </a:lnTo>
                    <a:lnTo>
                      <a:pt x="84" y="104"/>
                    </a:lnTo>
                    <a:lnTo>
                      <a:pt x="42" y="136"/>
                    </a:lnTo>
                    <a:lnTo>
                      <a:pt x="8" y="144"/>
                    </a:lnTo>
                    <a:lnTo>
                      <a:pt x="0" y="144"/>
                    </a:lnTo>
                    <a:lnTo>
                      <a:pt x="0" y="152"/>
                    </a:lnTo>
                    <a:lnTo>
                      <a:pt x="34" y="216"/>
                    </a:lnTo>
                    <a:lnTo>
                      <a:pt x="84" y="152"/>
                    </a:lnTo>
                    <a:lnTo>
                      <a:pt x="84" y="216"/>
                    </a:lnTo>
                    <a:lnTo>
                      <a:pt x="126" y="192"/>
                    </a:lnTo>
                    <a:lnTo>
                      <a:pt x="126" y="240"/>
                    </a:lnTo>
                    <a:lnTo>
                      <a:pt x="177" y="264"/>
                    </a:lnTo>
                    <a:lnTo>
                      <a:pt x="160" y="272"/>
                    </a:lnTo>
                    <a:lnTo>
                      <a:pt x="219" y="312"/>
                    </a:lnTo>
                    <a:lnTo>
                      <a:pt x="227" y="336"/>
                    </a:lnTo>
                    <a:lnTo>
                      <a:pt x="253" y="352"/>
                    </a:lnTo>
                    <a:lnTo>
                      <a:pt x="312" y="360"/>
                    </a:lnTo>
                    <a:lnTo>
                      <a:pt x="371" y="384"/>
                    </a:lnTo>
                    <a:lnTo>
                      <a:pt x="312" y="392"/>
                    </a:lnTo>
                    <a:lnTo>
                      <a:pt x="413" y="416"/>
                    </a:lnTo>
                    <a:lnTo>
                      <a:pt x="413" y="384"/>
                    </a:lnTo>
                    <a:lnTo>
                      <a:pt x="388" y="36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76" name="Freeform 75"/>
              <p:cNvSpPr>
                <a:spLocks/>
              </p:cNvSpPr>
              <p:nvPr/>
            </p:nvSpPr>
            <p:spPr bwMode="auto">
              <a:xfrm>
                <a:off x="4308" y="3192"/>
                <a:ext cx="388" cy="320"/>
              </a:xfrm>
              <a:custGeom>
                <a:avLst/>
                <a:gdLst>
                  <a:gd name="T0" fmla="*/ 287 w 388"/>
                  <a:gd name="T1" fmla="*/ 264 h 320"/>
                  <a:gd name="T2" fmla="*/ 312 w 388"/>
                  <a:gd name="T3" fmla="*/ 248 h 320"/>
                  <a:gd name="T4" fmla="*/ 320 w 388"/>
                  <a:gd name="T5" fmla="*/ 216 h 320"/>
                  <a:gd name="T6" fmla="*/ 346 w 388"/>
                  <a:gd name="T7" fmla="*/ 216 h 320"/>
                  <a:gd name="T8" fmla="*/ 337 w 388"/>
                  <a:gd name="T9" fmla="*/ 192 h 320"/>
                  <a:gd name="T10" fmla="*/ 388 w 388"/>
                  <a:gd name="T11" fmla="*/ 176 h 320"/>
                  <a:gd name="T12" fmla="*/ 362 w 388"/>
                  <a:gd name="T13" fmla="*/ 136 h 320"/>
                  <a:gd name="T14" fmla="*/ 388 w 388"/>
                  <a:gd name="T15" fmla="*/ 120 h 320"/>
                  <a:gd name="T16" fmla="*/ 346 w 388"/>
                  <a:gd name="T17" fmla="*/ 96 h 320"/>
                  <a:gd name="T18" fmla="*/ 337 w 388"/>
                  <a:gd name="T19" fmla="*/ 64 h 320"/>
                  <a:gd name="T20" fmla="*/ 337 w 388"/>
                  <a:gd name="T21" fmla="*/ 32 h 320"/>
                  <a:gd name="T22" fmla="*/ 304 w 388"/>
                  <a:gd name="T23" fmla="*/ 32 h 320"/>
                  <a:gd name="T24" fmla="*/ 295 w 388"/>
                  <a:gd name="T25" fmla="*/ 16 h 320"/>
                  <a:gd name="T26" fmla="*/ 270 w 388"/>
                  <a:gd name="T27" fmla="*/ 16 h 320"/>
                  <a:gd name="T28" fmla="*/ 236 w 388"/>
                  <a:gd name="T29" fmla="*/ 8 h 320"/>
                  <a:gd name="T30" fmla="*/ 202 w 388"/>
                  <a:gd name="T31" fmla="*/ 16 h 320"/>
                  <a:gd name="T32" fmla="*/ 152 w 388"/>
                  <a:gd name="T33" fmla="*/ 8 h 320"/>
                  <a:gd name="T34" fmla="*/ 110 w 388"/>
                  <a:gd name="T35" fmla="*/ 0 h 320"/>
                  <a:gd name="T36" fmla="*/ 76 w 388"/>
                  <a:gd name="T37" fmla="*/ 8 h 320"/>
                  <a:gd name="T38" fmla="*/ 68 w 388"/>
                  <a:gd name="T39" fmla="*/ 32 h 320"/>
                  <a:gd name="T40" fmla="*/ 34 w 388"/>
                  <a:gd name="T41" fmla="*/ 16 h 320"/>
                  <a:gd name="T42" fmla="*/ 17 w 388"/>
                  <a:gd name="T43" fmla="*/ 16 h 320"/>
                  <a:gd name="T44" fmla="*/ 0 w 388"/>
                  <a:gd name="T45" fmla="*/ 64 h 320"/>
                  <a:gd name="T46" fmla="*/ 34 w 388"/>
                  <a:gd name="T47" fmla="*/ 80 h 320"/>
                  <a:gd name="T48" fmla="*/ 68 w 388"/>
                  <a:gd name="T49" fmla="*/ 128 h 320"/>
                  <a:gd name="T50" fmla="*/ 118 w 388"/>
                  <a:gd name="T51" fmla="*/ 160 h 320"/>
                  <a:gd name="T52" fmla="*/ 143 w 388"/>
                  <a:gd name="T53" fmla="*/ 192 h 320"/>
                  <a:gd name="T54" fmla="*/ 177 w 388"/>
                  <a:gd name="T55" fmla="*/ 208 h 320"/>
                  <a:gd name="T56" fmla="*/ 186 w 388"/>
                  <a:gd name="T57" fmla="*/ 224 h 320"/>
                  <a:gd name="T58" fmla="*/ 211 w 388"/>
                  <a:gd name="T59" fmla="*/ 248 h 320"/>
                  <a:gd name="T60" fmla="*/ 211 w 388"/>
                  <a:gd name="T61" fmla="*/ 280 h 320"/>
                  <a:gd name="T62" fmla="*/ 295 w 388"/>
                  <a:gd name="T63" fmla="*/ 320 h 320"/>
                  <a:gd name="T64" fmla="*/ 295 w 388"/>
                  <a:gd name="T65" fmla="*/ 280 h 320"/>
                  <a:gd name="T66" fmla="*/ 287 w 388"/>
                  <a:gd name="T67" fmla="*/ 264 h 32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88" h="320">
                    <a:moveTo>
                      <a:pt x="287" y="264"/>
                    </a:moveTo>
                    <a:lnTo>
                      <a:pt x="312" y="248"/>
                    </a:lnTo>
                    <a:lnTo>
                      <a:pt x="320" y="216"/>
                    </a:lnTo>
                    <a:lnTo>
                      <a:pt x="346" y="216"/>
                    </a:lnTo>
                    <a:lnTo>
                      <a:pt x="337" y="192"/>
                    </a:lnTo>
                    <a:lnTo>
                      <a:pt x="388" y="176"/>
                    </a:lnTo>
                    <a:lnTo>
                      <a:pt x="362" y="136"/>
                    </a:lnTo>
                    <a:lnTo>
                      <a:pt x="388" y="120"/>
                    </a:lnTo>
                    <a:lnTo>
                      <a:pt x="346" y="96"/>
                    </a:lnTo>
                    <a:lnTo>
                      <a:pt x="337" y="64"/>
                    </a:lnTo>
                    <a:lnTo>
                      <a:pt x="337" y="32"/>
                    </a:lnTo>
                    <a:lnTo>
                      <a:pt x="304" y="32"/>
                    </a:lnTo>
                    <a:lnTo>
                      <a:pt x="295" y="16"/>
                    </a:lnTo>
                    <a:lnTo>
                      <a:pt x="270" y="16"/>
                    </a:lnTo>
                    <a:lnTo>
                      <a:pt x="236" y="8"/>
                    </a:lnTo>
                    <a:lnTo>
                      <a:pt x="202" y="16"/>
                    </a:lnTo>
                    <a:lnTo>
                      <a:pt x="152" y="8"/>
                    </a:lnTo>
                    <a:lnTo>
                      <a:pt x="110" y="0"/>
                    </a:lnTo>
                    <a:lnTo>
                      <a:pt x="76" y="8"/>
                    </a:lnTo>
                    <a:lnTo>
                      <a:pt x="68" y="32"/>
                    </a:lnTo>
                    <a:lnTo>
                      <a:pt x="34" y="16"/>
                    </a:lnTo>
                    <a:lnTo>
                      <a:pt x="17" y="16"/>
                    </a:lnTo>
                    <a:lnTo>
                      <a:pt x="0" y="64"/>
                    </a:lnTo>
                    <a:lnTo>
                      <a:pt x="34" y="80"/>
                    </a:lnTo>
                    <a:lnTo>
                      <a:pt x="68" y="128"/>
                    </a:lnTo>
                    <a:lnTo>
                      <a:pt x="118" y="160"/>
                    </a:lnTo>
                    <a:lnTo>
                      <a:pt x="143" y="192"/>
                    </a:lnTo>
                    <a:lnTo>
                      <a:pt x="177" y="208"/>
                    </a:lnTo>
                    <a:lnTo>
                      <a:pt x="186" y="224"/>
                    </a:lnTo>
                    <a:lnTo>
                      <a:pt x="211" y="248"/>
                    </a:lnTo>
                    <a:lnTo>
                      <a:pt x="211" y="280"/>
                    </a:lnTo>
                    <a:lnTo>
                      <a:pt x="295" y="320"/>
                    </a:lnTo>
                    <a:lnTo>
                      <a:pt x="295" y="280"/>
                    </a:lnTo>
                    <a:lnTo>
                      <a:pt x="287" y="264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77" name="Freeform 76"/>
              <p:cNvSpPr>
                <a:spLocks/>
              </p:cNvSpPr>
              <p:nvPr/>
            </p:nvSpPr>
            <p:spPr bwMode="auto">
              <a:xfrm>
                <a:off x="4333" y="2760"/>
                <a:ext cx="573" cy="368"/>
              </a:xfrm>
              <a:custGeom>
                <a:avLst/>
                <a:gdLst>
                  <a:gd name="T0" fmla="*/ 295 w 573"/>
                  <a:gd name="T1" fmla="*/ 320 h 368"/>
                  <a:gd name="T2" fmla="*/ 329 w 573"/>
                  <a:gd name="T3" fmla="*/ 304 h 368"/>
                  <a:gd name="T4" fmla="*/ 380 w 573"/>
                  <a:gd name="T5" fmla="*/ 304 h 368"/>
                  <a:gd name="T6" fmla="*/ 413 w 573"/>
                  <a:gd name="T7" fmla="*/ 288 h 368"/>
                  <a:gd name="T8" fmla="*/ 439 w 573"/>
                  <a:gd name="T9" fmla="*/ 272 h 368"/>
                  <a:gd name="T10" fmla="*/ 455 w 573"/>
                  <a:gd name="T11" fmla="*/ 264 h 368"/>
                  <a:gd name="T12" fmla="*/ 464 w 573"/>
                  <a:gd name="T13" fmla="*/ 224 h 368"/>
                  <a:gd name="T14" fmla="*/ 472 w 573"/>
                  <a:gd name="T15" fmla="*/ 200 h 368"/>
                  <a:gd name="T16" fmla="*/ 498 w 573"/>
                  <a:gd name="T17" fmla="*/ 168 h 368"/>
                  <a:gd name="T18" fmla="*/ 523 w 573"/>
                  <a:gd name="T19" fmla="*/ 112 h 368"/>
                  <a:gd name="T20" fmla="*/ 548 w 573"/>
                  <a:gd name="T21" fmla="*/ 72 h 368"/>
                  <a:gd name="T22" fmla="*/ 573 w 573"/>
                  <a:gd name="T23" fmla="*/ 48 h 368"/>
                  <a:gd name="T24" fmla="*/ 548 w 573"/>
                  <a:gd name="T25" fmla="*/ 24 h 368"/>
                  <a:gd name="T26" fmla="*/ 514 w 573"/>
                  <a:gd name="T27" fmla="*/ 0 h 368"/>
                  <a:gd name="T28" fmla="*/ 472 w 573"/>
                  <a:gd name="T29" fmla="*/ 8 h 368"/>
                  <a:gd name="T30" fmla="*/ 447 w 573"/>
                  <a:gd name="T31" fmla="*/ 0 h 368"/>
                  <a:gd name="T32" fmla="*/ 405 w 573"/>
                  <a:gd name="T33" fmla="*/ 8 h 368"/>
                  <a:gd name="T34" fmla="*/ 371 w 573"/>
                  <a:gd name="T35" fmla="*/ 8 h 368"/>
                  <a:gd name="T36" fmla="*/ 329 w 573"/>
                  <a:gd name="T37" fmla="*/ 56 h 368"/>
                  <a:gd name="T38" fmla="*/ 287 w 573"/>
                  <a:gd name="T39" fmla="*/ 48 h 368"/>
                  <a:gd name="T40" fmla="*/ 279 w 573"/>
                  <a:gd name="T41" fmla="*/ 64 h 368"/>
                  <a:gd name="T42" fmla="*/ 228 w 573"/>
                  <a:gd name="T43" fmla="*/ 80 h 368"/>
                  <a:gd name="T44" fmla="*/ 228 w 573"/>
                  <a:gd name="T45" fmla="*/ 112 h 368"/>
                  <a:gd name="T46" fmla="*/ 110 w 573"/>
                  <a:gd name="T47" fmla="*/ 128 h 368"/>
                  <a:gd name="T48" fmla="*/ 85 w 573"/>
                  <a:gd name="T49" fmla="*/ 112 h 368"/>
                  <a:gd name="T50" fmla="*/ 68 w 573"/>
                  <a:gd name="T51" fmla="*/ 104 h 368"/>
                  <a:gd name="T52" fmla="*/ 68 w 573"/>
                  <a:gd name="T53" fmla="*/ 128 h 368"/>
                  <a:gd name="T54" fmla="*/ 26 w 573"/>
                  <a:gd name="T55" fmla="*/ 144 h 368"/>
                  <a:gd name="T56" fmla="*/ 26 w 573"/>
                  <a:gd name="T57" fmla="*/ 184 h 368"/>
                  <a:gd name="T58" fmla="*/ 17 w 573"/>
                  <a:gd name="T59" fmla="*/ 224 h 368"/>
                  <a:gd name="T60" fmla="*/ 0 w 573"/>
                  <a:gd name="T61" fmla="*/ 240 h 368"/>
                  <a:gd name="T62" fmla="*/ 43 w 573"/>
                  <a:gd name="T63" fmla="*/ 288 h 368"/>
                  <a:gd name="T64" fmla="*/ 34 w 573"/>
                  <a:gd name="T65" fmla="*/ 296 h 368"/>
                  <a:gd name="T66" fmla="*/ 68 w 573"/>
                  <a:gd name="T67" fmla="*/ 312 h 368"/>
                  <a:gd name="T68" fmla="*/ 93 w 573"/>
                  <a:gd name="T69" fmla="*/ 336 h 368"/>
                  <a:gd name="T70" fmla="*/ 118 w 573"/>
                  <a:gd name="T71" fmla="*/ 352 h 368"/>
                  <a:gd name="T72" fmla="*/ 152 w 573"/>
                  <a:gd name="T73" fmla="*/ 344 h 368"/>
                  <a:gd name="T74" fmla="*/ 161 w 573"/>
                  <a:gd name="T75" fmla="*/ 368 h 368"/>
                  <a:gd name="T76" fmla="*/ 194 w 573"/>
                  <a:gd name="T77" fmla="*/ 368 h 368"/>
                  <a:gd name="T78" fmla="*/ 253 w 573"/>
                  <a:gd name="T79" fmla="*/ 344 h 368"/>
                  <a:gd name="T80" fmla="*/ 262 w 573"/>
                  <a:gd name="T81" fmla="*/ 344 h 368"/>
                  <a:gd name="T82" fmla="*/ 270 w 573"/>
                  <a:gd name="T83" fmla="*/ 320 h 368"/>
                  <a:gd name="T84" fmla="*/ 295 w 573"/>
                  <a:gd name="T85" fmla="*/ 320 h 36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73" h="368">
                    <a:moveTo>
                      <a:pt x="295" y="320"/>
                    </a:moveTo>
                    <a:lnTo>
                      <a:pt x="329" y="304"/>
                    </a:lnTo>
                    <a:lnTo>
                      <a:pt x="380" y="304"/>
                    </a:lnTo>
                    <a:lnTo>
                      <a:pt x="413" y="288"/>
                    </a:lnTo>
                    <a:lnTo>
                      <a:pt x="439" y="272"/>
                    </a:lnTo>
                    <a:lnTo>
                      <a:pt x="455" y="264"/>
                    </a:lnTo>
                    <a:lnTo>
                      <a:pt x="464" y="224"/>
                    </a:lnTo>
                    <a:lnTo>
                      <a:pt x="472" y="200"/>
                    </a:lnTo>
                    <a:lnTo>
                      <a:pt x="498" y="168"/>
                    </a:lnTo>
                    <a:lnTo>
                      <a:pt x="523" y="112"/>
                    </a:lnTo>
                    <a:lnTo>
                      <a:pt x="548" y="72"/>
                    </a:lnTo>
                    <a:lnTo>
                      <a:pt x="573" y="48"/>
                    </a:lnTo>
                    <a:lnTo>
                      <a:pt x="548" y="24"/>
                    </a:lnTo>
                    <a:lnTo>
                      <a:pt x="514" y="0"/>
                    </a:lnTo>
                    <a:lnTo>
                      <a:pt x="472" y="8"/>
                    </a:lnTo>
                    <a:lnTo>
                      <a:pt x="447" y="0"/>
                    </a:lnTo>
                    <a:lnTo>
                      <a:pt x="405" y="8"/>
                    </a:lnTo>
                    <a:lnTo>
                      <a:pt x="371" y="8"/>
                    </a:lnTo>
                    <a:lnTo>
                      <a:pt x="329" y="56"/>
                    </a:lnTo>
                    <a:lnTo>
                      <a:pt x="287" y="48"/>
                    </a:lnTo>
                    <a:lnTo>
                      <a:pt x="279" y="64"/>
                    </a:lnTo>
                    <a:lnTo>
                      <a:pt x="228" y="80"/>
                    </a:lnTo>
                    <a:lnTo>
                      <a:pt x="228" y="112"/>
                    </a:lnTo>
                    <a:lnTo>
                      <a:pt x="110" y="128"/>
                    </a:lnTo>
                    <a:lnTo>
                      <a:pt x="85" y="112"/>
                    </a:lnTo>
                    <a:lnTo>
                      <a:pt x="68" y="104"/>
                    </a:lnTo>
                    <a:lnTo>
                      <a:pt x="68" y="128"/>
                    </a:lnTo>
                    <a:lnTo>
                      <a:pt x="26" y="144"/>
                    </a:lnTo>
                    <a:lnTo>
                      <a:pt x="26" y="184"/>
                    </a:lnTo>
                    <a:lnTo>
                      <a:pt x="17" y="224"/>
                    </a:lnTo>
                    <a:lnTo>
                      <a:pt x="0" y="240"/>
                    </a:lnTo>
                    <a:lnTo>
                      <a:pt x="43" y="288"/>
                    </a:lnTo>
                    <a:lnTo>
                      <a:pt x="34" y="296"/>
                    </a:lnTo>
                    <a:lnTo>
                      <a:pt x="68" y="312"/>
                    </a:lnTo>
                    <a:lnTo>
                      <a:pt x="93" y="336"/>
                    </a:lnTo>
                    <a:lnTo>
                      <a:pt x="118" y="352"/>
                    </a:lnTo>
                    <a:lnTo>
                      <a:pt x="152" y="344"/>
                    </a:lnTo>
                    <a:lnTo>
                      <a:pt x="161" y="368"/>
                    </a:lnTo>
                    <a:lnTo>
                      <a:pt x="194" y="368"/>
                    </a:lnTo>
                    <a:lnTo>
                      <a:pt x="253" y="344"/>
                    </a:lnTo>
                    <a:lnTo>
                      <a:pt x="262" y="344"/>
                    </a:lnTo>
                    <a:lnTo>
                      <a:pt x="270" y="320"/>
                    </a:lnTo>
                    <a:lnTo>
                      <a:pt x="295" y="320"/>
                    </a:lnTo>
                    <a:close/>
                  </a:path>
                </a:pathLst>
              </a:custGeom>
              <a:pattFill prst="wdUpDiag">
                <a:fgClr>
                  <a:schemeClr val="tx2">
                    <a:lumMod val="20000"/>
                    <a:lumOff val="80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78" name="Freeform 77"/>
              <p:cNvSpPr>
                <a:spLocks/>
              </p:cNvSpPr>
              <p:nvPr/>
            </p:nvSpPr>
            <p:spPr bwMode="auto">
              <a:xfrm>
                <a:off x="4308" y="3192"/>
                <a:ext cx="388" cy="320"/>
              </a:xfrm>
              <a:custGeom>
                <a:avLst/>
                <a:gdLst>
                  <a:gd name="T0" fmla="*/ 287 w 388"/>
                  <a:gd name="T1" fmla="*/ 264 h 320"/>
                  <a:gd name="T2" fmla="*/ 312 w 388"/>
                  <a:gd name="T3" fmla="*/ 248 h 320"/>
                  <a:gd name="T4" fmla="*/ 320 w 388"/>
                  <a:gd name="T5" fmla="*/ 216 h 320"/>
                  <a:gd name="T6" fmla="*/ 346 w 388"/>
                  <a:gd name="T7" fmla="*/ 216 h 320"/>
                  <a:gd name="T8" fmla="*/ 337 w 388"/>
                  <a:gd name="T9" fmla="*/ 192 h 320"/>
                  <a:gd name="T10" fmla="*/ 388 w 388"/>
                  <a:gd name="T11" fmla="*/ 176 h 320"/>
                  <a:gd name="T12" fmla="*/ 362 w 388"/>
                  <a:gd name="T13" fmla="*/ 136 h 320"/>
                  <a:gd name="T14" fmla="*/ 388 w 388"/>
                  <a:gd name="T15" fmla="*/ 120 h 320"/>
                  <a:gd name="T16" fmla="*/ 346 w 388"/>
                  <a:gd name="T17" fmla="*/ 96 h 320"/>
                  <a:gd name="T18" fmla="*/ 337 w 388"/>
                  <a:gd name="T19" fmla="*/ 64 h 320"/>
                  <a:gd name="T20" fmla="*/ 337 w 388"/>
                  <a:gd name="T21" fmla="*/ 32 h 320"/>
                  <a:gd name="T22" fmla="*/ 304 w 388"/>
                  <a:gd name="T23" fmla="*/ 32 h 320"/>
                  <a:gd name="T24" fmla="*/ 295 w 388"/>
                  <a:gd name="T25" fmla="*/ 16 h 320"/>
                  <a:gd name="T26" fmla="*/ 270 w 388"/>
                  <a:gd name="T27" fmla="*/ 16 h 320"/>
                  <a:gd name="T28" fmla="*/ 236 w 388"/>
                  <a:gd name="T29" fmla="*/ 8 h 320"/>
                  <a:gd name="T30" fmla="*/ 202 w 388"/>
                  <a:gd name="T31" fmla="*/ 16 h 320"/>
                  <a:gd name="T32" fmla="*/ 152 w 388"/>
                  <a:gd name="T33" fmla="*/ 8 h 320"/>
                  <a:gd name="T34" fmla="*/ 110 w 388"/>
                  <a:gd name="T35" fmla="*/ 0 h 320"/>
                  <a:gd name="T36" fmla="*/ 76 w 388"/>
                  <a:gd name="T37" fmla="*/ 8 h 320"/>
                  <a:gd name="T38" fmla="*/ 68 w 388"/>
                  <a:gd name="T39" fmla="*/ 32 h 320"/>
                  <a:gd name="T40" fmla="*/ 34 w 388"/>
                  <a:gd name="T41" fmla="*/ 16 h 320"/>
                  <a:gd name="T42" fmla="*/ 17 w 388"/>
                  <a:gd name="T43" fmla="*/ 16 h 320"/>
                  <a:gd name="T44" fmla="*/ 0 w 388"/>
                  <a:gd name="T45" fmla="*/ 64 h 320"/>
                  <a:gd name="T46" fmla="*/ 34 w 388"/>
                  <a:gd name="T47" fmla="*/ 80 h 320"/>
                  <a:gd name="T48" fmla="*/ 68 w 388"/>
                  <a:gd name="T49" fmla="*/ 128 h 320"/>
                  <a:gd name="T50" fmla="*/ 118 w 388"/>
                  <a:gd name="T51" fmla="*/ 160 h 320"/>
                  <a:gd name="T52" fmla="*/ 143 w 388"/>
                  <a:gd name="T53" fmla="*/ 192 h 320"/>
                  <a:gd name="T54" fmla="*/ 177 w 388"/>
                  <a:gd name="T55" fmla="*/ 208 h 320"/>
                  <a:gd name="T56" fmla="*/ 186 w 388"/>
                  <a:gd name="T57" fmla="*/ 224 h 320"/>
                  <a:gd name="T58" fmla="*/ 211 w 388"/>
                  <a:gd name="T59" fmla="*/ 248 h 320"/>
                  <a:gd name="T60" fmla="*/ 211 w 388"/>
                  <a:gd name="T61" fmla="*/ 280 h 320"/>
                  <a:gd name="T62" fmla="*/ 295 w 388"/>
                  <a:gd name="T63" fmla="*/ 320 h 320"/>
                  <a:gd name="T64" fmla="*/ 295 w 388"/>
                  <a:gd name="T65" fmla="*/ 280 h 320"/>
                  <a:gd name="T66" fmla="*/ 287 w 388"/>
                  <a:gd name="T67" fmla="*/ 264 h 32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88" h="320">
                    <a:moveTo>
                      <a:pt x="287" y="264"/>
                    </a:moveTo>
                    <a:lnTo>
                      <a:pt x="312" y="248"/>
                    </a:lnTo>
                    <a:lnTo>
                      <a:pt x="320" y="216"/>
                    </a:lnTo>
                    <a:lnTo>
                      <a:pt x="346" y="216"/>
                    </a:lnTo>
                    <a:lnTo>
                      <a:pt x="337" y="192"/>
                    </a:lnTo>
                    <a:lnTo>
                      <a:pt x="388" y="176"/>
                    </a:lnTo>
                    <a:lnTo>
                      <a:pt x="362" y="136"/>
                    </a:lnTo>
                    <a:lnTo>
                      <a:pt x="388" y="120"/>
                    </a:lnTo>
                    <a:lnTo>
                      <a:pt x="346" y="96"/>
                    </a:lnTo>
                    <a:lnTo>
                      <a:pt x="337" y="64"/>
                    </a:lnTo>
                    <a:lnTo>
                      <a:pt x="337" y="32"/>
                    </a:lnTo>
                    <a:lnTo>
                      <a:pt x="304" y="32"/>
                    </a:lnTo>
                    <a:lnTo>
                      <a:pt x="295" y="16"/>
                    </a:lnTo>
                    <a:lnTo>
                      <a:pt x="270" y="16"/>
                    </a:lnTo>
                    <a:lnTo>
                      <a:pt x="236" y="8"/>
                    </a:lnTo>
                    <a:lnTo>
                      <a:pt x="202" y="16"/>
                    </a:lnTo>
                    <a:lnTo>
                      <a:pt x="152" y="8"/>
                    </a:lnTo>
                    <a:lnTo>
                      <a:pt x="110" y="0"/>
                    </a:lnTo>
                    <a:lnTo>
                      <a:pt x="76" y="8"/>
                    </a:lnTo>
                    <a:lnTo>
                      <a:pt x="68" y="32"/>
                    </a:lnTo>
                    <a:lnTo>
                      <a:pt x="34" y="16"/>
                    </a:lnTo>
                    <a:lnTo>
                      <a:pt x="17" y="16"/>
                    </a:lnTo>
                    <a:lnTo>
                      <a:pt x="0" y="64"/>
                    </a:lnTo>
                    <a:lnTo>
                      <a:pt x="34" y="80"/>
                    </a:lnTo>
                    <a:lnTo>
                      <a:pt x="68" y="128"/>
                    </a:lnTo>
                    <a:lnTo>
                      <a:pt x="118" y="160"/>
                    </a:lnTo>
                    <a:lnTo>
                      <a:pt x="143" y="192"/>
                    </a:lnTo>
                    <a:lnTo>
                      <a:pt x="177" y="208"/>
                    </a:lnTo>
                    <a:lnTo>
                      <a:pt x="186" y="224"/>
                    </a:lnTo>
                    <a:lnTo>
                      <a:pt x="211" y="248"/>
                    </a:lnTo>
                    <a:lnTo>
                      <a:pt x="211" y="280"/>
                    </a:lnTo>
                    <a:lnTo>
                      <a:pt x="295" y="320"/>
                    </a:lnTo>
                    <a:lnTo>
                      <a:pt x="295" y="280"/>
                    </a:lnTo>
                    <a:lnTo>
                      <a:pt x="287" y="264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79" name="Freeform 78"/>
              <p:cNvSpPr>
                <a:spLocks/>
              </p:cNvSpPr>
              <p:nvPr/>
            </p:nvSpPr>
            <p:spPr bwMode="auto">
              <a:xfrm>
                <a:off x="4333" y="2760"/>
                <a:ext cx="573" cy="368"/>
              </a:xfrm>
              <a:custGeom>
                <a:avLst/>
                <a:gdLst>
                  <a:gd name="T0" fmla="*/ 295 w 573"/>
                  <a:gd name="T1" fmla="*/ 320 h 368"/>
                  <a:gd name="T2" fmla="*/ 329 w 573"/>
                  <a:gd name="T3" fmla="*/ 304 h 368"/>
                  <a:gd name="T4" fmla="*/ 380 w 573"/>
                  <a:gd name="T5" fmla="*/ 304 h 368"/>
                  <a:gd name="T6" fmla="*/ 413 w 573"/>
                  <a:gd name="T7" fmla="*/ 288 h 368"/>
                  <a:gd name="T8" fmla="*/ 439 w 573"/>
                  <a:gd name="T9" fmla="*/ 272 h 368"/>
                  <a:gd name="T10" fmla="*/ 455 w 573"/>
                  <a:gd name="T11" fmla="*/ 264 h 368"/>
                  <a:gd name="T12" fmla="*/ 464 w 573"/>
                  <a:gd name="T13" fmla="*/ 224 h 368"/>
                  <a:gd name="T14" fmla="*/ 472 w 573"/>
                  <a:gd name="T15" fmla="*/ 200 h 368"/>
                  <a:gd name="T16" fmla="*/ 498 w 573"/>
                  <a:gd name="T17" fmla="*/ 168 h 368"/>
                  <a:gd name="T18" fmla="*/ 523 w 573"/>
                  <a:gd name="T19" fmla="*/ 112 h 368"/>
                  <a:gd name="T20" fmla="*/ 548 w 573"/>
                  <a:gd name="T21" fmla="*/ 72 h 368"/>
                  <a:gd name="T22" fmla="*/ 573 w 573"/>
                  <a:gd name="T23" fmla="*/ 48 h 368"/>
                  <a:gd name="T24" fmla="*/ 548 w 573"/>
                  <a:gd name="T25" fmla="*/ 24 h 368"/>
                  <a:gd name="T26" fmla="*/ 514 w 573"/>
                  <a:gd name="T27" fmla="*/ 0 h 368"/>
                  <a:gd name="T28" fmla="*/ 472 w 573"/>
                  <a:gd name="T29" fmla="*/ 8 h 368"/>
                  <a:gd name="T30" fmla="*/ 447 w 573"/>
                  <a:gd name="T31" fmla="*/ 0 h 368"/>
                  <a:gd name="T32" fmla="*/ 405 w 573"/>
                  <a:gd name="T33" fmla="*/ 8 h 368"/>
                  <a:gd name="T34" fmla="*/ 371 w 573"/>
                  <a:gd name="T35" fmla="*/ 8 h 368"/>
                  <a:gd name="T36" fmla="*/ 329 w 573"/>
                  <a:gd name="T37" fmla="*/ 56 h 368"/>
                  <a:gd name="T38" fmla="*/ 287 w 573"/>
                  <a:gd name="T39" fmla="*/ 48 h 368"/>
                  <a:gd name="T40" fmla="*/ 279 w 573"/>
                  <a:gd name="T41" fmla="*/ 64 h 368"/>
                  <a:gd name="T42" fmla="*/ 228 w 573"/>
                  <a:gd name="T43" fmla="*/ 80 h 368"/>
                  <a:gd name="T44" fmla="*/ 228 w 573"/>
                  <a:gd name="T45" fmla="*/ 112 h 368"/>
                  <a:gd name="T46" fmla="*/ 110 w 573"/>
                  <a:gd name="T47" fmla="*/ 128 h 368"/>
                  <a:gd name="T48" fmla="*/ 85 w 573"/>
                  <a:gd name="T49" fmla="*/ 112 h 368"/>
                  <a:gd name="T50" fmla="*/ 68 w 573"/>
                  <a:gd name="T51" fmla="*/ 104 h 368"/>
                  <a:gd name="T52" fmla="*/ 68 w 573"/>
                  <a:gd name="T53" fmla="*/ 128 h 368"/>
                  <a:gd name="T54" fmla="*/ 26 w 573"/>
                  <a:gd name="T55" fmla="*/ 144 h 368"/>
                  <a:gd name="T56" fmla="*/ 26 w 573"/>
                  <a:gd name="T57" fmla="*/ 184 h 368"/>
                  <a:gd name="T58" fmla="*/ 17 w 573"/>
                  <a:gd name="T59" fmla="*/ 224 h 368"/>
                  <a:gd name="T60" fmla="*/ 0 w 573"/>
                  <a:gd name="T61" fmla="*/ 240 h 368"/>
                  <a:gd name="T62" fmla="*/ 43 w 573"/>
                  <a:gd name="T63" fmla="*/ 288 h 368"/>
                  <a:gd name="T64" fmla="*/ 34 w 573"/>
                  <a:gd name="T65" fmla="*/ 296 h 368"/>
                  <a:gd name="T66" fmla="*/ 68 w 573"/>
                  <a:gd name="T67" fmla="*/ 312 h 368"/>
                  <a:gd name="T68" fmla="*/ 93 w 573"/>
                  <a:gd name="T69" fmla="*/ 336 h 368"/>
                  <a:gd name="T70" fmla="*/ 118 w 573"/>
                  <a:gd name="T71" fmla="*/ 352 h 368"/>
                  <a:gd name="T72" fmla="*/ 152 w 573"/>
                  <a:gd name="T73" fmla="*/ 344 h 368"/>
                  <a:gd name="T74" fmla="*/ 161 w 573"/>
                  <a:gd name="T75" fmla="*/ 368 h 368"/>
                  <a:gd name="T76" fmla="*/ 194 w 573"/>
                  <a:gd name="T77" fmla="*/ 368 h 368"/>
                  <a:gd name="T78" fmla="*/ 253 w 573"/>
                  <a:gd name="T79" fmla="*/ 344 h 368"/>
                  <a:gd name="T80" fmla="*/ 262 w 573"/>
                  <a:gd name="T81" fmla="*/ 344 h 368"/>
                  <a:gd name="T82" fmla="*/ 270 w 573"/>
                  <a:gd name="T83" fmla="*/ 320 h 368"/>
                  <a:gd name="T84" fmla="*/ 295 w 573"/>
                  <a:gd name="T85" fmla="*/ 320 h 36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73" h="368">
                    <a:moveTo>
                      <a:pt x="295" y="320"/>
                    </a:moveTo>
                    <a:lnTo>
                      <a:pt x="329" y="304"/>
                    </a:lnTo>
                    <a:lnTo>
                      <a:pt x="380" y="304"/>
                    </a:lnTo>
                    <a:lnTo>
                      <a:pt x="413" y="288"/>
                    </a:lnTo>
                    <a:lnTo>
                      <a:pt x="439" y="272"/>
                    </a:lnTo>
                    <a:lnTo>
                      <a:pt x="455" y="264"/>
                    </a:lnTo>
                    <a:lnTo>
                      <a:pt x="464" y="224"/>
                    </a:lnTo>
                    <a:lnTo>
                      <a:pt x="472" y="200"/>
                    </a:lnTo>
                    <a:lnTo>
                      <a:pt x="498" y="168"/>
                    </a:lnTo>
                    <a:lnTo>
                      <a:pt x="523" y="112"/>
                    </a:lnTo>
                    <a:lnTo>
                      <a:pt x="548" y="72"/>
                    </a:lnTo>
                    <a:lnTo>
                      <a:pt x="573" y="48"/>
                    </a:lnTo>
                    <a:lnTo>
                      <a:pt x="548" y="24"/>
                    </a:lnTo>
                    <a:lnTo>
                      <a:pt x="514" y="0"/>
                    </a:lnTo>
                    <a:lnTo>
                      <a:pt x="472" y="8"/>
                    </a:lnTo>
                    <a:lnTo>
                      <a:pt x="447" y="0"/>
                    </a:lnTo>
                    <a:lnTo>
                      <a:pt x="405" y="8"/>
                    </a:lnTo>
                    <a:lnTo>
                      <a:pt x="371" y="8"/>
                    </a:lnTo>
                    <a:lnTo>
                      <a:pt x="329" y="56"/>
                    </a:lnTo>
                    <a:lnTo>
                      <a:pt x="287" y="48"/>
                    </a:lnTo>
                    <a:lnTo>
                      <a:pt x="279" y="64"/>
                    </a:lnTo>
                    <a:lnTo>
                      <a:pt x="228" y="80"/>
                    </a:lnTo>
                    <a:lnTo>
                      <a:pt x="228" y="112"/>
                    </a:lnTo>
                    <a:lnTo>
                      <a:pt x="110" y="128"/>
                    </a:lnTo>
                    <a:lnTo>
                      <a:pt x="85" y="112"/>
                    </a:lnTo>
                    <a:lnTo>
                      <a:pt x="68" y="104"/>
                    </a:lnTo>
                    <a:lnTo>
                      <a:pt x="68" y="128"/>
                    </a:lnTo>
                    <a:lnTo>
                      <a:pt x="26" y="144"/>
                    </a:lnTo>
                    <a:lnTo>
                      <a:pt x="26" y="184"/>
                    </a:lnTo>
                    <a:lnTo>
                      <a:pt x="17" y="224"/>
                    </a:lnTo>
                    <a:lnTo>
                      <a:pt x="0" y="240"/>
                    </a:lnTo>
                    <a:lnTo>
                      <a:pt x="43" y="288"/>
                    </a:lnTo>
                    <a:lnTo>
                      <a:pt x="34" y="296"/>
                    </a:lnTo>
                    <a:lnTo>
                      <a:pt x="68" y="312"/>
                    </a:lnTo>
                    <a:lnTo>
                      <a:pt x="93" y="336"/>
                    </a:lnTo>
                    <a:lnTo>
                      <a:pt x="118" y="352"/>
                    </a:lnTo>
                    <a:lnTo>
                      <a:pt x="152" y="344"/>
                    </a:lnTo>
                    <a:lnTo>
                      <a:pt x="161" y="368"/>
                    </a:lnTo>
                    <a:lnTo>
                      <a:pt x="194" y="368"/>
                    </a:lnTo>
                    <a:lnTo>
                      <a:pt x="253" y="344"/>
                    </a:lnTo>
                    <a:lnTo>
                      <a:pt x="262" y="344"/>
                    </a:lnTo>
                    <a:lnTo>
                      <a:pt x="270" y="320"/>
                    </a:lnTo>
                    <a:lnTo>
                      <a:pt x="295" y="32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80" name="Freeform 79"/>
              <p:cNvSpPr>
                <a:spLocks/>
              </p:cNvSpPr>
              <p:nvPr/>
            </p:nvSpPr>
            <p:spPr bwMode="auto">
              <a:xfrm>
                <a:off x="4788" y="2760"/>
                <a:ext cx="26" cy="8"/>
              </a:xfrm>
              <a:custGeom>
                <a:avLst/>
                <a:gdLst>
                  <a:gd name="T0" fmla="*/ 17 w 26"/>
                  <a:gd name="T1" fmla="*/ 8 h 8"/>
                  <a:gd name="T2" fmla="*/ 26 w 26"/>
                  <a:gd name="T3" fmla="*/ 8 h 8"/>
                  <a:gd name="T4" fmla="*/ 0 w 26"/>
                  <a:gd name="T5" fmla="*/ 0 h 8"/>
                  <a:gd name="T6" fmla="*/ 17 w 26"/>
                  <a:gd name="T7" fmla="*/ 8 h 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" h="8">
                    <a:moveTo>
                      <a:pt x="17" y="8"/>
                    </a:moveTo>
                    <a:lnTo>
                      <a:pt x="26" y="8"/>
                    </a:lnTo>
                    <a:lnTo>
                      <a:pt x="0" y="0"/>
                    </a:lnTo>
                    <a:lnTo>
                      <a:pt x="17" y="8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81" name="Freeform 80"/>
              <p:cNvSpPr>
                <a:spLocks/>
              </p:cNvSpPr>
              <p:nvPr/>
            </p:nvSpPr>
            <p:spPr bwMode="auto">
              <a:xfrm>
                <a:off x="4814" y="2768"/>
                <a:ext cx="17" cy="1"/>
              </a:xfrm>
              <a:custGeom>
                <a:avLst/>
                <a:gdLst>
                  <a:gd name="T0" fmla="*/ 17 w 17"/>
                  <a:gd name="T1" fmla="*/ 0 h 1"/>
                  <a:gd name="T2" fmla="*/ 0 w 17"/>
                  <a:gd name="T3" fmla="*/ 0 h 1"/>
                  <a:gd name="T4" fmla="*/ 17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17" y="0"/>
                    </a:moveTo>
                    <a:lnTo>
                      <a:pt x="0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82" name="Line 59"/>
              <p:cNvSpPr>
                <a:spLocks noChangeShapeType="1"/>
              </p:cNvSpPr>
              <p:nvPr/>
            </p:nvSpPr>
            <p:spPr bwMode="auto">
              <a:xfrm flipV="1">
                <a:off x="4805" y="2760"/>
                <a:ext cx="26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83" name="Line 60"/>
              <p:cNvSpPr>
                <a:spLocks noChangeShapeType="1"/>
              </p:cNvSpPr>
              <p:nvPr/>
            </p:nvSpPr>
            <p:spPr bwMode="auto">
              <a:xfrm flipV="1">
                <a:off x="4805" y="2760"/>
                <a:ext cx="26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84" name="Freeform 83"/>
              <p:cNvSpPr>
                <a:spLocks/>
              </p:cNvSpPr>
              <p:nvPr/>
            </p:nvSpPr>
            <p:spPr bwMode="auto">
              <a:xfrm>
                <a:off x="4780" y="2760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8 w 8"/>
                  <a:gd name="T3" fmla="*/ 0 h 1"/>
                  <a:gd name="T4" fmla="*/ 0 w 8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85" name="Freeform 84"/>
              <p:cNvSpPr>
                <a:spLocks/>
              </p:cNvSpPr>
              <p:nvPr/>
            </p:nvSpPr>
            <p:spPr bwMode="auto">
              <a:xfrm>
                <a:off x="4527" y="2664"/>
                <a:ext cx="26" cy="16"/>
              </a:xfrm>
              <a:custGeom>
                <a:avLst/>
                <a:gdLst>
                  <a:gd name="T0" fmla="*/ 26 w 26"/>
                  <a:gd name="T1" fmla="*/ 16 h 16"/>
                  <a:gd name="T2" fmla="*/ 0 w 26"/>
                  <a:gd name="T3" fmla="*/ 0 h 16"/>
                  <a:gd name="T4" fmla="*/ 0 w 26"/>
                  <a:gd name="T5" fmla="*/ 8 h 16"/>
                  <a:gd name="T6" fmla="*/ 17 w 26"/>
                  <a:gd name="T7" fmla="*/ 16 h 16"/>
                  <a:gd name="T8" fmla="*/ 26 w 2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6">
                    <a:moveTo>
                      <a:pt x="26" y="16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17" y="16"/>
                    </a:lnTo>
                    <a:lnTo>
                      <a:pt x="26" y="16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86" name="Freeform 85"/>
              <p:cNvSpPr>
                <a:spLocks/>
              </p:cNvSpPr>
              <p:nvPr/>
            </p:nvSpPr>
            <p:spPr bwMode="auto">
              <a:xfrm>
                <a:off x="4780" y="2760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8 w 8"/>
                  <a:gd name="T3" fmla="*/ 0 h 1"/>
                  <a:gd name="T4" fmla="*/ 0 w 8"/>
                  <a:gd name="T5" fmla="*/ 0 h 1"/>
                  <a:gd name="T6" fmla="*/ 0 w 8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87" name="Freeform 86"/>
              <p:cNvSpPr>
                <a:spLocks/>
              </p:cNvSpPr>
              <p:nvPr/>
            </p:nvSpPr>
            <p:spPr bwMode="auto">
              <a:xfrm>
                <a:off x="4527" y="2664"/>
                <a:ext cx="26" cy="16"/>
              </a:xfrm>
              <a:custGeom>
                <a:avLst/>
                <a:gdLst>
                  <a:gd name="T0" fmla="*/ 26 w 26"/>
                  <a:gd name="T1" fmla="*/ 16 h 16"/>
                  <a:gd name="T2" fmla="*/ 0 w 26"/>
                  <a:gd name="T3" fmla="*/ 0 h 16"/>
                  <a:gd name="T4" fmla="*/ 0 w 26"/>
                  <a:gd name="T5" fmla="*/ 8 h 16"/>
                  <a:gd name="T6" fmla="*/ 17 w 26"/>
                  <a:gd name="T7" fmla="*/ 16 h 16"/>
                  <a:gd name="T8" fmla="*/ 26 w 2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6">
                    <a:moveTo>
                      <a:pt x="26" y="16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17" y="16"/>
                    </a:lnTo>
                    <a:lnTo>
                      <a:pt x="26" y="16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88" name="Freeform 87"/>
              <p:cNvSpPr>
                <a:spLocks/>
              </p:cNvSpPr>
              <p:nvPr/>
            </p:nvSpPr>
            <p:spPr bwMode="auto">
              <a:xfrm>
                <a:off x="4376" y="2656"/>
                <a:ext cx="480" cy="232"/>
              </a:xfrm>
              <a:custGeom>
                <a:avLst/>
                <a:gdLst>
                  <a:gd name="T0" fmla="*/ 421 w 480"/>
                  <a:gd name="T1" fmla="*/ 8 h 232"/>
                  <a:gd name="T2" fmla="*/ 396 w 480"/>
                  <a:gd name="T3" fmla="*/ 0 h 232"/>
                  <a:gd name="T4" fmla="*/ 353 w 480"/>
                  <a:gd name="T5" fmla="*/ 0 h 232"/>
                  <a:gd name="T6" fmla="*/ 328 w 480"/>
                  <a:gd name="T7" fmla="*/ 16 h 232"/>
                  <a:gd name="T8" fmla="*/ 294 w 480"/>
                  <a:gd name="T9" fmla="*/ 16 h 232"/>
                  <a:gd name="T10" fmla="*/ 269 w 480"/>
                  <a:gd name="T11" fmla="*/ 40 h 232"/>
                  <a:gd name="T12" fmla="*/ 244 w 480"/>
                  <a:gd name="T13" fmla="*/ 40 h 232"/>
                  <a:gd name="T14" fmla="*/ 236 w 480"/>
                  <a:gd name="T15" fmla="*/ 24 h 232"/>
                  <a:gd name="T16" fmla="*/ 210 w 480"/>
                  <a:gd name="T17" fmla="*/ 0 h 232"/>
                  <a:gd name="T18" fmla="*/ 177 w 480"/>
                  <a:gd name="T19" fmla="*/ 24 h 232"/>
                  <a:gd name="T20" fmla="*/ 168 w 480"/>
                  <a:gd name="T21" fmla="*/ 24 h 232"/>
                  <a:gd name="T22" fmla="*/ 151 w 480"/>
                  <a:gd name="T23" fmla="*/ 16 h 232"/>
                  <a:gd name="T24" fmla="*/ 126 w 480"/>
                  <a:gd name="T25" fmla="*/ 32 h 232"/>
                  <a:gd name="T26" fmla="*/ 101 w 480"/>
                  <a:gd name="T27" fmla="*/ 56 h 232"/>
                  <a:gd name="T28" fmla="*/ 67 w 480"/>
                  <a:gd name="T29" fmla="*/ 104 h 232"/>
                  <a:gd name="T30" fmla="*/ 25 w 480"/>
                  <a:gd name="T31" fmla="*/ 104 h 232"/>
                  <a:gd name="T32" fmla="*/ 0 w 480"/>
                  <a:gd name="T33" fmla="*/ 136 h 232"/>
                  <a:gd name="T34" fmla="*/ 0 w 480"/>
                  <a:gd name="T35" fmla="*/ 176 h 232"/>
                  <a:gd name="T36" fmla="*/ 33 w 480"/>
                  <a:gd name="T37" fmla="*/ 200 h 232"/>
                  <a:gd name="T38" fmla="*/ 25 w 480"/>
                  <a:gd name="T39" fmla="*/ 208 h 232"/>
                  <a:gd name="T40" fmla="*/ 42 w 480"/>
                  <a:gd name="T41" fmla="*/ 216 h 232"/>
                  <a:gd name="T42" fmla="*/ 67 w 480"/>
                  <a:gd name="T43" fmla="*/ 232 h 232"/>
                  <a:gd name="T44" fmla="*/ 185 w 480"/>
                  <a:gd name="T45" fmla="*/ 216 h 232"/>
                  <a:gd name="T46" fmla="*/ 185 w 480"/>
                  <a:gd name="T47" fmla="*/ 184 h 232"/>
                  <a:gd name="T48" fmla="*/ 236 w 480"/>
                  <a:gd name="T49" fmla="*/ 168 h 232"/>
                  <a:gd name="T50" fmla="*/ 244 w 480"/>
                  <a:gd name="T51" fmla="*/ 152 h 232"/>
                  <a:gd name="T52" fmla="*/ 286 w 480"/>
                  <a:gd name="T53" fmla="*/ 160 h 232"/>
                  <a:gd name="T54" fmla="*/ 328 w 480"/>
                  <a:gd name="T55" fmla="*/ 112 h 232"/>
                  <a:gd name="T56" fmla="*/ 362 w 480"/>
                  <a:gd name="T57" fmla="*/ 112 h 232"/>
                  <a:gd name="T58" fmla="*/ 404 w 480"/>
                  <a:gd name="T59" fmla="*/ 104 h 232"/>
                  <a:gd name="T60" fmla="*/ 412 w 480"/>
                  <a:gd name="T61" fmla="*/ 104 h 232"/>
                  <a:gd name="T62" fmla="*/ 438 w 480"/>
                  <a:gd name="T63" fmla="*/ 112 h 232"/>
                  <a:gd name="T64" fmla="*/ 455 w 480"/>
                  <a:gd name="T65" fmla="*/ 112 h 232"/>
                  <a:gd name="T66" fmla="*/ 463 w 480"/>
                  <a:gd name="T67" fmla="*/ 64 h 232"/>
                  <a:gd name="T68" fmla="*/ 480 w 480"/>
                  <a:gd name="T69" fmla="*/ 16 h 232"/>
                  <a:gd name="T70" fmla="*/ 421 w 480"/>
                  <a:gd name="T71" fmla="*/ 8 h 23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480" h="232">
                    <a:moveTo>
                      <a:pt x="421" y="8"/>
                    </a:moveTo>
                    <a:lnTo>
                      <a:pt x="396" y="0"/>
                    </a:lnTo>
                    <a:lnTo>
                      <a:pt x="353" y="0"/>
                    </a:lnTo>
                    <a:lnTo>
                      <a:pt x="328" y="16"/>
                    </a:lnTo>
                    <a:lnTo>
                      <a:pt x="294" y="16"/>
                    </a:lnTo>
                    <a:lnTo>
                      <a:pt x="269" y="40"/>
                    </a:lnTo>
                    <a:lnTo>
                      <a:pt x="244" y="40"/>
                    </a:lnTo>
                    <a:lnTo>
                      <a:pt x="236" y="24"/>
                    </a:lnTo>
                    <a:lnTo>
                      <a:pt x="210" y="0"/>
                    </a:lnTo>
                    <a:lnTo>
                      <a:pt x="177" y="24"/>
                    </a:lnTo>
                    <a:lnTo>
                      <a:pt x="168" y="24"/>
                    </a:lnTo>
                    <a:lnTo>
                      <a:pt x="151" y="16"/>
                    </a:lnTo>
                    <a:lnTo>
                      <a:pt x="126" y="32"/>
                    </a:lnTo>
                    <a:lnTo>
                      <a:pt x="101" y="56"/>
                    </a:lnTo>
                    <a:lnTo>
                      <a:pt x="67" y="104"/>
                    </a:lnTo>
                    <a:lnTo>
                      <a:pt x="25" y="104"/>
                    </a:lnTo>
                    <a:lnTo>
                      <a:pt x="0" y="136"/>
                    </a:lnTo>
                    <a:lnTo>
                      <a:pt x="0" y="176"/>
                    </a:lnTo>
                    <a:lnTo>
                      <a:pt x="33" y="200"/>
                    </a:lnTo>
                    <a:lnTo>
                      <a:pt x="25" y="208"/>
                    </a:lnTo>
                    <a:lnTo>
                      <a:pt x="42" y="216"/>
                    </a:lnTo>
                    <a:lnTo>
                      <a:pt x="67" y="232"/>
                    </a:lnTo>
                    <a:lnTo>
                      <a:pt x="185" y="216"/>
                    </a:lnTo>
                    <a:lnTo>
                      <a:pt x="185" y="184"/>
                    </a:lnTo>
                    <a:lnTo>
                      <a:pt x="236" y="168"/>
                    </a:lnTo>
                    <a:lnTo>
                      <a:pt x="244" y="152"/>
                    </a:lnTo>
                    <a:lnTo>
                      <a:pt x="286" y="160"/>
                    </a:lnTo>
                    <a:lnTo>
                      <a:pt x="328" y="112"/>
                    </a:lnTo>
                    <a:lnTo>
                      <a:pt x="362" y="112"/>
                    </a:lnTo>
                    <a:lnTo>
                      <a:pt x="404" y="104"/>
                    </a:lnTo>
                    <a:lnTo>
                      <a:pt x="412" y="104"/>
                    </a:lnTo>
                    <a:lnTo>
                      <a:pt x="438" y="112"/>
                    </a:lnTo>
                    <a:lnTo>
                      <a:pt x="455" y="112"/>
                    </a:lnTo>
                    <a:lnTo>
                      <a:pt x="463" y="64"/>
                    </a:lnTo>
                    <a:lnTo>
                      <a:pt x="480" y="16"/>
                    </a:lnTo>
                    <a:lnTo>
                      <a:pt x="421" y="8"/>
                    </a:lnTo>
                    <a:close/>
                  </a:path>
                </a:pathLst>
              </a:custGeom>
              <a:pattFill prst="wdUpDiag">
                <a:fgClr>
                  <a:schemeClr val="tx2">
                    <a:lumMod val="20000"/>
                    <a:lumOff val="80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89" name="Freeform 88"/>
              <p:cNvSpPr>
                <a:spLocks/>
              </p:cNvSpPr>
              <p:nvPr/>
            </p:nvSpPr>
            <p:spPr bwMode="auto">
              <a:xfrm>
                <a:off x="4595" y="3056"/>
                <a:ext cx="438" cy="504"/>
              </a:xfrm>
              <a:custGeom>
                <a:avLst/>
                <a:gdLst>
                  <a:gd name="T0" fmla="*/ 126 w 438"/>
                  <a:gd name="T1" fmla="*/ 424 h 504"/>
                  <a:gd name="T2" fmla="*/ 160 w 438"/>
                  <a:gd name="T3" fmla="*/ 440 h 504"/>
                  <a:gd name="T4" fmla="*/ 185 w 438"/>
                  <a:gd name="T5" fmla="*/ 440 h 504"/>
                  <a:gd name="T6" fmla="*/ 202 w 438"/>
                  <a:gd name="T7" fmla="*/ 456 h 504"/>
                  <a:gd name="T8" fmla="*/ 236 w 438"/>
                  <a:gd name="T9" fmla="*/ 496 h 504"/>
                  <a:gd name="T10" fmla="*/ 252 w 438"/>
                  <a:gd name="T11" fmla="*/ 504 h 504"/>
                  <a:gd name="T12" fmla="*/ 261 w 438"/>
                  <a:gd name="T13" fmla="*/ 472 h 504"/>
                  <a:gd name="T14" fmla="*/ 286 w 438"/>
                  <a:gd name="T15" fmla="*/ 464 h 504"/>
                  <a:gd name="T16" fmla="*/ 311 w 438"/>
                  <a:gd name="T17" fmla="*/ 456 h 504"/>
                  <a:gd name="T18" fmla="*/ 370 w 438"/>
                  <a:gd name="T19" fmla="*/ 432 h 504"/>
                  <a:gd name="T20" fmla="*/ 413 w 438"/>
                  <a:gd name="T21" fmla="*/ 432 h 504"/>
                  <a:gd name="T22" fmla="*/ 421 w 438"/>
                  <a:gd name="T23" fmla="*/ 400 h 504"/>
                  <a:gd name="T24" fmla="*/ 404 w 438"/>
                  <a:gd name="T25" fmla="*/ 392 h 504"/>
                  <a:gd name="T26" fmla="*/ 404 w 438"/>
                  <a:gd name="T27" fmla="*/ 360 h 504"/>
                  <a:gd name="T28" fmla="*/ 421 w 438"/>
                  <a:gd name="T29" fmla="*/ 352 h 504"/>
                  <a:gd name="T30" fmla="*/ 438 w 438"/>
                  <a:gd name="T31" fmla="*/ 312 h 504"/>
                  <a:gd name="T32" fmla="*/ 396 w 438"/>
                  <a:gd name="T33" fmla="*/ 280 h 504"/>
                  <a:gd name="T34" fmla="*/ 379 w 438"/>
                  <a:gd name="T35" fmla="*/ 248 h 504"/>
                  <a:gd name="T36" fmla="*/ 370 w 438"/>
                  <a:gd name="T37" fmla="*/ 216 h 504"/>
                  <a:gd name="T38" fmla="*/ 387 w 438"/>
                  <a:gd name="T39" fmla="*/ 184 h 504"/>
                  <a:gd name="T40" fmla="*/ 370 w 438"/>
                  <a:gd name="T41" fmla="*/ 176 h 504"/>
                  <a:gd name="T42" fmla="*/ 370 w 438"/>
                  <a:gd name="T43" fmla="*/ 136 h 504"/>
                  <a:gd name="T44" fmla="*/ 328 w 438"/>
                  <a:gd name="T45" fmla="*/ 160 h 504"/>
                  <a:gd name="T46" fmla="*/ 286 w 438"/>
                  <a:gd name="T47" fmla="*/ 144 h 504"/>
                  <a:gd name="T48" fmla="*/ 244 w 438"/>
                  <a:gd name="T49" fmla="*/ 136 h 504"/>
                  <a:gd name="T50" fmla="*/ 261 w 438"/>
                  <a:gd name="T51" fmla="*/ 104 h 504"/>
                  <a:gd name="T52" fmla="*/ 219 w 438"/>
                  <a:gd name="T53" fmla="*/ 88 h 504"/>
                  <a:gd name="T54" fmla="*/ 185 w 438"/>
                  <a:gd name="T55" fmla="*/ 64 h 504"/>
                  <a:gd name="T56" fmla="*/ 177 w 438"/>
                  <a:gd name="T57" fmla="*/ 40 h 504"/>
                  <a:gd name="T58" fmla="*/ 143 w 438"/>
                  <a:gd name="T59" fmla="*/ 16 h 504"/>
                  <a:gd name="T60" fmla="*/ 126 w 438"/>
                  <a:gd name="T61" fmla="*/ 0 h 504"/>
                  <a:gd name="T62" fmla="*/ 118 w 438"/>
                  <a:gd name="T63" fmla="*/ 8 h 504"/>
                  <a:gd name="T64" fmla="*/ 67 w 438"/>
                  <a:gd name="T65" fmla="*/ 8 h 504"/>
                  <a:gd name="T66" fmla="*/ 33 w 438"/>
                  <a:gd name="T67" fmla="*/ 24 h 504"/>
                  <a:gd name="T68" fmla="*/ 8 w 438"/>
                  <a:gd name="T69" fmla="*/ 24 h 504"/>
                  <a:gd name="T70" fmla="*/ 0 w 438"/>
                  <a:gd name="T71" fmla="*/ 48 h 504"/>
                  <a:gd name="T72" fmla="*/ 8 w 438"/>
                  <a:gd name="T73" fmla="*/ 80 h 504"/>
                  <a:gd name="T74" fmla="*/ 33 w 438"/>
                  <a:gd name="T75" fmla="*/ 112 h 504"/>
                  <a:gd name="T76" fmla="*/ 59 w 438"/>
                  <a:gd name="T77" fmla="*/ 120 h 504"/>
                  <a:gd name="T78" fmla="*/ 33 w 438"/>
                  <a:gd name="T79" fmla="*/ 128 h 504"/>
                  <a:gd name="T80" fmla="*/ 33 w 438"/>
                  <a:gd name="T81" fmla="*/ 160 h 504"/>
                  <a:gd name="T82" fmla="*/ 8 w 438"/>
                  <a:gd name="T83" fmla="*/ 152 h 504"/>
                  <a:gd name="T84" fmla="*/ 17 w 438"/>
                  <a:gd name="T85" fmla="*/ 168 h 504"/>
                  <a:gd name="T86" fmla="*/ 50 w 438"/>
                  <a:gd name="T87" fmla="*/ 168 h 504"/>
                  <a:gd name="T88" fmla="*/ 50 w 438"/>
                  <a:gd name="T89" fmla="*/ 200 h 504"/>
                  <a:gd name="T90" fmla="*/ 59 w 438"/>
                  <a:gd name="T91" fmla="*/ 232 h 504"/>
                  <a:gd name="T92" fmla="*/ 101 w 438"/>
                  <a:gd name="T93" fmla="*/ 256 h 504"/>
                  <a:gd name="T94" fmla="*/ 75 w 438"/>
                  <a:gd name="T95" fmla="*/ 272 h 504"/>
                  <a:gd name="T96" fmla="*/ 101 w 438"/>
                  <a:gd name="T97" fmla="*/ 312 h 504"/>
                  <a:gd name="T98" fmla="*/ 50 w 438"/>
                  <a:gd name="T99" fmla="*/ 328 h 504"/>
                  <a:gd name="T100" fmla="*/ 59 w 438"/>
                  <a:gd name="T101" fmla="*/ 352 h 504"/>
                  <a:gd name="T102" fmla="*/ 33 w 438"/>
                  <a:gd name="T103" fmla="*/ 352 h 504"/>
                  <a:gd name="T104" fmla="*/ 25 w 438"/>
                  <a:gd name="T105" fmla="*/ 384 h 504"/>
                  <a:gd name="T106" fmla="*/ 0 w 438"/>
                  <a:gd name="T107" fmla="*/ 400 h 504"/>
                  <a:gd name="T108" fmla="*/ 8 w 438"/>
                  <a:gd name="T109" fmla="*/ 416 h 504"/>
                  <a:gd name="T110" fmla="*/ 8 w 438"/>
                  <a:gd name="T111" fmla="*/ 456 h 504"/>
                  <a:gd name="T112" fmla="*/ 17 w 438"/>
                  <a:gd name="T113" fmla="*/ 456 h 504"/>
                  <a:gd name="T114" fmla="*/ 101 w 438"/>
                  <a:gd name="T115" fmla="*/ 504 h 504"/>
                  <a:gd name="T116" fmla="*/ 101 w 438"/>
                  <a:gd name="T117" fmla="*/ 496 h 504"/>
                  <a:gd name="T118" fmla="*/ 126 w 438"/>
                  <a:gd name="T119" fmla="*/ 424 h 50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438" h="504">
                    <a:moveTo>
                      <a:pt x="126" y="424"/>
                    </a:moveTo>
                    <a:lnTo>
                      <a:pt x="160" y="440"/>
                    </a:lnTo>
                    <a:lnTo>
                      <a:pt x="185" y="440"/>
                    </a:lnTo>
                    <a:lnTo>
                      <a:pt x="202" y="456"/>
                    </a:lnTo>
                    <a:lnTo>
                      <a:pt x="236" y="496"/>
                    </a:lnTo>
                    <a:lnTo>
                      <a:pt x="252" y="504"/>
                    </a:lnTo>
                    <a:lnTo>
                      <a:pt x="261" y="472"/>
                    </a:lnTo>
                    <a:lnTo>
                      <a:pt x="286" y="464"/>
                    </a:lnTo>
                    <a:lnTo>
                      <a:pt x="311" y="456"/>
                    </a:lnTo>
                    <a:lnTo>
                      <a:pt x="370" y="432"/>
                    </a:lnTo>
                    <a:lnTo>
                      <a:pt x="413" y="432"/>
                    </a:lnTo>
                    <a:lnTo>
                      <a:pt x="421" y="400"/>
                    </a:lnTo>
                    <a:lnTo>
                      <a:pt x="404" y="392"/>
                    </a:lnTo>
                    <a:lnTo>
                      <a:pt x="404" y="360"/>
                    </a:lnTo>
                    <a:lnTo>
                      <a:pt x="421" y="352"/>
                    </a:lnTo>
                    <a:lnTo>
                      <a:pt x="438" y="312"/>
                    </a:lnTo>
                    <a:lnTo>
                      <a:pt x="396" y="280"/>
                    </a:lnTo>
                    <a:lnTo>
                      <a:pt x="379" y="248"/>
                    </a:lnTo>
                    <a:lnTo>
                      <a:pt x="370" y="216"/>
                    </a:lnTo>
                    <a:lnTo>
                      <a:pt x="387" y="184"/>
                    </a:lnTo>
                    <a:lnTo>
                      <a:pt x="370" y="176"/>
                    </a:lnTo>
                    <a:lnTo>
                      <a:pt x="370" y="136"/>
                    </a:lnTo>
                    <a:lnTo>
                      <a:pt x="328" y="160"/>
                    </a:lnTo>
                    <a:lnTo>
                      <a:pt x="286" y="144"/>
                    </a:lnTo>
                    <a:lnTo>
                      <a:pt x="244" y="136"/>
                    </a:lnTo>
                    <a:lnTo>
                      <a:pt x="261" y="104"/>
                    </a:lnTo>
                    <a:lnTo>
                      <a:pt x="219" y="88"/>
                    </a:lnTo>
                    <a:lnTo>
                      <a:pt x="185" y="64"/>
                    </a:lnTo>
                    <a:lnTo>
                      <a:pt x="177" y="40"/>
                    </a:lnTo>
                    <a:lnTo>
                      <a:pt x="143" y="16"/>
                    </a:lnTo>
                    <a:lnTo>
                      <a:pt x="126" y="0"/>
                    </a:lnTo>
                    <a:lnTo>
                      <a:pt x="118" y="8"/>
                    </a:lnTo>
                    <a:lnTo>
                      <a:pt x="67" y="8"/>
                    </a:lnTo>
                    <a:lnTo>
                      <a:pt x="33" y="24"/>
                    </a:lnTo>
                    <a:lnTo>
                      <a:pt x="8" y="24"/>
                    </a:lnTo>
                    <a:lnTo>
                      <a:pt x="0" y="48"/>
                    </a:lnTo>
                    <a:lnTo>
                      <a:pt x="8" y="80"/>
                    </a:lnTo>
                    <a:lnTo>
                      <a:pt x="33" y="112"/>
                    </a:lnTo>
                    <a:lnTo>
                      <a:pt x="59" y="120"/>
                    </a:lnTo>
                    <a:lnTo>
                      <a:pt x="33" y="128"/>
                    </a:lnTo>
                    <a:lnTo>
                      <a:pt x="33" y="160"/>
                    </a:lnTo>
                    <a:lnTo>
                      <a:pt x="8" y="152"/>
                    </a:lnTo>
                    <a:lnTo>
                      <a:pt x="17" y="168"/>
                    </a:lnTo>
                    <a:lnTo>
                      <a:pt x="50" y="168"/>
                    </a:lnTo>
                    <a:lnTo>
                      <a:pt x="50" y="200"/>
                    </a:lnTo>
                    <a:lnTo>
                      <a:pt x="59" y="232"/>
                    </a:lnTo>
                    <a:lnTo>
                      <a:pt x="101" y="256"/>
                    </a:lnTo>
                    <a:lnTo>
                      <a:pt x="75" y="272"/>
                    </a:lnTo>
                    <a:lnTo>
                      <a:pt x="101" y="312"/>
                    </a:lnTo>
                    <a:lnTo>
                      <a:pt x="50" y="328"/>
                    </a:lnTo>
                    <a:lnTo>
                      <a:pt x="59" y="352"/>
                    </a:lnTo>
                    <a:lnTo>
                      <a:pt x="33" y="352"/>
                    </a:lnTo>
                    <a:lnTo>
                      <a:pt x="25" y="384"/>
                    </a:lnTo>
                    <a:lnTo>
                      <a:pt x="0" y="400"/>
                    </a:lnTo>
                    <a:lnTo>
                      <a:pt x="8" y="416"/>
                    </a:lnTo>
                    <a:lnTo>
                      <a:pt x="8" y="456"/>
                    </a:lnTo>
                    <a:lnTo>
                      <a:pt x="17" y="456"/>
                    </a:lnTo>
                    <a:lnTo>
                      <a:pt x="101" y="504"/>
                    </a:lnTo>
                    <a:lnTo>
                      <a:pt x="101" y="496"/>
                    </a:lnTo>
                    <a:lnTo>
                      <a:pt x="126" y="424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90" name="Freeform 89"/>
              <p:cNvSpPr>
                <a:spLocks/>
              </p:cNvSpPr>
              <p:nvPr/>
            </p:nvSpPr>
            <p:spPr bwMode="auto">
              <a:xfrm>
                <a:off x="4376" y="2656"/>
                <a:ext cx="480" cy="232"/>
              </a:xfrm>
              <a:custGeom>
                <a:avLst/>
                <a:gdLst>
                  <a:gd name="T0" fmla="*/ 421 w 480"/>
                  <a:gd name="T1" fmla="*/ 8 h 232"/>
                  <a:gd name="T2" fmla="*/ 396 w 480"/>
                  <a:gd name="T3" fmla="*/ 0 h 232"/>
                  <a:gd name="T4" fmla="*/ 353 w 480"/>
                  <a:gd name="T5" fmla="*/ 0 h 232"/>
                  <a:gd name="T6" fmla="*/ 328 w 480"/>
                  <a:gd name="T7" fmla="*/ 16 h 232"/>
                  <a:gd name="T8" fmla="*/ 294 w 480"/>
                  <a:gd name="T9" fmla="*/ 16 h 232"/>
                  <a:gd name="T10" fmla="*/ 269 w 480"/>
                  <a:gd name="T11" fmla="*/ 40 h 232"/>
                  <a:gd name="T12" fmla="*/ 244 w 480"/>
                  <a:gd name="T13" fmla="*/ 40 h 232"/>
                  <a:gd name="T14" fmla="*/ 236 w 480"/>
                  <a:gd name="T15" fmla="*/ 24 h 232"/>
                  <a:gd name="T16" fmla="*/ 210 w 480"/>
                  <a:gd name="T17" fmla="*/ 0 h 232"/>
                  <a:gd name="T18" fmla="*/ 177 w 480"/>
                  <a:gd name="T19" fmla="*/ 24 h 232"/>
                  <a:gd name="T20" fmla="*/ 168 w 480"/>
                  <a:gd name="T21" fmla="*/ 24 h 232"/>
                  <a:gd name="T22" fmla="*/ 151 w 480"/>
                  <a:gd name="T23" fmla="*/ 16 h 232"/>
                  <a:gd name="T24" fmla="*/ 126 w 480"/>
                  <a:gd name="T25" fmla="*/ 32 h 232"/>
                  <a:gd name="T26" fmla="*/ 101 w 480"/>
                  <a:gd name="T27" fmla="*/ 56 h 232"/>
                  <a:gd name="T28" fmla="*/ 67 w 480"/>
                  <a:gd name="T29" fmla="*/ 104 h 232"/>
                  <a:gd name="T30" fmla="*/ 25 w 480"/>
                  <a:gd name="T31" fmla="*/ 104 h 232"/>
                  <a:gd name="T32" fmla="*/ 0 w 480"/>
                  <a:gd name="T33" fmla="*/ 136 h 232"/>
                  <a:gd name="T34" fmla="*/ 0 w 480"/>
                  <a:gd name="T35" fmla="*/ 176 h 232"/>
                  <a:gd name="T36" fmla="*/ 33 w 480"/>
                  <a:gd name="T37" fmla="*/ 200 h 232"/>
                  <a:gd name="T38" fmla="*/ 25 w 480"/>
                  <a:gd name="T39" fmla="*/ 208 h 232"/>
                  <a:gd name="T40" fmla="*/ 42 w 480"/>
                  <a:gd name="T41" fmla="*/ 216 h 232"/>
                  <a:gd name="T42" fmla="*/ 67 w 480"/>
                  <a:gd name="T43" fmla="*/ 232 h 232"/>
                  <a:gd name="T44" fmla="*/ 185 w 480"/>
                  <a:gd name="T45" fmla="*/ 216 h 232"/>
                  <a:gd name="T46" fmla="*/ 185 w 480"/>
                  <a:gd name="T47" fmla="*/ 184 h 232"/>
                  <a:gd name="T48" fmla="*/ 236 w 480"/>
                  <a:gd name="T49" fmla="*/ 168 h 232"/>
                  <a:gd name="T50" fmla="*/ 244 w 480"/>
                  <a:gd name="T51" fmla="*/ 152 h 232"/>
                  <a:gd name="T52" fmla="*/ 286 w 480"/>
                  <a:gd name="T53" fmla="*/ 160 h 232"/>
                  <a:gd name="T54" fmla="*/ 328 w 480"/>
                  <a:gd name="T55" fmla="*/ 112 h 232"/>
                  <a:gd name="T56" fmla="*/ 362 w 480"/>
                  <a:gd name="T57" fmla="*/ 112 h 232"/>
                  <a:gd name="T58" fmla="*/ 404 w 480"/>
                  <a:gd name="T59" fmla="*/ 104 h 232"/>
                  <a:gd name="T60" fmla="*/ 404 w 480"/>
                  <a:gd name="T61" fmla="*/ 104 h 232"/>
                  <a:gd name="T62" fmla="*/ 412 w 480"/>
                  <a:gd name="T63" fmla="*/ 104 h 232"/>
                  <a:gd name="T64" fmla="*/ 438 w 480"/>
                  <a:gd name="T65" fmla="*/ 112 h 232"/>
                  <a:gd name="T66" fmla="*/ 455 w 480"/>
                  <a:gd name="T67" fmla="*/ 112 h 232"/>
                  <a:gd name="T68" fmla="*/ 463 w 480"/>
                  <a:gd name="T69" fmla="*/ 64 h 232"/>
                  <a:gd name="T70" fmla="*/ 480 w 480"/>
                  <a:gd name="T71" fmla="*/ 16 h 232"/>
                  <a:gd name="T72" fmla="*/ 421 w 480"/>
                  <a:gd name="T73" fmla="*/ 8 h 23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480" h="232">
                    <a:moveTo>
                      <a:pt x="421" y="8"/>
                    </a:moveTo>
                    <a:lnTo>
                      <a:pt x="396" y="0"/>
                    </a:lnTo>
                    <a:lnTo>
                      <a:pt x="353" y="0"/>
                    </a:lnTo>
                    <a:lnTo>
                      <a:pt x="328" y="16"/>
                    </a:lnTo>
                    <a:lnTo>
                      <a:pt x="294" y="16"/>
                    </a:lnTo>
                    <a:lnTo>
                      <a:pt x="269" y="40"/>
                    </a:lnTo>
                    <a:lnTo>
                      <a:pt x="244" y="40"/>
                    </a:lnTo>
                    <a:lnTo>
                      <a:pt x="236" y="24"/>
                    </a:lnTo>
                    <a:lnTo>
                      <a:pt x="210" y="0"/>
                    </a:lnTo>
                    <a:lnTo>
                      <a:pt x="177" y="24"/>
                    </a:lnTo>
                    <a:lnTo>
                      <a:pt x="168" y="24"/>
                    </a:lnTo>
                    <a:lnTo>
                      <a:pt x="151" y="16"/>
                    </a:lnTo>
                    <a:lnTo>
                      <a:pt x="126" y="32"/>
                    </a:lnTo>
                    <a:lnTo>
                      <a:pt x="101" y="56"/>
                    </a:lnTo>
                    <a:lnTo>
                      <a:pt x="67" y="104"/>
                    </a:lnTo>
                    <a:lnTo>
                      <a:pt x="25" y="104"/>
                    </a:lnTo>
                    <a:lnTo>
                      <a:pt x="0" y="136"/>
                    </a:lnTo>
                    <a:lnTo>
                      <a:pt x="0" y="176"/>
                    </a:lnTo>
                    <a:lnTo>
                      <a:pt x="33" y="200"/>
                    </a:lnTo>
                    <a:lnTo>
                      <a:pt x="25" y="208"/>
                    </a:lnTo>
                    <a:lnTo>
                      <a:pt x="42" y="216"/>
                    </a:lnTo>
                    <a:lnTo>
                      <a:pt x="67" y="232"/>
                    </a:lnTo>
                    <a:lnTo>
                      <a:pt x="185" y="216"/>
                    </a:lnTo>
                    <a:lnTo>
                      <a:pt x="185" y="184"/>
                    </a:lnTo>
                    <a:lnTo>
                      <a:pt x="236" y="168"/>
                    </a:lnTo>
                    <a:lnTo>
                      <a:pt x="244" y="152"/>
                    </a:lnTo>
                    <a:lnTo>
                      <a:pt x="286" y="160"/>
                    </a:lnTo>
                    <a:lnTo>
                      <a:pt x="328" y="112"/>
                    </a:lnTo>
                    <a:lnTo>
                      <a:pt x="362" y="112"/>
                    </a:lnTo>
                    <a:lnTo>
                      <a:pt x="404" y="104"/>
                    </a:lnTo>
                    <a:lnTo>
                      <a:pt x="412" y="104"/>
                    </a:lnTo>
                    <a:lnTo>
                      <a:pt x="438" y="112"/>
                    </a:lnTo>
                    <a:lnTo>
                      <a:pt x="455" y="112"/>
                    </a:lnTo>
                    <a:lnTo>
                      <a:pt x="463" y="64"/>
                    </a:lnTo>
                    <a:lnTo>
                      <a:pt x="480" y="16"/>
                    </a:lnTo>
                    <a:lnTo>
                      <a:pt x="421" y="8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91" name="Freeform 90"/>
              <p:cNvSpPr>
                <a:spLocks/>
              </p:cNvSpPr>
              <p:nvPr/>
            </p:nvSpPr>
            <p:spPr bwMode="auto">
              <a:xfrm>
                <a:off x="4595" y="3056"/>
                <a:ext cx="438" cy="504"/>
              </a:xfrm>
              <a:custGeom>
                <a:avLst/>
                <a:gdLst>
                  <a:gd name="T0" fmla="*/ 126 w 438"/>
                  <a:gd name="T1" fmla="*/ 424 h 504"/>
                  <a:gd name="T2" fmla="*/ 160 w 438"/>
                  <a:gd name="T3" fmla="*/ 440 h 504"/>
                  <a:gd name="T4" fmla="*/ 185 w 438"/>
                  <a:gd name="T5" fmla="*/ 440 h 504"/>
                  <a:gd name="T6" fmla="*/ 202 w 438"/>
                  <a:gd name="T7" fmla="*/ 456 h 504"/>
                  <a:gd name="T8" fmla="*/ 236 w 438"/>
                  <a:gd name="T9" fmla="*/ 496 h 504"/>
                  <a:gd name="T10" fmla="*/ 252 w 438"/>
                  <a:gd name="T11" fmla="*/ 504 h 504"/>
                  <a:gd name="T12" fmla="*/ 261 w 438"/>
                  <a:gd name="T13" fmla="*/ 472 h 504"/>
                  <a:gd name="T14" fmla="*/ 286 w 438"/>
                  <a:gd name="T15" fmla="*/ 464 h 504"/>
                  <a:gd name="T16" fmla="*/ 311 w 438"/>
                  <a:gd name="T17" fmla="*/ 456 h 504"/>
                  <a:gd name="T18" fmla="*/ 370 w 438"/>
                  <a:gd name="T19" fmla="*/ 432 h 504"/>
                  <a:gd name="T20" fmla="*/ 413 w 438"/>
                  <a:gd name="T21" fmla="*/ 432 h 504"/>
                  <a:gd name="T22" fmla="*/ 421 w 438"/>
                  <a:gd name="T23" fmla="*/ 400 h 504"/>
                  <a:gd name="T24" fmla="*/ 404 w 438"/>
                  <a:gd name="T25" fmla="*/ 392 h 504"/>
                  <a:gd name="T26" fmla="*/ 404 w 438"/>
                  <a:gd name="T27" fmla="*/ 360 h 504"/>
                  <a:gd name="T28" fmla="*/ 421 w 438"/>
                  <a:gd name="T29" fmla="*/ 352 h 504"/>
                  <a:gd name="T30" fmla="*/ 438 w 438"/>
                  <a:gd name="T31" fmla="*/ 312 h 504"/>
                  <a:gd name="T32" fmla="*/ 396 w 438"/>
                  <a:gd name="T33" fmla="*/ 280 h 504"/>
                  <a:gd name="T34" fmla="*/ 379 w 438"/>
                  <a:gd name="T35" fmla="*/ 248 h 504"/>
                  <a:gd name="T36" fmla="*/ 370 w 438"/>
                  <a:gd name="T37" fmla="*/ 216 h 504"/>
                  <a:gd name="T38" fmla="*/ 387 w 438"/>
                  <a:gd name="T39" fmla="*/ 184 h 504"/>
                  <a:gd name="T40" fmla="*/ 370 w 438"/>
                  <a:gd name="T41" fmla="*/ 176 h 504"/>
                  <a:gd name="T42" fmla="*/ 370 w 438"/>
                  <a:gd name="T43" fmla="*/ 136 h 504"/>
                  <a:gd name="T44" fmla="*/ 328 w 438"/>
                  <a:gd name="T45" fmla="*/ 160 h 504"/>
                  <a:gd name="T46" fmla="*/ 286 w 438"/>
                  <a:gd name="T47" fmla="*/ 144 h 504"/>
                  <a:gd name="T48" fmla="*/ 244 w 438"/>
                  <a:gd name="T49" fmla="*/ 136 h 504"/>
                  <a:gd name="T50" fmla="*/ 261 w 438"/>
                  <a:gd name="T51" fmla="*/ 104 h 504"/>
                  <a:gd name="T52" fmla="*/ 219 w 438"/>
                  <a:gd name="T53" fmla="*/ 88 h 504"/>
                  <a:gd name="T54" fmla="*/ 185 w 438"/>
                  <a:gd name="T55" fmla="*/ 64 h 504"/>
                  <a:gd name="T56" fmla="*/ 177 w 438"/>
                  <a:gd name="T57" fmla="*/ 40 h 504"/>
                  <a:gd name="T58" fmla="*/ 143 w 438"/>
                  <a:gd name="T59" fmla="*/ 16 h 504"/>
                  <a:gd name="T60" fmla="*/ 126 w 438"/>
                  <a:gd name="T61" fmla="*/ 0 h 504"/>
                  <a:gd name="T62" fmla="*/ 118 w 438"/>
                  <a:gd name="T63" fmla="*/ 8 h 504"/>
                  <a:gd name="T64" fmla="*/ 67 w 438"/>
                  <a:gd name="T65" fmla="*/ 8 h 504"/>
                  <a:gd name="T66" fmla="*/ 33 w 438"/>
                  <a:gd name="T67" fmla="*/ 24 h 504"/>
                  <a:gd name="T68" fmla="*/ 8 w 438"/>
                  <a:gd name="T69" fmla="*/ 24 h 504"/>
                  <a:gd name="T70" fmla="*/ 0 w 438"/>
                  <a:gd name="T71" fmla="*/ 48 h 504"/>
                  <a:gd name="T72" fmla="*/ 8 w 438"/>
                  <a:gd name="T73" fmla="*/ 80 h 504"/>
                  <a:gd name="T74" fmla="*/ 33 w 438"/>
                  <a:gd name="T75" fmla="*/ 112 h 504"/>
                  <a:gd name="T76" fmla="*/ 59 w 438"/>
                  <a:gd name="T77" fmla="*/ 120 h 504"/>
                  <a:gd name="T78" fmla="*/ 33 w 438"/>
                  <a:gd name="T79" fmla="*/ 128 h 504"/>
                  <a:gd name="T80" fmla="*/ 33 w 438"/>
                  <a:gd name="T81" fmla="*/ 160 h 504"/>
                  <a:gd name="T82" fmla="*/ 8 w 438"/>
                  <a:gd name="T83" fmla="*/ 152 h 504"/>
                  <a:gd name="T84" fmla="*/ 17 w 438"/>
                  <a:gd name="T85" fmla="*/ 168 h 504"/>
                  <a:gd name="T86" fmla="*/ 50 w 438"/>
                  <a:gd name="T87" fmla="*/ 168 h 504"/>
                  <a:gd name="T88" fmla="*/ 50 w 438"/>
                  <a:gd name="T89" fmla="*/ 200 h 504"/>
                  <a:gd name="T90" fmla="*/ 59 w 438"/>
                  <a:gd name="T91" fmla="*/ 232 h 504"/>
                  <a:gd name="T92" fmla="*/ 101 w 438"/>
                  <a:gd name="T93" fmla="*/ 256 h 504"/>
                  <a:gd name="T94" fmla="*/ 75 w 438"/>
                  <a:gd name="T95" fmla="*/ 272 h 504"/>
                  <a:gd name="T96" fmla="*/ 101 w 438"/>
                  <a:gd name="T97" fmla="*/ 312 h 504"/>
                  <a:gd name="T98" fmla="*/ 50 w 438"/>
                  <a:gd name="T99" fmla="*/ 328 h 504"/>
                  <a:gd name="T100" fmla="*/ 59 w 438"/>
                  <a:gd name="T101" fmla="*/ 352 h 504"/>
                  <a:gd name="T102" fmla="*/ 33 w 438"/>
                  <a:gd name="T103" fmla="*/ 352 h 504"/>
                  <a:gd name="T104" fmla="*/ 25 w 438"/>
                  <a:gd name="T105" fmla="*/ 384 h 504"/>
                  <a:gd name="T106" fmla="*/ 0 w 438"/>
                  <a:gd name="T107" fmla="*/ 400 h 504"/>
                  <a:gd name="T108" fmla="*/ 8 w 438"/>
                  <a:gd name="T109" fmla="*/ 416 h 504"/>
                  <a:gd name="T110" fmla="*/ 8 w 438"/>
                  <a:gd name="T111" fmla="*/ 456 h 504"/>
                  <a:gd name="T112" fmla="*/ 17 w 438"/>
                  <a:gd name="T113" fmla="*/ 456 h 504"/>
                  <a:gd name="T114" fmla="*/ 101 w 438"/>
                  <a:gd name="T115" fmla="*/ 504 h 504"/>
                  <a:gd name="T116" fmla="*/ 101 w 438"/>
                  <a:gd name="T117" fmla="*/ 496 h 504"/>
                  <a:gd name="T118" fmla="*/ 126 w 438"/>
                  <a:gd name="T119" fmla="*/ 424 h 50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438" h="504">
                    <a:moveTo>
                      <a:pt x="126" y="424"/>
                    </a:moveTo>
                    <a:lnTo>
                      <a:pt x="160" y="440"/>
                    </a:lnTo>
                    <a:lnTo>
                      <a:pt x="185" y="440"/>
                    </a:lnTo>
                    <a:lnTo>
                      <a:pt x="202" y="456"/>
                    </a:lnTo>
                    <a:lnTo>
                      <a:pt x="236" y="496"/>
                    </a:lnTo>
                    <a:lnTo>
                      <a:pt x="252" y="504"/>
                    </a:lnTo>
                    <a:lnTo>
                      <a:pt x="261" y="472"/>
                    </a:lnTo>
                    <a:lnTo>
                      <a:pt x="286" y="464"/>
                    </a:lnTo>
                    <a:lnTo>
                      <a:pt x="311" y="456"/>
                    </a:lnTo>
                    <a:lnTo>
                      <a:pt x="370" y="432"/>
                    </a:lnTo>
                    <a:lnTo>
                      <a:pt x="413" y="432"/>
                    </a:lnTo>
                    <a:lnTo>
                      <a:pt x="421" y="400"/>
                    </a:lnTo>
                    <a:lnTo>
                      <a:pt x="404" y="392"/>
                    </a:lnTo>
                    <a:lnTo>
                      <a:pt x="404" y="360"/>
                    </a:lnTo>
                    <a:lnTo>
                      <a:pt x="421" y="352"/>
                    </a:lnTo>
                    <a:lnTo>
                      <a:pt x="438" y="312"/>
                    </a:lnTo>
                    <a:lnTo>
                      <a:pt x="396" y="280"/>
                    </a:lnTo>
                    <a:lnTo>
                      <a:pt x="379" y="248"/>
                    </a:lnTo>
                    <a:lnTo>
                      <a:pt x="370" y="216"/>
                    </a:lnTo>
                    <a:lnTo>
                      <a:pt x="387" y="184"/>
                    </a:lnTo>
                    <a:lnTo>
                      <a:pt x="370" y="176"/>
                    </a:lnTo>
                    <a:lnTo>
                      <a:pt x="370" y="136"/>
                    </a:lnTo>
                    <a:lnTo>
                      <a:pt x="328" y="160"/>
                    </a:lnTo>
                    <a:lnTo>
                      <a:pt x="286" y="144"/>
                    </a:lnTo>
                    <a:lnTo>
                      <a:pt x="244" y="136"/>
                    </a:lnTo>
                    <a:lnTo>
                      <a:pt x="261" y="104"/>
                    </a:lnTo>
                    <a:lnTo>
                      <a:pt x="219" y="88"/>
                    </a:lnTo>
                    <a:lnTo>
                      <a:pt x="185" y="64"/>
                    </a:lnTo>
                    <a:lnTo>
                      <a:pt x="177" y="40"/>
                    </a:lnTo>
                    <a:lnTo>
                      <a:pt x="143" y="16"/>
                    </a:lnTo>
                    <a:lnTo>
                      <a:pt x="126" y="0"/>
                    </a:lnTo>
                    <a:lnTo>
                      <a:pt x="118" y="8"/>
                    </a:lnTo>
                    <a:lnTo>
                      <a:pt x="67" y="8"/>
                    </a:lnTo>
                    <a:lnTo>
                      <a:pt x="33" y="24"/>
                    </a:lnTo>
                    <a:lnTo>
                      <a:pt x="8" y="24"/>
                    </a:lnTo>
                    <a:lnTo>
                      <a:pt x="0" y="48"/>
                    </a:lnTo>
                    <a:lnTo>
                      <a:pt x="8" y="80"/>
                    </a:lnTo>
                    <a:lnTo>
                      <a:pt x="33" y="112"/>
                    </a:lnTo>
                    <a:lnTo>
                      <a:pt x="59" y="120"/>
                    </a:lnTo>
                    <a:lnTo>
                      <a:pt x="33" y="128"/>
                    </a:lnTo>
                    <a:lnTo>
                      <a:pt x="33" y="160"/>
                    </a:lnTo>
                    <a:lnTo>
                      <a:pt x="8" y="152"/>
                    </a:lnTo>
                    <a:lnTo>
                      <a:pt x="17" y="168"/>
                    </a:lnTo>
                    <a:lnTo>
                      <a:pt x="50" y="168"/>
                    </a:lnTo>
                    <a:lnTo>
                      <a:pt x="50" y="200"/>
                    </a:lnTo>
                    <a:lnTo>
                      <a:pt x="59" y="232"/>
                    </a:lnTo>
                    <a:lnTo>
                      <a:pt x="101" y="256"/>
                    </a:lnTo>
                    <a:lnTo>
                      <a:pt x="75" y="272"/>
                    </a:lnTo>
                    <a:lnTo>
                      <a:pt x="101" y="312"/>
                    </a:lnTo>
                    <a:lnTo>
                      <a:pt x="50" y="328"/>
                    </a:lnTo>
                    <a:lnTo>
                      <a:pt x="59" y="352"/>
                    </a:lnTo>
                    <a:lnTo>
                      <a:pt x="33" y="352"/>
                    </a:lnTo>
                    <a:lnTo>
                      <a:pt x="25" y="384"/>
                    </a:lnTo>
                    <a:lnTo>
                      <a:pt x="0" y="400"/>
                    </a:lnTo>
                    <a:lnTo>
                      <a:pt x="8" y="416"/>
                    </a:lnTo>
                    <a:lnTo>
                      <a:pt x="8" y="456"/>
                    </a:lnTo>
                    <a:lnTo>
                      <a:pt x="17" y="456"/>
                    </a:lnTo>
                    <a:lnTo>
                      <a:pt x="101" y="504"/>
                    </a:lnTo>
                    <a:lnTo>
                      <a:pt x="101" y="496"/>
                    </a:lnTo>
                    <a:lnTo>
                      <a:pt x="126" y="424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92" name="Freeform 91"/>
              <p:cNvSpPr>
                <a:spLocks/>
              </p:cNvSpPr>
              <p:nvPr/>
            </p:nvSpPr>
            <p:spPr bwMode="auto">
              <a:xfrm>
                <a:off x="4696" y="3480"/>
                <a:ext cx="210" cy="352"/>
              </a:xfrm>
              <a:custGeom>
                <a:avLst/>
                <a:gdLst>
                  <a:gd name="T0" fmla="*/ 151 w 210"/>
                  <a:gd name="T1" fmla="*/ 304 h 352"/>
                  <a:gd name="T2" fmla="*/ 185 w 210"/>
                  <a:gd name="T3" fmla="*/ 288 h 352"/>
                  <a:gd name="T4" fmla="*/ 185 w 210"/>
                  <a:gd name="T5" fmla="*/ 248 h 352"/>
                  <a:gd name="T6" fmla="*/ 210 w 210"/>
                  <a:gd name="T7" fmla="*/ 232 h 352"/>
                  <a:gd name="T8" fmla="*/ 194 w 210"/>
                  <a:gd name="T9" fmla="*/ 192 h 352"/>
                  <a:gd name="T10" fmla="*/ 168 w 210"/>
                  <a:gd name="T11" fmla="*/ 184 h 352"/>
                  <a:gd name="T12" fmla="*/ 143 w 210"/>
                  <a:gd name="T13" fmla="*/ 152 h 352"/>
                  <a:gd name="T14" fmla="*/ 135 w 210"/>
                  <a:gd name="T15" fmla="*/ 96 h 352"/>
                  <a:gd name="T16" fmla="*/ 135 w 210"/>
                  <a:gd name="T17" fmla="*/ 72 h 352"/>
                  <a:gd name="T18" fmla="*/ 101 w 210"/>
                  <a:gd name="T19" fmla="*/ 32 h 352"/>
                  <a:gd name="T20" fmla="*/ 84 w 210"/>
                  <a:gd name="T21" fmla="*/ 16 h 352"/>
                  <a:gd name="T22" fmla="*/ 59 w 210"/>
                  <a:gd name="T23" fmla="*/ 16 h 352"/>
                  <a:gd name="T24" fmla="*/ 25 w 210"/>
                  <a:gd name="T25" fmla="*/ 0 h 352"/>
                  <a:gd name="T26" fmla="*/ 0 w 210"/>
                  <a:gd name="T27" fmla="*/ 72 h 352"/>
                  <a:gd name="T28" fmla="*/ 0 w 210"/>
                  <a:gd name="T29" fmla="*/ 80 h 352"/>
                  <a:gd name="T30" fmla="*/ 17 w 210"/>
                  <a:gd name="T31" fmla="*/ 88 h 352"/>
                  <a:gd name="T32" fmla="*/ 33 w 210"/>
                  <a:gd name="T33" fmla="*/ 104 h 352"/>
                  <a:gd name="T34" fmla="*/ 33 w 210"/>
                  <a:gd name="T35" fmla="*/ 120 h 352"/>
                  <a:gd name="T36" fmla="*/ 33 w 210"/>
                  <a:gd name="T37" fmla="*/ 160 h 352"/>
                  <a:gd name="T38" fmla="*/ 42 w 210"/>
                  <a:gd name="T39" fmla="*/ 248 h 352"/>
                  <a:gd name="T40" fmla="*/ 67 w 210"/>
                  <a:gd name="T41" fmla="*/ 288 h 352"/>
                  <a:gd name="T42" fmla="*/ 109 w 210"/>
                  <a:gd name="T43" fmla="*/ 320 h 352"/>
                  <a:gd name="T44" fmla="*/ 135 w 210"/>
                  <a:gd name="T45" fmla="*/ 352 h 352"/>
                  <a:gd name="T46" fmla="*/ 151 w 210"/>
                  <a:gd name="T47" fmla="*/ 344 h 352"/>
                  <a:gd name="T48" fmla="*/ 151 w 210"/>
                  <a:gd name="T49" fmla="*/ 304 h 35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210" h="352">
                    <a:moveTo>
                      <a:pt x="151" y="304"/>
                    </a:moveTo>
                    <a:lnTo>
                      <a:pt x="185" y="288"/>
                    </a:lnTo>
                    <a:lnTo>
                      <a:pt x="185" y="248"/>
                    </a:lnTo>
                    <a:lnTo>
                      <a:pt x="210" y="232"/>
                    </a:lnTo>
                    <a:lnTo>
                      <a:pt x="194" y="192"/>
                    </a:lnTo>
                    <a:lnTo>
                      <a:pt x="168" y="184"/>
                    </a:lnTo>
                    <a:lnTo>
                      <a:pt x="143" y="152"/>
                    </a:lnTo>
                    <a:lnTo>
                      <a:pt x="135" y="96"/>
                    </a:lnTo>
                    <a:lnTo>
                      <a:pt x="135" y="72"/>
                    </a:lnTo>
                    <a:lnTo>
                      <a:pt x="101" y="32"/>
                    </a:lnTo>
                    <a:lnTo>
                      <a:pt x="84" y="16"/>
                    </a:lnTo>
                    <a:lnTo>
                      <a:pt x="59" y="16"/>
                    </a:lnTo>
                    <a:lnTo>
                      <a:pt x="25" y="0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17" y="88"/>
                    </a:lnTo>
                    <a:lnTo>
                      <a:pt x="33" y="104"/>
                    </a:lnTo>
                    <a:lnTo>
                      <a:pt x="33" y="120"/>
                    </a:lnTo>
                    <a:lnTo>
                      <a:pt x="33" y="160"/>
                    </a:lnTo>
                    <a:lnTo>
                      <a:pt x="42" y="248"/>
                    </a:lnTo>
                    <a:lnTo>
                      <a:pt x="67" y="288"/>
                    </a:lnTo>
                    <a:lnTo>
                      <a:pt x="109" y="320"/>
                    </a:lnTo>
                    <a:lnTo>
                      <a:pt x="135" y="352"/>
                    </a:lnTo>
                    <a:lnTo>
                      <a:pt x="151" y="344"/>
                    </a:lnTo>
                    <a:lnTo>
                      <a:pt x="151" y="304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93" name="Freeform 92"/>
              <p:cNvSpPr>
                <a:spLocks/>
              </p:cNvSpPr>
              <p:nvPr/>
            </p:nvSpPr>
            <p:spPr bwMode="auto">
              <a:xfrm>
                <a:off x="4831" y="3480"/>
                <a:ext cx="606" cy="704"/>
              </a:xfrm>
              <a:custGeom>
                <a:avLst/>
                <a:gdLst>
                  <a:gd name="T0" fmla="*/ 606 w 606"/>
                  <a:gd name="T1" fmla="*/ 24 h 704"/>
                  <a:gd name="T2" fmla="*/ 556 w 606"/>
                  <a:gd name="T3" fmla="*/ 0 h 704"/>
                  <a:gd name="T4" fmla="*/ 530 w 606"/>
                  <a:gd name="T5" fmla="*/ 56 h 704"/>
                  <a:gd name="T6" fmla="*/ 446 w 606"/>
                  <a:gd name="T7" fmla="*/ 72 h 704"/>
                  <a:gd name="T8" fmla="*/ 379 w 606"/>
                  <a:gd name="T9" fmla="*/ 56 h 704"/>
                  <a:gd name="T10" fmla="*/ 286 w 606"/>
                  <a:gd name="T11" fmla="*/ 104 h 704"/>
                  <a:gd name="T12" fmla="*/ 236 w 606"/>
                  <a:gd name="T13" fmla="*/ 136 h 704"/>
                  <a:gd name="T14" fmla="*/ 134 w 606"/>
                  <a:gd name="T15" fmla="*/ 184 h 704"/>
                  <a:gd name="T16" fmla="*/ 75 w 606"/>
                  <a:gd name="T17" fmla="*/ 200 h 704"/>
                  <a:gd name="T18" fmla="*/ 75 w 606"/>
                  <a:gd name="T19" fmla="*/ 232 h 704"/>
                  <a:gd name="T20" fmla="*/ 50 w 606"/>
                  <a:gd name="T21" fmla="*/ 288 h 704"/>
                  <a:gd name="T22" fmla="*/ 16 w 606"/>
                  <a:gd name="T23" fmla="*/ 344 h 704"/>
                  <a:gd name="T24" fmla="*/ 33 w 606"/>
                  <a:gd name="T25" fmla="*/ 392 h 704"/>
                  <a:gd name="T26" fmla="*/ 59 w 606"/>
                  <a:gd name="T27" fmla="*/ 464 h 704"/>
                  <a:gd name="T28" fmla="*/ 118 w 606"/>
                  <a:gd name="T29" fmla="*/ 480 h 704"/>
                  <a:gd name="T30" fmla="*/ 286 w 606"/>
                  <a:gd name="T31" fmla="*/ 472 h 704"/>
                  <a:gd name="T32" fmla="*/ 337 w 606"/>
                  <a:gd name="T33" fmla="*/ 496 h 704"/>
                  <a:gd name="T34" fmla="*/ 294 w 606"/>
                  <a:gd name="T35" fmla="*/ 512 h 704"/>
                  <a:gd name="T36" fmla="*/ 210 w 606"/>
                  <a:gd name="T37" fmla="*/ 488 h 704"/>
                  <a:gd name="T38" fmla="*/ 160 w 606"/>
                  <a:gd name="T39" fmla="*/ 512 h 704"/>
                  <a:gd name="T40" fmla="*/ 160 w 606"/>
                  <a:gd name="T41" fmla="*/ 568 h 704"/>
                  <a:gd name="T42" fmla="*/ 202 w 606"/>
                  <a:gd name="T43" fmla="*/ 592 h 704"/>
                  <a:gd name="T44" fmla="*/ 236 w 606"/>
                  <a:gd name="T45" fmla="*/ 672 h 704"/>
                  <a:gd name="T46" fmla="*/ 278 w 606"/>
                  <a:gd name="T47" fmla="*/ 656 h 704"/>
                  <a:gd name="T48" fmla="*/ 337 w 606"/>
                  <a:gd name="T49" fmla="*/ 656 h 704"/>
                  <a:gd name="T50" fmla="*/ 328 w 606"/>
                  <a:gd name="T51" fmla="*/ 568 h 704"/>
                  <a:gd name="T52" fmla="*/ 370 w 606"/>
                  <a:gd name="T53" fmla="*/ 584 h 704"/>
                  <a:gd name="T54" fmla="*/ 387 w 606"/>
                  <a:gd name="T55" fmla="*/ 576 h 704"/>
                  <a:gd name="T56" fmla="*/ 353 w 606"/>
                  <a:gd name="T57" fmla="*/ 528 h 704"/>
                  <a:gd name="T58" fmla="*/ 455 w 606"/>
                  <a:gd name="T59" fmla="*/ 528 h 704"/>
                  <a:gd name="T60" fmla="*/ 438 w 606"/>
                  <a:gd name="T61" fmla="*/ 464 h 704"/>
                  <a:gd name="T62" fmla="*/ 438 w 606"/>
                  <a:gd name="T63" fmla="*/ 448 h 704"/>
                  <a:gd name="T64" fmla="*/ 480 w 606"/>
                  <a:gd name="T65" fmla="*/ 480 h 704"/>
                  <a:gd name="T66" fmla="*/ 463 w 606"/>
                  <a:gd name="T67" fmla="*/ 440 h 704"/>
                  <a:gd name="T68" fmla="*/ 353 w 606"/>
                  <a:gd name="T69" fmla="*/ 384 h 704"/>
                  <a:gd name="T70" fmla="*/ 337 w 606"/>
                  <a:gd name="T71" fmla="*/ 400 h 704"/>
                  <a:gd name="T72" fmla="*/ 311 w 606"/>
                  <a:gd name="T73" fmla="*/ 408 h 704"/>
                  <a:gd name="T74" fmla="*/ 294 w 606"/>
                  <a:gd name="T75" fmla="*/ 376 h 704"/>
                  <a:gd name="T76" fmla="*/ 337 w 606"/>
                  <a:gd name="T77" fmla="*/ 360 h 704"/>
                  <a:gd name="T78" fmla="*/ 320 w 606"/>
                  <a:gd name="T79" fmla="*/ 320 h 704"/>
                  <a:gd name="T80" fmla="*/ 236 w 606"/>
                  <a:gd name="T81" fmla="*/ 240 h 704"/>
                  <a:gd name="T82" fmla="*/ 261 w 606"/>
                  <a:gd name="T83" fmla="*/ 200 h 704"/>
                  <a:gd name="T84" fmla="*/ 294 w 606"/>
                  <a:gd name="T85" fmla="*/ 232 h 704"/>
                  <a:gd name="T86" fmla="*/ 337 w 606"/>
                  <a:gd name="T87" fmla="*/ 264 h 704"/>
                  <a:gd name="T88" fmla="*/ 362 w 606"/>
                  <a:gd name="T89" fmla="*/ 208 h 704"/>
                  <a:gd name="T90" fmla="*/ 387 w 606"/>
                  <a:gd name="T91" fmla="*/ 144 h 704"/>
                  <a:gd name="T92" fmla="*/ 497 w 606"/>
                  <a:gd name="T93" fmla="*/ 112 h 704"/>
                  <a:gd name="T94" fmla="*/ 564 w 606"/>
                  <a:gd name="T95" fmla="*/ 112 h 704"/>
                  <a:gd name="T96" fmla="*/ 598 w 606"/>
                  <a:gd name="T97" fmla="*/ 96 h 70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606" h="704">
                    <a:moveTo>
                      <a:pt x="589" y="72"/>
                    </a:moveTo>
                    <a:lnTo>
                      <a:pt x="606" y="24"/>
                    </a:lnTo>
                    <a:lnTo>
                      <a:pt x="581" y="0"/>
                    </a:lnTo>
                    <a:lnTo>
                      <a:pt x="556" y="0"/>
                    </a:lnTo>
                    <a:lnTo>
                      <a:pt x="564" y="40"/>
                    </a:lnTo>
                    <a:lnTo>
                      <a:pt x="530" y="56"/>
                    </a:lnTo>
                    <a:lnTo>
                      <a:pt x="471" y="72"/>
                    </a:lnTo>
                    <a:lnTo>
                      <a:pt x="446" y="72"/>
                    </a:lnTo>
                    <a:lnTo>
                      <a:pt x="412" y="72"/>
                    </a:lnTo>
                    <a:lnTo>
                      <a:pt x="379" y="56"/>
                    </a:lnTo>
                    <a:lnTo>
                      <a:pt x="328" y="88"/>
                    </a:lnTo>
                    <a:lnTo>
                      <a:pt x="286" y="104"/>
                    </a:lnTo>
                    <a:lnTo>
                      <a:pt x="244" y="104"/>
                    </a:lnTo>
                    <a:lnTo>
                      <a:pt x="236" y="136"/>
                    </a:lnTo>
                    <a:lnTo>
                      <a:pt x="168" y="144"/>
                    </a:lnTo>
                    <a:lnTo>
                      <a:pt x="134" y="184"/>
                    </a:lnTo>
                    <a:lnTo>
                      <a:pt x="109" y="184"/>
                    </a:lnTo>
                    <a:lnTo>
                      <a:pt x="75" y="200"/>
                    </a:lnTo>
                    <a:lnTo>
                      <a:pt x="67" y="200"/>
                    </a:lnTo>
                    <a:lnTo>
                      <a:pt x="75" y="232"/>
                    </a:lnTo>
                    <a:lnTo>
                      <a:pt x="50" y="248"/>
                    </a:lnTo>
                    <a:lnTo>
                      <a:pt x="50" y="288"/>
                    </a:lnTo>
                    <a:lnTo>
                      <a:pt x="16" y="304"/>
                    </a:lnTo>
                    <a:lnTo>
                      <a:pt x="16" y="344"/>
                    </a:lnTo>
                    <a:lnTo>
                      <a:pt x="0" y="352"/>
                    </a:lnTo>
                    <a:lnTo>
                      <a:pt x="33" y="392"/>
                    </a:lnTo>
                    <a:lnTo>
                      <a:pt x="75" y="424"/>
                    </a:lnTo>
                    <a:lnTo>
                      <a:pt x="59" y="464"/>
                    </a:lnTo>
                    <a:lnTo>
                      <a:pt x="92" y="464"/>
                    </a:lnTo>
                    <a:lnTo>
                      <a:pt x="118" y="480"/>
                    </a:lnTo>
                    <a:lnTo>
                      <a:pt x="202" y="480"/>
                    </a:lnTo>
                    <a:lnTo>
                      <a:pt x="286" y="472"/>
                    </a:lnTo>
                    <a:lnTo>
                      <a:pt x="362" y="480"/>
                    </a:lnTo>
                    <a:lnTo>
                      <a:pt x="337" y="496"/>
                    </a:lnTo>
                    <a:lnTo>
                      <a:pt x="328" y="512"/>
                    </a:lnTo>
                    <a:lnTo>
                      <a:pt x="294" y="512"/>
                    </a:lnTo>
                    <a:lnTo>
                      <a:pt x="261" y="504"/>
                    </a:lnTo>
                    <a:lnTo>
                      <a:pt x="210" y="488"/>
                    </a:lnTo>
                    <a:lnTo>
                      <a:pt x="185" y="504"/>
                    </a:lnTo>
                    <a:lnTo>
                      <a:pt x="160" y="512"/>
                    </a:lnTo>
                    <a:lnTo>
                      <a:pt x="134" y="552"/>
                    </a:lnTo>
                    <a:lnTo>
                      <a:pt x="160" y="568"/>
                    </a:lnTo>
                    <a:lnTo>
                      <a:pt x="185" y="584"/>
                    </a:lnTo>
                    <a:lnTo>
                      <a:pt x="202" y="592"/>
                    </a:lnTo>
                    <a:lnTo>
                      <a:pt x="210" y="624"/>
                    </a:lnTo>
                    <a:lnTo>
                      <a:pt x="236" y="672"/>
                    </a:lnTo>
                    <a:lnTo>
                      <a:pt x="252" y="648"/>
                    </a:lnTo>
                    <a:lnTo>
                      <a:pt x="278" y="656"/>
                    </a:lnTo>
                    <a:lnTo>
                      <a:pt x="311" y="704"/>
                    </a:lnTo>
                    <a:lnTo>
                      <a:pt x="337" y="656"/>
                    </a:lnTo>
                    <a:lnTo>
                      <a:pt x="396" y="688"/>
                    </a:lnTo>
                    <a:lnTo>
                      <a:pt x="328" y="568"/>
                    </a:lnTo>
                    <a:lnTo>
                      <a:pt x="353" y="576"/>
                    </a:lnTo>
                    <a:lnTo>
                      <a:pt x="370" y="584"/>
                    </a:lnTo>
                    <a:lnTo>
                      <a:pt x="370" y="600"/>
                    </a:lnTo>
                    <a:lnTo>
                      <a:pt x="387" y="576"/>
                    </a:lnTo>
                    <a:lnTo>
                      <a:pt x="412" y="560"/>
                    </a:lnTo>
                    <a:lnTo>
                      <a:pt x="353" y="528"/>
                    </a:lnTo>
                    <a:lnTo>
                      <a:pt x="404" y="512"/>
                    </a:lnTo>
                    <a:lnTo>
                      <a:pt x="455" y="528"/>
                    </a:lnTo>
                    <a:lnTo>
                      <a:pt x="446" y="488"/>
                    </a:lnTo>
                    <a:lnTo>
                      <a:pt x="438" y="464"/>
                    </a:lnTo>
                    <a:lnTo>
                      <a:pt x="412" y="448"/>
                    </a:lnTo>
                    <a:lnTo>
                      <a:pt x="438" y="448"/>
                    </a:lnTo>
                    <a:lnTo>
                      <a:pt x="455" y="464"/>
                    </a:lnTo>
                    <a:lnTo>
                      <a:pt x="480" y="480"/>
                    </a:lnTo>
                    <a:lnTo>
                      <a:pt x="514" y="472"/>
                    </a:lnTo>
                    <a:lnTo>
                      <a:pt x="463" y="440"/>
                    </a:lnTo>
                    <a:lnTo>
                      <a:pt x="421" y="408"/>
                    </a:lnTo>
                    <a:lnTo>
                      <a:pt x="353" y="384"/>
                    </a:lnTo>
                    <a:lnTo>
                      <a:pt x="337" y="384"/>
                    </a:lnTo>
                    <a:lnTo>
                      <a:pt x="337" y="400"/>
                    </a:lnTo>
                    <a:lnTo>
                      <a:pt x="345" y="416"/>
                    </a:lnTo>
                    <a:lnTo>
                      <a:pt x="311" y="408"/>
                    </a:lnTo>
                    <a:lnTo>
                      <a:pt x="294" y="400"/>
                    </a:lnTo>
                    <a:lnTo>
                      <a:pt x="294" y="376"/>
                    </a:lnTo>
                    <a:lnTo>
                      <a:pt x="294" y="352"/>
                    </a:lnTo>
                    <a:lnTo>
                      <a:pt x="337" y="360"/>
                    </a:lnTo>
                    <a:lnTo>
                      <a:pt x="337" y="336"/>
                    </a:lnTo>
                    <a:lnTo>
                      <a:pt x="320" y="320"/>
                    </a:lnTo>
                    <a:lnTo>
                      <a:pt x="269" y="288"/>
                    </a:lnTo>
                    <a:lnTo>
                      <a:pt x="236" y="240"/>
                    </a:lnTo>
                    <a:lnTo>
                      <a:pt x="244" y="224"/>
                    </a:lnTo>
                    <a:lnTo>
                      <a:pt x="261" y="200"/>
                    </a:lnTo>
                    <a:lnTo>
                      <a:pt x="269" y="224"/>
                    </a:lnTo>
                    <a:lnTo>
                      <a:pt x="294" y="232"/>
                    </a:lnTo>
                    <a:lnTo>
                      <a:pt x="320" y="240"/>
                    </a:lnTo>
                    <a:lnTo>
                      <a:pt x="337" y="264"/>
                    </a:lnTo>
                    <a:lnTo>
                      <a:pt x="337" y="232"/>
                    </a:lnTo>
                    <a:lnTo>
                      <a:pt x="362" y="208"/>
                    </a:lnTo>
                    <a:lnTo>
                      <a:pt x="370" y="160"/>
                    </a:lnTo>
                    <a:lnTo>
                      <a:pt x="387" y="144"/>
                    </a:lnTo>
                    <a:lnTo>
                      <a:pt x="412" y="136"/>
                    </a:lnTo>
                    <a:lnTo>
                      <a:pt x="497" y="112"/>
                    </a:lnTo>
                    <a:lnTo>
                      <a:pt x="539" y="112"/>
                    </a:lnTo>
                    <a:lnTo>
                      <a:pt x="564" y="112"/>
                    </a:lnTo>
                    <a:lnTo>
                      <a:pt x="573" y="128"/>
                    </a:lnTo>
                    <a:lnTo>
                      <a:pt x="598" y="96"/>
                    </a:lnTo>
                    <a:lnTo>
                      <a:pt x="589" y="72"/>
                    </a:lnTo>
                    <a:close/>
                  </a:path>
                </a:pathLst>
              </a:custGeom>
              <a:pattFill prst="wdUpDiag">
                <a:fgClr>
                  <a:schemeClr val="tx2">
                    <a:lumMod val="20000"/>
                    <a:lumOff val="80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4696" y="3480"/>
                <a:ext cx="210" cy="352"/>
              </a:xfrm>
              <a:custGeom>
                <a:avLst/>
                <a:gdLst>
                  <a:gd name="T0" fmla="*/ 151 w 210"/>
                  <a:gd name="T1" fmla="*/ 304 h 352"/>
                  <a:gd name="T2" fmla="*/ 185 w 210"/>
                  <a:gd name="T3" fmla="*/ 288 h 352"/>
                  <a:gd name="T4" fmla="*/ 185 w 210"/>
                  <a:gd name="T5" fmla="*/ 248 h 352"/>
                  <a:gd name="T6" fmla="*/ 210 w 210"/>
                  <a:gd name="T7" fmla="*/ 232 h 352"/>
                  <a:gd name="T8" fmla="*/ 194 w 210"/>
                  <a:gd name="T9" fmla="*/ 192 h 352"/>
                  <a:gd name="T10" fmla="*/ 168 w 210"/>
                  <a:gd name="T11" fmla="*/ 184 h 352"/>
                  <a:gd name="T12" fmla="*/ 143 w 210"/>
                  <a:gd name="T13" fmla="*/ 152 h 352"/>
                  <a:gd name="T14" fmla="*/ 135 w 210"/>
                  <a:gd name="T15" fmla="*/ 96 h 352"/>
                  <a:gd name="T16" fmla="*/ 135 w 210"/>
                  <a:gd name="T17" fmla="*/ 72 h 352"/>
                  <a:gd name="T18" fmla="*/ 135 w 210"/>
                  <a:gd name="T19" fmla="*/ 72 h 352"/>
                  <a:gd name="T20" fmla="*/ 101 w 210"/>
                  <a:gd name="T21" fmla="*/ 32 h 352"/>
                  <a:gd name="T22" fmla="*/ 84 w 210"/>
                  <a:gd name="T23" fmla="*/ 16 h 352"/>
                  <a:gd name="T24" fmla="*/ 59 w 210"/>
                  <a:gd name="T25" fmla="*/ 16 h 352"/>
                  <a:gd name="T26" fmla="*/ 25 w 210"/>
                  <a:gd name="T27" fmla="*/ 0 h 352"/>
                  <a:gd name="T28" fmla="*/ 0 w 210"/>
                  <a:gd name="T29" fmla="*/ 72 h 352"/>
                  <a:gd name="T30" fmla="*/ 0 w 210"/>
                  <a:gd name="T31" fmla="*/ 80 h 352"/>
                  <a:gd name="T32" fmla="*/ 17 w 210"/>
                  <a:gd name="T33" fmla="*/ 88 h 352"/>
                  <a:gd name="T34" fmla="*/ 33 w 210"/>
                  <a:gd name="T35" fmla="*/ 104 h 352"/>
                  <a:gd name="T36" fmla="*/ 33 w 210"/>
                  <a:gd name="T37" fmla="*/ 120 h 352"/>
                  <a:gd name="T38" fmla="*/ 33 w 210"/>
                  <a:gd name="T39" fmla="*/ 160 h 352"/>
                  <a:gd name="T40" fmla="*/ 42 w 210"/>
                  <a:gd name="T41" fmla="*/ 248 h 352"/>
                  <a:gd name="T42" fmla="*/ 67 w 210"/>
                  <a:gd name="T43" fmla="*/ 288 h 352"/>
                  <a:gd name="T44" fmla="*/ 109 w 210"/>
                  <a:gd name="T45" fmla="*/ 320 h 352"/>
                  <a:gd name="T46" fmla="*/ 135 w 210"/>
                  <a:gd name="T47" fmla="*/ 352 h 352"/>
                  <a:gd name="T48" fmla="*/ 151 w 210"/>
                  <a:gd name="T49" fmla="*/ 344 h 352"/>
                  <a:gd name="T50" fmla="*/ 151 w 210"/>
                  <a:gd name="T51" fmla="*/ 304 h 35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10" h="352">
                    <a:moveTo>
                      <a:pt x="151" y="304"/>
                    </a:moveTo>
                    <a:lnTo>
                      <a:pt x="185" y="288"/>
                    </a:lnTo>
                    <a:lnTo>
                      <a:pt x="185" y="248"/>
                    </a:lnTo>
                    <a:lnTo>
                      <a:pt x="210" y="232"/>
                    </a:lnTo>
                    <a:lnTo>
                      <a:pt x="194" y="192"/>
                    </a:lnTo>
                    <a:lnTo>
                      <a:pt x="168" y="184"/>
                    </a:lnTo>
                    <a:lnTo>
                      <a:pt x="143" y="152"/>
                    </a:lnTo>
                    <a:lnTo>
                      <a:pt x="135" y="96"/>
                    </a:lnTo>
                    <a:lnTo>
                      <a:pt x="135" y="72"/>
                    </a:lnTo>
                    <a:lnTo>
                      <a:pt x="101" y="32"/>
                    </a:lnTo>
                    <a:lnTo>
                      <a:pt x="84" y="16"/>
                    </a:lnTo>
                    <a:lnTo>
                      <a:pt x="59" y="16"/>
                    </a:lnTo>
                    <a:lnTo>
                      <a:pt x="25" y="0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17" y="88"/>
                    </a:lnTo>
                    <a:lnTo>
                      <a:pt x="33" y="104"/>
                    </a:lnTo>
                    <a:lnTo>
                      <a:pt x="33" y="120"/>
                    </a:lnTo>
                    <a:lnTo>
                      <a:pt x="33" y="160"/>
                    </a:lnTo>
                    <a:lnTo>
                      <a:pt x="42" y="248"/>
                    </a:lnTo>
                    <a:lnTo>
                      <a:pt x="67" y="288"/>
                    </a:lnTo>
                    <a:lnTo>
                      <a:pt x="109" y="320"/>
                    </a:lnTo>
                    <a:lnTo>
                      <a:pt x="135" y="352"/>
                    </a:lnTo>
                    <a:lnTo>
                      <a:pt x="151" y="344"/>
                    </a:lnTo>
                    <a:lnTo>
                      <a:pt x="151" y="304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95" name="Freeform 94"/>
              <p:cNvSpPr>
                <a:spLocks/>
              </p:cNvSpPr>
              <p:nvPr/>
            </p:nvSpPr>
            <p:spPr bwMode="auto">
              <a:xfrm>
                <a:off x="4831" y="3480"/>
                <a:ext cx="606" cy="704"/>
              </a:xfrm>
              <a:custGeom>
                <a:avLst/>
                <a:gdLst>
                  <a:gd name="T0" fmla="*/ 606 w 606"/>
                  <a:gd name="T1" fmla="*/ 24 h 704"/>
                  <a:gd name="T2" fmla="*/ 556 w 606"/>
                  <a:gd name="T3" fmla="*/ 0 h 704"/>
                  <a:gd name="T4" fmla="*/ 530 w 606"/>
                  <a:gd name="T5" fmla="*/ 56 h 704"/>
                  <a:gd name="T6" fmla="*/ 446 w 606"/>
                  <a:gd name="T7" fmla="*/ 72 h 704"/>
                  <a:gd name="T8" fmla="*/ 379 w 606"/>
                  <a:gd name="T9" fmla="*/ 56 h 704"/>
                  <a:gd name="T10" fmla="*/ 286 w 606"/>
                  <a:gd name="T11" fmla="*/ 104 h 704"/>
                  <a:gd name="T12" fmla="*/ 236 w 606"/>
                  <a:gd name="T13" fmla="*/ 136 h 704"/>
                  <a:gd name="T14" fmla="*/ 134 w 606"/>
                  <a:gd name="T15" fmla="*/ 184 h 704"/>
                  <a:gd name="T16" fmla="*/ 75 w 606"/>
                  <a:gd name="T17" fmla="*/ 200 h 704"/>
                  <a:gd name="T18" fmla="*/ 75 w 606"/>
                  <a:gd name="T19" fmla="*/ 232 h 704"/>
                  <a:gd name="T20" fmla="*/ 50 w 606"/>
                  <a:gd name="T21" fmla="*/ 288 h 704"/>
                  <a:gd name="T22" fmla="*/ 16 w 606"/>
                  <a:gd name="T23" fmla="*/ 344 h 704"/>
                  <a:gd name="T24" fmla="*/ 33 w 606"/>
                  <a:gd name="T25" fmla="*/ 392 h 704"/>
                  <a:gd name="T26" fmla="*/ 59 w 606"/>
                  <a:gd name="T27" fmla="*/ 464 h 704"/>
                  <a:gd name="T28" fmla="*/ 118 w 606"/>
                  <a:gd name="T29" fmla="*/ 480 h 704"/>
                  <a:gd name="T30" fmla="*/ 286 w 606"/>
                  <a:gd name="T31" fmla="*/ 472 h 704"/>
                  <a:gd name="T32" fmla="*/ 337 w 606"/>
                  <a:gd name="T33" fmla="*/ 496 h 704"/>
                  <a:gd name="T34" fmla="*/ 294 w 606"/>
                  <a:gd name="T35" fmla="*/ 512 h 704"/>
                  <a:gd name="T36" fmla="*/ 210 w 606"/>
                  <a:gd name="T37" fmla="*/ 488 h 704"/>
                  <a:gd name="T38" fmla="*/ 160 w 606"/>
                  <a:gd name="T39" fmla="*/ 512 h 704"/>
                  <a:gd name="T40" fmla="*/ 160 w 606"/>
                  <a:gd name="T41" fmla="*/ 568 h 704"/>
                  <a:gd name="T42" fmla="*/ 202 w 606"/>
                  <a:gd name="T43" fmla="*/ 592 h 704"/>
                  <a:gd name="T44" fmla="*/ 236 w 606"/>
                  <a:gd name="T45" fmla="*/ 672 h 704"/>
                  <a:gd name="T46" fmla="*/ 278 w 606"/>
                  <a:gd name="T47" fmla="*/ 656 h 704"/>
                  <a:gd name="T48" fmla="*/ 337 w 606"/>
                  <a:gd name="T49" fmla="*/ 656 h 704"/>
                  <a:gd name="T50" fmla="*/ 328 w 606"/>
                  <a:gd name="T51" fmla="*/ 568 h 704"/>
                  <a:gd name="T52" fmla="*/ 370 w 606"/>
                  <a:gd name="T53" fmla="*/ 584 h 704"/>
                  <a:gd name="T54" fmla="*/ 387 w 606"/>
                  <a:gd name="T55" fmla="*/ 576 h 704"/>
                  <a:gd name="T56" fmla="*/ 353 w 606"/>
                  <a:gd name="T57" fmla="*/ 528 h 704"/>
                  <a:gd name="T58" fmla="*/ 455 w 606"/>
                  <a:gd name="T59" fmla="*/ 528 h 704"/>
                  <a:gd name="T60" fmla="*/ 438 w 606"/>
                  <a:gd name="T61" fmla="*/ 464 h 704"/>
                  <a:gd name="T62" fmla="*/ 438 w 606"/>
                  <a:gd name="T63" fmla="*/ 448 h 704"/>
                  <a:gd name="T64" fmla="*/ 480 w 606"/>
                  <a:gd name="T65" fmla="*/ 480 h 704"/>
                  <a:gd name="T66" fmla="*/ 463 w 606"/>
                  <a:gd name="T67" fmla="*/ 440 h 704"/>
                  <a:gd name="T68" fmla="*/ 353 w 606"/>
                  <a:gd name="T69" fmla="*/ 384 h 704"/>
                  <a:gd name="T70" fmla="*/ 337 w 606"/>
                  <a:gd name="T71" fmla="*/ 400 h 704"/>
                  <a:gd name="T72" fmla="*/ 311 w 606"/>
                  <a:gd name="T73" fmla="*/ 408 h 704"/>
                  <a:gd name="T74" fmla="*/ 294 w 606"/>
                  <a:gd name="T75" fmla="*/ 376 h 704"/>
                  <a:gd name="T76" fmla="*/ 337 w 606"/>
                  <a:gd name="T77" fmla="*/ 360 h 704"/>
                  <a:gd name="T78" fmla="*/ 320 w 606"/>
                  <a:gd name="T79" fmla="*/ 320 h 704"/>
                  <a:gd name="T80" fmla="*/ 236 w 606"/>
                  <a:gd name="T81" fmla="*/ 240 h 704"/>
                  <a:gd name="T82" fmla="*/ 261 w 606"/>
                  <a:gd name="T83" fmla="*/ 200 h 704"/>
                  <a:gd name="T84" fmla="*/ 294 w 606"/>
                  <a:gd name="T85" fmla="*/ 232 h 704"/>
                  <a:gd name="T86" fmla="*/ 337 w 606"/>
                  <a:gd name="T87" fmla="*/ 264 h 704"/>
                  <a:gd name="T88" fmla="*/ 362 w 606"/>
                  <a:gd name="T89" fmla="*/ 208 h 704"/>
                  <a:gd name="T90" fmla="*/ 387 w 606"/>
                  <a:gd name="T91" fmla="*/ 144 h 704"/>
                  <a:gd name="T92" fmla="*/ 497 w 606"/>
                  <a:gd name="T93" fmla="*/ 112 h 704"/>
                  <a:gd name="T94" fmla="*/ 564 w 606"/>
                  <a:gd name="T95" fmla="*/ 112 h 704"/>
                  <a:gd name="T96" fmla="*/ 598 w 606"/>
                  <a:gd name="T97" fmla="*/ 96 h 70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606" h="704">
                    <a:moveTo>
                      <a:pt x="589" y="72"/>
                    </a:moveTo>
                    <a:lnTo>
                      <a:pt x="606" y="24"/>
                    </a:lnTo>
                    <a:lnTo>
                      <a:pt x="581" y="0"/>
                    </a:lnTo>
                    <a:lnTo>
                      <a:pt x="556" y="0"/>
                    </a:lnTo>
                    <a:lnTo>
                      <a:pt x="564" y="40"/>
                    </a:lnTo>
                    <a:lnTo>
                      <a:pt x="530" y="56"/>
                    </a:lnTo>
                    <a:lnTo>
                      <a:pt x="471" y="72"/>
                    </a:lnTo>
                    <a:lnTo>
                      <a:pt x="446" y="72"/>
                    </a:lnTo>
                    <a:lnTo>
                      <a:pt x="412" y="72"/>
                    </a:lnTo>
                    <a:lnTo>
                      <a:pt x="379" y="56"/>
                    </a:lnTo>
                    <a:lnTo>
                      <a:pt x="328" y="88"/>
                    </a:lnTo>
                    <a:lnTo>
                      <a:pt x="286" y="104"/>
                    </a:lnTo>
                    <a:lnTo>
                      <a:pt x="244" y="104"/>
                    </a:lnTo>
                    <a:lnTo>
                      <a:pt x="236" y="136"/>
                    </a:lnTo>
                    <a:lnTo>
                      <a:pt x="168" y="144"/>
                    </a:lnTo>
                    <a:lnTo>
                      <a:pt x="134" y="184"/>
                    </a:lnTo>
                    <a:lnTo>
                      <a:pt x="109" y="184"/>
                    </a:lnTo>
                    <a:lnTo>
                      <a:pt x="75" y="200"/>
                    </a:lnTo>
                    <a:lnTo>
                      <a:pt x="67" y="200"/>
                    </a:lnTo>
                    <a:lnTo>
                      <a:pt x="75" y="232"/>
                    </a:lnTo>
                    <a:lnTo>
                      <a:pt x="50" y="248"/>
                    </a:lnTo>
                    <a:lnTo>
                      <a:pt x="50" y="288"/>
                    </a:lnTo>
                    <a:lnTo>
                      <a:pt x="16" y="304"/>
                    </a:lnTo>
                    <a:lnTo>
                      <a:pt x="16" y="344"/>
                    </a:lnTo>
                    <a:lnTo>
                      <a:pt x="0" y="352"/>
                    </a:lnTo>
                    <a:lnTo>
                      <a:pt x="33" y="392"/>
                    </a:lnTo>
                    <a:lnTo>
                      <a:pt x="75" y="424"/>
                    </a:lnTo>
                    <a:lnTo>
                      <a:pt x="59" y="464"/>
                    </a:lnTo>
                    <a:lnTo>
                      <a:pt x="92" y="464"/>
                    </a:lnTo>
                    <a:lnTo>
                      <a:pt x="118" y="480"/>
                    </a:lnTo>
                    <a:lnTo>
                      <a:pt x="202" y="480"/>
                    </a:lnTo>
                    <a:lnTo>
                      <a:pt x="286" y="472"/>
                    </a:lnTo>
                    <a:lnTo>
                      <a:pt x="362" y="480"/>
                    </a:lnTo>
                    <a:lnTo>
                      <a:pt x="337" y="496"/>
                    </a:lnTo>
                    <a:lnTo>
                      <a:pt x="328" y="512"/>
                    </a:lnTo>
                    <a:lnTo>
                      <a:pt x="294" y="512"/>
                    </a:lnTo>
                    <a:lnTo>
                      <a:pt x="261" y="504"/>
                    </a:lnTo>
                    <a:lnTo>
                      <a:pt x="210" y="488"/>
                    </a:lnTo>
                    <a:lnTo>
                      <a:pt x="185" y="504"/>
                    </a:lnTo>
                    <a:lnTo>
                      <a:pt x="160" y="512"/>
                    </a:lnTo>
                    <a:lnTo>
                      <a:pt x="134" y="552"/>
                    </a:lnTo>
                    <a:lnTo>
                      <a:pt x="160" y="568"/>
                    </a:lnTo>
                    <a:lnTo>
                      <a:pt x="185" y="584"/>
                    </a:lnTo>
                    <a:lnTo>
                      <a:pt x="202" y="592"/>
                    </a:lnTo>
                    <a:lnTo>
                      <a:pt x="210" y="624"/>
                    </a:lnTo>
                    <a:lnTo>
                      <a:pt x="236" y="672"/>
                    </a:lnTo>
                    <a:lnTo>
                      <a:pt x="252" y="648"/>
                    </a:lnTo>
                    <a:lnTo>
                      <a:pt x="278" y="656"/>
                    </a:lnTo>
                    <a:lnTo>
                      <a:pt x="311" y="704"/>
                    </a:lnTo>
                    <a:lnTo>
                      <a:pt x="337" y="656"/>
                    </a:lnTo>
                    <a:lnTo>
                      <a:pt x="396" y="688"/>
                    </a:lnTo>
                    <a:lnTo>
                      <a:pt x="328" y="568"/>
                    </a:lnTo>
                    <a:lnTo>
                      <a:pt x="353" y="576"/>
                    </a:lnTo>
                    <a:lnTo>
                      <a:pt x="370" y="584"/>
                    </a:lnTo>
                    <a:lnTo>
                      <a:pt x="370" y="600"/>
                    </a:lnTo>
                    <a:lnTo>
                      <a:pt x="387" y="576"/>
                    </a:lnTo>
                    <a:lnTo>
                      <a:pt x="412" y="560"/>
                    </a:lnTo>
                    <a:lnTo>
                      <a:pt x="353" y="528"/>
                    </a:lnTo>
                    <a:lnTo>
                      <a:pt x="404" y="512"/>
                    </a:lnTo>
                    <a:lnTo>
                      <a:pt x="455" y="528"/>
                    </a:lnTo>
                    <a:lnTo>
                      <a:pt x="446" y="488"/>
                    </a:lnTo>
                    <a:lnTo>
                      <a:pt x="438" y="464"/>
                    </a:lnTo>
                    <a:lnTo>
                      <a:pt x="412" y="448"/>
                    </a:lnTo>
                    <a:lnTo>
                      <a:pt x="438" y="448"/>
                    </a:lnTo>
                    <a:lnTo>
                      <a:pt x="455" y="464"/>
                    </a:lnTo>
                    <a:lnTo>
                      <a:pt x="480" y="480"/>
                    </a:lnTo>
                    <a:lnTo>
                      <a:pt x="514" y="472"/>
                    </a:lnTo>
                    <a:lnTo>
                      <a:pt x="463" y="440"/>
                    </a:lnTo>
                    <a:lnTo>
                      <a:pt x="421" y="408"/>
                    </a:lnTo>
                    <a:lnTo>
                      <a:pt x="353" y="384"/>
                    </a:lnTo>
                    <a:lnTo>
                      <a:pt x="337" y="384"/>
                    </a:lnTo>
                    <a:lnTo>
                      <a:pt x="337" y="400"/>
                    </a:lnTo>
                    <a:lnTo>
                      <a:pt x="345" y="416"/>
                    </a:lnTo>
                    <a:lnTo>
                      <a:pt x="311" y="408"/>
                    </a:lnTo>
                    <a:lnTo>
                      <a:pt x="294" y="400"/>
                    </a:lnTo>
                    <a:lnTo>
                      <a:pt x="294" y="376"/>
                    </a:lnTo>
                    <a:lnTo>
                      <a:pt x="294" y="352"/>
                    </a:lnTo>
                    <a:lnTo>
                      <a:pt x="337" y="360"/>
                    </a:lnTo>
                    <a:lnTo>
                      <a:pt x="337" y="336"/>
                    </a:lnTo>
                    <a:lnTo>
                      <a:pt x="320" y="320"/>
                    </a:lnTo>
                    <a:lnTo>
                      <a:pt x="269" y="288"/>
                    </a:lnTo>
                    <a:lnTo>
                      <a:pt x="236" y="240"/>
                    </a:lnTo>
                    <a:lnTo>
                      <a:pt x="244" y="224"/>
                    </a:lnTo>
                    <a:lnTo>
                      <a:pt x="261" y="200"/>
                    </a:lnTo>
                    <a:lnTo>
                      <a:pt x="269" y="224"/>
                    </a:lnTo>
                    <a:lnTo>
                      <a:pt x="294" y="232"/>
                    </a:lnTo>
                    <a:lnTo>
                      <a:pt x="320" y="240"/>
                    </a:lnTo>
                    <a:lnTo>
                      <a:pt x="337" y="264"/>
                    </a:lnTo>
                    <a:lnTo>
                      <a:pt x="337" y="232"/>
                    </a:lnTo>
                    <a:lnTo>
                      <a:pt x="362" y="208"/>
                    </a:lnTo>
                    <a:lnTo>
                      <a:pt x="370" y="160"/>
                    </a:lnTo>
                    <a:lnTo>
                      <a:pt x="387" y="144"/>
                    </a:lnTo>
                    <a:lnTo>
                      <a:pt x="412" y="136"/>
                    </a:lnTo>
                    <a:lnTo>
                      <a:pt x="497" y="112"/>
                    </a:lnTo>
                    <a:lnTo>
                      <a:pt x="539" y="112"/>
                    </a:lnTo>
                    <a:lnTo>
                      <a:pt x="564" y="112"/>
                    </a:lnTo>
                    <a:lnTo>
                      <a:pt x="573" y="128"/>
                    </a:lnTo>
                    <a:lnTo>
                      <a:pt x="598" y="96"/>
                    </a:lnTo>
                    <a:lnTo>
                      <a:pt x="589" y="72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96" name="Freeform 95"/>
              <p:cNvSpPr>
                <a:spLocks/>
              </p:cNvSpPr>
              <p:nvPr/>
            </p:nvSpPr>
            <p:spPr bwMode="auto">
              <a:xfrm>
                <a:off x="4831" y="3488"/>
                <a:ext cx="244" cy="192"/>
              </a:xfrm>
              <a:custGeom>
                <a:avLst/>
                <a:gdLst>
                  <a:gd name="T0" fmla="*/ 227 w 244"/>
                  <a:gd name="T1" fmla="*/ 32 h 192"/>
                  <a:gd name="T2" fmla="*/ 185 w 244"/>
                  <a:gd name="T3" fmla="*/ 16 h 192"/>
                  <a:gd name="T4" fmla="*/ 177 w 244"/>
                  <a:gd name="T5" fmla="*/ 0 h 192"/>
                  <a:gd name="T6" fmla="*/ 134 w 244"/>
                  <a:gd name="T7" fmla="*/ 0 h 192"/>
                  <a:gd name="T8" fmla="*/ 75 w 244"/>
                  <a:gd name="T9" fmla="*/ 24 h 192"/>
                  <a:gd name="T10" fmla="*/ 50 w 244"/>
                  <a:gd name="T11" fmla="*/ 32 h 192"/>
                  <a:gd name="T12" fmla="*/ 25 w 244"/>
                  <a:gd name="T13" fmla="*/ 40 h 192"/>
                  <a:gd name="T14" fmla="*/ 16 w 244"/>
                  <a:gd name="T15" fmla="*/ 72 h 192"/>
                  <a:gd name="T16" fmla="*/ 0 w 244"/>
                  <a:gd name="T17" fmla="*/ 64 h 192"/>
                  <a:gd name="T18" fmla="*/ 0 w 244"/>
                  <a:gd name="T19" fmla="*/ 88 h 192"/>
                  <a:gd name="T20" fmla="*/ 8 w 244"/>
                  <a:gd name="T21" fmla="*/ 144 h 192"/>
                  <a:gd name="T22" fmla="*/ 33 w 244"/>
                  <a:gd name="T23" fmla="*/ 176 h 192"/>
                  <a:gd name="T24" fmla="*/ 59 w 244"/>
                  <a:gd name="T25" fmla="*/ 184 h 192"/>
                  <a:gd name="T26" fmla="*/ 67 w 244"/>
                  <a:gd name="T27" fmla="*/ 192 h 192"/>
                  <a:gd name="T28" fmla="*/ 75 w 244"/>
                  <a:gd name="T29" fmla="*/ 192 h 192"/>
                  <a:gd name="T30" fmla="*/ 109 w 244"/>
                  <a:gd name="T31" fmla="*/ 176 h 192"/>
                  <a:gd name="T32" fmla="*/ 134 w 244"/>
                  <a:gd name="T33" fmla="*/ 176 h 192"/>
                  <a:gd name="T34" fmla="*/ 168 w 244"/>
                  <a:gd name="T35" fmla="*/ 136 h 192"/>
                  <a:gd name="T36" fmla="*/ 236 w 244"/>
                  <a:gd name="T37" fmla="*/ 128 h 192"/>
                  <a:gd name="T38" fmla="*/ 244 w 244"/>
                  <a:gd name="T39" fmla="*/ 104 h 192"/>
                  <a:gd name="T40" fmla="*/ 244 w 244"/>
                  <a:gd name="T41" fmla="*/ 64 h 192"/>
                  <a:gd name="T42" fmla="*/ 227 w 244"/>
                  <a:gd name="T43" fmla="*/ 32 h 19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44" h="192">
                    <a:moveTo>
                      <a:pt x="227" y="32"/>
                    </a:moveTo>
                    <a:lnTo>
                      <a:pt x="185" y="16"/>
                    </a:lnTo>
                    <a:lnTo>
                      <a:pt x="177" y="0"/>
                    </a:lnTo>
                    <a:lnTo>
                      <a:pt x="134" y="0"/>
                    </a:lnTo>
                    <a:lnTo>
                      <a:pt x="75" y="24"/>
                    </a:lnTo>
                    <a:lnTo>
                      <a:pt x="50" y="32"/>
                    </a:lnTo>
                    <a:lnTo>
                      <a:pt x="25" y="40"/>
                    </a:lnTo>
                    <a:lnTo>
                      <a:pt x="16" y="72"/>
                    </a:lnTo>
                    <a:lnTo>
                      <a:pt x="0" y="64"/>
                    </a:lnTo>
                    <a:lnTo>
                      <a:pt x="0" y="88"/>
                    </a:lnTo>
                    <a:lnTo>
                      <a:pt x="8" y="144"/>
                    </a:lnTo>
                    <a:lnTo>
                      <a:pt x="33" y="176"/>
                    </a:lnTo>
                    <a:lnTo>
                      <a:pt x="59" y="184"/>
                    </a:lnTo>
                    <a:lnTo>
                      <a:pt x="67" y="192"/>
                    </a:lnTo>
                    <a:lnTo>
                      <a:pt x="75" y="192"/>
                    </a:lnTo>
                    <a:lnTo>
                      <a:pt x="109" y="176"/>
                    </a:lnTo>
                    <a:lnTo>
                      <a:pt x="134" y="176"/>
                    </a:lnTo>
                    <a:lnTo>
                      <a:pt x="168" y="136"/>
                    </a:lnTo>
                    <a:lnTo>
                      <a:pt x="236" y="128"/>
                    </a:lnTo>
                    <a:lnTo>
                      <a:pt x="244" y="104"/>
                    </a:lnTo>
                    <a:lnTo>
                      <a:pt x="244" y="64"/>
                    </a:lnTo>
                    <a:lnTo>
                      <a:pt x="227" y="3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97" name="Freeform 96"/>
              <p:cNvSpPr>
                <a:spLocks/>
              </p:cNvSpPr>
              <p:nvPr/>
            </p:nvSpPr>
            <p:spPr bwMode="auto">
              <a:xfrm>
                <a:off x="4965" y="3184"/>
                <a:ext cx="590" cy="408"/>
              </a:xfrm>
              <a:custGeom>
                <a:avLst/>
                <a:gdLst>
                  <a:gd name="T0" fmla="*/ 455 w 590"/>
                  <a:gd name="T1" fmla="*/ 256 h 408"/>
                  <a:gd name="T2" fmla="*/ 489 w 590"/>
                  <a:gd name="T3" fmla="*/ 248 h 408"/>
                  <a:gd name="T4" fmla="*/ 514 w 590"/>
                  <a:gd name="T5" fmla="*/ 232 h 408"/>
                  <a:gd name="T6" fmla="*/ 565 w 590"/>
                  <a:gd name="T7" fmla="*/ 240 h 408"/>
                  <a:gd name="T8" fmla="*/ 590 w 590"/>
                  <a:gd name="T9" fmla="*/ 232 h 408"/>
                  <a:gd name="T10" fmla="*/ 565 w 590"/>
                  <a:gd name="T11" fmla="*/ 200 h 408"/>
                  <a:gd name="T12" fmla="*/ 523 w 590"/>
                  <a:gd name="T13" fmla="*/ 176 h 408"/>
                  <a:gd name="T14" fmla="*/ 548 w 590"/>
                  <a:gd name="T15" fmla="*/ 144 h 408"/>
                  <a:gd name="T16" fmla="*/ 548 w 590"/>
                  <a:gd name="T17" fmla="*/ 104 h 408"/>
                  <a:gd name="T18" fmla="*/ 548 w 590"/>
                  <a:gd name="T19" fmla="*/ 72 h 408"/>
                  <a:gd name="T20" fmla="*/ 573 w 590"/>
                  <a:gd name="T21" fmla="*/ 64 h 408"/>
                  <a:gd name="T22" fmla="*/ 582 w 590"/>
                  <a:gd name="T23" fmla="*/ 48 h 408"/>
                  <a:gd name="T24" fmla="*/ 582 w 590"/>
                  <a:gd name="T25" fmla="*/ 32 h 408"/>
                  <a:gd name="T26" fmla="*/ 582 w 590"/>
                  <a:gd name="T27" fmla="*/ 16 h 408"/>
                  <a:gd name="T28" fmla="*/ 531 w 590"/>
                  <a:gd name="T29" fmla="*/ 16 h 408"/>
                  <a:gd name="T30" fmla="*/ 523 w 590"/>
                  <a:gd name="T31" fmla="*/ 0 h 408"/>
                  <a:gd name="T32" fmla="*/ 481 w 590"/>
                  <a:gd name="T33" fmla="*/ 8 h 408"/>
                  <a:gd name="T34" fmla="*/ 455 w 590"/>
                  <a:gd name="T35" fmla="*/ 0 h 408"/>
                  <a:gd name="T36" fmla="*/ 413 w 590"/>
                  <a:gd name="T37" fmla="*/ 8 h 408"/>
                  <a:gd name="T38" fmla="*/ 363 w 590"/>
                  <a:gd name="T39" fmla="*/ 24 h 408"/>
                  <a:gd name="T40" fmla="*/ 321 w 590"/>
                  <a:gd name="T41" fmla="*/ 80 h 408"/>
                  <a:gd name="T42" fmla="*/ 270 w 590"/>
                  <a:gd name="T43" fmla="*/ 88 h 408"/>
                  <a:gd name="T44" fmla="*/ 219 w 590"/>
                  <a:gd name="T45" fmla="*/ 88 h 408"/>
                  <a:gd name="T46" fmla="*/ 194 w 590"/>
                  <a:gd name="T47" fmla="*/ 88 h 408"/>
                  <a:gd name="T48" fmla="*/ 169 w 590"/>
                  <a:gd name="T49" fmla="*/ 112 h 408"/>
                  <a:gd name="T50" fmla="*/ 76 w 590"/>
                  <a:gd name="T51" fmla="*/ 112 h 408"/>
                  <a:gd name="T52" fmla="*/ 43 w 590"/>
                  <a:gd name="T53" fmla="*/ 104 h 408"/>
                  <a:gd name="T54" fmla="*/ 43 w 590"/>
                  <a:gd name="T55" fmla="*/ 80 h 408"/>
                  <a:gd name="T56" fmla="*/ 9 w 590"/>
                  <a:gd name="T57" fmla="*/ 64 h 408"/>
                  <a:gd name="T58" fmla="*/ 0 w 590"/>
                  <a:gd name="T59" fmla="*/ 88 h 408"/>
                  <a:gd name="T60" fmla="*/ 9 w 590"/>
                  <a:gd name="T61" fmla="*/ 120 h 408"/>
                  <a:gd name="T62" fmla="*/ 26 w 590"/>
                  <a:gd name="T63" fmla="*/ 152 h 408"/>
                  <a:gd name="T64" fmla="*/ 68 w 590"/>
                  <a:gd name="T65" fmla="*/ 184 h 408"/>
                  <a:gd name="T66" fmla="*/ 51 w 590"/>
                  <a:gd name="T67" fmla="*/ 224 h 408"/>
                  <a:gd name="T68" fmla="*/ 34 w 590"/>
                  <a:gd name="T69" fmla="*/ 232 h 408"/>
                  <a:gd name="T70" fmla="*/ 34 w 590"/>
                  <a:gd name="T71" fmla="*/ 264 h 408"/>
                  <a:gd name="T72" fmla="*/ 51 w 590"/>
                  <a:gd name="T73" fmla="*/ 272 h 408"/>
                  <a:gd name="T74" fmla="*/ 43 w 590"/>
                  <a:gd name="T75" fmla="*/ 304 h 408"/>
                  <a:gd name="T76" fmla="*/ 51 w 590"/>
                  <a:gd name="T77" fmla="*/ 320 h 408"/>
                  <a:gd name="T78" fmla="*/ 93 w 590"/>
                  <a:gd name="T79" fmla="*/ 336 h 408"/>
                  <a:gd name="T80" fmla="*/ 110 w 590"/>
                  <a:gd name="T81" fmla="*/ 368 h 408"/>
                  <a:gd name="T82" fmla="*/ 110 w 590"/>
                  <a:gd name="T83" fmla="*/ 408 h 408"/>
                  <a:gd name="T84" fmla="*/ 110 w 590"/>
                  <a:gd name="T85" fmla="*/ 400 h 408"/>
                  <a:gd name="T86" fmla="*/ 152 w 590"/>
                  <a:gd name="T87" fmla="*/ 400 h 408"/>
                  <a:gd name="T88" fmla="*/ 194 w 590"/>
                  <a:gd name="T89" fmla="*/ 384 h 408"/>
                  <a:gd name="T90" fmla="*/ 245 w 590"/>
                  <a:gd name="T91" fmla="*/ 352 h 408"/>
                  <a:gd name="T92" fmla="*/ 278 w 590"/>
                  <a:gd name="T93" fmla="*/ 368 h 408"/>
                  <a:gd name="T94" fmla="*/ 312 w 590"/>
                  <a:gd name="T95" fmla="*/ 368 h 408"/>
                  <a:gd name="T96" fmla="*/ 337 w 590"/>
                  <a:gd name="T97" fmla="*/ 368 h 408"/>
                  <a:gd name="T98" fmla="*/ 396 w 590"/>
                  <a:gd name="T99" fmla="*/ 352 h 408"/>
                  <a:gd name="T100" fmla="*/ 430 w 590"/>
                  <a:gd name="T101" fmla="*/ 336 h 408"/>
                  <a:gd name="T102" fmla="*/ 422 w 590"/>
                  <a:gd name="T103" fmla="*/ 296 h 408"/>
                  <a:gd name="T104" fmla="*/ 447 w 590"/>
                  <a:gd name="T105" fmla="*/ 296 h 408"/>
                  <a:gd name="T106" fmla="*/ 455 w 590"/>
                  <a:gd name="T107" fmla="*/ 280 h 408"/>
                  <a:gd name="T108" fmla="*/ 455 w 590"/>
                  <a:gd name="T109" fmla="*/ 256 h 40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590" h="408">
                    <a:moveTo>
                      <a:pt x="455" y="256"/>
                    </a:moveTo>
                    <a:lnTo>
                      <a:pt x="489" y="248"/>
                    </a:lnTo>
                    <a:lnTo>
                      <a:pt x="514" y="232"/>
                    </a:lnTo>
                    <a:lnTo>
                      <a:pt x="565" y="240"/>
                    </a:lnTo>
                    <a:lnTo>
                      <a:pt x="590" y="232"/>
                    </a:lnTo>
                    <a:lnTo>
                      <a:pt x="565" y="200"/>
                    </a:lnTo>
                    <a:lnTo>
                      <a:pt x="523" y="176"/>
                    </a:lnTo>
                    <a:lnTo>
                      <a:pt x="548" y="144"/>
                    </a:lnTo>
                    <a:lnTo>
                      <a:pt x="548" y="104"/>
                    </a:lnTo>
                    <a:lnTo>
                      <a:pt x="548" y="72"/>
                    </a:lnTo>
                    <a:lnTo>
                      <a:pt x="573" y="64"/>
                    </a:lnTo>
                    <a:lnTo>
                      <a:pt x="582" y="48"/>
                    </a:lnTo>
                    <a:lnTo>
                      <a:pt x="582" y="32"/>
                    </a:lnTo>
                    <a:lnTo>
                      <a:pt x="582" y="16"/>
                    </a:lnTo>
                    <a:lnTo>
                      <a:pt x="531" y="16"/>
                    </a:lnTo>
                    <a:lnTo>
                      <a:pt x="523" y="0"/>
                    </a:lnTo>
                    <a:lnTo>
                      <a:pt x="481" y="8"/>
                    </a:lnTo>
                    <a:lnTo>
                      <a:pt x="455" y="0"/>
                    </a:lnTo>
                    <a:lnTo>
                      <a:pt x="413" y="8"/>
                    </a:lnTo>
                    <a:lnTo>
                      <a:pt x="363" y="24"/>
                    </a:lnTo>
                    <a:lnTo>
                      <a:pt x="321" y="80"/>
                    </a:lnTo>
                    <a:lnTo>
                      <a:pt x="270" y="88"/>
                    </a:lnTo>
                    <a:lnTo>
                      <a:pt x="219" y="88"/>
                    </a:lnTo>
                    <a:lnTo>
                      <a:pt x="194" y="88"/>
                    </a:lnTo>
                    <a:lnTo>
                      <a:pt x="169" y="112"/>
                    </a:lnTo>
                    <a:lnTo>
                      <a:pt x="76" y="112"/>
                    </a:lnTo>
                    <a:lnTo>
                      <a:pt x="43" y="104"/>
                    </a:lnTo>
                    <a:lnTo>
                      <a:pt x="43" y="80"/>
                    </a:lnTo>
                    <a:lnTo>
                      <a:pt x="9" y="64"/>
                    </a:lnTo>
                    <a:lnTo>
                      <a:pt x="0" y="88"/>
                    </a:lnTo>
                    <a:lnTo>
                      <a:pt x="9" y="120"/>
                    </a:lnTo>
                    <a:lnTo>
                      <a:pt x="26" y="152"/>
                    </a:lnTo>
                    <a:lnTo>
                      <a:pt x="68" y="184"/>
                    </a:lnTo>
                    <a:lnTo>
                      <a:pt x="51" y="224"/>
                    </a:lnTo>
                    <a:lnTo>
                      <a:pt x="34" y="232"/>
                    </a:lnTo>
                    <a:lnTo>
                      <a:pt x="34" y="264"/>
                    </a:lnTo>
                    <a:lnTo>
                      <a:pt x="51" y="272"/>
                    </a:lnTo>
                    <a:lnTo>
                      <a:pt x="43" y="304"/>
                    </a:lnTo>
                    <a:lnTo>
                      <a:pt x="51" y="320"/>
                    </a:lnTo>
                    <a:lnTo>
                      <a:pt x="93" y="336"/>
                    </a:lnTo>
                    <a:lnTo>
                      <a:pt x="110" y="368"/>
                    </a:lnTo>
                    <a:lnTo>
                      <a:pt x="110" y="408"/>
                    </a:lnTo>
                    <a:lnTo>
                      <a:pt x="110" y="400"/>
                    </a:lnTo>
                    <a:lnTo>
                      <a:pt x="152" y="400"/>
                    </a:lnTo>
                    <a:lnTo>
                      <a:pt x="194" y="384"/>
                    </a:lnTo>
                    <a:lnTo>
                      <a:pt x="245" y="352"/>
                    </a:lnTo>
                    <a:lnTo>
                      <a:pt x="278" y="368"/>
                    </a:lnTo>
                    <a:lnTo>
                      <a:pt x="312" y="368"/>
                    </a:lnTo>
                    <a:lnTo>
                      <a:pt x="337" y="368"/>
                    </a:lnTo>
                    <a:lnTo>
                      <a:pt x="396" y="352"/>
                    </a:lnTo>
                    <a:lnTo>
                      <a:pt x="430" y="336"/>
                    </a:lnTo>
                    <a:lnTo>
                      <a:pt x="422" y="296"/>
                    </a:lnTo>
                    <a:lnTo>
                      <a:pt x="447" y="296"/>
                    </a:lnTo>
                    <a:lnTo>
                      <a:pt x="455" y="280"/>
                    </a:lnTo>
                    <a:lnTo>
                      <a:pt x="455" y="256"/>
                    </a:lnTo>
                    <a:close/>
                  </a:path>
                </a:pathLst>
              </a:custGeom>
              <a:pattFill prst="wdUpDiag">
                <a:fgClr>
                  <a:schemeClr val="tx2">
                    <a:lumMod val="20000"/>
                    <a:lumOff val="80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98" name="Freeform 97"/>
              <p:cNvSpPr>
                <a:spLocks/>
              </p:cNvSpPr>
              <p:nvPr/>
            </p:nvSpPr>
            <p:spPr bwMode="auto">
              <a:xfrm>
                <a:off x="4831" y="3488"/>
                <a:ext cx="244" cy="192"/>
              </a:xfrm>
              <a:custGeom>
                <a:avLst/>
                <a:gdLst>
                  <a:gd name="T0" fmla="*/ 227 w 244"/>
                  <a:gd name="T1" fmla="*/ 32 h 192"/>
                  <a:gd name="T2" fmla="*/ 185 w 244"/>
                  <a:gd name="T3" fmla="*/ 16 h 192"/>
                  <a:gd name="T4" fmla="*/ 177 w 244"/>
                  <a:gd name="T5" fmla="*/ 0 h 192"/>
                  <a:gd name="T6" fmla="*/ 177 w 244"/>
                  <a:gd name="T7" fmla="*/ 0 h 192"/>
                  <a:gd name="T8" fmla="*/ 134 w 244"/>
                  <a:gd name="T9" fmla="*/ 0 h 192"/>
                  <a:gd name="T10" fmla="*/ 75 w 244"/>
                  <a:gd name="T11" fmla="*/ 24 h 192"/>
                  <a:gd name="T12" fmla="*/ 50 w 244"/>
                  <a:gd name="T13" fmla="*/ 32 h 192"/>
                  <a:gd name="T14" fmla="*/ 25 w 244"/>
                  <a:gd name="T15" fmla="*/ 40 h 192"/>
                  <a:gd name="T16" fmla="*/ 16 w 244"/>
                  <a:gd name="T17" fmla="*/ 72 h 192"/>
                  <a:gd name="T18" fmla="*/ 0 w 244"/>
                  <a:gd name="T19" fmla="*/ 64 h 192"/>
                  <a:gd name="T20" fmla="*/ 0 w 244"/>
                  <a:gd name="T21" fmla="*/ 88 h 192"/>
                  <a:gd name="T22" fmla="*/ 8 w 244"/>
                  <a:gd name="T23" fmla="*/ 144 h 192"/>
                  <a:gd name="T24" fmla="*/ 33 w 244"/>
                  <a:gd name="T25" fmla="*/ 176 h 192"/>
                  <a:gd name="T26" fmla="*/ 59 w 244"/>
                  <a:gd name="T27" fmla="*/ 184 h 192"/>
                  <a:gd name="T28" fmla="*/ 67 w 244"/>
                  <a:gd name="T29" fmla="*/ 192 h 192"/>
                  <a:gd name="T30" fmla="*/ 75 w 244"/>
                  <a:gd name="T31" fmla="*/ 192 h 192"/>
                  <a:gd name="T32" fmla="*/ 109 w 244"/>
                  <a:gd name="T33" fmla="*/ 176 h 192"/>
                  <a:gd name="T34" fmla="*/ 134 w 244"/>
                  <a:gd name="T35" fmla="*/ 176 h 192"/>
                  <a:gd name="T36" fmla="*/ 168 w 244"/>
                  <a:gd name="T37" fmla="*/ 136 h 192"/>
                  <a:gd name="T38" fmla="*/ 236 w 244"/>
                  <a:gd name="T39" fmla="*/ 128 h 192"/>
                  <a:gd name="T40" fmla="*/ 244 w 244"/>
                  <a:gd name="T41" fmla="*/ 104 h 192"/>
                  <a:gd name="T42" fmla="*/ 244 w 244"/>
                  <a:gd name="T43" fmla="*/ 64 h 192"/>
                  <a:gd name="T44" fmla="*/ 227 w 244"/>
                  <a:gd name="T45" fmla="*/ 32 h 19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44" h="192">
                    <a:moveTo>
                      <a:pt x="227" y="32"/>
                    </a:moveTo>
                    <a:lnTo>
                      <a:pt x="185" y="16"/>
                    </a:lnTo>
                    <a:lnTo>
                      <a:pt x="177" y="0"/>
                    </a:lnTo>
                    <a:lnTo>
                      <a:pt x="134" y="0"/>
                    </a:lnTo>
                    <a:lnTo>
                      <a:pt x="75" y="24"/>
                    </a:lnTo>
                    <a:lnTo>
                      <a:pt x="50" y="32"/>
                    </a:lnTo>
                    <a:lnTo>
                      <a:pt x="25" y="40"/>
                    </a:lnTo>
                    <a:lnTo>
                      <a:pt x="16" y="72"/>
                    </a:lnTo>
                    <a:lnTo>
                      <a:pt x="0" y="64"/>
                    </a:lnTo>
                    <a:lnTo>
                      <a:pt x="0" y="88"/>
                    </a:lnTo>
                    <a:lnTo>
                      <a:pt x="8" y="144"/>
                    </a:lnTo>
                    <a:lnTo>
                      <a:pt x="33" y="176"/>
                    </a:lnTo>
                    <a:lnTo>
                      <a:pt x="59" y="184"/>
                    </a:lnTo>
                    <a:lnTo>
                      <a:pt x="67" y="192"/>
                    </a:lnTo>
                    <a:lnTo>
                      <a:pt x="75" y="192"/>
                    </a:lnTo>
                    <a:lnTo>
                      <a:pt x="109" y="176"/>
                    </a:lnTo>
                    <a:lnTo>
                      <a:pt x="134" y="176"/>
                    </a:lnTo>
                    <a:lnTo>
                      <a:pt x="168" y="136"/>
                    </a:lnTo>
                    <a:lnTo>
                      <a:pt x="236" y="128"/>
                    </a:lnTo>
                    <a:lnTo>
                      <a:pt x="244" y="104"/>
                    </a:lnTo>
                    <a:lnTo>
                      <a:pt x="244" y="64"/>
                    </a:lnTo>
                    <a:lnTo>
                      <a:pt x="227" y="32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99" name="Freeform 98"/>
              <p:cNvSpPr>
                <a:spLocks/>
              </p:cNvSpPr>
              <p:nvPr/>
            </p:nvSpPr>
            <p:spPr bwMode="auto">
              <a:xfrm>
                <a:off x="4965" y="3184"/>
                <a:ext cx="590" cy="408"/>
              </a:xfrm>
              <a:custGeom>
                <a:avLst/>
                <a:gdLst>
                  <a:gd name="T0" fmla="*/ 455 w 590"/>
                  <a:gd name="T1" fmla="*/ 256 h 408"/>
                  <a:gd name="T2" fmla="*/ 489 w 590"/>
                  <a:gd name="T3" fmla="*/ 248 h 408"/>
                  <a:gd name="T4" fmla="*/ 514 w 590"/>
                  <a:gd name="T5" fmla="*/ 232 h 408"/>
                  <a:gd name="T6" fmla="*/ 565 w 590"/>
                  <a:gd name="T7" fmla="*/ 240 h 408"/>
                  <a:gd name="T8" fmla="*/ 590 w 590"/>
                  <a:gd name="T9" fmla="*/ 232 h 408"/>
                  <a:gd name="T10" fmla="*/ 565 w 590"/>
                  <a:gd name="T11" fmla="*/ 200 h 408"/>
                  <a:gd name="T12" fmla="*/ 523 w 590"/>
                  <a:gd name="T13" fmla="*/ 176 h 408"/>
                  <a:gd name="T14" fmla="*/ 548 w 590"/>
                  <a:gd name="T15" fmla="*/ 144 h 408"/>
                  <a:gd name="T16" fmla="*/ 548 w 590"/>
                  <a:gd name="T17" fmla="*/ 104 h 408"/>
                  <a:gd name="T18" fmla="*/ 548 w 590"/>
                  <a:gd name="T19" fmla="*/ 72 h 408"/>
                  <a:gd name="T20" fmla="*/ 573 w 590"/>
                  <a:gd name="T21" fmla="*/ 64 h 408"/>
                  <a:gd name="T22" fmla="*/ 582 w 590"/>
                  <a:gd name="T23" fmla="*/ 48 h 408"/>
                  <a:gd name="T24" fmla="*/ 582 w 590"/>
                  <a:gd name="T25" fmla="*/ 32 h 408"/>
                  <a:gd name="T26" fmla="*/ 582 w 590"/>
                  <a:gd name="T27" fmla="*/ 16 h 408"/>
                  <a:gd name="T28" fmla="*/ 531 w 590"/>
                  <a:gd name="T29" fmla="*/ 16 h 408"/>
                  <a:gd name="T30" fmla="*/ 523 w 590"/>
                  <a:gd name="T31" fmla="*/ 0 h 408"/>
                  <a:gd name="T32" fmla="*/ 481 w 590"/>
                  <a:gd name="T33" fmla="*/ 8 h 408"/>
                  <a:gd name="T34" fmla="*/ 455 w 590"/>
                  <a:gd name="T35" fmla="*/ 0 h 408"/>
                  <a:gd name="T36" fmla="*/ 413 w 590"/>
                  <a:gd name="T37" fmla="*/ 8 h 408"/>
                  <a:gd name="T38" fmla="*/ 363 w 590"/>
                  <a:gd name="T39" fmla="*/ 24 h 408"/>
                  <a:gd name="T40" fmla="*/ 321 w 590"/>
                  <a:gd name="T41" fmla="*/ 80 h 408"/>
                  <a:gd name="T42" fmla="*/ 270 w 590"/>
                  <a:gd name="T43" fmla="*/ 88 h 408"/>
                  <a:gd name="T44" fmla="*/ 219 w 590"/>
                  <a:gd name="T45" fmla="*/ 88 h 408"/>
                  <a:gd name="T46" fmla="*/ 194 w 590"/>
                  <a:gd name="T47" fmla="*/ 88 h 408"/>
                  <a:gd name="T48" fmla="*/ 169 w 590"/>
                  <a:gd name="T49" fmla="*/ 112 h 408"/>
                  <a:gd name="T50" fmla="*/ 76 w 590"/>
                  <a:gd name="T51" fmla="*/ 112 h 408"/>
                  <a:gd name="T52" fmla="*/ 43 w 590"/>
                  <a:gd name="T53" fmla="*/ 104 h 408"/>
                  <a:gd name="T54" fmla="*/ 43 w 590"/>
                  <a:gd name="T55" fmla="*/ 80 h 408"/>
                  <a:gd name="T56" fmla="*/ 9 w 590"/>
                  <a:gd name="T57" fmla="*/ 64 h 408"/>
                  <a:gd name="T58" fmla="*/ 0 w 590"/>
                  <a:gd name="T59" fmla="*/ 88 h 408"/>
                  <a:gd name="T60" fmla="*/ 9 w 590"/>
                  <a:gd name="T61" fmla="*/ 120 h 408"/>
                  <a:gd name="T62" fmla="*/ 26 w 590"/>
                  <a:gd name="T63" fmla="*/ 152 h 408"/>
                  <a:gd name="T64" fmla="*/ 68 w 590"/>
                  <a:gd name="T65" fmla="*/ 184 h 408"/>
                  <a:gd name="T66" fmla="*/ 51 w 590"/>
                  <a:gd name="T67" fmla="*/ 224 h 408"/>
                  <a:gd name="T68" fmla="*/ 34 w 590"/>
                  <a:gd name="T69" fmla="*/ 232 h 408"/>
                  <a:gd name="T70" fmla="*/ 34 w 590"/>
                  <a:gd name="T71" fmla="*/ 264 h 408"/>
                  <a:gd name="T72" fmla="*/ 51 w 590"/>
                  <a:gd name="T73" fmla="*/ 272 h 408"/>
                  <a:gd name="T74" fmla="*/ 43 w 590"/>
                  <a:gd name="T75" fmla="*/ 304 h 408"/>
                  <a:gd name="T76" fmla="*/ 51 w 590"/>
                  <a:gd name="T77" fmla="*/ 320 h 408"/>
                  <a:gd name="T78" fmla="*/ 93 w 590"/>
                  <a:gd name="T79" fmla="*/ 336 h 408"/>
                  <a:gd name="T80" fmla="*/ 110 w 590"/>
                  <a:gd name="T81" fmla="*/ 368 h 408"/>
                  <a:gd name="T82" fmla="*/ 110 w 590"/>
                  <a:gd name="T83" fmla="*/ 408 h 408"/>
                  <a:gd name="T84" fmla="*/ 110 w 590"/>
                  <a:gd name="T85" fmla="*/ 400 h 408"/>
                  <a:gd name="T86" fmla="*/ 152 w 590"/>
                  <a:gd name="T87" fmla="*/ 400 h 408"/>
                  <a:gd name="T88" fmla="*/ 194 w 590"/>
                  <a:gd name="T89" fmla="*/ 384 h 408"/>
                  <a:gd name="T90" fmla="*/ 245 w 590"/>
                  <a:gd name="T91" fmla="*/ 352 h 408"/>
                  <a:gd name="T92" fmla="*/ 278 w 590"/>
                  <a:gd name="T93" fmla="*/ 368 h 408"/>
                  <a:gd name="T94" fmla="*/ 312 w 590"/>
                  <a:gd name="T95" fmla="*/ 368 h 408"/>
                  <a:gd name="T96" fmla="*/ 337 w 590"/>
                  <a:gd name="T97" fmla="*/ 368 h 408"/>
                  <a:gd name="T98" fmla="*/ 396 w 590"/>
                  <a:gd name="T99" fmla="*/ 352 h 408"/>
                  <a:gd name="T100" fmla="*/ 430 w 590"/>
                  <a:gd name="T101" fmla="*/ 336 h 408"/>
                  <a:gd name="T102" fmla="*/ 422 w 590"/>
                  <a:gd name="T103" fmla="*/ 296 h 408"/>
                  <a:gd name="T104" fmla="*/ 447 w 590"/>
                  <a:gd name="T105" fmla="*/ 296 h 408"/>
                  <a:gd name="T106" fmla="*/ 447 w 590"/>
                  <a:gd name="T107" fmla="*/ 296 h 408"/>
                  <a:gd name="T108" fmla="*/ 455 w 590"/>
                  <a:gd name="T109" fmla="*/ 280 h 408"/>
                  <a:gd name="T110" fmla="*/ 455 w 590"/>
                  <a:gd name="T111" fmla="*/ 256 h 40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590" h="408">
                    <a:moveTo>
                      <a:pt x="455" y="256"/>
                    </a:moveTo>
                    <a:lnTo>
                      <a:pt x="489" y="248"/>
                    </a:lnTo>
                    <a:lnTo>
                      <a:pt x="514" y="232"/>
                    </a:lnTo>
                    <a:lnTo>
                      <a:pt x="565" y="240"/>
                    </a:lnTo>
                    <a:lnTo>
                      <a:pt x="590" y="232"/>
                    </a:lnTo>
                    <a:lnTo>
                      <a:pt x="565" y="200"/>
                    </a:lnTo>
                    <a:lnTo>
                      <a:pt x="523" y="176"/>
                    </a:lnTo>
                    <a:lnTo>
                      <a:pt x="548" y="144"/>
                    </a:lnTo>
                    <a:lnTo>
                      <a:pt x="548" y="104"/>
                    </a:lnTo>
                    <a:lnTo>
                      <a:pt x="548" y="72"/>
                    </a:lnTo>
                    <a:lnTo>
                      <a:pt x="573" y="64"/>
                    </a:lnTo>
                    <a:lnTo>
                      <a:pt x="582" y="48"/>
                    </a:lnTo>
                    <a:lnTo>
                      <a:pt x="582" y="32"/>
                    </a:lnTo>
                    <a:lnTo>
                      <a:pt x="582" y="16"/>
                    </a:lnTo>
                    <a:lnTo>
                      <a:pt x="531" y="16"/>
                    </a:lnTo>
                    <a:lnTo>
                      <a:pt x="523" y="0"/>
                    </a:lnTo>
                    <a:lnTo>
                      <a:pt x="481" y="8"/>
                    </a:lnTo>
                    <a:lnTo>
                      <a:pt x="455" y="0"/>
                    </a:lnTo>
                    <a:lnTo>
                      <a:pt x="413" y="8"/>
                    </a:lnTo>
                    <a:lnTo>
                      <a:pt x="363" y="24"/>
                    </a:lnTo>
                    <a:lnTo>
                      <a:pt x="321" y="80"/>
                    </a:lnTo>
                    <a:lnTo>
                      <a:pt x="270" y="88"/>
                    </a:lnTo>
                    <a:lnTo>
                      <a:pt x="219" y="88"/>
                    </a:lnTo>
                    <a:lnTo>
                      <a:pt x="194" y="88"/>
                    </a:lnTo>
                    <a:lnTo>
                      <a:pt x="169" y="112"/>
                    </a:lnTo>
                    <a:lnTo>
                      <a:pt x="76" y="112"/>
                    </a:lnTo>
                    <a:lnTo>
                      <a:pt x="43" y="104"/>
                    </a:lnTo>
                    <a:lnTo>
                      <a:pt x="43" y="80"/>
                    </a:lnTo>
                    <a:lnTo>
                      <a:pt x="9" y="64"/>
                    </a:lnTo>
                    <a:lnTo>
                      <a:pt x="0" y="88"/>
                    </a:lnTo>
                    <a:lnTo>
                      <a:pt x="9" y="120"/>
                    </a:lnTo>
                    <a:lnTo>
                      <a:pt x="26" y="152"/>
                    </a:lnTo>
                    <a:lnTo>
                      <a:pt x="68" y="184"/>
                    </a:lnTo>
                    <a:lnTo>
                      <a:pt x="51" y="224"/>
                    </a:lnTo>
                    <a:lnTo>
                      <a:pt x="34" y="232"/>
                    </a:lnTo>
                    <a:lnTo>
                      <a:pt x="34" y="264"/>
                    </a:lnTo>
                    <a:lnTo>
                      <a:pt x="51" y="272"/>
                    </a:lnTo>
                    <a:lnTo>
                      <a:pt x="43" y="304"/>
                    </a:lnTo>
                    <a:lnTo>
                      <a:pt x="51" y="320"/>
                    </a:lnTo>
                    <a:lnTo>
                      <a:pt x="93" y="336"/>
                    </a:lnTo>
                    <a:lnTo>
                      <a:pt x="110" y="368"/>
                    </a:lnTo>
                    <a:lnTo>
                      <a:pt x="110" y="408"/>
                    </a:lnTo>
                    <a:lnTo>
                      <a:pt x="110" y="400"/>
                    </a:lnTo>
                    <a:lnTo>
                      <a:pt x="152" y="400"/>
                    </a:lnTo>
                    <a:lnTo>
                      <a:pt x="194" y="384"/>
                    </a:lnTo>
                    <a:lnTo>
                      <a:pt x="245" y="352"/>
                    </a:lnTo>
                    <a:lnTo>
                      <a:pt x="278" y="368"/>
                    </a:lnTo>
                    <a:lnTo>
                      <a:pt x="312" y="368"/>
                    </a:lnTo>
                    <a:lnTo>
                      <a:pt x="337" y="368"/>
                    </a:lnTo>
                    <a:lnTo>
                      <a:pt x="396" y="352"/>
                    </a:lnTo>
                    <a:lnTo>
                      <a:pt x="430" y="336"/>
                    </a:lnTo>
                    <a:lnTo>
                      <a:pt x="422" y="296"/>
                    </a:lnTo>
                    <a:lnTo>
                      <a:pt x="447" y="296"/>
                    </a:lnTo>
                    <a:lnTo>
                      <a:pt x="455" y="280"/>
                    </a:lnTo>
                    <a:lnTo>
                      <a:pt x="455" y="256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100" name="Freeform 99"/>
              <p:cNvSpPr>
                <a:spLocks/>
              </p:cNvSpPr>
              <p:nvPr/>
            </p:nvSpPr>
            <p:spPr bwMode="auto">
              <a:xfrm>
                <a:off x="5404" y="3416"/>
                <a:ext cx="364" cy="616"/>
              </a:xfrm>
              <a:custGeom>
                <a:avLst/>
                <a:gdLst>
                  <a:gd name="T0" fmla="*/ 219 w 364"/>
                  <a:gd name="T1" fmla="*/ 40 h 616"/>
                  <a:gd name="T2" fmla="*/ 151 w 364"/>
                  <a:gd name="T3" fmla="*/ 0 h 616"/>
                  <a:gd name="T4" fmla="*/ 75 w 364"/>
                  <a:gd name="T5" fmla="*/ 0 h 616"/>
                  <a:gd name="T6" fmla="*/ 16 w 364"/>
                  <a:gd name="T7" fmla="*/ 24 h 616"/>
                  <a:gd name="T8" fmla="*/ 8 w 364"/>
                  <a:gd name="T9" fmla="*/ 64 h 616"/>
                  <a:gd name="T10" fmla="*/ 16 w 364"/>
                  <a:gd name="T11" fmla="*/ 136 h 616"/>
                  <a:gd name="T12" fmla="*/ 0 w 364"/>
                  <a:gd name="T13" fmla="*/ 192 h 616"/>
                  <a:gd name="T14" fmla="*/ 67 w 364"/>
                  <a:gd name="T15" fmla="*/ 184 h 616"/>
                  <a:gd name="T16" fmla="*/ 33 w 364"/>
                  <a:gd name="T17" fmla="*/ 256 h 616"/>
                  <a:gd name="T18" fmla="*/ 118 w 364"/>
                  <a:gd name="T19" fmla="*/ 312 h 616"/>
                  <a:gd name="T20" fmla="*/ 160 w 364"/>
                  <a:gd name="T21" fmla="*/ 384 h 616"/>
                  <a:gd name="T22" fmla="*/ 168 w 364"/>
                  <a:gd name="T23" fmla="*/ 432 h 616"/>
                  <a:gd name="T24" fmla="*/ 101 w 364"/>
                  <a:gd name="T25" fmla="*/ 440 h 616"/>
                  <a:gd name="T26" fmla="*/ 126 w 364"/>
                  <a:gd name="T27" fmla="*/ 496 h 616"/>
                  <a:gd name="T28" fmla="*/ 168 w 364"/>
                  <a:gd name="T29" fmla="*/ 480 h 616"/>
                  <a:gd name="T30" fmla="*/ 219 w 364"/>
                  <a:gd name="T31" fmla="*/ 504 h 616"/>
                  <a:gd name="T32" fmla="*/ 235 w 364"/>
                  <a:gd name="T33" fmla="*/ 560 h 616"/>
                  <a:gd name="T34" fmla="*/ 244 w 364"/>
                  <a:gd name="T35" fmla="*/ 592 h 616"/>
                  <a:gd name="T36" fmla="*/ 261 w 364"/>
                  <a:gd name="T37" fmla="*/ 600 h 616"/>
                  <a:gd name="T38" fmla="*/ 337 w 364"/>
                  <a:gd name="T39" fmla="*/ 616 h 616"/>
                  <a:gd name="T40" fmla="*/ 360 w 364"/>
                  <a:gd name="T41" fmla="*/ 578 h 616"/>
                  <a:gd name="T42" fmla="*/ 303 w 364"/>
                  <a:gd name="T43" fmla="*/ 56 h 616"/>
                  <a:gd name="T44" fmla="*/ 320 w 364"/>
                  <a:gd name="T45" fmla="*/ 152 h 616"/>
                  <a:gd name="T46" fmla="*/ 244 w 364"/>
                  <a:gd name="T47" fmla="*/ 168 h 616"/>
                  <a:gd name="T48" fmla="*/ 151 w 364"/>
                  <a:gd name="T49" fmla="*/ 200 h 616"/>
                  <a:gd name="T50" fmla="*/ 92 w 364"/>
                  <a:gd name="T51" fmla="*/ 208 h 616"/>
                  <a:gd name="T52" fmla="*/ 42 w 364"/>
                  <a:gd name="T53" fmla="*/ 264 h 616"/>
                  <a:gd name="T54" fmla="*/ 59 w 364"/>
                  <a:gd name="T55" fmla="*/ 232 h 616"/>
                  <a:gd name="T56" fmla="*/ 126 w 364"/>
                  <a:gd name="T57" fmla="*/ 168 h 616"/>
                  <a:gd name="T58" fmla="*/ 185 w 364"/>
                  <a:gd name="T59" fmla="*/ 104 h 616"/>
                  <a:gd name="T60" fmla="*/ 286 w 364"/>
                  <a:gd name="T61" fmla="*/ 80 h 616"/>
                  <a:gd name="T62" fmla="*/ 303 w 364"/>
                  <a:gd name="T63" fmla="*/ 96 h 616"/>
                  <a:gd name="T64" fmla="*/ 328 w 364"/>
                  <a:gd name="T65" fmla="*/ 112 h 616"/>
                  <a:gd name="T66" fmla="*/ 303 w 364"/>
                  <a:gd name="T67" fmla="*/ 56 h 61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64" h="616">
                    <a:moveTo>
                      <a:pt x="303" y="56"/>
                    </a:moveTo>
                    <a:lnTo>
                      <a:pt x="219" y="40"/>
                    </a:lnTo>
                    <a:lnTo>
                      <a:pt x="185" y="24"/>
                    </a:lnTo>
                    <a:lnTo>
                      <a:pt x="151" y="0"/>
                    </a:lnTo>
                    <a:lnTo>
                      <a:pt x="126" y="8"/>
                    </a:lnTo>
                    <a:lnTo>
                      <a:pt x="75" y="0"/>
                    </a:lnTo>
                    <a:lnTo>
                      <a:pt x="50" y="16"/>
                    </a:lnTo>
                    <a:lnTo>
                      <a:pt x="16" y="24"/>
                    </a:lnTo>
                    <a:lnTo>
                      <a:pt x="16" y="48"/>
                    </a:lnTo>
                    <a:lnTo>
                      <a:pt x="8" y="64"/>
                    </a:lnTo>
                    <a:lnTo>
                      <a:pt x="33" y="88"/>
                    </a:lnTo>
                    <a:lnTo>
                      <a:pt x="16" y="136"/>
                    </a:lnTo>
                    <a:lnTo>
                      <a:pt x="25" y="160"/>
                    </a:lnTo>
                    <a:lnTo>
                      <a:pt x="0" y="192"/>
                    </a:lnTo>
                    <a:lnTo>
                      <a:pt x="0" y="200"/>
                    </a:lnTo>
                    <a:lnTo>
                      <a:pt x="67" y="184"/>
                    </a:lnTo>
                    <a:lnTo>
                      <a:pt x="42" y="216"/>
                    </a:lnTo>
                    <a:lnTo>
                      <a:pt x="33" y="256"/>
                    </a:lnTo>
                    <a:lnTo>
                      <a:pt x="50" y="328"/>
                    </a:lnTo>
                    <a:lnTo>
                      <a:pt x="118" y="312"/>
                    </a:lnTo>
                    <a:lnTo>
                      <a:pt x="118" y="352"/>
                    </a:lnTo>
                    <a:lnTo>
                      <a:pt x="160" y="384"/>
                    </a:lnTo>
                    <a:lnTo>
                      <a:pt x="151" y="408"/>
                    </a:lnTo>
                    <a:lnTo>
                      <a:pt x="168" y="432"/>
                    </a:lnTo>
                    <a:lnTo>
                      <a:pt x="134" y="448"/>
                    </a:lnTo>
                    <a:lnTo>
                      <a:pt x="101" y="440"/>
                    </a:lnTo>
                    <a:lnTo>
                      <a:pt x="101" y="472"/>
                    </a:lnTo>
                    <a:lnTo>
                      <a:pt x="126" y="496"/>
                    </a:lnTo>
                    <a:lnTo>
                      <a:pt x="151" y="480"/>
                    </a:lnTo>
                    <a:lnTo>
                      <a:pt x="168" y="480"/>
                    </a:lnTo>
                    <a:lnTo>
                      <a:pt x="185" y="488"/>
                    </a:lnTo>
                    <a:lnTo>
                      <a:pt x="219" y="504"/>
                    </a:lnTo>
                    <a:lnTo>
                      <a:pt x="227" y="528"/>
                    </a:lnTo>
                    <a:lnTo>
                      <a:pt x="235" y="560"/>
                    </a:lnTo>
                    <a:lnTo>
                      <a:pt x="269" y="576"/>
                    </a:lnTo>
                    <a:lnTo>
                      <a:pt x="244" y="592"/>
                    </a:lnTo>
                    <a:lnTo>
                      <a:pt x="244" y="600"/>
                    </a:lnTo>
                    <a:lnTo>
                      <a:pt x="261" y="600"/>
                    </a:lnTo>
                    <a:lnTo>
                      <a:pt x="345" y="584"/>
                    </a:lnTo>
                    <a:lnTo>
                      <a:pt x="337" y="616"/>
                    </a:lnTo>
                    <a:lnTo>
                      <a:pt x="364" y="602"/>
                    </a:lnTo>
                    <a:lnTo>
                      <a:pt x="360" y="578"/>
                    </a:lnTo>
                    <a:lnTo>
                      <a:pt x="354" y="56"/>
                    </a:lnTo>
                    <a:lnTo>
                      <a:pt x="303" y="56"/>
                    </a:lnTo>
                    <a:lnTo>
                      <a:pt x="286" y="136"/>
                    </a:lnTo>
                    <a:lnTo>
                      <a:pt x="320" y="152"/>
                    </a:lnTo>
                    <a:lnTo>
                      <a:pt x="286" y="168"/>
                    </a:lnTo>
                    <a:lnTo>
                      <a:pt x="244" y="168"/>
                    </a:lnTo>
                    <a:lnTo>
                      <a:pt x="176" y="200"/>
                    </a:lnTo>
                    <a:lnTo>
                      <a:pt x="151" y="200"/>
                    </a:lnTo>
                    <a:lnTo>
                      <a:pt x="134" y="200"/>
                    </a:lnTo>
                    <a:lnTo>
                      <a:pt x="92" y="208"/>
                    </a:lnTo>
                    <a:lnTo>
                      <a:pt x="67" y="232"/>
                    </a:lnTo>
                    <a:lnTo>
                      <a:pt x="42" y="264"/>
                    </a:lnTo>
                    <a:lnTo>
                      <a:pt x="42" y="248"/>
                    </a:lnTo>
                    <a:lnTo>
                      <a:pt x="59" y="232"/>
                    </a:lnTo>
                    <a:lnTo>
                      <a:pt x="84" y="200"/>
                    </a:lnTo>
                    <a:lnTo>
                      <a:pt x="126" y="168"/>
                    </a:lnTo>
                    <a:lnTo>
                      <a:pt x="134" y="120"/>
                    </a:lnTo>
                    <a:lnTo>
                      <a:pt x="185" y="104"/>
                    </a:lnTo>
                    <a:lnTo>
                      <a:pt x="235" y="96"/>
                    </a:lnTo>
                    <a:lnTo>
                      <a:pt x="286" y="80"/>
                    </a:lnTo>
                    <a:lnTo>
                      <a:pt x="294" y="80"/>
                    </a:lnTo>
                    <a:lnTo>
                      <a:pt x="303" y="96"/>
                    </a:lnTo>
                    <a:lnTo>
                      <a:pt x="345" y="104"/>
                    </a:lnTo>
                    <a:lnTo>
                      <a:pt x="328" y="112"/>
                    </a:lnTo>
                    <a:lnTo>
                      <a:pt x="286" y="136"/>
                    </a:lnTo>
                    <a:lnTo>
                      <a:pt x="303" y="56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101" name="Freeform 100"/>
              <p:cNvSpPr>
                <a:spLocks/>
              </p:cNvSpPr>
              <p:nvPr/>
            </p:nvSpPr>
            <p:spPr bwMode="auto">
              <a:xfrm>
                <a:off x="5404" y="3416"/>
                <a:ext cx="362" cy="616"/>
              </a:xfrm>
              <a:custGeom>
                <a:avLst/>
                <a:gdLst>
                  <a:gd name="T0" fmla="*/ 303 w 362"/>
                  <a:gd name="T1" fmla="*/ 56 h 616"/>
                  <a:gd name="T2" fmla="*/ 219 w 362"/>
                  <a:gd name="T3" fmla="*/ 40 h 616"/>
                  <a:gd name="T4" fmla="*/ 185 w 362"/>
                  <a:gd name="T5" fmla="*/ 24 h 616"/>
                  <a:gd name="T6" fmla="*/ 151 w 362"/>
                  <a:gd name="T7" fmla="*/ 0 h 616"/>
                  <a:gd name="T8" fmla="*/ 126 w 362"/>
                  <a:gd name="T9" fmla="*/ 8 h 616"/>
                  <a:gd name="T10" fmla="*/ 75 w 362"/>
                  <a:gd name="T11" fmla="*/ 0 h 616"/>
                  <a:gd name="T12" fmla="*/ 50 w 362"/>
                  <a:gd name="T13" fmla="*/ 16 h 616"/>
                  <a:gd name="T14" fmla="*/ 16 w 362"/>
                  <a:gd name="T15" fmla="*/ 24 h 616"/>
                  <a:gd name="T16" fmla="*/ 16 w 362"/>
                  <a:gd name="T17" fmla="*/ 48 h 616"/>
                  <a:gd name="T18" fmla="*/ 8 w 362"/>
                  <a:gd name="T19" fmla="*/ 64 h 616"/>
                  <a:gd name="T20" fmla="*/ 33 w 362"/>
                  <a:gd name="T21" fmla="*/ 88 h 616"/>
                  <a:gd name="T22" fmla="*/ 16 w 362"/>
                  <a:gd name="T23" fmla="*/ 136 h 616"/>
                  <a:gd name="T24" fmla="*/ 25 w 362"/>
                  <a:gd name="T25" fmla="*/ 160 h 616"/>
                  <a:gd name="T26" fmla="*/ 0 w 362"/>
                  <a:gd name="T27" fmla="*/ 192 h 616"/>
                  <a:gd name="T28" fmla="*/ 0 w 362"/>
                  <a:gd name="T29" fmla="*/ 200 h 616"/>
                  <a:gd name="T30" fmla="*/ 67 w 362"/>
                  <a:gd name="T31" fmla="*/ 184 h 616"/>
                  <a:gd name="T32" fmla="*/ 42 w 362"/>
                  <a:gd name="T33" fmla="*/ 216 h 616"/>
                  <a:gd name="T34" fmla="*/ 33 w 362"/>
                  <a:gd name="T35" fmla="*/ 256 h 616"/>
                  <a:gd name="T36" fmla="*/ 50 w 362"/>
                  <a:gd name="T37" fmla="*/ 328 h 616"/>
                  <a:gd name="T38" fmla="*/ 118 w 362"/>
                  <a:gd name="T39" fmla="*/ 312 h 616"/>
                  <a:gd name="T40" fmla="*/ 118 w 362"/>
                  <a:gd name="T41" fmla="*/ 352 h 616"/>
                  <a:gd name="T42" fmla="*/ 160 w 362"/>
                  <a:gd name="T43" fmla="*/ 384 h 616"/>
                  <a:gd name="T44" fmla="*/ 151 w 362"/>
                  <a:gd name="T45" fmla="*/ 408 h 616"/>
                  <a:gd name="T46" fmla="*/ 168 w 362"/>
                  <a:gd name="T47" fmla="*/ 432 h 616"/>
                  <a:gd name="T48" fmla="*/ 134 w 362"/>
                  <a:gd name="T49" fmla="*/ 448 h 616"/>
                  <a:gd name="T50" fmla="*/ 101 w 362"/>
                  <a:gd name="T51" fmla="*/ 440 h 616"/>
                  <a:gd name="T52" fmla="*/ 101 w 362"/>
                  <a:gd name="T53" fmla="*/ 472 h 616"/>
                  <a:gd name="T54" fmla="*/ 126 w 362"/>
                  <a:gd name="T55" fmla="*/ 496 h 616"/>
                  <a:gd name="T56" fmla="*/ 151 w 362"/>
                  <a:gd name="T57" fmla="*/ 480 h 616"/>
                  <a:gd name="T58" fmla="*/ 168 w 362"/>
                  <a:gd name="T59" fmla="*/ 480 h 616"/>
                  <a:gd name="T60" fmla="*/ 185 w 362"/>
                  <a:gd name="T61" fmla="*/ 488 h 616"/>
                  <a:gd name="T62" fmla="*/ 219 w 362"/>
                  <a:gd name="T63" fmla="*/ 504 h 616"/>
                  <a:gd name="T64" fmla="*/ 227 w 362"/>
                  <a:gd name="T65" fmla="*/ 528 h 616"/>
                  <a:gd name="T66" fmla="*/ 235 w 362"/>
                  <a:gd name="T67" fmla="*/ 560 h 616"/>
                  <a:gd name="T68" fmla="*/ 269 w 362"/>
                  <a:gd name="T69" fmla="*/ 576 h 616"/>
                  <a:gd name="T70" fmla="*/ 244 w 362"/>
                  <a:gd name="T71" fmla="*/ 592 h 616"/>
                  <a:gd name="T72" fmla="*/ 244 w 362"/>
                  <a:gd name="T73" fmla="*/ 600 h 616"/>
                  <a:gd name="T74" fmla="*/ 261 w 362"/>
                  <a:gd name="T75" fmla="*/ 600 h 616"/>
                  <a:gd name="T76" fmla="*/ 345 w 362"/>
                  <a:gd name="T77" fmla="*/ 584 h 616"/>
                  <a:gd name="T78" fmla="*/ 337 w 362"/>
                  <a:gd name="T79" fmla="*/ 616 h 616"/>
                  <a:gd name="T80" fmla="*/ 362 w 362"/>
                  <a:gd name="T81" fmla="*/ 600 h 616"/>
                  <a:gd name="T82" fmla="*/ 354 w 362"/>
                  <a:gd name="T83" fmla="*/ 50 h 616"/>
                  <a:gd name="T84" fmla="*/ 303 w 362"/>
                  <a:gd name="T85" fmla="*/ 56 h 616"/>
                  <a:gd name="T86" fmla="*/ 303 w 362"/>
                  <a:gd name="T87" fmla="*/ 56 h 61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362" h="616">
                    <a:moveTo>
                      <a:pt x="303" y="56"/>
                    </a:moveTo>
                    <a:lnTo>
                      <a:pt x="219" y="40"/>
                    </a:lnTo>
                    <a:lnTo>
                      <a:pt x="185" y="24"/>
                    </a:lnTo>
                    <a:lnTo>
                      <a:pt x="151" y="0"/>
                    </a:lnTo>
                    <a:lnTo>
                      <a:pt x="126" y="8"/>
                    </a:lnTo>
                    <a:lnTo>
                      <a:pt x="75" y="0"/>
                    </a:lnTo>
                    <a:lnTo>
                      <a:pt x="50" y="16"/>
                    </a:lnTo>
                    <a:lnTo>
                      <a:pt x="16" y="24"/>
                    </a:lnTo>
                    <a:lnTo>
                      <a:pt x="16" y="48"/>
                    </a:lnTo>
                    <a:lnTo>
                      <a:pt x="8" y="64"/>
                    </a:lnTo>
                    <a:lnTo>
                      <a:pt x="33" y="88"/>
                    </a:lnTo>
                    <a:lnTo>
                      <a:pt x="16" y="136"/>
                    </a:lnTo>
                    <a:lnTo>
                      <a:pt x="25" y="160"/>
                    </a:lnTo>
                    <a:lnTo>
                      <a:pt x="0" y="192"/>
                    </a:lnTo>
                    <a:lnTo>
                      <a:pt x="0" y="200"/>
                    </a:lnTo>
                    <a:lnTo>
                      <a:pt x="67" y="184"/>
                    </a:lnTo>
                    <a:lnTo>
                      <a:pt x="42" y="216"/>
                    </a:lnTo>
                    <a:lnTo>
                      <a:pt x="33" y="256"/>
                    </a:lnTo>
                    <a:lnTo>
                      <a:pt x="50" y="328"/>
                    </a:lnTo>
                    <a:lnTo>
                      <a:pt x="118" y="312"/>
                    </a:lnTo>
                    <a:lnTo>
                      <a:pt x="118" y="352"/>
                    </a:lnTo>
                    <a:lnTo>
                      <a:pt x="160" y="384"/>
                    </a:lnTo>
                    <a:lnTo>
                      <a:pt x="151" y="408"/>
                    </a:lnTo>
                    <a:lnTo>
                      <a:pt x="168" y="432"/>
                    </a:lnTo>
                    <a:lnTo>
                      <a:pt x="134" y="448"/>
                    </a:lnTo>
                    <a:lnTo>
                      <a:pt x="101" y="440"/>
                    </a:lnTo>
                    <a:lnTo>
                      <a:pt x="101" y="472"/>
                    </a:lnTo>
                    <a:lnTo>
                      <a:pt x="126" y="496"/>
                    </a:lnTo>
                    <a:lnTo>
                      <a:pt x="151" y="480"/>
                    </a:lnTo>
                    <a:lnTo>
                      <a:pt x="168" y="480"/>
                    </a:lnTo>
                    <a:lnTo>
                      <a:pt x="185" y="488"/>
                    </a:lnTo>
                    <a:lnTo>
                      <a:pt x="219" y="504"/>
                    </a:lnTo>
                    <a:lnTo>
                      <a:pt x="227" y="528"/>
                    </a:lnTo>
                    <a:lnTo>
                      <a:pt x="235" y="560"/>
                    </a:lnTo>
                    <a:lnTo>
                      <a:pt x="269" y="576"/>
                    </a:lnTo>
                    <a:lnTo>
                      <a:pt x="244" y="592"/>
                    </a:lnTo>
                    <a:lnTo>
                      <a:pt x="244" y="600"/>
                    </a:lnTo>
                    <a:lnTo>
                      <a:pt x="261" y="600"/>
                    </a:lnTo>
                    <a:lnTo>
                      <a:pt x="345" y="584"/>
                    </a:lnTo>
                    <a:lnTo>
                      <a:pt x="337" y="616"/>
                    </a:lnTo>
                    <a:lnTo>
                      <a:pt x="362" y="600"/>
                    </a:lnTo>
                    <a:lnTo>
                      <a:pt x="354" y="50"/>
                    </a:lnTo>
                    <a:lnTo>
                      <a:pt x="303" y="56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102" name="Freeform 101"/>
              <p:cNvSpPr>
                <a:spLocks/>
              </p:cNvSpPr>
              <p:nvPr/>
            </p:nvSpPr>
            <p:spPr bwMode="auto">
              <a:xfrm>
                <a:off x="5446" y="3496"/>
                <a:ext cx="308" cy="184"/>
              </a:xfrm>
              <a:custGeom>
                <a:avLst/>
                <a:gdLst>
                  <a:gd name="T0" fmla="*/ 244 w 308"/>
                  <a:gd name="T1" fmla="*/ 56 h 184"/>
                  <a:gd name="T2" fmla="*/ 278 w 308"/>
                  <a:gd name="T3" fmla="*/ 72 h 184"/>
                  <a:gd name="T4" fmla="*/ 244 w 308"/>
                  <a:gd name="T5" fmla="*/ 88 h 184"/>
                  <a:gd name="T6" fmla="*/ 202 w 308"/>
                  <a:gd name="T7" fmla="*/ 88 h 184"/>
                  <a:gd name="T8" fmla="*/ 134 w 308"/>
                  <a:gd name="T9" fmla="*/ 120 h 184"/>
                  <a:gd name="T10" fmla="*/ 109 w 308"/>
                  <a:gd name="T11" fmla="*/ 120 h 184"/>
                  <a:gd name="T12" fmla="*/ 92 w 308"/>
                  <a:gd name="T13" fmla="*/ 120 h 184"/>
                  <a:gd name="T14" fmla="*/ 50 w 308"/>
                  <a:gd name="T15" fmla="*/ 128 h 184"/>
                  <a:gd name="T16" fmla="*/ 25 w 308"/>
                  <a:gd name="T17" fmla="*/ 152 h 184"/>
                  <a:gd name="T18" fmla="*/ 0 w 308"/>
                  <a:gd name="T19" fmla="*/ 184 h 184"/>
                  <a:gd name="T20" fmla="*/ 0 w 308"/>
                  <a:gd name="T21" fmla="*/ 168 h 184"/>
                  <a:gd name="T22" fmla="*/ 17 w 308"/>
                  <a:gd name="T23" fmla="*/ 152 h 184"/>
                  <a:gd name="T24" fmla="*/ 42 w 308"/>
                  <a:gd name="T25" fmla="*/ 120 h 184"/>
                  <a:gd name="T26" fmla="*/ 84 w 308"/>
                  <a:gd name="T27" fmla="*/ 88 h 184"/>
                  <a:gd name="T28" fmla="*/ 92 w 308"/>
                  <a:gd name="T29" fmla="*/ 40 h 184"/>
                  <a:gd name="T30" fmla="*/ 143 w 308"/>
                  <a:gd name="T31" fmla="*/ 24 h 184"/>
                  <a:gd name="T32" fmla="*/ 193 w 308"/>
                  <a:gd name="T33" fmla="*/ 16 h 184"/>
                  <a:gd name="T34" fmla="*/ 244 w 308"/>
                  <a:gd name="T35" fmla="*/ 0 h 184"/>
                  <a:gd name="T36" fmla="*/ 252 w 308"/>
                  <a:gd name="T37" fmla="*/ 0 h 184"/>
                  <a:gd name="T38" fmla="*/ 261 w 308"/>
                  <a:gd name="T39" fmla="*/ 16 h 184"/>
                  <a:gd name="T40" fmla="*/ 303 w 308"/>
                  <a:gd name="T41" fmla="*/ 24 h 184"/>
                  <a:gd name="T42" fmla="*/ 308 w 308"/>
                  <a:gd name="T43" fmla="*/ 24 h 184"/>
                  <a:gd name="T44" fmla="*/ 286 w 308"/>
                  <a:gd name="T45" fmla="*/ 32 h 184"/>
                  <a:gd name="T46" fmla="*/ 244 w 308"/>
                  <a:gd name="T47" fmla="*/ 56 h 184"/>
                  <a:gd name="T48" fmla="*/ 244 w 308"/>
                  <a:gd name="T49" fmla="*/ 56 h 18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308" h="184">
                    <a:moveTo>
                      <a:pt x="244" y="56"/>
                    </a:moveTo>
                    <a:lnTo>
                      <a:pt x="278" y="72"/>
                    </a:lnTo>
                    <a:lnTo>
                      <a:pt x="244" y="88"/>
                    </a:lnTo>
                    <a:lnTo>
                      <a:pt x="202" y="88"/>
                    </a:lnTo>
                    <a:lnTo>
                      <a:pt x="134" y="120"/>
                    </a:lnTo>
                    <a:lnTo>
                      <a:pt x="109" y="120"/>
                    </a:lnTo>
                    <a:lnTo>
                      <a:pt x="92" y="120"/>
                    </a:lnTo>
                    <a:lnTo>
                      <a:pt x="50" y="128"/>
                    </a:lnTo>
                    <a:lnTo>
                      <a:pt x="25" y="152"/>
                    </a:lnTo>
                    <a:lnTo>
                      <a:pt x="0" y="184"/>
                    </a:lnTo>
                    <a:lnTo>
                      <a:pt x="0" y="168"/>
                    </a:lnTo>
                    <a:lnTo>
                      <a:pt x="17" y="152"/>
                    </a:lnTo>
                    <a:lnTo>
                      <a:pt x="42" y="120"/>
                    </a:lnTo>
                    <a:lnTo>
                      <a:pt x="84" y="88"/>
                    </a:lnTo>
                    <a:lnTo>
                      <a:pt x="92" y="40"/>
                    </a:lnTo>
                    <a:lnTo>
                      <a:pt x="143" y="24"/>
                    </a:lnTo>
                    <a:lnTo>
                      <a:pt x="193" y="16"/>
                    </a:lnTo>
                    <a:lnTo>
                      <a:pt x="244" y="0"/>
                    </a:lnTo>
                    <a:lnTo>
                      <a:pt x="252" y="0"/>
                    </a:lnTo>
                    <a:lnTo>
                      <a:pt x="261" y="16"/>
                    </a:lnTo>
                    <a:lnTo>
                      <a:pt x="303" y="24"/>
                    </a:lnTo>
                    <a:lnTo>
                      <a:pt x="308" y="24"/>
                    </a:lnTo>
                    <a:lnTo>
                      <a:pt x="286" y="32"/>
                    </a:lnTo>
                    <a:lnTo>
                      <a:pt x="244" y="56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103" name="Freeform 102"/>
              <p:cNvSpPr>
                <a:spLocks/>
              </p:cNvSpPr>
              <p:nvPr/>
            </p:nvSpPr>
            <p:spPr bwMode="auto">
              <a:xfrm>
                <a:off x="4721" y="2704"/>
                <a:ext cx="893" cy="592"/>
              </a:xfrm>
              <a:custGeom>
                <a:avLst/>
                <a:gdLst>
                  <a:gd name="T0" fmla="*/ 784 w 893"/>
                  <a:gd name="T1" fmla="*/ 312 h 592"/>
                  <a:gd name="T2" fmla="*/ 725 w 893"/>
                  <a:gd name="T3" fmla="*/ 280 h 592"/>
                  <a:gd name="T4" fmla="*/ 708 w 893"/>
                  <a:gd name="T5" fmla="*/ 208 h 592"/>
                  <a:gd name="T6" fmla="*/ 708 w 893"/>
                  <a:gd name="T7" fmla="*/ 168 h 592"/>
                  <a:gd name="T8" fmla="*/ 666 w 893"/>
                  <a:gd name="T9" fmla="*/ 120 h 592"/>
                  <a:gd name="T10" fmla="*/ 632 w 893"/>
                  <a:gd name="T11" fmla="*/ 96 h 592"/>
                  <a:gd name="T12" fmla="*/ 581 w 893"/>
                  <a:gd name="T13" fmla="*/ 56 h 592"/>
                  <a:gd name="T14" fmla="*/ 548 w 893"/>
                  <a:gd name="T15" fmla="*/ 16 h 592"/>
                  <a:gd name="T16" fmla="*/ 506 w 893"/>
                  <a:gd name="T17" fmla="*/ 0 h 592"/>
                  <a:gd name="T18" fmla="*/ 472 w 893"/>
                  <a:gd name="T19" fmla="*/ 48 h 592"/>
                  <a:gd name="T20" fmla="*/ 396 w 893"/>
                  <a:gd name="T21" fmla="*/ 72 h 592"/>
                  <a:gd name="T22" fmla="*/ 371 w 893"/>
                  <a:gd name="T23" fmla="*/ 96 h 592"/>
                  <a:gd name="T24" fmla="*/ 337 w 893"/>
                  <a:gd name="T25" fmla="*/ 80 h 592"/>
                  <a:gd name="T26" fmla="*/ 287 w 893"/>
                  <a:gd name="T27" fmla="*/ 88 h 592"/>
                  <a:gd name="T28" fmla="*/ 253 w 893"/>
                  <a:gd name="T29" fmla="*/ 88 h 592"/>
                  <a:gd name="T30" fmla="*/ 219 w 893"/>
                  <a:gd name="T31" fmla="*/ 80 h 592"/>
                  <a:gd name="T32" fmla="*/ 185 w 893"/>
                  <a:gd name="T33" fmla="*/ 104 h 592"/>
                  <a:gd name="T34" fmla="*/ 160 w 893"/>
                  <a:gd name="T35" fmla="*/ 128 h 592"/>
                  <a:gd name="T36" fmla="*/ 135 w 893"/>
                  <a:gd name="T37" fmla="*/ 168 h 592"/>
                  <a:gd name="T38" fmla="*/ 110 w 893"/>
                  <a:gd name="T39" fmla="*/ 224 h 592"/>
                  <a:gd name="T40" fmla="*/ 84 w 893"/>
                  <a:gd name="T41" fmla="*/ 256 h 592"/>
                  <a:gd name="T42" fmla="*/ 76 w 893"/>
                  <a:gd name="T43" fmla="*/ 280 h 592"/>
                  <a:gd name="T44" fmla="*/ 67 w 893"/>
                  <a:gd name="T45" fmla="*/ 320 h 592"/>
                  <a:gd name="T46" fmla="*/ 51 w 893"/>
                  <a:gd name="T47" fmla="*/ 328 h 592"/>
                  <a:gd name="T48" fmla="*/ 25 w 893"/>
                  <a:gd name="T49" fmla="*/ 344 h 592"/>
                  <a:gd name="T50" fmla="*/ 0 w 893"/>
                  <a:gd name="T51" fmla="*/ 352 h 592"/>
                  <a:gd name="T52" fmla="*/ 17 w 893"/>
                  <a:gd name="T53" fmla="*/ 368 h 592"/>
                  <a:gd name="T54" fmla="*/ 51 w 893"/>
                  <a:gd name="T55" fmla="*/ 392 h 592"/>
                  <a:gd name="T56" fmla="*/ 59 w 893"/>
                  <a:gd name="T57" fmla="*/ 416 h 592"/>
                  <a:gd name="T58" fmla="*/ 93 w 893"/>
                  <a:gd name="T59" fmla="*/ 440 h 592"/>
                  <a:gd name="T60" fmla="*/ 135 w 893"/>
                  <a:gd name="T61" fmla="*/ 456 h 592"/>
                  <a:gd name="T62" fmla="*/ 118 w 893"/>
                  <a:gd name="T63" fmla="*/ 488 h 592"/>
                  <a:gd name="T64" fmla="*/ 160 w 893"/>
                  <a:gd name="T65" fmla="*/ 496 h 592"/>
                  <a:gd name="T66" fmla="*/ 202 w 893"/>
                  <a:gd name="T67" fmla="*/ 512 h 592"/>
                  <a:gd name="T68" fmla="*/ 244 w 893"/>
                  <a:gd name="T69" fmla="*/ 488 h 592"/>
                  <a:gd name="T70" fmla="*/ 244 w 893"/>
                  <a:gd name="T71" fmla="*/ 528 h 592"/>
                  <a:gd name="T72" fmla="*/ 261 w 893"/>
                  <a:gd name="T73" fmla="*/ 536 h 592"/>
                  <a:gd name="T74" fmla="*/ 253 w 893"/>
                  <a:gd name="T75" fmla="*/ 544 h 592"/>
                  <a:gd name="T76" fmla="*/ 287 w 893"/>
                  <a:gd name="T77" fmla="*/ 560 h 592"/>
                  <a:gd name="T78" fmla="*/ 287 w 893"/>
                  <a:gd name="T79" fmla="*/ 584 h 592"/>
                  <a:gd name="T80" fmla="*/ 320 w 893"/>
                  <a:gd name="T81" fmla="*/ 592 h 592"/>
                  <a:gd name="T82" fmla="*/ 413 w 893"/>
                  <a:gd name="T83" fmla="*/ 592 h 592"/>
                  <a:gd name="T84" fmla="*/ 438 w 893"/>
                  <a:gd name="T85" fmla="*/ 568 h 592"/>
                  <a:gd name="T86" fmla="*/ 463 w 893"/>
                  <a:gd name="T87" fmla="*/ 568 h 592"/>
                  <a:gd name="T88" fmla="*/ 514 w 893"/>
                  <a:gd name="T89" fmla="*/ 568 h 592"/>
                  <a:gd name="T90" fmla="*/ 565 w 893"/>
                  <a:gd name="T91" fmla="*/ 560 h 592"/>
                  <a:gd name="T92" fmla="*/ 607 w 893"/>
                  <a:gd name="T93" fmla="*/ 504 h 592"/>
                  <a:gd name="T94" fmla="*/ 657 w 893"/>
                  <a:gd name="T95" fmla="*/ 488 h 592"/>
                  <a:gd name="T96" fmla="*/ 699 w 893"/>
                  <a:gd name="T97" fmla="*/ 480 h 592"/>
                  <a:gd name="T98" fmla="*/ 725 w 893"/>
                  <a:gd name="T99" fmla="*/ 488 h 592"/>
                  <a:gd name="T100" fmla="*/ 767 w 893"/>
                  <a:gd name="T101" fmla="*/ 480 h 592"/>
                  <a:gd name="T102" fmla="*/ 775 w 893"/>
                  <a:gd name="T103" fmla="*/ 496 h 592"/>
                  <a:gd name="T104" fmla="*/ 826 w 893"/>
                  <a:gd name="T105" fmla="*/ 496 h 592"/>
                  <a:gd name="T106" fmla="*/ 834 w 893"/>
                  <a:gd name="T107" fmla="*/ 416 h 592"/>
                  <a:gd name="T108" fmla="*/ 851 w 893"/>
                  <a:gd name="T109" fmla="*/ 376 h 592"/>
                  <a:gd name="T110" fmla="*/ 885 w 893"/>
                  <a:gd name="T111" fmla="*/ 336 h 592"/>
                  <a:gd name="T112" fmla="*/ 893 w 893"/>
                  <a:gd name="T113" fmla="*/ 312 h 592"/>
                  <a:gd name="T114" fmla="*/ 876 w 893"/>
                  <a:gd name="T115" fmla="*/ 288 h 592"/>
                  <a:gd name="T116" fmla="*/ 834 w 893"/>
                  <a:gd name="T117" fmla="*/ 288 h 592"/>
                  <a:gd name="T118" fmla="*/ 784 w 893"/>
                  <a:gd name="T119" fmla="*/ 312 h 59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893" h="592">
                    <a:moveTo>
                      <a:pt x="784" y="312"/>
                    </a:moveTo>
                    <a:lnTo>
                      <a:pt x="725" y="280"/>
                    </a:lnTo>
                    <a:lnTo>
                      <a:pt x="708" y="208"/>
                    </a:lnTo>
                    <a:lnTo>
                      <a:pt x="708" y="168"/>
                    </a:lnTo>
                    <a:lnTo>
                      <a:pt x="666" y="120"/>
                    </a:lnTo>
                    <a:lnTo>
                      <a:pt x="632" y="96"/>
                    </a:lnTo>
                    <a:lnTo>
                      <a:pt x="581" y="56"/>
                    </a:lnTo>
                    <a:lnTo>
                      <a:pt x="548" y="16"/>
                    </a:lnTo>
                    <a:lnTo>
                      <a:pt x="506" y="0"/>
                    </a:lnTo>
                    <a:lnTo>
                      <a:pt x="472" y="48"/>
                    </a:lnTo>
                    <a:lnTo>
                      <a:pt x="396" y="72"/>
                    </a:lnTo>
                    <a:lnTo>
                      <a:pt x="371" y="96"/>
                    </a:lnTo>
                    <a:lnTo>
                      <a:pt x="337" y="80"/>
                    </a:lnTo>
                    <a:lnTo>
                      <a:pt x="287" y="88"/>
                    </a:lnTo>
                    <a:lnTo>
                      <a:pt x="253" y="88"/>
                    </a:lnTo>
                    <a:lnTo>
                      <a:pt x="219" y="80"/>
                    </a:lnTo>
                    <a:lnTo>
                      <a:pt x="185" y="104"/>
                    </a:lnTo>
                    <a:lnTo>
                      <a:pt x="160" y="128"/>
                    </a:lnTo>
                    <a:lnTo>
                      <a:pt x="135" y="168"/>
                    </a:lnTo>
                    <a:lnTo>
                      <a:pt x="110" y="224"/>
                    </a:lnTo>
                    <a:lnTo>
                      <a:pt x="84" y="256"/>
                    </a:lnTo>
                    <a:lnTo>
                      <a:pt x="76" y="280"/>
                    </a:lnTo>
                    <a:lnTo>
                      <a:pt x="67" y="320"/>
                    </a:lnTo>
                    <a:lnTo>
                      <a:pt x="51" y="328"/>
                    </a:lnTo>
                    <a:lnTo>
                      <a:pt x="25" y="344"/>
                    </a:lnTo>
                    <a:lnTo>
                      <a:pt x="0" y="352"/>
                    </a:lnTo>
                    <a:lnTo>
                      <a:pt x="17" y="368"/>
                    </a:lnTo>
                    <a:lnTo>
                      <a:pt x="51" y="392"/>
                    </a:lnTo>
                    <a:lnTo>
                      <a:pt x="59" y="416"/>
                    </a:lnTo>
                    <a:lnTo>
                      <a:pt x="93" y="440"/>
                    </a:lnTo>
                    <a:lnTo>
                      <a:pt x="135" y="456"/>
                    </a:lnTo>
                    <a:lnTo>
                      <a:pt x="118" y="488"/>
                    </a:lnTo>
                    <a:lnTo>
                      <a:pt x="160" y="496"/>
                    </a:lnTo>
                    <a:lnTo>
                      <a:pt x="202" y="512"/>
                    </a:lnTo>
                    <a:lnTo>
                      <a:pt x="244" y="488"/>
                    </a:lnTo>
                    <a:lnTo>
                      <a:pt x="244" y="528"/>
                    </a:lnTo>
                    <a:lnTo>
                      <a:pt x="261" y="536"/>
                    </a:lnTo>
                    <a:lnTo>
                      <a:pt x="253" y="544"/>
                    </a:lnTo>
                    <a:lnTo>
                      <a:pt x="287" y="560"/>
                    </a:lnTo>
                    <a:lnTo>
                      <a:pt x="287" y="584"/>
                    </a:lnTo>
                    <a:lnTo>
                      <a:pt x="320" y="592"/>
                    </a:lnTo>
                    <a:lnTo>
                      <a:pt x="413" y="592"/>
                    </a:lnTo>
                    <a:lnTo>
                      <a:pt x="438" y="568"/>
                    </a:lnTo>
                    <a:lnTo>
                      <a:pt x="463" y="568"/>
                    </a:lnTo>
                    <a:lnTo>
                      <a:pt x="514" y="568"/>
                    </a:lnTo>
                    <a:lnTo>
                      <a:pt x="565" y="560"/>
                    </a:lnTo>
                    <a:lnTo>
                      <a:pt x="607" y="504"/>
                    </a:lnTo>
                    <a:lnTo>
                      <a:pt x="657" y="488"/>
                    </a:lnTo>
                    <a:lnTo>
                      <a:pt x="699" y="480"/>
                    </a:lnTo>
                    <a:lnTo>
                      <a:pt x="725" y="488"/>
                    </a:lnTo>
                    <a:lnTo>
                      <a:pt x="767" y="480"/>
                    </a:lnTo>
                    <a:lnTo>
                      <a:pt x="775" y="496"/>
                    </a:lnTo>
                    <a:lnTo>
                      <a:pt x="826" y="496"/>
                    </a:lnTo>
                    <a:lnTo>
                      <a:pt x="834" y="416"/>
                    </a:lnTo>
                    <a:lnTo>
                      <a:pt x="851" y="376"/>
                    </a:lnTo>
                    <a:lnTo>
                      <a:pt x="885" y="336"/>
                    </a:lnTo>
                    <a:lnTo>
                      <a:pt x="893" y="312"/>
                    </a:lnTo>
                    <a:lnTo>
                      <a:pt x="876" y="288"/>
                    </a:lnTo>
                    <a:lnTo>
                      <a:pt x="834" y="288"/>
                    </a:lnTo>
                    <a:lnTo>
                      <a:pt x="784" y="312"/>
                    </a:lnTo>
                    <a:close/>
                  </a:path>
                </a:pathLst>
              </a:custGeom>
              <a:pattFill prst="wdUpDiag">
                <a:fgClr>
                  <a:schemeClr val="tx2">
                    <a:lumMod val="20000"/>
                    <a:lumOff val="80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104" name="Freeform 103"/>
              <p:cNvSpPr>
                <a:spLocks/>
              </p:cNvSpPr>
              <p:nvPr/>
            </p:nvSpPr>
            <p:spPr bwMode="auto">
              <a:xfrm>
                <a:off x="5235" y="2664"/>
                <a:ext cx="354" cy="336"/>
              </a:xfrm>
              <a:custGeom>
                <a:avLst/>
                <a:gdLst>
                  <a:gd name="T0" fmla="*/ 270 w 354"/>
                  <a:gd name="T1" fmla="*/ 248 h 336"/>
                  <a:gd name="T2" fmla="*/ 253 w 354"/>
                  <a:gd name="T3" fmla="*/ 224 h 336"/>
                  <a:gd name="T4" fmla="*/ 278 w 354"/>
                  <a:gd name="T5" fmla="*/ 200 h 336"/>
                  <a:gd name="T6" fmla="*/ 354 w 354"/>
                  <a:gd name="T7" fmla="*/ 184 h 336"/>
                  <a:gd name="T8" fmla="*/ 337 w 354"/>
                  <a:gd name="T9" fmla="*/ 152 h 336"/>
                  <a:gd name="T10" fmla="*/ 303 w 354"/>
                  <a:gd name="T11" fmla="*/ 120 h 336"/>
                  <a:gd name="T12" fmla="*/ 287 w 354"/>
                  <a:gd name="T13" fmla="*/ 88 h 336"/>
                  <a:gd name="T14" fmla="*/ 236 w 354"/>
                  <a:gd name="T15" fmla="*/ 72 h 336"/>
                  <a:gd name="T16" fmla="*/ 211 w 354"/>
                  <a:gd name="T17" fmla="*/ 24 h 336"/>
                  <a:gd name="T18" fmla="*/ 152 w 354"/>
                  <a:gd name="T19" fmla="*/ 24 h 336"/>
                  <a:gd name="T20" fmla="*/ 84 w 354"/>
                  <a:gd name="T21" fmla="*/ 0 h 336"/>
                  <a:gd name="T22" fmla="*/ 59 w 354"/>
                  <a:gd name="T23" fmla="*/ 24 h 336"/>
                  <a:gd name="T24" fmla="*/ 8 w 354"/>
                  <a:gd name="T25" fmla="*/ 32 h 336"/>
                  <a:gd name="T26" fmla="*/ 0 w 354"/>
                  <a:gd name="T27" fmla="*/ 40 h 336"/>
                  <a:gd name="T28" fmla="*/ 34 w 354"/>
                  <a:gd name="T29" fmla="*/ 56 h 336"/>
                  <a:gd name="T30" fmla="*/ 67 w 354"/>
                  <a:gd name="T31" fmla="*/ 96 h 336"/>
                  <a:gd name="T32" fmla="*/ 118 w 354"/>
                  <a:gd name="T33" fmla="*/ 136 h 336"/>
                  <a:gd name="T34" fmla="*/ 152 w 354"/>
                  <a:gd name="T35" fmla="*/ 160 h 336"/>
                  <a:gd name="T36" fmla="*/ 194 w 354"/>
                  <a:gd name="T37" fmla="*/ 208 h 336"/>
                  <a:gd name="T38" fmla="*/ 194 w 354"/>
                  <a:gd name="T39" fmla="*/ 248 h 336"/>
                  <a:gd name="T40" fmla="*/ 211 w 354"/>
                  <a:gd name="T41" fmla="*/ 320 h 336"/>
                  <a:gd name="T42" fmla="*/ 236 w 354"/>
                  <a:gd name="T43" fmla="*/ 336 h 336"/>
                  <a:gd name="T44" fmla="*/ 253 w 354"/>
                  <a:gd name="T45" fmla="*/ 312 h 336"/>
                  <a:gd name="T46" fmla="*/ 270 w 354"/>
                  <a:gd name="T47" fmla="*/ 248 h 3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354" h="336">
                    <a:moveTo>
                      <a:pt x="270" y="248"/>
                    </a:moveTo>
                    <a:lnTo>
                      <a:pt x="253" y="224"/>
                    </a:lnTo>
                    <a:lnTo>
                      <a:pt x="278" y="200"/>
                    </a:lnTo>
                    <a:lnTo>
                      <a:pt x="354" y="184"/>
                    </a:lnTo>
                    <a:lnTo>
                      <a:pt x="337" y="152"/>
                    </a:lnTo>
                    <a:lnTo>
                      <a:pt x="303" y="120"/>
                    </a:lnTo>
                    <a:lnTo>
                      <a:pt x="287" y="88"/>
                    </a:lnTo>
                    <a:lnTo>
                      <a:pt x="236" y="72"/>
                    </a:lnTo>
                    <a:lnTo>
                      <a:pt x="211" y="24"/>
                    </a:lnTo>
                    <a:lnTo>
                      <a:pt x="152" y="24"/>
                    </a:lnTo>
                    <a:lnTo>
                      <a:pt x="84" y="0"/>
                    </a:lnTo>
                    <a:lnTo>
                      <a:pt x="59" y="24"/>
                    </a:lnTo>
                    <a:lnTo>
                      <a:pt x="8" y="32"/>
                    </a:lnTo>
                    <a:lnTo>
                      <a:pt x="0" y="40"/>
                    </a:lnTo>
                    <a:lnTo>
                      <a:pt x="34" y="56"/>
                    </a:lnTo>
                    <a:lnTo>
                      <a:pt x="67" y="96"/>
                    </a:lnTo>
                    <a:lnTo>
                      <a:pt x="118" y="136"/>
                    </a:lnTo>
                    <a:lnTo>
                      <a:pt x="152" y="160"/>
                    </a:lnTo>
                    <a:lnTo>
                      <a:pt x="194" y="208"/>
                    </a:lnTo>
                    <a:lnTo>
                      <a:pt x="194" y="248"/>
                    </a:lnTo>
                    <a:lnTo>
                      <a:pt x="211" y="320"/>
                    </a:lnTo>
                    <a:lnTo>
                      <a:pt x="236" y="336"/>
                    </a:lnTo>
                    <a:lnTo>
                      <a:pt x="253" y="312"/>
                    </a:lnTo>
                    <a:lnTo>
                      <a:pt x="270" y="248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105" name="Freeform 104"/>
              <p:cNvSpPr>
                <a:spLocks/>
              </p:cNvSpPr>
              <p:nvPr/>
            </p:nvSpPr>
            <p:spPr bwMode="auto">
              <a:xfrm>
                <a:off x="4721" y="2704"/>
                <a:ext cx="893" cy="592"/>
              </a:xfrm>
              <a:custGeom>
                <a:avLst/>
                <a:gdLst>
                  <a:gd name="T0" fmla="*/ 784 w 893"/>
                  <a:gd name="T1" fmla="*/ 312 h 592"/>
                  <a:gd name="T2" fmla="*/ 725 w 893"/>
                  <a:gd name="T3" fmla="*/ 280 h 592"/>
                  <a:gd name="T4" fmla="*/ 708 w 893"/>
                  <a:gd name="T5" fmla="*/ 208 h 592"/>
                  <a:gd name="T6" fmla="*/ 708 w 893"/>
                  <a:gd name="T7" fmla="*/ 168 h 592"/>
                  <a:gd name="T8" fmla="*/ 666 w 893"/>
                  <a:gd name="T9" fmla="*/ 120 h 592"/>
                  <a:gd name="T10" fmla="*/ 632 w 893"/>
                  <a:gd name="T11" fmla="*/ 96 h 592"/>
                  <a:gd name="T12" fmla="*/ 581 w 893"/>
                  <a:gd name="T13" fmla="*/ 56 h 592"/>
                  <a:gd name="T14" fmla="*/ 548 w 893"/>
                  <a:gd name="T15" fmla="*/ 16 h 592"/>
                  <a:gd name="T16" fmla="*/ 506 w 893"/>
                  <a:gd name="T17" fmla="*/ 0 h 592"/>
                  <a:gd name="T18" fmla="*/ 472 w 893"/>
                  <a:gd name="T19" fmla="*/ 48 h 592"/>
                  <a:gd name="T20" fmla="*/ 396 w 893"/>
                  <a:gd name="T21" fmla="*/ 72 h 592"/>
                  <a:gd name="T22" fmla="*/ 371 w 893"/>
                  <a:gd name="T23" fmla="*/ 96 h 592"/>
                  <a:gd name="T24" fmla="*/ 337 w 893"/>
                  <a:gd name="T25" fmla="*/ 80 h 592"/>
                  <a:gd name="T26" fmla="*/ 287 w 893"/>
                  <a:gd name="T27" fmla="*/ 88 h 592"/>
                  <a:gd name="T28" fmla="*/ 253 w 893"/>
                  <a:gd name="T29" fmla="*/ 88 h 592"/>
                  <a:gd name="T30" fmla="*/ 219 w 893"/>
                  <a:gd name="T31" fmla="*/ 80 h 592"/>
                  <a:gd name="T32" fmla="*/ 185 w 893"/>
                  <a:gd name="T33" fmla="*/ 104 h 592"/>
                  <a:gd name="T34" fmla="*/ 185 w 893"/>
                  <a:gd name="T35" fmla="*/ 104 h 592"/>
                  <a:gd name="T36" fmla="*/ 160 w 893"/>
                  <a:gd name="T37" fmla="*/ 128 h 592"/>
                  <a:gd name="T38" fmla="*/ 135 w 893"/>
                  <a:gd name="T39" fmla="*/ 168 h 592"/>
                  <a:gd name="T40" fmla="*/ 110 w 893"/>
                  <a:gd name="T41" fmla="*/ 224 h 592"/>
                  <a:gd name="T42" fmla="*/ 84 w 893"/>
                  <a:gd name="T43" fmla="*/ 256 h 592"/>
                  <a:gd name="T44" fmla="*/ 76 w 893"/>
                  <a:gd name="T45" fmla="*/ 280 h 592"/>
                  <a:gd name="T46" fmla="*/ 67 w 893"/>
                  <a:gd name="T47" fmla="*/ 320 h 592"/>
                  <a:gd name="T48" fmla="*/ 51 w 893"/>
                  <a:gd name="T49" fmla="*/ 328 h 592"/>
                  <a:gd name="T50" fmla="*/ 25 w 893"/>
                  <a:gd name="T51" fmla="*/ 344 h 592"/>
                  <a:gd name="T52" fmla="*/ 0 w 893"/>
                  <a:gd name="T53" fmla="*/ 352 h 592"/>
                  <a:gd name="T54" fmla="*/ 17 w 893"/>
                  <a:gd name="T55" fmla="*/ 368 h 592"/>
                  <a:gd name="T56" fmla="*/ 51 w 893"/>
                  <a:gd name="T57" fmla="*/ 392 h 592"/>
                  <a:gd name="T58" fmla="*/ 59 w 893"/>
                  <a:gd name="T59" fmla="*/ 416 h 592"/>
                  <a:gd name="T60" fmla="*/ 93 w 893"/>
                  <a:gd name="T61" fmla="*/ 440 h 592"/>
                  <a:gd name="T62" fmla="*/ 135 w 893"/>
                  <a:gd name="T63" fmla="*/ 456 h 592"/>
                  <a:gd name="T64" fmla="*/ 118 w 893"/>
                  <a:gd name="T65" fmla="*/ 488 h 592"/>
                  <a:gd name="T66" fmla="*/ 160 w 893"/>
                  <a:gd name="T67" fmla="*/ 496 h 592"/>
                  <a:gd name="T68" fmla="*/ 202 w 893"/>
                  <a:gd name="T69" fmla="*/ 512 h 592"/>
                  <a:gd name="T70" fmla="*/ 244 w 893"/>
                  <a:gd name="T71" fmla="*/ 488 h 592"/>
                  <a:gd name="T72" fmla="*/ 244 w 893"/>
                  <a:gd name="T73" fmla="*/ 528 h 592"/>
                  <a:gd name="T74" fmla="*/ 261 w 893"/>
                  <a:gd name="T75" fmla="*/ 536 h 592"/>
                  <a:gd name="T76" fmla="*/ 253 w 893"/>
                  <a:gd name="T77" fmla="*/ 544 h 592"/>
                  <a:gd name="T78" fmla="*/ 287 w 893"/>
                  <a:gd name="T79" fmla="*/ 560 h 592"/>
                  <a:gd name="T80" fmla="*/ 287 w 893"/>
                  <a:gd name="T81" fmla="*/ 584 h 592"/>
                  <a:gd name="T82" fmla="*/ 320 w 893"/>
                  <a:gd name="T83" fmla="*/ 592 h 592"/>
                  <a:gd name="T84" fmla="*/ 413 w 893"/>
                  <a:gd name="T85" fmla="*/ 592 h 592"/>
                  <a:gd name="T86" fmla="*/ 438 w 893"/>
                  <a:gd name="T87" fmla="*/ 568 h 592"/>
                  <a:gd name="T88" fmla="*/ 463 w 893"/>
                  <a:gd name="T89" fmla="*/ 568 h 592"/>
                  <a:gd name="T90" fmla="*/ 514 w 893"/>
                  <a:gd name="T91" fmla="*/ 568 h 592"/>
                  <a:gd name="T92" fmla="*/ 565 w 893"/>
                  <a:gd name="T93" fmla="*/ 560 h 592"/>
                  <a:gd name="T94" fmla="*/ 607 w 893"/>
                  <a:gd name="T95" fmla="*/ 504 h 592"/>
                  <a:gd name="T96" fmla="*/ 657 w 893"/>
                  <a:gd name="T97" fmla="*/ 488 h 592"/>
                  <a:gd name="T98" fmla="*/ 699 w 893"/>
                  <a:gd name="T99" fmla="*/ 480 h 592"/>
                  <a:gd name="T100" fmla="*/ 725 w 893"/>
                  <a:gd name="T101" fmla="*/ 488 h 592"/>
                  <a:gd name="T102" fmla="*/ 767 w 893"/>
                  <a:gd name="T103" fmla="*/ 480 h 592"/>
                  <a:gd name="T104" fmla="*/ 775 w 893"/>
                  <a:gd name="T105" fmla="*/ 496 h 592"/>
                  <a:gd name="T106" fmla="*/ 826 w 893"/>
                  <a:gd name="T107" fmla="*/ 496 h 592"/>
                  <a:gd name="T108" fmla="*/ 834 w 893"/>
                  <a:gd name="T109" fmla="*/ 416 h 592"/>
                  <a:gd name="T110" fmla="*/ 851 w 893"/>
                  <a:gd name="T111" fmla="*/ 376 h 592"/>
                  <a:gd name="T112" fmla="*/ 885 w 893"/>
                  <a:gd name="T113" fmla="*/ 336 h 592"/>
                  <a:gd name="T114" fmla="*/ 893 w 893"/>
                  <a:gd name="T115" fmla="*/ 312 h 592"/>
                  <a:gd name="T116" fmla="*/ 876 w 893"/>
                  <a:gd name="T117" fmla="*/ 288 h 592"/>
                  <a:gd name="T118" fmla="*/ 834 w 893"/>
                  <a:gd name="T119" fmla="*/ 288 h 592"/>
                  <a:gd name="T120" fmla="*/ 784 w 893"/>
                  <a:gd name="T121" fmla="*/ 312 h 59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893" h="592">
                    <a:moveTo>
                      <a:pt x="784" y="312"/>
                    </a:moveTo>
                    <a:lnTo>
                      <a:pt x="725" y="280"/>
                    </a:lnTo>
                    <a:lnTo>
                      <a:pt x="708" y="208"/>
                    </a:lnTo>
                    <a:lnTo>
                      <a:pt x="708" y="168"/>
                    </a:lnTo>
                    <a:lnTo>
                      <a:pt x="666" y="120"/>
                    </a:lnTo>
                    <a:lnTo>
                      <a:pt x="632" y="96"/>
                    </a:lnTo>
                    <a:lnTo>
                      <a:pt x="581" y="56"/>
                    </a:lnTo>
                    <a:lnTo>
                      <a:pt x="548" y="16"/>
                    </a:lnTo>
                    <a:lnTo>
                      <a:pt x="506" y="0"/>
                    </a:lnTo>
                    <a:lnTo>
                      <a:pt x="472" y="48"/>
                    </a:lnTo>
                    <a:lnTo>
                      <a:pt x="396" y="72"/>
                    </a:lnTo>
                    <a:lnTo>
                      <a:pt x="371" y="96"/>
                    </a:lnTo>
                    <a:lnTo>
                      <a:pt x="337" y="80"/>
                    </a:lnTo>
                    <a:lnTo>
                      <a:pt x="287" y="88"/>
                    </a:lnTo>
                    <a:lnTo>
                      <a:pt x="253" y="88"/>
                    </a:lnTo>
                    <a:lnTo>
                      <a:pt x="219" y="80"/>
                    </a:lnTo>
                    <a:lnTo>
                      <a:pt x="185" y="104"/>
                    </a:lnTo>
                    <a:lnTo>
                      <a:pt x="160" y="128"/>
                    </a:lnTo>
                    <a:lnTo>
                      <a:pt x="135" y="168"/>
                    </a:lnTo>
                    <a:lnTo>
                      <a:pt x="110" y="224"/>
                    </a:lnTo>
                    <a:lnTo>
                      <a:pt x="84" y="256"/>
                    </a:lnTo>
                    <a:lnTo>
                      <a:pt x="76" y="280"/>
                    </a:lnTo>
                    <a:lnTo>
                      <a:pt x="67" y="320"/>
                    </a:lnTo>
                    <a:lnTo>
                      <a:pt x="51" y="328"/>
                    </a:lnTo>
                    <a:lnTo>
                      <a:pt x="25" y="344"/>
                    </a:lnTo>
                    <a:lnTo>
                      <a:pt x="0" y="352"/>
                    </a:lnTo>
                    <a:lnTo>
                      <a:pt x="17" y="368"/>
                    </a:lnTo>
                    <a:lnTo>
                      <a:pt x="51" y="392"/>
                    </a:lnTo>
                    <a:lnTo>
                      <a:pt x="59" y="416"/>
                    </a:lnTo>
                    <a:lnTo>
                      <a:pt x="93" y="440"/>
                    </a:lnTo>
                    <a:lnTo>
                      <a:pt x="135" y="456"/>
                    </a:lnTo>
                    <a:lnTo>
                      <a:pt x="118" y="488"/>
                    </a:lnTo>
                    <a:lnTo>
                      <a:pt x="160" y="496"/>
                    </a:lnTo>
                    <a:lnTo>
                      <a:pt x="202" y="512"/>
                    </a:lnTo>
                    <a:lnTo>
                      <a:pt x="244" y="488"/>
                    </a:lnTo>
                    <a:lnTo>
                      <a:pt x="244" y="528"/>
                    </a:lnTo>
                    <a:lnTo>
                      <a:pt x="261" y="536"/>
                    </a:lnTo>
                    <a:lnTo>
                      <a:pt x="253" y="544"/>
                    </a:lnTo>
                    <a:lnTo>
                      <a:pt x="287" y="560"/>
                    </a:lnTo>
                    <a:lnTo>
                      <a:pt x="287" y="584"/>
                    </a:lnTo>
                    <a:lnTo>
                      <a:pt x="320" y="592"/>
                    </a:lnTo>
                    <a:lnTo>
                      <a:pt x="413" y="592"/>
                    </a:lnTo>
                    <a:lnTo>
                      <a:pt x="438" y="568"/>
                    </a:lnTo>
                    <a:lnTo>
                      <a:pt x="463" y="568"/>
                    </a:lnTo>
                    <a:lnTo>
                      <a:pt x="514" y="568"/>
                    </a:lnTo>
                    <a:lnTo>
                      <a:pt x="565" y="560"/>
                    </a:lnTo>
                    <a:lnTo>
                      <a:pt x="607" y="504"/>
                    </a:lnTo>
                    <a:lnTo>
                      <a:pt x="657" y="488"/>
                    </a:lnTo>
                    <a:lnTo>
                      <a:pt x="699" y="480"/>
                    </a:lnTo>
                    <a:lnTo>
                      <a:pt x="725" y="488"/>
                    </a:lnTo>
                    <a:lnTo>
                      <a:pt x="767" y="480"/>
                    </a:lnTo>
                    <a:lnTo>
                      <a:pt x="775" y="496"/>
                    </a:lnTo>
                    <a:lnTo>
                      <a:pt x="826" y="496"/>
                    </a:lnTo>
                    <a:lnTo>
                      <a:pt x="834" y="416"/>
                    </a:lnTo>
                    <a:lnTo>
                      <a:pt x="851" y="376"/>
                    </a:lnTo>
                    <a:lnTo>
                      <a:pt x="885" y="336"/>
                    </a:lnTo>
                    <a:lnTo>
                      <a:pt x="893" y="312"/>
                    </a:lnTo>
                    <a:lnTo>
                      <a:pt x="876" y="288"/>
                    </a:lnTo>
                    <a:lnTo>
                      <a:pt x="834" y="288"/>
                    </a:lnTo>
                    <a:lnTo>
                      <a:pt x="784" y="312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106" name="Freeform 105"/>
              <p:cNvSpPr>
                <a:spLocks/>
              </p:cNvSpPr>
              <p:nvPr/>
            </p:nvSpPr>
            <p:spPr bwMode="auto">
              <a:xfrm>
                <a:off x="5235" y="2664"/>
                <a:ext cx="354" cy="336"/>
              </a:xfrm>
              <a:custGeom>
                <a:avLst/>
                <a:gdLst>
                  <a:gd name="T0" fmla="*/ 270 w 354"/>
                  <a:gd name="T1" fmla="*/ 248 h 336"/>
                  <a:gd name="T2" fmla="*/ 253 w 354"/>
                  <a:gd name="T3" fmla="*/ 224 h 336"/>
                  <a:gd name="T4" fmla="*/ 278 w 354"/>
                  <a:gd name="T5" fmla="*/ 200 h 336"/>
                  <a:gd name="T6" fmla="*/ 354 w 354"/>
                  <a:gd name="T7" fmla="*/ 184 h 336"/>
                  <a:gd name="T8" fmla="*/ 337 w 354"/>
                  <a:gd name="T9" fmla="*/ 152 h 336"/>
                  <a:gd name="T10" fmla="*/ 303 w 354"/>
                  <a:gd name="T11" fmla="*/ 120 h 336"/>
                  <a:gd name="T12" fmla="*/ 287 w 354"/>
                  <a:gd name="T13" fmla="*/ 88 h 336"/>
                  <a:gd name="T14" fmla="*/ 236 w 354"/>
                  <a:gd name="T15" fmla="*/ 72 h 336"/>
                  <a:gd name="T16" fmla="*/ 211 w 354"/>
                  <a:gd name="T17" fmla="*/ 24 h 336"/>
                  <a:gd name="T18" fmla="*/ 152 w 354"/>
                  <a:gd name="T19" fmla="*/ 24 h 336"/>
                  <a:gd name="T20" fmla="*/ 84 w 354"/>
                  <a:gd name="T21" fmla="*/ 0 h 336"/>
                  <a:gd name="T22" fmla="*/ 59 w 354"/>
                  <a:gd name="T23" fmla="*/ 24 h 336"/>
                  <a:gd name="T24" fmla="*/ 8 w 354"/>
                  <a:gd name="T25" fmla="*/ 32 h 336"/>
                  <a:gd name="T26" fmla="*/ 0 w 354"/>
                  <a:gd name="T27" fmla="*/ 40 h 336"/>
                  <a:gd name="T28" fmla="*/ 34 w 354"/>
                  <a:gd name="T29" fmla="*/ 56 h 336"/>
                  <a:gd name="T30" fmla="*/ 67 w 354"/>
                  <a:gd name="T31" fmla="*/ 96 h 336"/>
                  <a:gd name="T32" fmla="*/ 118 w 354"/>
                  <a:gd name="T33" fmla="*/ 136 h 336"/>
                  <a:gd name="T34" fmla="*/ 152 w 354"/>
                  <a:gd name="T35" fmla="*/ 160 h 336"/>
                  <a:gd name="T36" fmla="*/ 194 w 354"/>
                  <a:gd name="T37" fmla="*/ 208 h 336"/>
                  <a:gd name="T38" fmla="*/ 194 w 354"/>
                  <a:gd name="T39" fmla="*/ 248 h 336"/>
                  <a:gd name="T40" fmla="*/ 211 w 354"/>
                  <a:gd name="T41" fmla="*/ 320 h 336"/>
                  <a:gd name="T42" fmla="*/ 236 w 354"/>
                  <a:gd name="T43" fmla="*/ 336 h 336"/>
                  <a:gd name="T44" fmla="*/ 253 w 354"/>
                  <a:gd name="T45" fmla="*/ 312 h 336"/>
                  <a:gd name="T46" fmla="*/ 270 w 354"/>
                  <a:gd name="T47" fmla="*/ 248 h 3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354" h="336">
                    <a:moveTo>
                      <a:pt x="270" y="248"/>
                    </a:moveTo>
                    <a:lnTo>
                      <a:pt x="253" y="224"/>
                    </a:lnTo>
                    <a:lnTo>
                      <a:pt x="278" y="200"/>
                    </a:lnTo>
                    <a:lnTo>
                      <a:pt x="354" y="184"/>
                    </a:lnTo>
                    <a:lnTo>
                      <a:pt x="337" y="152"/>
                    </a:lnTo>
                    <a:lnTo>
                      <a:pt x="303" y="120"/>
                    </a:lnTo>
                    <a:lnTo>
                      <a:pt x="287" y="88"/>
                    </a:lnTo>
                    <a:lnTo>
                      <a:pt x="236" y="72"/>
                    </a:lnTo>
                    <a:lnTo>
                      <a:pt x="211" y="24"/>
                    </a:lnTo>
                    <a:lnTo>
                      <a:pt x="152" y="24"/>
                    </a:lnTo>
                    <a:lnTo>
                      <a:pt x="84" y="0"/>
                    </a:lnTo>
                    <a:lnTo>
                      <a:pt x="59" y="24"/>
                    </a:lnTo>
                    <a:lnTo>
                      <a:pt x="8" y="32"/>
                    </a:lnTo>
                    <a:lnTo>
                      <a:pt x="0" y="40"/>
                    </a:lnTo>
                    <a:lnTo>
                      <a:pt x="34" y="56"/>
                    </a:lnTo>
                    <a:lnTo>
                      <a:pt x="67" y="96"/>
                    </a:lnTo>
                    <a:lnTo>
                      <a:pt x="118" y="136"/>
                    </a:lnTo>
                    <a:lnTo>
                      <a:pt x="152" y="160"/>
                    </a:lnTo>
                    <a:lnTo>
                      <a:pt x="194" y="208"/>
                    </a:lnTo>
                    <a:lnTo>
                      <a:pt x="194" y="248"/>
                    </a:lnTo>
                    <a:lnTo>
                      <a:pt x="211" y="320"/>
                    </a:lnTo>
                    <a:lnTo>
                      <a:pt x="236" y="336"/>
                    </a:lnTo>
                    <a:lnTo>
                      <a:pt x="253" y="312"/>
                    </a:lnTo>
                    <a:lnTo>
                      <a:pt x="270" y="248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107" name="Freeform 106"/>
              <p:cNvSpPr>
                <a:spLocks/>
              </p:cNvSpPr>
              <p:nvPr/>
            </p:nvSpPr>
            <p:spPr bwMode="auto">
              <a:xfrm>
                <a:off x="4089" y="2040"/>
                <a:ext cx="860" cy="656"/>
              </a:xfrm>
              <a:custGeom>
                <a:avLst/>
                <a:gdLst>
                  <a:gd name="T0" fmla="*/ 775 w 860"/>
                  <a:gd name="T1" fmla="*/ 560 h 656"/>
                  <a:gd name="T2" fmla="*/ 826 w 860"/>
                  <a:gd name="T3" fmla="*/ 464 h 656"/>
                  <a:gd name="T4" fmla="*/ 860 w 860"/>
                  <a:gd name="T5" fmla="*/ 456 h 656"/>
                  <a:gd name="T6" fmla="*/ 851 w 860"/>
                  <a:gd name="T7" fmla="*/ 416 h 656"/>
                  <a:gd name="T8" fmla="*/ 817 w 860"/>
                  <a:gd name="T9" fmla="*/ 352 h 656"/>
                  <a:gd name="T10" fmla="*/ 792 w 860"/>
                  <a:gd name="T11" fmla="*/ 320 h 656"/>
                  <a:gd name="T12" fmla="*/ 784 w 860"/>
                  <a:gd name="T13" fmla="*/ 264 h 656"/>
                  <a:gd name="T14" fmla="*/ 750 w 860"/>
                  <a:gd name="T15" fmla="*/ 256 h 656"/>
                  <a:gd name="T16" fmla="*/ 750 w 860"/>
                  <a:gd name="T17" fmla="*/ 232 h 656"/>
                  <a:gd name="T18" fmla="*/ 792 w 860"/>
                  <a:gd name="T19" fmla="*/ 184 h 656"/>
                  <a:gd name="T20" fmla="*/ 750 w 860"/>
                  <a:gd name="T21" fmla="*/ 104 h 656"/>
                  <a:gd name="T22" fmla="*/ 725 w 860"/>
                  <a:gd name="T23" fmla="*/ 40 h 656"/>
                  <a:gd name="T24" fmla="*/ 666 w 860"/>
                  <a:gd name="T25" fmla="*/ 16 h 656"/>
                  <a:gd name="T26" fmla="*/ 531 w 860"/>
                  <a:gd name="T27" fmla="*/ 40 h 656"/>
                  <a:gd name="T28" fmla="*/ 447 w 860"/>
                  <a:gd name="T29" fmla="*/ 24 h 656"/>
                  <a:gd name="T30" fmla="*/ 405 w 860"/>
                  <a:gd name="T31" fmla="*/ 48 h 656"/>
                  <a:gd name="T32" fmla="*/ 362 w 860"/>
                  <a:gd name="T33" fmla="*/ 40 h 656"/>
                  <a:gd name="T34" fmla="*/ 329 w 860"/>
                  <a:gd name="T35" fmla="*/ 24 h 656"/>
                  <a:gd name="T36" fmla="*/ 295 w 860"/>
                  <a:gd name="T37" fmla="*/ 0 h 656"/>
                  <a:gd name="T38" fmla="*/ 253 w 860"/>
                  <a:gd name="T39" fmla="*/ 8 h 656"/>
                  <a:gd name="T40" fmla="*/ 177 w 860"/>
                  <a:gd name="T41" fmla="*/ 40 h 656"/>
                  <a:gd name="T42" fmla="*/ 169 w 860"/>
                  <a:gd name="T43" fmla="*/ 72 h 656"/>
                  <a:gd name="T44" fmla="*/ 126 w 860"/>
                  <a:gd name="T45" fmla="*/ 88 h 656"/>
                  <a:gd name="T46" fmla="*/ 25 w 860"/>
                  <a:gd name="T47" fmla="*/ 128 h 656"/>
                  <a:gd name="T48" fmla="*/ 9 w 860"/>
                  <a:gd name="T49" fmla="*/ 128 h 656"/>
                  <a:gd name="T50" fmla="*/ 17 w 860"/>
                  <a:gd name="T51" fmla="*/ 176 h 656"/>
                  <a:gd name="T52" fmla="*/ 25 w 860"/>
                  <a:gd name="T53" fmla="*/ 208 h 656"/>
                  <a:gd name="T54" fmla="*/ 0 w 860"/>
                  <a:gd name="T55" fmla="*/ 256 h 656"/>
                  <a:gd name="T56" fmla="*/ 51 w 860"/>
                  <a:gd name="T57" fmla="*/ 288 h 656"/>
                  <a:gd name="T58" fmla="*/ 51 w 860"/>
                  <a:gd name="T59" fmla="*/ 320 h 656"/>
                  <a:gd name="T60" fmla="*/ 76 w 860"/>
                  <a:gd name="T61" fmla="*/ 360 h 656"/>
                  <a:gd name="T62" fmla="*/ 59 w 860"/>
                  <a:gd name="T63" fmla="*/ 400 h 656"/>
                  <a:gd name="T64" fmla="*/ 84 w 860"/>
                  <a:gd name="T65" fmla="*/ 432 h 656"/>
                  <a:gd name="T66" fmla="*/ 84 w 860"/>
                  <a:gd name="T67" fmla="*/ 472 h 656"/>
                  <a:gd name="T68" fmla="*/ 126 w 860"/>
                  <a:gd name="T69" fmla="*/ 496 h 656"/>
                  <a:gd name="T70" fmla="*/ 169 w 860"/>
                  <a:gd name="T71" fmla="*/ 512 h 656"/>
                  <a:gd name="T72" fmla="*/ 211 w 860"/>
                  <a:gd name="T73" fmla="*/ 512 h 656"/>
                  <a:gd name="T74" fmla="*/ 202 w 860"/>
                  <a:gd name="T75" fmla="*/ 544 h 656"/>
                  <a:gd name="T76" fmla="*/ 244 w 860"/>
                  <a:gd name="T77" fmla="*/ 576 h 656"/>
                  <a:gd name="T78" fmla="*/ 270 w 860"/>
                  <a:gd name="T79" fmla="*/ 560 h 656"/>
                  <a:gd name="T80" fmla="*/ 270 w 860"/>
                  <a:gd name="T81" fmla="*/ 536 h 656"/>
                  <a:gd name="T82" fmla="*/ 320 w 860"/>
                  <a:gd name="T83" fmla="*/ 552 h 656"/>
                  <a:gd name="T84" fmla="*/ 337 w 860"/>
                  <a:gd name="T85" fmla="*/ 576 h 656"/>
                  <a:gd name="T86" fmla="*/ 379 w 860"/>
                  <a:gd name="T87" fmla="*/ 584 h 656"/>
                  <a:gd name="T88" fmla="*/ 421 w 860"/>
                  <a:gd name="T89" fmla="*/ 592 h 656"/>
                  <a:gd name="T90" fmla="*/ 438 w 860"/>
                  <a:gd name="T91" fmla="*/ 624 h 656"/>
                  <a:gd name="T92" fmla="*/ 464 w 860"/>
                  <a:gd name="T93" fmla="*/ 640 h 656"/>
                  <a:gd name="T94" fmla="*/ 497 w 860"/>
                  <a:gd name="T95" fmla="*/ 616 h 656"/>
                  <a:gd name="T96" fmla="*/ 523 w 860"/>
                  <a:gd name="T97" fmla="*/ 640 h 656"/>
                  <a:gd name="T98" fmla="*/ 531 w 860"/>
                  <a:gd name="T99" fmla="*/ 656 h 656"/>
                  <a:gd name="T100" fmla="*/ 556 w 860"/>
                  <a:gd name="T101" fmla="*/ 656 h 656"/>
                  <a:gd name="T102" fmla="*/ 581 w 860"/>
                  <a:gd name="T103" fmla="*/ 632 h 656"/>
                  <a:gd name="T104" fmla="*/ 615 w 860"/>
                  <a:gd name="T105" fmla="*/ 632 h 656"/>
                  <a:gd name="T106" fmla="*/ 640 w 860"/>
                  <a:gd name="T107" fmla="*/ 616 h 656"/>
                  <a:gd name="T108" fmla="*/ 683 w 860"/>
                  <a:gd name="T109" fmla="*/ 616 h 656"/>
                  <a:gd name="T110" fmla="*/ 708 w 860"/>
                  <a:gd name="T111" fmla="*/ 624 h 656"/>
                  <a:gd name="T112" fmla="*/ 767 w 860"/>
                  <a:gd name="T113" fmla="*/ 632 h 656"/>
                  <a:gd name="T114" fmla="*/ 758 w 860"/>
                  <a:gd name="T115" fmla="*/ 640 h 656"/>
                  <a:gd name="T116" fmla="*/ 792 w 860"/>
                  <a:gd name="T117" fmla="*/ 632 h 656"/>
                  <a:gd name="T118" fmla="*/ 775 w 860"/>
                  <a:gd name="T119" fmla="*/ 560 h 65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860" h="656">
                    <a:moveTo>
                      <a:pt x="775" y="560"/>
                    </a:moveTo>
                    <a:lnTo>
                      <a:pt x="826" y="464"/>
                    </a:lnTo>
                    <a:lnTo>
                      <a:pt x="860" y="456"/>
                    </a:lnTo>
                    <a:lnTo>
                      <a:pt x="851" y="416"/>
                    </a:lnTo>
                    <a:lnTo>
                      <a:pt x="817" y="352"/>
                    </a:lnTo>
                    <a:lnTo>
                      <a:pt x="792" y="320"/>
                    </a:lnTo>
                    <a:lnTo>
                      <a:pt x="784" y="264"/>
                    </a:lnTo>
                    <a:lnTo>
                      <a:pt x="750" y="256"/>
                    </a:lnTo>
                    <a:lnTo>
                      <a:pt x="750" y="232"/>
                    </a:lnTo>
                    <a:lnTo>
                      <a:pt x="792" y="184"/>
                    </a:lnTo>
                    <a:lnTo>
                      <a:pt x="750" y="104"/>
                    </a:lnTo>
                    <a:lnTo>
                      <a:pt x="725" y="40"/>
                    </a:lnTo>
                    <a:lnTo>
                      <a:pt x="666" y="16"/>
                    </a:lnTo>
                    <a:lnTo>
                      <a:pt x="531" y="40"/>
                    </a:lnTo>
                    <a:lnTo>
                      <a:pt x="447" y="24"/>
                    </a:lnTo>
                    <a:lnTo>
                      <a:pt x="405" y="48"/>
                    </a:lnTo>
                    <a:lnTo>
                      <a:pt x="362" y="40"/>
                    </a:lnTo>
                    <a:lnTo>
                      <a:pt x="329" y="24"/>
                    </a:lnTo>
                    <a:lnTo>
                      <a:pt x="295" y="0"/>
                    </a:lnTo>
                    <a:lnTo>
                      <a:pt x="253" y="8"/>
                    </a:lnTo>
                    <a:lnTo>
                      <a:pt x="177" y="40"/>
                    </a:lnTo>
                    <a:lnTo>
                      <a:pt x="169" y="72"/>
                    </a:lnTo>
                    <a:lnTo>
                      <a:pt x="126" y="88"/>
                    </a:lnTo>
                    <a:lnTo>
                      <a:pt x="25" y="128"/>
                    </a:lnTo>
                    <a:lnTo>
                      <a:pt x="9" y="128"/>
                    </a:lnTo>
                    <a:lnTo>
                      <a:pt x="17" y="176"/>
                    </a:lnTo>
                    <a:lnTo>
                      <a:pt x="25" y="208"/>
                    </a:lnTo>
                    <a:lnTo>
                      <a:pt x="0" y="256"/>
                    </a:lnTo>
                    <a:lnTo>
                      <a:pt x="51" y="288"/>
                    </a:lnTo>
                    <a:lnTo>
                      <a:pt x="51" y="320"/>
                    </a:lnTo>
                    <a:lnTo>
                      <a:pt x="76" y="360"/>
                    </a:lnTo>
                    <a:lnTo>
                      <a:pt x="59" y="400"/>
                    </a:lnTo>
                    <a:lnTo>
                      <a:pt x="84" y="432"/>
                    </a:lnTo>
                    <a:lnTo>
                      <a:pt x="84" y="472"/>
                    </a:lnTo>
                    <a:lnTo>
                      <a:pt x="126" y="496"/>
                    </a:lnTo>
                    <a:lnTo>
                      <a:pt x="169" y="512"/>
                    </a:lnTo>
                    <a:lnTo>
                      <a:pt x="211" y="512"/>
                    </a:lnTo>
                    <a:lnTo>
                      <a:pt x="202" y="544"/>
                    </a:lnTo>
                    <a:lnTo>
                      <a:pt x="244" y="576"/>
                    </a:lnTo>
                    <a:lnTo>
                      <a:pt x="270" y="560"/>
                    </a:lnTo>
                    <a:lnTo>
                      <a:pt x="270" y="536"/>
                    </a:lnTo>
                    <a:lnTo>
                      <a:pt x="320" y="552"/>
                    </a:lnTo>
                    <a:lnTo>
                      <a:pt x="337" y="576"/>
                    </a:lnTo>
                    <a:lnTo>
                      <a:pt x="379" y="584"/>
                    </a:lnTo>
                    <a:lnTo>
                      <a:pt x="421" y="592"/>
                    </a:lnTo>
                    <a:lnTo>
                      <a:pt x="438" y="624"/>
                    </a:lnTo>
                    <a:lnTo>
                      <a:pt x="464" y="640"/>
                    </a:lnTo>
                    <a:lnTo>
                      <a:pt x="497" y="616"/>
                    </a:lnTo>
                    <a:lnTo>
                      <a:pt x="523" y="640"/>
                    </a:lnTo>
                    <a:lnTo>
                      <a:pt x="531" y="656"/>
                    </a:lnTo>
                    <a:lnTo>
                      <a:pt x="556" y="656"/>
                    </a:lnTo>
                    <a:lnTo>
                      <a:pt x="581" y="632"/>
                    </a:lnTo>
                    <a:lnTo>
                      <a:pt x="615" y="632"/>
                    </a:lnTo>
                    <a:lnTo>
                      <a:pt x="640" y="616"/>
                    </a:lnTo>
                    <a:lnTo>
                      <a:pt x="683" y="616"/>
                    </a:lnTo>
                    <a:lnTo>
                      <a:pt x="708" y="624"/>
                    </a:lnTo>
                    <a:lnTo>
                      <a:pt x="767" y="632"/>
                    </a:lnTo>
                    <a:lnTo>
                      <a:pt x="758" y="640"/>
                    </a:lnTo>
                    <a:lnTo>
                      <a:pt x="792" y="632"/>
                    </a:lnTo>
                    <a:lnTo>
                      <a:pt x="775" y="560"/>
                    </a:lnTo>
                    <a:close/>
                  </a:path>
                </a:pathLst>
              </a:custGeom>
              <a:pattFill prst="wdUpDiag">
                <a:fgClr>
                  <a:schemeClr val="tx2">
                    <a:lumMod val="20000"/>
                    <a:lumOff val="80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108" name="Freeform 107"/>
              <p:cNvSpPr>
                <a:spLocks/>
              </p:cNvSpPr>
              <p:nvPr/>
            </p:nvSpPr>
            <p:spPr bwMode="auto">
              <a:xfrm>
                <a:off x="4536" y="1976"/>
                <a:ext cx="210" cy="112"/>
              </a:xfrm>
              <a:custGeom>
                <a:avLst/>
                <a:gdLst>
                  <a:gd name="T0" fmla="*/ 168 w 210"/>
                  <a:gd name="T1" fmla="*/ 8 h 112"/>
                  <a:gd name="T2" fmla="*/ 109 w 210"/>
                  <a:gd name="T3" fmla="*/ 8 h 112"/>
                  <a:gd name="T4" fmla="*/ 76 w 210"/>
                  <a:gd name="T5" fmla="*/ 0 h 112"/>
                  <a:gd name="T6" fmla="*/ 67 w 210"/>
                  <a:gd name="T7" fmla="*/ 24 h 112"/>
                  <a:gd name="T8" fmla="*/ 42 w 210"/>
                  <a:gd name="T9" fmla="*/ 32 h 112"/>
                  <a:gd name="T10" fmla="*/ 8 w 210"/>
                  <a:gd name="T11" fmla="*/ 48 h 112"/>
                  <a:gd name="T12" fmla="*/ 8 w 210"/>
                  <a:gd name="T13" fmla="*/ 72 h 112"/>
                  <a:gd name="T14" fmla="*/ 0 w 210"/>
                  <a:gd name="T15" fmla="*/ 96 h 112"/>
                  <a:gd name="T16" fmla="*/ 84 w 210"/>
                  <a:gd name="T17" fmla="*/ 112 h 112"/>
                  <a:gd name="T18" fmla="*/ 210 w 210"/>
                  <a:gd name="T19" fmla="*/ 88 h 112"/>
                  <a:gd name="T20" fmla="*/ 193 w 210"/>
                  <a:gd name="T21" fmla="*/ 16 h 112"/>
                  <a:gd name="T22" fmla="*/ 168 w 210"/>
                  <a:gd name="T23" fmla="*/ 8 h 1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10" h="112">
                    <a:moveTo>
                      <a:pt x="168" y="8"/>
                    </a:moveTo>
                    <a:lnTo>
                      <a:pt x="109" y="8"/>
                    </a:lnTo>
                    <a:lnTo>
                      <a:pt x="76" y="0"/>
                    </a:lnTo>
                    <a:lnTo>
                      <a:pt x="67" y="24"/>
                    </a:lnTo>
                    <a:lnTo>
                      <a:pt x="42" y="32"/>
                    </a:lnTo>
                    <a:lnTo>
                      <a:pt x="8" y="48"/>
                    </a:lnTo>
                    <a:lnTo>
                      <a:pt x="8" y="72"/>
                    </a:lnTo>
                    <a:lnTo>
                      <a:pt x="0" y="96"/>
                    </a:lnTo>
                    <a:lnTo>
                      <a:pt x="84" y="112"/>
                    </a:lnTo>
                    <a:lnTo>
                      <a:pt x="210" y="88"/>
                    </a:lnTo>
                    <a:lnTo>
                      <a:pt x="193" y="16"/>
                    </a:lnTo>
                    <a:lnTo>
                      <a:pt x="168" y="8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109" name="Freeform 108"/>
              <p:cNvSpPr>
                <a:spLocks/>
              </p:cNvSpPr>
              <p:nvPr/>
            </p:nvSpPr>
            <p:spPr bwMode="auto">
              <a:xfrm>
                <a:off x="4089" y="2040"/>
                <a:ext cx="860" cy="656"/>
              </a:xfrm>
              <a:custGeom>
                <a:avLst/>
                <a:gdLst>
                  <a:gd name="T0" fmla="*/ 775 w 860"/>
                  <a:gd name="T1" fmla="*/ 560 h 656"/>
                  <a:gd name="T2" fmla="*/ 826 w 860"/>
                  <a:gd name="T3" fmla="*/ 464 h 656"/>
                  <a:gd name="T4" fmla="*/ 860 w 860"/>
                  <a:gd name="T5" fmla="*/ 456 h 656"/>
                  <a:gd name="T6" fmla="*/ 851 w 860"/>
                  <a:gd name="T7" fmla="*/ 416 h 656"/>
                  <a:gd name="T8" fmla="*/ 817 w 860"/>
                  <a:gd name="T9" fmla="*/ 352 h 656"/>
                  <a:gd name="T10" fmla="*/ 792 w 860"/>
                  <a:gd name="T11" fmla="*/ 320 h 656"/>
                  <a:gd name="T12" fmla="*/ 784 w 860"/>
                  <a:gd name="T13" fmla="*/ 264 h 656"/>
                  <a:gd name="T14" fmla="*/ 750 w 860"/>
                  <a:gd name="T15" fmla="*/ 256 h 656"/>
                  <a:gd name="T16" fmla="*/ 750 w 860"/>
                  <a:gd name="T17" fmla="*/ 232 h 656"/>
                  <a:gd name="T18" fmla="*/ 792 w 860"/>
                  <a:gd name="T19" fmla="*/ 184 h 656"/>
                  <a:gd name="T20" fmla="*/ 750 w 860"/>
                  <a:gd name="T21" fmla="*/ 104 h 656"/>
                  <a:gd name="T22" fmla="*/ 725 w 860"/>
                  <a:gd name="T23" fmla="*/ 40 h 656"/>
                  <a:gd name="T24" fmla="*/ 666 w 860"/>
                  <a:gd name="T25" fmla="*/ 16 h 656"/>
                  <a:gd name="T26" fmla="*/ 531 w 860"/>
                  <a:gd name="T27" fmla="*/ 40 h 656"/>
                  <a:gd name="T28" fmla="*/ 447 w 860"/>
                  <a:gd name="T29" fmla="*/ 24 h 656"/>
                  <a:gd name="T30" fmla="*/ 405 w 860"/>
                  <a:gd name="T31" fmla="*/ 48 h 656"/>
                  <a:gd name="T32" fmla="*/ 362 w 860"/>
                  <a:gd name="T33" fmla="*/ 40 h 656"/>
                  <a:gd name="T34" fmla="*/ 329 w 860"/>
                  <a:gd name="T35" fmla="*/ 24 h 656"/>
                  <a:gd name="T36" fmla="*/ 295 w 860"/>
                  <a:gd name="T37" fmla="*/ 0 h 656"/>
                  <a:gd name="T38" fmla="*/ 253 w 860"/>
                  <a:gd name="T39" fmla="*/ 8 h 656"/>
                  <a:gd name="T40" fmla="*/ 177 w 860"/>
                  <a:gd name="T41" fmla="*/ 40 h 656"/>
                  <a:gd name="T42" fmla="*/ 169 w 860"/>
                  <a:gd name="T43" fmla="*/ 72 h 656"/>
                  <a:gd name="T44" fmla="*/ 126 w 860"/>
                  <a:gd name="T45" fmla="*/ 88 h 656"/>
                  <a:gd name="T46" fmla="*/ 25 w 860"/>
                  <a:gd name="T47" fmla="*/ 128 h 656"/>
                  <a:gd name="T48" fmla="*/ 9 w 860"/>
                  <a:gd name="T49" fmla="*/ 128 h 656"/>
                  <a:gd name="T50" fmla="*/ 17 w 860"/>
                  <a:gd name="T51" fmla="*/ 176 h 656"/>
                  <a:gd name="T52" fmla="*/ 25 w 860"/>
                  <a:gd name="T53" fmla="*/ 208 h 656"/>
                  <a:gd name="T54" fmla="*/ 0 w 860"/>
                  <a:gd name="T55" fmla="*/ 256 h 656"/>
                  <a:gd name="T56" fmla="*/ 51 w 860"/>
                  <a:gd name="T57" fmla="*/ 288 h 656"/>
                  <a:gd name="T58" fmla="*/ 51 w 860"/>
                  <a:gd name="T59" fmla="*/ 320 h 656"/>
                  <a:gd name="T60" fmla="*/ 76 w 860"/>
                  <a:gd name="T61" fmla="*/ 360 h 656"/>
                  <a:gd name="T62" fmla="*/ 59 w 860"/>
                  <a:gd name="T63" fmla="*/ 400 h 656"/>
                  <a:gd name="T64" fmla="*/ 84 w 860"/>
                  <a:gd name="T65" fmla="*/ 432 h 656"/>
                  <a:gd name="T66" fmla="*/ 84 w 860"/>
                  <a:gd name="T67" fmla="*/ 472 h 656"/>
                  <a:gd name="T68" fmla="*/ 126 w 860"/>
                  <a:gd name="T69" fmla="*/ 496 h 656"/>
                  <a:gd name="T70" fmla="*/ 169 w 860"/>
                  <a:gd name="T71" fmla="*/ 512 h 656"/>
                  <a:gd name="T72" fmla="*/ 211 w 860"/>
                  <a:gd name="T73" fmla="*/ 512 h 656"/>
                  <a:gd name="T74" fmla="*/ 202 w 860"/>
                  <a:gd name="T75" fmla="*/ 544 h 656"/>
                  <a:gd name="T76" fmla="*/ 244 w 860"/>
                  <a:gd name="T77" fmla="*/ 576 h 656"/>
                  <a:gd name="T78" fmla="*/ 270 w 860"/>
                  <a:gd name="T79" fmla="*/ 560 h 656"/>
                  <a:gd name="T80" fmla="*/ 270 w 860"/>
                  <a:gd name="T81" fmla="*/ 536 h 656"/>
                  <a:gd name="T82" fmla="*/ 320 w 860"/>
                  <a:gd name="T83" fmla="*/ 552 h 656"/>
                  <a:gd name="T84" fmla="*/ 337 w 860"/>
                  <a:gd name="T85" fmla="*/ 576 h 656"/>
                  <a:gd name="T86" fmla="*/ 379 w 860"/>
                  <a:gd name="T87" fmla="*/ 584 h 656"/>
                  <a:gd name="T88" fmla="*/ 421 w 860"/>
                  <a:gd name="T89" fmla="*/ 592 h 656"/>
                  <a:gd name="T90" fmla="*/ 438 w 860"/>
                  <a:gd name="T91" fmla="*/ 624 h 656"/>
                  <a:gd name="T92" fmla="*/ 438 w 860"/>
                  <a:gd name="T93" fmla="*/ 624 h 656"/>
                  <a:gd name="T94" fmla="*/ 464 w 860"/>
                  <a:gd name="T95" fmla="*/ 640 h 656"/>
                  <a:gd name="T96" fmla="*/ 497 w 860"/>
                  <a:gd name="T97" fmla="*/ 616 h 656"/>
                  <a:gd name="T98" fmla="*/ 523 w 860"/>
                  <a:gd name="T99" fmla="*/ 640 h 656"/>
                  <a:gd name="T100" fmla="*/ 531 w 860"/>
                  <a:gd name="T101" fmla="*/ 656 h 656"/>
                  <a:gd name="T102" fmla="*/ 556 w 860"/>
                  <a:gd name="T103" fmla="*/ 656 h 656"/>
                  <a:gd name="T104" fmla="*/ 581 w 860"/>
                  <a:gd name="T105" fmla="*/ 632 h 656"/>
                  <a:gd name="T106" fmla="*/ 615 w 860"/>
                  <a:gd name="T107" fmla="*/ 632 h 656"/>
                  <a:gd name="T108" fmla="*/ 640 w 860"/>
                  <a:gd name="T109" fmla="*/ 616 h 656"/>
                  <a:gd name="T110" fmla="*/ 683 w 860"/>
                  <a:gd name="T111" fmla="*/ 616 h 656"/>
                  <a:gd name="T112" fmla="*/ 708 w 860"/>
                  <a:gd name="T113" fmla="*/ 624 h 656"/>
                  <a:gd name="T114" fmla="*/ 767 w 860"/>
                  <a:gd name="T115" fmla="*/ 632 h 656"/>
                  <a:gd name="T116" fmla="*/ 758 w 860"/>
                  <a:gd name="T117" fmla="*/ 640 h 656"/>
                  <a:gd name="T118" fmla="*/ 792 w 860"/>
                  <a:gd name="T119" fmla="*/ 632 h 656"/>
                  <a:gd name="T120" fmla="*/ 775 w 860"/>
                  <a:gd name="T121" fmla="*/ 560 h 65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860" h="656">
                    <a:moveTo>
                      <a:pt x="775" y="560"/>
                    </a:moveTo>
                    <a:lnTo>
                      <a:pt x="826" y="464"/>
                    </a:lnTo>
                    <a:lnTo>
                      <a:pt x="860" y="456"/>
                    </a:lnTo>
                    <a:lnTo>
                      <a:pt x="851" y="416"/>
                    </a:lnTo>
                    <a:lnTo>
                      <a:pt x="817" y="352"/>
                    </a:lnTo>
                    <a:lnTo>
                      <a:pt x="792" y="320"/>
                    </a:lnTo>
                    <a:lnTo>
                      <a:pt x="784" y="264"/>
                    </a:lnTo>
                    <a:lnTo>
                      <a:pt x="750" y="256"/>
                    </a:lnTo>
                    <a:lnTo>
                      <a:pt x="750" y="232"/>
                    </a:lnTo>
                    <a:lnTo>
                      <a:pt x="792" y="184"/>
                    </a:lnTo>
                    <a:lnTo>
                      <a:pt x="750" y="104"/>
                    </a:lnTo>
                    <a:lnTo>
                      <a:pt x="725" y="40"/>
                    </a:lnTo>
                    <a:lnTo>
                      <a:pt x="666" y="16"/>
                    </a:lnTo>
                    <a:lnTo>
                      <a:pt x="531" y="40"/>
                    </a:lnTo>
                    <a:lnTo>
                      <a:pt x="447" y="24"/>
                    </a:lnTo>
                    <a:lnTo>
                      <a:pt x="405" y="48"/>
                    </a:lnTo>
                    <a:lnTo>
                      <a:pt x="362" y="40"/>
                    </a:lnTo>
                    <a:lnTo>
                      <a:pt x="329" y="24"/>
                    </a:lnTo>
                    <a:lnTo>
                      <a:pt x="295" y="0"/>
                    </a:lnTo>
                    <a:lnTo>
                      <a:pt x="253" y="8"/>
                    </a:lnTo>
                    <a:lnTo>
                      <a:pt x="177" y="40"/>
                    </a:lnTo>
                    <a:lnTo>
                      <a:pt x="169" y="72"/>
                    </a:lnTo>
                    <a:lnTo>
                      <a:pt x="126" y="88"/>
                    </a:lnTo>
                    <a:lnTo>
                      <a:pt x="25" y="128"/>
                    </a:lnTo>
                    <a:lnTo>
                      <a:pt x="9" y="128"/>
                    </a:lnTo>
                    <a:lnTo>
                      <a:pt x="17" y="176"/>
                    </a:lnTo>
                    <a:lnTo>
                      <a:pt x="25" y="208"/>
                    </a:lnTo>
                    <a:lnTo>
                      <a:pt x="0" y="256"/>
                    </a:lnTo>
                    <a:lnTo>
                      <a:pt x="51" y="288"/>
                    </a:lnTo>
                    <a:lnTo>
                      <a:pt x="51" y="320"/>
                    </a:lnTo>
                    <a:lnTo>
                      <a:pt x="76" y="360"/>
                    </a:lnTo>
                    <a:lnTo>
                      <a:pt x="59" y="400"/>
                    </a:lnTo>
                    <a:lnTo>
                      <a:pt x="84" y="432"/>
                    </a:lnTo>
                    <a:lnTo>
                      <a:pt x="84" y="472"/>
                    </a:lnTo>
                    <a:lnTo>
                      <a:pt x="126" y="496"/>
                    </a:lnTo>
                    <a:lnTo>
                      <a:pt x="169" y="512"/>
                    </a:lnTo>
                    <a:lnTo>
                      <a:pt x="211" y="512"/>
                    </a:lnTo>
                    <a:lnTo>
                      <a:pt x="202" y="544"/>
                    </a:lnTo>
                    <a:lnTo>
                      <a:pt x="244" y="576"/>
                    </a:lnTo>
                    <a:lnTo>
                      <a:pt x="270" y="560"/>
                    </a:lnTo>
                    <a:lnTo>
                      <a:pt x="270" y="536"/>
                    </a:lnTo>
                    <a:lnTo>
                      <a:pt x="320" y="552"/>
                    </a:lnTo>
                    <a:lnTo>
                      <a:pt x="337" y="576"/>
                    </a:lnTo>
                    <a:lnTo>
                      <a:pt x="379" y="584"/>
                    </a:lnTo>
                    <a:lnTo>
                      <a:pt x="421" y="592"/>
                    </a:lnTo>
                    <a:lnTo>
                      <a:pt x="438" y="624"/>
                    </a:lnTo>
                    <a:lnTo>
                      <a:pt x="464" y="640"/>
                    </a:lnTo>
                    <a:lnTo>
                      <a:pt x="497" y="616"/>
                    </a:lnTo>
                    <a:lnTo>
                      <a:pt x="523" y="640"/>
                    </a:lnTo>
                    <a:lnTo>
                      <a:pt x="531" y="656"/>
                    </a:lnTo>
                    <a:lnTo>
                      <a:pt x="556" y="656"/>
                    </a:lnTo>
                    <a:lnTo>
                      <a:pt x="581" y="632"/>
                    </a:lnTo>
                    <a:lnTo>
                      <a:pt x="615" y="632"/>
                    </a:lnTo>
                    <a:lnTo>
                      <a:pt x="640" y="616"/>
                    </a:lnTo>
                    <a:lnTo>
                      <a:pt x="683" y="616"/>
                    </a:lnTo>
                    <a:lnTo>
                      <a:pt x="708" y="624"/>
                    </a:lnTo>
                    <a:lnTo>
                      <a:pt x="767" y="632"/>
                    </a:lnTo>
                    <a:lnTo>
                      <a:pt x="758" y="640"/>
                    </a:lnTo>
                    <a:lnTo>
                      <a:pt x="792" y="632"/>
                    </a:lnTo>
                    <a:lnTo>
                      <a:pt x="775" y="56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110" name="Freeform 109"/>
              <p:cNvSpPr>
                <a:spLocks/>
              </p:cNvSpPr>
              <p:nvPr/>
            </p:nvSpPr>
            <p:spPr bwMode="auto">
              <a:xfrm>
                <a:off x="4536" y="1968"/>
                <a:ext cx="210" cy="112"/>
              </a:xfrm>
              <a:custGeom>
                <a:avLst/>
                <a:gdLst>
                  <a:gd name="T0" fmla="*/ 168 w 210"/>
                  <a:gd name="T1" fmla="*/ 8 h 112"/>
                  <a:gd name="T2" fmla="*/ 109 w 210"/>
                  <a:gd name="T3" fmla="*/ 8 h 112"/>
                  <a:gd name="T4" fmla="*/ 76 w 210"/>
                  <a:gd name="T5" fmla="*/ 0 h 112"/>
                  <a:gd name="T6" fmla="*/ 67 w 210"/>
                  <a:gd name="T7" fmla="*/ 24 h 112"/>
                  <a:gd name="T8" fmla="*/ 42 w 210"/>
                  <a:gd name="T9" fmla="*/ 32 h 112"/>
                  <a:gd name="T10" fmla="*/ 8 w 210"/>
                  <a:gd name="T11" fmla="*/ 48 h 112"/>
                  <a:gd name="T12" fmla="*/ 8 w 210"/>
                  <a:gd name="T13" fmla="*/ 72 h 112"/>
                  <a:gd name="T14" fmla="*/ 0 w 210"/>
                  <a:gd name="T15" fmla="*/ 96 h 112"/>
                  <a:gd name="T16" fmla="*/ 84 w 210"/>
                  <a:gd name="T17" fmla="*/ 112 h 112"/>
                  <a:gd name="T18" fmla="*/ 210 w 210"/>
                  <a:gd name="T19" fmla="*/ 88 h 112"/>
                  <a:gd name="T20" fmla="*/ 193 w 210"/>
                  <a:gd name="T21" fmla="*/ 16 h 112"/>
                  <a:gd name="T22" fmla="*/ 168 w 210"/>
                  <a:gd name="T23" fmla="*/ 8 h 1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10" h="112">
                    <a:moveTo>
                      <a:pt x="168" y="8"/>
                    </a:moveTo>
                    <a:lnTo>
                      <a:pt x="109" y="8"/>
                    </a:lnTo>
                    <a:lnTo>
                      <a:pt x="76" y="0"/>
                    </a:lnTo>
                    <a:lnTo>
                      <a:pt x="67" y="24"/>
                    </a:lnTo>
                    <a:lnTo>
                      <a:pt x="42" y="32"/>
                    </a:lnTo>
                    <a:lnTo>
                      <a:pt x="8" y="48"/>
                    </a:lnTo>
                    <a:lnTo>
                      <a:pt x="8" y="72"/>
                    </a:lnTo>
                    <a:lnTo>
                      <a:pt x="0" y="96"/>
                    </a:lnTo>
                    <a:lnTo>
                      <a:pt x="84" y="112"/>
                    </a:lnTo>
                    <a:lnTo>
                      <a:pt x="210" y="88"/>
                    </a:lnTo>
                    <a:lnTo>
                      <a:pt x="193" y="16"/>
                    </a:lnTo>
                    <a:lnTo>
                      <a:pt x="168" y="8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111" name="Freeform 110"/>
              <p:cNvSpPr>
                <a:spLocks/>
              </p:cNvSpPr>
              <p:nvPr/>
            </p:nvSpPr>
            <p:spPr bwMode="auto">
              <a:xfrm>
                <a:off x="4578" y="1792"/>
                <a:ext cx="455" cy="320"/>
              </a:xfrm>
              <a:custGeom>
                <a:avLst/>
                <a:gdLst>
                  <a:gd name="T0" fmla="*/ 312 w 455"/>
                  <a:gd name="T1" fmla="*/ 304 h 320"/>
                  <a:gd name="T2" fmla="*/ 328 w 455"/>
                  <a:gd name="T3" fmla="*/ 296 h 320"/>
                  <a:gd name="T4" fmla="*/ 320 w 455"/>
                  <a:gd name="T5" fmla="*/ 272 h 320"/>
                  <a:gd name="T6" fmla="*/ 354 w 455"/>
                  <a:gd name="T7" fmla="*/ 264 h 320"/>
                  <a:gd name="T8" fmla="*/ 379 w 455"/>
                  <a:gd name="T9" fmla="*/ 248 h 320"/>
                  <a:gd name="T10" fmla="*/ 404 w 455"/>
                  <a:gd name="T11" fmla="*/ 256 h 320"/>
                  <a:gd name="T12" fmla="*/ 387 w 455"/>
                  <a:gd name="T13" fmla="*/ 224 h 320"/>
                  <a:gd name="T14" fmla="*/ 387 w 455"/>
                  <a:gd name="T15" fmla="*/ 192 h 320"/>
                  <a:gd name="T16" fmla="*/ 387 w 455"/>
                  <a:gd name="T17" fmla="*/ 160 h 320"/>
                  <a:gd name="T18" fmla="*/ 413 w 455"/>
                  <a:gd name="T19" fmla="*/ 152 h 320"/>
                  <a:gd name="T20" fmla="*/ 421 w 455"/>
                  <a:gd name="T21" fmla="*/ 128 h 320"/>
                  <a:gd name="T22" fmla="*/ 446 w 455"/>
                  <a:gd name="T23" fmla="*/ 120 h 320"/>
                  <a:gd name="T24" fmla="*/ 455 w 455"/>
                  <a:gd name="T25" fmla="*/ 104 h 320"/>
                  <a:gd name="T26" fmla="*/ 430 w 455"/>
                  <a:gd name="T27" fmla="*/ 96 h 320"/>
                  <a:gd name="T28" fmla="*/ 430 w 455"/>
                  <a:gd name="T29" fmla="*/ 64 h 320"/>
                  <a:gd name="T30" fmla="*/ 396 w 455"/>
                  <a:gd name="T31" fmla="*/ 56 h 320"/>
                  <a:gd name="T32" fmla="*/ 371 w 455"/>
                  <a:gd name="T33" fmla="*/ 40 h 320"/>
                  <a:gd name="T34" fmla="*/ 337 w 455"/>
                  <a:gd name="T35" fmla="*/ 24 h 320"/>
                  <a:gd name="T36" fmla="*/ 286 w 455"/>
                  <a:gd name="T37" fmla="*/ 16 h 320"/>
                  <a:gd name="T38" fmla="*/ 278 w 455"/>
                  <a:gd name="T39" fmla="*/ 0 h 320"/>
                  <a:gd name="T40" fmla="*/ 227 w 455"/>
                  <a:gd name="T41" fmla="*/ 32 h 320"/>
                  <a:gd name="T42" fmla="*/ 185 w 455"/>
                  <a:gd name="T43" fmla="*/ 24 h 320"/>
                  <a:gd name="T44" fmla="*/ 143 w 455"/>
                  <a:gd name="T45" fmla="*/ 32 h 320"/>
                  <a:gd name="T46" fmla="*/ 84 w 455"/>
                  <a:gd name="T47" fmla="*/ 32 h 320"/>
                  <a:gd name="T48" fmla="*/ 25 w 455"/>
                  <a:gd name="T49" fmla="*/ 64 h 320"/>
                  <a:gd name="T50" fmla="*/ 0 w 455"/>
                  <a:gd name="T51" fmla="*/ 88 h 320"/>
                  <a:gd name="T52" fmla="*/ 8 w 455"/>
                  <a:gd name="T53" fmla="*/ 104 h 320"/>
                  <a:gd name="T54" fmla="*/ 25 w 455"/>
                  <a:gd name="T55" fmla="*/ 168 h 320"/>
                  <a:gd name="T56" fmla="*/ 34 w 455"/>
                  <a:gd name="T57" fmla="*/ 184 h 320"/>
                  <a:gd name="T58" fmla="*/ 67 w 455"/>
                  <a:gd name="T59" fmla="*/ 192 h 320"/>
                  <a:gd name="T60" fmla="*/ 126 w 455"/>
                  <a:gd name="T61" fmla="*/ 192 h 320"/>
                  <a:gd name="T62" fmla="*/ 151 w 455"/>
                  <a:gd name="T63" fmla="*/ 200 h 320"/>
                  <a:gd name="T64" fmla="*/ 168 w 455"/>
                  <a:gd name="T65" fmla="*/ 272 h 320"/>
                  <a:gd name="T66" fmla="*/ 177 w 455"/>
                  <a:gd name="T67" fmla="*/ 272 h 320"/>
                  <a:gd name="T68" fmla="*/ 236 w 455"/>
                  <a:gd name="T69" fmla="*/ 296 h 320"/>
                  <a:gd name="T70" fmla="*/ 244 w 455"/>
                  <a:gd name="T71" fmla="*/ 320 h 320"/>
                  <a:gd name="T72" fmla="*/ 278 w 455"/>
                  <a:gd name="T73" fmla="*/ 296 h 320"/>
                  <a:gd name="T74" fmla="*/ 312 w 455"/>
                  <a:gd name="T75" fmla="*/ 304 h 32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455" h="320">
                    <a:moveTo>
                      <a:pt x="312" y="304"/>
                    </a:moveTo>
                    <a:lnTo>
                      <a:pt x="328" y="296"/>
                    </a:lnTo>
                    <a:lnTo>
                      <a:pt x="320" y="272"/>
                    </a:lnTo>
                    <a:lnTo>
                      <a:pt x="354" y="264"/>
                    </a:lnTo>
                    <a:lnTo>
                      <a:pt x="379" y="248"/>
                    </a:lnTo>
                    <a:lnTo>
                      <a:pt x="404" y="256"/>
                    </a:lnTo>
                    <a:lnTo>
                      <a:pt x="387" y="224"/>
                    </a:lnTo>
                    <a:lnTo>
                      <a:pt x="387" y="192"/>
                    </a:lnTo>
                    <a:lnTo>
                      <a:pt x="387" y="160"/>
                    </a:lnTo>
                    <a:lnTo>
                      <a:pt x="413" y="152"/>
                    </a:lnTo>
                    <a:lnTo>
                      <a:pt x="421" y="128"/>
                    </a:lnTo>
                    <a:lnTo>
                      <a:pt x="446" y="120"/>
                    </a:lnTo>
                    <a:lnTo>
                      <a:pt x="455" y="104"/>
                    </a:lnTo>
                    <a:lnTo>
                      <a:pt x="430" y="96"/>
                    </a:lnTo>
                    <a:lnTo>
                      <a:pt x="430" y="64"/>
                    </a:lnTo>
                    <a:lnTo>
                      <a:pt x="396" y="56"/>
                    </a:lnTo>
                    <a:lnTo>
                      <a:pt x="371" y="40"/>
                    </a:lnTo>
                    <a:lnTo>
                      <a:pt x="337" y="24"/>
                    </a:lnTo>
                    <a:lnTo>
                      <a:pt x="286" y="16"/>
                    </a:lnTo>
                    <a:lnTo>
                      <a:pt x="278" y="0"/>
                    </a:lnTo>
                    <a:lnTo>
                      <a:pt x="227" y="32"/>
                    </a:lnTo>
                    <a:lnTo>
                      <a:pt x="185" y="24"/>
                    </a:lnTo>
                    <a:lnTo>
                      <a:pt x="143" y="32"/>
                    </a:lnTo>
                    <a:lnTo>
                      <a:pt x="84" y="32"/>
                    </a:lnTo>
                    <a:lnTo>
                      <a:pt x="25" y="64"/>
                    </a:lnTo>
                    <a:lnTo>
                      <a:pt x="0" y="88"/>
                    </a:lnTo>
                    <a:lnTo>
                      <a:pt x="8" y="104"/>
                    </a:lnTo>
                    <a:lnTo>
                      <a:pt x="25" y="168"/>
                    </a:lnTo>
                    <a:lnTo>
                      <a:pt x="34" y="184"/>
                    </a:lnTo>
                    <a:lnTo>
                      <a:pt x="67" y="192"/>
                    </a:lnTo>
                    <a:lnTo>
                      <a:pt x="126" y="192"/>
                    </a:lnTo>
                    <a:lnTo>
                      <a:pt x="151" y="200"/>
                    </a:lnTo>
                    <a:lnTo>
                      <a:pt x="168" y="272"/>
                    </a:lnTo>
                    <a:lnTo>
                      <a:pt x="177" y="272"/>
                    </a:lnTo>
                    <a:lnTo>
                      <a:pt x="236" y="296"/>
                    </a:lnTo>
                    <a:lnTo>
                      <a:pt x="244" y="320"/>
                    </a:lnTo>
                    <a:lnTo>
                      <a:pt x="278" y="296"/>
                    </a:lnTo>
                    <a:lnTo>
                      <a:pt x="312" y="304"/>
                    </a:lnTo>
                    <a:close/>
                  </a:path>
                </a:pathLst>
              </a:custGeom>
              <a:pattFill prst="wdUpDiag">
                <a:fgClr>
                  <a:schemeClr val="tx2">
                    <a:lumMod val="20000"/>
                    <a:lumOff val="80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112" name="Freeform 111"/>
              <p:cNvSpPr>
                <a:spLocks/>
              </p:cNvSpPr>
              <p:nvPr/>
            </p:nvSpPr>
            <p:spPr bwMode="auto">
              <a:xfrm>
                <a:off x="4831" y="2096"/>
                <a:ext cx="969" cy="928"/>
              </a:xfrm>
              <a:custGeom>
                <a:avLst/>
                <a:gdLst>
                  <a:gd name="T0" fmla="*/ 910 w 969"/>
                  <a:gd name="T1" fmla="*/ 96 h 928"/>
                  <a:gd name="T2" fmla="*/ 910 w 969"/>
                  <a:gd name="T3" fmla="*/ 40 h 928"/>
                  <a:gd name="T4" fmla="*/ 825 w 969"/>
                  <a:gd name="T5" fmla="*/ 0 h 928"/>
                  <a:gd name="T6" fmla="*/ 733 w 969"/>
                  <a:gd name="T7" fmla="*/ 32 h 928"/>
                  <a:gd name="T8" fmla="*/ 691 w 969"/>
                  <a:gd name="T9" fmla="*/ 72 h 928"/>
                  <a:gd name="T10" fmla="*/ 615 w 969"/>
                  <a:gd name="T11" fmla="*/ 160 h 928"/>
                  <a:gd name="T12" fmla="*/ 573 w 969"/>
                  <a:gd name="T13" fmla="*/ 176 h 928"/>
                  <a:gd name="T14" fmla="*/ 505 w 969"/>
                  <a:gd name="T15" fmla="*/ 184 h 928"/>
                  <a:gd name="T16" fmla="*/ 446 w 969"/>
                  <a:gd name="T17" fmla="*/ 200 h 928"/>
                  <a:gd name="T18" fmla="*/ 387 w 969"/>
                  <a:gd name="T19" fmla="*/ 224 h 928"/>
                  <a:gd name="T20" fmla="*/ 294 w 969"/>
                  <a:gd name="T21" fmla="*/ 208 h 928"/>
                  <a:gd name="T22" fmla="*/ 143 w 969"/>
                  <a:gd name="T23" fmla="*/ 224 h 928"/>
                  <a:gd name="T24" fmla="*/ 84 w 969"/>
                  <a:gd name="T25" fmla="*/ 272 h 928"/>
                  <a:gd name="T26" fmla="*/ 75 w 969"/>
                  <a:gd name="T27" fmla="*/ 304 h 928"/>
                  <a:gd name="T28" fmla="*/ 118 w 969"/>
                  <a:gd name="T29" fmla="*/ 408 h 928"/>
                  <a:gd name="T30" fmla="*/ 33 w 969"/>
                  <a:gd name="T31" fmla="*/ 512 h 928"/>
                  <a:gd name="T32" fmla="*/ 16 w 969"/>
                  <a:gd name="T33" fmla="*/ 592 h 928"/>
                  <a:gd name="T34" fmla="*/ 0 w 969"/>
                  <a:gd name="T35" fmla="*/ 680 h 928"/>
                  <a:gd name="T36" fmla="*/ 50 w 969"/>
                  <a:gd name="T37" fmla="*/ 696 h 928"/>
                  <a:gd name="T38" fmla="*/ 109 w 969"/>
                  <a:gd name="T39" fmla="*/ 696 h 928"/>
                  <a:gd name="T40" fmla="*/ 177 w 969"/>
                  <a:gd name="T41" fmla="*/ 704 h 928"/>
                  <a:gd name="T42" fmla="*/ 261 w 969"/>
                  <a:gd name="T43" fmla="*/ 712 h 928"/>
                  <a:gd name="T44" fmla="*/ 362 w 969"/>
                  <a:gd name="T45" fmla="*/ 664 h 928"/>
                  <a:gd name="T46" fmla="*/ 404 w 969"/>
                  <a:gd name="T47" fmla="*/ 616 h 928"/>
                  <a:gd name="T48" fmla="*/ 463 w 969"/>
                  <a:gd name="T49" fmla="*/ 600 h 928"/>
                  <a:gd name="T50" fmla="*/ 556 w 969"/>
                  <a:gd name="T51" fmla="*/ 600 h 928"/>
                  <a:gd name="T52" fmla="*/ 640 w 969"/>
                  <a:gd name="T53" fmla="*/ 648 h 928"/>
                  <a:gd name="T54" fmla="*/ 707 w 969"/>
                  <a:gd name="T55" fmla="*/ 696 h 928"/>
                  <a:gd name="T56" fmla="*/ 758 w 969"/>
                  <a:gd name="T57" fmla="*/ 760 h 928"/>
                  <a:gd name="T58" fmla="*/ 657 w 969"/>
                  <a:gd name="T59" fmla="*/ 800 h 928"/>
                  <a:gd name="T60" fmla="*/ 657 w 969"/>
                  <a:gd name="T61" fmla="*/ 888 h 928"/>
                  <a:gd name="T62" fmla="*/ 674 w 969"/>
                  <a:gd name="T63" fmla="*/ 928 h 928"/>
                  <a:gd name="T64" fmla="*/ 766 w 969"/>
                  <a:gd name="T65" fmla="*/ 904 h 928"/>
                  <a:gd name="T66" fmla="*/ 808 w 969"/>
                  <a:gd name="T67" fmla="*/ 768 h 928"/>
                  <a:gd name="T68" fmla="*/ 867 w 969"/>
                  <a:gd name="T69" fmla="*/ 704 h 928"/>
                  <a:gd name="T70" fmla="*/ 969 w 969"/>
                  <a:gd name="T71" fmla="*/ 688 h 928"/>
                  <a:gd name="T72" fmla="*/ 935 w 969"/>
                  <a:gd name="T73" fmla="*/ 104 h 92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969" h="928">
                    <a:moveTo>
                      <a:pt x="935" y="104"/>
                    </a:moveTo>
                    <a:lnTo>
                      <a:pt x="910" y="96"/>
                    </a:lnTo>
                    <a:lnTo>
                      <a:pt x="893" y="56"/>
                    </a:lnTo>
                    <a:lnTo>
                      <a:pt x="910" y="40"/>
                    </a:lnTo>
                    <a:lnTo>
                      <a:pt x="867" y="16"/>
                    </a:lnTo>
                    <a:lnTo>
                      <a:pt x="825" y="0"/>
                    </a:lnTo>
                    <a:lnTo>
                      <a:pt x="766" y="32"/>
                    </a:lnTo>
                    <a:lnTo>
                      <a:pt x="733" y="32"/>
                    </a:lnTo>
                    <a:lnTo>
                      <a:pt x="724" y="72"/>
                    </a:lnTo>
                    <a:lnTo>
                      <a:pt x="691" y="72"/>
                    </a:lnTo>
                    <a:lnTo>
                      <a:pt x="632" y="96"/>
                    </a:lnTo>
                    <a:lnTo>
                      <a:pt x="615" y="160"/>
                    </a:lnTo>
                    <a:lnTo>
                      <a:pt x="623" y="192"/>
                    </a:lnTo>
                    <a:lnTo>
                      <a:pt x="573" y="176"/>
                    </a:lnTo>
                    <a:lnTo>
                      <a:pt x="530" y="200"/>
                    </a:lnTo>
                    <a:lnTo>
                      <a:pt x="505" y="184"/>
                    </a:lnTo>
                    <a:lnTo>
                      <a:pt x="480" y="216"/>
                    </a:lnTo>
                    <a:lnTo>
                      <a:pt x="446" y="200"/>
                    </a:lnTo>
                    <a:lnTo>
                      <a:pt x="412" y="200"/>
                    </a:lnTo>
                    <a:lnTo>
                      <a:pt x="387" y="224"/>
                    </a:lnTo>
                    <a:lnTo>
                      <a:pt x="353" y="200"/>
                    </a:lnTo>
                    <a:lnTo>
                      <a:pt x="294" y="208"/>
                    </a:lnTo>
                    <a:lnTo>
                      <a:pt x="202" y="216"/>
                    </a:lnTo>
                    <a:lnTo>
                      <a:pt x="143" y="224"/>
                    </a:lnTo>
                    <a:lnTo>
                      <a:pt x="101" y="248"/>
                    </a:lnTo>
                    <a:lnTo>
                      <a:pt x="84" y="272"/>
                    </a:lnTo>
                    <a:lnTo>
                      <a:pt x="50" y="272"/>
                    </a:lnTo>
                    <a:lnTo>
                      <a:pt x="75" y="304"/>
                    </a:lnTo>
                    <a:lnTo>
                      <a:pt x="109" y="368"/>
                    </a:lnTo>
                    <a:lnTo>
                      <a:pt x="118" y="408"/>
                    </a:lnTo>
                    <a:lnTo>
                      <a:pt x="84" y="416"/>
                    </a:lnTo>
                    <a:lnTo>
                      <a:pt x="33" y="512"/>
                    </a:lnTo>
                    <a:lnTo>
                      <a:pt x="50" y="584"/>
                    </a:lnTo>
                    <a:lnTo>
                      <a:pt x="16" y="592"/>
                    </a:lnTo>
                    <a:lnTo>
                      <a:pt x="8" y="632"/>
                    </a:lnTo>
                    <a:lnTo>
                      <a:pt x="0" y="680"/>
                    </a:lnTo>
                    <a:lnTo>
                      <a:pt x="16" y="672"/>
                    </a:lnTo>
                    <a:lnTo>
                      <a:pt x="50" y="696"/>
                    </a:lnTo>
                    <a:lnTo>
                      <a:pt x="75" y="720"/>
                    </a:lnTo>
                    <a:lnTo>
                      <a:pt x="109" y="696"/>
                    </a:lnTo>
                    <a:lnTo>
                      <a:pt x="143" y="704"/>
                    </a:lnTo>
                    <a:lnTo>
                      <a:pt x="177" y="704"/>
                    </a:lnTo>
                    <a:lnTo>
                      <a:pt x="227" y="696"/>
                    </a:lnTo>
                    <a:lnTo>
                      <a:pt x="261" y="712"/>
                    </a:lnTo>
                    <a:lnTo>
                      <a:pt x="286" y="688"/>
                    </a:lnTo>
                    <a:lnTo>
                      <a:pt x="362" y="664"/>
                    </a:lnTo>
                    <a:lnTo>
                      <a:pt x="396" y="616"/>
                    </a:lnTo>
                    <a:lnTo>
                      <a:pt x="404" y="616"/>
                    </a:lnTo>
                    <a:lnTo>
                      <a:pt x="412" y="608"/>
                    </a:lnTo>
                    <a:lnTo>
                      <a:pt x="463" y="600"/>
                    </a:lnTo>
                    <a:lnTo>
                      <a:pt x="488" y="576"/>
                    </a:lnTo>
                    <a:lnTo>
                      <a:pt x="556" y="600"/>
                    </a:lnTo>
                    <a:lnTo>
                      <a:pt x="615" y="600"/>
                    </a:lnTo>
                    <a:lnTo>
                      <a:pt x="640" y="648"/>
                    </a:lnTo>
                    <a:lnTo>
                      <a:pt x="691" y="664"/>
                    </a:lnTo>
                    <a:lnTo>
                      <a:pt x="707" y="696"/>
                    </a:lnTo>
                    <a:lnTo>
                      <a:pt x="741" y="728"/>
                    </a:lnTo>
                    <a:lnTo>
                      <a:pt x="758" y="760"/>
                    </a:lnTo>
                    <a:lnTo>
                      <a:pt x="682" y="776"/>
                    </a:lnTo>
                    <a:lnTo>
                      <a:pt x="657" y="800"/>
                    </a:lnTo>
                    <a:lnTo>
                      <a:pt x="674" y="824"/>
                    </a:lnTo>
                    <a:lnTo>
                      <a:pt x="657" y="888"/>
                    </a:lnTo>
                    <a:lnTo>
                      <a:pt x="640" y="912"/>
                    </a:lnTo>
                    <a:lnTo>
                      <a:pt x="674" y="928"/>
                    </a:lnTo>
                    <a:lnTo>
                      <a:pt x="724" y="904"/>
                    </a:lnTo>
                    <a:lnTo>
                      <a:pt x="766" y="904"/>
                    </a:lnTo>
                    <a:lnTo>
                      <a:pt x="766" y="872"/>
                    </a:lnTo>
                    <a:lnTo>
                      <a:pt x="808" y="768"/>
                    </a:lnTo>
                    <a:lnTo>
                      <a:pt x="834" y="736"/>
                    </a:lnTo>
                    <a:lnTo>
                      <a:pt x="867" y="704"/>
                    </a:lnTo>
                    <a:lnTo>
                      <a:pt x="918" y="680"/>
                    </a:lnTo>
                    <a:lnTo>
                      <a:pt x="969" y="688"/>
                    </a:lnTo>
                    <a:lnTo>
                      <a:pt x="969" y="104"/>
                    </a:lnTo>
                    <a:lnTo>
                      <a:pt x="935" y="104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113" name="Freeform 112"/>
              <p:cNvSpPr>
                <a:spLocks/>
              </p:cNvSpPr>
              <p:nvPr/>
            </p:nvSpPr>
            <p:spPr bwMode="auto">
              <a:xfrm>
                <a:off x="4578" y="1784"/>
                <a:ext cx="455" cy="320"/>
              </a:xfrm>
              <a:custGeom>
                <a:avLst/>
                <a:gdLst>
                  <a:gd name="T0" fmla="*/ 312 w 455"/>
                  <a:gd name="T1" fmla="*/ 304 h 320"/>
                  <a:gd name="T2" fmla="*/ 328 w 455"/>
                  <a:gd name="T3" fmla="*/ 296 h 320"/>
                  <a:gd name="T4" fmla="*/ 320 w 455"/>
                  <a:gd name="T5" fmla="*/ 272 h 320"/>
                  <a:gd name="T6" fmla="*/ 354 w 455"/>
                  <a:gd name="T7" fmla="*/ 264 h 320"/>
                  <a:gd name="T8" fmla="*/ 379 w 455"/>
                  <a:gd name="T9" fmla="*/ 248 h 320"/>
                  <a:gd name="T10" fmla="*/ 404 w 455"/>
                  <a:gd name="T11" fmla="*/ 256 h 320"/>
                  <a:gd name="T12" fmla="*/ 387 w 455"/>
                  <a:gd name="T13" fmla="*/ 224 h 320"/>
                  <a:gd name="T14" fmla="*/ 387 w 455"/>
                  <a:gd name="T15" fmla="*/ 192 h 320"/>
                  <a:gd name="T16" fmla="*/ 387 w 455"/>
                  <a:gd name="T17" fmla="*/ 160 h 320"/>
                  <a:gd name="T18" fmla="*/ 413 w 455"/>
                  <a:gd name="T19" fmla="*/ 152 h 320"/>
                  <a:gd name="T20" fmla="*/ 421 w 455"/>
                  <a:gd name="T21" fmla="*/ 128 h 320"/>
                  <a:gd name="T22" fmla="*/ 446 w 455"/>
                  <a:gd name="T23" fmla="*/ 120 h 320"/>
                  <a:gd name="T24" fmla="*/ 455 w 455"/>
                  <a:gd name="T25" fmla="*/ 104 h 320"/>
                  <a:gd name="T26" fmla="*/ 430 w 455"/>
                  <a:gd name="T27" fmla="*/ 96 h 320"/>
                  <a:gd name="T28" fmla="*/ 430 w 455"/>
                  <a:gd name="T29" fmla="*/ 64 h 320"/>
                  <a:gd name="T30" fmla="*/ 396 w 455"/>
                  <a:gd name="T31" fmla="*/ 56 h 320"/>
                  <a:gd name="T32" fmla="*/ 371 w 455"/>
                  <a:gd name="T33" fmla="*/ 40 h 320"/>
                  <a:gd name="T34" fmla="*/ 337 w 455"/>
                  <a:gd name="T35" fmla="*/ 24 h 320"/>
                  <a:gd name="T36" fmla="*/ 286 w 455"/>
                  <a:gd name="T37" fmla="*/ 16 h 320"/>
                  <a:gd name="T38" fmla="*/ 278 w 455"/>
                  <a:gd name="T39" fmla="*/ 0 h 320"/>
                  <a:gd name="T40" fmla="*/ 227 w 455"/>
                  <a:gd name="T41" fmla="*/ 32 h 320"/>
                  <a:gd name="T42" fmla="*/ 185 w 455"/>
                  <a:gd name="T43" fmla="*/ 24 h 320"/>
                  <a:gd name="T44" fmla="*/ 143 w 455"/>
                  <a:gd name="T45" fmla="*/ 32 h 320"/>
                  <a:gd name="T46" fmla="*/ 84 w 455"/>
                  <a:gd name="T47" fmla="*/ 32 h 320"/>
                  <a:gd name="T48" fmla="*/ 25 w 455"/>
                  <a:gd name="T49" fmla="*/ 64 h 320"/>
                  <a:gd name="T50" fmla="*/ 0 w 455"/>
                  <a:gd name="T51" fmla="*/ 88 h 320"/>
                  <a:gd name="T52" fmla="*/ 8 w 455"/>
                  <a:gd name="T53" fmla="*/ 104 h 320"/>
                  <a:gd name="T54" fmla="*/ 25 w 455"/>
                  <a:gd name="T55" fmla="*/ 168 h 320"/>
                  <a:gd name="T56" fmla="*/ 34 w 455"/>
                  <a:gd name="T57" fmla="*/ 184 h 320"/>
                  <a:gd name="T58" fmla="*/ 67 w 455"/>
                  <a:gd name="T59" fmla="*/ 192 h 320"/>
                  <a:gd name="T60" fmla="*/ 126 w 455"/>
                  <a:gd name="T61" fmla="*/ 192 h 320"/>
                  <a:gd name="T62" fmla="*/ 151 w 455"/>
                  <a:gd name="T63" fmla="*/ 200 h 320"/>
                  <a:gd name="T64" fmla="*/ 168 w 455"/>
                  <a:gd name="T65" fmla="*/ 272 h 320"/>
                  <a:gd name="T66" fmla="*/ 177 w 455"/>
                  <a:gd name="T67" fmla="*/ 272 h 320"/>
                  <a:gd name="T68" fmla="*/ 236 w 455"/>
                  <a:gd name="T69" fmla="*/ 296 h 320"/>
                  <a:gd name="T70" fmla="*/ 244 w 455"/>
                  <a:gd name="T71" fmla="*/ 320 h 320"/>
                  <a:gd name="T72" fmla="*/ 278 w 455"/>
                  <a:gd name="T73" fmla="*/ 296 h 320"/>
                  <a:gd name="T74" fmla="*/ 312 w 455"/>
                  <a:gd name="T75" fmla="*/ 304 h 32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455" h="320">
                    <a:moveTo>
                      <a:pt x="312" y="304"/>
                    </a:moveTo>
                    <a:lnTo>
                      <a:pt x="328" y="296"/>
                    </a:lnTo>
                    <a:lnTo>
                      <a:pt x="320" y="272"/>
                    </a:lnTo>
                    <a:lnTo>
                      <a:pt x="354" y="264"/>
                    </a:lnTo>
                    <a:lnTo>
                      <a:pt x="379" y="248"/>
                    </a:lnTo>
                    <a:lnTo>
                      <a:pt x="404" y="256"/>
                    </a:lnTo>
                    <a:lnTo>
                      <a:pt x="387" y="224"/>
                    </a:lnTo>
                    <a:lnTo>
                      <a:pt x="387" y="192"/>
                    </a:lnTo>
                    <a:lnTo>
                      <a:pt x="387" y="160"/>
                    </a:lnTo>
                    <a:lnTo>
                      <a:pt x="413" y="152"/>
                    </a:lnTo>
                    <a:lnTo>
                      <a:pt x="421" y="128"/>
                    </a:lnTo>
                    <a:lnTo>
                      <a:pt x="446" y="120"/>
                    </a:lnTo>
                    <a:lnTo>
                      <a:pt x="455" y="104"/>
                    </a:lnTo>
                    <a:lnTo>
                      <a:pt x="430" y="96"/>
                    </a:lnTo>
                    <a:lnTo>
                      <a:pt x="430" y="64"/>
                    </a:lnTo>
                    <a:lnTo>
                      <a:pt x="396" y="56"/>
                    </a:lnTo>
                    <a:lnTo>
                      <a:pt x="371" y="40"/>
                    </a:lnTo>
                    <a:lnTo>
                      <a:pt x="337" y="24"/>
                    </a:lnTo>
                    <a:lnTo>
                      <a:pt x="286" y="16"/>
                    </a:lnTo>
                    <a:lnTo>
                      <a:pt x="278" y="0"/>
                    </a:lnTo>
                    <a:lnTo>
                      <a:pt x="227" y="32"/>
                    </a:lnTo>
                    <a:lnTo>
                      <a:pt x="185" y="24"/>
                    </a:lnTo>
                    <a:lnTo>
                      <a:pt x="143" y="32"/>
                    </a:lnTo>
                    <a:lnTo>
                      <a:pt x="84" y="32"/>
                    </a:lnTo>
                    <a:lnTo>
                      <a:pt x="25" y="64"/>
                    </a:lnTo>
                    <a:lnTo>
                      <a:pt x="0" y="88"/>
                    </a:lnTo>
                    <a:lnTo>
                      <a:pt x="8" y="104"/>
                    </a:lnTo>
                    <a:lnTo>
                      <a:pt x="25" y="168"/>
                    </a:lnTo>
                    <a:lnTo>
                      <a:pt x="34" y="184"/>
                    </a:lnTo>
                    <a:lnTo>
                      <a:pt x="67" y="192"/>
                    </a:lnTo>
                    <a:lnTo>
                      <a:pt x="126" y="192"/>
                    </a:lnTo>
                    <a:lnTo>
                      <a:pt x="151" y="200"/>
                    </a:lnTo>
                    <a:lnTo>
                      <a:pt x="168" y="272"/>
                    </a:lnTo>
                    <a:lnTo>
                      <a:pt x="177" y="272"/>
                    </a:lnTo>
                    <a:lnTo>
                      <a:pt x="236" y="296"/>
                    </a:lnTo>
                    <a:lnTo>
                      <a:pt x="244" y="320"/>
                    </a:lnTo>
                    <a:lnTo>
                      <a:pt x="278" y="296"/>
                    </a:lnTo>
                    <a:lnTo>
                      <a:pt x="312" y="304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114" name="Freeform 113"/>
              <p:cNvSpPr>
                <a:spLocks/>
              </p:cNvSpPr>
              <p:nvPr/>
            </p:nvSpPr>
            <p:spPr bwMode="auto">
              <a:xfrm>
                <a:off x="4831" y="2088"/>
                <a:ext cx="969" cy="928"/>
              </a:xfrm>
              <a:custGeom>
                <a:avLst/>
                <a:gdLst>
                  <a:gd name="T0" fmla="*/ 910 w 969"/>
                  <a:gd name="T1" fmla="*/ 96 h 928"/>
                  <a:gd name="T2" fmla="*/ 910 w 969"/>
                  <a:gd name="T3" fmla="*/ 40 h 928"/>
                  <a:gd name="T4" fmla="*/ 825 w 969"/>
                  <a:gd name="T5" fmla="*/ 0 h 928"/>
                  <a:gd name="T6" fmla="*/ 733 w 969"/>
                  <a:gd name="T7" fmla="*/ 32 h 928"/>
                  <a:gd name="T8" fmla="*/ 691 w 969"/>
                  <a:gd name="T9" fmla="*/ 72 h 928"/>
                  <a:gd name="T10" fmla="*/ 615 w 969"/>
                  <a:gd name="T11" fmla="*/ 160 h 928"/>
                  <a:gd name="T12" fmla="*/ 573 w 969"/>
                  <a:gd name="T13" fmla="*/ 176 h 928"/>
                  <a:gd name="T14" fmla="*/ 505 w 969"/>
                  <a:gd name="T15" fmla="*/ 184 h 928"/>
                  <a:gd name="T16" fmla="*/ 446 w 969"/>
                  <a:gd name="T17" fmla="*/ 200 h 928"/>
                  <a:gd name="T18" fmla="*/ 387 w 969"/>
                  <a:gd name="T19" fmla="*/ 224 h 928"/>
                  <a:gd name="T20" fmla="*/ 294 w 969"/>
                  <a:gd name="T21" fmla="*/ 208 h 928"/>
                  <a:gd name="T22" fmla="*/ 143 w 969"/>
                  <a:gd name="T23" fmla="*/ 224 h 928"/>
                  <a:gd name="T24" fmla="*/ 84 w 969"/>
                  <a:gd name="T25" fmla="*/ 272 h 928"/>
                  <a:gd name="T26" fmla="*/ 75 w 969"/>
                  <a:gd name="T27" fmla="*/ 304 h 928"/>
                  <a:gd name="T28" fmla="*/ 118 w 969"/>
                  <a:gd name="T29" fmla="*/ 408 h 928"/>
                  <a:gd name="T30" fmla="*/ 33 w 969"/>
                  <a:gd name="T31" fmla="*/ 512 h 928"/>
                  <a:gd name="T32" fmla="*/ 16 w 969"/>
                  <a:gd name="T33" fmla="*/ 592 h 928"/>
                  <a:gd name="T34" fmla="*/ 0 w 969"/>
                  <a:gd name="T35" fmla="*/ 680 h 928"/>
                  <a:gd name="T36" fmla="*/ 50 w 969"/>
                  <a:gd name="T37" fmla="*/ 696 h 928"/>
                  <a:gd name="T38" fmla="*/ 109 w 969"/>
                  <a:gd name="T39" fmla="*/ 696 h 928"/>
                  <a:gd name="T40" fmla="*/ 177 w 969"/>
                  <a:gd name="T41" fmla="*/ 704 h 928"/>
                  <a:gd name="T42" fmla="*/ 261 w 969"/>
                  <a:gd name="T43" fmla="*/ 712 h 928"/>
                  <a:gd name="T44" fmla="*/ 362 w 969"/>
                  <a:gd name="T45" fmla="*/ 664 h 928"/>
                  <a:gd name="T46" fmla="*/ 404 w 969"/>
                  <a:gd name="T47" fmla="*/ 616 h 928"/>
                  <a:gd name="T48" fmla="*/ 463 w 969"/>
                  <a:gd name="T49" fmla="*/ 600 h 928"/>
                  <a:gd name="T50" fmla="*/ 556 w 969"/>
                  <a:gd name="T51" fmla="*/ 600 h 928"/>
                  <a:gd name="T52" fmla="*/ 640 w 969"/>
                  <a:gd name="T53" fmla="*/ 648 h 928"/>
                  <a:gd name="T54" fmla="*/ 707 w 969"/>
                  <a:gd name="T55" fmla="*/ 696 h 928"/>
                  <a:gd name="T56" fmla="*/ 758 w 969"/>
                  <a:gd name="T57" fmla="*/ 760 h 928"/>
                  <a:gd name="T58" fmla="*/ 657 w 969"/>
                  <a:gd name="T59" fmla="*/ 800 h 928"/>
                  <a:gd name="T60" fmla="*/ 657 w 969"/>
                  <a:gd name="T61" fmla="*/ 888 h 928"/>
                  <a:gd name="T62" fmla="*/ 674 w 969"/>
                  <a:gd name="T63" fmla="*/ 928 h 928"/>
                  <a:gd name="T64" fmla="*/ 766 w 969"/>
                  <a:gd name="T65" fmla="*/ 904 h 928"/>
                  <a:gd name="T66" fmla="*/ 808 w 969"/>
                  <a:gd name="T67" fmla="*/ 768 h 928"/>
                  <a:gd name="T68" fmla="*/ 867 w 969"/>
                  <a:gd name="T69" fmla="*/ 704 h 928"/>
                  <a:gd name="T70" fmla="*/ 969 w 969"/>
                  <a:gd name="T71" fmla="*/ 688 h 928"/>
                  <a:gd name="T72" fmla="*/ 935 w 969"/>
                  <a:gd name="T73" fmla="*/ 104 h 92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969" h="928">
                    <a:moveTo>
                      <a:pt x="935" y="104"/>
                    </a:moveTo>
                    <a:lnTo>
                      <a:pt x="910" y="96"/>
                    </a:lnTo>
                    <a:lnTo>
                      <a:pt x="893" y="56"/>
                    </a:lnTo>
                    <a:lnTo>
                      <a:pt x="910" y="40"/>
                    </a:lnTo>
                    <a:lnTo>
                      <a:pt x="867" y="16"/>
                    </a:lnTo>
                    <a:lnTo>
                      <a:pt x="825" y="0"/>
                    </a:lnTo>
                    <a:lnTo>
                      <a:pt x="766" y="32"/>
                    </a:lnTo>
                    <a:lnTo>
                      <a:pt x="733" y="32"/>
                    </a:lnTo>
                    <a:lnTo>
                      <a:pt x="724" y="72"/>
                    </a:lnTo>
                    <a:lnTo>
                      <a:pt x="691" y="72"/>
                    </a:lnTo>
                    <a:lnTo>
                      <a:pt x="632" y="96"/>
                    </a:lnTo>
                    <a:lnTo>
                      <a:pt x="615" y="160"/>
                    </a:lnTo>
                    <a:lnTo>
                      <a:pt x="623" y="192"/>
                    </a:lnTo>
                    <a:lnTo>
                      <a:pt x="573" y="176"/>
                    </a:lnTo>
                    <a:lnTo>
                      <a:pt x="530" y="200"/>
                    </a:lnTo>
                    <a:lnTo>
                      <a:pt x="505" y="184"/>
                    </a:lnTo>
                    <a:lnTo>
                      <a:pt x="480" y="216"/>
                    </a:lnTo>
                    <a:lnTo>
                      <a:pt x="446" y="200"/>
                    </a:lnTo>
                    <a:lnTo>
                      <a:pt x="412" y="200"/>
                    </a:lnTo>
                    <a:lnTo>
                      <a:pt x="387" y="224"/>
                    </a:lnTo>
                    <a:lnTo>
                      <a:pt x="353" y="200"/>
                    </a:lnTo>
                    <a:lnTo>
                      <a:pt x="294" y="208"/>
                    </a:lnTo>
                    <a:lnTo>
                      <a:pt x="202" y="216"/>
                    </a:lnTo>
                    <a:lnTo>
                      <a:pt x="143" y="224"/>
                    </a:lnTo>
                    <a:lnTo>
                      <a:pt x="101" y="248"/>
                    </a:lnTo>
                    <a:lnTo>
                      <a:pt x="84" y="272"/>
                    </a:lnTo>
                    <a:lnTo>
                      <a:pt x="50" y="272"/>
                    </a:lnTo>
                    <a:lnTo>
                      <a:pt x="75" y="304"/>
                    </a:lnTo>
                    <a:lnTo>
                      <a:pt x="109" y="368"/>
                    </a:lnTo>
                    <a:lnTo>
                      <a:pt x="118" y="408"/>
                    </a:lnTo>
                    <a:lnTo>
                      <a:pt x="84" y="416"/>
                    </a:lnTo>
                    <a:lnTo>
                      <a:pt x="33" y="512"/>
                    </a:lnTo>
                    <a:lnTo>
                      <a:pt x="50" y="584"/>
                    </a:lnTo>
                    <a:lnTo>
                      <a:pt x="16" y="592"/>
                    </a:lnTo>
                    <a:lnTo>
                      <a:pt x="8" y="632"/>
                    </a:lnTo>
                    <a:lnTo>
                      <a:pt x="0" y="680"/>
                    </a:lnTo>
                    <a:lnTo>
                      <a:pt x="16" y="672"/>
                    </a:lnTo>
                    <a:lnTo>
                      <a:pt x="50" y="696"/>
                    </a:lnTo>
                    <a:lnTo>
                      <a:pt x="75" y="720"/>
                    </a:lnTo>
                    <a:lnTo>
                      <a:pt x="109" y="696"/>
                    </a:lnTo>
                    <a:lnTo>
                      <a:pt x="143" y="704"/>
                    </a:lnTo>
                    <a:lnTo>
                      <a:pt x="177" y="704"/>
                    </a:lnTo>
                    <a:lnTo>
                      <a:pt x="227" y="696"/>
                    </a:lnTo>
                    <a:lnTo>
                      <a:pt x="261" y="712"/>
                    </a:lnTo>
                    <a:lnTo>
                      <a:pt x="286" y="688"/>
                    </a:lnTo>
                    <a:lnTo>
                      <a:pt x="362" y="664"/>
                    </a:lnTo>
                    <a:lnTo>
                      <a:pt x="396" y="616"/>
                    </a:lnTo>
                    <a:lnTo>
                      <a:pt x="404" y="616"/>
                    </a:lnTo>
                    <a:lnTo>
                      <a:pt x="412" y="608"/>
                    </a:lnTo>
                    <a:lnTo>
                      <a:pt x="463" y="600"/>
                    </a:lnTo>
                    <a:lnTo>
                      <a:pt x="488" y="576"/>
                    </a:lnTo>
                    <a:lnTo>
                      <a:pt x="556" y="600"/>
                    </a:lnTo>
                    <a:lnTo>
                      <a:pt x="615" y="600"/>
                    </a:lnTo>
                    <a:lnTo>
                      <a:pt x="640" y="648"/>
                    </a:lnTo>
                    <a:lnTo>
                      <a:pt x="691" y="664"/>
                    </a:lnTo>
                    <a:lnTo>
                      <a:pt x="707" y="696"/>
                    </a:lnTo>
                    <a:lnTo>
                      <a:pt x="741" y="728"/>
                    </a:lnTo>
                    <a:lnTo>
                      <a:pt x="758" y="760"/>
                    </a:lnTo>
                    <a:lnTo>
                      <a:pt x="682" y="776"/>
                    </a:lnTo>
                    <a:lnTo>
                      <a:pt x="657" y="800"/>
                    </a:lnTo>
                    <a:lnTo>
                      <a:pt x="674" y="824"/>
                    </a:lnTo>
                    <a:lnTo>
                      <a:pt x="657" y="888"/>
                    </a:lnTo>
                    <a:lnTo>
                      <a:pt x="640" y="912"/>
                    </a:lnTo>
                    <a:lnTo>
                      <a:pt x="674" y="928"/>
                    </a:lnTo>
                    <a:lnTo>
                      <a:pt x="724" y="904"/>
                    </a:lnTo>
                    <a:lnTo>
                      <a:pt x="766" y="904"/>
                    </a:lnTo>
                    <a:lnTo>
                      <a:pt x="766" y="872"/>
                    </a:lnTo>
                    <a:lnTo>
                      <a:pt x="808" y="768"/>
                    </a:lnTo>
                    <a:lnTo>
                      <a:pt x="834" y="736"/>
                    </a:lnTo>
                    <a:lnTo>
                      <a:pt x="867" y="704"/>
                    </a:lnTo>
                    <a:lnTo>
                      <a:pt x="918" y="680"/>
                    </a:lnTo>
                    <a:lnTo>
                      <a:pt x="969" y="688"/>
                    </a:lnTo>
                    <a:lnTo>
                      <a:pt x="969" y="104"/>
                    </a:lnTo>
                    <a:lnTo>
                      <a:pt x="935" y="104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115" name="Freeform 114"/>
              <p:cNvSpPr>
                <a:spLocks/>
              </p:cNvSpPr>
              <p:nvPr/>
            </p:nvSpPr>
            <p:spPr bwMode="auto">
              <a:xfrm>
                <a:off x="4822" y="1768"/>
                <a:ext cx="725" cy="600"/>
              </a:xfrm>
              <a:custGeom>
                <a:avLst/>
                <a:gdLst>
                  <a:gd name="T0" fmla="*/ 657 w 725"/>
                  <a:gd name="T1" fmla="*/ 320 h 600"/>
                  <a:gd name="T2" fmla="*/ 641 w 725"/>
                  <a:gd name="T3" fmla="*/ 280 h 600"/>
                  <a:gd name="T4" fmla="*/ 708 w 725"/>
                  <a:gd name="T5" fmla="*/ 256 h 600"/>
                  <a:gd name="T6" fmla="*/ 700 w 725"/>
                  <a:gd name="T7" fmla="*/ 208 h 600"/>
                  <a:gd name="T8" fmla="*/ 624 w 725"/>
                  <a:gd name="T9" fmla="*/ 168 h 600"/>
                  <a:gd name="T10" fmla="*/ 548 w 725"/>
                  <a:gd name="T11" fmla="*/ 136 h 600"/>
                  <a:gd name="T12" fmla="*/ 514 w 725"/>
                  <a:gd name="T13" fmla="*/ 104 h 600"/>
                  <a:gd name="T14" fmla="*/ 506 w 725"/>
                  <a:gd name="T15" fmla="*/ 40 h 600"/>
                  <a:gd name="T16" fmla="*/ 438 w 725"/>
                  <a:gd name="T17" fmla="*/ 8 h 600"/>
                  <a:gd name="T18" fmla="*/ 379 w 725"/>
                  <a:gd name="T19" fmla="*/ 16 h 600"/>
                  <a:gd name="T20" fmla="*/ 329 w 725"/>
                  <a:gd name="T21" fmla="*/ 16 h 600"/>
                  <a:gd name="T22" fmla="*/ 278 w 725"/>
                  <a:gd name="T23" fmla="*/ 0 h 600"/>
                  <a:gd name="T24" fmla="*/ 202 w 725"/>
                  <a:gd name="T25" fmla="*/ 64 h 600"/>
                  <a:gd name="T26" fmla="*/ 186 w 725"/>
                  <a:gd name="T27" fmla="*/ 88 h 600"/>
                  <a:gd name="T28" fmla="*/ 211 w 725"/>
                  <a:gd name="T29" fmla="*/ 128 h 600"/>
                  <a:gd name="T30" fmla="*/ 177 w 725"/>
                  <a:gd name="T31" fmla="*/ 152 h 600"/>
                  <a:gd name="T32" fmla="*/ 143 w 725"/>
                  <a:gd name="T33" fmla="*/ 184 h 600"/>
                  <a:gd name="T34" fmla="*/ 143 w 725"/>
                  <a:gd name="T35" fmla="*/ 248 h 600"/>
                  <a:gd name="T36" fmla="*/ 135 w 725"/>
                  <a:gd name="T37" fmla="*/ 272 h 600"/>
                  <a:gd name="T38" fmla="*/ 76 w 725"/>
                  <a:gd name="T39" fmla="*/ 296 h 600"/>
                  <a:gd name="T40" fmla="*/ 68 w 725"/>
                  <a:gd name="T41" fmla="*/ 328 h 600"/>
                  <a:gd name="T42" fmla="*/ 0 w 725"/>
                  <a:gd name="T43" fmla="*/ 344 h 600"/>
                  <a:gd name="T44" fmla="*/ 59 w 725"/>
                  <a:gd name="T45" fmla="*/ 464 h 600"/>
                  <a:gd name="T46" fmla="*/ 17 w 725"/>
                  <a:gd name="T47" fmla="*/ 536 h 600"/>
                  <a:gd name="T48" fmla="*/ 59 w 725"/>
                  <a:gd name="T49" fmla="*/ 600 h 600"/>
                  <a:gd name="T50" fmla="*/ 110 w 725"/>
                  <a:gd name="T51" fmla="*/ 576 h 600"/>
                  <a:gd name="T52" fmla="*/ 211 w 725"/>
                  <a:gd name="T53" fmla="*/ 544 h 600"/>
                  <a:gd name="T54" fmla="*/ 362 w 725"/>
                  <a:gd name="T55" fmla="*/ 528 h 600"/>
                  <a:gd name="T56" fmla="*/ 421 w 725"/>
                  <a:gd name="T57" fmla="*/ 528 h 600"/>
                  <a:gd name="T58" fmla="*/ 489 w 725"/>
                  <a:gd name="T59" fmla="*/ 544 h 600"/>
                  <a:gd name="T60" fmla="*/ 539 w 725"/>
                  <a:gd name="T61" fmla="*/ 528 h 600"/>
                  <a:gd name="T62" fmla="*/ 632 w 725"/>
                  <a:gd name="T63" fmla="*/ 520 h 600"/>
                  <a:gd name="T64" fmla="*/ 641 w 725"/>
                  <a:gd name="T65" fmla="*/ 424 h 600"/>
                  <a:gd name="T66" fmla="*/ 674 w 725"/>
                  <a:gd name="T67" fmla="*/ 368 h 60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725" h="600">
                    <a:moveTo>
                      <a:pt x="657" y="344"/>
                    </a:moveTo>
                    <a:lnTo>
                      <a:pt x="657" y="320"/>
                    </a:lnTo>
                    <a:lnTo>
                      <a:pt x="632" y="304"/>
                    </a:lnTo>
                    <a:lnTo>
                      <a:pt x="641" y="280"/>
                    </a:lnTo>
                    <a:lnTo>
                      <a:pt x="691" y="272"/>
                    </a:lnTo>
                    <a:lnTo>
                      <a:pt x="708" y="256"/>
                    </a:lnTo>
                    <a:lnTo>
                      <a:pt x="725" y="232"/>
                    </a:lnTo>
                    <a:lnTo>
                      <a:pt x="700" y="208"/>
                    </a:lnTo>
                    <a:lnTo>
                      <a:pt x="632" y="192"/>
                    </a:lnTo>
                    <a:lnTo>
                      <a:pt x="624" y="168"/>
                    </a:lnTo>
                    <a:lnTo>
                      <a:pt x="582" y="160"/>
                    </a:lnTo>
                    <a:lnTo>
                      <a:pt x="548" y="136"/>
                    </a:lnTo>
                    <a:lnTo>
                      <a:pt x="548" y="120"/>
                    </a:lnTo>
                    <a:lnTo>
                      <a:pt x="514" y="104"/>
                    </a:lnTo>
                    <a:lnTo>
                      <a:pt x="514" y="72"/>
                    </a:lnTo>
                    <a:lnTo>
                      <a:pt x="506" y="40"/>
                    </a:lnTo>
                    <a:lnTo>
                      <a:pt x="472" y="16"/>
                    </a:lnTo>
                    <a:lnTo>
                      <a:pt x="438" y="8"/>
                    </a:lnTo>
                    <a:lnTo>
                      <a:pt x="396" y="32"/>
                    </a:lnTo>
                    <a:lnTo>
                      <a:pt x="379" y="16"/>
                    </a:lnTo>
                    <a:lnTo>
                      <a:pt x="346" y="8"/>
                    </a:lnTo>
                    <a:lnTo>
                      <a:pt x="329" y="16"/>
                    </a:lnTo>
                    <a:lnTo>
                      <a:pt x="303" y="0"/>
                    </a:lnTo>
                    <a:lnTo>
                      <a:pt x="278" y="0"/>
                    </a:lnTo>
                    <a:lnTo>
                      <a:pt x="245" y="64"/>
                    </a:lnTo>
                    <a:lnTo>
                      <a:pt x="202" y="64"/>
                    </a:lnTo>
                    <a:lnTo>
                      <a:pt x="177" y="80"/>
                    </a:lnTo>
                    <a:lnTo>
                      <a:pt x="186" y="88"/>
                    </a:lnTo>
                    <a:lnTo>
                      <a:pt x="186" y="120"/>
                    </a:lnTo>
                    <a:lnTo>
                      <a:pt x="211" y="128"/>
                    </a:lnTo>
                    <a:lnTo>
                      <a:pt x="202" y="144"/>
                    </a:lnTo>
                    <a:lnTo>
                      <a:pt x="177" y="152"/>
                    </a:lnTo>
                    <a:lnTo>
                      <a:pt x="169" y="176"/>
                    </a:lnTo>
                    <a:lnTo>
                      <a:pt x="143" y="184"/>
                    </a:lnTo>
                    <a:lnTo>
                      <a:pt x="143" y="216"/>
                    </a:lnTo>
                    <a:lnTo>
                      <a:pt x="143" y="248"/>
                    </a:lnTo>
                    <a:lnTo>
                      <a:pt x="160" y="280"/>
                    </a:lnTo>
                    <a:lnTo>
                      <a:pt x="135" y="272"/>
                    </a:lnTo>
                    <a:lnTo>
                      <a:pt x="110" y="288"/>
                    </a:lnTo>
                    <a:lnTo>
                      <a:pt x="76" y="296"/>
                    </a:lnTo>
                    <a:lnTo>
                      <a:pt x="84" y="320"/>
                    </a:lnTo>
                    <a:lnTo>
                      <a:pt x="68" y="328"/>
                    </a:lnTo>
                    <a:lnTo>
                      <a:pt x="34" y="320"/>
                    </a:lnTo>
                    <a:lnTo>
                      <a:pt x="0" y="344"/>
                    </a:lnTo>
                    <a:lnTo>
                      <a:pt x="17" y="384"/>
                    </a:lnTo>
                    <a:lnTo>
                      <a:pt x="59" y="464"/>
                    </a:lnTo>
                    <a:lnTo>
                      <a:pt x="17" y="512"/>
                    </a:lnTo>
                    <a:lnTo>
                      <a:pt x="17" y="536"/>
                    </a:lnTo>
                    <a:lnTo>
                      <a:pt x="51" y="544"/>
                    </a:lnTo>
                    <a:lnTo>
                      <a:pt x="59" y="600"/>
                    </a:lnTo>
                    <a:lnTo>
                      <a:pt x="93" y="600"/>
                    </a:lnTo>
                    <a:lnTo>
                      <a:pt x="110" y="576"/>
                    </a:lnTo>
                    <a:lnTo>
                      <a:pt x="152" y="552"/>
                    </a:lnTo>
                    <a:lnTo>
                      <a:pt x="211" y="544"/>
                    </a:lnTo>
                    <a:lnTo>
                      <a:pt x="303" y="536"/>
                    </a:lnTo>
                    <a:lnTo>
                      <a:pt x="362" y="528"/>
                    </a:lnTo>
                    <a:lnTo>
                      <a:pt x="396" y="552"/>
                    </a:lnTo>
                    <a:lnTo>
                      <a:pt x="421" y="528"/>
                    </a:lnTo>
                    <a:lnTo>
                      <a:pt x="455" y="528"/>
                    </a:lnTo>
                    <a:lnTo>
                      <a:pt x="489" y="544"/>
                    </a:lnTo>
                    <a:lnTo>
                      <a:pt x="514" y="512"/>
                    </a:lnTo>
                    <a:lnTo>
                      <a:pt x="539" y="528"/>
                    </a:lnTo>
                    <a:lnTo>
                      <a:pt x="582" y="504"/>
                    </a:lnTo>
                    <a:lnTo>
                      <a:pt x="632" y="520"/>
                    </a:lnTo>
                    <a:lnTo>
                      <a:pt x="624" y="488"/>
                    </a:lnTo>
                    <a:lnTo>
                      <a:pt x="641" y="424"/>
                    </a:lnTo>
                    <a:lnTo>
                      <a:pt x="700" y="400"/>
                    </a:lnTo>
                    <a:lnTo>
                      <a:pt x="674" y="368"/>
                    </a:lnTo>
                    <a:lnTo>
                      <a:pt x="657" y="344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116" name="Freeform 115"/>
              <p:cNvSpPr>
                <a:spLocks/>
              </p:cNvSpPr>
              <p:nvPr/>
            </p:nvSpPr>
            <p:spPr bwMode="auto">
              <a:xfrm>
                <a:off x="4569" y="1600"/>
                <a:ext cx="531" cy="280"/>
              </a:xfrm>
              <a:custGeom>
                <a:avLst/>
                <a:gdLst>
                  <a:gd name="T0" fmla="*/ 472 w 531"/>
                  <a:gd name="T1" fmla="*/ 80 h 280"/>
                  <a:gd name="T2" fmla="*/ 464 w 531"/>
                  <a:gd name="T3" fmla="*/ 40 h 280"/>
                  <a:gd name="T4" fmla="*/ 413 w 531"/>
                  <a:gd name="T5" fmla="*/ 32 h 280"/>
                  <a:gd name="T6" fmla="*/ 371 w 531"/>
                  <a:gd name="T7" fmla="*/ 40 h 280"/>
                  <a:gd name="T8" fmla="*/ 304 w 531"/>
                  <a:gd name="T9" fmla="*/ 0 h 280"/>
                  <a:gd name="T10" fmla="*/ 262 w 531"/>
                  <a:gd name="T11" fmla="*/ 0 h 280"/>
                  <a:gd name="T12" fmla="*/ 211 w 531"/>
                  <a:gd name="T13" fmla="*/ 32 h 280"/>
                  <a:gd name="T14" fmla="*/ 211 w 531"/>
                  <a:gd name="T15" fmla="*/ 40 h 280"/>
                  <a:gd name="T16" fmla="*/ 219 w 531"/>
                  <a:gd name="T17" fmla="*/ 72 h 280"/>
                  <a:gd name="T18" fmla="*/ 219 w 531"/>
                  <a:gd name="T19" fmla="*/ 104 h 280"/>
                  <a:gd name="T20" fmla="*/ 211 w 531"/>
                  <a:gd name="T21" fmla="*/ 128 h 280"/>
                  <a:gd name="T22" fmla="*/ 194 w 531"/>
                  <a:gd name="T23" fmla="*/ 128 h 280"/>
                  <a:gd name="T24" fmla="*/ 160 w 531"/>
                  <a:gd name="T25" fmla="*/ 128 h 280"/>
                  <a:gd name="T26" fmla="*/ 110 w 531"/>
                  <a:gd name="T27" fmla="*/ 80 h 280"/>
                  <a:gd name="T28" fmla="*/ 76 w 531"/>
                  <a:gd name="T29" fmla="*/ 64 h 280"/>
                  <a:gd name="T30" fmla="*/ 43 w 531"/>
                  <a:gd name="T31" fmla="*/ 88 h 280"/>
                  <a:gd name="T32" fmla="*/ 17 w 531"/>
                  <a:gd name="T33" fmla="*/ 160 h 280"/>
                  <a:gd name="T34" fmla="*/ 0 w 531"/>
                  <a:gd name="T35" fmla="*/ 192 h 280"/>
                  <a:gd name="T36" fmla="*/ 0 w 531"/>
                  <a:gd name="T37" fmla="*/ 224 h 280"/>
                  <a:gd name="T38" fmla="*/ 9 w 531"/>
                  <a:gd name="T39" fmla="*/ 280 h 280"/>
                  <a:gd name="T40" fmla="*/ 34 w 531"/>
                  <a:gd name="T41" fmla="*/ 256 h 280"/>
                  <a:gd name="T42" fmla="*/ 93 w 531"/>
                  <a:gd name="T43" fmla="*/ 224 h 280"/>
                  <a:gd name="T44" fmla="*/ 152 w 531"/>
                  <a:gd name="T45" fmla="*/ 224 h 280"/>
                  <a:gd name="T46" fmla="*/ 194 w 531"/>
                  <a:gd name="T47" fmla="*/ 216 h 280"/>
                  <a:gd name="T48" fmla="*/ 236 w 531"/>
                  <a:gd name="T49" fmla="*/ 224 h 280"/>
                  <a:gd name="T50" fmla="*/ 287 w 531"/>
                  <a:gd name="T51" fmla="*/ 192 h 280"/>
                  <a:gd name="T52" fmla="*/ 295 w 531"/>
                  <a:gd name="T53" fmla="*/ 208 h 280"/>
                  <a:gd name="T54" fmla="*/ 346 w 531"/>
                  <a:gd name="T55" fmla="*/ 216 h 280"/>
                  <a:gd name="T56" fmla="*/ 380 w 531"/>
                  <a:gd name="T57" fmla="*/ 232 h 280"/>
                  <a:gd name="T58" fmla="*/ 405 w 531"/>
                  <a:gd name="T59" fmla="*/ 248 h 280"/>
                  <a:gd name="T60" fmla="*/ 430 w 531"/>
                  <a:gd name="T61" fmla="*/ 248 h 280"/>
                  <a:gd name="T62" fmla="*/ 455 w 531"/>
                  <a:gd name="T63" fmla="*/ 232 h 280"/>
                  <a:gd name="T64" fmla="*/ 498 w 531"/>
                  <a:gd name="T65" fmla="*/ 232 h 280"/>
                  <a:gd name="T66" fmla="*/ 531 w 531"/>
                  <a:gd name="T67" fmla="*/ 176 h 280"/>
                  <a:gd name="T68" fmla="*/ 506 w 531"/>
                  <a:gd name="T69" fmla="*/ 112 h 280"/>
                  <a:gd name="T70" fmla="*/ 472 w 531"/>
                  <a:gd name="T71" fmla="*/ 80 h 28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531" h="280">
                    <a:moveTo>
                      <a:pt x="472" y="80"/>
                    </a:moveTo>
                    <a:lnTo>
                      <a:pt x="464" y="40"/>
                    </a:lnTo>
                    <a:lnTo>
                      <a:pt x="413" y="32"/>
                    </a:lnTo>
                    <a:lnTo>
                      <a:pt x="371" y="40"/>
                    </a:lnTo>
                    <a:lnTo>
                      <a:pt x="304" y="0"/>
                    </a:lnTo>
                    <a:lnTo>
                      <a:pt x="262" y="0"/>
                    </a:lnTo>
                    <a:lnTo>
                      <a:pt x="211" y="32"/>
                    </a:lnTo>
                    <a:lnTo>
                      <a:pt x="211" y="40"/>
                    </a:lnTo>
                    <a:lnTo>
                      <a:pt x="219" y="72"/>
                    </a:lnTo>
                    <a:lnTo>
                      <a:pt x="219" y="104"/>
                    </a:lnTo>
                    <a:lnTo>
                      <a:pt x="211" y="128"/>
                    </a:lnTo>
                    <a:lnTo>
                      <a:pt x="194" y="128"/>
                    </a:lnTo>
                    <a:lnTo>
                      <a:pt x="160" y="128"/>
                    </a:lnTo>
                    <a:lnTo>
                      <a:pt x="110" y="80"/>
                    </a:lnTo>
                    <a:lnTo>
                      <a:pt x="76" y="64"/>
                    </a:lnTo>
                    <a:lnTo>
                      <a:pt x="43" y="88"/>
                    </a:lnTo>
                    <a:lnTo>
                      <a:pt x="17" y="160"/>
                    </a:lnTo>
                    <a:lnTo>
                      <a:pt x="0" y="192"/>
                    </a:lnTo>
                    <a:lnTo>
                      <a:pt x="0" y="224"/>
                    </a:lnTo>
                    <a:lnTo>
                      <a:pt x="9" y="280"/>
                    </a:lnTo>
                    <a:lnTo>
                      <a:pt x="34" y="256"/>
                    </a:lnTo>
                    <a:lnTo>
                      <a:pt x="93" y="224"/>
                    </a:lnTo>
                    <a:lnTo>
                      <a:pt x="152" y="224"/>
                    </a:lnTo>
                    <a:lnTo>
                      <a:pt x="194" y="216"/>
                    </a:lnTo>
                    <a:lnTo>
                      <a:pt x="236" y="224"/>
                    </a:lnTo>
                    <a:lnTo>
                      <a:pt x="287" y="192"/>
                    </a:lnTo>
                    <a:lnTo>
                      <a:pt x="295" y="208"/>
                    </a:lnTo>
                    <a:lnTo>
                      <a:pt x="346" y="216"/>
                    </a:lnTo>
                    <a:lnTo>
                      <a:pt x="380" y="232"/>
                    </a:lnTo>
                    <a:lnTo>
                      <a:pt x="405" y="248"/>
                    </a:lnTo>
                    <a:lnTo>
                      <a:pt x="430" y="248"/>
                    </a:lnTo>
                    <a:lnTo>
                      <a:pt x="455" y="232"/>
                    </a:lnTo>
                    <a:lnTo>
                      <a:pt x="498" y="232"/>
                    </a:lnTo>
                    <a:lnTo>
                      <a:pt x="531" y="176"/>
                    </a:lnTo>
                    <a:lnTo>
                      <a:pt x="506" y="112"/>
                    </a:lnTo>
                    <a:lnTo>
                      <a:pt x="472" y="80"/>
                    </a:lnTo>
                    <a:close/>
                  </a:path>
                </a:pathLst>
              </a:custGeom>
              <a:pattFill prst="wdUpDiag">
                <a:fgClr>
                  <a:schemeClr val="tx2">
                    <a:lumMod val="20000"/>
                    <a:lumOff val="80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117" name="Freeform 116"/>
              <p:cNvSpPr>
                <a:spLocks/>
              </p:cNvSpPr>
              <p:nvPr/>
            </p:nvSpPr>
            <p:spPr bwMode="auto">
              <a:xfrm>
                <a:off x="4822" y="1760"/>
                <a:ext cx="725" cy="600"/>
              </a:xfrm>
              <a:custGeom>
                <a:avLst/>
                <a:gdLst>
                  <a:gd name="T0" fmla="*/ 657 w 725"/>
                  <a:gd name="T1" fmla="*/ 320 h 600"/>
                  <a:gd name="T2" fmla="*/ 641 w 725"/>
                  <a:gd name="T3" fmla="*/ 280 h 600"/>
                  <a:gd name="T4" fmla="*/ 708 w 725"/>
                  <a:gd name="T5" fmla="*/ 256 h 600"/>
                  <a:gd name="T6" fmla="*/ 700 w 725"/>
                  <a:gd name="T7" fmla="*/ 208 h 600"/>
                  <a:gd name="T8" fmla="*/ 624 w 725"/>
                  <a:gd name="T9" fmla="*/ 168 h 600"/>
                  <a:gd name="T10" fmla="*/ 548 w 725"/>
                  <a:gd name="T11" fmla="*/ 136 h 600"/>
                  <a:gd name="T12" fmla="*/ 514 w 725"/>
                  <a:gd name="T13" fmla="*/ 104 h 600"/>
                  <a:gd name="T14" fmla="*/ 506 w 725"/>
                  <a:gd name="T15" fmla="*/ 40 h 600"/>
                  <a:gd name="T16" fmla="*/ 438 w 725"/>
                  <a:gd name="T17" fmla="*/ 8 h 600"/>
                  <a:gd name="T18" fmla="*/ 379 w 725"/>
                  <a:gd name="T19" fmla="*/ 16 h 600"/>
                  <a:gd name="T20" fmla="*/ 329 w 725"/>
                  <a:gd name="T21" fmla="*/ 16 h 600"/>
                  <a:gd name="T22" fmla="*/ 278 w 725"/>
                  <a:gd name="T23" fmla="*/ 0 h 600"/>
                  <a:gd name="T24" fmla="*/ 202 w 725"/>
                  <a:gd name="T25" fmla="*/ 64 h 600"/>
                  <a:gd name="T26" fmla="*/ 186 w 725"/>
                  <a:gd name="T27" fmla="*/ 88 h 600"/>
                  <a:gd name="T28" fmla="*/ 211 w 725"/>
                  <a:gd name="T29" fmla="*/ 128 h 600"/>
                  <a:gd name="T30" fmla="*/ 177 w 725"/>
                  <a:gd name="T31" fmla="*/ 152 h 600"/>
                  <a:gd name="T32" fmla="*/ 143 w 725"/>
                  <a:gd name="T33" fmla="*/ 184 h 600"/>
                  <a:gd name="T34" fmla="*/ 143 w 725"/>
                  <a:gd name="T35" fmla="*/ 248 h 600"/>
                  <a:gd name="T36" fmla="*/ 135 w 725"/>
                  <a:gd name="T37" fmla="*/ 272 h 600"/>
                  <a:gd name="T38" fmla="*/ 76 w 725"/>
                  <a:gd name="T39" fmla="*/ 296 h 600"/>
                  <a:gd name="T40" fmla="*/ 68 w 725"/>
                  <a:gd name="T41" fmla="*/ 328 h 600"/>
                  <a:gd name="T42" fmla="*/ 0 w 725"/>
                  <a:gd name="T43" fmla="*/ 344 h 600"/>
                  <a:gd name="T44" fmla="*/ 59 w 725"/>
                  <a:gd name="T45" fmla="*/ 464 h 600"/>
                  <a:gd name="T46" fmla="*/ 17 w 725"/>
                  <a:gd name="T47" fmla="*/ 536 h 600"/>
                  <a:gd name="T48" fmla="*/ 59 w 725"/>
                  <a:gd name="T49" fmla="*/ 600 h 600"/>
                  <a:gd name="T50" fmla="*/ 93 w 725"/>
                  <a:gd name="T51" fmla="*/ 600 h 600"/>
                  <a:gd name="T52" fmla="*/ 152 w 725"/>
                  <a:gd name="T53" fmla="*/ 552 h 600"/>
                  <a:gd name="T54" fmla="*/ 303 w 725"/>
                  <a:gd name="T55" fmla="*/ 536 h 600"/>
                  <a:gd name="T56" fmla="*/ 396 w 725"/>
                  <a:gd name="T57" fmla="*/ 552 h 600"/>
                  <a:gd name="T58" fmla="*/ 455 w 725"/>
                  <a:gd name="T59" fmla="*/ 528 h 600"/>
                  <a:gd name="T60" fmla="*/ 514 w 725"/>
                  <a:gd name="T61" fmla="*/ 512 h 600"/>
                  <a:gd name="T62" fmla="*/ 582 w 725"/>
                  <a:gd name="T63" fmla="*/ 504 h 600"/>
                  <a:gd name="T64" fmla="*/ 624 w 725"/>
                  <a:gd name="T65" fmla="*/ 488 h 600"/>
                  <a:gd name="T66" fmla="*/ 700 w 725"/>
                  <a:gd name="T67" fmla="*/ 400 h 600"/>
                  <a:gd name="T68" fmla="*/ 657 w 725"/>
                  <a:gd name="T69" fmla="*/ 344 h 60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725" h="600">
                    <a:moveTo>
                      <a:pt x="657" y="344"/>
                    </a:moveTo>
                    <a:lnTo>
                      <a:pt x="657" y="320"/>
                    </a:lnTo>
                    <a:lnTo>
                      <a:pt x="632" y="304"/>
                    </a:lnTo>
                    <a:lnTo>
                      <a:pt x="641" y="280"/>
                    </a:lnTo>
                    <a:lnTo>
                      <a:pt x="691" y="272"/>
                    </a:lnTo>
                    <a:lnTo>
                      <a:pt x="708" y="256"/>
                    </a:lnTo>
                    <a:lnTo>
                      <a:pt x="725" y="232"/>
                    </a:lnTo>
                    <a:lnTo>
                      <a:pt x="700" y="208"/>
                    </a:lnTo>
                    <a:lnTo>
                      <a:pt x="632" y="192"/>
                    </a:lnTo>
                    <a:lnTo>
                      <a:pt x="624" y="168"/>
                    </a:lnTo>
                    <a:lnTo>
                      <a:pt x="582" y="160"/>
                    </a:lnTo>
                    <a:lnTo>
                      <a:pt x="548" y="136"/>
                    </a:lnTo>
                    <a:lnTo>
                      <a:pt x="548" y="120"/>
                    </a:lnTo>
                    <a:lnTo>
                      <a:pt x="514" y="104"/>
                    </a:lnTo>
                    <a:lnTo>
                      <a:pt x="514" y="72"/>
                    </a:lnTo>
                    <a:lnTo>
                      <a:pt x="506" y="40"/>
                    </a:lnTo>
                    <a:lnTo>
                      <a:pt x="472" y="16"/>
                    </a:lnTo>
                    <a:lnTo>
                      <a:pt x="438" y="8"/>
                    </a:lnTo>
                    <a:lnTo>
                      <a:pt x="396" y="32"/>
                    </a:lnTo>
                    <a:lnTo>
                      <a:pt x="379" y="16"/>
                    </a:lnTo>
                    <a:lnTo>
                      <a:pt x="346" y="8"/>
                    </a:lnTo>
                    <a:lnTo>
                      <a:pt x="329" y="16"/>
                    </a:lnTo>
                    <a:lnTo>
                      <a:pt x="303" y="0"/>
                    </a:lnTo>
                    <a:lnTo>
                      <a:pt x="278" y="0"/>
                    </a:lnTo>
                    <a:lnTo>
                      <a:pt x="245" y="64"/>
                    </a:lnTo>
                    <a:lnTo>
                      <a:pt x="202" y="64"/>
                    </a:lnTo>
                    <a:lnTo>
                      <a:pt x="177" y="80"/>
                    </a:lnTo>
                    <a:lnTo>
                      <a:pt x="186" y="88"/>
                    </a:lnTo>
                    <a:lnTo>
                      <a:pt x="186" y="120"/>
                    </a:lnTo>
                    <a:lnTo>
                      <a:pt x="211" y="128"/>
                    </a:lnTo>
                    <a:lnTo>
                      <a:pt x="202" y="144"/>
                    </a:lnTo>
                    <a:lnTo>
                      <a:pt x="177" y="152"/>
                    </a:lnTo>
                    <a:lnTo>
                      <a:pt x="169" y="176"/>
                    </a:lnTo>
                    <a:lnTo>
                      <a:pt x="143" y="184"/>
                    </a:lnTo>
                    <a:lnTo>
                      <a:pt x="143" y="216"/>
                    </a:lnTo>
                    <a:lnTo>
                      <a:pt x="143" y="248"/>
                    </a:lnTo>
                    <a:lnTo>
                      <a:pt x="160" y="280"/>
                    </a:lnTo>
                    <a:lnTo>
                      <a:pt x="135" y="272"/>
                    </a:lnTo>
                    <a:lnTo>
                      <a:pt x="110" y="288"/>
                    </a:lnTo>
                    <a:lnTo>
                      <a:pt x="76" y="296"/>
                    </a:lnTo>
                    <a:lnTo>
                      <a:pt x="84" y="320"/>
                    </a:lnTo>
                    <a:lnTo>
                      <a:pt x="68" y="328"/>
                    </a:lnTo>
                    <a:lnTo>
                      <a:pt x="34" y="320"/>
                    </a:lnTo>
                    <a:lnTo>
                      <a:pt x="0" y="344"/>
                    </a:lnTo>
                    <a:lnTo>
                      <a:pt x="17" y="384"/>
                    </a:lnTo>
                    <a:lnTo>
                      <a:pt x="59" y="464"/>
                    </a:lnTo>
                    <a:lnTo>
                      <a:pt x="17" y="512"/>
                    </a:lnTo>
                    <a:lnTo>
                      <a:pt x="17" y="536"/>
                    </a:lnTo>
                    <a:lnTo>
                      <a:pt x="51" y="544"/>
                    </a:lnTo>
                    <a:lnTo>
                      <a:pt x="59" y="600"/>
                    </a:lnTo>
                    <a:lnTo>
                      <a:pt x="93" y="600"/>
                    </a:lnTo>
                    <a:lnTo>
                      <a:pt x="110" y="576"/>
                    </a:lnTo>
                    <a:lnTo>
                      <a:pt x="152" y="552"/>
                    </a:lnTo>
                    <a:lnTo>
                      <a:pt x="211" y="544"/>
                    </a:lnTo>
                    <a:lnTo>
                      <a:pt x="303" y="536"/>
                    </a:lnTo>
                    <a:lnTo>
                      <a:pt x="362" y="528"/>
                    </a:lnTo>
                    <a:lnTo>
                      <a:pt x="396" y="552"/>
                    </a:lnTo>
                    <a:lnTo>
                      <a:pt x="421" y="528"/>
                    </a:lnTo>
                    <a:lnTo>
                      <a:pt x="455" y="528"/>
                    </a:lnTo>
                    <a:lnTo>
                      <a:pt x="489" y="544"/>
                    </a:lnTo>
                    <a:lnTo>
                      <a:pt x="514" y="512"/>
                    </a:lnTo>
                    <a:lnTo>
                      <a:pt x="539" y="528"/>
                    </a:lnTo>
                    <a:lnTo>
                      <a:pt x="582" y="504"/>
                    </a:lnTo>
                    <a:lnTo>
                      <a:pt x="632" y="520"/>
                    </a:lnTo>
                    <a:lnTo>
                      <a:pt x="624" y="488"/>
                    </a:lnTo>
                    <a:lnTo>
                      <a:pt x="641" y="424"/>
                    </a:lnTo>
                    <a:lnTo>
                      <a:pt x="700" y="400"/>
                    </a:lnTo>
                    <a:lnTo>
                      <a:pt x="674" y="368"/>
                    </a:lnTo>
                    <a:lnTo>
                      <a:pt x="657" y="344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118" name="Freeform 117"/>
              <p:cNvSpPr>
                <a:spLocks/>
              </p:cNvSpPr>
              <p:nvPr/>
            </p:nvSpPr>
            <p:spPr bwMode="auto">
              <a:xfrm>
                <a:off x="4569" y="1592"/>
                <a:ext cx="531" cy="280"/>
              </a:xfrm>
              <a:custGeom>
                <a:avLst/>
                <a:gdLst>
                  <a:gd name="T0" fmla="*/ 472 w 531"/>
                  <a:gd name="T1" fmla="*/ 80 h 280"/>
                  <a:gd name="T2" fmla="*/ 464 w 531"/>
                  <a:gd name="T3" fmla="*/ 40 h 280"/>
                  <a:gd name="T4" fmla="*/ 413 w 531"/>
                  <a:gd name="T5" fmla="*/ 32 h 280"/>
                  <a:gd name="T6" fmla="*/ 371 w 531"/>
                  <a:gd name="T7" fmla="*/ 40 h 280"/>
                  <a:gd name="T8" fmla="*/ 304 w 531"/>
                  <a:gd name="T9" fmla="*/ 0 h 280"/>
                  <a:gd name="T10" fmla="*/ 262 w 531"/>
                  <a:gd name="T11" fmla="*/ 0 h 280"/>
                  <a:gd name="T12" fmla="*/ 211 w 531"/>
                  <a:gd name="T13" fmla="*/ 32 h 280"/>
                  <a:gd name="T14" fmla="*/ 211 w 531"/>
                  <a:gd name="T15" fmla="*/ 40 h 280"/>
                  <a:gd name="T16" fmla="*/ 219 w 531"/>
                  <a:gd name="T17" fmla="*/ 72 h 280"/>
                  <a:gd name="T18" fmla="*/ 219 w 531"/>
                  <a:gd name="T19" fmla="*/ 104 h 280"/>
                  <a:gd name="T20" fmla="*/ 211 w 531"/>
                  <a:gd name="T21" fmla="*/ 128 h 280"/>
                  <a:gd name="T22" fmla="*/ 194 w 531"/>
                  <a:gd name="T23" fmla="*/ 128 h 280"/>
                  <a:gd name="T24" fmla="*/ 160 w 531"/>
                  <a:gd name="T25" fmla="*/ 128 h 280"/>
                  <a:gd name="T26" fmla="*/ 110 w 531"/>
                  <a:gd name="T27" fmla="*/ 80 h 280"/>
                  <a:gd name="T28" fmla="*/ 76 w 531"/>
                  <a:gd name="T29" fmla="*/ 64 h 280"/>
                  <a:gd name="T30" fmla="*/ 43 w 531"/>
                  <a:gd name="T31" fmla="*/ 88 h 280"/>
                  <a:gd name="T32" fmla="*/ 17 w 531"/>
                  <a:gd name="T33" fmla="*/ 160 h 280"/>
                  <a:gd name="T34" fmla="*/ 0 w 531"/>
                  <a:gd name="T35" fmla="*/ 192 h 280"/>
                  <a:gd name="T36" fmla="*/ 0 w 531"/>
                  <a:gd name="T37" fmla="*/ 224 h 280"/>
                  <a:gd name="T38" fmla="*/ 9 w 531"/>
                  <a:gd name="T39" fmla="*/ 280 h 280"/>
                  <a:gd name="T40" fmla="*/ 34 w 531"/>
                  <a:gd name="T41" fmla="*/ 256 h 280"/>
                  <a:gd name="T42" fmla="*/ 93 w 531"/>
                  <a:gd name="T43" fmla="*/ 224 h 280"/>
                  <a:gd name="T44" fmla="*/ 152 w 531"/>
                  <a:gd name="T45" fmla="*/ 224 h 280"/>
                  <a:gd name="T46" fmla="*/ 194 w 531"/>
                  <a:gd name="T47" fmla="*/ 216 h 280"/>
                  <a:gd name="T48" fmla="*/ 236 w 531"/>
                  <a:gd name="T49" fmla="*/ 224 h 280"/>
                  <a:gd name="T50" fmla="*/ 287 w 531"/>
                  <a:gd name="T51" fmla="*/ 192 h 280"/>
                  <a:gd name="T52" fmla="*/ 295 w 531"/>
                  <a:gd name="T53" fmla="*/ 208 h 280"/>
                  <a:gd name="T54" fmla="*/ 346 w 531"/>
                  <a:gd name="T55" fmla="*/ 216 h 280"/>
                  <a:gd name="T56" fmla="*/ 380 w 531"/>
                  <a:gd name="T57" fmla="*/ 232 h 280"/>
                  <a:gd name="T58" fmla="*/ 405 w 531"/>
                  <a:gd name="T59" fmla="*/ 248 h 280"/>
                  <a:gd name="T60" fmla="*/ 430 w 531"/>
                  <a:gd name="T61" fmla="*/ 248 h 280"/>
                  <a:gd name="T62" fmla="*/ 455 w 531"/>
                  <a:gd name="T63" fmla="*/ 232 h 280"/>
                  <a:gd name="T64" fmla="*/ 498 w 531"/>
                  <a:gd name="T65" fmla="*/ 232 h 280"/>
                  <a:gd name="T66" fmla="*/ 531 w 531"/>
                  <a:gd name="T67" fmla="*/ 176 h 280"/>
                  <a:gd name="T68" fmla="*/ 506 w 531"/>
                  <a:gd name="T69" fmla="*/ 112 h 280"/>
                  <a:gd name="T70" fmla="*/ 472 w 531"/>
                  <a:gd name="T71" fmla="*/ 80 h 28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531" h="280">
                    <a:moveTo>
                      <a:pt x="472" y="80"/>
                    </a:moveTo>
                    <a:lnTo>
                      <a:pt x="464" y="40"/>
                    </a:lnTo>
                    <a:lnTo>
                      <a:pt x="413" y="32"/>
                    </a:lnTo>
                    <a:lnTo>
                      <a:pt x="371" y="40"/>
                    </a:lnTo>
                    <a:lnTo>
                      <a:pt x="304" y="0"/>
                    </a:lnTo>
                    <a:lnTo>
                      <a:pt x="262" y="0"/>
                    </a:lnTo>
                    <a:lnTo>
                      <a:pt x="211" y="32"/>
                    </a:lnTo>
                    <a:lnTo>
                      <a:pt x="211" y="40"/>
                    </a:lnTo>
                    <a:lnTo>
                      <a:pt x="219" y="72"/>
                    </a:lnTo>
                    <a:lnTo>
                      <a:pt x="219" y="104"/>
                    </a:lnTo>
                    <a:lnTo>
                      <a:pt x="211" y="128"/>
                    </a:lnTo>
                    <a:lnTo>
                      <a:pt x="194" y="128"/>
                    </a:lnTo>
                    <a:lnTo>
                      <a:pt x="160" y="128"/>
                    </a:lnTo>
                    <a:lnTo>
                      <a:pt x="110" y="80"/>
                    </a:lnTo>
                    <a:lnTo>
                      <a:pt x="76" y="64"/>
                    </a:lnTo>
                    <a:lnTo>
                      <a:pt x="43" y="88"/>
                    </a:lnTo>
                    <a:lnTo>
                      <a:pt x="17" y="160"/>
                    </a:lnTo>
                    <a:lnTo>
                      <a:pt x="0" y="192"/>
                    </a:lnTo>
                    <a:lnTo>
                      <a:pt x="0" y="224"/>
                    </a:lnTo>
                    <a:lnTo>
                      <a:pt x="9" y="280"/>
                    </a:lnTo>
                    <a:lnTo>
                      <a:pt x="34" y="256"/>
                    </a:lnTo>
                    <a:lnTo>
                      <a:pt x="93" y="224"/>
                    </a:lnTo>
                    <a:lnTo>
                      <a:pt x="152" y="224"/>
                    </a:lnTo>
                    <a:lnTo>
                      <a:pt x="194" y="216"/>
                    </a:lnTo>
                    <a:lnTo>
                      <a:pt x="236" y="224"/>
                    </a:lnTo>
                    <a:lnTo>
                      <a:pt x="287" y="192"/>
                    </a:lnTo>
                    <a:lnTo>
                      <a:pt x="295" y="208"/>
                    </a:lnTo>
                    <a:lnTo>
                      <a:pt x="346" y="216"/>
                    </a:lnTo>
                    <a:lnTo>
                      <a:pt x="380" y="232"/>
                    </a:lnTo>
                    <a:lnTo>
                      <a:pt x="405" y="248"/>
                    </a:lnTo>
                    <a:lnTo>
                      <a:pt x="430" y="248"/>
                    </a:lnTo>
                    <a:lnTo>
                      <a:pt x="455" y="232"/>
                    </a:lnTo>
                    <a:lnTo>
                      <a:pt x="498" y="232"/>
                    </a:lnTo>
                    <a:lnTo>
                      <a:pt x="531" y="176"/>
                    </a:lnTo>
                    <a:lnTo>
                      <a:pt x="506" y="112"/>
                    </a:lnTo>
                    <a:lnTo>
                      <a:pt x="472" y="8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119" name="Freeform 118"/>
              <p:cNvSpPr>
                <a:spLocks/>
              </p:cNvSpPr>
              <p:nvPr/>
            </p:nvSpPr>
            <p:spPr bwMode="auto">
              <a:xfrm>
                <a:off x="4679" y="1392"/>
                <a:ext cx="337" cy="248"/>
              </a:xfrm>
              <a:custGeom>
                <a:avLst/>
                <a:gdLst>
                  <a:gd name="T0" fmla="*/ 295 w 337"/>
                  <a:gd name="T1" fmla="*/ 128 h 248"/>
                  <a:gd name="T2" fmla="*/ 295 w 337"/>
                  <a:gd name="T3" fmla="*/ 64 h 248"/>
                  <a:gd name="T4" fmla="*/ 295 w 337"/>
                  <a:gd name="T5" fmla="*/ 16 h 248"/>
                  <a:gd name="T6" fmla="*/ 286 w 337"/>
                  <a:gd name="T7" fmla="*/ 0 h 248"/>
                  <a:gd name="T8" fmla="*/ 236 w 337"/>
                  <a:gd name="T9" fmla="*/ 8 h 248"/>
                  <a:gd name="T10" fmla="*/ 126 w 337"/>
                  <a:gd name="T11" fmla="*/ 16 h 248"/>
                  <a:gd name="T12" fmla="*/ 67 w 337"/>
                  <a:gd name="T13" fmla="*/ 40 h 248"/>
                  <a:gd name="T14" fmla="*/ 25 w 337"/>
                  <a:gd name="T15" fmla="*/ 64 h 248"/>
                  <a:gd name="T16" fmla="*/ 8 w 337"/>
                  <a:gd name="T17" fmla="*/ 88 h 248"/>
                  <a:gd name="T18" fmla="*/ 0 w 337"/>
                  <a:gd name="T19" fmla="*/ 112 h 248"/>
                  <a:gd name="T20" fmla="*/ 25 w 337"/>
                  <a:gd name="T21" fmla="*/ 128 h 248"/>
                  <a:gd name="T22" fmla="*/ 17 w 337"/>
                  <a:gd name="T23" fmla="*/ 152 h 248"/>
                  <a:gd name="T24" fmla="*/ 25 w 337"/>
                  <a:gd name="T25" fmla="*/ 176 h 248"/>
                  <a:gd name="T26" fmla="*/ 42 w 337"/>
                  <a:gd name="T27" fmla="*/ 184 h 248"/>
                  <a:gd name="T28" fmla="*/ 67 w 337"/>
                  <a:gd name="T29" fmla="*/ 184 h 248"/>
                  <a:gd name="T30" fmla="*/ 93 w 337"/>
                  <a:gd name="T31" fmla="*/ 176 h 248"/>
                  <a:gd name="T32" fmla="*/ 101 w 337"/>
                  <a:gd name="T33" fmla="*/ 240 h 248"/>
                  <a:gd name="T34" fmla="*/ 152 w 337"/>
                  <a:gd name="T35" fmla="*/ 208 h 248"/>
                  <a:gd name="T36" fmla="*/ 194 w 337"/>
                  <a:gd name="T37" fmla="*/ 208 h 248"/>
                  <a:gd name="T38" fmla="*/ 261 w 337"/>
                  <a:gd name="T39" fmla="*/ 248 h 248"/>
                  <a:gd name="T40" fmla="*/ 303 w 337"/>
                  <a:gd name="T41" fmla="*/ 240 h 248"/>
                  <a:gd name="T42" fmla="*/ 320 w 337"/>
                  <a:gd name="T43" fmla="*/ 240 h 248"/>
                  <a:gd name="T44" fmla="*/ 337 w 337"/>
                  <a:gd name="T45" fmla="*/ 176 h 248"/>
                  <a:gd name="T46" fmla="*/ 295 w 337"/>
                  <a:gd name="T47" fmla="*/ 128 h 24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337" h="248">
                    <a:moveTo>
                      <a:pt x="295" y="128"/>
                    </a:moveTo>
                    <a:lnTo>
                      <a:pt x="295" y="64"/>
                    </a:lnTo>
                    <a:lnTo>
                      <a:pt x="295" y="16"/>
                    </a:lnTo>
                    <a:lnTo>
                      <a:pt x="286" y="0"/>
                    </a:lnTo>
                    <a:lnTo>
                      <a:pt x="236" y="8"/>
                    </a:lnTo>
                    <a:lnTo>
                      <a:pt x="126" y="16"/>
                    </a:lnTo>
                    <a:lnTo>
                      <a:pt x="67" y="40"/>
                    </a:lnTo>
                    <a:lnTo>
                      <a:pt x="25" y="64"/>
                    </a:lnTo>
                    <a:lnTo>
                      <a:pt x="8" y="88"/>
                    </a:lnTo>
                    <a:lnTo>
                      <a:pt x="0" y="112"/>
                    </a:lnTo>
                    <a:lnTo>
                      <a:pt x="25" y="128"/>
                    </a:lnTo>
                    <a:lnTo>
                      <a:pt x="17" y="152"/>
                    </a:lnTo>
                    <a:lnTo>
                      <a:pt x="25" y="176"/>
                    </a:lnTo>
                    <a:lnTo>
                      <a:pt x="42" y="184"/>
                    </a:lnTo>
                    <a:lnTo>
                      <a:pt x="67" y="184"/>
                    </a:lnTo>
                    <a:lnTo>
                      <a:pt x="93" y="176"/>
                    </a:lnTo>
                    <a:lnTo>
                      <a:pt x="101" y="240"/>
                    </a:lnTo>
                    <a:lnTo>
                      <a:pt x="152" y="208"/>
                    </a:lnTo>
                    <a:lnTo>
                      <a:pt x="194" y="208"/>
                    </a:lnTo>
                    <a:lnTo>
                      <a:pt x="261" y="248"/>
                    </a:lnTo>
                    <a:lnTo>
                      <a:pt x="303" y="240"/>
                    </a:lnTo>
                    <a:lnTo>
                      <a:pt x="320" y="240"/>
                    </a:lnTo>
                    <a:lnTo>
                      <a:pt x="337" y="176"/>
                    </a:lnTo>
                    <a:lnTo>
                      <a:pt x="295" y="128"/>
                    </a:lnTo>
                    <a:close/>
                  </a:path>
                </a:pathLst>
              </a:custGeom>
              <a:pattFill prst="wdUpDiag">
                <a:fgClr>
                  <a:schemeClr val="tx2">
                    <a:lumMod val="20000"/>
                    <a:lumOff val="80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120" name="Freeform 119"/>
              <p:cNvSpPr>
                <a:spLocks/>
              </p:cNvSpPr>
              <p:nvPr/>
            </p:nvSpPr>
            <p:spPr bwMode="auto">
              <a:xfrm>
                <a:off x="4687" y="-8"/>
                <a:ext cx="1121" cy="2200"/>
              </a:xfrm>
              <a:custGeom>
                <a:avLst/>
                <a:gdLst>
                  <a:gd name="T0" fmla="*/ 995 w 1121"/>
                  <a:gd name="T1" fmla="*/ 64 h 2200"/>
                  <a:gd name="T2" fmla="*/ 1003 w 1121"/>
                  <a:gd name="T3" fmla="*/ 160 h 2200"/>
                  <a:gd name="T4" fmla="*/ 919 w 1121"/>
                  <a:gd name="T5" fmla="*/ 168 h 2200"/>
                  <a:gd name="T6" fmla="*/ 877 w 1121"/>
                  <a:gd name="T7" fmla="*/ 168 h 2200"/>
                  <a:gd name="T8" fmla="*/ 893 w 1121"/>
                  <a:gd name="T9" fmla="*/ 88 h 2200"/>
                  <a:gd name="T10" fmla="*/ 851 w 1121"/>
                  <a:gd name="T11" fmla="*/ 16 h 2200"/>
                  <a:gd name="T12" fmla="*/ 700 w 1121"/>
                  <a:gd name="T13" fmla="*/ 48 h 2200"/>
                  <a:gd name="T14" fmla="*/ 809 w 1121"/>
                  <a:gd name="T15" fmla="*/ 176 h 2200"/>
                  <a:gd name="T16" fmla="*/ 877 w 1121"/>
                  <a:gd name="T17" fmla="*/ 224 h 2200"/>
                  <a:gd name="T18" fmla="*/ 851 w 1121"/>
                  <a:gd name="T19" fmla="*/ 304 h 2200"/>
                  <a:gd name="T20" fmla="*/ 784 w 1121"/>
                  <a:gd name="T21" fmla="*/ 328 h 2200"/>
                  <a:gd name="T22" fmla="*/ 725 w 1121"/>
                  <a:gd name="T23" fmla="*/ 448 h 2200"/>
                  <a:gd name="T24" fmla="*/ 818 w 1121"/>
                  <a:gd name="T25" fmla="*/ 560 h 2200"/>
                  <a:gd name="T26" fmla="*/ 599 w 1121"/>
                  <a:gd name="T27" fmla="*/ 568 h 2200"/>
                  <a:gd name="T28" fmla="*/ 607 w 1121"/>
                  <a:gd name="T29" fmla="*/ 640 h 2200"/>
                  <a:gd name="T30" fmla="*/ 700 w 1121"/>
                  <a:gd name="T31" fmla="*/ 664 h 2200"/>
                  <a:gd name="T32" fmla="*/ 674 w 1121"/>
                  <a:gd name="T33" fmla="*/ 712 h 2200"/>
                  <a:gd name="T34" fmla="*/ 548 w 1121"/>
                  <a:gd name="T35" fmla="*/ 688 h 2200"/>
                  <a:gd name="T36" fmla="*/ 447 w 1121"/>
                  <a:gd name="T37" fmla="*/ 592 h 2200"/>
                  <a:gd name="T38" fmla="*/ 430 w 1121"/>
                  <a:gd name="T39" fmla="*/ 512 h 2200"/>
                  <a:gd name="T40" fmla="*/ 253 w 1121"/>
                  <a:gd name="T41" fmla="*/ 424 h 2200"/>
                  <a:gd name="T42" fmla="*/ 396 w 1121"/>
                  <a:gd name="T43" fmla="*/ 440 h 2200"/>
                  <a:gd name="T44" fmla="*/ 658 w 1121"/>
                  <a:gd name="T45" fmla="*/ 416 h 2200"/>
                  <a:gd name="T46" fmla="*/ 717 w 1121"/>
                  <a:gd name="T47" fmla="*/ 288 h 2200"/>
                  <a:gd name="T48" fmla="*/ 599 w 1121"/>
                  <a:gd name="T49" fmla="*/ 192 h 2200"/>
                  <a:gd name="T50" fmla="*/ 304 w 1121"/>
                  <a:gd name="T51" fmla="*/ 128 h 2200"/>
                  <a:gd name="T52" fmla="*/ 186 w 1121"/>
                  <a:gd name="T53" fmla="*/ 96 h 2200"/>
                  <a:gd name="T54" fmla="*/ 110 w 1121"/>
                  <a:gd name="T55" fmla="*/ 112 h 2200"/>
                  <a:gd name="T56" fmla="*/ 42 w 1121"/>
                  <a:gd name="T57" fmla="*/ 176 h 2200"/>
                  <a:gd name="T58" fmla="*/ 26 w 1121"/>
                  <a:gd name="T59" fmla="*/ 336 h 2200"/>
                  <a:gd name="T60" fmla="*/ 93 w 1121"/>
                  <a:gd name="T61" fmla="*/ 448 h 2200"/>
                  <a:gd name="T62" fmla="*/ 169 w 1121"/>
                  <a:gd name="T63" fmla="*/ 656 h 2200"/>
                  <a:gd name="T64" fmla="*/ 287 w 1121"/>
                  <a:gd name="T65" fmla="*/ 808 h 2200"/>
                  <a:gd name="T66" fmla="*/ 388 w 1121"/>
                  <a:gd name="T67" fmla="*/ 944 h 2200"/>
                  <a:gd name="T68" fmla="*/ 287 w 1121"/>
                  <a:gd name="T69" fmla="*/ 1152 h 2200"/>
                  <a:gd name="T70" fmla="*/ 304 w 1121"/>
                  <a:gd name="T71" fmla="*/ 1264 h 2200"/>
                  <a:gd name="T72" fmla="*/ 396 w 1121"/>
                  <a:gd name="T73" fmla="*/ 1296 h 2200"/>
                  <a:gd name="T74" fmla="*/ 346 w 1121"/>
                  <a:gd name="T75" fmla="*/ 1312 h 2200"/>
                  <a:gd name="T76" fmla="*/ 287 w 1121"/>
                  <a:gd name="T77" fmla="*/ 1368 h 2200"/>
                  <a:gd name="T78" fmla="*/ 287 w 1121"/>
                  <a:gd name="T79" fmla="*/ 1408 h 2200"/>
                  <a:gd name="T80" fmla="*/ 329 w 1121"/>
                  <a:gd name="T81" fmla="*/ 1568 h 2200"/>
                  <a:gd name="T82" fmla="*/ 354 w 1121"/>
                  <a:gd name="T83" fmla="*/ 1680 h 2200"/>
                  <a:gd name="T84" fmla="*/ 413 w 1121"/>
                  <a:gd name="T85" fmla="*/ 1768 h 2200"/>
                  <a:gd name="T86" fmla="*/ 481 w 1121"/>
                  <a:gd name="T87" fmla="*/ 1776 h 2200"/>
                  <a:gd name="T88" fmla="*/ 573 w 1121"/>
                  <a:gd name="T89" fmla="*/ 1776 h 2200"/>
                  <a:gd name="T90" fmla="*/ 649 w 1121"/>
                  <a:gd name="T91" fmla="*/ 1840 h 2200"/>
                  <a:gd name="T92" fmla="*/ 683 w 1121"/>
                  <a:gd name="T93" fmla="*/ 1904 h 2200"/>
                  <a:gd name="T94" fmla="*/ 767 w 1121"/>
                  <a:gd name="T95" fmla="*/ 1960 h 2200"/>
                  <a:gd name="T96" fmla="*/ 843 w 1121"/>
                  <a:gd name="T97" fmla="*/ 2024 h 2200"/>
                  <a:gd name="T98" fmla="*/ 767 w 1121"/>
                  <a:gd name="T99" fmla="*/ 2072 h 2200"/>
                  <a:gd name="T100" fmla="*/ 809 w 1121"/>
                  <a:gd name="T101" fmla="*/ 2136 h 2200"/>
                  <a:gd name="T102" fmla="*/ 877 w 1121"/>
                  <a:gd name="T103" fmla="*/ 2128 h 2200"/>
                  <a:gd name="T104" fmla="*/ 1011 w 1121"/>
                  <a:gd name="T105" fmla="*/ 2112 h 2200"/>
                  <a:gd name="T106" fmla="*/ 1054 w 1121"/>
                  <a:gd name="T107" fmla="*/ 2192 h 2200"/>
                  <a:gd name="T108" fmla="*/ 1113 w 1121"/>
                  <a:gd name="T109" fmla="*/ 1360 h 2200"/>
                  <a:gd name="T110" fmla="*/ 1014 w 1121"/>
                  <a:gd name="T111" fmla="*/ 13 h 220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121" h="2200">
                    <a:moveTo>
                      <a:pt x="1014" y="13"/>
                    </a:moveTo>
                    <a:lnTo>
                      <a:pt x="1011" y="6"/>
                    </a:lnTo>
                    <a:lnTo>
                      <a:pt x="995" y="64"/>
                    </a:lnTo>
                    <a:lnTo>
                      <a:pt x="1011" y="112"/>
                    </a:lnTo>
                    <a:lnTo>
                      <a:pt x="1011" y="136"/>
                    </a:lnTo>
                    <a:lnTo>
                      <a:pt x="1003" y="160"/>
                    </a:lnTo>
                    <a:lnTo>
                      <a:pt x="961" y="184"/>
                    </a:lnTo>
                    <a:lnTo>
                      <a:pt x="936" y="184"/>
                    </a:lnTo>
                    <a:lnTo>
                      <a:pt x="919" y="168"/>
                    </a:lnTo>
                    <a:lnTo>
                      <a:pt x="902" y="160"/>
                    </a:lnTo>
                    <a:lnTo>
                      <a:pt x="893" y="168"/>
                    </a:lnTo>
                    <a:lnTo>
                      <a:pt x="877" y="168"/>
                    </a:lnTo>
                    <a:lnTo>
                      <a:pt x="877" y="144"/>
                    </a:lnTo>
                    <a:lnTo>
                      <a:pt x="877" y="112"/>
                    </a:lnTo>
                    <a:lnTo>
                      <a:pt x="893" y="88"/>
                    </a:lnTo>
                    <a:lnTo>
                      <a:pt x="902" y="64"/>
                    </a:lnTo>
                    <a:lnTo>
                      <a:pt x="893" y="48"/>
                    </a:lnTo>
                    <a:lnTo>
                      <a:pt x="851" y="16"/>
                    </a:lnTo>
                    <a:lnTo>
                      <a:pt x="801" y="24"/>
                    </a:lnTo>
                    <a:lnTo>
                      <a:pt x="750" y="40"/>
                    </a:lnTo>
                    <a:lnTo>
                      <a:pt x="700" y="48"/>
                    </a:lnTo>
                    <a:lnTo>
                      <a:pt x="742" y="64"/>
                    </a:lnTo>
                    <a:lnTo>
                      <a:pt x="784" y="88"/>
                    </a:lnTo>
                    <a:lnTo>
                      <a:pt x="809" y="176"/>
                    </a:lnTo>
                    <a:lnTo>
                      <a:pt x="818" y="200"/>
                    </a:lnTo>
                    <a:lnTo>
                      <a:pt x="843" y="200"/>
                    </a:lnTo>
                    <a:lnTo>
                      <a:pt x="877" y="224"/>
                    </a:lnTo>
                    <a:lnTo>
                      <a:pt x="902" y="264"/>
                    </a:lnTo>
                    <a:lnTo>
                      <a:pt x="910" y="312"/>
                    </a:lnTo>
                    <a:lnTo>
                      <a:pt x="851" y="304"/>
                    </a:lnTo>
                    <a:lnTo>
                      <a:pt x="801" y="312"/>
                    </a:lnTo>
                    <a:lnTo>
                      <a:pt x="784" y="320"/>
                    </a:lnTo>
                    <a:lnTo>
                      <a:pt x="784" y="328"/>
                    </a:lnTo>
                    <a:lnTo>
                      <a:pt x="776" y="360"/>
                    </a:lnTo>
                    <a:lnTo>
                      <a:pt x="750" y="400"/>
                    </a:lnTo>
                    <a:lnTo>
                      <a:pt x="725" y="448"/>
                    </a:lnTo>
                    <a:lnTo>
                      <a:pt x="717" y="480"/>
                    </a:lnTo>
                    <a:lnTo>
                      <a:pt x="733" y="496"/>
                    </a:lnTo>
                    <a:lnTo>
                      <a:pt x="818" y="560"/>
                    </a:lnTo>
                    <a:lnTo>
                      <a:pt x="750" y="584"/>
                    </a:lnTo>
                    <a:lnTo>
                      <a:pt x="666" y="584"/>
                    </a:lnTo>
                    <a:lnTo>
                      <a:pt x="599" y="568"/>
                    </a:lnTo>
                    <a:lnTo>
                      <a:pt x="582" y="584"/>
                    </a:lnTo>
                    <a:lnTo>
                      <a:pt x="573" y="608"/>
                    </a:lnTo>
                    <a:lnTo>
                      <a:pt x="607" y="640"/>
                    </a:lnTo>
                    <a:lnTo>
                      <a:pt x="658" y="648"/>
                    </a:lnTo>
                    <a:lnTo>
                      <a:pt x="683" y="648"/>
                    </a:lnTo>
                    <a:lnTo>
                      <a:pt x="700" y="664"/>
                    </a:lnTo>
                    <a:lnTo>
                      <a:pt x="700" y="680"/>
                    </a:lnTo>
                    <a:lnTo>
                      <a:pt x="683" y="704"/>
                    </a:lnTo>
                    <a:lnTo>
                      <a:pt x="674" y="712"/>
                    </a:lnTo>
                    <a:lnTo>
                      <a:pt x="649" y="712"/>
                    </a:lnTo>
                    <a:lnTo>
                      <a:pt x="599" y="696"/>
                    </a:lnTo>
                    <a:lnTo>
                      <a:pt x="548" y="688"/>
                    </a:lnTo>
                    <a:lnTo>
                      <a:pt x="523" y="680"/>
                    </a:lnTo>
                    <a:lnTo>
                      <a:pt x="506" y="664"/>
                    </a:lnTo>
                    <a:lnTo>
                      <a:pt x="447" y="592"/>
                    </a:lnTo>
                    <a:lnTo>
                      <a:pt x="438" y="552"/>
                    </a:lnTo>
                    <a:lnTo>
                      <a:pt x="438" y="536"/>
                    </a:lnTo>
                    <a:lnTo>
                      <a:pt x="430" y="512"/>
                    </a:lnTo>
                    <a:lnTo>
                      <a:pt x="380" y="496"/>
                    </a:lnTo>
                    <a:lnTo>
                      <a:pt x="337" y="480"/>
                    </a:lnTo>
                    <a:lnTo>
                      <a:pt x="253" y="424"/>
                    </a:lnTo>
                    <a:lnTo>
                      <a:pt x="287" y="424"/>
                    </a:lnTo>
                    <a:lnTo>
                      <a:pt x="321" y="440"/>
                    </a:lnTo>
                    <a:lnTo>
                      <a:pt x="396" y="440"/>
                    </a:lnTo>
                    <a:lnTo>
                      <a:pt x="565" y="448"/>
                    </a:lnTo>
                    <a:lnTo>
                      <a:pt x="624" y="432"/>
                    </a:lnTo>
                    <a:lnTo>
                      <a:pt x="658" y="416"/>
                    </a:lnTo>
                    <a:lnTo>
                      <a:pt x="683" y="384"/>
                    </a:lnTo>
                    <a:lnTo>
                      <a:pt x="708" y="320"/>
                    </a:lnTo>
                    <a:lnTo>
                      <a:pt x="717" y="288"/>
                    </a:lnTo>
                    <a:lnTo>
                      <a:pt x="708" y="256"/>
                    </a:lnTo>
                    <a:lnTo>
                      <a:pt x="666" y="208"/>
                    </a:lnTo>
                    <a:lnTo>
                      <a:pt x="599" y="192"/>
                    </a:lnTo>
                    <a:lnTo>
                      <a:pt x="447" y="152"/>
                    </a:lnTo>
                    <a:lnTo>
                      <a:pt x="371" y="128"/>
                    </a:lnTo>
                    <a:lnTo>
                      <a:pt x="304" y="128"/>
                    </a:lnTo>
                    <a:lnTo>
                      <a:pt x="152" y="128"/>
                    </a:lnTo>
                    <a:lnTo>
                      <a:pt x="177" y="104"/>
                    </a:lnTo>
                    <a:lnTo>
                      <a:pt x="186" y="96"/>
                    </a:lnTo>
                    <a:lnTo>
                      <a:pt x="169" y="88"/>
                    </a:lnTo>
                    <a:lnTo>
                      <a:pt x="127" y="80"/>
                    </a:lnTo>
                    <a:lnTo>
                      <a:pt x="110" y="112"/>
                    </a:lnTo>
                    <a:lnTo>
                      <a:pt x="76" y="120"/>
                    </a:lnTo>
                    <a:lnTo>
                      <a:pt x="76" y="144"/>
                    </a:lnTo>
                    <a:lnTo>
                      <a:pt x="42" y="176"/>
                    </a:lnTo>
                    <a:lnTo>
                      <a:pt x="9" y="224"/>
                    </a:lnTo>
                    <a:lnTo>
                      <a:pt x="0" y="272"/>
                    </a:lnTo>
                    <a:lnTo>
                      <a:pt x="26" y="336"/>
                    </a:lnTo>
                    <a:lnTo>
                      <a:pt x="68" y="352"/>
                    </a:lnTo>
                    <a:lnTo>
                      <a:pt x="110" y="392"/>
                    </a:lnTo>
                    <a:lnTo>
                      <a:pt x="93" y="448"/>
                    </a:lnTo>
                    <a:lnTo>
                      <a:pt x="144" y="544"/>
                    </a:lnTo>
                    <a:lnTo>
                      <a:pt x="211" y="608"/>
                    </a:lnTo>
                    <a:lnTo>
                      <a:pt x="169" y="656"/>
                    </a:lnTo>
                    <a:lnTo>
                      <a:pt x="177" y="712"/>
                    </a:lnTo>
                    <a:lnTo>
                      <a:pt x="245" y="752"/>
                    </a:lnTo>
                    <a:lnTo>
                      <a:pt x="287" y="808"/>
                    </a:lnTo>
                    <a:lnTo>
                      <a:pt x="270" y="856"/>
                    </a:lnTo>
                    <a:lnTo>
                      <a:pt x="337" y="896"/>
                    </a:lnTo>
                    <a:lnTo>
                      <a:pt x="388" y="944"/>
                    </a:lnTo>
                    <a:lnTo>
                      <a:pt x="380" y="1008"/>
                    </a:lnTo>
                    <a:lnTo>
                      <a:pt x="337" y="1080"/>
                    </a:lnTo>
                    <a:lnTo>
                      <a:pt x="287" y="1152"/>
                    </a:lnTo>
                    <a:lnTo>
                      <a:pt x="262" y="1248"/>
                    </a:lnTo>
                    <a:lnTo>
                      <a:pt x="278" y="1232"/>
                    </a:lnTo>
                    <a:lnTo>
                      <a:pt x="304" y="1264"/>
                    </a:lnTo>
                    <a:lnTo>
                      <a:pt x="346" y="1280"/>
                    </a:lnTo>
                    <a:lnTo>
                      <a:pt x="396" y="1288"/>
                    </a:lnTo>
                    <a:lnTo>
                      <a:pt x="396" y="1296"/>
                    </a:lnTo>
                    <a:lnTo>
                      <a:pt x="388" y="1304"/>
                    </a:lnTo>
                    <a:lnTo>
                      <a:pt x="363" y="1312"/>
                    </a:lnTo>
                    <a:lnTo>
                      <a:pt x="346" y="1312"/>
                    </a:lnTo>
                    <a:lnTo>
                      <a:pt x="337" y="1336"/>
                    </a:lnTo>
                    <a:lnTo>
                      <a:pt x="287" y="1344"/>
                    </a:lnTo>
                    <a:lnTo>
                      <a:pt x="287" y="1368"/>
                    </a:lnTo>
                    <a:lnTo>
                      <a:pt x="287" y="1392"/>
                    </a:lnTo>
                    <a:lnTo>
                      <a:pt x="278" y="1392"/>
                    </a:lnTo>
                    <a:lnTo>
                      <a:pt x="287" y="1408"/>
                    </a:lnTo>
                    <a:lnTo>
                      <a:pt x="287" y="1456"/>
                    </a:lnTo>
                    <a:lnTo>
                      <a:pt x="287" y="1520"/>
                    </a:lnTo>
                    <a:lnTo>
                      <a:pt x="329" y="1568"/>
                    </a:lnTo>
                    <a:lnTo>
                      <a:pt x="312" y="1632"/>
                    </a:lnTo>
                    <a:lnTo>
                      <a:pt x="346" y="1640"/>
                    </a:lnTo>
                    <a:lnTo>
                      <a:pt x="354" y="1680"/>
                    </a:lnTo>
                    <a:lnTo>
                      <a:pt x="388" y="1712"/>
                    </a:lnTo>
                    <a:lnTo>
                      <a:pt x="413" y="1776"/>
                    </a:lnTo>
                    <a:lnTo>
                      <a:pt x="413" y="1768"/>
                    </a:lnTo>
                    <a:lnTo>
                      <a:pt x="438" y="1768"/>
                    </a:lnTo>
                    <a:lnTo>
                      <a:pt x="464" y="1784"/>
                    </a:lnTo>
                    <a:lnTo>
                      <a:pt x="481" y="1776"/>
                    </a:lnTo>
                    <a:lnTo>
                      <a:pt x="514" y="1784"/>
                    </a:lnTo>
                    <a:lnTo>
                      <a:pt x="531" y="1800"/>
                    </a:lnTo>
                    <a:lnTo>
                      <a:pt x="573" y="1776"/>
                    </a:lnTo>
                    <a:lnTo>
                      <a:pt x="607" y="1784"/>
                    </a:lnTo>
                    <a:lnTo>
                      <a:pt x="641" y="1808"/>
                    </a:lnTo>
                    <a:lnTo>
                      <a:pt x="649" y="1840"/>
                    </a:lnTo>
                    <a:lnTo>
                      <a:pt x="649" y="1872"/>
                    </a:lnTo>
                    <a:lnTo>
                      <a:pt x="683" y="1888"/>
                    </a:lnTo>
                    <a:lnTo>
                      <a:pt x="683" y="1904"/>
                    </a:lnTo>
                    <a:lnTo>
                      <a:pt x="717" y="1928"/>
                    </a:lnTo>
                    <a:lnTo>
                      <a:pt x="759" y="1936"/>
                    </a:lnTo>
                    <a:lnTo>
                      <a:pt x="767" y="1960"/>
                    </a:lnTo>
                    <a:lnTo>
                      <a:pt x="835" y="1976"/>
                    </a:lnTo>
                    <a:lnTo>
                      <a:pt x="860" y="2000"/>
                    </a:lnTo>
                    <a:lnTo>
                      <a:pt x="843" y="2024"/>
                    </a:lnTo>
                    <a:lnTo>
                      <a:pt x="826" y="2040"/>
                    </a:lnTo>
                    <a:lnTo>
                      <a:pt x="776" y="2048"/>
                    </a:lnTo>
                    <a:lnTo>
                      <a:pt x="767" y="2072"/>
                    </a:lnTo>
                    <a:lnTo>
                      <a:pt x="792" y="2088"/>
                    </a:lnTo>
                    <a:lnTo>
                      <a:pt x="792" y="2112"/>
                    </a:lnTo>
                    <a:lnTo>
                      <a:pt x="809" y="2136"/>
                    </a:lnTo>
                    <a:lnTo>
                      <a:pt x="835" y="2168"/>
                    </a:lnTo>
                    <a:lnTo>
                      <a:pt x="868" y="2168"/>
                    </a:lnTo>
                    <a:lnTo>
                      <a:pt x="877" y="2128"/>
                    </a:lnTo>
                    <a:lnTo>
                      <a:pt x="910" y="2128"/>
                    </a:lnTo>
                    <a:lnTo>
                      <a:pt x="969" y="2096"/>
                    </a:lnTo>
                    <a:lnTo>
                      <a:pt x="1011" y="2112"/>
                    </a:lnTo>
                    <a:lnTo>
                      <a:pt x="1054" y="2136"/>
                    </a:lnTo>
                    <a:lnTo>
                      <a:pt x="1037" y="2152"/>
                    </a:lnTo>
                    <a:lnTo>
                      <a:pt x="1054" y="2192"/>
                    </a:lnTo>
                    <a:lnTo>
                      <a:pt x="1079" y="2200"/>
                    </a:lnTo>
                    <a:lnTo>
                      <a:pt x="1113" y="2200"/>
                    </a:lnTo>
                    <a:lnTo>
                      <a:pt x="1113" y="1360"/>
                    </a:lnTo>
                    <a:lnTo>
                      <a:pt x="1121" y="0"/>
                    </a:lnTo>
                    <a:lnTo>
                      <a:pt x="1116" y="8"/>
                    </a:lnTo>
                    <a:lnTo>
                      <a:pt x="1014" y="13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121" name="Freeform 120"/>
              <p:cNvSpPr>
                <a:spLocks/>
              </p:cNvSpPr>
              <p:nvPr/>
            </p:nvSpPr>
            <p:spPr bwMode="auto">
              <a:xfrm>
                <a:off x="4679" y="1384"/>
                <a:ext cx="337" cy="248"/>
              </a:xfrm>
              <a:custGeom>
                <a:avLst/>
                <a:gdLst>
                  <a:gd name="T0" fmla="*/ 295 w 337"/>
                  <a:gd name="T1" fmla="*/ 128 h 248"/>
                  <a:gd name="T2" fmla="*/ 295 w 337"/>
                  <a:gd name="T3" fmla="*/ 64 h 248"/>
                  <a:gd name="T4" fmla="*/ 295 w 337"/>
                  <a:gd name="T5" fmla="*/ 16 h 248"/>
                  <a:gd name="T6" fmla="*/ 286 w 337"/>
                  <a:gd name="T7" fmla="*/ 0 h 248"/>
                  <a:gd name="T8" fmla="*/ 236 w 337"/>
                  <a:gd name="T9" fmla="*/ 8 h 248"/>
                  <a:gd name="T10" fmla="*/ 126 w 337"/>
                  <a:gd name="T11" fmla="*/ 16 h 248"/>
                  <a:gd name="T12" fmla="*/ 67 w 337"/>
                  <a:gd name="T13" fmla="*/ 40 h 248"/>
                  <a:gd name="T14" fmla="*/ 25 w 337"/>
                  <a:gd name="T15" fmla="*/ 64 h 248"/>
                  <a:gd name="T16" fmla="*/ 8 w 337"/>
                  <a:gd name="T17" fmla="*/ 88 h 248"/>
                  <a:gd name="T18" fmla="*/ 0 w 337"/>
                  <a:gd name="T19" fmla="*/ 112 h 248"/>
                  <a:gd name="T20" fmla="*/ 25 w 337"/>
                  <a:gd name="T21" fmla="*/ 128 h 248"/>
                  <a:gd name="T22" fmla="*/ 17 w 337"/>
                  <a:gd name="T23" fmla="*/ 152 h 248"/>
                  <a:gd name="T24" fmla="*/ 25 w 337"/>
                  <a:gd name="T25" fmla="*/ 176 h 248"/>
                  <a:gd name="T26" fmla="*/ 42 w 337"/>
                  <a:gd name="T27" fmla="*/ 184 h 248"/>
                  <a:gd name="T28" fmla="*/ 67 w 337"/>
                  <a:gd name="T29" fmla="*/ 184 h 248"/>
                  <a:gd name="T30" fmla="*/ 93 w 337"/>
                  <a:gd name="T31" fmla="*/ 176 h 248"/>
                  <a:gd name="T32" fmla="*/ 101 w 337"/>
                  <a:gd name="T33" fmla="*/ 240 h 248"/>
                  <a:gd name="T34" fmla="*/ 152 w 337"/>
                  <a:gd name="T35" fmla="*/ 208 h 248"/>
                  <a:gd name="T36" fmla="*/ 194 w 337"/>
                  <a:gd name="T37" fmla="*/ 208 h 248"/>
                  <a:gd name="T38" fmla="*/ 261 w 337"/>
                  <a:gd name="T39" fmla="*/ 248 h 248"/>
                  <a:gd name="T40" fmla="*/ 303 w 337"/>
                  <a:gd name="T41" fmla="*/ 240 h 248"/>
                  <a:gd name="T42" fmla="*/ 320 w 337"/>
                  <a:gd name="T43" fmla="*/ 240 h 248"/>
                  <a:gd name="T44" fmla="*/ 337 w 337"/>
                  <a:gd name="T45" fmla="*/ 176 h 248"/>
                  <a:gd name="T46" fmla="*/ 295 w 337"/>
                  <a:gd name="T47" fmla="*/ 128 h 24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337" h="248">
                    <a:moveTo>
                      <a:pt x="295" y="128"/>
                    </a:moveTo>
                    <a:lnTo>
                      <a:pt x="295" y="64"/>
                    </a:lnTo>
                    <a:lnTo>
                      <a:pt x="295" y="16"/>
                    </a:lnTo>
                    <a:lnTo>
                      <a:pt x="286" y="0"/>
                    </a:lnTo>
                    <a:lnTo>
                      <a:pt x="236" y="8"/>
                    </a:lnTo>
                    <a:lnTo>
                      <a:pt x="126" y="16"/>
                    </a:lnTo>
                    <a:lnTo>
                      <a:pt x="67" y="40"/>
                    </a:lnTo>
                    <a:lnTo>
                      <a:pt x="25" y="64"/>
                    </a:lnTo>
                    <a:lnTo>
                      <a:pt x="8" y="88"/>
                    </a:lnTo>
                    <a:lnTo>
                      <a:pt x="0" y="112"/>
                    </a:lnTo>
                    <a:lnTo>
                      <a:pt x="25" y="128"/>
                    </a:lnTo>
                    <a:lnTo>
                      <a:pt x="17" y="152"/>
                    </a:lnTo>
                    <a:lnTo>
                      <a:pt x="25" y="176"/>
                    </a:lnTo>
                    <a:lnTo>
                      <a:pt x="42" y="184"/>
                    </a:lnTo>
                    <a:lnTo>
                      <a:pt x="67" y="184"/>
                    </a:lnTo>
                    <a:lnTo>
                      <a:pt x="93" y="176"/>
                    </a:lnTo>
                    <a:lnTo>
                      <a:pt x="101" y="240"/>
                    </a:lnTo>
                    <a:lnTo>
                      <a:pt x="152" y="208"/>
                    </a:lnTo>
                    <a:lnTo>
                      <a:pt x="194" y="208"/>
                    </a:lnTo>
                    <a:lnTo>
                      <a:pt x="261" y="248"/>
                    </a:lnTo>
                    <a:lnTo>
                      <a:pt x="303" y="240"/>
                    </a:lnTo>
                    <a:lnTo>
                      <a:pt x="320" y="240"/>
                    </a:lnTo>
                    <a:lnTo>
                      <a:pt x="337" y="176"/>
                    </a:lnTo>
                    <a:lnTo>
                      <a:pt x="295" y="128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122" name="Freeform 121"/>
              <p:cNvSpPr>
                <a:spLocks/>
              </p:cNvSpPr>
              <p:nvPr/>
            </p:nvSpPr>
            <p:spPr bwMode="auto">
              <a:xfrm>
                <a:off x="4687" y="2"/>
                <a:ext cx="1115" cy="2190"/>
              </a:xfrm>
              <a:custGeom>
                <a:avLst/>
                <a:gdLst>
                  <a:gd name="T0" fmla="*/ 1011 w 1115"/>
                  <a:gd name="T1" fmla="*/ 102 h 2190"/>
                  <a:gd name="T2" fmla="*/ 961 w 1115"/>
                  <a:gd name="T3" fmla="*/ 174 h 2190"/>
                  <a:gd name="T4" fmla="*/ 902 w 1115"/>
                  <a:gd name="T5" fmla="*/ 150 h 2190"/>
                  <a:gd name="T6" fmla="*/ 877 w 1115"/>
                  <a:gd name="T7" fmla="*/ 134 h 2190"/>
                  <a:gd name="T8" fmla="*/ 902 w 1115"/>
                  <a:gd name="T9" fmla="*/ 54 h 2190"/>
                  <a:gd name="T10" fmla="*/ 801 w 1115"/>
                  <a:gd name="T11" fmla="*/ 14 h 2190"/>
                  <a:gd name="T12" fmla="*/ 742 w 1115"/>
                  <a:gd name="T13" fmla="*/ 54 h 2190"/>
                  <a:gd name="T14" fmla="*/ 818 w 1115"/>
                  <a:gd name="T15" fmla="*/ 190 h 2190"/>
                  <a:gd name="T16" fmla="*/ 902 w 1115"/>
                  <a:gd name="T17" fmla="*/ 254 h 2190"/>
                  <a:gd name="T18" fmla="*/ 801 w 1115"/>
                  <a:gd name="T19" fmla="*/ 302 h 2190"/>
                  <a:gd name="T20" fmla="*/ 776 w 1115"/>
                  <a:gd name="T21" fmla="*/ 350 h 2190"/>
                  <a:gd name="T22" fmla="*/ 717 w 1115"/>
                  <a:gd name="T23" fmla="*/ 470 h 2190"/>
                  <a:gd name="T24" fmla="*/ 750 w 1115"/>
                  <a:gd name="T25" fmla="*/ 574 h 2190"/>
                  <a:gd name="T26" fmla="*/ 582 w 1115"/>
                  <a:gd name="T27" fmla="*/ 574 h 2190"/>
                  <a:gd name="T28" fmla="*/ 658 w 1115"/>
                  <a:gd name="T29" fmla="*/ 638 h 2190"/>
                  <a:gd name="T30" fmla="*/ 700 w 1115"/>
                  <a:gd name="T31" fmla="*/ 670 h 2190"/>
                  <a:gd name="T32" fmla="*/ 649 w 1115"/>
                  <a:gd name="T33" fmla="*/ 702 h 2190"/>
                  <a:gd name="T34" fmla="*/ 523 w 1115"/>
                  <a:gd name="T35" fmla="*/ 670 h 2190"/>
                  <a:gd name="T36" fmla="*/ 438 w 1115"/>
                  <a:gd name="T37" fmla="*/ 542 h 2190"/>
                  <a:gd name="T38" fmla="*/ 380 w 1115"/>
                  <a:gd name="T39" fmla="*/ 486 h 2190"/>
                  <a:gd name="T40" fmla="*/ 287 w 1115"/>
                  <a:gd name="T41" fmla="*/ 414 h 2190"/>
                  <a:gd name="T42" fmla="*/ 565 w 1115"/>
                  <a:gd name="T43" fmla="*/ 438 h 2190"/>
                  <a:gd name="T44" fmla="*/ 683 w 1115"/>
                  <a:gd name="T45" fmla="*/ 374 h 2190"/>
                  <a:gd name="T46" fmla="*/ 708 w 1115"/>
                  <a:gd name="T47" fmla="*/ 246 h 2190"/>
                  <a:gd name="T48" fmla="*/ 447 w 1115"/>
                  <a:gd name="T49" fmla="*/ 142 h 2190"/>
                  <a:gd name="T50" fmla="*/ 152 w 1115"/>
                  <a:gd name="T51" fmla="*/ 118 h 2190"/>
                  <a:gd name="T52" fmla="*/ 169 w 1115"/>
                  <a:gd name="T53" fmla="*/ 78 h 2190"/>
                  <a:gd name="T54" fmla="*/ 76 w 1115"/>
                  <a:gd name="T55" fmla="*/ 110 h 2190"/>
                  <a:gd name="T56" fmla="*/ 9 w 1115"/>
                  <a:gd name="T57" fmla="*/ 214 h 2190"/>
                  <a:gd name="T58" fmla="*/ 68 w 1115"/>
                  <a:gd name="T59" fmla="*/ 342 h 2190"/>
                  <a:gd name="T60" fmla="*/ 144 w 1115"/>
                  <a:gd name="T61" fmla="*/ 534 h 2190"/>
                  <a:gd name="T62" fmla="*/ 177 w 1115"/>
                  <a:gd name="T63" fmla="*/ 702 h 2190"/>
                  <a:gd name="T64" fmla="*/ 270 w 1115"/>
                  <a:gd name="T65" fmla="*/ 846 h 2190"/>
                  <a:gd name="T66" fmla="*/ 380 w 1115"/>
                  <a:gd name="T67" fmla="*/ 998 h 2190"/>
                  <a:gd name="T68" fmla="*/ 262 w 1115"/>
                  <a:gd name="T69" fmla="*/ 1238 h 2190"/>
                  <a:gd name="T70" fmla="*/ 346 w 1115"/>
                  <a:gd name="T71" fmla="*/ 1270 h 2190"/>
                  <a:gd name="T72" fmla="*/ 388 w 1115"/>
                  <a:gd name="T73" fmla="*/ 1294 h 2190"/>
                  <a:gd name="T74" fmla="*/ 337 w 1115"/>
                  <a:gd name="T75" fmla="*/ 1326 h 2190"/>
                  <a:gd name="T76" fmla="*/ 287 w 1115"/>
                  <a:gd name="T77" fmla="*/ 1382 h 2190"/>
                  <a:gd name="T78" fmla="*/ 287 w 1115"/>
                  <a:gd name="T79" fmla="*/ 1446 h 2190"/>
                  <a:gd name="T80" fmla="*/ 312 w 1115"/>
                  <a:gd name="T81" fmla="*/ 1622 h 2190"/>
                  <a:gd name="T82" fmla="*/ 388 w 1115"/>
                  <a:gd name="T83" fmla="*/ 1702 h 2190"/>
                  <a:gd name="T84" fmla="*/ 438 w 1115"/>
                  <a:gd name="T85" fmla="*/ 1758 h 2190"/>
                  <a:gd name="T86" fmla="*/ 514 w 1115"/>
                  <a:gd name="T87" fmla="*/ 1774 h 2190"/>
                  <a:gd name="T88" fmla="*/ 607 w 1115"/>
                  <a:gd name="T89" fmla="*/ 1774 h 2190"/>
                  <a:gd name="T90" fmla="*/ 649 w 1115"/>
                  <a:gd name="T91" fmla="*/ 1862 h 2190"/>
                  <a:gd name="T92" fmla="*/ 717 w 1115"/>
                  <a:gd name="T93" fmla="*/ 1918 h 2190"/>
                  <a:gd name="T94" fmla="*/ 835 w 1115"/>
                  <a:gd name="T95" fmla="*/ 1966 h 2190"/>
                  <a:gd name="T96" fmla="*/ 826 w 1115"/>
                  <a:gd name="T97" fmla="*/ 2030 h 2190"/>
                  <a:gd name="T98" fmla="*/ 792 w 1115"/>
                  <a:gd name="T99" fmla="*/ 2078 h 2190"/>
                  <a:gd name="T100" fmla="*/ 835 w 1115"/>
                  <a:gd name="T101" fmla="*/ 2158 h 2190"/>
                  <a:gd name="T102" fmla="*/ 877 w 1115"/>
                  <a:gd name="T103" fmla="*/ 2118 h 2190"/>
                  <a:gd name="T104" fmla="*/ 1011 w 1115"/>
                  <a:gd name="T105" fmla="*/ 2102 h 2190"/>
                  <a:gd name="T106" fmla="*/ 1054 w 1115"/>
                  <a:gd name="T107" fmla="*/ 2182 h 2190"/>
                  <a:gd name="T108" fmla="*/ 1115 w 1115"/>
                  <a:gd name="T109" fmla="*/ 0 h 219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115" h="2190">
                    <a:moveTo>
                      <a:pt x="1011" y="0"/>
                    </a:moveTo>
                    <a:lnTo>
                      <a:pt x="995" y="54"/>
                    </a:lnTo>
                    <a:lnTo>
                      <a:pt x="1011" y="102"/>
                    </a:lnTo>
                    <a:lnTo>
                      <a:pt x="1011" y="126"/>
                    </a:lnTo>
                    <a:lnTo>
                      <a:pt x="1003" y="150"/>
                    </a:lnTo>
                    <a:lnTo>
                      <a:pt x="961" y="174"/>
                    </a:lnTo>
                    <a:lnTo>
                      <a:pt x="936" y="174"/>
                    </a:lnTo>
                    <a:lnTo>
                      <a:pt x="919" y="158"/>
                    </a:lnTo>
                    <a:lnTo>
                      <a:pt x="902" y="150"/>
                    </a:lnTo>
                    <a:lnTo>
                      <a:pt x="893" y="158"/>
                    </a:lnTo>
                    <a:lnTo>
                      <a:pt x="877" y="158"/>
                    </a:lnTo>
                    <a:lnTo>
                      <a:pt x="877" y="134"/>
                    </a:lnTo>
                    <a:lnTo>
                      <a:pt x="877" y="102"/>
                    </a:lnTo>
                    <a:lnTo>
                      <a:pt x="893" y="78"/>
                    </a:lnTo>
                    <a:lnTo>
                      <a:pt x="902" y="54"/>
                    </a:lnTo>
                    <a:lnTo>
                      <a:pt x="893" y="38"/>
                    </a:lnTo>
                    <a:lnTo>
                      <a:pt x="851" y="6"/>
                    </a:lnTo>
                    <a:lnTo>
                      <a:pt x="801" y="14"/>
                    </a:lnTo>
                    <a:lnTo>
                      <a:pt x="750" y="30"/>
                    </a:lnTo>
                    <a:lnTo>
                      <a:pt x="700" y="38"/>
                    </a:lnTo>
                    <a:lnTo>
                      <a:pt x="742" y="54"/>
                    </a:lnTo>
                    <a:lnTo>
                      <a:pt x="784" y="78"/>
                    </a:lnTo>
                    <a:lnTo>
                      <a:pt x="809" y="166"/>
                    </a:lnTo>
                    <a:lnTo>
                      <a:pt x="818" y="190"/>
                    </a:lnTo>
                    <a:lnTo>
                      <a:pt x="843" y="190"/>
                    </a:lnTo>
                    <a:lnTo>
                      <a:pt x="877" y="214"/>
                    </a:lnTo>
                    <a:lnTo>
                      <a:pt x="902" y="254"/>
                    </a:lnTo>
                    <a:lnTo>
                      <a:pt x="910" y="302"/>
                    </a:lnTo>
                    <a:lnTo>
                      <a:pt x="851" y="294"/>
                    </a:lnTo>
                    <a:lnTo>
                      <a:pt x="801" y="302"/>
                    </a:lnTo>
                    <a:lnTo>
                      <a:pt x="784" y="310"/>
                    </a:lnTo>
                    <a:lnTo>
                      <a:pt x="784" y="318"/>
                    </a:lnTo>
                    <a:lnTo>
                      <a:pt x="776" y="350"/>
                    </a:lnTo>
                    <a:lnTo>
                      <a:pt x="750" y="390"/>
                    </a:lnTo>
                    <a:lnTo>
                      <a:pt x="725" y="438"/>
                    </a:lnTo>
                    <a:lnTo>
                      <a:pt x="717" y="470"/>
                    </a:lnTo>
                    <a:lnTo>
                      <a:pt x="733" y="486"/>
                    </a:lnTo>
                    <a:lnTo>
                      <a:pt x="818" y="550"/>
                    </a:lnTo>
                    <a:lnTo>
                      <a:pt x="750" y="574"/>
                    </a:lnTo>
                    <a:lnTo>
                      <a:pt x="666" y="574"/>
                    </a:lnTo>
                    <a:lnTo>
                      <a:pt x="599" y="558"/>
                    </a:lnTo>
                    <a:lnTo>
                      <a:pt x="582" y="574"/>
                    </a:lnTo>
                    <a:lnTo>
                      <a:pt x="573" y="598"/>
                    </a:lnTo>
                    <a:lnTo>
                      <a:pt x="607" y="630"/>
                    </a:lnTo>
                    <a:lnTo>
                      <a:pt x="658" y="638"/>
                    </a:lnTo>
                    <a:lnTo>
                      <a:pt x="683" y="638"/>
                    </a:lnTo>
                    <a:lnTo>
                      <a:pt x="700" y="654"/>
                    </a:lnTo>
                    <a:lnTo>
                      <a:pt x="700" y="670"/>
                    </a:lnTo>
                    <a:lnTo>
                      <a:pt x="683" y="694"/>
                    </a:lnTo>
                    <a:lnTo>
                      <a:pt x="674" y="702"/>
                    </a:lnTo>
                    <a:lnTo>
                      <a:pt x="649" y="702"/>
                    </a:lnTo>
                    <a:lnTo>
                      <a:pt x="599" y="686"/>
                    </a:lnTo>
                    <a:lnTo>
                      <a:pt x="548" y="678"/>
                    </a:lnTo>
                    <a:lnTo>
                      <a:pt x="523" y="670"/>
                    </a:lnTo>
                    <a:lnTo>
                      <a:pt x="506" y="654"/>
                    </a:lnTo>
                    <a:lnTo>
                      <a:pt x="447" y="582"/>
                    </a:lnTo>
                    <a:lnTo>
                      <a:pt x="438" y="542"/>
                    </a:lnTo>
                    <a:lnTo>
                      <a:pt x="438" y="526"/>
                    </a:lnTo>
                    <a:lnTo>
                      <a:pt x="430" y="502"/>
                    </a:lnTo>
                    <a:lnTo>
                      <a:pt x="380" y="486"/>
                    </a:lnTo>
                    <a:lnTo>
                      <a:pt x="337" y="470"/>
                    </a:lnTo>
                    <a:lnTo>
                      <a:pt x="253" y="414"/>
                    </a:lnTo>
                    <a:lnTo>
                      <a:pt x="287" y="414"/>
                    </a:lnTo>
                    <a:lnTo>
                      <a:pt x="321" y="430"/>
                    </a:lnTo>
                    <a:lnTo>
                      <a:pt x="396" y="430"/>
                    </a:lnTo>
                    <a:lnTo>
                      <a:pt x="565" y="438"/>
                    </a:lnTo>
                    <a:lnTo>
                      <a:pt x="624" y="422"/>
                    </a:lnTo>
                    <a:lnTo>
                      <a:pt x="658" y="406"/>
                    </a:lnTo>
                    <a:lnTo>
                      <a:pt x="683" y="374"/>
                    </a:lnTo>
                    <a:lnTo>
                      <a:pt x="708" y="310"/>
                    </a:lnTo>
                    <a:lnTo>
                      <a:pt x="717" y="278"/>
                    </a:lnTo>
                    <a:lnTo>
                      <a:pt x="708" y="246"/>
                    </a:lnTo>
                    <a:lnTo>
                      <a:pt x="666" y="198"/>
                    </a:lnTo>
                    <a:lnTo>
                      <a:pt x="599" y="182"/>
                    </a:lnTo>
                    <a:lnTo>
                      <a:pt x="447" y="142"/>
                    </a:lnTo>
                    <a:lnTo>
                      <a:pt x="371" y="118"/>
                    </a:lnTo>
                    <a:lnTo>
                      <a:pt x="304" y="118"/>
                    </a:lnTo>
                    <a:lnTo>
                      <a:pt x="152" y="118"/>
                    </a:lnTo>
                    <a:lnTo>
                      <a:pt x="177" y="94"/>
                    </a:lnTo>
                    <a:lnTo>
                      <a:pt x="186" y="86"/>
                    </a:lnTo>
                    <a:lnTo>
                      <a:pt x="169" y="78"/>
                    </a:lnTo>
                    <a:lnTo>
                      <a:pt x="127" y="70"/>
                    </a:lnTo>
                    <a:lnTo>
                      <a:pt x="110" y="102"/>
                    </a:lnTo>
                    <a:lnTo>
                      <a:pt x="76" y="110"/>
                    </a:lnTo>
                    <a:lnTo>
                      <a:pt x="76" y="134"/>
                    </a:lnTo>
                    <a:lnTo>
                      <a:pt x="42" y="166"/>
                    </a:lnTo>
                    <a:lnTo>
                      <a:pt x="9" y="214"/>
                    </a:lnTo>
                    <a:lnTo>
                      <a:pt x="0" y="262"/>
                    </a:lnTo>
                    <a:lnTo>
                      <a:pt x="26" y="326"/>
                    </a:lnTo>
                    <a:lnTo>
                      <a:pt x="68" y="342"/>
                    </a:lnTo>
                    <a:lnTo>
                      <a:pt x="110" y="382"/>
                    </a:lnTo>
                    <a:lnTo>
                      <a:pt x="93" y="438"/>
                    </a:lnTo>
                    <a:lnTo>
                      <a:pt x="144" y="534"/>
                    </a:lnTo>
                    <a:lnTo>
                      <a:pt x="211" y="598"/>
                    </a:lnTo>
                    <a:lnTo>
                      <a:pt x="169" y="646"/>
                    </a:lnTo>
                    <a:lnTo>
                      <a:pt x="177" y="702"/>
                    </a:lnTo>
                    <a:lnTo>
                      <a:pt x="245" y="742"/>
                    </a:lnTo>
                    <a:lnTo>
                      <a:pt x="287" y="798"/>
                    </a:lnTo>
                    <a:lnTo>
                      <a:pt x="270" y="846"/>
                    </a:lnTo>
                    <a:lnTo>
                      <a:pt x="337" y="886"/>
                    </a:lnTo>
                    <a:lnTo>
                      <a:pt x="388" y="934"/>
                    </a:lnTo>
                    <a:lnTo>
                      <a:pt x="380" y="998"/>
                    </a:lnTo>
                    <a:lnTo>
                      <a:pt x="337" y="1070"/>
                    </a:lnTo>
                    <a:lnTo>
                      <a:pt x="287" y="1142"/>
                    </a:lnTo>
                    <a:lnTo>
                      <a:pt x="262" y="1238"/>
                    </a:lnTo>
                    <a:lnTo>
                      <a:pt x="278" y="1222"/>
                    </a:lnTo>
                    <a:lnTo>
                      <a:pt x="304" y="1254"/>
                    </a:lnTo>
                    <a:lnTo>
                      <a:pt x="346" y="1270"/>
                    </a:lnTo>
                    <a:lnTo>
                      <a:pt x="396" y="1278"/>
                    </a:lnTo>
                    <a:lnTo>
                      <a:pt x="396" y="1286"/>
                    </a:lnTo>
                    <a:lnTo>
                      <a:pt x="388" y="1294"/>
                    </a:lnTo>
                    <a:lnTo>
                      <a:pt x="363" y="1302"/>
                    </a:lnTo>
                    <a:lnTo>
                      <a:pt x="346" y="1302"/>
                    </a:lnTo>
                    <a:lnTo>
                      <a:pt x="337" y="1326"/>
                    </a:lnTo>
                    <a:lnTo>
                      <a:pt x="287" y="1334"/>
                    </a:lnTo>
                    <a:lnTo>
                      <a:pt x="287" y="1358"/>
                    </a:lnTo>
                    <a:lnTo>
                      <a:pt x="287" y="1382"/>
                    </a:lnTo>
                    <a:lnTo>
                      <a:pt x="278" y="1382"/>
                    </a:lnTo>
                    <a:lnTo>
                      <a:pt x="287" y="1398"/>
                    </a:lnTo>
                    <a:lnTo>
                      <a:pt x="287" y="1446"/>
                    </a:lnTo>
                    <a:lnTo>
                      <a:pt x="287" y="1510"/>
                    </a:lnTo>
                    <a:lnTo>
                      <a:pt x="329" y="1558"/>
                    </a:lnTo>
                    <a:lnTo>
                      <a:pt x="312" y="1622"/>
                    </a:lnTo>
                    <a:lnTo>
                      <a:pt x="346" y="1630"/>
                    </a:lnTo>
                    <a:lnTo>
                      <a:pt x="354" y="1670"/>
                    </a:lnTo>
                    <a:lnTo>
                      <a:pt x="388" y="1702"/>
                    </a:lnTo>
                    <a:lnTo>
                      <a:pt x="413" y="1766"/>
                    </a:lnTo>
                    <a:lnTo>
                      <a:pt x="413" y="1758"/>
                    </a:lnTo>
                    <a:lnTo>
                      <a:pt x="438" y="1758"/>
                    </a:lnTo>
                    <a:lnTo>
                      <a:pt x="464" y="1774"/>
                    </a:lnTo>
                    <a:lnTo>
                      <a:pt x="481" y="1766"/>
                    </a:lnTo>
                    <a:lnTo>
                      <a:pt x="514" y="1774"/>
                    </a:lnTo>
                    <a:lnTo>
                      <a:pt x="531" y="1790"/>
                    </a:lnTo>
                    <a:lnTo>
                      <a:pt x="573" y="1766"/>
                    </a:lnTo>
                    <a:lnTo>
                      <a:pt x="607" y="1774"/>
                    </a:lnTo>
                    <a:lnTo>
                      <a:pt x="641" y="1798"/>
                    </a:lnTo>
                    <a:lnTo>
                      <a:pt x="649" y="1830"/>
                    </a:lnTo>
                    <a:lnTo>
                      <a:pt x="649" y="1862"/>
                    </a:lnTo>
                    <a:lnTo>
                      <a:pt x="683" y="1878"/>
                    </a:lnTo>
                    <a:lnTo>
                      <a:pt x="683" y="1894"/>
                    </a:lnTo>
                    <a:lnTo>
                      <a:pt x="717" y="1918"/>
                    </a:lnTo>
                    <a:lnTo>
                      <a:pt x="759" y="1926"/>
                    </a:lnTo>
                    <a:lnTo>
                      <a:pt x="767" y="1950"/>
                    </a:lnTo>
                    <a:lnTo>
                      <a:pt x="835" y="1966"/>
                    </a:lnTo>
                    <a:lnTo>
                      <a:pt x="860" y="1990"/>
                    </a:lnTo>
                    <a:lnTo>
                      <a:pt x="843" y="2014"/>
                    </a:lnTo>
                    <a:lnTo>
                      <a:pt x="826" y="2030"/>
                    </a:lnTo>
                    <a:lnTo>
                      <a:pt x="776" y="2038"/>
                    </a:lnTo>
                    <a:lnTo>
                      <a:pt x="767" y="2062"/>
                    </a:lnTo>
                    <a:lnTo>
                      <a:pt x="792" y="2078"/>
                    </a:lnTo>
                    <a:lnTo>
                      <a:pt x="792" y="2102"/>
                    </a:lnTo>
                    <a:lnTo>
                      <a:pt x="809" y="2126"/>
                    </a:lnTo>
                    <a:lnTo>
                      <a:pt x="835" y="2158"/>
                    </a:lnTo>
                    <a:lnTo>
                      <a:pt x="868" y="2158"/>
                    </a:lnTo>
                    <a:lnTo>
                      <a:pt x="877" y="2118"/>
                    </a:lnTo>
                    <a:lnTo>
                      <a:pt x="910" y="2118"/>
                    </a:lnTo>
                    <a:lnTo>
                      <a:pt x="969" y="2086"/>
                    </a:lnTo>
                    <a:lnTo>
                      <a:pt x="1011" y="2102"/>
                    </a:lnTo>
                    <a:lnTo>
                      <a:pt x="1054" y="2126"/>
                    </a:lnTo>
                    <a:lnTo>
                      <a:pt x="1037" y="2142"/>
                    </a:lnTo>
                    <a:lnTo>
                      <a:pt x="1054" y="2182"/>
                    </a:lnTo>
                    <a:lnTo>
                      <a:pt x="1079" y="2190"/>
                    </a:lnTo>
                    <a:lnTo>
                      <a:pt x="1113" y="2190"/>
                    </a:lnTo>
                    <a:lnTo>
                      <a:pt x="1115" y="0"/>
                    </a:lnTo>
                    <a:lnTo>
                      <a:pt x="1011" y="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123" name="Freeform 122"/>
              <p:cNvSpPr>
                <a:spLocks/>
              </p:cNvSpPr>
              <p:nvPr/>
            </p:nvSpPr>
            <p:spPr bwMode="auto">
              <a:xfrm>
                <a:off x="4280" y="131"/>
                <a:ext cx="801" cy="1272"/>
              </a:xfrm>
              <a:custGeom>
                <a:avLst/>
                <a:gdLst>
                  <a:gd name="T0" fmla="*/ 683 w 801"/>
                  <a:gd name="T1" fmla="*/ 720 h 1272"/>
                  <a:gd name="T2" fmla="*/ 658 w 801"/>
                  <a:gd name="T3" fmla="*/ 616 h 1272"/>
                  <a:gd name="T4" fmla="*/ 582 w 801"/>
                  <a:gd name="T5" fmla="*/ 520 h 1272"/>
                  <a:gd name="T6" fmla="*/ 557 w 801"/>
                  <a:gd name="T7" fmla="*/ 408 h 1272"/>
                  <a:gd name="T8" fmla="*/ 523 w 801"/>
                  <a:gd name="T9" fmla="*/ 256 h 1272"/>
                  <a:gd name="T10" fmla="*/ 439 w 801"/>
                  <a:gd name="T11" fmla="*/ 200 h 1272"/>
                  <a:gd name="T12" fmla="*/ 422 w 801"/>
                  <a:gd name="T13" fmla="*/ 88 h 1272"/>
                  <a:gd name="T14" fmla="*/ 413 w 801"/>
                  <a:gd name="T15" fmla="*/ 32 h 1272"/>
                  <a:gd name="T16" fmla="*/ 295 w 801"/>
                  <a:gd name="T17" fmla="*/ 0 h 1272"/>
                  <a:gd name="T18" fmla="*/ 262 w 801"/>
                  <a:gd name="T19" fmla="*/ 112 h 1272"/>
                  <a:gd name="T20" fmla="*/ 186 w 801"/>
                  <a:gd name="T21" fmla="*/ 168 h 1272"/>
                  <a:gd name="T22" fmla="*/ 43 w 801"/>
                  <a:gd name="T23" fmla="*/ 136 h 1272"/>
                  <a:gd name="T24" fmla="*/ 51 w 801"/>
                  <a:gd name="T25" fmla="*/ 216 h 1272"/>
                  <a:gd name="T26" fmla="*/ 177 w 801"/>
                  <a:gd name="T27" fmla="*/ 296 h 1272"/>
                  <a:gd name="T28" fmla="*/ 220 w 801"/>
                  <a:gd name="T29" fmla="*/ 368 h 1272"/>
                  <a:gd name="T30" fmla="*/ 228 w 801"/>
                  <a:gd name="T31" fmla="*/ 464 h 1272"/>
                  <a:gd name="T32" fmla="*/ 262 w 801"/>
                  <a:gd name="T33" fmla="*/ 552 h 1272"/>
                  <a:gd name="T34" fmla="*/ 329 w 801"/>
                  <a:gd name="T35" fmla="*/ 576 h 1272"/>
                  <a:gd name="T36" fmla="*/ 354 w 801"/>
                  <a:gd name="T37" fmla="*/ 600 h 1272"/>
                  <a:gd name="T38" fmla="*/ 354 w 801"/>
                  <a:gd name="T39" fmla="*/ 632 h 1272"/>
                  <a:gd name="T40" fmla="*/ 236 w 801"/>
                  <a:gd name="T41" fmla="*/ 832 h 1272"/>
                  <a:gd name="T42" fmla="*/ 177 w 801"/>
                  <a:gd name="T43" fmla="*/ 896 h 1272"/>
                  <a:gd name="T44" fmla="*/ 186 w 801"/>
                  <a:gd name="T45" fmla="*/ 976 h 1272"/>
                  <a:gd name="T46" fmla="*/ 228 w 801"/>
                  <a:gd name="T47" fmla="*/ 1080 h 1272"/>
                  <a:gd name="T48" fmla="*/ 236 w 801"/>
                  <a:gd name="T49" fmla="*/ 1160 h 1272"/>
                  <a:gd name="T50" fmla="*/ 287 w 801"/>
                  <a:gd name="T51" fmla="*/ 1208 h 1272"/>
                  <a:gd name="T52" fmla="*/ 312 w 801"/>
                  <a:gd name="T53" fmla="*/ 1272 h 1272"/>
                  <a:gd name="T54" fmla="*/ 380 w 801"/>
                  <a:gd name="T55" fmla="*/ 1264 h 1272"/>
                  <a:gd name="T56" fmla="*/ 506 w 801"/>
                  <a:gd name="T57" fmla="*/ 1192 h 1272"/>
                  <a:gd name="T58" fmla="*/ 675 w 801"/>
                  <a:gd name="T59" fmla="*/ 1112 h 1272"/>
                  <a:gd name="T60" fmla="*/ 750 w 801"/>
                  <a:gd name="T61" fmla="*/ 944 h 1272"/>
                  <a:gd name="T62" fmla="*/ 801 w 801"/>
                  <a:gd name="T63" fmla="*/ 808 h 127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801" h="1272">
                    <a:moveTo>
                      <a:pt x="750" y="760"/>
                    </a:moveTo>
                    <a:lnTo>
                      <a:pt x="683" y="720"/>
                    </a:lnTo>
                    <a:lnTo>
                      <a:pt x="700" y="672"/>
                    </a:lnTo>
                    <a:lnTo>
                      <a:pt x="658" y="616"/>
                    </a:lnTo>
                    <a:lnTo>
                      <a:pt x="590" y="576"/>
                    </a:lnTo>
                    <a:lnTo>
                      <a:pt x="582" y="520"/>
                    </a:lnTo>
                    <a:lnTo>
                      <a:pt x="624" y="472"/>
                    </a:lnTo>
                    <a:lnTo>
                      <a:pt x="557" y="408"/>
                    </a:lnTo>
                    <a:lnTo>
                      <a:pt x="506" y="312"/>
                    </a:lnTo>
                    <a:lnTo>
                      <a:pt x="523" y="256"/>
                    </a:lnTo>
                    <a:lnTo>
                      <a:pt x="481" y="216"/>
                    </a:lnTo>
                    <a:lnTo>
                      <a:pt x="439" y="200"/>
                    </a:lnTo>
                    <a:lnTo>
                      <a:pt x="413" y="136"/>
                    </a:lnTo>
                    <a:lnTo>
                      <a:pt x="422" y="88"/>
                    </a:lnTo>
                    <a:lnTo>
                      <a:pt x="430" y="72"/>
                    </a:lnTo>
                    <a:lnTo>
                      <a:pt x="413" y="32"/>
                    </a:lnTo>
                    <a:lnTo>
                      <a:pt x="346" y="0"/>
                    </a:lnTo>
                    <a:lnTo>
                      <a:pt x="295" y="0"/>
                    </a:lnTo>
                    <a:lnTo>
                      <a:pt x="262" y="40"/>
                    </a:lnTo>
                    <a:lnTo>
                      <a:pt x="262" y="112"/>
                    </a:lnTo>
                    <a:lnTo>
                      <a:pt x="245" y="184"/>
                    </a:lnTo>
                    <a:lnTo>
                      <a:pt x="186" y="168"/>
                    </a:lnTo>
                    <a:lnTo>
                      <a:pt x="144" y="184"/>
                    </a:lnTo>
                    <a:lnTo>
                      <a:pt x="43" y="136"/>
                    </a:lnTo>
                    <a:lnTo>
                      <a:pt x="0" y="160"/>
                    </a:lnTo>
                    <a:lnTo>
                      <a:pt x="51" y="216"/>
                    </a:lnTo>
                    <a:lnTo>
                      <a:pt x="144" y="256"/>
                    </a:lnTo>
                    <a:lnTo>
                      <a:pt x="177" y="296"/>
                    </a:lnTo>
                    <a:lnTo>
                      <a:pt x="177" y="336"/>
                    </a:lnTo>
                    <a:lnTo>
                      <a:pt x="220" y="368"/>
                    </a:lnTo>
                    <a:lnTo>
                      <a:pt x="220" y="416"/>
                    </a:lnTo>
                    <a:lnTo>
                      <a:pt x="228" y="464"/>
                    </a:lnTo>
                    <a:lnTo>
                      <a:pt x="245" y="504"/>
                    </a:lnTo>
                    <a:lnTo>
                      <a:pt x="262" y="552"/>
                    </a:lnTo>
                    <a:lnTo>
                      <a:pt x="295" y="560"/>
                    </a:lnTo>
                    <a:lnTo>
                      <a:pt x="329" y="576"/>
                    </a:lnTo>
                    <a:lnTo>
                      <a:pt x="354" y="584"/>
                    </a:lnTo>
                    <a:lnTo>
                      <a:pt x="354" y="600"/>
                    </a:lnTo>
                    <a:lnTo>
                      <a:pt x="363" y="616"/>
                    </a:lnTo>
                    <a:lnTo>
                      <a:pt x="354" y="632"/>
                    </a:lnTo>
                    <a:lnTo>
                      <a:pt x="321" y="696"/>
                    </a:lnTo>
                    <a:lnTo>
                      <a:pt x="236" y="832"/>
                    </a:lnTo>
                    <a:lnTo>
                      <a:pt x="203" y="864"/>
                    </a:lnTo>
                    <a:lnTo>
                      <a:pt x="177" y="896"/>
                    </a:lnTo>
                    <a:lnTo>
                      <a:pt x="177" y="936"/>
                    </a:lnTo>
                    <a:lnTo>
                      <a:pt x="186" y="976"/>
                    </a:lnTo>
                    <a:lnTo>
                      <a:pt x="211" y="1048"/>
                    </a:lnTo>
                    <a:lnTo>
                      <a:pt x="228" y="1080"/>
                    </a:lnTo>
                    <a:lnTo>
                      <a:pt x="228" y="1120"/>
                    </a:lnTo>
                    <a:lnTo>
                      <a:pt x="236" y="1160"/>
                    </a:lnTo>
                    <a:lnTo>
                      <a:pt x="253" y="1192"/>
                    </a:lnTo>
                    <a:lnTo>
                      <a:pt x="287" y="1208"/>
                    </a:lnTo>
                    <a:lnTo>
                      <a:pt x="321" y="1224"/>
                    </a:lnTo>
                    <a:lnTo>
                      <a:pt x="312" y="1272"/>
                    </a:lnTo>
                    <a:lnTo>
                      <a:pt x="363" y="1272"/>
                    </a:lnTo>
                    <a:lnTo>
                      <a:pt x="380" y="1264"/>
                    </a:lnTo>
                    <a:lnTo>
                      <a:pt x="405" y="1248"/>
                    </a:lnTo>
                    <a:lnTo>
                      <a:pt x="506" y="1192"/>
                    </a:lnTo>
                    <a:lnTo>
                      <a:pt x="599" y="1152"/>
                    </a:lnTo>
                    <a:lnTo>
                      <a:pt x="675" y="1112"/>
                    </a:lnTo>
                    <a:lnTo>
                      <a:pt x="700" y="1016"/>
                    </a:lnTo>
                    <a:lnTo>
                      <a:pt x="750" y="944"/>
                    </a:lnTo>
                    <a:lnTo>
                      <a:pt x="793" y="872"/>
                    </a:lnTo>
                    <a:lnTo>
                      <a:pt x="801" y="808"/>
                    </a:lnTo>
                    <a:lnTo>
                      <a:pt x="750" y="760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124" name="Freeform 123"/>
              <p:cNvSpPr>
                <a:spLocks/>
              </p:cNvSpPr>
              <p:nvPr/>
            </p:nvSpPr>
            <p:spPr bwMode="auto">
              <a:xfrm>
                <a:off x="3845" y="312"/>
                <a:ext cx="691" cy="1696"/>
              </a:xfrm>
              <a:custGeom>
                <a:avLst/>
                <a:gdLst>
                  <a:gd name="T0" fmla="*/ 354 w 691"/>
                  <a:gd name="T1" fmla="*/ 72 h 1696"/>
                  <a:gd name="T2" fmla="*/ 295 w 691"/>
                  <a:gd name="T3" fmla="*/ 128 h 1696"/>
                  <a:gd name="T4" fmla="*/ 261 w 691"/>
                  <a:gd name="T5" fmla="*/ 216 h 1696"/>
                  <a:gd name="T6" fmla="*/ 210 w 691"/>
                  <a:gd name="T7" fmla="*/ 312 h 1696"/>
                  <a:gd name="T8" fmla="*/ 168 w 691"/>
                  <a:gd name="T9" fmla="*/ 400 h 1696"/>
                  <a:gd name="T10" fmla="*/ 118 w 691"/>
                  <a:gd name="T11" fmla="*/ 576 h 1696"/>
                  <a:gd name="T12" fmla="*/ 143 w 691"/>
                  <a:gd name="T13" fmla="*/ 656 h 1696"/>
                  <a:gd name="T14" fmla="*/ 33 w 691"/>
                  <a:gd name="T15" fmla="*/ 736 h 1696"/>
                  <a:gd name="T16" fmla="*/ 50 w 691"/>
                  <a:gd name="T17" fmla="*/ 936 h 1696"/>
                  <a:gd name="T18" fmla="*/ 92 w 691"/>
                  <a:gd name="T19" fmla="*/ 1016 h 1696"/>
                  <a:gd name="T20" fmla="*/ 67 w 691"/>
                  <a:gd name="T21" fmla="*/ 1144 h 1696"/>
                  <a:gd name="T22" fmla="*/ 17 w 691"/>
                  <a:gd name="T23" fmla="*/ 1272 h 1696"/>
                  <a:gd name="T24" fmla="*/ 8 w 691"/>
                  <a:gd name="T25" fmla="*/ 1328 h 1696"/>
                  <a:gd name="T26" fmla="*/ 42 w 691"/>
                  <a:gd name="T27" fmla="*/ 1376 h 1696"/>
                  <a:gd name="T28" fmla="*/ 84 w 691"/>
                  <a:gd name="T29" fmla="*/ 1504 h 1696"/>
                  <a:gd name="T30" fmla="*/ 118 w 691"/>
                  <a:gd name="T31" fmla="*/ 1568 h 1696"/>
                  <a:gd name="T32" fmla="*/ 109 w 691"/>
                  <a:gd name="T33" fmla="*/ 1616 h 1696"/>
                  <a:gd name="T34" fmla="*/ 135 w 691"/>
                  <a:gd name="T35" fmla="*/ 1664 h 1696"/>
                  <a:gd name="T36" fmla="*/ 202 w 691"/>
                  <a:gd name="T37" fmla="*/ 1696 h 1696"/>
                  <a:gd name="T38" fmla="*/ 244 w 691"/>
                  <a:gd name="T39" fmla="*/ 1648 h 1696"/>
                  <a:gd name="T40" fmla="*/ 286 w 691"/>
                  <a:gd name="T41" fmla="*/ 1600 h 1696"/>
                  <a:gd name="T42" fmla="*/ 387 w 691"/>
                  <a:gd name="T43" fmla="*/ 1472 h 1696"/>
                  <a:gd name="T44" fmla="*/ 387 w 691"/>
                  <a:gd name="T45" fmla="*/ 1408 h 1696"/>
                  <a:gd name="T46" fmla="*/ 396 w 691"/>
                  <a:gd name="T47" fmla="*/ 1336 h 1696"/>
                  <a:gd name="T48" fmla="*/ 421 w 691"/>
                  <a:gd name="T49" fmla="*/ 1272 h 1696"/>
                  <a:gd name="T50" fmla="*/ 497 w 691"/>
                  <a:gd name="T51" fmla="*/ 1224 h 1696"/>
                  <a:gd name="T52" fmla="*/ 505 w 691"/>
                  <a:gd name="T53" fmla="*/ 1168 h 1696"/>
                  <a:gd name="T54" fmla="*/ 480 w 691"/>
                  <a:gd name="T55" fmla="*/ 1088 h 1696"/>
                  <a:gd name="T56" fmla="*/ 396 w 691"/>
                  <a:gd name="T57" fmla="*/ 1040 h 1696"/>
                  <a:gd name="T58" fmla="*/ 387 w 691"/>
                  <a:gd name="T59" fmla="*/ 984 h 1696"/>
                  <a:gd name="T60" fmla="*/ 387 w 691"/>
                  <a:gd name="T61" fmla="*/ 832 h 1696"/>
                  <a:gd name="T62" fmla="*/ 480 w 691"/>
                  <a:gd name="T63" fmla="*/ 704 h 1696"/>
                  <a:gd name="T64" fmla="*/ 556 w 691"/>
                  <a:gd name="T65" fmla="*/ 624 h 1696"/>
                  <a:gd name="T66" fmla="*/ 581 w 691"/>
                  <a:gd name="T67" fmla="*/ 560 h 1696"/>
                  <a:gd name="T68" fmla="*/ 573 w 691"/>
                  <a:gd name="T69" fmla="*/ 496 h 1696"/>
                  <a:gd name="T70" fmla="*/ 606 w 691"/>
                  <a:gd name="T71" fmla="*/ 424 h 1696"/>
                  <a:gd name="T72" fmla="*/ 682 w 691"/>
                  <a:gd name="T73" fmla="*/ 376 h 1696"/>
                  <a:gd name="T74" fmla="*/ 674 w 691"/>
                  <a:gd name="T75" fmla="*/ 328 h 1696"/>
                  <a:gd name="T76" fmla="*/ 649 w 691"/>
                  <a:gd name="T77" fmla="*/ 240 h 1696"/>
                  <a:gd name="T78" fmla="*/ 606 w 691"/>
                  <a:gd name="T79" fmla="*/ 160 h 1696"/>
                  <a:gd name="T80" fmla="*/ 573 w 691"/>
                  <a:gd name="T81" fmla="*/ 80 h 1696"/>
                  <a:gd name="T82" fmla="*/ 446 w 691"/>
                  <a:gd name="T83" fmla="*/ 0 h 1696"/>
                  <a:gd name="T84" fmla="*/ 429 w 691"/>
                  <a:gd name="T85" fmla="*/ 88 h 169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691" h="1696">
                    <a:moveTo>
                      <a:pt x="429" y="88"/>
                    </a:moveTo>
                    <a:lnTo>
                      <a:pt x="354" y="72"/>
                    </a:lnTo>
                    <a:lnTo>
                      <a:pt x="337" y="128"/>
                    </a:lnTo>
                    <a:lnTo>
                      <a:pt x="295" y="128"/>
                    </a:lnTo>
                    <a:lnTo>
                      <a:pt x="261" y="168"/>
                    </a:lnTo>
                    <a:lnTo>
                      <a:pt x="261" y="216"/>
                    </a:lnTo>
                    <a:lnTo>
                      <a:pt x="269" y="256"/>
                    </a:lnTo>
                    <a:lnTo>
                      <a:pt x="210" y="312"/>
                    </a:lnTo>
                    <a:lnTo>
                      <a:pt x="210" y="376"/>
                    </a:lnTo>
                    <a:lnTo>
                      <a:pt x="168" y="400"/>
                    </a:lnTo>
                    <a:lnTo>
                      <a:pt x="168" y="496"/>
                    </a:lnTo>
                    <a:lnTo>
                      <a:pt x="118" y="576"/>
                    </a:lnTo>
                    <a:lnTo>
                      <a:pt x="160" y="600"/>
                    </a:lnTo>
                    <a:lnTo>
                      <a:pt x="143" y="656"/>
                    </a:lnTo>
                    <a:lnTo>
                      <a:pt x="67" y="664"/>
                    </a:lnTo>
                    <a:lnTo>
                      <a:pt x="33" y="736"/>
                    </a:lnTo>
                    <a:lnTo>
                      <a:pt x="50" y="856"/>
                    </a:lnTo>
                    <a:lnTo>
                      <a:pt x="50" y="936"/>
                    </a:lnTo>
                    <a:lnTo>
                      <a:pt x="92" y="976"/>
                    </a:lnTo>
                    <a:lnTo>
                      <a:pt x="92" y="1016"/>
                    </a:lnTo>
                    <a:lnTo>
                      <a:pt x="67" y="1056"/>
                    </a:lnTo>
                    <a:lnTo>
                      <a:pt x="67" y="1144"/>
                    </a:lnTo>
                    <a:lnTo>
                      <a:pt x="33" y="1176"/>
                    </a:lnTo>
                    <a:lnTo>
                      <a:pt x="17" y="1272"/>
                    </a:lnTo>
                    <a:lnTo>
                      <a:pt x="0" y="1280"/>
                    </a:lnTo>
                    <a:lnTo>
                      <a:pt x="8" y="1328"/>
                    </a:lnTo>
                    <a:lnTo>
                      <a:pt x="33" y="1352"/>
                    </a:lnTo>
                    <a:lnTo>
                      <a:pt x="42" y="1376"/>
                    </a:lnTo>
                    <a:lnTo>
                      <a:pt x="42" y="1440"/>
                    </a:lnTo>
                    <a:lnTo>
                      <a:pt x="84" y="1504"/>
                    </a:lnTo>
                    <a:lnTo>
                      <a:pt x="109" y="1536"/>
                    </a:lnTo>
                    <a:lnTo>
                      <a:pt x="118" y="1568"/>
                    </a:lnTo>
                    <a:lnTo>
                      <a:pt x="109" y="1592"/>
                    </a:lnTo>
                    <a:lnTo>
                      <a:pt x="109" y="1616"/>
                    </a:lnTo>
                    <a:lnTo>
                      <a:pt x="126" y="1632"/>
                    </a:lnTo>
                    <a:lnTo>
                      <a:pt x="135" y="1664"/>
                    </a:lnTo>
                    <a:lnTo>
                      <a:pt x="135" y="1696"/>
                    </a:lnTo>
                    <a:lnTo>
                      <a:pt x="202" y="1696"/>
                    </a:lnTo>
                    <a:lnTo>
                      <a:pt x="236" y="1680"/>
                    </a:lnTo>
                    <a:lnTo>
                      <a:pt x="244" y="1648"/>
                    </a:lnTo>
                    <a:lnTo>
                      <a:pt x="261" y="1616"/>
                    </a:lnTo>
                    <a:lnTo>
                      <a:pt x="286" y="1600"/>
                    </a:lnTo>
                    <a:lnTo>
                      <a:pt x="354" y="1608"/>
                    </a:lnTo>
                    <a:lnTo>
                      <a:pt x="387" y="1472"/>
                    </a:lnTo>
                    <a:lnTo>
                      <a:pt x="396" y="1440"/>
                    </a:lnTo>
                    <a:lnTo>
                      <a:pt x="387" y="1408"/>
                    </a:lnTo>
                    <a:lnTo>
                      <a:pt x="387" y="1368"/>
                    </a:lnTo>
                    <a:lnTo>
                      <a:pt x="396" y="1336"/>
                    </a:lnTo>
                    <a:lnTo>
                      <a:pt x="404" y="1296"/>
                    </a:lnTo>
                    <a:lnTo>
                      <a:pt x="421" y="1272"/>
                    </a:lnTo>
                    <a:lnTo>
                      <a:pt x="472" y="1240"/>
                    </a:lnTo>
                    <a:lnTo>
                      <a:pt x="497" y="1224"/>
                    </a:lnTo>
                    <a:lnTo>
                      <a:pt x="497" y="1192"/>
                    </a:lnTo>
                    <a:lnTo>
                      <a:pt x="505" y="1168"/>
                    </a:lnTo>
                    <a:lnTo>
                      <a:pt x="522" y="1144"/>
                    </a:lnTo>
                    <a:lnTo>
                      <a:pt x="480" y="1088"/>
                    </a:lnTo>
                    <a:lnTo>
                      <a:pt x="413" y="1048"/>
                    </a:lnTo>
                    <a:lnTo>
                      <a:pt x="396" y="1040"/>
                    </a:lnTo>
                    <a:lnTo>
                      <a:pt x="387" y="1024"/>
                    </a:lnTo>
                    <a:lnTo>
                      <a:pt x="387" y="984"/>
                    </a:lnTo>
                    <a:lnTo>
                      <a:pt x="379" y="904"/>
                    </a:lnTo>
                    <a:lnTo>
                      <a:pt x="387" y="832"/>
                    </a:lnTo>
                    <a:lnTo>
                      <a:pt x="429" y="760"/>
                    </a:lnTo>
                    <a:lnTo>
                      <a:pt x="480" y="704"/>
                    </a:lnTo>
                    <a:lnTo>
                      <a:pt x="539" y="648"/>
                    </a:lnTo>
                    <a:lnTo>
                      <a:pt x="556" y="624"/>
                    </a:lnTo>
                    <a:lnTo>
                      <a:pt x="564" y="584"/>
                    </a:lnTo>
                    <a:lnTo>
                      <a:pt x="581" y="560"/>
                    </a:lnTo>
                    <a:lnTo>
                      <a:pt x="581" y="536"/>
                    </a:lnTo>
                    <a:lnTo>
                      <a:pt x="573" y="496"/>
                    </a:lnTo>
                    <a:lnTo>
                      <a:pt x="581" y="464"/>
                    </a:lnTo>
                    <a:lnTo>
                      <a:pt x="606" y="424"/>
                    </a:lnTo>
                    <a:lnTo>
                      <a:pt x="615" y="384"/>
                    </a:lnTo>
                    <a:lnTo>
                      <a:pt x="682" y="376"/>
                    </a:lnTo>
                    <a:lnTo>
                      <a:pt x="691" y="376"/>
                    </a:lnTo>
                    <a:lnTo>
                      <a:pt x="674" y="328"/>
                    </a:lnTo>
                    <a:lnTo>
                      <a:pt x="657" y="288"/>
                    </a:lnTo>
                    <a:lnTo>
                      <a:pt x="649" y="240"/>
                    </a:lnTo>
                    <a:lnTo>
                      <a:pt x="649" y="192"/>
                    </a:lnTo>
                    <a:lnTo>
                      <a:pt x="606" y="160"/>
                    </a:lnTo>
                    <a:lnTo>
                      <a:pt x="606" y="120"/>
                    </a:lnTo>
                    <a:lnTo>
                      <a:pt x="573" y="80"/>
                    </a:lnTo>
                    <a:lnTo>
                      <a:pt x="480" y="40"/>
                    </a:lnTo>
                    <a:lnTo>
                      <a:pt x="446" y="0"/>
                    </a:lnTo>
                    <a:lnTo>
                      <a:pt x="429" y="8"/>
                    </a:lnTo>
                    <a:lnTo>
                      <a:pt x="429" y="88"/>
                    </a:lnTo>
                    <a:close/>
                  </a:path>
                </a:pathLst>
              </a:custGeom>
              <a:pattFill prst="wdUpDiag">
                <a:fgClr>
                  <a:schemeClr val="tx2">
                    <a:lumMod val="20000"/>
                    <a:lumOff val="80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125" name="Freeform 124"/>
              <p:cNvSpPr>
                <a:spLocks/>
              </p:cNvSpPr>
              <p:nvPr/>
            </p:nvSpPr>
            <p:spPr bwMode="auto">
              <a:xfrm>
                <a:off x="4274" y="128"/>
                <a:ext cx="801" cy="1272"/>
              </a:xfrm>
              <a:custGeom>
                <a:avLst/>
                <a:gdLst>
                  <a:gd name="T0" fmla="*/ 683 w 801"/>
                  <a:gd name="T1" fmla="*/ 720 h 1272"/>
                  <a:gd name="T2" fmla="*/ 658 w 801"/>
                  <a:gd name="T3" fmla="*/ 616 h 1272"/>
                  <a:gd name="T4" fmla="*/ 582 w 801"/>
                  <a:gd name="T5" fmla="*/ 520 h 1272"/>
                  <a:gd name="T6" fmla="*/ 557 w 801"/>
                  <a:gd name="T7" fmla="*/ 408 h 1272"/>
                  <a:gd name="T8" fmla="*/ 523 w 801"/>
                  <a:gd name="T9" fmla="*/ 256 h 1272"/>
                  <a:gd name="T10" fmla="*/ 439 w 801"/>
                  <a:gd name="T11" fmla="*/ 200 h 1272"/>
                  <a:gd name="T12" fmla="*/ 422 w 801"/>
                  <a:gd name="T13" fmla="*/ 88 h 1272"/>
                  <a:gd name="T14" fmla="*/ 413 w 801"/>
                  <a:gd name="T15" fmla="*/ 32 h 1272"/>
                  <a:gd name="T16" fmla="*/ 295 w 801"/>
                  <a:gd name="T17" fmla="*/ 0 h 1272"/>
                  <a:gd name="T18" fmla="*/ 262 w 801"/>
                  <a:gd name="T19" fmla="*/ 112 h 1272"/>
                  <a:gd name="T20" fmla="*/ 186 w 801"/>
                  <a:gd name="T21" fmla="*/ 168 h 1272"/>
                  <a:gd name="T22" fmla="*/ 43 w 801"/>
                  <a:gd name="T23" fmla="*/ 136 h 1272"/>
                  <a:gd name="T24" fmla="*/ 51 w 801"/>
                  <a:gd name="T25" fmla="*/ 216 h 1272"/>
                  <a:gd name="T26" fmla="*/ 177 w 801"/>
                  <a:gd name="T27" fmla="*/ 296 h 1272"/>
                  <a:gd name="T28" fmla="*/ 220 w 801"/>
                  <a:gd name="T29" fmla="*/ 368 h 1272"/>
                  <a:gd name="T30" fmla="*/ 228 w 801"/>
                  <a:gd name="T31" fmla="*/ 464 h 1272"/>
                  <a:gd name="T32" fmla="*/ 262 w 801"/>
                  <a:gd name="T33" fmla="*/ 552 h 1272"/>
                  <a:gd name="T34" fmla="*/ 329 w 801"/>
                  <a:gd name="T35" fmla="*/ 576 h 1272"/>
                  <a:gd name="T36" fmla="*/ 354 w 801"/>
                  <a:gd name="T37" fmla="*/ 600 h 1272"/>
                  <a:gd name="T38" fmla="*/ 354 w 801"/>
                  <a:gd name="T39" fmla="*/ 632 h 1272"/>
                  <a:gd name="T40" fmla="*/ 236 w 801"/>
                  <a:gd name="T41" fmla="*/ 832 h 1272"/>
                  <a:gd name="T42" fmla="*/ 177 w 801"/>
                  <a:gd name="T43" fmla="*/ 896 h 1272"/>
                  <a:gd name="T44" fmla="*/ 186 w 801"/>
                  <a:gd name="T45" fmla="*/ 976 h 1272"/>
                  <a:gd name="T46" fmla="*/ 228 w 801"/>
                  <a:gd name="T47" fmla="*/ 1080 h 1272"/>
                  <a:gd name="T48" fmla="*/ 236 w 801"/>
                  <a:gd name="T49" fmla="*/ 1160 h 1272"/>
                  <a:gd name="T50" fmla="*/ 287 w 801"/>
                  <a:gd name="T51" fmla="*/ 1208 h 1272"/>
                  <a:gd name="T52" fmla="*/ 312 w 801"/>
                  <a:gd name="T53" fmla="*/ 1272 h 1272"/>
                  <a:gd name="T54" fmla="*/ 380 w 801"/>
                  <a:gd name="T55" fmla="*/ 1264 h 1272"/>
                  <a:gd name="T56" fmla="*/ 506 w 801"/>
                  <a:gd name="T57" fmla="*/ 1192 h 1272"/>
                  <a:gd name="T58" fmla="*/ 675 w 801"/>
                  <a:gd name="T59" fmla="*/ 1112 h 1272"/>
                  <a:gd name="T60" fmla="*/ 750 w 801"/>
                  <a:gd name="T61" fmla="*/ 944 h 1272"/>
                  <a:gd name="T62" fmla="*/ 801 w 801"/>
                  <a:gd name="T63" fmla="*/ 808 h 127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801" h="1272">
                    <a:moveTo>
                      <a:pt x="750" y="760"/>
                    </a:moveTo>
                    <a:lnTo>
                      <a:pt x="683" y="720"/>
                    </a:lnTo>
                    <a:lnTo>
                      <a:pt x="700" y="672"/>
                    </a:lnTo>
                    <a:lnTo>
                      <a:pt x="658" y="616"/>
                    </a:lnTo>
                    <a:lnTo>
                      <a:pt x="590" y="576"/>
                    </a:lnTo>
                    <a:lnTo>
                      <a:pt x="582" y="520"/>
                    </a:lnTo>
                    <a:lnTo>
                      <a:pt x="624" y="472"/>
                    </a:lnTo>
                    <a:lnTo>
                      <a:pt x="557" y="408"/>
                    </a:lnTo>
                    <a:lnTo>
                      <a:pt x="506" y="312"/>
                    </a:lnTo>
                    <a:lnTo>
                      <a:pt x="523" y="256"/>
                    </a:lnTo>
                    <a:lnTo>
                      <a:pt x="481" y="216"/>
                    </a:lnTo>
                    <a:lnTo>
                      <a:pt x="439" y="200"/>
                    </a:lnTo>
                    <a:lnTo>
                      <a:pt x="413" y="136"/>
                    </a:lnTo>
                    <a:lnTo>
                      <a:pt x="422" y="88"/>
                    </a:lnTo>
                    <a:lnTo>
                      <a:pt x="430" y="72"/>
                    </a:lnTo>
                    <a:lnTo>
                      <a:pt x="413" y="32"/>
                    </a:lnTo>
                    <a:lnTo>
                      <a:pt x="346" y="0"/>
                    </a:lnTo>
                    <a:lnTo>
                      <a:pt x="295" y="0"/>
                    </a:lnTo>
                    <a:lnTo>
                      <a:pt x="262" y="40"/>
                    </a:lnTo>
                    <a:lnTo>
                      <a:pt x="262" y="112"/>
                    </a:lnTo>
                    <a:lnTo>
                      <a:pt x="245" y="184"/>
                    </a:lnTo>
                    <a:lnTo>
                      <a:pt x="186" y="168"/>
                    </a:lnTo>
                    <a:lnTo>
                      <a:pt x="144" y="184"/>
                    </a:lnTo>
                    <a:lnTo>
                      <a:pt x="43" y="136"/>
                    </a:lnTo>
                    <a:lnTo>
                      <a:pt x="0" y="160"/>
                    </a:lnTo>
                    <a:lnTo>
                      <a:pt x="51" y="216"/>
                    </a:lnTo>
                    <a:lnTo>
                      <a:pt x="144" y="256"/>
                    </a:lnTo>
                    <a:lnTo>
                      <a:pt x="177" y="296"/>
                    </a:lnTo>
                    <a:lnTo>
                      <a:pt x="177" y="336"/>
                    </a:lnTo>
                    <a:lnTo>
                      <a:pt x="220" y="368"/>
                    </a:lnTo>
                    <a:lnTo>
                      <a:pt x="220" y="416"/>
                    </a:lnTo>
                    <a:lnTo>
                      <a:pt x="228" y="464"/>
                    </a:lnTo>
                    <a:lnTo>
                      <a:pt x="245" y="504"/>
                    </a:lnTo>
                    <a:lnTo>
                      <a:pt x="262" y="552"/>
                    </a:lnTo>
                    <a:lnTo>
                      <a:pt x="295" y="560"/>
                    </a:lnTo>
                    <a:lnTo>
                      <a:pt x="329" y="576"/>
                    </a:lnTo>
                    <a:lnTo>
                      <a:pt x="354" y="584"/>
                    </a:lnTo>
                    <a:lnTo>
                      <a:pt x="354" y="600"/>
                    </a:lnTo>
                    <a:lnTo>
                      <a:pt x="363" y="616"/>
                    </a:lnTo>
                    <a:lnTo>
                      <a:pt x="354" y="632"/>
                    </a:lnTo>
                    <a:lnTo>
                      <a:pt x="321" y="696"/>
                    </a:lnTo>
                    <a:lnTo>
                      <a:pt x="236" y="832"/>
                    </a:lnTo>
                    <a:lnTo>
                      <a:pt x="203" y="864"/>
                    </a:lnTo>
                    <a:lnTo>
                      <a:pt x="177" y="896"/>
                    </a:lnTo>
                    <a:lnTo>
                      <a:pt x="177" y="936"/>
                    </a:lnTo>
                    <a:lnTo>
                      <a:pt x="186" y="976"/>
                    </a:lnTo>
                    <a:lnTo>
                      <a:pt x="211" y="1048"/>
                    </a:lnTo>
                    <a:lnTo>
                      <a:pt x="228" y="1080"/>
                    </a:lnTo>
                    <a:lnTo>
                      <a:pt x="228" y="1120"/>
                    </a:lnTo>
                    <a:lnTo>
                      <a:pt x="236" y="1160"/>
                    </a:lnTo>
                    <a:lnTo>
                      <a:pt x="253" y="1192"/>
                    </a:lnTo>
                    <a:lnTo>
                      <a:pt x="287" y="1208"/>
                    </a:lnTo>
                    <a:lnTo>
                      <a:pt x="321" y="1224"/>
                    </a:lnTo>
                    <a:lnTo>
                      <a:pt x="312" y="1272"/>
                    </a:lnTo>
                    <a:lnTo>
                      <a:pt x="363" y="1272"/>
                    </a:lnTo>
                    <a:lnTo>
                      <a:pt x="380" y="1264"/>
                    </a:lnTo>
                    <a:lnTo>
                      <a:pt x="405" y="1248"/>
                    </a:lnTo>
                    <a:lnTo>
                      <a:pt x="506" y="1192"/>
                    </a:lnTo>
                    <a:lnTo>
                      <a:pt x="599" y="1152"/>
                    </a:lnTo>
                    <a:lnTo>
                      <a:pt x="675" y="1112"/>
                    </a:lnTo>
                    <a:lnTo>
                      <a:pt x="700" y="1016"/>
                    </a:lnTo>
                    <a:lnTo>
                      <a:pt x="750" y="944"/>
                    </a:lnTo>
                    <a:lnTo>
                      <a:pt x="793" y="872"/>
                    </a:lnTo>
                    <a:lnTo>
                      <a:pt x="801" y="808"/>
                    </a:lnTo>
                    <a:lnTo>
                      <a:pt x="750" y="76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126" name="Freeform 125"/>
              <p:cNvSpPr>
                <a:spLocks/>
              </p:cNvSpPr>
              <p:nvPr/>
            </p:nvSpPr>
            <p:spPr bwMode="auto">
              <a:xfrm>
                <a:off x="3845" y="304"/>
                <a:ext cx="691" cy="1696"/>
              </a:xfrm>
              <a:custGeom>
                <a:avLst/>
                <a:gdLst>
                  <a:gd name="T0" fmla="*/ 354 w 691"/>
                  <a:gd name="T1" fmla="*/ 72 h 1696"/>
                  <a:gd name="T2" fmla="*/ 295 w 691"/>
                  <a:gd name="T3" fmla="*/ 128 h 1696"/>
                  <a:gd name="T4" fmla="*/ 261 w 691"/>
                  <a:gd name="T5" fmla="*/ 216 h 1696"/>
                  <a:gd name="T6" fmla="*/ 210 w 691"/>
                  <a:gd name="T7" fmla="*/ 312 h 1696"/>
                  <a:gd name="T8" fmla="*/ 168 w 691"/>
                  <a:gd name="T9" fmla="*/ 400 h 1696"/>
                  <a:gd name="T10" fmla="*/ 118 w 691"/>
                  <a:gd name="T11" fmla="*/ 576 h 1696"/>
                  <a:gd name="T12" fmla="*/ 143 w 691"/>
                  <a:gd name="T13" fmla="*/ 656 h 1696"/>
                  <a:gd name="T14" fmla="*/ 33 w 691"/>
                  <a:gd name="T15" fmla="*/ 736 h 1696"/>
                  <a:gd name="T16" fmla="*/ 50 w 691"/>
                  <a:gd name="T17" fmla="*/ 936 h 1696"/>
                  <a:gd name="T18" fmla="*/ 92 w 691"/>
                  <a:gd name="T19" fmla="*/ 1016 h 1696"/>
                  <a:gd name="T20" fmla="*/ 67 w 691"/>
                  <a:gd name="T21" fmla="*/ 1144 h 1696"/>
                  <a:gd name="T22" fmla="*/ 17 w 691"/>
                  <a:gd name="T23" fmla="*/ 1272 h 1696"/>
                  <a:gd name="T24" fmla="*/ 8 w 691"/>
                  <a:gd name="T25" fmla="*/ 1328 h 1696"/>
                  <a:gd name="T26" fmla="*/ 42 w 691"/>
                  <a:gd name="T27" fmla="*/ 1376 h 1696"/>
                  <a:gd name="T28" fmla="*/ 84 w 691"/>
                  <a:gd name="T29" fmla="*/ 1504 h 1696"/>
                  <a:gd name="T30" fmla="*/ 118 w 691"/>
                  <a:gd name="T31" fmla="*/ 1568 h 1696"/>
                  <a:gd name="T32" fmla="*/ 109 w 691"/>
                  <a:gd name="T33" fmla="*/ 1616 h 1696"/>
                  <a:gd name="T34" fmla="*/ 135 w 691"/>
                  <a:gd name="T35" fmla="*/ 1664 h 1696"/>
                  <a:gd name="T36" fmla="*/ 202 w 691"/>
                  <a:gd name="T37" fmla="*/ 1696 h 1696"/>
                  <a:gd name="T38" fmla="*/ 244 w 691"/>
                  <a:gd name="T39" fmla="*/ 1648 h 1696"/>
                  <a:gd name="T40" fmla="*/ 286 w 691"/>
                  <a:gd name="T41" fmla="*/ 1600 h 1696"/>
                  <a:gd name="T42" fmla="*/ 387 w 691"/>
                  <a:gd name="T43" fmla="*/ 1472 h 1696"/>
                  <a:gd name="T44" fmla="*/ 387 w 691"/>
                  <a:gd name="T45" fmla="*/ 1408 h 1696"/>
                  <a:gd name="T46" fmla="*/ 396 w 691"/>
                  <a:gd name="T47" fmla="*/ 1336 h 1696"/>
                  <a:gd name="T48" fmla="*/ 421 w 691"/>
                  <a:gd name="T49" fmla="*/ 1272 h 1696"/>
                  <a:gd name="T50" fmla="*/ 497 w 691"/>
                  <a:gd name="T51" fmla="*/ 1224 h 1696"/>
                  <a:gd name="T52" fmla="*/ 505 w 691"/>
                  <a:gd name="T53" fmla="*/ 1168 h 1696"/>
                  <a:gd name="T54" fmla="*/ 480 w 691"/>
                  <a:gd name="T55" fmla="*/ 1088 h 1696"/>
                  <a:gd name="T56" fmla="*/ 396 w 691"/>
                  <a:gd name="T57" fmla="*/ 1040 h 1696"/>
                  <a:gd name="T58" fmla="*/ 387 w 691"/>
                  <a:gd name="T59" fmla="*/ 984 h 1696"/>
                  <a:gd name="T60" fmla="*/ 387 w 691"/>
                  <a:gd name="T61" fmla="*/ 832 h 1696"/>
                  <a:gd name="T62" fmla="*/ 480 w 691"/>
                  <a:gd name="T63" fmla="*/ 704 h 1696"/>
                  <a:gd name="T64" fmla="*/ 556 w 691"/>
                  <a:gd name="T65" fmla="*/ 624 h 1696"/>
                  <a:gd name="T66" fmla="*/ 581 w 691"/>
                  <a:gd name="T67" fmla="*/ 560 h 1696"/>
                  <a:gd name="T68" fmla="*/ 573 w 691"/>
                  <a:gd name="T69" fmla="*/ 496 h 1696"/>
                  <a:gd name="T70" fmla="*/ 606 w 691"/>
                  <a:gd name="T71" fmla="*/ 424 h 1696"/>
                  <a:gd name="T72" fmla="*/ 682 w 691"/>
                  <a:gd name="T73" fmla="*/ 376 h 1696"/>
                  <a:gd name="T74" fmla="*/ 674 w 691"/>
                  <a:gd name="T75" fmla="*/ 328 h 1696"/>
                  <a:gd name="T76" fmla="*/ 649 w 691"/>
                  <a:gd name="T77" fmla="*/ 240 h 1696"/>
                  <a:gd name="T78" fmla="*/ 606 w 691"/>
                  <a:gd name="T79" fmla="*/ 160 h 1696"/>
                  <a:gd name="T80" fmla="*/ 573 w 691"/>
                  <a:gd name="T81" fmla="*/ 80 h 1696"/>
                  <a:gd name="T82" fmla="*/ 446 w 691"/>
                  <a:gd name="T83" fmla="*/ 0 h 1696"/>
                  <a:gd name="T84" fmla="*/ 429 w 691"/>
                  <a:gd name="T85" fmla="*/ 88 h 169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691" h="1696">
                    <a:moveTo>
                      <a:pt x="429" y="88"/>
                    </a:moveTo>
                    <a:lnTo>
                      <a:pt x="354" y="72"/>
                    </a:lnTo>
                    <a:lnTo>
                      <a:pt x="337" y="128"/>
                    </a:lnTo>
                    <a:lnTo>
                      <a:pt x="295" y="128"/>
                    </a:lnTo>
                    <a:lnTo>
                      <a:pt x="261" y="168"/>
                    </a:lnTo>
                    <a:lnTo>
                      <a:pt x="261" y="216"/>
                    </a:lnTo>
                    <a:lnTo>
                      <a:pt x="269" y="256"/>
                    </a:lnTo>
                    <a:lnTo>
                      <a:pt x="210" y="312"/>
                    </a:lnTo>
                    <a:lnTo>
                      <a:pt x="210" y="376"/>
                    </a:lnTo>
                    <a:lnTo>
                      <a:pt x="168" y="400"/>
                    </a:lnTo>
                    <a:lnTo>
                      <a:pt x="168" y="496"/>
                    </a:lnTo>
                    <a:lnTo>
                      <a:pt x="118" y="576"/>
                    </a:lnTo>
                    <a:lnTo>
                      <a:pt x="160" y="600"/>
                    </a:lnTo>
                    <a:lnTo>
                      <a:pt x="143" y="656"/>
                    </a:lnTo>
                    <a:lnTo>
                      <a:pt x="67" y="664"/>
                    </a:lnTo>
                    <a:lnTo>
                      <a:pt x="33" y="736"/>
                    </a:lnTo>
                    <a:lnTo>
                      <a:pt x="50" y="856"/>
                    </a:lnTo>
                    <a:lnTo>
                      <a:pt x="50" y="936"/>
                    </a:lnTo>
                    <a:lnTo>
                      <a:pt x="92" y="976"/>
                    </a:lnTo>
                    <a:lnTo>
                      <a:pt x="92" y="1016"/>
                    </a:lnTo>
                    <a:lnTo>
                      <a:pt x="67" y="1056"/>
                    </a:lnTo>
                    <a:lnTo>
                      <a:pt x="67" y="1144"/>
                    </a:lnTo>
                    <a:lnTo>
                      <a:pt x="33" y="1176"/>
                    </a:lnTo>
                    <a:lnTo>
                      <a:pt x="17" y="1272"/>
                    </a:lnTo>
                    <a:lnTo>
                      <a:pt x="0" y="1280"/>
                    </a:lnTo>
                    <a:lnTo>
                      <a:pt x="8" y="1328"/>
                    </a:lnTo>
                    <a:lnTo>
                      <a:pt x="33" y="1352"/>
                    </a:lnTo>
                    <a:lnTo>
                      <a:pt x="42" y="1376"/>
                    </a:lnTo>
                    <a:lnTo>
                      <a:pt x="42" y="1440"/>
                    </a:lnTo>
                    <a:lnTo>
                      <a:pt x="84" y="1504"/>
                    </a:lnTo>
                    <a:lnTo>
                      <a:pt x="109" y="1536"/>
                    </a:lnTo>
                    <a:lnTo>
                      <a:pt x="118" y="1568"/>
                    </a:lnTo>
                    <a:lnTo>
                      <a:pt x="109" y="1592"/>
                    </a:lnTo>
                    <a:lnTo>
                      <a:pt x="109" y="1616"/>
                    </a:lnTo>
                    <a:lnTo>
                      <a:pt x="126" y="1632"/>
                    </a:lnTo>
                    <a:lnTo>
                      <a:pt x="135" y="1664"/>
                    </a:lnTo>
                    <a:lnTo>
                      <a:pt x="135" y="1696"/>
                    </a:lnTo>
                    <a:lnTo>
                      <a:pt x="202" y="1696"/>
                    </a:lnTo>
                    <a:lnTo>
                      <a:pt x="236" y="1680"/>
                    </a:lnTo>
                    <a:lnTo>
                      <a:pt x="244" y="1648"/>
                    </a:lnTo>
                    <a:lnTo>
                      <a:pt x="261" y="1616"/>
                    </a:lnTo>
                    <a:lnTo>
                      <a:pt x="286" y="1600"/>
                    </a:lnTo>
                    <a:lnTo>
                      <a:pt x="354" y="1608"/>
                    </a:lnTo>
                    <a:lnTo>
                      <a:pt x="387" y="1472"/>
                    </a:lnTo>
                    <a:lnTo>
                      <a:pt x="396" y="1440"/>
                    </a:lnTo>
                    <a:lnTo>
                      <a:pt x="387" y="1408"/>
                    </a:lnTo>
                    <a:lnTo>
                      <a:pt x="387" y="1368"/>
                    </a:lnTo>
                    <a:lnTo>
                      <a:pt x="396" y="1336"/>
                    </a:lnTo>
                    <a:lnTo>
                      <a:pt x="404" y="1296"/>
                    </a:lnTo>
                    <a:lnTo>
                      <a:pt x="421" y="1272"/>
                    </a:lnTo>
                    <a:lnTo>
                      <a:pt x="472" y="1240"/>
                    </a:lnTo>
                    <a:lnTo>
                      <a:pt x="497" y="1224"/>
                    </a:lnTo>
                    <a:lnTo>
                      <a:pt x="497" y="1192"/>
                    </a:lnTo>
                    <a:lnTo>
                      <a:pt x="505" y="1168"/>
                    </a:lnTo>
                    <a:lnTo>
                      <a:pt x="522" y="1144"/>
                    </a:lnTo>
                    <a:lnTo>
                      <a:pt x="480" y="1088"/>
                    </a:lnTo>
                    <a:lnTo>
                      <a:pt x="413" y="1048"/>
                    </a:lnTo>
                    <a:lnTo>
                      <a:pt x="396" y="1040"/>
                    </a:lnTo>
                    <a:lnTo>
                      <a:pt x="387" y="1024"/>
                    </a:lnTo>
                    <a:lnTo>
                      <a:pt x="387" y="984"/>
                    </a:lnTo>
                    <a:lnTo>
                      <a:pt x="379" y="904"/>
                    </a:lnTo>
                    <a:lnTo>
                      <a:pt x="387" y="832"/>
                    </a:lnTo>
                    <a:lnTo>
                      <a:pt x="429" y="760"/>
                    </a:lnTo>
                    <a:lnTo>
                      <a:pt x="480" y="704"/>
                    </a:lnTo>
                    <a:lnTo>
                      <a:pt x="539" y="648"/>
                    </a:lnTo>
                    <a:lnTo>
                      <a:pt x="556" y="624"/>
                    </a:lnTo>
                    <a:lnTo>
                      <a:pt x="564" y="584"/>
                    </a:lnTo>
                    <a:lnTo>
                      <a:pt x="581" y="560"/>
                    </a:lnTo>
                    <a:lnTo>
                      <a:pt x="581" y="536"/>
                    </a:lnTo>
                    <a:lnTo>
                      <a:pt x="573" y="496"/>
                    </a:lnTo>
                    <a:lnTo>
                      <a:pt x="581" y="464"/>
                    </a:lnTo>
                    <a:lnTo>
                      <a:pt x="606" y="424"/>
                    </a:lnTo>
                    <a:lnTo>
                      <a:pt x="615" y="384"/>
                    </a:lnTo>
                    <a:lnTo>
                      <a:pt x="682" y="376"/>
                    </a:lnTo>
                    <a:lnTo>
                      <a:pt x="691" y="376"/>
                    </a:lnTo>
                    <a:lnTo>
                      <a:pt x="674" y="328"/>
                    </a:lnTo>
                    <a:lnTo>
                      <a:pt x="657" y="288"/>
                    </a:lnTo>
                    <a:lnTo>
                      <a:pt x="649" y="240"/>
                    </a:lnTo>
                    <a:lnTo>
                      <a:pt x="649" y="192"/>
                    </a:lnTo>
                    <a:lnTo>
                      <a:pt x="606" y="160"/>
                    </a:lnTo>
                    <a:lnTo>
                      <a:pt x="606" y="120"/>
                    </a:lnTo>
                    <a:lnTo>
                      <a:pt x="573" y="80"/>
                    </a:lnTo>
                    <a:lnTo>
                      <a:pt x="480" y="40"/>
                    </a:lnTo>
                    <a:lnTo>
                      <a:pt x="446" y="0"/>
                    </a:lnTo>
                    <a:lnTo>
                      <a:pt x="429" y="8"/>
                    </a:lnTo>
                    <a:lnTo>
                      <a:pt x="429" y="88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127" name="Freeform 126"/>
              <p:cNvSpPr>
                <a:spLocks/>
              </p:cNvSpPr>
              <p:nvPr/>
            </p:nvSpPr>
            <p:spPr bwMode="auto">
              <a:xfrm>
                <a:off x="3423" y="0"/>
                <a:ext cx="1340" cy="1688"/>
              </a:xfrm>
              <a:custGeom>
                <a:avLst/>
                <a:gdLst>
                  <a:gd name="T0" fmla="*/ 1323 w 1340"/>
                  <a:gd name="T1" fmla="*/ 40 h 1688"/>
                  <a:gd name="T2" fmla="*/ 1205 w 1340"/>
                  <a:gd name="T3" fmla="*/ 24 h 1688"/>
                  <a:gd name="T4" fmla="*/ 1172 w 1340"/>
                  <a:gd name="T5" fmla="*/ 0 h 1688"/>
                  <a:gd name="T6" fmla="*/ 1130 w 1340"/>
                  <a:gd name="T7" fmla="*/ 24 h 1688"/>
                  <a:gd name="T8" fmla="*/ 1071 w 1340"/>
                  <a:gd name="T9" fmla="*/ 120 h 1688"/>
                  <a:gd name="T10" fmla="*/ 1012 w 1340"/>
                  <a:gd name="T11" fmla="*/ 40 h 1688"/>
                  <a:gd name="T12" fmla="*/ 961 w 1340"/>
                  <a:gd name="T13" fmla="*/ 136 h 1688"/>
                  <a:gd name="T14" fmla="*/ 877 w 1340"/>
                  <a:gd name="T15" fmla="*/ 184 h 1688"/>
                  <a:gd name="T16" fmla="*/ 809 w 1340"/>
                  <a:gd name="T17" fmla="*/ 176 h 1688"/>
                  <a:gd name="T18" fmla="*/ 717 w 1340"/>
                  <a:gd name="T19" fmla="*/ 248 h 1688"/>
                  <a:gd name="T20" fmla="*/ 700 w 1340"/>
                  <a:gd name="T21" fmla="*/ 328 h 1688"/>
                  <a:gd name="T22" fmla="*/ 645 w 1340"/>
                  <a:gd name="T23" fmla="*/ 418 h 1688"/>
                  <a:gd name="T24" fmla="*/ 590 w 1340"/>
                  <a:gd name="T25" fmla="*/ 504 h 1688"/>
                  <a:gd name="T26" fmla="*/ 565 w 1340"/>
                  <a:gd name="T27" fmla="*/ 560 h 1688"/>
                  <a:gd name="T28" fmla="*/ 472 w 1340"/>
                  <a:gd name="T29" fmla="*/ 744 h 1688"/>
                  <a:gd name="T30" fmla="*/ 396 w 1340"/>
                  <a:gd name="T31" fmla="*/ 848 h 1688"/>
                  <a:gd name="T32" fmla="*/ 396 w 1340"/>
                  <a:gd name="T33" fmla="*/ 896 h 1688"/>
                  <a:gd name="T34" fmla="*/ 304 w 1340"/>
                  <a:gd name="T35" fmla="*/ 1024 h 1688"/>
                  <a:gd name="T36" fmla="*/ 236 w 1340"/>
                  <a:gd name="T37" fmla="*/ 1032 h 1688"/>
                  <a:gd name="T38" fmla="*/ 186 w 1340"/>
                  <a:gd name="T39" fmla="*/ 1088 h 1688"/>
                  <a:gd name="T40" fmla="*/ 93 w 1340"/>
                  <a:gd name="T41" fmla="*/ 1144 h 1688"/>
                  <a:gd name="T42" fmla="*/ 26 w 1340"/>
                  <a:gd name="T43" fmla="*/ 1200 h 1688"/>
                  <a:gd name="T44" fmla="*/ 9 w 1340"/>
                  <a:gd name="T45" fmla="*/ 1264 h 1688"/>
                  <a:gd name="T46" fmla="*/ 9 w 1340"/>
                  <a:gd name="T47" fmla="*/ 1304 h 1688"/>
                  <a:gd name="T48" fmla="*/ 0 w 1340"/>
                  <a:gd name="T49" fmla="*/ 1352 h 1688"/>
                  <a:gd name="T50" fmla="*/ 9 w 1340"/>
                  <a:gd name="T51" fmla="*/ 1424 h 1688"/>
                  <a:gd name="T52" fmla="*/ 51 w 1340"/>
                  <a:gd name="T53" fmla="*/ 1464 h 1688"/>
                  <a:gd name="T54" fmla="*/ 17 w 1340"/>
                  <a:gd name="T55" fmla="*/ 1512 h 1688"/>
                  <a:gd name="T56" fmla="*/ 59 w 1340"/>
                  <a:gd name="T57" fmla="*/ 1552 h 1688"/>
                  <a:gd name="T58" fmla="*/ 17 w 1340"/>
                  <a:gd name="T59" fmla="*/ 1584 h 1688"/>
                  <a:gd name="T60" fmla="*/ 51 w 1340"/>
                  <a:gd name="T61" fmla="*/ 1632 h 1688"/>
                  <a:gd name="T62" fmla="*/ 102 w 1340"/>
                  <a:gd name="T63" fmla="*/ 1688 h 1688"/>
                  <a:gd name="T64" fmla="*/ 278 w 1340"/>
                  <a:gd name="T65" fmla="*/ 1624 h 1688"/>
                  <a:gd name="T66" fmla="*/ 346 w 1340"/>
                  <a:gd name="T67" fmla="*/ 1576 h 1688"/>
                  <a:gd name="T68" fmla="*/ 388 w 1340"/>
                  <a:gd name="T69" fmla="*/ 1512 h 1688"/>
                  <a:gd name="T70" fmla="*/ 422 w 1340"/>
                  <a:gd name="T71" fmla="*/ 1592 h 1688"/>
                  <a:gd name="T72" fmla="*/ 489 w 1340"/>
                  <a:gd name="T73" fmla="*/ 1456 h 1688"/>
                  <a:gd name="T74" fmla="*/ 514 w 1340"/>
                  <a:gd name="T75" fmla="*/ 1288 h 1688"/>
                  <a:gd name="T76" fmla="*/ 455 w 1340"/>
                  <a:gd name="T77" fmla="*/ 1048 h 1688"/>
                  <a:gd name="T78" fmla="*/ 582 w 1340"/>
                  <a:gd name="T79" fmla="*/ 912 h 1688"/>
                  <a:gd name="T80" fmla="*/ 590 w 1340"/>
                  <a:gd name="T81" fmla="*/ 712 h 1688"/>
                  <a:gd name="T82" fmla="*/ 691 w 1340"/>
                  <a:gd name="T83" fmla="*/ 568 h 1688"/>
                  <a:gd name="T84" fmla="*/ 717 w 1340"/>
                  <a:gd name="T85" fmla="*/ 440 h 1688"/>
                  <a:gd name="T86" fmla="*/ 851 w 1340"/>
                  <a:gd name="T87" fmla="*/ 400 h 1688"/>
                  <a:gd name="T88" fmla="*/ 851 w 1340"/>
                  <a:gd name="T89" fmla="*/ 296 h 1688"/>
                  <a:gd name="T90" fmla="*/ 1037 w 1340"/>
                  <a:gd name="T91" fmla="*/ 304 h 1688"/>
                  <a:gd name="T92" fmla="*/ 1113 w 1340"/>
                  <a:gd name="T93" fmla="*/ 176 h 1688"/>
                  <a:gd name="T94" fmla="*/ 1264 w 1340"/>
                  <a:gd name="T95" fmla="*/ 168 h 1688"/>
                  <a:gd name="T96" fmla="*/ 1340 w 1340"/>
                  <a:gd name="T97" fmla="*/ 144 h 168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340" h="1688">
                    <a:moveTo>
                      <a:pt x="1239" y="104"/>
                    </a:moveTo>
                    <a:lnTo>
                      <a:pt x="1281" y="80"/>
                    </a:lnTo>
                    <a:lnTo>
                      <a:pt x="1323" y="40"/>
                    </a:lnTo>
                    <a:lnTo>
                      <a:pt x="1239" y="16"/>
                    </a:lnTo>
                    <a:lnTo>
                      <a:pt x="1214" y="8"/>
                    </a:lnTo>
                    <a:lnTo>
                      <a:pt x="1205" y="24"/>
                    </a:lnTo>
                    <a:lnTo>
                      <a:pt x="1180" y="56"/>
                    </a:lnTo>
                    <a:lnTo>
                      <a:pt x="1172" y="16"/>
                    </a:lnTo>
                    <a:lnTo>
                      <a:pt x="1172" y="0"/>
                    </a:lnTo>
                    <a:lnTo>
                      <a:pt x="1146" y="0"/>
                    </a:lnTo>
                    <a:lnTo>
                      <a:pt x="1130" y="0"/>
                    </a:lnTo>
                    <a:lnTo>
                      <a:pt x="1130" y="24"/>
                    </a:lnTo>
                    <a:lnTo>
                      <a:pt x="1130" y="64"/>
                    </a:lnTo>
                    <a:lnTo>
                      <a:pt x="1104" y="24"/>
                    </a:lnTo>
                    <a:lnTo>
                      <a:pt x="1071" y="120"/>
                    </a:lnTo>
                    <a:lnTo>
                      <a:pt x="1062" y="48"/>
                    </a:lnTo>
                    <a:lnTo>
                      <a:pt x="1037" y="24"/>
                    </a:lnTo>
                    <a:lnTo>
                      <a:pt x="1012" y="40"/>
                    </a:lnTo>
                    <a:lnTo>
                      <a:pt x="961" y="80"/>
                    </a:lnTo>
                    <a:lnTo>
                      <a:pt x="953" y="112"/>
                    </a:lnTo>
                    <a:lnTo>
                      <a:pt x="961" y="136"/>
                    </a:lnTo>
                    <a:lnTo>
                      <a:pt x="902" y="144"/>
                    </a:lnTo>
                    <a:lnTo>
                      <a:pt x="885" y="160"/>
                    </a:lnTo>
                    <a:lnTo>
                      <a:pt x="877" y="184"/>
                    </a:lnTo>
                    <a:lnTo>
                      <a:pt x="851" y="192"/>
                    </a:lnTo>
                    <a:lnTo>
                      <a:pt x="826" y="192"/>
                    </a:lnTo>
                    <a:lnTo>
                      <a:pt x="809" y="176"/>
                    </a:lnTo>
                    <a:lnTo>
                      <a:pt x="784" y="176"/>
                    </a:lnTo>
                    <a:lnTo>
                      <a:pt x="750" y="208"/>
                    </a:lnTo>
                    <a:lnTo>
                      <a:pt x="717" y="248"/>
                    </a:lnTo>
                    <a:lnTo>
                      <a:pt x="683" y="296"/>
                    </a:lnTo>
                    <a:lnTo>
                      <a:pt x="683" y="320"/>
                    </a:lnTo>
                    <a:lnTo>
                      <a:pt x="700" y="328"/>
                    </a:lnTo>
                    <a:lnTo>
                      <a:pt x="659" y="374"/>
                    </a:lnTo>
                    <a:lnTo>
                      <a:pt x="641" y="368"/>
                    </a:lnTo>
                    <a:lnTo>
                      <a:pt x="645" y="418"/>
                    </a:lnTo>
                    <a:lnTo>
                      <a:pt x="616" y="456"/>
                    </a:lnTo>
                    <a:lnTo>
                      <a:pt x="599" y="480"/>
                    </a:lnTo>
                    <a:lnTo>
                      <a:pt x="590" y="504"/>
                    </a:lnTo>
                    <a:lnTo>
                      <a:pt x="607" y="520"/>
                    </a:lnTo>
                    <a:lnTo>
                      <a:pt x="573" y="536"/>
                    </a:lnTo>
                    <a:lnTo>
                      <a:pt x="565" y="560"/>
                    </a:lnTo>
                    <a:lnTo>
                      <a:pt x="540" y="576"/>
                    </a:lnTo>
                    <a:lnTo>
                      <a:pt x="523" y="624"/>
                    </a:lnTo>
                    <a:lnTo>
                      <a:pt x="472" y="744"/>
                    </a:lnTo>
                    <a:lnTo>
                      <a:pt x="455" y="816"/>
                    </a:lnTo>
                    <a:lnTo>
                      <a:pt x="439" y="840"/>
                    </a:lnTo>
                    <a:lnTo>
                      <a:pt x="396" y="848"/>
                    </a:lnTo>
                    <a:lnTo>
                      <a:pt x="405" y="872"/>
                    </a:lnTo>
                    <a:lnTo>
                      <a:pt x="413" y="888"/>
                    </a:lnTo>
                    <a:lnTo>
                      <a:pt x="396" y="896"/>
                    </a:lnTo>
                    <a:lnTo>
                      <a:pt x="346" y="952"/>
                    </a:lnTo>
                    <a:lnTo>
                      <a:pt x="321" y="1008"/>
                    </a:lnTo>
                    <a:lnTo>
                      <a:pt x="304" y="1024"/>
                    </a:lnTo>
                    <a:lnTo>
                      <a:pt x="295" y="1032"/>
                    </a:lnTo>
                    <a:lnTo>
                      <a:pt x="262" y="1024"/>
                    </a:lnTo>
                    <a:lnTo>
                      <a:pt x="236" y="1032"/>
                    </a:lnTo>
                    <a:lnTo>
                      <a:pt x="228" y="1040"/>
                    </a:lnTo>
                    <a:lnTo>
                      <a:pt x="220" y="1064"/>
                    </a:lnTo>
                    <a:lnTo>
                      <a:pt x="186" y="1088"/>
                    </a:lnTo>
                    <a:lnTo>
                      <a:pt x="152" y="1104"/>
                    </a:lnTo>
                    <a:lnTo>
                      <a:pt x="127" y="1128"/>
                    </a:lnTo>
                    <a:lnTo>
                      <a:pt x="93" y="1144"/>
                    </a:lnTo>
                    <a:lnTo>
                      <a:pt x="68" y="1168"/>
                    </a:lnTo>
                    <a:lnTo>
                      <a:pt x="51" y="1192"/>
                    </a:lnTo>
                    <a:lnTo>
                      <a:pt x="26" y="1200"/>
                    </a:lnTo>
                    <a:lnTo>
                      <a:pt x="17" y="1208"/>
                    </a:lnTo>
                    <a:lnTo>
                      <a:pt x="17" y="1248"/>
                    </a:lnTo>
                    <a:lnTo>
                      <a:pt x="9" y="1264"/>
                    </a:lnTo>
                    <a:lnTo>
                      <a:pt x="17" y="1272"/>
                    </a:lnTo>
                    <a:lnTo>
                      <a:pt x="17" y="1288"/>
                    </a:lnTo>
                    <a:lnTo>
                      <a:pt x="9" y="1304"/>
                    </a:lnTo>
                    <a:lnTo>
                      <a:pt x="17" y="1312"/>
                    </a:lnTo>
                    <a:lnTo>
                      <a:pt x="17" y="1328"/>
                    </a:lnTo>
                    <a:lnTo>
                      <a:pt x="0" y="1352"/>
                    </a:lnTo>
                    <a:lnTo>
                      <a:pt x="17" y="1384"/>
                    </a:lnTo>
                    <a:lnTo>
                      <a:pt x="43" y="1408"/>
                    </a:lnTo>
                    <a:lnTo>
                      <a:pt x="9" y="1424"/>
                    </a:lnTo>
                    <a:lnTo>
                      <a:pt x="34" y="1432"/>
                    </a:lnTo>
                    <a:lnTo>
                      <a:pt x="9" y="1480"/>
                    </a:lnTo>
                    <a:lnTo>
                      <a:pt x="51" y="1464"/>
                    </a:lnTo>
                    <a:lnTo>
                      <a:pt x="51" y="1480"/>
                    </a:lnTo>
                    <a:lnTo>
                      <a:pt x="43" y="1488"/>
                    </a:lnTo>
                    <a:lnTo>
                      <a:pt x="17" y="1512"/>
                    </a:lnTo>
                    <a:lnTo>
                      <a:pt x="17" y="1544"/>
                    </a:lnTo>
                    <a:lnTo>
                      <a:pt x="43" y="1544"/>
                    </a:lnTo>
                    <a:lnTo>
                      <a:pt x="59" y="1552"/>
                    </a:lnTo>
                    <a:lnTo>
                      <a:pt x="59" y="1568"/>
                    </a:lnTo>
                    <a:lnTo>
                      <a:pt x="34" y="1584"/>
                    </a:lnTo>
                    <a:lnTo>
                      <a:pt x="17" y="1584"/>
                    </a:lnTo>
                    <a:lnTo>
                      <a:pt x="9" y="1592"/>
                    </a:lnTo>
                    <a:lnTo>
                      <a:pt x="26" y="1616"/>
                    </a:lnTo>
                    <a:lnTo>
                      <a:pt x="51" y="1632"/>
                    </a:lnTo>
                    <a:lnTo>
                      <a:pt x="76" y="1656"/>
                    </a:lnTo>
                    <a:lnTo>
                      <a:pt x="118" y="1664"/>
                    </a:lnTo>
                    <a:lnTo>
                      <a:pt x="102" y="1688"/>
                    </a:lnTo>
                    <a:lnTo>
                      <a:pt x="177" y="1688"/>
                    </a:lnTo>
                    <a:lnTo>
                      <a:pt x="236" y="1664"/>
                    </a:lnTo>
                    <a:lnTo>
                      <a:pt x="278" y="1624"/>
                    </a:lnTo>
                    <a:lnTo>
                      <a:pt x="312" y="1576"/>
                    </a:lnTo>
                    <a:lnTo>
                      <a:pt x="329" y="1584"/>
                    </a:lnTo>
                    <a:lnTo>
                      <a:pt x="346" y="1576"/>
                    </a:lnTo>
                    <a:lnTo>
                      <a:pt x="363" y="1544"/>
                    </a:lnTo>
                    <a:lnTo>
                      <a:pt x="363" y="1512"/>
                    </a:lnTo>
                    <a:lnTo>
                      <a:pt x="388" y="1512"/>
                    </a:lnTo>
                    <a:lnTo>
                      <a:pt x="396" y="1528"/>
                    </a:lnTo>
                    <a:lnTo>
                      <a:pt x="405" y="1560"/>
                    </a:lnTo>
                    <a:lnTo>
                      <a:pt x="422" y="1592"/>
                    </a:lnTo>
                    <a:lnTo>
                      <a:pt x="439" y="1584"/>
                    </a:lnTo>
                    <a:lnTo>
                      <a:pt x="455" y="1488"/>
                    </a:lnTo>
                    <a:lnTo>
                      <a:pt x="489" y="1456"/>
                    </a:lnTo>
                    <a:lnTo>
                      <a:pt x="489" y="1368"/>
                    </a:lnTo>
                    <a:lnTo>
                      <a:pt x="514" y="1328"/>
                    </a:lnTo>
                    <a:lnTo>
                      <a:pt x="514" y="1288"/>
                    </a:lnTo>
                    <a:lnTo>
                      <a:pt x="472" y="1248"/>
                    </a:lnTo>
                    <a:lnTo>
                      <a:pt x="472" y="1168"/>
                    </a:lnTo>
                    <a:lnTo>
                      <a:pt x="455" y="1048"/>
                    </a:lnTo>
                    <a:lnTo>
                      <a:pt x="489" y="976"/>
                    </a:lnTo>
                    <a:lnTo>
                      <a:pt x="565" y="968"/>
                    </a:lnTo>
                    <a:lnTo>
                      <a:pt x="582" y="912"/>
                    </a:lnTo>
                    <a:lnTo>
                      <a:pt x="540" y="888"/>
                    </a:lnTo>
                    <a:lnTo>
                      <a:pt x="590" y="808"/>
                    </a:lnTo>
                    <a:lnTo>
                      <a:pt x="590" y="712"/>
                    </a:lnTo>
                    <a:lnTo>
                      <a:pt x="632" y="688"/>
                    </a:lnTo>
                    <a:lnTo>
                      <a:pt x="632" y="624"/>
                    </a:lnTo>
                    <a:lnTo>
                      <a:pt x="691" y="568"/>
                    </a:lnTo>
                    <a:lnTo>
                      <a:pt x="683" y="528"/>
                    </a:lnTo>
                    <a:lnTo>
                      <a:pt x="683" y="480"/>
                    </a:lnTo>
                    <a:lnTo>
                      <a:pt x="717" y="440"/>
                    </a:lnTo>
                    <a:lnTo>
                      <a:pt x="759" y="440"/>
                    </a:lnTo>
                    <a:lnTo>
                      <a:pt x="776" y="384"/>
                    </a:lnTo>
                    <a:lnTo>
                      <a:pt x="851" y="400"/>
                    </a:lnTo>
                    <a:lnTo>
                      <a:pt x="851" y="320"/>
                    </a:lnTo>
                    <a:lnTo>
                      <a:pt x="868" y="312"/>
                    </a:lnTo>
                    <a:lnTo>
                      <a:pt x="851" y="296"/>
                    </a:lnTo>
                    <a:lnTo>
                      <a:pt x="894" y="272"/>
                    </a:lnTo>
                    <a:lnTo>
                      <a:pt x="995" y="320"/>
                    </a:lnTo>
                    <a:lnTo>
                      <a:pt x="1037" y="304"/>
                    </a:lnTo>
                    <a:lnTo>
                      <a:pt x="1096" y="320"/>
                    </a:lnTo>
                    <a:lnTo>
                      <a:pt x="1113" y="248"/>
                    </a:lnTo>
                    <a:lnTo>
                      <a:pt x="1113" y="176"/>
                    </a:lnTo>
                    <a:lnTo>
                      <a:pt x="1146" y="136"/>
                    </a:lnTo>
                    <a:lnTo>
                      <a:pt x="1197" y="136"/>
                    </a:lnTo>
                    <a:lnTo>
                      <a:pt x="1264" y="168"/>
                    </a:lnTo>
                    <a:lnTo>
                      <a:pt x="1281" y="208"/>
                    </a:lnTo>
                    <a:lnTo>
                      <a:pt x="1306" y="176"/>
                    </a:lnTo>
                    <a:lnTo>
                      <a:pt x="1340" y="144"/>
                    </a:lnTo>
                    <a:lnTo>
                      <a:pt x="1340" y="120"/>
                    </a:lnTo>
                    <a:lnTo>
                      <a:pt x="1239" y="104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  <p:sp>
            <p:nvSpPr>
              <p:cNvPr id="128" name="Freeform 127"/>
              <p:cNvSpPr>
                <a:spLocks/>
              </p:cNvSpPr>
              <p:nvPr/>
            </p:nvSpPr>
            <p:spPr bwMode="auto">
              <a:xfrm>
                <a:off x="3423" y="-8"/>
                <a:ext cx="1340" cy="1688"/>
              </a:xfrm>
              <a:custGeom>
                <a:avLst/>
                <a:gdLst>
                  <a:gd name="T0" fmla="*/ 1323 w 1340"/>
                  <a:gd name="T1" fmla="*/ 40 h 1688"/>
                  <a:gd name="T2" fmla="*/ 1205 w 1340"/>
                  <a:gd name="T3" fmla="*/ 24 h 1688"/>
                  <a:gd name="T4" fmla="*/ 1172 w 1340"/>
                  <a:gd name="T5" fmla="*/ 0 h 1688"/>
                  <a:gd name="T6" fmla="*/ 1130 w 1340"/>
                  <a:gd name="T7" fmla="*/ 24 h 1688"/>
                  <a:gd name="T8" fmla="*/ 1071 w 1340"/>
                  <a:gd name="T9" fmla="*/ 120 h 1688"/>
                  <a:gd name="T10" fmla="*/ 1012 w 1340"/>
                  <a:gd name="T11" fmla="*/ 40 h 1688"/>
                  <a:gd name="T12" fmla="*/ 961 w 1340"/>
                  <a:gd name="T13" fmla="*/ 136 h 1688"/>
                  <a:gd name="T14" fmla="*/ 877 w 1340"/>
                  <a:gd name="T15" fmla="*/ 184 h 1688"/>
                  <a:gd name="T16" fmla="*/ 809 w 1340"/>
                  <a:gd name="T17" fmla="*/ 176 h 1688"/>
                  <a:gd name="T18" fmla="*/ 717 w 1340"/>
                  <a:gd name="T19" fmla="*/ 248 h 1688"/>
                  <a:gd name="T20" fmla="*/ 700 w 1340"/>
                  <a:gd name="T21" fmla="*/ 328 h 1688"/>
                  <a:gd name="T22" fmla="*/ 645 w 1340"/>
                  <a:gd name="T23" fmla="*/ 422 h 1688"/>
                  <a:gd name="T24" fmla="*/ 590 w 1340"/>
                  <a:gd name="T25" fmla="*/ 504 h 1688"/>
                  <a:gd name="T26" fmla="*/ 565 w 1340"/>
                  <a:gd name="T27" fmla="*/ 560 h 1688"/>
                  <a:gd name="T28" fmla="*/ 472 w 1340"/>
                  <a:gd name="T29" fmla="*/ 744 h 1688"/>
                  <a:gd name="T30" fmla="*/ 396 w 1340"/>
                  <a:gd name="T31" fmla="*/ 848 h 1688"/>
                  <a:gd name="T32" fmla="*/ 396 w 1340"/>
                  <a:gd name="T33" fmla="*/ 896 h 1688"/>
                  <a:gd name="T34" fmla="*/ 304 w 1340"/>
                  <a:gd name="T35" fmla="*/ 1024 h 1688"/>
                  <a:gd name="T36" fmla="*/ 236 w 1340"/>
                  <a:gd name="T37" fmla="*/ 1032 h 1688"/>
                  <a:gd name="T38" fmla="*/ 186 w 1340"/>
                  <a:gd name="T39" fmla="*/ 1088 h 1688"/>
                  <a:gd name="T40" fmla="*/ 93 w 1340"/>
                  <a:gd name="T41" fmla="*/ 1144 h 1688"/>
                  <a:gd name="T42" fmla="*/ 26 w 1340"/>
                  <a:gd name="T43" fmla="*/ 1200 h 1688"/>
                  <a:gd name="T44" fmla="*/ 9 w 1340"/>
                  <a:gd name="T45" fmla="*/ 1264 h 1688"/>
                  <a:gd name="T46" fmla="*/ 9 w 1340"/>
                  <a:gd name="T47" fmla="*/ 1304 h 1688"/>
                  <a:gd name="T48" fmla="*/ 0 w 1340"/>
                  <a:gd name="T49" fmla="*/ 1352 h 1688"/>
                  <a:gd name="T50" fmla="*/ 9 w 1340"/>
                  <a:gd name="T51" fmla="*/ 1424 h 1688"/>
                  <a:gd name="T52" fmla="*/ 51 w 1340"/>
                  <a:gd name="T53" fmla="*/ 1464 h 1688"/>
                  <a:gd name="T54" fmla="*/ 17 w 1340"/>
                  <a:gd name="T55" fmla="*/ 1512 h 1688"/>
                  <a:gd name="T56" fmla="*/ 59 w 1340"/>
                  <a:gd name="T57" fmla="*/ 1552 h 1688"/>
                  <a:gd name="T58" fmla="*/ 17 w 1340"/>
                  <a:gd name="T59" fmla="*/ 1584 h 1688"/>
                  <a:gd name="T60" fmla="*/ 51 w 1340"/>
                  <a:gd name="T61" fmla="*/ 1632 h 1688"/>
                  <a:gd name="T62" fmla="*/ 102 w 1340"/>
                  <a:gd name="T63" fmla="*/ 1688 h 1688"/>
                  <a:gd name="T64" fmla="*/ 278 w 1340"/>
                  <a:gd name="T65" fmla="*/ 1624 h 1688"/>
                  <a:gd name="T66" fmla="*/ 346 w 1340"/>
                  <a:gd name="T67" fmla="*/ 1576 h 1688"/>
                  <a:gd name="T68" fmla="*/ 388 w 1340"/>
                  <a:gd name="T69" fmla="*/ 1512 h 1688"/>
                  <a:gd name="T70" fmla="*/ 422 w 1340"/>
                  <a:gd name="T71" fmla="*/ 1592 h 1688"/>
                  <a:gd name="T72" fmla="*/ 489 w 1340"/>
                  <a:gd name="T73" fmla="*/ 1456 h 1688"/>
                  <a:gd name="T74" fmla="*/ 514 w 1340"/>
                  <a:gd name="T75" fmla="*/ 1288 h 1688"/>
                  <a:gd name="T76" fmla="*/ 455 w 1340"/>
                  <a:gd name="T77" fmla="*/ 1048 h 1688"/>
                  <a:gd name="T78" fmla="*/ 582 w 1340"/>
                  <a:gd name="T79" fmla="*/ 912 h 1688"/>
                  <a:gd name="T80" fmla="*/ 590 w 1340"/>
                  <a:gd name="T81" fmla="*/ 712 h 1688"/>
                  <a:gd name="T82" fmla="*/ 691 w 1340"/>
                  <a:gd name="T83" fmla="*/ 568 h 1688"/>
                  <a:gd name="T84" fmla="*/ 717 w 1340"/>
                  <a:gd name="T85" fmla="*/ 440 h 1688"/>
                  <a:gd name="T86" fmla="*/ 851 w 1340"/>
                  <a:gd name="T87" fmla="*/ 400 h 1688"/>
                  <a:gd name="T88" fmla="*/ 851 w 1340"/>
                  <a:gd name="T89" fmla="*/ 296 h 1688"/>
                  <a:gd name="T90" fmla="*/ 1037 w 1340"/>
                  <a:gd name="T91" fmla="*/ 304 h 1688"/>
                  <a:gd name="T92" fmla="*/ 1113 w 1340"/>
                  <a:gd name="T93" fmla="*/ 176 h 1688"/>
                  <a:gd name="T94" fmla="*/ 1264 w 1340"/>
                  <a:gd name="T95" fmla="*/ 168 h 1688"/>
                  <a:gd name="T96" fmla="*/ 1340 w 1340"/>
                  <a:gd name="T97" fmla="*/ 144 h 1688"/>
                  <a:gd name="T98" fmla="*/ 1239 w 1340"/>
                  <a:gd name="T99" fmla="*/ 104 h 168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340" h="1688">
                    <a:moveTo>
                      <a:pt x="1239" y="104"/>
                    </a:moveTo>
                    <a:lnTo>
                      <a:pt x="1281" y="80"/>
                    </a:lnTo>
                    <a:lnTo>
                      <a:pt x="1323" y="40"/>
                    </a:lnTo>
                    <a:lnTo>
                      <a:pt x="1239" y="16"/>
                    </a:lnTo>
                    <a:lnTo>
                      <a:pt x="1214" y="8"/>
                    </a:lnTo>
                    <a:lnTo>
                      <a:pt x="1205" y="24"/>
                    </a:lnTo>
                    <a:lnTo>
                      <a:pt x="1180" y="56"/>
                    </a:lnTo>
                    <a:lnTo>
                      <a:pt x="1172" y="16"/>
                    </a:lnTo>
                    <a:lnTo>
                      <a:pt x="1172" y="0"/>
                    </a:lnTo>
                    <a:lnTo>
                      <a:pt x="1146" y="0"/>
                    </a:lnTo>
                    <a:lnTo>
                      <a:pt x="1130" y="0"/>
                    </a:lnTo>
                    <a:lnTo>
                      <a:pt x="1130" y="24"/>
                    </a:lnTo>
                    <a:lnTo>
                      <a:pt x="1130" y="64"/>
                    </a:lnTo>
                    <a:lnTo>
                      <a:pt x="1104" y="24"/>
                    </a:lnTo>
                    <a:lnTo>
                      <a:pt x="1071" y="120"/>
                    </a:lnTo>
                    <a:lnTo>
                      <a:pt x="1062" y="48"/>
                    </a:lnTo>
                    <a:lnTo>
                      <a:pt x="1037" y="24"/>
                    </a:lnTo>
                    <a:lnTo>
                      <a:pt x="1012" y="40"/>
                    </a:lnTo>
                    <a:lnTo>
                      <a:pt x="961" y="80"/>
                    </a:lnTo>
                    <a:lnTo>
                      <a:pt x="953" y="112"/>
                    </a:lnTo>
                    <a:lnTo>
                      <a:pt x="961" y="136"/>
                    </a:lnTo>
                    <a:lnTo>
                      <a:pt x="902" y="144"/>
                    </a:lnTo>
                    <a:lnTo>
                      <a:pt x="885" y="160"/>
                    </a:lnTo>
                    <a:lnTo>
                      <a:pt x="877" y="184"/>
                    </a:lnTo>
                    <a:lnTo>
                      <a:pt x="851" y="192"/>
                    </a:lnTo>
                    <a:lnTo>
                      <a:pt x="826" y="192"/>
                    </a:lnTo>
                    <a:lnTo>
                      <a:pt x="809" y="176"/>
                    </a:lnTo>
                    <a:lnTo>
                      <a:pt x="784" y="176"/>
                    </a:lnTo>
                    <a:lnTo>
                      <a:pt x="750" y="208"/>
                    </a:lnTo>
                    <a:lnTo>
                      <a:pt x="717" y="248"/>
                    </a:lnTo>
                    <a:lnTo>
                      <a:pt x="683" y="296"/>
                    </a:lnTo>
                    <a:lnTo>
                      <a:pt x="683" y="320"/>
                    </a:lnTo>
                    <a:lnTo>
                      <a:pt x="700" y="328"/>
                    </a:lnTo>
                    <a:lnTo>
                      <a:pt x="658" y="376"/>
                    </a:lnTo>
                    <a:lnTo>
                      <a:pt x="639" y="374"/>
                    </a:lnTo>
                    <a:lnTo>
                      <a:pt x="645" y="422"/>
                    </a:lnTo>
                    <a:lnTo>
                      <a:pt x="616" y="456"/>
                    </a:lnTo>
                    <a:lnTo>
                      <a:pt x="599" y="480"/>
                    </a:lnTo>
                    <a:lnTo>
                      <a:pt x="590" y="504"/>
                    </a:lnTo>
                    <a:lnTo>
                      <a:pt x="607" y="520"/>
                    </a:lnTo>
                    <a:lnTo>
                      <a:pt x="573" y="536"/>
                    </a:lnTo>
                    <a:lnTo>
                      <a:pt x="565" y="560"/>
                    </a:lnTo>
                    <a:lnTo>
                      <a:pt x="540" y="576"/>
                    </a:lnTo>
                    <a:lnTo>
                      <a:pt x="523" y="624"/>
                    </a:lnTo>
                    <a:lnTo>
                      <a:pt x="472" y="744"/>
                    </a:lnTo>
                    <a:lnTo>
                      <a:pt x="455" y="816"/>
                    </a:lnTo>
                    <a:lnTo>
                      <a:pt x="439" y="840"/>
                    </a:lnTo>
                    <a:lnTo>
                      <a:pt x="396" y="848"/>
                    </a:lnTo>
                    <a:lnTo>
                      <a:pt x="405" y="872"/>
                    </a:lnTo>
                    <a:lnTo>
                      <a:pt x="413" y="888"/>
                    </a:lnTo>
                    <a:lnTo>
                      <a:pt x="396" y="896"/>
                    </a:lnTo>
                    <a:lnTo>
                      <a:pt x="346" y="952"/>
                    </a:lnTo>
                    <a:lnTo>
                      <a:pt x="321" y="1008"/>
                    </a:lnTo>
                    <a:lnTo>
                      <a:pt x="304" y="1024"/>
                    </a:lnTo>
                    <a:lnTo>
                      <a:pt x="295" y="1032"/>
                    </a:lnTo>
                    <a:lnTo>
                      <a:pt x="262" y="1024"/>
                    </a:lnTo>
                    <a:lnTo>
                      <a:pt x="236" y="1032"/>
                    </a:lnTo>
                    <a:lnTo>
                      <a:pt x="228" y="1040"/>
                    </a:lnTo>
                    <a:lnTo>
                      <a:pt x="220" y="1064"/>
                    </a:lnTo>
                    <a:lnTo>
                      <a:pt x="186" y="1088"/>
                    </a:lnTo>
                    <a:lnTo>
                      <a:pt x="152" y="1104"/>
                    </a:lnTo>
                    <a:lnTo>
                      <a:pt x="127" y="1128"/>
                    </a:lnTo>
                    <a:lnTo>
                      <a:pt x="93" y="1144"/>
                    </a:lnTo>
                    <a:lnTo>
                      <a:pt x="68" y="1168"/>
                    </a:lnTo>
                    <a:lnTo>
                      <a:pt x="51" y="1192"/>
                    </a:lnTo>
                    <a:lnTo>
                      <a:pt x="26" y="1200"/>
                    </a:lnTo>
                    <a:lnTo>
                      <a:pt x="17" y="1208"/>
                    </a:lnTo>
                    <a:lnTo>
                      <a:pt x="17" y="1248"/>
                    </a:lnTo>
                    <a:lnTo>
                      <a:pt x="9" y="1264"/>
                    </a:lnTo>
                    <a:lnTo>
                      <a:pt x="17" y="1272"/>
                    </a:lnTo>
                    <a:lnTo>
                      <a:pt x="17" y="1288"/>
                    </a:lnTo>
                    <a:lnTo>
                      <a:pt x="9" y="1304"/>
                    </a:lnTo>
                    <a:lnTo>
                      <a:pt x="17" y="1312"/>
                    </a:lnTo>
                    <a:lnTo>
                      <a:pt x="17" y="1328"/>
                    </a:lnTo>
                    <a:lnTo>
                      <a:pt x="0" y="1352"/>
                    </a:lnTo>
                    <a:lnTo>
                      <a:pt x="17" y="1384"/>
                    </a:lnTo>
                    <a:lnTo>
                      <a:pt x="43" y="1408"/>
                    </a:lnTo>
                    <a:lnTo>
                      <a:pt x="9" y="1424"/>
                    </a:lnTo>
                    <a:lnTo>
                      <a:pt x="34" y="1432"/>
                    </a:lnTo>
                    <a:lnTo>
                      <a:pt x="9" y="1480"/>
                    </a:lnTo>
                    <a:lnTo>
                      <a:pt x="51" y="1464"/>
                    </a:lnTo>
                    <a:lnTo>
                      <a:pt x="51" y="1480"/>
                    </a:lnTo>
                    <a:lnTo>
                      <a:pt x="43" y="1488"/>
                    </a:lnTo>
                    <a:lnTo>
                      <a:pt x="17" y="1512"/>
                    </a:lnTo>
                    <a:lnTo>
                      <a:pt x="17" y="1544"/>
                    </a:lnTo>
                    <a:lnTo>
                      <a:pt x="43" y="1544"/>
                    </a:lnTo>
                    <a:lnTo>
                      <a:pt x="59" y="1552"/>
                    </a:lnTo>
                    <a:lnTo>
                      <a:pt x="59" y="1568"/>
                    </a:lnTo>
                    <a:lnTo>
                      <a:pt x="34" y="1584"/>
                    </a:lnTo>
                    <a:lnTo>
                      <a:pt x="17" y="1584"/>
                    </a:lnTo>
                    <a:lnTo>
                      <a:pt x="9" y="1592"/>
                    </a:lnTo>
                    <a:lnTo>
                      <a:pt x="26" y="1616"/>
                    </a:lnTo>
                    <a:lnTo>
                      <a:pt x="51" y="1632"/>
                    </a:lnTo>
                    <a:lnTo>
                      <a:pt x="76" y="1656"/>
                    </a:lnTo>
                    <a:lnTo>
                      <a:pt x="118" y="1664"/>
                    </a:lnTo>
                    <a:lnTo>
                      <a:pt x="102" y="1688"/>
                    </a:lnTo>
                    <a:lnTo>
                      <a:pt x="177" y="1688"/>
                    </a:lnTo>
                    <a:lnTo>
                      <a:pt x="236" y="1664"/>
                    </a:lnTo>
                    <a:lnTo>
                      <a:pt x="278" y="1624"/>
                    </a:lnTo>
                    <a:lnTo>
                      <a:pt x="312" y="1576"/>
                    </a:lnTo>
                    <a:lnTo>
                      <a:pt x="329" y="1584"/>
                    </a:lnTo>
                    <a:lnTo>
                      <a:pt x="346" y="1576"/>
                    </a:lnTo>
                    <a:lnTo>
                      <a:pt x="363" y="1544"/>
                    </a:lnTo>
                    <a:lnTo>
                      <a:pt x="363" y="1512"/>
                    </a:lnTo>
                    <a:lnTo>
                      <a:pt x="388" y="1512"/>
                    </a:lnTo>
                    <a:lnTo>
                      <a:pt x="396" y="1528"/>
                    </a:lnTo>
                    <a:lnTo>
                      <a:pt x="405" y="1560"/>
                    </a:lnTo>
                    <a:lnTo>
                      <a:pt x="422" y="1592"/>
                    </a:lnTo>
                    <a:lnTo>
                      <a:pt x="439" y="1584"/>
                    </a:lnTo>
                    <a:lnTo>
                      <a:pt x="455" y="1488"/>
                    </a:lnTo>
                    <a:lnTo>
                      <a:pt x="489" y="1456"/>
                    </a:lnTo>
                    <a:lnTo>
                      <a:pt x="489" y="1368"/>
                    </a:lnTo>
                    <a:lnTo>
                      <a:pt x="514" y="1328"/>
                    </a:lnTo>
                    <a:lnTo>
                      <a:pt x="514" y="1288"/>
                    </a:lnTo>
                    <a:lnTo>
                      <a:pt x="472" y="1248"/>
                    </a:lnTo>
                    <a:lnTo>
                      <a:pt x="472" y="1168"/>
                    </a:lnTo>
                    <a:lnTo>
                      <a:pt x="455" y="1048"/>
                    </a:lnTo>
                    <a:lnTo>
                      <a:pt x="489" y="976"/>
                    </a:lnTo>
                    <a:lnTo>
                      <a:pt x="565" y="968"/>
                    </a:lnTo>
                    <a:lnTo>
                      <a:pt x="582" y="912"/>
                    </a:lnTo>
                    <a:lnTo>
                      <a:pt x="540" y="888"/>
                    </a:lnTo>
                    <a:lnTo>
                      <a:pt x="590" y="808"/>
                    </a:lnTo>
                    <a:lnTo>
                      <a:pt x="590" y="712"/>
                    </a:lnTo>
                    <a:lnTo>
                      <a:pt x="632" y="688"/>
                    </a:lnTo>
                    <a:lnTo>
                      <a:pt x="632" y="624"/>
                    </a:lnTo>
                    <a:lnTo>
                      <a:pt x="691" y="568"/>
                    </a:lnTo>
                    <a:lnTo>
                      <a:pt x="683" y="528"/>
                    </a:lnTo>
                    <a:lnTo>
                      <a:pt x="683" y="480"/>
                    </a:lnTo>
                    <a:lnTo>
                      <a:pt x="717" y="440"/>
                    </a:lnTo>
                    <a:lnTo>
                      <a:pt x="759" y="440"/>
                    </a:lnTo>
                    <a:lnTo>
                      <a:pt x="776" y="384"/>
                    </a:lnTo>
                    <a:lnTo>
                      <a:pt x="851" y="400"/>
                    </a:lnTo>
                    <a:lnTo>
                      <a:pt x="851" y="320"/>
                    </a:lnTo>
                    <a:lnTo>
                      <a:pt x="868" y="312"/>
                    </a:lnTo>
                    <a:lnTo>
                      <a:pt x="851" y="296"/>
                    </a:lnTo>
                    <a:lnTo>
                      <a:pt x="894" y="272"/>
                    </a:lnTo>
                    <a:lnTo>
                      <a:pt x="995" y="320"/>
                    </a:lnTo>
                    <a:lnTo>
                      <a:pt x="1037" y="304"/>
                    </a:lnTo>
                    <a:lnTo>
                      <a:pt x="1096" y="320"/>
                    </a:lnTo>
                    <a:lnTo>
                      <a:pt x="1113" y="248"/>
                    </a:lnTo>
                    <a:lnTo>
                      <a:pt x="1113" y="176"/>
                    </a:lnTo>
                    <a:lnTo>
                      <a:pt x="1146" y="136"/>
                    </a:lnTo>
                    <a:lnTo>
                      <a:pt x="1197" y="136"/>
                    </a:lnTo>
                    <a:lnTo>
                      <a:pt x="1264" y="168"/>
                    </a:lnTo>
                    <a:lnTo>
                      <a:pt x="1281" y="208"/>
                    </a:lnTo>
                    <a:lnTo>
                      <a:pt x="1306" y="176"/>
                    </a:lnTo>
                    <a:lnTo>
                      <a:pt x="1340" y="144"/>
                    </a:lnTo>
                    <a:lnTo>
                      <a:pt x="1340" y="120"/>
                    </a:lnTo>
                    <a:lnTo>
                      <a:pt x="1239" y="104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1100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4322047" y="1443931"/>
              <a:ext cx="1472333" cy="593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spc="300" dirty="0" smtClean="0">
                  <a:latin typeface="Calibri" panose="020F0502020204030204" pitchFamily="34" charset="0"/>
                </a:rPr>
                <a:t>Finland</a:t>
              </a:r>
            </a:p>
            <a:p>
              <a:r>
                <a:rPr lang="en-GB" sz="800" b="1" spc="300" dirty="0" smtClean="0">
                  <a:latin typeface="Calibri" panose="020F0502020204030204" pitchFamily="34" charset="0"/>
                </a:rPr>
                <a:t>TUT</a:t>
              </a:r>
              <a:endParaRPr lang="en-GB" sz="1100" b="1" spc="300" dirty="0">
                <a:latin typeface="Calibri" panose="020F0502020204030204" pitchFamily="34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 flipH="1">
              <a:off x="4424855" y="2024266"/>
              <a:ext cx="2963373" cy="0"/>
            </a:xfrm>
            <a:prstGeom prst="line">
              <a:avLst/>
            </a:prstGeom>
            <a:ln w="19050">
              <a:solidFill>
                <a:schemeClr val="tx1"/>
              </a:solidFill>
              <a:headEnd type="oval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703539" y="3870261"/>
              <a:ext cx="1965172" cy="593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spc="300" dirty="0" smtClean="0">
                  <a:latin typeface="Calibri" panose="020F0502020204030204" pitchFamily="34" charset="0"/>
                </a:rPr>
                <a:t>France</a:t>
              </a:r>
            </a:p>
            <a:p>
              <a:r>
                <a:rPr lang="en-GB" sz="800" b="1" spc="300" dirty="0" smtClean="0">
                  <a:latin typeface="Calibri" panose="020F0502020204030204" pitchFamily="34" charset="0"/>
                </a:rPr>
                <a:t>CEA, CNRS</a:t>
              </a:r>
              <a:endParaRPr lang="en-GB" sz="800" b="1" spc="300" dirty="0">
                <a:latin typeface="Calibri" panose="020F0502020204030204" pitchFamily="34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flipH="1">
              <a:off x="1792765" y="4455036"/>
              <a:ext cx="3061603" cy="0"/>
            </a:xfrm>
            <a:prstGeom prst="line">
              <a:avLst/>
            </a:prstGeom>
            <a:ln w="19050">
              <a:solidFill>
                <a:schemeClr val="tx1"/>
              </a:solidFill>
              <a:headEnd type="oval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1792766" y="6311976"/>
              <a:ext cx="1916570" cy="0"/>
            </a:xfrm>
            <a:prstGeom prst="line">
              <a:avLst/>
            </a:prstGeom>
            <a:ln w="19050">
              <a:solidFill>
                <a:schemeClr val="tx1"/>
              </a:solidFill>
              <a:headEnd type="oval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703541" y="5033881"/>
              <a:ext cx="1403603" cy="593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spc="300" dirty="0" smtClean="0">
                  <a:latin typeface="Calibri" panose="020F0502020204030204" pitchFamily="34" charset="0"/>
                </a:rPr>
                <a:t>Italy</a:t>
              </a:r>
            </a:p>
            <a:p>
              <a:r>
                <a:rPr lang="en-GB" sz="800" b="1" spc="300" dirty="0" smtClean="0">
                  <a:latin typeface="Calibri" panose="020F0502020204030204" pitchFamily="34" charset="0"/>
                </a:rPr>
                <a:t>INFN</a:t>
              </a:r>
              <a:endParaRPr lang="en-GB" sz="1100" b="1" spc="300" dirty="0">
                <a:latin typeface="Calibri" panose="020F050202020403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957529" y="2874724"/>
              <a:ext cx="2203449" cy="5367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/>
            </a:p>
          </p:txBody>
        </p:sp>
        <p:cxnSp>
          <p:nvCxnSpPr>
            <p:cNvPr id="18" name="Straight Connector 17"/>
            <p:cNvCxnSpPr/>
            <p:nvPr/>
          </p:nvCxnSpPr>
          <p:spPr>
            <a:xfrm flipH="1">
              <a:off x="1792767" y="5593590"/>
              <a:ext cx="4484211" cy="0"/>
            </a:xfrm>
            <a:prstGeom prst="line">
              <a:avLst/>
            </a:prstGeom>
            <a:ln w="19050">
              <a:solidFill>
                <a:schemeClr val="tx1"/>
              </a:solidFill>
              <a:headEnd type="oval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7870828" y="3503032"/>
              <a:ext cx="1277993" cy="59378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GB" sz="1100" spc="300" dirty="0" smtClean="0">
                  <a:latin typeface="Calibri" panose="020F0502020204030204" pitchFamily="34" charset="0"/>
                </a:rPr>
                <a:t>Germany</a:t>
              </a:r>
            </a:p>
            <a:p>
              <a:pPr algn="r"/>
              <a:r>
                <a:rPr lang="en-GB" sz="800" b="1" spc="300" dirty="0" smtClean="0">
                  <a:latin typeface="Calibri" panose="020F0502020204030204" pitchFamily="34" charset="0"/>
                </a:rPr>
                <a:t>KIT, TUD</a:t>
              </a:r>
              <a:endParaRPr lang="en-GB" sz="800" b="1" spc="300" dirty="0">
                <a:latin typeface="Calibri" panose="020F050202020403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359655" y="4198044"/>
              <a:ext cx="1789166" cy="59378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rIns="0" rtlCol="0">
              <a:spAutoFit/>
            </a:bodyPr>
            <a:lstStyle/>
            <a:p>
              <a:pPr algn="r"/>
              <a:r>
                <a:rPr lang="en-GB" sz="1100" spc="300" dirty="0" smtClean="0">
                  <a:latin typeface="Calibri" panose="020F0502020204030204" pitchFamily="34" charset="0"/>
                </a:rPr>
                <a:t>Switzerland</a:t>
              </a:r>
              <a:endParaRPr lang="en-GB" sz="800" b="1" spc="300" dirty="0" smtClean="0">
                <a:latin typeface="Calibri" panose="020F0502020204030204" pitchFamily="34" charset="0"/>
              </a:endParaRPr>
            </a:p>
            <a:p>
              <a:pPr algn="r"/>
              <a:r>
                <a:rPr lang="en-GB" sz="800" b="1" spc="300" dirty="0" smtClean="0">
                  <a:latin typeface="Calibri" panose="020F0502020204030204" pitchFamily="34" charset="0"/>
                </a:rPr>
                <a:t>EPFL, UNIGE</a:t>
              </a:r>
              <a:endParaRPr lang="en-GB" sz="800" b="1" spc="300" dirty="0">
                <a:latin typeface="Calibri" panose="020F050202020403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703539" y="3212164"/>
              <a:ext cx="2031848" cy="593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spc="300" dirty="0" smtClean="0">
                  <a:latin typeface="Calibri" panose="020F0502020204030204" pitchFamily="34" charset="0"/>
                </a:rPr>
                <a:t>Netherlands</a:t>
              </a:r>
            </a:p>
            <a:p>
              <a:r>
                <a:rPr lang="en-GB" sz="800" b="1" spc="300" dirty="0" smtClean="0">
                  <a:latin typeface="Calibri" panose="020F0502020204030204" pitchFamily="34" charset="0"/>
                </a:rPr>
                <a:t>UT</a:t>
              </a:r>
              <a:endParaRPr lang="en-GB" sz="1100" b="1" spc="300" dirty="0">
                <a:latin typeface="Calibri" panose="020F0502020204030204" pitchFamily="34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 flipH="1">
              <a:off x="1792765" y="3765523"/>
              <a:ext cx="3698564" cy="0"/>
            </a:xfrm>
            <a:prstGeom prst="line">
              <a:avLst/>
            </a:prstGeom>
            <a:ln w="19050">
              <a:solidFill>
                <a:schemeClr val="tx1"/>
              </a:solidFill>
              <a:headEnd type="oval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6001290" y="4094920"/>
              <a:ext cx="3133185" cy="0"/>
            </a:xfrm>
            <a:prstGeom prst="line">
              <a:avLst/>
            </a:prstGeom>
            <a:ln w="19050">
              <a:solidFill>
                <a:schemeClr val="tx1"/>
              </a:solidFill>
              <a:headEnd type="oval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703813" y="4779425"/>
              <a:ext cx="3430662" cy="0"/>
            </a:xfrm>
            <a:prstGeom prst="line">
              <a:avLst/>
            </a:prstGeom>
            <a:ln w="19050">
              <a:solidFill>
                <a:schemeClr val="tx1"/>
              </a:solidFill>
              <a:headEnd type="oval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2645400" y="6044098"/>
              <a:ext cx="851338" cy="223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703539" y="5735085"/>
              <a:ext cx="2019149" cy="593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spc="300" dirty="0" smtClean="0">
                  <a:latin typeface="Calibri" panose="020F0502020204030204" pitchFamily="34" charset="0"/>
                </a:rPr>
                <a:t>Spain</a:t>
              </a:r>
            </a:p>
            <a:p>
              <a:r>
                <a:rPr lang="en-GB" sz="800" b="1" spc="300" dirty="0" smtClean="0">
                  <a:latin typeface="Calibri" panose="020F0502020204030204" pitchFamily="34" charset="0"/>
                </a:rPr>
                <a:t>ALBA, CIEMAT</a:t>
              </a:r>
              <a:endParaRPr lang="en-GB" sz="800" b="1" spc="300" dirty="0">
                <a:latin typeface="Calibri" panose="020F050202020403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693713" y="4317091"/>
              <a:ext cx="1187598" cy="593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sz="1100" spc="300" dirty="0" smtClean="0">
                <a:latin typeface="Calibri" panose="020F0502020204030204" pitchFamily="34" charset="0"/>
              </a:endParaRPr>
            </a:p>
            <a:p>
              <a:r>
                <a:rPr lang="en-GB" sz="800" b="1" spc="300" dirty="0" smtClean="0">
                  <a:latin typeface="Calibri" panose="020F0502020204030204" pitchFamily="34" charset="0"/>
                </a:rPr>
                <a:t>CERN</a:t>
              </a:r>
              <a:endParaRPr lang="en-GB" sz="1100" b="1" spc="300" dirty="0">
                <a:latin typeface="Calibri" panose="020F0502020204030204" pitchFamily="34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 flipH="1">
              <a:off x="1800077" y="4876800"/>
              <a:ext cx="3762399" cy="0"/>
            </a:xfrm>
            <a:prstGeom prst="line">
              <a:avLst/>
            </a:prstGeom>
            <a:ln w="19050">
              <a:solidFill>
                <a:schemeClr val="tx1"/>
              </a:solidFill>
              <a:headEnd type="oval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6557042" y="2857887"/>
              <a:ext cx="2712102" cy="5937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100" spc="300" dirty="0" smtClean="0">
                  <a:latin typeface="Calibri" panose="020F0502020204030204" pitchFamily="34" charset="0"/>
                </a:rPr>
                <a:t>United Kingdom</a:t>
              </a:r>
            </a:p>
            <a:p>
              <a:pPr algn="r"/>
              <a:r>
                <a:rPr lang="en-GB" sz="800" b="1" spc="300" dirty="0" smtClean="0">
                  <a:latin typeface="Calibri" panose="020F0502020204030204" pitchFamily="34" charset="0"/>
                </a:rPr>
                <a:t>STFC, UNILIV, UOXF</a:t>
              </a: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4552233" y="3409036"/>
              <a:ext cx="4582242" cy="0"/>
            </a:xfrm>
            <a:prstGeom prst="line">
              <a:avLst/>
            </a:prstGeom>
            <a:ln w="19050">
              <a:solidFill>
                <a:schemeClr val="tx1"/>
              </a:solidFill>
              <a:headEnd type="oval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55" name="Table 154"/>
          <p:cNvGraphicFramePr>
            <a:graphicFrameLocks noGrp="1"/>
          </p:cNvGraphicFramePr>
          <p:nvPr>
            <p:extLst/>
          </p:nvPr>
        </p:nvGraphicFramePr>
        <p:xfrm>
          <a:off x="291710" y="1054843"/>
          <a:ext cx="3051535" cy="5002076"/>
        </p:xfrm>
        <a:graphic>
          <a:graphicData uri="http://schemas.openxmlformats.org/drawingml/2006/table">
            <a:tbl>
              <a:tblPr firstCol="1" bandRow="1">
                <a:tableStyleId>{FABFCF23-3B69-468F-B69F-88F6DE6A72F2}</a:tableStyleId>
              </a:tblPr>
              <a:tblGrid>
                <a:gridCol w="1418452"/>
                <a:gridCol w="1633083"/>
              </a:tblGrid>
              <a:tr h="242208">
                <a:tc>
                  <a:txBody>
                    <a:bodyPr/>
                    <a:lstStyle/>
                    <a:p>
                      <a:pPr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GB" sz="1400" dirty="0">
                          <a:effectLst/>
                        </a:rPr>
                        <a:t>CERN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GB" sz="1400">
                          <a:effectLst/>
                        </a:rPr>
                        <a:t>IEIO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 anchor="ctr"/>
                </a:tc>
              </a:tr>
              <a:tr h="242208">
                <a:tc>
                  <a:txBody>
                    <a:bodyPr/>
                    <a:lstStyle/>
                    <a:p>
                      <a:pPr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GB" sz="1400" dirty="0">
                          <a:effectLst/>
                        </a:rPr>
                        <a:t>TUT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GB" sz="1400">
                          <a:effectLst/>
                        </a:rPr>
                        <a:t>Finland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 anchor="ctr"/>
                </a:tc>
              </a:tr>
              <a:tr h="242208">
                <a:tc>
                  <a:txBody>
                    <a:bodyPr/>
                    <a:lstStyle/>
                    <a:p>
                      <a:pPr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GB" sz="1400" dirty="0">
                          <a:effectLst/>
                        </a:rPr>
                        <a:t>CEA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GB" sz="1400">
                          <a:effectLst/>
                        </a:rPr>
                        <a:t>France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 anchor="ctr"/>
                </a:tc>
              </a:tr>
              <a:tr h="281687">
                <a:tc>
                  <a:txBody>
                    <a:bodyPr/>
                    <a:lstStyle/>
                    <a:p>
                      <a:pPr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GB" sz="1400">
                          <a:effectLst/>
                        </a:rPr>
                        <a:t>CNRS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GB" sz="1400">
                          <a:effectLst/>
                        </a:rPr>
                        <a:t>France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 anchor="ctr"/>
                </a:tc>
              </a:tr>
              <a:tr h="242208">
                <a:tc>
                  <a:txBody>
                    <a:bodyPr/>
                    <a:lstStyle/>
                    <a:p>
                      <a:pPr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GB" sz="1400">
                          <a:effectLst/>
                        </a:rPr>
                        <a:t>KIT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GB" sz="1400" dirty="0">
                          <a:effectLst/>
                        </a:rPr>
                        <a:t>Germany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 anchor="ctr"/>
                </a:tc>
              </a:tr>
              <a:tr h="242208">
                <a:tc>
                  <a:txBody>
                    <a:bodyPr/>
                    <a:lstStyle/>
                    <a:p>
                      <a:pPr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GB" sz="1400">
                          <a:effectLst/>
                        </a:rPr>
                        <a:t>TUD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GB" sz="1400" dirty="0">
                          <a:effectLst/>
                        </a:rPr>
                        <a:t>Germany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 anchor="ctr"/>
                </a:tc>
              </a:tr>
              <a:tr h="242208">
                <a:tc>
                  <a:txBody>
                    <a:bodyPr/>
                    <a:lstStyle/>
                    <a:p>
                      <a:pPr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GB" sz="1400">
                          <a:effectLst/>
                        </a:rPr>
                        <a:t>INFN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GB" sz="1400" dirty="0">
                          <a:effectLst/>
                        </a:rPr>
                        <a:t>Italy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 anchor="ctr"/>
                </a:tc>
              </a:tr>
              <a:tr h="242208">
                <a:tc>
                  <a:txBody>
                    <a:bodyPr/>
                    <a:lstStyle/>
                    <a:p>
                      <a:pPr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GB" sz="1400">
                          <a:effectLst/>
                        </a:rPr>
                        <a:t>UT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GB" sz="1400" dirty="0">
                          <a:effectLst/>
                        </a:rPr>
                        <a:t>Netherlands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 anchor="ctr"/>
                </a:tc>
              </a:tr>
              <a:tr h="281687">
                <a:tc>
                  <a:txBody>
                    <a:bodyPr/>
                    <a:lstStyle/>
                    <a:p>
                      <a:pPr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GB" sz="1400">
                          <a:effectLst/>
                        </a:rPr>
                        <a:t>ALBA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GB" sz="1400" dirty="0">
                          <a:effectLst/>
                        </a:rPr>
                        <a:t>Spain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 anchor="ctr"/>
                </a:tc>
              </a:tr>
              <a:tr h="281687">
                <a:tc>
                  <a:txBody>
                    <a:bodyPr/>
                    <a:lstStyle/>
                    <a:p>
                      <a:pPr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GB" sz="1400">
                          <a:effectLst/>
                        </a:rPr>
                        <a:t>CIEMAT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GB" sz="1400" dirty="0">
                          <a:effectLst/>
                        </a:rPr>
                        <a:t>Spain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 anchor="ctr"/>
                </a:tc>
              </a:tr>
              <a:tr h="242208">
                <a:tc>
                  <a:txBody>
                    <a:bodyPr/>
                    <a:lstStyle/>
                    <a:p>
                      <a:pPr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GB" sz="1400">
                          <a:effectLst/>
                        </a:rPr>
                        <a:t>STFC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GB" sz="1400" dirty="0">
                          <a:effectLst/>
                        </a:rPr>
                        <a:t>United Kingdom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 anchor="ctr"/>
                </a:tc>
              </a:tr>
              <a:tr h="242208">
                <a:tc>
                  <a:txBody>
                    <a:bodyPr/>
                    <a:lstStyle/>
                    <a:p>
                      <a:pPr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GB" sz="1400">
                          <a:effectLst/>
                        </a:rPr>
                        <a:t>UNILIV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GB" sz="1400" dirty="0">
                          <a:effectLst/>
                        </a:rPr>
                        <a:t>United Kingdom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 anchor="ctr"/>
                </a:tc>
              </a:tr>
              <a:tr h="242208">
                <a:tc>
                  <a:txBody>
                    <a:bodyPr/>
                    <a:lstStyle/>
                    <a:p>
                      <a:pPr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GB" sz="1400">
                          <a:effectLst/>
                        </a:rPr>
                        <a:t>UOXF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GB" sz="1400" dirty="0">
                          <a:effectLst/>
                        </a:rPr>
                        <a:t>United Kingdom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 anchor="ctr"/>
                </a:tc>
              </a:tr>
              <a:tr h="281687">
                <a:tc>
                  <a:txBody>
                    <a:bodyPr/>
                    <a:lstStyle/>
                    <a:p>
                      <a:pPr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GB" sz="1400">
                          <a:effectLst/>
                        </a:rPr>
                        <a:t>KEK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GB" sz="1400" dirty="0">
                          <a:effectLst/>
                        </a:rPr>
                        <a:t>Japan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 anchor="ctr"/>
                </a:tc>
              </a:tr>
              <a:tr h="24220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EPFL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Switzerland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 anchor="ctr"/>
                </a:tc>
              </a:tr>
              <a:tr h="24220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UNIGE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Switzerland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 anchor="ctr"/>
                </a:tc>
              </a:tr>
              <a:tr h="24220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rgbClr val="393D0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NHFML-FSU</a:t>
                      </a:r>
                      <a:endParaRPr lang="en-GB" sz="1400" dirty="0">
                        <a:solidFill>
                          <a:srgbClr val="393D0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rgbClr val="393D0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USA</a:t>
                      </a:r>
                      <a:endParaRPr lang="en-GB" sz="1400" dirty="0">
                        <a:solidFill>
                          <a:srgbClr val="393D0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 anchor="ctr"/>
                </a:tc>
              </a:tr>
              <a:tr h="24220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rgbClr val="393D0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BNL</a:t>
                      </a:r>
                      <a:endParaRPr lang="en-GB" sz="1400" dirty="0">
                        <a:solidFill>
                          <a:srgbClr val="393D0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rgbClr val="393D0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USA</a:t>
                      </a:r>
                      <a:endParaRPr lang="en-GB" sz="1400" dirty="0">
                        <a:solidFill>
                          <a:srgbClr val="393D0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 anchor="ctr"/>
                </a:tc>
              </a:tr>
              <a:tr h="24220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rgbClr val="393D0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FNAL</a:t>
                      </a:r>
                      <a:endParaRPr lang="en-GB" sz="1400" dirty="0">
                        <a:solidFill>
                          <a:srgbClr val="393D0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rgbClr val="393D0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USA</a:t>
                      </a:r>
                      <a:endParaRPr lang="en-GB" sz="1400" dirty="0">
                        <a:solidFill>
                          <a:srgbClr val="393D0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 anchor="ctr"/>
                </a:tc>
              </a:tr>
              <a:tr h="24220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rgbClr val="393D0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LBNL</a:t>
                      </a:r>
                      <a:endParaRPr lang="en-GB" sz="1400" dirty="0">
                        <a:solidFill>
                          <a:srgbClr val="393D0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rgbClr val="393D0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USA</a:t>
                      </a:r>
                      <a:endParaRPr lang="en-GB" sz="1400" dirty="0">
                        <a:solidFill>
                          <a:srgbClr val="393D0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797996" y="5486065"/>
            <a:ext cx="48834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Consortium Beneficiaries, signing the Grant Agreement</a:t>
            </a:r>
            <a:endParaRPr lang="fr-CH" sz="1200" dirty="0"/>
          </a:p>
        </p:txBody>
      </p:sp>
      <p:pic>
        <p:nvPicPr>
          <p:cNvPr id="156" name="E9AE129B-AADE-4D42-A5CD-D33420D126B1" descr="7E832775-FA4B-45D5-A24A-50916B9E27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9253"/>
            <a:ext cx="2033801" cy="85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824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8391" y="1019283"/>
            <a:ext cx="8895609" cy="5406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High energy circular colliders are a powerful option for future accelerator-based </a:t>
            </a:r>
            <a:r>
              <a:rPr lang="en-GB" sz="2800" dirty="0" smtClean="0"/>
              <a:t>High Energy Physics! </a:t>
            </a:r>
            <a:endParaRPr lang="en-GB" sz="2800" dirty="0"/>
          </a:p>
          <a:p>
            <a:pPr>
              <a:spcAft>
                <a:spcPts val="800"/>
              </a:spcAft>
            </a:pPr>
            <a:r>
              <a:rPr lang="en-GB" sz="800" dirty="0" smtClean="0"/>
              <a:t> </a:t>
            </a:r>
          </a:p>
          <a:p>
            <a:pPr marL="514350" indent="-5143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800" dirty="0" smtClean="0"/>
              <a:t>We now need </a:t>
            </a:r>
            <a:r>
              <a:rPr lang="en-GB" sz="2800" dirty="0"/>
              <a:t>to urgently prepare </a:t>
            </a:r>
            <a:r>
              <a:rPr lang="en-GB" sz="2800" dirty="0" smtClean="0"/>
              <a:t>a solid design    for the next strategy </a:t>
            </a:r>
            <a:r>
              <a:rPr lang="en-GB" sz="2800" dirty="0"/>
              <a:t>u</a:t>
            </a:r>
            <a:r>
              <a:rPr lang="en-GB" sz="2800" dirty="0" smtClean="0"/>
              <a:t>pdate, using all possible synergies and the </a:t>
            </a:r>
            <a:r>
              <a:rPr lang="en-GB" sz="2800" dirty="0"/>
              <a:t>rising activities </a:t>
            </a:r>
            <a:r>
              <a:rPr lang="en-GB" sz="2800" dirty="0" smtClean="0"/>
              <a:t>worldwide. </a:t>
            </a:r>
            <a:endParaRPr lang="en-GB" sz="2800" dirty="0"/>
          </a:p>
          <a:p>
            <a:pPr>
              <a:spcAft>
                <a:spcPts val="800"/>
              </a:spcAft>
            </a:pPr>
            <a:r>
              <a:rPr lang="en-GB" sz="800" dirty="0" smtClean="0"/>
              <a:t>  </a:t>
            </a:r>
          </a:p>
          <a:p>
            <a:pPr marL="514350" indent="-5143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800" dirty="0" smtClean="0"/>
              <a:t>The </a:t>
            </a:r>
            <a:r>
              <a:rPr lang="en-GB" sz="2800" dirty="0"/>
              <a:t>design of high energy circular colliders presents many challenging </a:t>
            </a:r>
            <a:r>
              <a:rPr lang="en-GB" sz="2800" dirty="0" smtClean="0"/>
              <a:t>requirements on beam quality and optics control as well as new operational procedures, which call for adequate, </a:t>
            </a:r>
            <a:r>
              <a:rPr lang="en-GB" sz="2800" dirty="0" smtClean="0"/>
              <a:t>and possibly novel </a:t>
            </a:r>
            <a:r>
              <a:rPr lang="en-GB" sz="2800" dirty="0" smtClean="0"/>
              <a:t>beam diagnostics</a:t>
            </a:r>
          </a:p>
          <a:p>
            <a:pPr lvl="1" algn="just"/>
            <a:endParaRPr lang="en-GB" sz="16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3059" y="11283"/>
            <a:ext cx="9150188" cy="1008000"/>
          </a:xfrm>
          <a:prstGeom prst="rect">
            <a:avLst/>
          </a:prstGeom>
          <a:solidFill>
            <a:schemeClr val="tx1"/>
          </a:solidFill>
        </p:spPr>
        <p:txBody>
          <a:bodyPr tIns="252000" anchor="t" anchorCtr="0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2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/>
              <a:t>Conclusions</a:t>
            </a:r>
            <a:endParaRPr lang="en-US" sz="4400" dirty="0"/>
          </a:p>
        </p:txBody>
      </p:sp>
      <p:pic>
        <p:nvPicPr>
          <p:cNvPr id="4" name="E9AE129B-AADE-4D42-A5CD-D33420D126B1" descr="7E832775-FA4B-45D5-A24A-50916B9E27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0" y="90256"/>
            <a:ext cx="2033801" cy="85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831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460" y="941400"/>
            <a:ext cx="8535011" cy="2618827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en-US" sz="2200" b="1" dirty="0" smtClean="0"/>
              <a:t>European Strategy for Particle Physics 2013: </a:t>
            </a:r>
          </a:p>
          <a:p>
            <a:pPr marL="468000" lvl="1" indent="0">
              <a:buNone/>
            </a:pPr>
            <a:r>
              <a:rPr lang="en-US" sz="2200" dirty="0" smtClean="0"/>
              <a:t>“…to </a:t>
            </a:r>
            <a:r>
              <a:rPr lang="en-US" sz="2200" dirty="0"/>
              <a:t>propose an ambitious post-LHC accelerator </a:t>
            </a:r>
            <a:r>
              <a:rPr lang="en-US" sz="2200" dirty="0" smtClean="0"/>
              <a:t>project….., </a:t>
            </a:r>
            <a:r>
              <a:rPr lang="en-US" sz="2200" dirty="0"/>
              <a:t>CERN should undertake design studies for accelerator projects in a global context</a:t>
            </a:r>
            <a:r>
              <a:rPr lang="en-US" sz="2200" dirty="0" smtClean="0"/>
              <a:t>,…with </a:t>
            </a:r>
            <a:r>
              <a:rPr lang="en-US" sz="2200" dirty="0"/>
              <a:t>emphasis on proton-proton and electron-positron high-energy frontier machines</a:t>
            </a:r>
            <a:r>
              <a:rPr lang="en-US" sz="2200" dirty="0" smtClean="0"/>
              <a:t>..…”</a:t>
            </a:r>
          </a:p>
          <a:p>
            <a:pPr marL="468000" lvl="1" indent="0">
              <a:buNone/>
            </a:pPr>
            <a:endParaRPr lang="en-US" sz="22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23528" y="4252048"/>
            <a:ext cx="8102600" cy="234530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180000" indent="-180000" algn="l" defTabSz="720000" rtl="0" eaLnBrk="1" latinLnBrk="0" hangingPunct="1">
              <a:spcBef>
                <a:spcPts val="6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8000" indent="-1800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1800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1800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1800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3776" indent="-457200">
              <a:spcBef>
                <a:spcPct val="20000"/>
              </a:spcBef>
            </a:pPr>
            <a:r>
              <a:rPr lang="en-US" sz="2200" b="1" dirty="0"/>
              <a:t>US P5 recommendation 2014:</a:t>
            </a:r>
          </a:p>
          <a:p>
            <a:pPr marL="468000" lvl="1" indent="0">
              <a:buFont typeface="Arial"/>
              <a:buNone/>
            </a:pPr>
            <a:r>
              <a:rPr lang="en-US" sz="2200" dirty="0" smtClean="0"/>
              <a:t>”….A very high-energy proton-proton collider is the most powerful tool for direct discovery of new particles and interactions under any scenario of physics results that can be acquired in the P5 time window….”</a:t>
            </a:r>
          </a:p>
          <a:p>
            <a:pPr marL="468000" lvl="1" indent="0">
              <a:buFont typeface="Arial"/>
              <a:buNone/>
            </a:pPr>
            <a:endParaRPr lang="en-US" sz="22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3059" y="-27384"/>
            <a:ext cx="9150188" cy="1008112"/>
          </a:xfrm>
          <a:prstGeom prst="rect">
            <a:avLst/>
          </a:prstGeom>
          <a:solidFill>
            <a:schemeClr val="tx1"/>
          </a:solidFill>
        </p:spPr>
        <p:txBody>
          <a:bodyPr tIns="0" bIns="0" anchor="ctr" anchorCtr="0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6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          Strategic Motivation</a:t>
            </a:r>
            <a:endParaRPr lang="en-US" dirty="0"/>
          </a:p>
        </p:txBody>
      </p:sp>
      <p:pic>
        <p:nvPicPr>
          <p:cNvPr id="10" name="E9AE129B-AADE-4D42-A5CD-D33420D126B1" descr="7E832775-FA4B-45D5-A24A-50916B9E27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2033801" cy="85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251520" y="2924944"/>
            <a:ext cx="8102600" cy="234530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180000" indent="-180000" algn="l" defTabSz="720000" rtl="0" eaLnBrk="1" latinLnBrk="0" hangingPunct="1">
              <a:spcBef>
                <a:spcPts val="6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8000" indent="-1800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1800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1800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1800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3776" indent="-457200">
              <a:spcBef>
                <a:spcPct val="20000"/>
              </a:spcBef>
            </a:pPr>
            <a:r>
              <a:rPr lang="en-US" sz="2200" b="1" dirty="0" smtClean="0"/>
              <a:t>ICFA statement 2014</a:t>
            </a:r>
            <a:r>
              <a:rPr lang="en-US" sz="2200" b="1" dirty="0"/>
              <a:t>:</a:t>
            </a:r>
          </a:p>
          <a:p>
            <a:pPr marL="468000" lvl="1" indent="0">
              <a:buNone/>
            </a:pPr>
            <a:r>
              <a:rPr lang="en-US" sz="2200" dirty="0"/>
              <a:t>”…. ICFA supports studies of energy frontier circular colliders and encourages global coordination.….”</a:t>
            </a:r>
          </a:p>
          <a:p>
            <a:pPr marL="468000" lvl="1" indent="0">
              <a:buFont typeface="Arial"/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43233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626" y="5574367"/>
            <a:ext cx="9142374" cy="12836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3059" y="0"/>
            <a:ext cx="9150188" cy="1169233"/>
          </a:xfrm>
          <a:prstGeom prst="rect">
            <a:avLst/>
          </a:prstGeom>
          <a:solidFill>
            <a:schemeClr val="tx1"/>
          </a:solidFill>
        </p:spPr>
        <p:txBody>
          <a:bodyPr tIns="252000" anchor="t" anchorCtr="0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2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/>
              <a:t>   FCC Week 2016</a:t>
            </a:r>
            <a:endParaRPr lang="en-US" sz="4800" dirty="0"/>
          </a:p>
        </p:txBody>
      </p:sp>
      <p:pic>
        <p:nvPicPr>
          <p:cNvPr id="4" name="E9AE129B-AADE-4D42-A5CD-D33420D126B1" descr="7E832775-FA4B-45D5-A24A-50916B9E27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0" y="90256"/>
            <a:ext cx="2033801" cy="85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8" y="1029891"/>
            <a:ext cx="9140232" cy="4271317"/>
          </a:xfrm>
          <a:prstGeom prst="rect">
            <a:avLst/>
          </a:prstGeom>
        </p:spPr>
      </p:pic>
      <p:sp>
        <p:nvSpPr>
          <p:cNvPr id="10" name="Content Placeholder 3"/>
          <p:cNvSpPr txBox="1">
            <a:spLocks/>
          </p:cNvSpPr>
          <p:nvPr/>
        </p:nvSpPr>
        <p:spPr>
          <a:xfrm>
            <a:off x="3852313" y="1221541"/>
            <a:ext cx="5291688" cy="686308"/>
          </a:xfrm>
          <a:prstGeom prst="rect">
            <a:avLst/>
          </a:prstGeom>
        </p:spPr>
        <p:txBody>
          <a:bodyPr numCol="1" spcCol="360000">
            <a:noAutofit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Rome, 11-15 April 2016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669" y="5394517"/>
            <a:ext cx="1346409" cy="13464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0" y="5715120"/>
            <a:ext cx="2219668" cy="7437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502" y="5352540"/>
            <a:ext cx="2070019" cy="14735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9" y="6422698"/>
            <a:ext cx="3230353" cy="4115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456" y="5978438"/>
            <a:ext cx="1546623" cy="85579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937403" y="2024371"/>
            <a:ext cx="33182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hlinkClick r:id="rId9"/>
              </a:rPr>
              <a:t>http://cern.ch/fccw2016</a:t>
            </a:r>
            <a:r>
              <a:rPr lang="en-GB" sz="2400" dirty="0" smtClean="0"/>
              <a:t> </a:t>
            </a:r>
            <a:endParaRPr lang="en-GB" sz="2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262" y="5304074"/>
            <a:ext cx="2276093" cy="7852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52" y="5285521"/>
            <a:ext cx="2709278" cy="57195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21010937">
            <a:off x="560881" y="3615075"/>
            <a:ext cx="8022324" cy="584775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w</a:t>
            </a:r>
            <a:r>
              <a:rPr lang="en-GB" sz="3200" b="1" smtClean="0">
                <a:solidFill>
                  <a:srgbClr val="FF0000"/>
                </a:solidFill>
              </a:rPr>
              <a:t>e look forward to  seeing you in Rome</a:t>
            </a:r>
            <a:r>
              <a:rPr lang="en-GB" sz="3200" b="1" dirty="0" smtClean="0">
                <a:solidFill>
                  <a:srgbClr val="FF0000"/>
                </a:solidFill>
              </a:rPr>
              <a:t>!</a:t>
            </a:r>
            <a:endParaRPr lang="en-GB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88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6" r="-173"/>
          <a:stretch/>
        </p:blipFill>
        <p:spPr>
          <a:xfrm>
            <a:off x="4427984" y="966072"/>
            <a:ext cx="4716016" cy="518499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7504" y="980728"/>
            <a:ext cx="4291663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en-US" sz="2400" b="1" kern="0" dirty="0" smtClean="0">
                <a:latin typeface="Arial"/>
                <a:cs typeface="Calibri" pitchFamily="34" charset="0"/>
              </a:rPr>
              <a:t>International FCC collaboration (CERN as host lab) to study: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b="1" i="1" kern="0" dirty="0" smtClean="0">
                <a:latin typeface="Arial"/>
                <a:cs typeface="Calibri" pitchFamily="34" charset="0"/>
              </a:rPr>
              <a:t>pp</a:t>
            </a:r>
            <a:r>
              <a:rPr lang="en-US" sz="2000" b="1" kern="0" dirty="0" smtClean="0">
                <a:latin typeface="Arial"/>
                <a:cs typeface="Calibri" pitchFamily="34" charset="0"/>
              </a:rPr>
              <a:t>-collider (</a:t>
            </a:r>
            <a:r>
              <a:rPr lang="en-US" sz="2000" b="1" i="1" kern="0" dirty="0" smtClean="0">
                <a:latin typeface="Arial"/>
                <a:cs typeface="Calibri" pitchFamily="34" charset="0"/>
              </a:rPr>
              <a:t>FCC-</a:t>
            </a:r>
            <a:r>
              <a:rPr lang="en-US" sz="2000" b="1" i="1" kern="0" dirty="0" err="1" smtClean="0">
                <a:latin typeface="Arial"/>
                <a:cs typeface="Calibri" pitchFamily="34" charset="0"/>
              </a:rPr>
              <a:t>hh</a:t>
            </a:r>
            <a:r>
              <a:rPr lang="en-US" sz="2000" b="1" kern="0" dirty="0" smtClean="0">
                <a:latin typeface="Arial"/>
                <a:cs typeface="Calibri" pitchFamily="34" charset="0"/>
              </a:rPr>
              <a:t>)       </a:t>
            </a:r>
            <a:r>
              <a:rPr lang="en-US" sz="2000" b="1" kern="0" dirty="0">
                <a:latin typeface="Arial"/>
                <a:cs typeface="Calibri" pitchFamily="34" charset="0"/>
              </a:rPr>
              <a:t> </a:t>
            </a:r>
            <a:r>
              <a:rPr lang="en-US" sz="2000" b="1" kern="0" dirty="0" smtClean="0">
                <a:latin typeface="Arial"/>
                <a:cs typeface="Calibri" pitchFamily="34" charset="0"/>
              </a:rPr>
              <a:t>              </a:t>
            </a:r>
            <a:r>
              <a:rPr lang="en-US" sz="2000" kern="0" dirty="0" smtClean="0">
                <a:latin typeface="Arial"/>
                <a:cs typeface="Calibri" pitchFamily="34" charset="0"/>
                <a:sym typeface="Wingdings" panose="05000000000000000000" pitchFamily="2" charset="2"/>
              </a:rPr>
              <a:t> main emphasis, </a:t>
            </a:r>
            <a:r>
              <a:rPr lang="en-US" sz="2000" kern="0" dirty="0" smtClean="0">
                <a:latin typeface="Arial"/>
                <a:cs typeface="Calibri" pitchFamily="34" charset="0"/>
              </a:rPr>
              <a:t>defining infrastructure requirements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endParaRPr lang="en-US" sz="2000" b="1" i="1" kern="0" dirty="0" smtClean="0">
              <a:latin typeface="Arial"/>
              <a:cs typeface="Calibri" pitchFamily="34" charset="0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b="1" kern="0" dirty="0" smtClean="0">
                <a:cs typeface="Calibri" pitchFamily="34" charset="0"/>
              </a:rPr>
              <a:t>80-100 </a:t>
            </a:r>
            <a:r>
              <a:rPr lang="en-US" sz="2000" b="1" kern="0" dirty="0">
                <a:cs typeface="Calibri" pitchFamily="34" charset="0"/>
              </a:rPr>
              <a:t>km infrastructure </a:t>
            </a:r>
            <a:r>
              <a:rPr lang="en-US" sz="2000" kern="0" dirty="0">
                <a:cs typeface="Calibri" pitchFamily="34" charset="0"/>
              </a:rPr>
              <a:t>in Geneva area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b="1" i="1" kern="0" dirty="0" err="1" smtClean="0">
                <a:latin typeface="Arial"/>
                <a:cs typeface="Calibri" pitchFamily="34" charset="0"/>
              </a:rPr>
              <a:t>e</a:t>
            </a:r>
            <a:r>
              <a:rPr lang="en-US" sz="2000" b="1" kern="0" baseline="30000" dirty="0" err="1" smtClean="0">
                <a:latin typeface="Arial"/>
                <a:cs typeface="Calibri" pitchFamily="34" charset="0"/>
              </a:rPr>
              <a:t>+</a:t>
            </a:r>
            <a:r>
              <a:rPr lang="en-US" sz="2000" b="1" i="1" kern="0" dirty="0" err="1" smtClean="0">
                <a:latin typeface="Arial"/>
                <a:cs typeface="Calibri" pitchFamily="34" charset="0"/>
              </a:rPr>
              <a:t>e</a:t>
            </a:r>
            <a:r>
              <a:rPr lang="en-US" sz="2000" b="1" kern="0" baseline="30000" dirty="0" smtClean="0">
                <a:latin typeface="Arial"/>
                <a:cs typeface="Calibri" pitchFamily="34" charset="0"/>
              </a:rPr>
              <a:t>-</a:t>
            </a:r>
            <a:r>
              <a:rPr lang="en-US" sz="2000" b="1" kern="0" dirty="0" smtClean="0">
                <a:latin typeface="Arial"/>
                <a:cs typeface="Calibri" pitchFamily="34" charset="0"/>
              </a:rPr>
              <a:t> </a:t>
            </a:r>
            <a:r>
              <a:rPr lang="en-US" sz="2000" b="1" kern="0" dirty="0">
                <a:latin typeface="Arial"/>
                <a:cs typeface="Calibri" pitchFamily="34" charset="0"/>
              </a:rPr>
              <a:t>collider </a:t>
            </a:r>
            <a:r>
              <a:rPr lang="en-US" sz="2000" b="1" kern="0" dirty="0" smtClean="0">
                <a:latin typeface="Arial"/>
                <a:cs typeface="Calibri" pitchFamily="34" charset="0"/>
              </a:rPr>
              <a:t>(</a:t>
            </a:r>
            <a:r>
              <a:rPr lang="en-US" sz="2000" b="1" i="1" kern="0" dirty="0" smtClean="0">
                <a:latin typeface="Arial"/>
                <a:cs typeface="Calibri" pitchFamily="34" charset="0"/>
              </a:rPr>
              <a:t>FCC-</a:t>
            </a:r>
            <a:r>
              <a:rPr lang="en-US" sz="2000" b="1" i="1" kern="0" dirty="0" err="1" smtClean="0">
                <a:latin typeface="Arial"/>
                <a:cs typeface="Calibri" pitchFamily="34" charset="0"/>
              </a:rPr>
              <a:t>ee</a:t>
            </a:r>
            <a:r>
              <a:rPr lang="en-US" sz="2000" b="1" kern="0" dirty="0" smtClean="0">
                <a:latin typeface="Arial"/>
                <a:cs typeface="Calibri" pitchFamily="34" charset="0"/>
              </a:rPr>
              <a:t>) </a:t>
            </a:r>
            <a:r>
              <a:rPr lang="en-US" sz="2000" kern="0" dirty="0" smtClean="0">
                <a:latin typeface="Arial"/>
                <a:cs typeface="Calibri" pitchFamily="34" charset="0"/>
              </a:rPr>
              <a:t>as potential intermediate step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b="1" i="1" kern="0" dirty="0">
                <a:cs typeface="Calibri" pitchFamily="34" charset="0"/>
              </a:rPr>
              <a:t>p-e</a:t>
            </a:r>
            <a:r>
              <a:rPr lang="en-US" sz="2000" b="1" kern="0" dirty="0">
                <a:cs typeface="Calibri" pitchFamily="34" charset="0"/>
              </a:rPr>
              <a:t> (FCC-he) </a:t>
            </a:r>
            <a:r>
              <a:rPr lang="en-US" sz="2000" b="1" kern="0" dirty="0" smtClean="0">
                <a:cs typeface="Calibri" pitchFamily="34" charset="0"/>
              </a:rPr>
              <a:t>option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b="1" kern="0" dirty="0" smtClean="0">
                <a:cs typeface="Calibri" pitchFamily="34" charset="0"/>
              </a:rPr>
              <a:t>HE-LHC</a:t>
            </a:r>
            <a:r>
              <a:rPr lang="en-US" sz="2000" kern="0" dirty="0" smtClean="0">
                <a:cs typeface="Calibri" pitchFamily="34" charset="0"/>
              </a:rPr>
              <a:t> with FCC-</a:t>
            </a:r>
            <a:r>
              <a:rPr lang="en-US" sz="2000" kern="0" dirty="0" err="1" smtClean="0">
                <a:cs typeface="Calibri" pitchFamily="34" charset="0"/>
              </a:rPr>
              <a:t>hh</a:t>
            </a:r>
            <a:r>
              <a:rPr lang="en-US" sz="2000" kern="0" dirty="0" smtClean="0">
                <a:cs typeface="Calibri" pitchFamily="34" charset="0"/>
              </a:rPr>
              <a:t> technology</a:t>
            </a:r>
            <a:endParaRPr lang="en-US" sz="2000" kern="0" dirty="0"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3136" y="3212976"/>
            <a:ext cx="3833552" cy="400110"/>
          </a:xfrm>
          <a:prstGeom prst="rect">
            <a:avLst/>
          </a:prstGeom>
          <a:solidFill>
            <a:srgbClr val="FFFFFF"/>
          </a:solidFill>
          <a:ln w="19050" cap="flat" cmpd="sng" algn="ctr">
            <a:solidFill>
              <a:srgbClr val="B2B2B2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~16 T </a:t>
            </a:r>
            <a:r>
              <a:rPr kumimoji="0" lang="fr-CH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sym typeface="Symbol"/>
              </a:rPr>
              <a:t> 100 </a:t>
            </a:r>
            <a:r>
              <a:rPr kumimoji="0" lang="fr-CH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sym typeface="Symbol"/>
              </a:rPr>
              <a:t>TeV</a:t>
            </a:r>
            <a:r>
              <a:rPr kumimoji="0" lang="fr-CH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sym typeface="Symbol"/>
              </a:rPr>
              <a:t> </a:t>
            </a:r>
            <a:r>
              <a:rPr kumimoji="0" lang="fr-CH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sym typeface="Symbol"/>
              </a:rPr>
              <a:t>pp</a:t>
            </a:r>
            <a:r>
              <a:rPr kumimoji="0" lang="fr-CH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sym typeface="Symbol"/>
              </a:rPr>
              <a:t> in 100 km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" y="-27384"/>
            <a:ext cx="9143999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3200" b="1" kern="0" dirty="0">
                <a:solidFill>
                  <a:srgbClr val="FFFF00"/>
                </a:solidFill>
                <a:cs typeface="Calibri" pitchFamily="34" charset="0"/>
              </a:rPr>
              <a:t>Future Circular Collider </a:t>
            </a:r>
            <a:r>
              <a:rPr lang="en-GB" sz="3200" b="1" kern="0" dirty="0" smtClean="0">
                <a:solidFill>
                  <a:srgbClr val="FFFF00"/>
                </a:solidFill>
                <a:cs typeface="Calibri" pitchFamily="34" charset="0"/>
              </a:rPr>
              <a:t>Study </a:t>
            </a:r>
            <a:endParaRPr lang="en-GB" sz="3200" b="1" kern="0" dirty="0">
              <a:solidFill>
                <a:srgbClr val="FFFF00"/>
              </a:solidFill>
              <a:cs typeface="Calibri" pitchFamily="34" charset="0"/>
            </a:endParaRPr>
          </a:p>
          <a:p>
            <a:pPr lvl="0" algn="ctr">
              <a:defRPr/>
            </a:pPr>
            <a:r>
              <a:rPr lang="en-GB" sz="2800" b="1" kern="0" dirty="0" smtClean="0">
                <a:solidFill>
                  <a:srgbClr val="FFFF00"/>
                </a:solidFill>
                <a:cs typeface="Calibri" pitchFamily="34" charset="0"/>
              </a:rPr>
              <a:t>GOAL: CDR </a:t>
            </a:r>
            <a:r>
              <a:rPr lang="en-GB" sz="2800" b="1" kern="0" dirty="0">
                <a:solidFill>
                  <a:srgbClr val="FFFF00"/>
                </a:solidFill>
                <a:cs typeface="Calibri" pitchFamily="34" charset="0"/>
              </a:rPr>
              <a:t>and cost review for the next ESU (2018)</a:t>
            </a:r>
            <a:endParaRPr lang="en-GB" sz="2000" b="1" i="1" dirty="0">
              <a:solidFill>
                <a:srgbClr val="FFFF00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55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462" y="260648"/>
            <a:ext cx="9180511" cy="5978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椭圆 7"/>
          <p:cNvSpPr/>
          <p:nvPr/>
        </p:nvSpPr>
        <p:spPr>
          <a:xfrm>
            <a:off x="1253530" y="3104738"/>
            <a:ext cx="3090502" cy="3008901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zh-CN" altLang="en-US" kern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6" name="椭圆 8"/>
          <p:cNvSpPr/>
          <p:nvPr/>
        </p:nvSpPr>
        <p:spPr>
          <a:xfrm>
            <a:off x="3444510" y="2798308"/>
            <a:ext cx="1923816" cy="1824943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zh-CN" altLang="en-US" kern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" y="2534"/>
            <a:ext cx="9143999" cy="923330"/>
          </a:xfrm>
          <a:prstGeom prst="rect">
            <a:avLst/>
          </a:prstGeom>
          <a:solidFill>
            <a:srgbClr val="002060"/>
          </a:solidFill>
        </p:spPr>
        <p:txBody>
          <a:bodyPr wrap="square" tIns="0" bIns="0" rtlCol="0" anchor="ctr">
            <a:spAutoFit/>
          </a:bodyPr>
          <a:lstStyle/>
          <a:p>
            <a:pPr algn="ctr">
              <a:defRPr/>
            </a:pPr>
            <a:r>
              <a:rPr lang="en-GB" sz="3000" b="1" kern="0" dirty="0" err="1">
                <a:solidFill>
                  <a:srgbClr val="FFFF00"/>
                </a:solidFill>
                <a:latin typeface="Arial"/>
                <a:cs typeface="Calibri" pitchFamily="34" charset="0"/>
              </a:rPr>
              <a:t>CepC</a:t>
            </a:r>
            <a:r>
              <a:rPr lang="en-GB" sz="3000" b="1" kern="0" dirty="0">
                <a:solidFill>
                  <a:srgbClr val="FFFF00"/>
                </a:solidFill>
                <a:latin typeface="Arial"/>
                <a:cs typeface="Calibri" pitchFamily="34" charset="0"/>
              </a:rPr>
              <a:t>/</a:t>
            </a:r>
            <a:r>
              <a:rPr lang="en-GB" sz="3000" b="1" kern="0" dirty="0" err="1">
                <a:solidFill>
                  <a:srgbClr val="FFFF00"/>
                </a:solidFill>
                <a:latin typeface="Arial"/>
                <a:cs typeface="Calibri" pitchFamily="34" charset="0"/>
              </a:rPr>
              <a:t>SppC</a:t>
            </a:r>
            <a:r>
              <a:rPr lang="en-GB" sz="3000" b="1" kern="0" dirty="0">
                <a:solidFill>
                  <a:srgbClr val="FFFF00"/>
                </a:solidFill>
                <a:latin typeface="Arial"/>
                <a:cs typeface="Calibri" pitchFamily="34" charset="0"/>
              </a:rPr>
              <a:t> study (CAS-IHEP</a:t>
            </a:r>
            <a:r>
              <a:rPr lang="en-GB" sz="3000" b="1" kern="0" dirty="0" smtClean="0">
                <a:solidFill>
                  <a:srgbClr val="FFFF00"/>
                </a:solidFill>
                <a:latin typeface="Arial"/>
                <a:cs typeface="Calibri" pitchFamily="34" charset="0"/>
              </a:rPr>
              <a:t>) 54 km (baseline) </a:t>
            </a:r>
            <a:r>
              <a:rPr lang="en-GB" sz="3200" b="1" kern="0" dirty="0" smtClean="0">
                <a:solidFill>
                  <a:srgbClr val="FFFF00"/>
                </a:solidFill>
                <a:latin typeface="Arial"/>
                <a:cs typeface="Calibri" pitchFamily="34" charset="0"/>
              </a:rPr>
              <a:t> </a:t>
            </a:r>
          </a:p>
          <a:p>
            <a:pPr algn="ctr">
              <a:defRPr/>
            </a:pPr>
            <a:r>
              <a:rPr lang="en-GB" sz="2800" b="1" kern="0" dirty="0" err="1" smtClean="0">
                <a:solidFill>
                  <a:srgbClr val="FFFF00"/>
                </a:solidFill>
                <a:latin typeface="Arial"/>
                <a:cs typeface="Calibri" pitchFamily="34" charset="0"/>
              </a:rPr>
              <a:t>e</a:t>
            </a:r>
            <a:r>
              <a:rPr lang="en-GB" sz="2800" b="1" kern="0" baseline="30000" dirty="0" err="1" smtClean="0">
                <a:solidFill>
                  <a:srgbClr val="FFFF00"/>
                </a:solidFill>
                <a:latin typeface="Arial"/>
                <a:cs typeface="Calibri" pitchFamily="34" charset="0"/>
              </a:rPr>
              <a:t>+</a:t>
            </a:r>
            <a:r>
              <a:rPr lang="en-GB" sz="2800" b="1" kern="0" dirty="0" err="1" smtClean="0">
                <a:solidFill>
                  <a:srgbClr val="FFFF00"/>
                </a:solidFill>
                <a:latin typeface="Arial"/>
                <a:cs typeface="Calibri" pitchFamily="34" charset="0"/>
              </a:rPr>
              <a:t>e</a:t>
            </a:r>
            <a:r>
              <a:rPr lang="en-GB" sz="2800" b="1" kern="0" baseline="30000" dirty="0" smtClean="0">
                <a:solidFill>
                  <a:srgbClr val="FFFF00"/>
                </a:solidFill>
                <a:latin typeface="Arial"/>
                <a:cs typeface="Calibri" pitchFamily="34" charset="0"/>
              </a:rPr>
              <a:t>-</a:t>
            </a:r>
            <a:r>
              <a:rPr lang="en-GB" sz="2800" b="1" kern="0" dirty="0" smtClean="0">
                <a:solidFill>
                  <a:srgbClr val="FFFF00"/>
                </a:solidFill>
                <a:latin typeface="Arial"/>
                <a:cs typeface="Calibri" pitchFamily="34" charset="0"/>
              </a:rPr>
              <a:t> </a:t>
            </a:r>
            <a:r>
              <a:rPr lang="en-GB" sz="2800" b="1" kern="0" dirty="0">
                <a:solidFill>
                  <a:srgbClr val="FFFF00"/>
                </a:solidFill>
                <a:latin typeface="Arial"/>
                <a:cs typeface="Calibri" pitchFamily="34" charset="0"/>
              </a:rPr>
              <a:t>collisions ~2028; </a:t>
            </a:r>
            <a:r>
              <a:rPr lang="en-GB" sz="2800" b="1" i="1" kern="0" dirty="0">
                <a:solidFill>
                  <a:srgbClr val="FFFF00"/>
                </a:solidFill>
                <a:latin typeface="Arial"/>
                <a:cs typeface="Calibri" pitchFamily="34" charset="0"/>
              </a:rPr>
              <a:t>pp</a:t>
            </a:r>
            <a:r>
              <a:rPr lang="en-GB" sz="2800" b="1" kern="0" dirty="0">
                <a:solidFill>
                  <a:srgbClr val="FFFF00"/>
                </a:solidFill>
                <a:latin typeface="Arial"/>
                <a:cs typeface="Calibri" pitchFamily="34" charset="0"/>
              </a:rPr>
              <a:t> collisions ~2042</a:t>
            </a:r>
          </a:p>
        </p:txBody>
      </p:sp>
      <p:sp>
        <p:nvSpPr>
          <p:cNvPr id="9" name="Rectangle 8"/>
          <p:cNvSpPr/>
          <p:nvPr/>
        </p:nvSpPr>
        <p:spPr>
          <a:xfrm>
            <a:off x="4045892" y="1393703"/>
            <a:ext cx="40030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kern="0" dirty="0">
                <a:solidFill>
                  <a:prstClr val="white"/>
                </a:solidFill>
                <a:latin typeface="Arial"/>
                <a:ea typeface="黑体" pitchFamily="2" charset="-122"/>
              </a:rPr>
              <a:t>Qinhuangdao (</a:t>
            </a:r>
            <a:r>
              <a:rPr lang="zh-CN" altLang="en-US" sz="2800" kern="0" dirty="0">
                <a:solidFill>
                  <a:prstClr val="white"/>
                </a:solidFill>
                <a:latin typeface="Arial"/>
                <a:ea typeface="黑体" pitchFamily="2" charset="-122"/>
              </a:rPr>
              <a:t>秦皇岛）</a:t>
            </a:r>
            <a:endParaRPr lang="en-GB" kern="0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62215" y="3356992"/>
            <a:ext cx="2574281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altLang="zh-CN" sz="2000" kern="0" dirty="0">
                <a:solidFill>
                  <a:prstClr val="white"/>
                </a:solidFill>
                <a:latin typeface="Arial"/>
                <a:ea typeface="黑体" pitchFamily="2" charset="-122"/>
              </a:rPr>
              <a:t>easy access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altLang="zh-CN" sz="2000" kern="0" dirty="0">
                <a:solidFill>
                  <a:prstClr val="white"/>
                </a:solidFill>
                <a:latin typeface="Arial"/>
                <a:ea typeface="黑体" pitchFamily="2" charset="-122"/>
              </a:rPr>
              <a:t>300 km </a:t>
            </a:r>
            <a:r>
              <a:rPr lang="en-US" altLang="zh-CN" sz="2000" kern="0" dirty="0" smtClean="0">
                <a:solidFill>
                  <a:prstClr val="white"/>
                </a:solidFill>
                <a:latin typeface="Arial"/>
                <a:ea typeface="黑体" pitchFamily="2" charset="-122"/>
              </a:rPr>
              <a:t>east 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altLang="zh-CN" sz="2000" kern="0" dirty="0" smtClean="0">
                <a:solidFill>
                  <a:prstClr val="white"/>
                </a:solidFill>
                <a:latin typeface="Arial"/>
                <a:ea typeface="黑体" pitchFamily="2" charset="-122"/>
              </a:rPr>
              <a:t>from </a:t>
            </a:r>
            <a:r>
              <a:rPr lang="en-US" altLang="zh-CN" sz="2000" kern="0" dirty="0">
                <a:solidFill>
                  <a:prstClr val="white"/>
                </a:solidFill>
                <a:latin typeface="Arial"/>
                <a:ea typeface="黑体" pitchFamily="2" charset="-122"/>
              </a:rPr>
              <a:t>Beijing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altLang="zh-CN" sz="2000" kern="0" dirty="0">
                <a:solidFill>
                  <a:prstClr val="white"/>
                </a:solidFill>
                <a:latin typeface="Arial"/>
                <a:ea typeface="黑体" pitchFamily="2" charset="-122"/>
              </a:rPr>
              <a:t>3 h by car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altLang="zh-CN" sz="2000" kern="0" dirty="0">
                <a:solidFill>
                  <a:prstClr val="white"/>
                </a:solidFill>
                <a:latin typeface="Arial"/>
                <a:ea typeface="黑体" pitchFamily="2" charset="-122"/>
              </a:rPr>
              <a:t>1 h by train </a:t>
            </a:r>
            <a:endParaRPr lang="zh-CN" altLang="en-US" sz="2000" kern="0" dirty="0">
              <a:solidFill>
                <a:prstClr val="white"/>
              </a:solidFill>
              <a:latin typeface="Arial"/>
              <a:ea typeface="黑体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99412" y="5928973"/>
            <a:ext cx="1345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white"/>
                </a:solidFill>
              </a:rPr>
              <a:t>Yifang Wang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734305" y="2011268"/>
            <a:ext cx="18585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GB" sz="2800" b="1" dirty="0" err="1">
                <a:solidFill>
                  <a:srgbClr val="FF0000"/>
                </a:solidFill>
              </a:rPr>
              <a:t>CepC</a:t>
            </a:r>
            <a:r>
              <a:rPr lang="en-GB" sz="2800" b="1" dirty="0">
                <a:solidFill>
                  <a:srgbClr val="FF0000"/>
                </a:solidFill>
              </a:rPr>
              <a:t>, </a:t>
            </a:r>
            <a:r>
              <a:rPr lang="en-GB" sz="2800" b="1" dirty="0" err="1">
                <a:solidFill>
                  <a:srgbClr val="FF0000"/>
                </a:solidFill>
              </a:rPr>
              <a:t>SppC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83470" y="5759094"/>
            <a:ext cx="2528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i="1" dirty="0">
                <a:solidFill>
                  <a:srgbClr val="FFC000"/>
                </a:solidFill>
              </a:rPr>
              <a:t>“Chinese Toscana”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14092" y="3240443"/>
            <a:ext cx="13147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GB" sz="2400" b="1" dirty="0" smtClean="0">
                <a:solidFill>
                  <a:srgbClr val="FF0000"/>
                </a:solidFill>
              </a:rPr>
              <a:t>100 km 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143766" y="3016568"/>
            <a:ext cx="11432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GB" sz="2400" b="1" dirty="0">
                <a:solidFill>
                  <a:srgbClr val="FF0000"/>
                </a:solidFill>
              </a:rPr>
              <a:t>5</a:t>
            </a:r>
            <a:r>
              <a:rPr lang="en-GB" sz="2400" b="1" dirty="0" smtClean="0">
                <a:solidFill>
                  <a:srgbClr val="FF0000"/>
                </a:solidFill>
              </a:rPr>
              <a:t>0 km </a:t>
            </a:r>
            <a:endParaRPr lang="en-GB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07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836712"/>
            <a:ext cx="7776864" cy="52131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900" y="0"/>
            <a:ext cx="6634979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520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 isContent="1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/>
          <p:nvPr/>
        </p:nvSpPr>
        <p:spPr>
          <a:xfrm>
            <a:off x="923803" y="2040959"/>
            <a:ext cx="761122" cy="529137"/>
          </a:xfrm>
          <a:prstGeom prst="rect">
            <a:avLst/>
          </a:prstGeom>
          <a:solidFill>
            <a:srgbClr val="F5AC07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523902"/>
                </a:solidFill>
              </a:rPr>
              <a:t>Constr.</a:t>
            </a:r>
          </a:p>
        </p:txBody>
      </p:sp>
      <p:sp>
        <p:nvSpPr>
          <p:cNvPr id="66" name="Rectangle 65"/>
          <p:cNvSpPr/>
          <p:nvPr/>
        </p:nvSpPr>
        <p:spPr>
          <a:xfrm>
            <a:off x="1745568" y="2040959"/>
            <a:ext cx="1485531" cy="529137"/>
          </a:xfrm>
          <a:prstGeom prst="rect">
            <a:avLst/>
          </a:prstGeom>
          <a:solidFill>
            <a:srgbClr val="B1BF1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393D05"/>
                </a:solidFill>
              </a:rPr>
              <a:t>Physics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258293" y="2120861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tx2"/>
                </a:solidFill>
                <a:latin typeface="+mn-lt"/>
              </a:rPr>
              <a:t>LEP</a:t>
            </a:r>
            <a:endParaRPr lang="en-GB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3151755" y="2798088"/>
            <a:ext cx="1368000" cy="529137"/>
          </a:xfrm>
          <a:prstGeom prst="rect">
            <a:avLst/>
          </a:prstGeom>
          <a:solidFill>
            <a:srgbClr val="F5AC07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523902"/>
                </a:solidFill>
              </a:rPr>
              <a:t>Construction</a:t>
            </a:r>
          </a:p>
        </p:txBody>
      </p:sp>
      <p:sp>
        <p:nvSpPr>
          <p:cNvPr id="71" name="Rectangle 70"/>
          <p:cNvSpPr/>
          <p:nvPr/>
        </p:nvSpPr>
        <p:spPr>
          <a:xfrm>
            <a:off x="4551897" y="2798088"/>
            <a:ext cx="1625216" cy="529137"/>
          </a:xfrm>
          <a:prstGeom prst="rect">
            <a:avLst/>
          </a:prstGeom>
          <a:solidFill>
            <a:srgbClr val="B1BF1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393D05"/>
                </a:solidFill>
              </a:rPr>
              <a:t>Physics</a:t>
            </a:r>
          </a:p>
        </p:txBody>
      </p:sp>
      <p:sp>
        <p:nvSpPr>
          <p:cNvPr id="72" name="Rectangle 71"/>
          <p:cNvSpPr/>
          <p:nvPr/>
        </p:nvSpPr>
        <p:spPr>
          <a:xfrm>
            <a:off x="2318941" y="2798088"/>
            <a:ext cx="786256" cy="529137"/>
          </a:xfrm>
          <a:prstGeom prst="rect">
            <a:avLst/>
          </a:prstGeom>
          <a:solidFill>
            <a:srgbClr val="117F8E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E4F9FC"/>
                </a:solidFill>
              </a:rPr>
              <a:t>Proto</a:t>
            </a:r>
          </a:p>
        </p:txBody>
      </p:sp>
      <p:sp>
        <p:nvSpPr>
          <p:cNvPr id="73" name="Rectangle 72"/>
          <p:cNvSpPr/>
          <p:nvPr/>
        </p:nvSpPr>
        <p:spPr>
          <a:xfrm>
            <a:off x="1096592" y="2798088"/>
            <a:ext cx="1186586" cy="529137"/>
          </a:xfrm>
          <a:prstGeom prst="rect">
            <a:avLst/>
          </a:prstGeom>
          <a:solidFill>
            <a:srgbClr val="173D5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EFF6FB"/>
                </a:solidFill>
              </a:rPr>
              <a:t>Design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209256" y="2877990"/>
            <a:ext cx="754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tx2"/>
                </a:solidFill>
                <a:latin typeface="+mn-lt"/>
              </a:rPr>
              <a:t>LHC</a:t>
            </a:r>
            <a:endParaRPr lang="en-GB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5102935" y="3555217"/>
            <a:ext cx="1383725" cy="529137"/>
          </a:xfrm>
          <a:prstGeom prst="rect">
            <a:avLst/>
          </a:prstGeom>
          <a:solidFill>
            <a:srgbClr val="F5AC07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523902"/>
                </a:solidFill>
              </a:rPr>
              <a:t>Construction</a:t>
            </a:r>
          </a:p>
        </p:txBody>
      </p:sp>
      <p:sp>
        <p:nvSpPr>
          <p:cNvPr id="77" name="Rectangle 76"/>
          <p:cNvSpPr/>
          <p:nvPr/>
        </p:nvSpPr>
        <p:spPr>
          <a:xfrm>
            <a:off x="6518153" y="3555217"/>
            <a:ext cx="1303973" cy="529137"/>
          </a:xfrm>
          <a:prstGeom prst="rect">
            <a:avLst/>
          </a:prstGeom>
          <a:solidFill>
            <a:srgbClr val="B1BF1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393D05"/>
                </a:solidFill>
              </a:rPr>
              <a:t>Physics</a:t>
            </a:r>
          </a:p>
        </p:txBody>
      </p:sp>
      <p:sp>
        <p:nvSpPr>
          <p:cNvPr id="78" name="Rectangle 77"/>
          <p:cNvSpPr/>
          <p:nvPr/>
        </p:nvSpPr>
        <p:spPr>
          <a:xfrm>
            <a:off x="3851920" y="3555217"/>
            <a:ext cx="1185344" cy="529137"/>
          </a:xfrm>
          <a:prstGeom prst="rect">
            <a:avLst/>
          </a:prstGeom>
          <a:solidFill>
            <a:srgbClr val="173D5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EFF6FB"/>
                </a:solidFill>
              </a:rPr>
              <a:t>Design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853619" y="3635119"/>
            <a:ext cx="1063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tx2"/>
                </a:solidFill>
                <a:latin typeface="+mn-lt"/>
              </a:rPr>
              <a:t>HL-LHC</a:t>
            </a:r>
            <a:endParaRPr lang="en-GB" b="1" dirty="0">
              <a:solidFill>
                <a:schemeClr val="tx2"/>
              </a:solidFill>
              <a:latin typeface="+mn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722542" y="4916087"/>
            <a:ext cx="3344921" cy="529137"/>
            <a:chOff x="5722542" y="5110794"/>
            <a:chExt cx="3344921" cy="529137"/>
          </a:xfrm>
        </p:grpSpPr>
        <p:sp>
          <p:nvSpPr>
            <p:cNvPr id="63" name="Rectangle 62"/>
            <p:cNvSpPr/>
            <p:nvPr/>
          </p:nvSpPr>
          <p:spPr>
            <a:xfrm>
              <a:off x="7843463" y="5110794"/>
              <a:ext cx="1224000" cy="529137"/>
            </a:xfrm>
            <a:prstGeom prst="rect">
              <a:avLst/>
            </a:prstGeom>
            <a:solidFill>
              <a:srgbClr val="B1BF10"/>
            </a:solidFill>
            <a:ln>
              <a:gradFill flip="none" rotWithShape="1">
                <a:gsLst>
                  <a:gs pos="50000">
                    <a:schemeClr val="accent3"/>
                  </a:gs>
                  <a:gs pos="100000">
                    <a:schemeClr val="accent3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393D05"/>
                  </a:solidFill>
                </a:rPr>
                <a:t>Physics</a:t>
              </a: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502468" y="5110794"/>
              <a:ext cx="1321542" cy="529137"/>
            </a:xfrm>
            <a:prstGeom prst="rect">
              <a:avLst/>
            </a:prstGeom>
            <a:solidFill>
              <a:srgbClr val="F5AC07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523902"/>
                  </a:solidFill>
                </a:rPr>
                <a:t>Construction</a:t>
              </a: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5722542" y="5110794"/>
              <a:ext cx="746986" cy="529137"/>
            </a:xfrm>
            <a:prstGeom prst="rect">
              <a:avLst/>
            </a:prstGeom>
            <a:solidFill>
              <a:srgbClr val="117F8E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E4F9FC"/>
                  </a:solidFill>
                </a:rPr>
                <a:t>Proto</a:t>
              </a:r>
            </a:p>
          </p:txBody>
        </p:sp>
      </p:grpSp>
      <p:cxnSp>
        <p:nvCxnSpPr>
          <p:cNvPr id="85" name="Straight Connector 84"/>
          <p:cNvCxnSpPr/>
          <p:nvPr/>
        </p:nvCxnSpPr>
        <p:spPr>
          <a:xfrm>
            <a:off x="604444" y="1497836"/>
            <a:ext cx="0" cy="45946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283884" y="1183348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+mn-lt"/>
              </a:rPr>
              <a:t>1980</a:t>
            </a:r>
            <a:endParaRPr lang="en-US" sz="1600" dirty="0">
              <a:solidFill>
                <a:schemeClr val="tx2"/>
              </a:solidFill>
              <a:latin typeface="+mn-lt"/>
            </a:endParaRPr>
          </a:p>
        </p:txBody>
      </p:sp>
      <p:cxnSp>
        <p:nvCxnSpPr>
          <p:cNvPr id="87" name="Straight Connector 86"/>
          <p:cNvCxnSpPr/>
          <p:nvPr/>
        </p:nvCxnSpPr>
        <p:spPr>
          <a:xfrm>
            <a:off x="1264843" y="1497836"/>
            <a:ext cx="0" cy="45946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944283" y="1183348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+mn-lt"/>
              </a:rPr>
              <a:t>1985</a:t>
            </a:r>
            <a:endParaRPr lang="en-US" sz="1600" dirty="0">
              <a:solidFill>
                <a:schemeClr val="tx2"/>
              </a:solidFill>
              <a:latin typeface="+mn-lt"/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>
            <a:off x="1925242" y="1497836"/>
            <a:ext cx="0" cy="45946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1604682" y="1183348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+mn-lt"/>
              </a:rPr>
              <a:t>1990</a:t>
            </a:r>
            <a:endParaRPr lang="en-US" sz="1600" dirty="0">
              <a:solidFill>
                <a:schemeClr val="tx2"/>
              </a:solidFill>
              <a:latin typeface="+mn-lt"/>
            </a:endParaRPr>
          </a:p>
        </p:txBody>
      </p:sp>
      <p:cxnSp>
        <p:nvCxnSpPr>
          <p:cNvPr id="91" name="Straight Connector 90"/>
          <p:cNvCxnSpPr/>
          <p:nvPr/>
        </p:nvCxnSpPr>
        <p:spPr>
          <a:xfrm>
            <a:off x="2585641" y="1497836"/>
            <a:ext cx="0" cy="45946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2265081" y="1183348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+mn-lt"/>
              </a:rPr>
              <a:t>1995</a:t>
            </a:r>
            <a:endParaRPr lang="en-US" sz="1600" dirty="0">
              <a:solidFill>
                <a:schemeClr val="tx2"/>
              </a:solidFill>
              <a:latin typeface="+mn-lt"/>
            </a:endParaRPr>
          </a:p>
        </p:txBody>
      </p:sp>
      <p:cxnSp>
        <p:nvCxnSpPr>
          <p:cNvPr id="93" name="Straight Connector 92"/>
          <p:cNvCxnSpPr/>
          <p:nvPr/>
        </p:nvCxnSpPr>
        <p:spPr>
          <a:xfrm>
            <a:off x="3231099" y="1497836"/>
            <a:ext cx="0" cy="45946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2910539" y="1183348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+mn-lt"/>
              </a:rPr>
              <a:t>2000</a:t>
            </a:r>
            <a:endParaRPr lang="en-US" sz="1600" dirty="0">
              <a:solidFill>
                <a:schemeClr val="tx2"/>
              </a:solidFill>
              <a:latin typeface="+mn-lt"/>
            </a:endParaRPr>
          </a:p>
        </p:txBody>
      </p:sp>
      <p:cxnSp>
        <p:nvCxnSpPr>
          <p:cNvPr id="95" name="Straight Connector 94"/>
          <p:cNvCxnSpPr/>
          <p:nvPr/>
        </p:nvCxnSpPr>
        <p:spPr>
          <a:xfrm>
            <a:off x="3891498" y="1497836"/>
            <a:ext cx="0" cy="45946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3570938" y="1183348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+mn-lt"/>
              </a:rPr>
              <a:t>2005</a:t>
            </a:r>
            <a:endParaRPr lang="en-US" sz="1600" dirty="0">
              <a:solidFill>
                <a:schemeClr val="tx2"/>
              </a:solidFill>
              <a:latin typeface="+mn-lt"/>
            </a:endParaRPr>
          </a:p>
        </p:txBody>
      </p:sp>
      <p:cxnSp>
        <p:nvCxnSpPr>
          <p:cNvPr id="97" name="Straight Connector 96"/>
          <p:cNvCxnSpPr/>
          <p:nvPr/>
        </p:nvCxnSpPr>
        <p:spPr>
          <a:xfrm>
            <a:off x="4551897" y="1497836"/>
            <a:ext cx="0" cy="45946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4231337" y="1183348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+mn-lt"/>
              </a:rPr>
              <a:t>2010</a:t>
            </a:r>
            <a:endParaRPr lang="en-US" sz="1600" dirty="0">
              <a:solidFill>
                <a:schemeClr val="tx2"/>
              </a:solidFill>
              <a:latin typeface="+mn-lt"/>
            </a:endParaRPr>
          </a:p>
        </p:txBody>
      </p:sp>
      <p:cxnSp>
        <p:nvCxnSpPr>
          <p:cNvPr id="99" name="Straight Connector 98"/>
          <p:cNvCxnSpPr/>
          <p:nvPr/>
        </p:nvCxnSpPr>
        <p:spPr>
          <a:xfrm>
            <a:off x="5197355" y="1497836"/>
            <a:ext cx="0" cy="45946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4876795" y="1183348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  <a:latin typeface="+mn-lt"/>
              </a:rPr>
              <a:t>2015</a:t>
            </a:r>
            <a:endParaRPr lang="en-US" sz="1600" b="1" dirty="0">
              <a:solidFill>
                <a:schemeClr val="tx2"/>
              </a:solidFill>
              <a:latin typeface="+mn-lt"/>
            </a:endParaRPr>
          </a:p>
        </p:txBody>
      </p:sp>
      <p:cxnSp>
        <p:nvCxnSpPr>
          <p:cNvPr id="101" name="Straight Connector 100"/>
          <p:cNvCxnSpPr/>
          <p:nvPr/>
        </p:nvCxnSpPr>
        <p:spPr>
          <a:xfrm>
            <a:off x="5857754" y="1497836"/>
            <a:ext cx="0" cy="45946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5537194" y="1183348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+mn-lt"/>
              </a:rPr>
              <a:t>2020</a:t>
            </a:r>
            <a:endParaRPr lang="en-US" sz="1600" dirty="0">
              <a:solidFill>
                <a:schemeClr val="tx2"/>
              </a:solidFill>
              <a:latin typeface="+mn-lt"/>
            </a:endParaRPr>
          </a:p>
        </p:txBody>
      </p:sp>
      <p:cxnSp>
        <p:nvCxnSpPr>
          <p:cNvPr id="103" name="Straight Connector 102"/>
          <p:cNvCxnSpPr/>
          <p:nvPr/>
        </p:nvCxnSpPr>
        <p:spPr>
          <a:xfrm>
            <a:off x="6518153" y="1497836"/>
            <a:ext cx="0" cy="45946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6197593" y="1183348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+mn-lt"/>
              </a:rPr>
              <a:t>2025</a:t>
            </a:r>
            <a:endParaRPr lang="en-US" sz="1600" dirty="0">
              <a:solidFill>
                <a:schemeClr val="tx2"/>
              </a:solidFill>
              <a:latin typeface="+mn-lt"/>
            </a:endParaRPr>
          </a:p>
        </p:txBody>
      </p:sp>
      <p:cxnSp>
        <p:nvCxnSpPr>
          <p:cNvPr id="105" name="Straight Connector 104"/>
          <p:cNvCxnSpPr/>
          <p:nvPr/>
        </p:nvCxnSpPr>
        <p:spPr>
          <a:xfrm>
            <a:off x="7163611" y="1497836"/>
            <a:ext cx="0" cy="45946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6843051" y="1183348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+mn-lt"/>
              </a:rPr>
              <a:t>2030</a:t>
            </a:r>
            <a:endParaRPr lang="en-US" sz="16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7503450" y="1183348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  <a:latin typeface="+mn-lt"/>
              </a:rPr>
              <a:t>2035</a:t>
            </a:r>
            <a:endParaRPr lang="en-US" sz="16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9" name="Left-Right Arrow 108"/>
          <p:cNvSpPr/>
          <p:nvPr/>
        </p:nvSpPr>
        <p:spPr>
          <a:xfrm>
            <a:off x="5197353" y="4229084"/>
            <a:ext cx="2624773" cy="592170"/>
          </a:xfrm>
          <a:prstGeom prst="leftRightArrow">
            <a:avLst>
              <a:gd name="adj1" fmla="val 62131"/>
              <a:gd name="adj2" fmla="val 30174"/>
            </a:avLst>
          </a:prstGeom>
          <a:solidFill>
            <a:srgbClr val="FCD30E"/>
          </a:solidFill>
          <a:ln w="31750">
            <a:solidFill>
              <a:srgbClr val="6B590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rgbClr val="173D54"/>
                </a:solidFill>
                <a:effectLst>
                  <a:outerShdw blurRad="25400" dist="25400" dir="2700000" algn="tl" rotWithShape="0">
                    <a:schemeClr val="tx2">
                      <a:lumMod val="75000"/>
                      <a:alpha val="45000"/>
                    </a:schemeClr>
                  </a:outerShdw>
                </a:effectLst>
              </a:rPr>
              <a:t>20 years</a:t>
            </a:r>
          </a:p>
        </p:txBody>
      </p:sp>
      <p:sp>
        <p:nvSpPr>
          <p:cNvPr id="54" name="Rectangle 53"/>
          <p:cNvSpPr/>
          <p:nvPr/>
        </p:nvSpPr>
        <p:spPr>
          <a:xfrm>
            <a:off x="188141" y="2040959"/>
            <a:ext cx="689035" cy="529137"/>
          </a:xfrm>
          <a:prstGeom prst="rect">
            <a:avLst/>
          </a:prstGeom>
          <a:solidFill>
            <a:srgbClr val="173D5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>
              <a:solidFill>
                <a:srgbClr val="EFF6FB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88141" y="4221088"/>
            <a:ext cx="881916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" name="Title 1"/>
          <p:cNvSpPr txBox="1">
            <a:spLocks/>
          </p:cNvSpPr>
          <p:nvPr/>
        </p:nvSpPr>
        <p:spPr>
          <a:xfrm>
            <a:off x="-3059" y="3119"/>
            <a:ext cx="9150188" cy="1008000"/>
          </a:xfrm>
          <a:prstGeom prst="rect">
            <a:avLst/>
          </a:prstGeom>
          <a:solidFill>
            <a:schemeClr val="tx1"/>
          </a:solidFill>
        </p:spPr>
        <p:txBody>
          <a:bodyPr tIns="252000" anchor="t" anchorCtr="0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2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                C</a:t>
            </a:r>
            <a:r>
              <a:rPr lang="en-GB" dirty="0" smtClean="0"/>
              <a:t>ERN </a:t>
            </a:r>
            <a:r>
              <a:rPr lang="en-GB" dirty="0"/>
              <a:t>Circular Colliders </a:t>
            </a:r>
            <a:r>
              <a:rPr lang="en-GB" dirty="0" smtClean="0"/>
              <a:t>and FCC</a:t>
            </a:r>
            <a:endParaRPr lang="en-US" dirty="0"/>
          </a:p>
        </p:txBody>
      </p:sp>
      <p:pic>
        <p:nvPicPr>
          <p:cNvPr id="50" name="E9AE129B-AADE-4D42-A5CD-D33420D126B1" descr="7E832775-FA4B-45D5-A24A-50916B9E27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0" y="58159"/>
            <a:ext cx="2033801" cy="85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643671" y="4916087"/>
            <a:ext cx="6443810" cy="1262419"/>
            <a:chOff x="2643671" y="4916087"/>
            <a:chExt cx="6443810" cy="1262419"/>
          </a:xfrm>
        </p:grpSpPr>
        <p:grpSp>
          <p:nvGrpSpPr>
            <p:cNvPr id="7" name="Group 6"/>
            <p:cNvGrpSpPr/>
            <p:nvPr/>
          </p:nvGrpSpPr>
          <p:grpSpPr>
            <a:xfrm>
              <a:off x="2643671" y="4916087"/>
              <a:ext cx="3051462" cy="529137"/>
              <a:chOff x="2643671" y="5110794"/>
              <a:chExt cx="3051462" cy="529137"/>
            </a:xfrm>
          </p:grpSpPr>
          <p:sp>
            <p:nvSpPr>
              <p:cNvPr id="83" name="Rectangle 82"/>
              <p:cNvSpPr/>
              <p:nvPr/>
            </p:nvSpPr>
            <p:spPr>
              <a:xfrm>
                <a:off x="4673303" y="5110794"/>
                <a:ext cx="1021830" cy="529137"/>
              </a:xfrm>
              <a:prstGeom prst="rect">
                <a:avLst/>
              </a:prstGeom>
              <a:solidFill>
                <a:srgbClr val="173D54"/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rgbClr val="EFF6FB"/>
                    </a:solidFill>
                  </a:rPr>
                  <a:t>Design</a:t>
                </a: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2643671" y="5190696"/>
                <a:ext cx="24903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spc="100" dirty="0" smtClean="0">
                    <a:solidFill>
                      <a:schemeClr val="tx2"/>
                    </a:solidFill>
                    <a:latin typeface="+mn-lt"/>
                  </a:rPr>
                  <a:t>                 FCC</a:t>
                </a:r>
                <a:endParaRPr lang="en-GB" b="1" spc="100" dirty="0">
                  <a:solidFill>
                    <a:schemeClr val="tx2"/>
                  </a:solidFill>
                  <a:latin typeface="+mn-lt"/>
                </a:endParaRPr>
              </a:p>
            </p:txBody>
          </p:sp>
        </p:grpSp>
        <p:sp>
          <p:nvSpPr>
            <p:cNvPr id="51" name="Rectangle 50"/>
            <p:cNvSpPr/>
            <p:nvPr/>
          </p:nvSpPr>
          <p:spPr>
            <a:xfrm>
              <a:off x="3816486" y="5778396"/>
              <a:ext cx="527099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000" b="1" kern="0" dirty="0" smtClean="0">
                  <a:solidFill>
                    <a:srgbClr val="0000FF"/>
                  </a:solidFill>
                  <a:latin typeface="Arial"/>
                  <a:ea typeface="黑体" pitchFamily="2" charset="-122"/>
                </a:rPr>
                <a:t>CDR by end 2018 for </a:t>
              </a:r>
              <a:r>
                <a:rPr lang="en-US" altLang="zh-CN" sz="2000" b="1" kern="0" dirty="0" smtClean="0">
                  <a:solidFill>
                    <a:srgbClr val="0000FF"/>
                  </a:solidFill>
                  <a:latin typeface="Arial"/>
                  <a:ea typeface="黑体" pitchFamily="2" charset="-122"/>
                </a:rPr>
                <a:t>next strategy update</a:t>
              </a:r>
              <a:endParaRPr lang="en-GB" sz="1400" b="1" kern="0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577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3059" y="3336"/>
            <a:ext cx="9150188" cy="899034"/>
          </a:xfrm>
          <a:prstGeom prst="rect">
            <a:avLst/>
          </a:prstGeom>
          <a:solidFill>
            <a:schemeClr val="tx1"/>
          </a:solidFill>
        </p:spPr>
        <p:txBody>
          <a:bodyPr tIns="0" bIns="0" anchor="ctr" anchorCtr="0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6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	Hadron collider parameters</a:t>
            </a:r>
            <a:endParaRPr lang="en-US" sz="3200" dirty="0"/>
          </a:p>
        </p:txBody>
      </p:sp>
      <p:pic>
        <p:nvPicPr>
          <p:cNvPr id="4" name="E9AE129B-AADE-4D42-A5CD-D33420D126B1" descr="7E832775-FA4B-45D5-A24A-50916B9E27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9" y="5201"/>
            <a:ext cx="2033801" cy="85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5600917"/>
              </p:ext>
            </p:extLst>
          </p:nvPr>
        </p:nvGraphicFramePr>
        <p:xfrm>
          <a:off x="88261" y="1412776"/>
          <a:ext cx="8967548" cy="3881224"/>
        </p:xfrm>
        <a:graphic>
          <a:graphicData uri="http://schemas.openxmlformats.org/drawingml/2006/table">
            <a:tbl>
              <a:tblPr firstRow="1" bandRow="1"/>
              <a:tblGrid>
                <a:gridCol w="3206908"/>
                <a:gridCol w="864096"/>
                <a:gridCol w="1296144"/>
                <a:gridCol w="1296144"/>
                <a:gridCol w="1052201"/>
                <a:gridCol w="171935"/>
                <a:gridCol w="1080120"/>
              </a:tblGrid>
              <a:tr h="504056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parameter</a:t>
                      </a:r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A26B2D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A26B2D"/>
                      </a:solidFill>
                    </a:lnT>
                    <a:lnB w="12700" cmpd="sng">
                      <a:solidFill>
                        <a:srgbClr val="A26B2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/>
                    </a:solidFill>
                  </a:tcPr>
                </a:tc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FCC-</a:t>
                      </a:r>
                      <a:r>
                        <a:rPr lang="en-GB" sz="2000" b="1" dirty="0" err="1" smtClean="0">
                          <a:solidFill>
                            <a:schemeClr val="bg1"/>
                          </a:solidFill>
                        </a:rPr>
                        <a:t>hh</a:t>
                      </a:r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A26B2D"/>
                      </a:solidFill>
                    </a:lnT>
                    <a:lnB w="12700" cmpd="sng">
                      <a:solidFill>
                        <a:srgbClr val="A26B2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SPPC</a:t>
                      </a:r>
                      <a:endParaRPr lang="en-GB" sz="2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A26B2D"/>
                      </a:solidFill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2000" b="0" dirty="0" smtClean="0">
                          <a:solidFill>
                            <a:schemeClr val="bg1"/>
                          </a:solidFill>
                        </a:rPr>
                        <a:t>LHC</a:t>
                      </a:r>
                      <a:endParaRPr lang="en-GB" sz="2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A26B2D"/>
                      </a:solidFill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bg1"/>
                          </a:solidFill>
                        </a:rPr>
                        <a:t>HL LHC</a:t>
                      </a:r>
                      <a:endParaRPr lang="en-GB" sz="2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A26B2D"/>
                      </a:solidFill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1800" b="1" dirty="0" smtClean="0"/>
                        <a:t>collision energy </a:t>
                      </a:r>
                      <a:r>
                        <a:rPr lang="en-GB" sz="1800" b="1" dirty="0" err="1" smtClean="0"/>
                        <a:t>cms</a:t>
                      </a:r>
                      <a:r>
                        <a:rPr lang="en-GB" sz="1800" b="1" dirty="0" smtClean="0"/>
                        <a:t> [</a:t>
                      </a:r>
                      <a:r>
                        <a:rPr lang="en-GB" sz="1800" b="1" dirty="0" err="1" smtClean="0"/>
                        <a:t>TeV</a:t>
                      </a:r>
                      <a:r>
                        <a:rPr lang="en-GB" sz="1800" b="1" dirty="0" smtClean="0"/>
                        <a:t>]</a:t>
                      </a:r>
                      <a:endParaRPr lang="en-GB" sz="1800" b="1" dirty="0"/>
                    </a:p>
                  </a:txBody>
                  <a:tcPr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A26B2D"/>
                      </a:solidFill>
                    </a:lnT>
                    <a:lnB w="12700" cmpd="sng">
                      <a:solidFill>
                        <a:srgbClr val="A26B2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800" b="1" dirty="0" smtClean="0">
                          <a:solidFill>
                            <a:srgbClr val="FF0000"/>
                          </a:solidFill>
                        </a:rPr>
                        <a:t>100</a:t>
                      </a:r>
                      <a:endParaRPr lang="en-GB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A26B2D"/>
                      </a:solidFill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71.2</a:t>
                      </a:r>
                      <a:endParaRPr kumimoji="0" lang="en-GB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 gridSpan="3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800" dirty="0" smtClean="0"/>
                        <a:t>14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28109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1800" b="1" dirty="0" smtClean="0"/>
                        <a:t>dipole field [T]</a:t>
                      </a:r>
                      <a:endParaRPr lang="en-GB" sz="1800" b="1" dirty="0"/>
                    </a:p>
                  </a:txBody>
                  <a:tcPr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A26B2D"/>
                      </a:solidFill>
                    </a:lnT>
                    <a:lnB w="12700" cmpd="sng">
                      <a:solidFill>
                        <a:srgbClr val="A26B2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rgbClr val="FF0000"/>
                          </a:solidFill>
                        </a:rPr>
                        <a:t>16</a:t>
                      </a:r>
                      <a:endParaRPr lang="en-GB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kumimoji="0" lang="en-GB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 gridSpan="3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800" dirty="0" smtClean="0"/>
                        <a:t>8.3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41552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1800" b="1" dirty="0" smtClean="0"/>
                        <a:t># IP</a:t>
                      </a:r>
                      <a:endParaRPr lang="en-GB" sz="1800" b="1" dirty="0"/>
                    </a:p>
                  </a:txBody>
                  <a:tcPr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/>
                        <a:t>2 main &amp;</a:t>
                      </a:r>
                      <a:r>
                        <a:rPr lang="en-GB" sz="1800" b="1" baseline="0" dirty="0" smtClean="0"/>
                        <a:t> 2</a:t>
                      </a:r>
                      <a:endParaRPr lang="en-GB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/>
                        <a:t>2</a:t>
                      </a:r>
                      <a:endParaRPr lang="en-GB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 gridSpan="3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800" dirty="0" smtClean="0"/>
                        <a:t>2 main &amp; 2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1800" b="1" dirty="0" smtClean="0"/>
                        <a:t>bunch intensity  [</a:t>
                      </a:r>
                      <a:r>
                        <a:rPr kumimoji="0" lang="en-GB" sz="18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10</a:t>
                      </a:r>
                      <a:r>
                        <a:rPr kumimoji="0" lang="en-GB" sz="1800" b="1" kern="1200" baseline="300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11</a:t>
                      </a:r>
                      <a:r>
                        <a:rPr lang="en-GB" sz="1800" b="1" dirty="0" smtClean="0"/>
                        <a:t>]</a:t>
                      </a:r>
                      <a:endParaRPr lang="en-GB" sz="1800" b="1" dirty="0"/>
                    </a:p>
                  </a:txBody>
                  <a:tcPr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800" b="1" dirty="0" smtClean="0"/>
                        <a:t>1</a:t>
                      </a:r>
                      <a:endParaRPr lang="en-GB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/>
                        <a:t>1 (0.2)</a:t>
                      </a:r>
                      <a:endParaRPr lang="en-GB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800" dirty="0" smtClean="0"/>
                        <a:t>1.1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800" dirty="0" smtClean="0"/>
                    </a:p>
                  </a:txBody>
                  <a:tcPr>
                    <a:lnL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A26B2D"/>
                      </a:solidFill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2.2</a:t>
                      </a:r>
                    </a:p>
                  </a:txBody>
                  <a:tcPr>
                    <a:lnL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A26B2D"/>
                      </a:solidFill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1800" b="1" dirty="0" smtClean="0"/>
                        <a:t>bunch spacing  [ns]</a:t>
                      </a:r>
                      <a:endParaRPr lang="en-GB" sz="1800" b="1" dirty="0"/>
                    </a:p>
                  </a:txBody>
                  <a:tcPr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800" b="1" dirty="0" smtClean="0"/>
                        <a:t>25</a:t>
                      </a:r>
                      <a:endParaRPr lang="en-GB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/>
                        <a:t>25 (5)</a:t>
                      </a:r>
                      <a:endParaRPr lang="en-GB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/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800" dirty="0" smtClean="0"/>
                        <a:t>25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800" dirty="0" smtClean="0"/>
                    </a:p>
                  </a:txBody>
                  <a:tcPr>
                    <a:lnL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A26B2D"/>
                      </a:solidFill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A26B2D"/>
                      </a:solidFill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1800" b="1" dirty="0" smtClean="0"/>
                        <a:t>luminosity/</a:t>
                      </a:r>
                      <a:r>
                        <a:rPr lang="en-GB" sz="1800" b="1" dirty="0" err="1" smtClean="0"/>
                        <a:t>Ip</a:t>
                      </a:r>
                      <a:r>
                        <a:rPr lang="en-GB" sz="1800" b="1" baseline="-25000" dirty="0" smtClean="0"/>
                        <a:t> </a:t>
                      </a:r>
                      <a:r>
                        <a:rPr kumimoji="0" lang="en-GB" sz="18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[10</a:t>
                      </a:r>
                      <a:r>
                        <a:rPr kumimoji="0" lang="en-GB" sz="1800" b="1" kern="1200" baseline="300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34</a:t>
                      </a:r>
                      <a:r>
                        <a:rPr kumimoji="0" lang="en-GB" sz="18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 cm</a:t>
                      </a:r>
                      <a:r>
                        <a:rPr kumimoji="0" lang="en-GB" sz="1800" b="1" kern="1200" baseline="300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-2</a:t>
                      </a:r>
                      <a:r>
                        <a:rPr kumimoji="0" lang="en-GB" sz="18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s</a:t>
                      </a:r>
                      <a:r>
                        <a:rPr kumimoji="0" lang="en-GB" sz="1800" b="1" kern="1200" baseline="300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-1</a:t>
                      </a:r>
                      <a:r>
                        <a:rPr kumimoji="0" lang="en-GB" sz="1800" b="1" kern="1200" baseline="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]</a:t>
                      </a:r>
                      <a:endParaRPr kumimoji="0" lang="en-GB" sz="1800" b="1" kern="1200" baseline="300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A26B2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800" b="1" baseline="0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GB" sz="1800" b="1" baseline="30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A26B2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baseline="0" dirty="0" smtClean="0">
                          <a:solidFill>
                            <a:srgbClr val="FF0000"/>
                          </a:solidFill>
                        </a:rPr>
                        <a:t>25</a:t>
                      </a:r>
                      <a:endParaRPr lang="en-GB" sz="1800" b="1" baseline="30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baseline="0" dirty="0" smtClean="0">
                          <a:solidFill>
                            <a:srgbClr val="FF0000"/>
                          </a:solidFill>
                        </a:rPr>
                        <a:t>12</a:t>
                      </a:r>
                      <a:endParaRPr lang="en-GB" sz="1800" b="1" baseline="30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5855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1</a:t>
                      </a:r>
                      <a:endParaRPr lang="en-GB" sz="1800" baseline="30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5855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aseline="30000" dirty="0" smtClean="0"/>
                    </a:p>
                  </a:txBody>
                  <a:tcPr>
                    <a:lnL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A26B2D"/>
                      </a:solidFill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855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aseline="0" dirty="0" smtClean="0"/>
                        <a:t>5</a:t>
                      </a:r>
                      <a:endParaRPr lang="en-GB" sz="1800" baseline="30000" dirty="0" smtClean="0"/>
                    </a:p>
                  </a:txBody>
                  <a:tcPr>
                    <a:lnL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A26B2D"/>
                      </a:solidFill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1" baseline="0" dirty="0" smtClean="0"/>
                        <a:t>events / bunch crossing</a:t>
                      </a:r>
                      <a:endParaRPr lang="en-GB" sz="1800" b="1" dirty="0"/>
                    </a:p>
                  </a:txBody>
                  <a:tcPr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A26B2D"/>
                      </a:solidFill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FF0000"/>
                          </a:solidFill>
                        </a:rPr>
                        <a:t>170</a:t>
                      </a:r>
                      <a:endParaRPr lang="en-GB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A26B2D"/>
                      </a:solidFill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FF0000"/>
                          </a:solidFill>
                        </a:rPr>
                        <a:t>850 (170)</a:t>
                      </a:r>
                      <a:endParaRPr lang="en-GB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FF0000"/>
                          </a:solidFill>
                        </a:rPr>
                        <a:t>400 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27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A26B2D"/>
                      </a:solidFill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135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A26B2D"/>
                      </a:solidFill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1800" b="1" dirty="0" smtClean="0"/>
                        <a:t>stored energy/beam [GJ]</a:t>
                      </a:r>
                      <a:endParaRPr lang="en-GB" sz="1800" b="1" dirty="0"/>
                    </a:p>
                  </a:txBody>
                  <a:tcPr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A26B2D"/>
                      </a:solidFill>
                    </a:lnT>
                    <a:lnB w="12700" cmpd="sng">
                      <a:solidFill>
                        <a:srgbClr val="A26B2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800" b="1" dirty="0" smtClean="0">
                          <a:solidFill>
                            <a:srgbClr val="FF0000"/>
                          </a:solidFill>
                        </a:rPr>
                        <a:t>8.4</a:t>
                      </a:r>
                      <a:endParaRPr lang="en-GB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A26B2D"/>
                      </a:solidFill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rgbClr val="FF0000"/>
                          </a:solidFill>
                        </a:rPr>
                        <a:t>6.6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800" dirty="0" smtClean="0"/>
                        <a:t>0.36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A26B2D"/>
                      </a:solidFill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0.7</a:t>
                      </a:r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A26B2D"/>
                      </a:solidFill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1800" b="1" dirty="0" err="1" smtClean="0"/>
                        <a:t>synchr</a:t>
                      </a:r>
                      <a:r>
                        <a:rPr lang="en-GB" sz="1800" b="1" dirty="0" smtClean="0"/>
                        <a:t>. rad. [</a:t>
                      </a:r>
                      <a:r>
                        <a:rPr lang="en-GB" sz="1800" b="1" dirty="0" smtClean="0"/>
                        <a:t>W/m/aperture]</a:t>
                      </a:r>
                      <a:endParaRPr lang="en-GB" sz="1800" b="1" dirty="0"/>
                    </a:p>
                  </a:txBody>
                  <a:tcPr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A26B2D"/>
                      </a:solidFill>
                    </a:lnT>
                    <a:lnB w="12700" cmpd="sng">
                      <a:solidFill>
                        <a:srgbClr val="A26B2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800" b="1" dirty="0" smtClean="0">
                          <a:solidFill>
                            <a:srgbClr val="FF0000"/>
                          </a:solidFill>
                        </a:rPr>
                        <a:t>30</a:t>
                      </a:r>
                      <a:endParaRPr lang="en-GB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A26B2D"/>
                      </a:solidFill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FF0000"/>
                          </a:solidFill>
                        </a:rPr>
                        <a:t>58</a:t>
                      </a:r>
                      <a:endParaRPr lang="en-GB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5855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0.2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AT" dirty="0" smtClean="0"/>
                    </a:p>
                  </a:txBody>
                  <a:tcPr>
                    <a:lnL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A26B2D"/>
                      </a:solidFill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0.35</a:t>
                      </a:r>
                    </a:p>
                  </a:txBody>
                  <a:tcPr>
                    <a:lnL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A26B2D"/>
                      </a:solidFill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292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C5643-CERN3027 - Scale of contributions">
  <a:themeElements>
    <a:clrScheme name="Personnalisée 4">
      <a:dk1>
        <a:srgbClr val="0C377B"/>
      </a:dk1>
      <a:lt1>
        <a:srgbClr val="FFFFFF"/>
      </a:lt1>
      <a:dk2>
        <a:srgbClr val="0C377B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2871</TotalTime>
  <Words>2476</Words>
  <Application>Microsoft Office PowerPoint</Application>
  <PresentationFormat>On-screen Show (4:3)</PresentationFormat>
  <Paragraphs>696</Paragraphs>
  <Slides>40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8" baseType="lpstr">
      <vt:lpstr>华文新魏</vt:lpstr>
      <vt:lpstr>Times New Roman</vt:lpstr>
      <vt:lpstr>Palatino</vt:lpstr>
      <vt:lpstr>Courier New</vt:lpstr>
      <vt:lpstr>Century Gothic</vt:lpstr>
      <vt:lpstr>StarSymbol</vt:lpstr>
      <vt:lpstr>Arial</vt:lpstr>
      <vt:lpstr>Wingdings</vt:lpstr>
      <vt:lpstr>Symbol</vt:lpstr>
      <vt:lpstr>Unicode MS</vt:lpstr>
      <vt:lpstr>Cambria Math</vt:lpstr>
      <vt:lpstr>黑体</vt:lpstr>
      <vt:lpstr>Comic Sans MS</vt:lpstr>
      <vt:lpstr>Calibri</vt:lpstr>
      <vt:lpstr>FC5643-CERN3027 - Scale of contributions</vt:lpstr>
      <vt:lpstr>10_Office Theme</vt:lpstr>
      <vt:lpstr>Custom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SuperKEKB = FCC-ee demonstrator</vt:lpstr>
      <vt:lpstr>PowerPoint Presentation</vt:lpstr>
      <vt:lpstr>PowerPoint Presentation</vt:lpstr>
      <vt:lpstr>PowerPoint Presentation</vt:lpstr>
      <vt:lpstr>175 GeV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Collaboration Status</vt:lpstr>
      <vt:lpstr>PowerPoint Presentation</vt:lpstr>
      <vt:lpstr>PowerPoint Presentation</vt:lpstr>
      <vt:lpstr>EuroCirCol Consortium + Associates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FCC presentation at 6th TLEP WS</dc:title>
  <dc:creator>Michael Benedikt</dc:creator>
  <cp:lastModifiedBy>Frank Zimmermann</cp:lastModifiedBy>
  <cp:revision>826</cp:revision>
  <cp:lastPrinted>2015-07-31T07:29:20Z</cp:lastPrinted>
  <dcterms:created xsi:type="dcterms:W3CDTF">2012-06-07T06:34:51Z</dcterms:created>
  <dcterms:modified xsi:type="dcterms:W3CDTF">2015-11-04T06:41:34Z</dcterms:modified>
</cp:coreProperties>
</file>