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37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98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4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34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07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6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86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19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93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4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28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254F-8FCF-4305-938F-6FA47E1A0098}" type="datetimeFigureOut">
              <a:rPr lang="en-GB" smtClean="0"/>
              <a:t>04/11/2015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2851-9E4D-4425-9F34-35BA9A372F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1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ern.ch/xbeam" TargetMode="External"/><Relationship Id="rId4" Type="http://schemas.openxmlformats.org/officeDocument/2006/relationships/hyperlink" Target="http://cern.ch/eucar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k.zimmermann@cern.ch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ournals.aps.org/prstab/speced/BDI2015" TargetMode="External"/><Relationship Id="rId4" Type="http://schemas.openxmlformats.org/officeDocument/2006/relationships/hyperlink" Target="http://journals.aps.org/prstab/speced/g.franchetti@gsi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aps.org/prstab/info/infostab.html" TargetMode="External"/><Relationship Id="rId2" Type="http://schemas.openxmlformats.org/officeDocument/2006/relationships/hyperlink" Target="http://journals.aps.org/prstab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533" y="340111"/>
            <a:ext cx="8856133" cy="1655762"/>
          </a:xfrm>
        </p:spPr>
        <p:txBody>
          <a:bodyPr>
            <a:normAutofit/>
          </a:bodyPr>
          <a:lstStyle/>
          <a:p>
            <a:r>
              <a:rPr lang="en-GB" sz="4800" dirty="0" smtClean="0"/>
              <a:t>Beam Dynamics meets Diagnostics </a:t>
            </a:r>
            <a:r>
              <a:rPr lang="en-GB" sz="4300" dirty="0" smtClean="0"/>
              <a:t>Firenze 4-5 November 2015</a:t>
            </a:r>
            <a:endParaRPr lang="en-GB" sz="4300" dirty="0"/>
          </a:p>
        </p:txBody>
      </p:sp>
      <p:sp>
        <p:nvSpPr>
          <p:cNvPr id="4" name="Rectangle 3"/>
          <p:cNvSpPr/>
          <p:nvPr/>
        </p:nvSpPr>
        <p:spPr>
          <a:xfrm>
            <a:off x="4427049" y="1863171"/>
            <a:ext cx="41624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i="1" kern="0" dirty="0">
                <a:solidFill>
                  <a:srgbClr val="0000CC"/>
                </a:solidFill>
                <a:latin typeface="Calibri"/>
              </a:rPr>
              <a:t>S</a:t>
            </a:r>
            <a:r>
              <a:rPr lang="en-US" sz="3200" i="1" kern="0" dirty="0" smtClean="0">
                <a:solidFill>
                  <a:srgbClr val="0000CC"/>
                </a:solidFill>
                <a:latin typeface="Calibri"/>
              </a:rPr>
              <a:t>upported </a:t>
            </a:r>
            <a:r>
              <a:rPr lang="en-US" sz="3200" i="1" kern="0" dirty="0">
                <a:solidFill>
                  <a:srgbClr val="0000CC"/>
                </a:solidFill>
                <a:latin typeface="Calibri"/>
              </a:rPr>
              <a:t>by the </a:t>
            </a:r>
            <a:r>
              <a:rPr lang="en-US" sz="3200" b="1" i="1" kern="0" dirty="0">
                <a:solidFill>
                  <a:srgbClr val="0000CC"/>
                </a:solidFill>
                <a:latin typeface="Calibri"/>
              </a:rPr>
              <a:t>European Commission </a:t>
            </a:r>
            <a:r>
              <a:rPr lang="en-US" sz="3200" i="1" kern="0" dirty="0" smtClean="0">
                <a:solidFill>
                  <a:srgbClr val="0000CC"/>
                </a:solidFill>
                <a:latin typeface="Calibri"/>
              </a:rPr>
              <a:t>under its </a:t>
            </a:r>
            <a:r>
              <a:rPr lang="en-US" sz="3200" i="1" kern="0" dirty="0">
                <a:solidFill>
                  <a:srgbClr val="0000CC"/>
                </a:solidFill>
                <a:latin typeface="Calibri"/>
              </a:rPr>
              <a:t>Capacities 7th Framework Programme, Grant Agreement 312453</a:t>
            </a:r>
            <a:endParaRPr lang="en-GB" sz="3200" i="1" kern="0" dirty="0">
              <a:solidFill>
                <a:srgbClr val="0000CC"/>
              </a:solidFill>
              <a:latin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09" y="2109674"/>
            <a:ext cx="3364381" cy="1276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36" y="3386665"/>
            <a:ext cx="2174596" cy="16903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3570" y="5270030"/>
            <a:ext cx="38252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dirty="0" smtClean="0">
                <a:hlinkClick r:id="rId4"/>
              </a:rPr>
              <a:t>http://cern.ch/eucard</a:t>
            </a:r>
            <a:endParaRPr lang="en-GB" sz="3200" dirty="0" smtClean="0"/>
          </a:p>
          <a:p>
            <a:pPr>
              <a:lnSpc>
                <a:spcPct val="150000"/>
              </a:lnSpc>
            </a:pPr>
            <a:r>
              <a:rPr lang="en-GB" sz="3200" dirty="0" smtClean="0">
                <a:hlinkClick r:id="rId5"/>
              </a:rPr>
              <a:t>http://cern.ch/xbeam</a:t>
            </a:r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572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" y="130969"/>
            <a:ext cx="2841045" cy="868097"/>
          </a:xfrm>
        </p:spPr>
      </p:pic>
      <p:sp>
        <p:nvSpPr>
          <p:cNvPr id="5" name="Rectangle 4"/>
          <p:cNvSpPr/>
          <p:nvPr/>
        </p:nvSpPr>
        <p:spPr>
          <a:xfrm>
            <a:off x="118533" y="999066"/>
            <a:ext cx="902546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Physical Review Special Topics - Accelerators and Beams</a:t>
            </a:r>
            <a:r>
              <a:rPr lang="en-GB" sz="2400" dirty="0" smtClean="0"/>
              <a:t> is publishing a conference edition </a:t>
            </a:r>
            <a:r>
              <a:rPr lang="en-GB" dirty="0" smtClean="0"/>
              <a:t>for the International Workshop on "Beam Dynamics meets Diagnostics," held in Firenze, 4-6 November 2015.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Giuliano Franchetti of GSI will act as the special editor of this edition. </a:t>
            </a:r>
          </a:p>
          <a:p>
            <a:r>
              <a:rPr lang="en-GB" sz="1200" dirty="0" smtClean="0"/>
              <a:t> </a:t>
            </a:r>
          </a:p>
          <a:p>
            <a:r>
              <a:rPr lang="en-GB" dirty="0" smtClean="0"/>
              <a:t>The BEDI2015 Organizing Committee recommends that all speakers of the workshop consider submitting a paper to PRST-AB. Authors should submit to PRST-AB using the procedure found through links on the PRST-AB home page. Papers will be peer-reviewed through the normal refereeing procedure, and if accepted for publication they will be published as regular PRST-AB articles and as part of the BEDI2014 Workshop Edition. </a:t>
            </a:r>
          </a:p>
          <a:p>
            <a:r>
              <a:rPr lang="en-GB" sz="2400" b="1" dirty="0" smtClean="0">
                <a:solidFill>
                  <a:srgbClr val="0070C0"/>
                </a:solidFill>
              </a:rPr>
              <a:t>Articles will be published as soon as the complete set is ready, in order to allow for proper cross-referencing between papers submitted to this special edition. The submission deadline is 10 January 2016. </a:t>
            </a:r>
          </a:p>
          <a:p>
            <a:r>
              <a:rPr lang="en-GB" sz="1200" dirty="0" smtClean="0"/>
              <a:t>  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Contact</a:t>
            </a:r>
            <a:r>
              <a:rPr lang="en-GB" b="1" dirty="0" smtClean="0"/>
              <a:t> </a:t>
            </a:r>
            <a:r>
              <a:rPr lang="en-GB" dirty="0" smtClean="0"/>
              <a:t>Frank Zimmermann (</a:t>
            </a:r>
            <a:r>
              <a:rPr lang="en-GB" dirty="0" smtClean="0">
                <a:hlinkClick r:id="rId3"/>
              </a:rPr>
              <a:t>frank.zimmermann@cern.ch</a:t>
            </a:r>
            <a:r>
              <a:rPr lang="en-GB" dirty="0" smtClean="0"/>
              <a:t>), the PRST-AB Editor, if you have general questions related to the PRST-AB policies and </a:t>
            </a:r>
            <a:r>
              <a:rPr lang="en-GB" b="1" dirty="0" smtClean="0"/>
              <a:t>Giuliano Franchetti (</a:t>
            </a:r>
            <a:r>
              <a:rPr lang="en-GB" b="1" dirty="0" smtClean="0">
                <a:hlinkClick r:id="rId4"/>
              </a:rPr>
              <a:t>g.franchetti@gsi.de</a:t>
            </a:r>
            <a:r>
              <a:rPr lang="en-GB" b="1" dirty="0" smtClean="0"/>
              <a:t>), </a:t>
            </a:r>
            <a:r>
              <a:rPr lang="en-GB" b="1" dirty="0" smtClean="0">
                <a:solidFill>
                  <a:srgbClr val="0070C0"/>
                </a:solidFill>
              </a:rPr>
              <a:t>if you have particular questions regarding publishing your paper in the Conference Edition</a:t>
            </a:r>
            <a:r>
              <a:rPr lang="en-GB" dirty="0" smtClean="0">
                <a:solidFill>
                  <a:srgbClr val="0070C0"/>
                </a:solidFill>
              </a:rPr>
              <a:t>.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901" y="0"/>
            <a:ext cx="6397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PRST-AB/PRAB Special Edition</a:t>
            </a:r>
            <a:endParaRPr lang="en-GB" sz="4000" dirty="0"/>
          </a:p>
        </p:txBody>
      </p:sp>
      <p:sp>
        <p:nvSpPr>
          <p:cNvPr id="7" name="Rectangle 6"/>
          <p:cNvSpPr/>
          <p:nvPr/>
        </p:nvSpPr>
        <p:spPr>
          <a:xfrm>
            <a:off x="2959578" y="6423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hlinkClick r:id="rId5"/>
              </a:rPr>
              <a:t>http://journals.aps.org/prstab/speced/BDI2015</a:t>
            </a:r>
            <a:r>
              <a:rPr lang="en-GB" dirty="0" smtClean="0"/>
              <a:t> 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2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715" y="-97765"/>
            <a:ext cx="7886700" cy="1325563"/>
          </a:xfrm>
        </p:spPr>
        <p:txBody>
          <a:bodyPr/>
          <a:lstStyle/>
          <a:p>
            <a:r>
              <a:rPr lang="en-GB" dirty="0" smtClean="0"/>
              <a:t>BeDi2015 special editor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" y="130969"/>
            <a:ext cx="2841045" cy="86809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34" y="1385343"/>
            <a:ext cx="4300800" cy="50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04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Physical Review Special Topics - Accelerators and Beams</a:t>
            </a:r>
            <a:r>
              <a:rPr lang="en-GB" dirty="0" smtClean="0"/>
              <a:t> (PRST-AB) is an all- electronic journal published by the American Physical Society and available at </a:t>
            </a:r>
            <a:r>
              <a:rPr lang="en-GB" dirty="0" smtClean="0">
                <a:hlinkClick r:id="rId2"/>
              </a:rPr>
              <a:t>http://journals.aps.org/prstab/</a:t>
            </a:r>
            <a:r>
              <a:rPr lang="en-GB" dirty="0" smtClean="0"/>
              <a:t>. The all-electronic nature of PRST-AB allows conference editions while maintaining thorough peer review and timely publication. In addition, it provides global access and archiving beyond that ordinarily offered by conference proceedings. The PRST-AB template available through links on the PRST-AB home page is the required format for submissions. </a:t>
            </a:r>
          </a:p>
          <a:p>
            <a:r>
              <a:rPr lang="en-GB" b="1" dirty="0" smtClean="0"/>
              <a:t>PRST-AB Criteria: Papers must either contain important new results in science and/or technology, or, in the case of “review articles”, survey active areas of research in a form that is useful to both practitioners and people entering the field</a:t>
            </a:r>
            <a:r>
              <a:rPr lang="en-GB" dirty="0" smtClean="0"/>
              <a:t>. Confirmation of previously published results of unusual importance can be considered as new, as can significant null results. Papers cannot be duplicates of work submitted for publication to another journal.</a:t>
            </a:r>
          </a:p>
          <a:p>
            <a:r>
              <a:rPr lang="en-GB" b="1" dirty="0"/>
              <a:t>R</a:t>
            </a:r>
            <a:r>
              <a:rPr lang="en-GB" b="1" dirty="0" smtClean="0"/>
              <a:t>easons why you should consider publishing in the BEDI2015 Conference Edition:</a:t>
            </a:r>
          </a:p>
          <a:p>
            <a:r>
              <a:rPr lang="en-GB" dirty="0" smtClean="0"/>
              <a:t>1) PRST-AB is a peer reviewed, American Physical Society journal. Peer reviewed articles benefit from careful reading and criticism of a knowledgeable colleague. </a:t>
            </a:r>
            <a:br>
              <a:rPr lang="en-GB" dirty="0" smtClean="0"/>
            </a:br>
            <a:r>
              <a:rPr lang="en-GB" dirty="0" smtClean="0"/>
              <a:t>2) PRST-AB is available to everyone without subscription or pay per view fees, and PRST-AB is an archival journal. The APS is committed to maintaining that availability even as computer technology and software change. even as computer technology and software change. </a:t>
            </a:r>
            <a:br>
              <a:rPr lang="en-GB" dirty="0" smtClean="0"/>
            </a:br>
            <a:r>
              <a:rPr lang="en-GB" dirty="0" smtClean="0"/>
              <a:t>3) PRST-AB has no page limits; this is the opportunity to write about your work w/o limitation. </a:t>
            </a:r>
            <a:br>
              <a:rPr lang="en-GB" dirty="0" smtClean="0"/>
            </a:br>
            <a:r>
              <a:rPr lang="en-GB" dirty="0" smtClean="0"/>
              <a:t>4) Your article will be published in a timely manner and grouped together with other work presented at the </a:t>
            </a:r>
            <a:r>
              <a:rPr lang="en-GB" dirty="0" err="1" smtClean="0"/>
              <a:t>oPAC</a:t>
            </a:r>
            <a:r>
              <a:rPr lang="en-GB" dirty="0" smtClean="0"/>
              <a:t> International Conference on Accelerator Optimization. </a:t>
            </a:r>
          </a:p>
          <a:p>
            <a:r>
              <a:rPr lang="en-GB" dirty="0" smtClean="0"/>
              <a:t>Authors should note that their paper is for the BeDi2015 </a:t>
            </a:r>
            <a:r>
              <a:rPr lang="en-GB" dirty="0" smtClean="0"/>
              <a:t>Conference </a:t>
            </a:r>
            <a:r>
              <a:rPr lang="en-GB" dirty="0" smtClean="0"/>
              <a:t>Edition in the message accompanying submission to PRST-AB.</a:t>
            </a:r>
          </a:p>
          <a:p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http://journals.aps.org/prstab/</a:t>
            </a:r>
            <a:r>
              <a:rPr lang="en-GB" dirty="0" smtClean="0"/>
              <a:t>  for general information about Physical Review Special Topics - Accelerators and Beams and </a:t>
            </a:r>
            <a:r>
              <a:rPr lang="en-GB" dirty="0" smtClean="0">
                <a:hlinkClick r:id="rId3"/>
              </a:rPr>
              <a:t>http://journals.aps.org/prstab/info/infostab.html</a:t>
            </a:r>
            <a:r>
              <a:rPr lang="en-GB" dirty="0" smtClean="0"/>
              <a:t>  for guidelines for contributions.  …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8103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428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BeDi2015 special editor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Zimmermann</dc:creator>
  <cp:lastModifiedBy>Frank Zimmermann</cp:lastModifiedBy>
  <cp:revision>4</cp:revision>
  <dcterms:created xsi:type="dcterms:W3CDTF">2015-11-04T06:45:14Z</dcterms:created>
  <dcterms:modified xsi:type="dcterms:W3CDTF">2015-11-04T07:09:07Z</dcterms:modified>
</cp:coreProperties>
</file>