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47" r:id="rId2"/>
    <p:sldId id="337" r:id="rId3"/>
    <p:sldId id="304" r:id="rId4"/>
    <p:sldId id="294" r:id="rId5"/>
    <p:sldId id="298" r:id="rId6"/>
    <p:sldId id="312" r:id="rId7"/>
    <p:sldId id="311" r:id="rId8"/>
    <p:sldId id="285" r:id="rId9"/>
    <p:sldId id="283" r:id="rId10"/>
    <p:sldId id="286" r:id="rId11"/>
    <p:sldId id="358" r:id="rId12"/>
    <p:sldId id="310" r:id="rId13"/>
    <p:sldId id="293" r:id="rId14"/>
    <p:sldId id="301" r:id="rId15"/>
    <p:sldId id="302" r:id="rId16"/>
    <p:sldId id="318" r:id="rId17"/>
    <p:sldId id="323" r:id="rId18"/>
    <p:sldId id="335" r:id="rId19"/>
    <p:sldId id="359" r:id="rId20"/>
    <p:sldId id="370" r:id="rId21"/>
    <p:sldId id="344" r:id="rId22"/>
    <p:sldId id="368" r:id="rId23"/>
    <p:sldId id="333" r:id="rId24"/>
    <p:sldId id="369" r:id="rId25"/>
    <p:sldId id="343" r:id="rId26"/>
    <p:sldId id="342" r:id="rId27"/>
    <p:sldId id="372" r:id="rId28"/>
    <p:sldId id="360" r:id="rId29"/>
    <p:sldId id="382" r:id="rId30"/>
    <p:sldId id="376" r:id="rId31"/>
    <p:sldId id="386" r:id="rId32"/>
    <p:sldId id="348" r:id="rId33"/>
    <p:sldId id="384" r:id="rId34"/>
    <p:sldId id="390" r:id="rId35"/>
    <p:sldId id="385" r:id="rId36"/>
    <p:sldId id="267" r:id="rId37"/>
    <p:sldId id="379" r:id="rId38"/>
    <p:sldId id="383" r:id="rId39"/>
    <p:sldId id="352" r:id="rId40"/>
    <p:sldId id="353" r:id="rId41"/>
    <p:sldId id="334" r:id="rId42"/>
    <p:sldId id="341" r:id="rId43"/>
    <p:sldId id="299" r:id="rId44"/>
    <p:sldId id="375" r:id="rId45"/>
    <p:sldId id="388" r:id="rId46"/>
    <p:sldId id="389"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00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455" autoAdjust="0"/>
  </p:normalViewPr>
  <p:slideViewPr>
    <p:cSldViewPr>
      <p:cViewPr varScale="1">
        <p:scale>
          <a:sx n="75" d="100"/>
          <a:sy n="75" d="100"/>
        </p:scale>
        <p:origin x="1236" y="144"/>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99518F-25AC-4945-B071-E7AC68DEB798}" type="datetimeFigureOut">
              <a:rPr lang="en-US" smtClean="0"/>
              <a:t>11/4/2015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329669-53DF-432B-853A-CC81B99BEEFB}" type="slidenum">
              <a:rPr lang="en-US" smtClean="0"/>
              <a:t>‹N›</a:t>
            </a:fld>
            <a:endParaRPr lang="en-US"/>
          </a:p>
        </p:txBody>
      </p:sp>
    </p:spTree>
    <p:extLst>
      <p:ext uri="{BB962C8B-B14F-4D97-AF65-F5344CB8AC3E}">
        <p14:creationId xmlns:p14="http://schemas.microsoft.com/office/powerpoint/2010/main" val="924694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329669-53DF-432B-853A-CC81B99BEEFB}" type="slidenum">
              <a:rPr lang="en-US" smtClean="0"/>
              <a:t>36</a:t>
            </a:fld>
            <a:endParaRPr lang="en-US"/>
          </a:p>
        </p:txBody>
      </p:sp>
    </p:spTree>
    <p:extLst>
      <p:ext uri="{BB962C8B-B14F-4D97-AF65-F5344CB8AC3E}">
        <p14:creationId xmlns:p14="http://schemas.microsoft.com/office/powerpoint/2010/main" val="4024754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FCF5FF-D644-41BE-BC6B-4C7EBE519518}"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3250A-B3D0-4DFA-882A-3FD560AFD4E6}" type="slidenum">
              <a:rPr lang="en-US" smtClean="0"/>
              <a:t>‹N›</a:t>
            </a:fld>
            <a:endParaRPr lang="en-US"/>
          </a:p>
        </p:txBody>
      </p:sp>
    </p:spTree>
    <p:extLst>
      <p:ext uri="{BB962C8B-B14F-4D97-AF65-F5344CB8AC3E}">
        <p14:creationId xmlns:p14="http://schemas.microsoft.com/office/powerpoint/2010/main" val="2821736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FCF5FF-D644-41BE-BC6B-4C7EBE519518}"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3250A-B3D0-4DFA-882A-3FD560AFD4E6}" type="slidenum">
              <a:rPr lang="en-US" smtClean="0"/>
              <a:t>‹N›</a:t>
            </a:fld>
            <a:endParaRPr lang="en-US"/>
          </a:p>
        </p:txBody>
      </p:sp>
    </p:spTree>
    <p:extLst>
      <p:ext uri="{BB962C8B-B14F-4D97-AF65-F5344CB8AC3E}">
        <p14:creationId xmlns:p14="http://schemas.microsoft.com/office/powerpoint/2010/main" val="2059256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FCF5FF-D644-41BE-BC6B-4C7EBE519518}"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3250A-B3D0-4DFA-882A-3FD560AFD4E6}" type="slidenum">
              <a:rPr lang="en-US" smtClean="0"/>
              <a:t>‹N›</a:t>
            </a:fld>
            <a:endParaRPr lang="en-US"/>
          </a:p>
        </p:txBody>
      </p:sp>
    </p:spTree>
    <p:extLst>
      <p:ext uri="{BB962C8B-B14F-4D97-AF65-F5344CB8AC3E}">
        <p14:creationId xmlns:p14="http://schemas.microsoft.com/office/powerpoint/2010/main" val="2938447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30" descr="ppt_BG_Title_BNL_blue"/>
          <p:cNvPicPr>
            <a:picLocks noChangeAspect="1" noChangeArrowheads="1"/>
          </p:cNvPicPr>
          <p:nvPr/>
        </p:nvPicPr>
        <p:blipFill>
          <a:blip r:embed="rId2" cstate="print"/>
          <a:srcRect/>
          <a:stretch>
            <a:fillRect/>
          </a:stretch>
        </p:blipFill>
        <p:spPr bwMode="auto">
          <a:xfrm>
            <a:off x="-19050" y="0"/>
            <a:ext cx="9182100" cy="6859588"/>
          </a:xfrm>
          <a:prstGeom prst="rect">
            <a:avLst/>
          </a:prstGeom>
          <a:noFill/>
          <a:ln w="9525">
            <a:noFill/>
            <a:miter lim="800000"/>
            <a:headEnd/>
            <a:tailEnd/>
          </a:ln>
        </p:spPr>
      </p:pic>
      <p:sp>
        <p:nvSpPr>
          <p:cNvPr id="2" name="Title 1"/>
          <p:cNvSpPr>
            <a:spLocks noGrp="1"/>
          </p:cNvSpPr>
          <p:nvPr>
            <p:ph type="ctrTitle" hasCustomPrompt="1"/>
          </p:nvPr>
        </p:nvSpPr>
        <p:spPr>
          <a:xfrm>
            <a:off x="228600" y="571500"/>
            <a:ext cx="7772400" cy="1143000"/>
          </a:xfrm>
          <a:ln>
            <a:noFill/>
          </a:ln>
        </p:spPr>
        <p:txBody>
          <a:bodyPr/>
          <a:lstStyle>
            <a:lvl1pPr algn="l">
              <a:defRPr sz="4000" b="1" baseline="0">
                <a:solidFill>
                  <a:srgbClr val="FFFF00"/>
                </a:solidFill>
              </a:defRPr>
            </a:lvl1pPr>
          </a:lstStyle>
          <a:p>
            <a:r>
              <a:rPr lang="en-US" dirty="0" smtClean="0"/>
              <a:t>Click to edit Title</a:t>
            </a:r>
            <a:endParaRPr lang="en-US" dirty="0"/>
          </a:p>
        </p:txBody>
      </p:sp>
      <p:sp>
        <p:nvSpPr>
          <p:cNvPr id="8" name="Rectangle 7"/>
          <p:cNvSpPr>
            <a:spLocks/>
          </p:cNvSpPr>
          <p:nvPr/>
        </p:nvSpPr>
        <p:spPr bwMode="auto">
          <a:xfrm>
            <a:off x="282066" y="4879657"/>
            <a:ext cx="334131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57799" bIns="0">
            <a:spAutoFit/>
          </a:bodyPr>
          <a:lstStyle/>
          <a:p>
            <a:pPr marL="57150" algn="l"/>
            <a:r>
              <a:rPr lang="en-US" sz="1600" b="0" kern="1200" dirty="0" smtClean="0">
                <a:solidFill>
                  <a:schemeClr val="tx1"/>
                </a:solidFill>
                <a:latin typeface="Helvetica"/>
                <a:ea typeface="ＭＳ Ｐゴシック" charset="0"/>
                <a:cs typeface="Helvetica"/>
              </a:rPr>
              <a:t>Beam Dynamics</a:t>
            </a:r>
            <a:r>
              <a:rPr lang="en-US" sz="1600" b="0" kern="1200" baseline="0" dirty="0" smtClean="0">
                <a:solidFill>
                  <a:schemeClr val="tx1"/>
                </a:solidFill>
                <a:latin typeface="Helvetica"/>
                <a:ea typeface="ＭＳ Ｐゴシック" charset="0"/>
                <a:cs typeface="Helvetica"/>
              </a:rPr>
              <a:t> meets Diagnostics</a:t>
            </a:r>
          </a:p>
          <a:p>
            <a:pPr marL="57150" algn="l"/>
            <a:r>
              <a:rPr lang="en-US" sz="1600" b="0" kern="1200" baseline="0" dirty="0" smtClean="0">
                <a:solidFill>
                  <a:schemeClr val="tx1"/>
                </a:solidFill>
                <a:latin typeface="Helvetica"/>
                <a:ea typeface="ＭＳ Ｐゴシック" charset="0"/>
                <a:cs typeface="Helvetica"/>
              </a:rPr>
              <a:t>4-6 November, 2015</a:t>
            </a:r>
            <a:endParaRPr lang="en-US" sz="1600" b="0" kern="1200" dirty="0">
              <a:solidFill>
                <a:schemeClr val="tx1"/>
              </a:solidFill>
              <a:latin typeface="Helvetica"/>
              <a:ea typeface="ＭＳ Ｐゴシック" charset="0"/>
              <a:cs typeface="Helvetica"/>
            </a:endParaRPr>
          </a:p>
        </p:txBody>
      </p:sp>
      <p:sp>
        <p:nvSpPr>
          <p:cNvPr id="11" name="Text Placeholder 10"/>
          <p:cNvSpPr>
            <a:spLocks noGrp="1"/>
          </p:cNvSpPr>
          <p:nvPr>
            <p:ph type="body" sz="quarter" idx="10" hasCustomPrompt="1"/>
          </p:nvPr>
        </p:nvSpPr>
        <p:spPr>
          <a:xfrm>
            <a:off x="228600" y="3771900"/>
            <a:ext cx="4343400" cy="571500"/>
          </a:xfrm>
        </p:spPr>
        <p:txBody>
          <a:bodyPr/>
          <a:lstStyle>
            <a:lvl1pPr marL="0" indent="0" algn="l">
              <a:buNone/>
              <a:defRPr sz="2400" baseline="0">
                <a:solidFill>
                  <a:schemeClr val="tx1"/>
                </a:solidFill>
              </a:defRPr>
            </a:lvl1pPr>
          </a:lstStyle>
          <a:p>
            <a:pPr lvl="0"/>
            <a:r>
              <a:rPr lang="en-US" dirty="0" smtClean="0"/>
              <a:t>Click to edit Author Name</a:t>
            </a:r>
          </a:p>
        </p:txBody>
      </p:sp>
      <p:sp>
        <p:nvSpPr>
          <p:cNvPr id="7" name="Content Placeholder 2"/>
          <p:cNvSpPr>
            <a:spLocks noGrp="1"/>
          </p:cNvSpPr>
          <p:nvPr>
            <p:ph idx="1"/>
          </p:nvPr>
        </p:nvSpPr>
        <p:spPr>
          <a:xfrm>
            <a:off x="228600" y="1714500"/>
            <a:ext cx="7772401" cy="2057400"/>
          </a:xfrm>
        </p:spPr>
        <p:txBody>
          <a:bodyPr>
            <a:normAutofit/>
          </a:bodyPr>
          <a:lstStyle>
            <a:lvl1pPr>
              <a:defRPr>
                <a:solidFill>
                  <a:schemeClr val="bg1"/>
                </a:solidFill>
              </a:defRPr>
            </a:lvl1pPr>
            <a:lvl2pPr>
              <a:defRPr>
                <a:solidFill>
                  <a:srgbClr val="000000"/>
                </a:solidFill>
              </a:defRPr>
            </a:lvl2pPr>
            <a:lvl3pPr>
              <a:defRPr>
                <a:solidFill>
                  <a:srgbClr val="FFFF00"/>
                </a:solidFill>
              </a:defRPr>
            </a:lvl3pPr>
            <a:lvl4pPr>
              <a:defRPr>
                <a:solidFill>
                  <a:schemeClr val="bg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3982316"/>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FCF5FF-D644-41BE-BC6B-4C7EBE519518}"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3250A-B3D0-4DFA-882A-3FD560AFD4E6}" type="slidenum">
              <a:rPr lang="en-US" smtClean="0"/>
              <a:t>‹N›</a:t>
            </a:fld>
            <a:endParaRPr lang="en-US"/>
          </a:p>
        </p:txBody>
      </p:sp>
    </p:spTree>
    <p:extLst>
      <p:ext uri="{BB962C8B-B14F-4D97-AF65-F5344CB8AC3E}">
        <p14:creationId xmlns:p14="http://schemas.microsoft.com/office/powerpoint/2010/main" val="198118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FCF5FF-D644-41BE-BC6B-4C7EBE519518}"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3250A-B3D0-4DFA-882A-3FD560AFD4E6}" type="slidenum">
              <a:rPr lang="en-US" smtClean="0"/>
              <a:t>‹N›</a:t>
            </a:fld>
            <a:endParaRPr lang="en-US"/>
          </a:p>
        </p:txBody>
      </p:sp>
    </p:spTree>
    <p:extLst>
      <p:ext uri="{BB962C8B-B14F-4D97-AF65-F5344CB8AC3E}">
        <p14:creationId xmlns:p14="http://schemas.microsoft.com/office/powerpoint/2010/main" val="2860527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FCF5FF-D644-41BE-BC6B-4C7EBE519518}" type="datetimeFigureOut">
              <a:rPr lang="en-US" smtClean="0"/>
              <a:t>11/4/2015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3250A-B3D0-4DFA-882A-3FD560AFD4E6}" type="slidenum">
              <a:rPr lang="en-US" smtClean="0"/>
              <a:t>‹N›</a:t>
            </a:fld>
            <a:endParaRPr lang="en-US"/>
          </a:p>
        </p:txBody>
      </p:sp>
    </p:spTree>
    <p:extLst>
      <p:ext uri="{BB962C8B-B14F-4D97-AF65-F5344CB8AC3E}">
        <p14:creationId xmlns:p14="http://schemas.microsoft.com/office/powerpoint/2010/main" val="222439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FCF5FF-D644-41BE-BC6B-4C7EBE519518}" type="datetimeFigureOut">
              <a:rPr lang="en-US" smtClean="0"/>
              <a:t>11/4/2015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A3250A-B3D0-4DFA-882A-3FD560AFD4E6}" type="slidenum">
              <a:rPr lang="en-US" smtClean="0"/>
              <a:t>‹N›</a:t>
            </a:fld>
            <a:endParaRPr lang="en-US"/>
          </a:p>
        </p:txBody>
      </p:sp>
    </p:spTree>
    <p:extLst>
      <p:ext uri="{BB962C8B-B14F-4D97-AF65-F5344CB8AC3E}">
        <p14:creationId xmlns:p14="http://schemas.microsoft.com/office/powerpoint/2010/main" val="2266888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FCF5FF-D644-41BE-BC6B-4C7EBE519518}" type="datetimeFigureOut">
              <a:rPr lang="en-US" smtClean="0"/>
              <a:t>11/4/2015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A3250A-B3D0-4DFA-882A-3FD560AFD4E6}" type="slidenum">
              <a:rPr lang="en-US" smtClean="0"/>
              <a:t>‹N›</a:t>
            </a:fld>
            <a:endParaRPr lang="en-US"/>
          </a:p>
        </p:txBody>
      </p:sp>
    </p:spTree>
    <p:extLst>
      <p:ext uri="{BB962C8B-B14F-4D97-AF65-F5344CB8AC3E}">
        <p14:creationId xmlns:p14="http://schemas.microsoft.com/office/powerpoint/2010/main" val="3833491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FCF5FF-D644-41BE-BC6B-4C7EBE519518}" type="datetimeFigureOut">
              <a:rPr lang="en-US" smtClean="0"/>
              <a:t>11/4/2015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A3250A-B3D0-4DFA-882A-3FD560AFD4E6}" type="slidenum">
              <a:rPr lang="en-US" smtClean="0"/>
              <a:t>‹N›</a:t>
            </a:fld>
            <a:endParaRPr lang="en-US"/>
          </a:p>
        </p:txBody>
      </p:sp>
    </p:spTree>
    <p:extLst>
      <p:ext uri="{BB962C8B-B14F-4D97-AF65-F5344CB8AC3E}">
        <p14:creationId xmlns:p14="http://schemas.microsoft.com/office/powerpoint/2010/main" val="1536713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FCF5FF-D644-41BE-BC6B-4C7EBE519518}" type="datetimeFigureOut">
              <a:rPr lang="en-US" smtClean="0"/>
              <a:t>11/4/2015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3250A-B3D0-4DFA-882A-3FD560AFD4E6}" type="slidenum">
              <a:rPr lang="en-US" smtClean="0"/>
              <a:t>‹N›</a:t>
            </a:fld>
            <a:endParaRPr lang="en-US"/>
          </a:p>
        </p:txBody>
      </p:sp>
    </p:spTree>
    <p:extLst>
      <p:ext uri="{BB962C8B-B14F-4D97-AF65-F5344CB8AC3E}">
        <p14:creationId xmlns:p14="http://schemas.microsoft.com/office/powerpoint/2010/main" val="2671290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FCF5FF-D644-41BE-BC6B-4C7EBE519518}" type="datetimeFigureOut">
              <a:rPr lang="en-US" smtClean="0"/>
              <a:t>11/4/2015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3250A-B3D0-4DFA-882A-3FD560AFD4E6}" type="slidenum">
              <a:rPr lang="en-US" smtClean="0"/>
              <a:t>‹N›</a:t>
            </a:fld>
            <a:endParaRPr lang="en-US"/>
          </a:p>
        </p:txBody>
      </p:sp>
    </p:spTree>
    <p:extLst>
      <p:ext uri="{BB962C8B-B14F-4D97-AF65-F5344CB8AC3E}">
        <p14:creationId xmlns:p14="http://schemas.microsoft.com/office/powerpoint/2010/main" val="494006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FCF5FF-D644-41BE-BC6B-4C7EBE519518}" type="datetimeFigureOut">
              <a:rPr lang="en-US" smtClean="0"/>
              <a:t>11/4/2015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A3250A-B3D0-4DFA-882A-3FD560AFD4E6}" type="slidenum">
              <a:rPr lang="en-US" smtClean="0"/>
              <a:t>‹N›</a:t>
            </a:fld>
            <a:endParaRPr lang="en-US"/>
          </a:p>
        </p:txBody>
      </p:sp>
    </p:spTree>
    <p:extLst>
      <p:ext uri="{BB962C8B-B14F-4D97-AF65-F5344CB8AC3E}">
        <p14:creationId xmlns:p14="http://schemas.microsoft.com/office/powerpoint/2010/main" val="1639812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emf"/><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tiff"/><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4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3"/>
          <p:cNvSpPr>
            <a:spLocks noGrp="1"/>
          </p:cNvSpPr>
          <p:nvPr>
            <p:ph type="ctrTitle"/>
          </p:nvPr>
        </p:nvSpPr>
        <p:spPr>
          <a:xfrm>
            <a:off x="152400" y="571500"/>
            <a:ext cx="8915400" cy="1143000"/>
          </a:xfrm>
        </p:spPr>
        <p:txBody>
          <a:bodyPr/>
          <a:lstStyle/>
          <a:p>
            <a:r>
              <a:rPr lang="en-US" sz="3200" dirty="0" smtClean="0"/>
              <a:t>RHIC experiences and challenges</a:t>
            </a:r>
            <a:endParaRPr sz="3200" dirty="0">
              <a:solidFill>
                <a:srgbClr val="FFFF00"/>
              </a:solidFill>
              <a:latin typeface="Helvetica" charset="0"/>
              <a:ea typeface="ＭＳ Ｐゴシック" charset="0"/>
            </a:endParaRPr>
          </a:p>
        </p:txBody>
      </p:sp>
      <p:sp>
        <p:nvSpPr>
          <p:cNvPr id="12290" name="Text Placeholder 4"/>
          <p:cNvSpPr>
            <a:spLocks noGrp="1"/>
          </p:cNvSpPr>
          <p:nvPr>
            <p:ph type="body" sz="quarter" idx="10"/>
          </p:nvPr>
        </p:nvSpPr>
        <p:spPr>
          <a:xfrm>
            <a:off x="228600" y="4457700"/>
            <a:ext cx="4343400" cy="571500"/>
          </a:xfrm>
        </p:spPr>
        <p:txBody>
          <a:bodyPr/>
          <a:lstStyle/>
          <a:p>
            <a:pPr eaLnBrk="1" hangingPunct="1"/>
            <a:r>
              <a:rPr lang="en-US" dirty="0" smtClean="0">
                <a:latin typeface="Helvetica" charset="0"/>
              </a:rPr>
              <a:t>Michiko Minty</a:t>
            </a:r>
            <a:endParaRPr lang="en-US" dirty="0">
              <a:latin typeface="Helvetica" charset="0"/>
            </a:endParaRPr>
          </a:p>
        </p:txBody>
      </p:sp>
      <p:sp>
        <p:nvSpPr>
          <p:cNvPr id="4" name="Content Placeholder 3"/>
          <p:cNvSpPr>
            <a:spLocks noGrp="1"/>
          </p:cNvSpPr>
          <p:nvPr>
            <p:ph idx="1"/>
          </p:nvPr>
        </p:nvSpPr>
        <p:spPr>
          <a:xfrm>
            <a:off x="1447800" y="1600200"/>
            <a:ext cx="6934200" cy="2057400"/>
          </a:xfrm>
        </p:spPr>
        <p:txBody>
          <a:bodyPr>
            <a:noAutofit/>
          </a:bodyPr>
          <a:lstStyle/>
          <a:p>
            <a:r>
              <a:rPr lang="en-US" sz="1600" dirty="0" smtClean="0"/>
              <a:t>Overview</a:t>
            </a:r>
          </a:p>
          <a:p>
            <a:r>
              <a:rPr lang="en-US" sz="1600" dirty="0" smtClean="0"/>
              <a:t>RHIC Experience   - standard diagnostics and their evolution </a:t>
            </a:r>
          </a:p>
          <a:p>
            <a:r>
              <a:rPr lang="en-US" sz="1600" dirty="0" smtClean="0"/>
              <a:t>RHIC Challenges </a:t>
            </a:r>
          </a:p>
          <a:p>
            <a:pPr marL="0" indent="0">
              <a:buNone/>
            </a:pPr>
            <a:r>
              <a:rPr lang="en-US" sz="1600" dirty="0" smtClean="0"/>
              <a:t>             </a:t>
            </a:r>
            <a:r>
              <a:rPr lang="en-US" sz="1600" dirty="0"/>
              <a:t>-  standard diagnostics and their </a:t>
            </a:r>
            <a:r>
              <a:rPr lang="en-US" sz="1600" dirty="0" smtClean="0"/>
              <a:t>applications </a:t>
            </a:r>
          </a:p>
          <a:p>
            <a:pPr marL="0" indent="0">
              <a:buNone/>
            </a:pPr>
            <a:r>
              <a:rPr lang="en-US" sz="1600" dirty="0" smtClean="0"/>
              <a:t>              -  how challenges defined diagnostic developments</a:t>
            </a:r>
          </a:p>
          <a:p>
            <a:pPr marL="0" indent="0">
              <a:buNone/>
            </a:pPr>
            <a:r>
              <a:rPr lang="en-US" sz="1600" dirty="0" smtClean="0"/>
              <a:t>              -  how these developments were applied</a:t>
            </a:r>
          </a:p>
          <a:p>
            <a:r>
              <a:rPr lang="en-US" sz="1600" dirty="0" smtClean="0"/>
              <a:t>RHIC Major New Accelerator Technologies  </a:t>
            </a:r>
          </a:p>
          <a:p>
            <a:r>
              <a:rPr lang="en-US" sz="1600" dirty="0" smtClean="0"/>
              <a:t>Summary </a:t>
            </a:r>
          </a:p>
        </p:txBody>
      </p:sp>
    </p:spTree>
    <p:extLst>
      <p:ext uri="{BB962C8B-B14F-4D97-AF65-F5344CB8AC3E}">
        <p14:creationId xmlns:p14="http://schemas.microsoft.com/office/powerpoint/2010/main" val="123245711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0132" y="533400"/>
            <a:ext cx="3237668" cy="2260259"/>
          </a:xfrm>
          <a:prstGeom prst="rect">
            <a:avLst/>
          </a:prstGeom>
        </p:spPr>
      </p:pic>
      <p:sp>
        <p:nvSpPr>
          <p:cNvPr id="13" name="Rectangle 12"/>
          <p:cNvSpPr/>
          <p:nvPr/>
        </p:nvSpPr>
        <p:spPr>
          <a:xfrm>
            <a:off x="5862" y="12791"/>
            <a:ext cx="9067800" cy="369332"/>
          </a:xfrm>
          <a:prstGeom prst="rect">
            <a:avLst/>
          </a:prstGeom>
        </p:spPr>
        <p:txBody>
          <a:bodyPr wrap="square">
            <a:spAutoFit/>
          </a:bodyPr>
          <a:lstStyle/>
          <a:p>
            <a:r>
              <a:rPr lang="en-US" b="1" dirty="0" smtClean="0">
                <a:latin typeface="Calibri" panose="020F0502020204030204" pitchFamily="34" charset="0"/>
              </a:rPr>
              <a:t>5. Wire scanner, fiber of CNI (Coulomb-nucleon interference) </a:t>
            </a:r>
            <a:r>
              <a:rPr lang="en-US" b="1" dirty="0" err="1" smtClean="0">
                <a:latin typeface="Calibri" panose="020F0502020204030204" pitchFamily="34" charset="0"/>
              </a:rPr>
              <a:t>polarimeter</a:t>
            </a:r>
            <a:endParaRPr lang="en-US" dirty="0" smtClean="0">
              <a:latin typeface="Calibri" panose="020F0502020204030204"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989" y="609600"/>
            <a:ext cx="4244123" cy="1832572"/>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912" y="2572753"/>
            <a:ext cx="4099560" cy="1618247"/>
          </a:xfrm>
          <a:prstGeom prst="rect">
            <a:avLst/>
          </a:prstGeom>
        </p:spPr>
      </p:pic>
      <p:sp>
        <p:nvSpPr>
          <p:cNvPr id="16" name="Rectangle 15"/>
          <p:cNvSpPr/>
          <p:nvPr/>
        </p:nvSpPr>
        <p:spPr>
          <a:xfrm>
            <a:off x="120712" y="533400"/>
            <a:ext cx="1066800" cy="338554"/>
          </a:xfrm>
          <a:prstGeom prst="rect">
            <a:avLst/>
          </a:prstGeom>
        </p:spPr>
        <p:txBody>
          <a:bodyPr wrap="square">
            <a:spAutoFit/>
          </a:bodyPr>
          <a:lstStyle/>
          <a:p>
            <a:r>
              <a:rPr lang="en-US" sz="1600" dirty="0" smtClean="0">
                <a:latin typeface="Calibri" panose="020F0502020204030204" pitchFamily="34" charset="0"/>
              </a:rPr>
              <a:t>injection</a:t>
            </a:r>
          </a:p>
        </p:txBody>
      </p:sp>
      <p:sp>
        <p:nvSpPr>
          <p:cNvPr id="17" name="Rectangle 16"/>
          <p:cNvSpPr/>
          <p:nvPr/>
        </p:nvSpPr>
        <p:spPr>
          <a:xfrm>
            <a:off x="425512" y="2514600"/>
            <a:ext cx="1066800" cy="338554"/>
          </a:xfrm>
          <a:prstGeom prst="rect">
            <a:avLst/>
          </a:prstGeom>
        </p:spPr>
        <p:txBody>
          <a:bodyPr wrap="square">
            <a:spAutoFit/>
          </a:bodyPr>
          <a:lstStyle/>
          <a:p>
            <a:r>
              <a:rPr lang="en-US" sz="1600" dirty="0" smtClean="0">
                <a:latin typeface="Calibri" panose="020F0502020204030204" pitchFamily="34" charset="0"/>
              </a:rPr>
              <a:t>store</a:t>
            </a:r>
          </a:p>
        </p:txBody>
      </p:sp>
      <p:sp>
        <p:nvSpPr>
          <p:cNvPr id="18" name="Rectangle 17"/>
          <p:cNvSpPr/>
          <p:nvPr/>
        </p:nvSpPr>
        <p:spPr>
          <a:xfrm>
            <a:off x="2819400" y="457200"/>
            <a:ext cx="236220" cy="403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a:spLocks noChangeArrowheads="1"/>
          </p:cNvSpPr>
          <p:nvPr/>
        </p:nvSpPr>
        <p:spPr bwMode="auto">
          <a:xfrm>
            <a:off x="4320289" y="486043"/>
            <a:ext cx="7264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smtClean="0">
                <a:latin typeface="Calibri" panose="020F0502020204030204" pitchFamily="34" charset="0"/>
              </a:rPr>
              <a:t>(2008)</a:t>
            </a:r>
            <a:endParaRPr lang="en-US" altLang="en-US" sz="1600" dirty="0">
              <a:latin typeface="Calibri" panose="020F0502020204030204" pitchFamily="34" charset="0"/>
            </a:endParaRPr>
          </a:p>
        </p:txBody>
      </p:sp>
      <p:sp>
        <p:nvSpPr>
          <p:cNvPr id="2" name="Rectangle 1"/>
          <p:cNvSpPr/>
          <p:nvPr/>
        </p:nvSpPr>
        <p:spPr>
          <a:xfrm>
            <a:off x="5791200" y="533400"/>
            <a:ext cx="914400" cy="226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140512" y="413859"/>
            <a:ext cx="2819400" cy="338554"/>
          </a:xfrm>
          <a:prstGeom prst="rect">
            <a:avLst/>
          </a:prstGeom>
        </p:spPr>
        <p:txBody>
          <a:bodyPr wrap="square">
            <a:spAutoFit/>
          </a:bodyPr>
          <a:lstStyle/>
          <a:p>
            <a:r>
              <a:rPr lang="en-US" sz="1600" dirty="0" smtClean="0">
                <a:latin typeface="Calibri" panose="020F0502020204030204" pitchFamily="34" charset="0"/>
              </a:rPr>
              <a:t>bunch-by-bunch measurements</a:t>
            </a:r>
          </a:p>
        </p:txBody>
      </p:sp>
      <p:sp>
        <p:nvSpPr>
          <p:cNvPr id="23" name="TextBox 22"/>
          <p:cNvSpPr txBox="1">
            <a:spLocks noChangeArrowheads="1"/>
          </p:cNvSpPr>
          <p:nvPr/>
        </p:nvSpPr>
        <p:spPr bwMode="auto">
          <a:xfrm>
            <a:off x="6902512" y="2667000"/>
            <a:ext cx="1407758" cy="338554"/>
          </a:xfrm>
          <a:prstGeom prst="rect">
            <a:avLst/>
          </a:prstGeom>
          <a:solidFill>
            <a:schemeClr val="bg1"/>
          </a:solidFill>
          <a:ln w="9525">
            <a:solidFill>
              <a:schemeClr val="bg1"/>
            </a:solidFill>
            <a:miter lim="800000"/>
            <a:headEnd/>
            <a:tailEnd/>
          </a:ln>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a:latin typeface="Calibri" panose="020F0502020204030204" pitchFamily="34" charset="0"/>
              </a:rPr>
              <a:t>b</a:t>
            </a:r>
            <a:r>
              <a:rPr lang="en-US" altLang="en-US" sz="1600" dirty="0" smtClean="0">
                <a:latin typeface="Calibri" panose="020F0502020204030204" pitchFamily="34" charset="0"/>
              </a:rPr>
              <a:t>unch number</a:t>
            </a:r>
            <a:endParaRPr lang="en-US" altLang="en-US" sz="1600" dirty="0">
              <a:latin typeface="Calibri" panose="020F0502020204030204" pitchFamily="34" charset="0"/>
            </a:endParaRPr>
          </a:p>
        </p:txBody>
      </p:sp>
      <p:sp>
        <p:nvSpPr>
          <p:cNvPr id="25" name="TextBox 24"/>
          <p:cNvSpPr txBox="1">
            <a:spLocks noChangeArrowheads="1"/>
          </p:cNvSpPr>
          <p:nvPr/>
        </p:nvSpPr>
        <p:spPr bwMode="auto">
          <a:xfrm rot="16200000">
            <a:off x="5020655" y="1552519"/>
            <a:ext cx="15073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smtClean="0">
                <a:latin typeface="Calibri" panose="020F0502020204030204" pitchFamily="34" charset="0"/>
              </a:rPr>
              <a:t>beam size [mm</a:t>
            </a:r>
            <a:r>
              <a:rPr lang="en-US" altLang="en-US" sz="1600" dirty="0">
                <a:latin typeface="Calibri" panose="020F0502020204030204" pitchFamily="34" charset="0"/>
              </a:rPr>
              <a:t>]</a:t>
            </a:r>
          </a:p>
        </p:txBody>
      </p:sp>
      <p:sp>
        <p:nvSpPr>
          <p:cNvPr id="3" name="Rectangle 2"/>
          <p:cNvSpPr/>
          <p:nvPr/>
        </p:nvSpPr>
        <p:spPr>
          <a:xfrm>
            <a:off x="1263712" y="4114800"/>
            <a:ext cx="3810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153222" y="2154338"/>
            <a:ext cx="4072890" cy="360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a:spLocks noChangeArrowheads="1"/>
          </p:cNvSpPr>
          <p:nvPr/>
        </p:nvSpPr>
        <p:spPr bwMode="auto">
          <a:xfrm>
            <a:off x="6211274" y="3230646"/>
            <a:ext cx="27486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a:latin typeface="Calibri" panose="020F0502020204030204" pitchFamily="34" charset="0"/>
              </a:rPr>
              <a:t>o</a:t>
            </a:r>
            <a:r>
              <a:rPr lang="en-US" altLang="en-US" sz="1600" dirty="0" smtClean="0">
                <a:latin typeface="Calibri" panose="020F0502020204030204" pitchFamily="34" charset="0"/>
              </a:rPr>
              <a:t>ften convincing profiles, good</a:t>
            </a:r>
          </a:p>
          <a:p>
            <a:pPr eaLnBrk="1" hangingPunct="1"/>
            <a:r>
              <a:rPr lang="en-US" altLang="en-US" sz="1600" dirty="0">
                <a:latin typeface="Calibri" panose="020F0502020204030204" pitchFamily="34" charset="0"/>
              </a:rPr>
              <a:t>r</a:t>
            </a:r>
            <a:r>
              <a:rPr lang="en-US" altLang="en-US" sz="1600" dirty="0" smtClean="0">
                <a:latin typeface="Calibri" panose="020F0502020204030204" pitchFamily="34" charset="0"/>
              </a:rPr>
              <a:t>elative measurements</a:t>
            </a:r>
            <a:endParaRPr lang="en-US" altLang="en-US" sz="1600" dirty="0">
              <a:latin typeface="Calibri" panose="020F0502020204030204" pitchFamily="34" charset="0"/>
            </a:endParaRPr>
          </a:p>
        </p:txBody>
      </p:sp>
      <p:pic>
        <p:nvPicPr>
          <p:cNvPr id="2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4962" y="4648200"/>
            <a:ext cx="8445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2750" y="4648200"/>
            <a:ext cx="110331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stomShape 8"/>
          <p:cNvSpPr>
            <a:spLocks noChangeArrowheads="1"/>
          </p:cNvSpPr>
          <p:nvPr/>
        </p:nvSpPr>
        <p:spPr bwMode="auto">
          <a:xfrm>
            <a:off x="1512950" y="4654550"/>
            <a:ext cx="2057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dirty="0" smtClean="0">
                <a:latin typeface="Calibri" panose="020F0502020204030204" pitchFamily="34" charset="0"/>
              </a:rPr>
              <a:t>2013 issue </a:t>
            </a:r>
            <a:r>
              <a:rPr lang="en-US" altLang="en-US" sz="1600" dirty="0">
                <a:latin typeface="Calibri" panose="020F0502020204030204" pitchFamily="34" charset="0"/>
              </a:rPr>
              <a:t>- broken </a:t>
            </a:r>
            <a:r>
              <a:rPr lang="en-US" altLang="en-US" sz="1600" dirty="0" smtClean="0">
                <a:latin typeface="Calibri" panose="020F0502020204030204" pitchFamily="34" charset="0"/>
              </a:rPr>
              <a:t>fibers, added video </a:t>
            </a:r>
            <a:r>
              <a:rPr lang="en-US" altLang="en-US" sz="1600" dirty="0">
                <a:latin typeface="Calibri" panose="020F0502020204030204" pitchFamily="34" charset="0"/>
              </a:rPr>
              <a:t>imaging: </a:t>
            </a:r>
          </a:p>
        </p:txBody>
      </p:sp>
      <p:sp>
        <p:nvSpPr>
          <p:cNvPr id="4" name="Rectangle 3"/>
          <p:cNvSpPr/>
          <p:nvPr/>
        </p:nvSpPr>
        <p:spPr>
          <a:xfrm>
            <a:off x="1512950" y="4495800"/>
            <a:ext cx="4430650" cy="228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a:spLocks noChangeArrowheads="1"/>
          </p:cNvSpPr>
          <p:nvPr/>
        </p:nvSpPr>
        <p:spPr bwMode="auto">
          <a:xfrm>
            <a:off x="6161447" y="4989512"/>
            <a:ext cx="27856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smtClean="0">
                <a:latin typeface="Calibri" panose="020F0502020204030204" pitchFamily="34" charset="0"/>
              </a:rPr>
              <a:t>this approach for beam profile </a:t>
            </a:r>
          </a:p>
          <a:p>
            <a:pPr eaLnBrk="1" hangingPunct="1"/>
            <a:r>
              <a:rPr lang="en-US" altLang="en-US" sz="1600" dirty="0">
                <a:latin typeface="Calibri" panose="020F0502020204030204" pitchFamily="34" charset="0"/>
              </a:rPr>
              <a:t>m</a:t>
            </a:r>
            <a:r>
              <a:rPr lang="en-US" altLang="en-US" sz="1600" dirty="0" smtClean="0">
                <a:latin typeface="Calibri" panose="020F0502020204030204" pitchFamily="34" charset="0"/>
              </a:rPr>
              <a:t>easurements not further pursued</a:t>
            </a:r>
            <a:endParaRPr lang="en-US" altLang="en-US" sz="1600" dirty="0">
              <a:latin typeface="Calibri" panose="020F0502020204030204" pitchFamily="34" charset="0"/>
            </a:endParaRPr>
          </a:p>
        </p:txBody>
      </p:sp>
      <p:sp>
        <p:nvSpPr>
          <p:cNvPr id="5" name="Rectangle 4"/>
          <p:cNvSpPr/>
          <p:nvPr/>
        </p:nvSpPr>
        <p:spPr>
          <a:xfrm>
            <a:off x="126574" y="486043"/>
            <a:ext cx="5294383" cy="38573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623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2199000"/>
            <a:ext cx="7141892" cy="1754326"/>
          </a:xfrm>
          <a:prstGeom prst="rect">
            <a:avLst/>
          </a:prstGeom>
          <a:noFill/>
        </p:spPr>
        <p:txBody>
          <a:bodyPr wrap="none" rtlCol="0">
            <a:spAutoFit/>
          </a:bodyPr>
          <a:lstStyle/>
          <a:p>
            <a:r>
              <a:rPr lang="en-US" sz="3600" dirty="0" smtClean="0"/>
              <a:t>RHIC Challenges – standard </a:t>
            </a:r>
          </a:p>
          <a:p>
            <a:r>
              <a:rPr lang="en-US" sz="3600" dirty="0"/>
              <a:t>d</a:t>
            </a:r>
            <a:r>
              <a:rPr lang="en-US" sz="3600" dirty="0" smtClean="0"/>
              <a:t>iagnostics and their application: </a:t>
            </a:r>
          </a:p>
          <a:p>
            <a:r>
              <a:rPr lang="en-US" sz="3600" dirty="0" smtClean="0"/>
              <a:t>     beam emittances and linear optics</a:t>
            </a:r>
          </a:p>
        </p:txBody>
      </p:sp>
    </p:spTree>
    <p:extLst>
      <p:ext uri="{BB962C8B-B14F-4D97-AF65-F5344CB8AC3E}">
        <p14:creationId xmlns:p14="http://schemas.microsoft.com/office/powerpoint/2010/main" val="29575609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533400"/>
            <a:ext cx="4180318" cy="2667000"/>
          </a:xfrm>
          <a:prstGeom prst="rect">
            <a:avLst/>
          </a:prstGeom>
        </p:spPr>
      </p:pic>
      <p:sp>
        <p:nvSpPr>
          <p:cNvPr id="3" name="Rectangle 2"/>
          <p:cNvSpPr/>
          <p:nvPr/>
        </p:nvSpPr>
        <p:spPr>
          <a:xfrm>
            <a:off x="6096000" y="1639669"/>
            <a:ext cx="2667000" cy="646331"/>
          </a:xfrm>
          <a:prstGeom prst="rect">
            <a:avLst/>
          </a:prstGeom>
        </p:spPr>
        <p:txBody>
          <a:bodyPr wrap="square">
            <a:spAutoFit/>
          </a:bodyPr>
          <a:lstStyle/>
          <a:p>
            <a:pPr marL="228600" indent="-228600">
              <a:buAutoNum type="alphaUcPeriod"/>
            </a:pPr>
            <a:r>
              <a:rPr lang="en-US" sz="1200" dirty="0" smtClean="0">
                <a:latin typeface="Calibri" panose="020F0502020204030204" pitchFamily="34" charset="0"/>
              </a:rPr>
              <a:t>Zelenski,</a:t>
            </a:r>
          </a:p>
          <a:p>
            <a:r>
              <a:rPr lang="en-US" sz="1200" dirty="0" smtClean="0">
                <a:latin typeface="Calibri" panose="020F0502020204030204" pitchFamily="34" charset="0"/>
              </a:rPr>
              <a:t>“Emittance measurements at RHIC”</a:t>
            </a:r>
          </a:p>
          <a:p>
            <a:r>
              <a:rPr lang="en-US" sz="1200" dirty="0" smtClean="0">
                <a:latin typeface="Calibri" panose="020F0502020204030204" pitchFamily="34" charset="0"/>
              </a:rPr>
              <a:t> APEX Workshop (2008)</a:t>
            </a:r>
            <a:endParaRPr lang="en-US" sz="1200" dirty="0">
              <a:latin typeface="Calibri" panose="020F0502020204030204" pitchFamily="34" charset="0"/>
            </a:endParaRPr>
          </a:p>
        </p:txBody>
      </p:sp>
      <p:sp>
        <p:nvSpPr>
          <p:cNvPr id="4" name="TextBox 3"/>
          <p:cNvSpPr txBox="1">
            <a:spLocks noChangeArrowheads="1"/>
          </p:cNvSpPr>
          <p:nvPr/>
        </p:nvSpPr>
        <p:spPr bwMode="auto">
          <a:xfrm>
            <a:off x="6096000" y="1091625"/>
            <a:ext cx="25145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smtClean="0">
                <a:latin typeface="Calibri" panose="020F0502020204030204" pitchFamily="34" charset="0"/>
              </a:rPr>
              <a:t>disparity between methods in reported emittances</a:t>
            </a:r>
            <a:endParaRPr lang="en-US" altLang="en-US" sz="1600" dirty="0">
              <a:latin typeface="Calibri" panose="020F0502020204030204" pitchFamily="34" charset="0"/>
            </a:endParaRPr>
          </a:p>
        </p:txBody>
      </p:sp>
      <p:sp>
        <p:nvSpPr>
          <p:cNvPr id="5" name="Rectangle 4"/>
          <p:cNvSpPr/>
          <p:nvPr/>
        </p:nvSpPr>
        <p:spPr>
          <a:xfrm>
            <a:off x="0" y="0"/>
            <a:ext cx="9144000" cy="430887"/>
          </a:xfrm>
          <a:prstGeom prst="rect">
            <a:avLst/>
          </a:prstGeom>
        </p:spPr>
        <p:txBody>
          <a:bodyPr wrap="square">
            <a:spAutoFit/>
          </a:bodyPr>
          <a:lstStyle/>
          <a:p>
            <a:r>
              <a:rPr lang="en-US" sz="2200" b="1" dirty="0" smtClean="0">
                <a:latin typeface="Calibri" panose="020F0502020204030204" pitchFamily="34" charset="0"/>
              </a:rPr>
              <a:t>RHIC-I era: emittances derived from beam profile measurements</a:t>
            </a:r>
            <a:endParaRPr lang="en-US" sz="2200" dirty="0" smtClean="0">
              <a:latin typeface="Calibri" panose="020F0502020204030204" pitchFamily="34" charset="0"/>
            </a:endParaRPr>
          </a:p>
        </p:txBody>
      </p:sp>
      <p:sp>
        <p:nvSpPr>
          <p:cNvPr id="7" name="TextBox 6"/>
          <p:cNvSpPr txBox="1"/>
          <p:nvPr/>
        </p:nvSpPr>
        <p:spPr>
          <a:xfrm>
            <a:off x="228600" y="3441680"/>
            <a:ext cx="8534400" cy="3416320"/>
          </a:xfrm>
          <a:prstGeom prst="rect">
            <a:avLst/>
          </a:prstGeom>
          <a:noFill/>
        </p:spPr>
        <p:txBody>
          <a:bodyPr wrap="square" rtlCol="0">
            <a:spAutoFit/>
          </a:bodyPr>
          <a:lstStyle/>
          <a:p>
            <a:r>
              <a:rPr lang="en-US" dirty="0" smtClean="0"/>
              <a:t>In addition, beta- and phase beating errors were measured with amplitudes much larger than expected based on estimates of plausible magnetic field errors</a:t>
            </a:r>
          </a:p>
          <a:p>
            <a:endParaRPr lang="en-US" dirty="0"/>
          </a:p>
          <a:p>
            <a:r>
              <a:rPr lang="en-US" dirty="0" smtClean="0"/>
              <a:t>Major </a:t>
            </a:r>
            <a:r>
              <a:rPr lang="en-US" dirty="0"/>
              <a:t>d</a:t>
            </a:r>
            <a:r>
              <a:rPr lang="en-US" dirty="0" smtClean="0"/>
              <a:t>evelopments in linear optics studies: </a:t>
            </a:r>
          </a:p>
          <a:p>
            <a:endParaRPr lang="en-US" dirty="0"/>
          </a:p>
          <a:p>
            <a:r>
              <a:rPr lang="en-US" dirty="0" smtClean="0"/>
              <a:t>        (1)  Turn-by-turn BPM precision – hardware</a:t>
            </a:r>
          </a:p>
          <a:p>
            <a:r>
              <a:rPr lang="en-US" dirty="0"/>
              <a:t> </a:t>
            </a:r>
            <a:endParaRPr lang="en-US" dirty="0" smtClean="0"/>
          </a:p>
          <a:p>
            <a:r>
              <a:rPr lang="en-US" dirty="0"/>
              <a:t> </a:t>
            </a:r>
            <a:r>
              <a:rPr lang="en-US" dirty="0" smtClean="0"/>
              <a:t>       (2)  Turn-by-turn BPM precision – demonstration</a:t>
            </a:r>
          </a:p>
          <a:p>
            <a:endParaRPr lang="en-US" dirty="0"/>
          </a:p>
          <a:p>
            <a:r>
              <a:rPr lang="en-US" dirty="0" smtClean="0"/>
              <a:t>        (3) Local coupling correction</a:t>
            </a:r>
          </a:p>
          <a:p>
            <a:endParaRPr lang="en-US" dirty="0"/>
          </a:p>
          <a:p>
            <a:r>
              <a:rPr lang="en-US" dirty="0" smtClean="0"/>
              <a:t>        (4) Lattice implementation </a:t>
            </a:r>
          </a:p>
        </p:txBody>
      </p:sp>
      <p:sp>
        <p:nvSpPr>
          <p:cNvPr id="8" name="Right Brace 7"/>
          <p:cNvSpPr/>
          <p:nvPr/>
        </p:nvSpPr>
        <p:spPr>
          <a:xfrm>
            <a:off x="5181600" y="4737080"/>
            <a:ext cx="152400" cy="42107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5334000" y="4788827"/>
            <a:ext cx="1636666" cy="369332"/>
          </a:xfrm>
          <a:prstGeom prst="rect">
            <a:avLst/>
          </a:prstGeom>
          <a:noFill/>
        </p:spPr>
        <p:txBody>
          <a:bodyPr wrap="none" rtlCol="0">
            <a:spAutoFit/>
          </a:bodyPr>
          <a:lstStyle/>
          <a:p>
            <a:r>
              <a:rPr lang="en-US" dirty="0" smtClean="0"/>
              <a:t>commissioning</a:t>
            </a:r>
            <a:endParaRPr lang="en-US" dirty="0"/>
          </a:p>
        </p:txBody>
      </p:sp>
      <p:sp>
        <p:nvSpPr>
          <p:cNvPr id="10" name="Right Brace 9"/>
          <p:cNvSpPr/>
          <p:nvPr/>
        </p:nvSpPr>
        <p:spPr>
          <a:xfrm>
            <a:off x="7105092" y="4777159"/>
            <a:ext cx="151049" cy="13716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7256141" y="5310559"/>
            <a:ext cx="763351" cy="369332"/>
          </a:xfrm>
          <a:prstGeom prst="rect">
            <a:avLst/>
          </a:prstGeom>
          <a:noFill/>
        </p:spPr>
        <p:txBody>
          <a:bodyPr wrap="none" rtlCol="0">
            <a:spAutoFit/>
          </a:bodyPr>
          <a:lstStyle/>
          <a:p>
            <a:r>
              <a:rPr lang="en-US" dirty="0" smtClean="0"/>
              <a:t>RHIC-I</a:t>
            </a:r>
            <a:endParaRPr lang="en-US" dirty="0"/>
          </a:p>
        </p:txBody>
      </p:sp>
      <p:sp>
        <p:nvSpPr>
          <p:cNvPr id="12" name="Right Brace 11"/>
          <p:cNvSpPr/>
          <p:nvPr/>
        </p:nvSpPr>
        <p:spPr>
          <a:xfrm>
            <a:off x="7543800" y="6277045"/>
            <a:ext cx="114300" cy="42107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7941941" y="6312827"/>
            <a:ext cx="821059" cy="369332"/>
          </a:xfrm>
          <a:prstGeom prst="rect">
            <a:avLst/>
          </a:prstGeom>
          <a:noFill/>
        </p:spPr>
        <p:txBody>
          <a:bodyPr wrap="none" rtlCol="0">
            <a:spAutoFit/>
          </a:bodyPr>
          <a:lstStyle/>
          <a:p>
            <a:r>
              <a:rPr lang="en-US" dirty="0" smtClean="0"/>
              <a:t>RHIC-II</a:t>
            </a:r>
            <a:endParaRPr lang="en-US" dirty="0"/>
          </a:p>
        </p:txBody>
      </p:sp>
    </p:spTree>
    <p:extLst>
      <p:ext uri="{BB962C8B-B14F-4D97-AF65-F5344CB8AC3E}">
        <p14:creationId xmlns:p14="http://schemas.microsoft.com/office/powerpoint/2010/main" val="30010791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8"/>
          <p:cNvSpPr txBox="1">
            <a:spLocks noChangeArrowheads="1"/>
          </p:cNvSpPr>
          <p:nvPr/>
        </p:nvSpPr>
        <p:spPr bwMode="auto">
          <a:xfrm>
            <a:off x="260287" y="4162961"/>
            <a:ext cx="37783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algn="just" eaLnBrk="1" hangingPunct="1"/>
            <a:r>
              <a:rPr lang="en-US" altLang="en-US" sz="1600" dirty="0" smtClean="0">
                <a:latin typeface="Calibri" panose="020F0502020204030204" pitchFamily="34" charset="0"/>
              </a:rPr>
              <a:t>During the shutdown prior to run-11</a:t>
            </a:r>
            <a:r>
              <a:rPr lang="en-US" altLang="en-US" sz="1600" dirty="0">
                <a:latin typeface="Calibri" panose="020F0502020204030204" pitchFamily="34" charset="0"/>
              </a:rPr>
              <a:t>,</a:t>
            </a:r>
            <a:r>
              <a:rPr lang="en-US" altLang="en-US" sz="1600" dirty="0" smtClean="0">
                <a:latin typeface="Calibri" panose="020F0502020204030204" pitchFamily="34" charset="0"/>
              </a:rPr>
              <a:t> tested digital aspects of data delivery by sending a pre-defined sequence of values and reading these back to check data array alignment</a:t>
            </a:r>
            <a:endParaRPr lang="en-US" altLang="en-US" sz="1600" dirty="0">
              <a:latin typeface="Calibri" panose="020F0502020204030204" pitchFamily="34" charset="0"/>
            </a:endParaRPr>
          </a:p>
        </p:txBody>
      </p:sp>
      <p:pic>
        <p:nvPicPr>
          <p:cNvPr id="16" name="Picture 9" descr="DigitalTestMod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1893" y="3523963"/>
            <a:ext cx="4492107" cy="20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a:xfrm>
            <a:off x="7772400" y="5105400"/>
            <a:ext cx="4572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V="1">
            <a:off x="7124700" y="4686300"/>
            <a:ext cx="3048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6"/>
          <p:cNvSpPr txBox="1">
            <a:spLocks noChangeArrowheads="1"/>
          </p:cNvSpPr>
          <p:nvPr/>
        </p:nvSpPr>
        <p:spPr bwMode="auto">
          <a:xfrm>
            <a:off x="7227468" y="4876800"/>
            <a:ext cx="621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400" dirty="0" smtClean="0">
                <a:latin typeface="Calibri" panose="020F0502020204030204" pitchFamily="34" charset="0"/>
              </a:rPr>
              <a:t>errors</a:t>
            </a:r>
            <a:endParaRPr lang="en-US" altLang="en-US" sz="1400" dirty="0">
              <a:latin typeface="Calibri" panose="020F0502020204030204" pitchFamily="34" charset="0"/>
            </a:endParaRPr>
          </a:p>
        </p:txBody>
      </p:sp>
      <p:sp>
        <p:nvSpPr>
          <p:cNvPr id="23" name="TextBox 37"/>
          <p:cNvSpPr txBox="1">
            <a:spLocks noChangeArrowheads="1"/>
          </p:cNvSpPr>
          <p:nvPr/>
        </p:nvSpPr>
        <p:spPr bwMode="auto">
          <a:xfrm>
            <a:off x="5257800" y="3730823"/>
            <a:ext cx="11869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400" dirty="0" smtClean="0">
                <a:latin typeface="Calibri" panose="020F0502020204030204" pitchFamily="34" charset="0"/>
              </a:rPr>
              <a:t>example BPM</a:t>
            </a:r>
            <a:endParaRPr lang="en-US" altLang="en-US" sz="1400" dirty="0">
              <a:latin typeface="Calibri" panose="020F0502020204030204" pitchFamily="34" charset="0"/>
            </a:endParaRPr>
          </a:p>
        </p:txBody>
      </p:sp>
      <p:sp>
        <p:nvSpPr>
          <p:cNvPr id="25" name="TextBox 39"/>
          <p:cNvSpPr txBox="1">
            <a:spLocks noChangeArrowheads="1"/>
          </p:cNvSpPr>
          <p:nvPr/>
        </p:nvSpPr>
        <p:spPr bwMode="auto">
          <a:xfrm>
            <a:off x="49683" y="5739825"/>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a:latin typeface="Calibri" panose="020F0502020204030204" pitchFamily="34" charset="0"/>
              </a:rPr>
              <a:t>e</a:t>
            </a:r>
            <a:r>
              <a:rPr lang="en-US" altLang="en-US" sz="1600" dirty="0" smtClean="0">
                <a:latin typeface="Calibri" panose="020F0502020204030204" pitchFamily="34" charset="0"/>
              </a:rPr>
              <a:t>rrors eliminated </a:t>
            </a:r>
            <a:r>
              <a:rPr lang="en-US" altLang="en-US" sz="1600" dirty="0">
                <a:latin typeface="Calibri" panose="020F0502020204030204" pitchFamily="34" charset="0"/>
              </a:rPr>
              <a:t>by staggering TBT data delivery on IEEE serial bus interface (“FireWire</a:t>
            </a:r>
            <a:r>
              <a:rPr lang="en-US" altLang="en-US" sz="1600" dirty="0" smtClean="0">
                <a:latin typeface="Calibri" panose="020F0502020204030204" pitchFamily="34" charset="0"/>
              </a:rPr>
              <a:t>”) and by basing timing delays on the beam </a:t>
            </a:r>
            <a:r>
              <a:rPr lang="en-US" altLang="en-US" sz="1600" dirty="0">
                <a:latin typeface="Calibri" panose="020F0502020204030204" pitchFamily="34" charset="0"/>
              </a:rPr>
              <a:t>sync link turn counter (instead of software delays)</a:t>
            </a:r>
          </a:p>
        </p:txBody>
      </p:sp>
      <p:sp>
        <p:nvSpPr>
          <p:cNvPr id="27" name="TextBox 41"/>
          <p:cNvSpPr txBox="1">
            <a:spLocks noChangeArrowheads="1"/>
          </p:cNvSpPr>
          <p:nvPr/>
        </p:nvSpPr>
        <p:spPr bwMode="auto">
          <a:xfrm>
            <a:off x="1467518" y="6273225"/>
            <a:ext cx="68382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a:latin typeface="Calibri" panose="020F0502020204030204" pitchFamily="34" charset="0"/>
              </a:rPr>
              <a:t>no errors after &gt;100,000 </a:t>
            </a:r>
            <a:r>
              <a:rPr lang="en-US" altLang="en-US" sz="1600" dirty="0" smtClean="0">
                <a:latin typeface="Calibri" panose="020F0502020204030204" pitchFamily="34" charset="0"/>
              </a:rPr>
              <a:t>acquisitions </a:t>
            </a:r>
            <a:r>
              <a:rPr lang="en-US" altLang="en-US" sz="1600" dirty="0">
                <a:latin typeface="Calibri" panose="020F0502020204030204" pitchFamily="34" charset="0"/>
              </a:rPr>
              <a:t>(1 acquisition = ~650 BPMs * 1024 values) </a:t>
            </a:r>
            <a:endParaRPr lang="en-US" altLang="en-US" sz="1600" dirty="0" smtClean="0">
              <a:latin typeface="Calibri" panose="020F0502020204030204" pitchFamily="34" charset="0"/>
            </a:endParaRPr>
          </a:p>
          <a:p>
            <a:pPr eaLnBrk="1" hangingPunct="1"/>
            <a:r>
              <a:rPr lang="en-US" altLang="en-US" sz="1600" dirty="0">
                <a:latin typeface="Calibri" panose="020F0502020204030204" pitchFamily="34" charset="0"/>
              </a:rPr>
              <a:t> </a:t>
            </a:r>
            <a:r>
              <a:rPr lang="en-US" altLang="en-US" sz="1600" dirty="0" smtClean="0">
                <a:latin typeface="Calibri" panose="020F0502020204030204" pitchFamily="34" charset="0"/>
              </a:rPr>
              <a:t>                       ~ </a:t>
            </a:r>
            <a:r>
              <a:rPr lang="en-US" altLang="en-US" sz="1600" dirty="0">
                <a:latin typeface="Calibri" panose="020F0502020204030204" pitchFamily="34" charset="0"/>
              </a:rPr>
              <a:t>100 billion </a:t>
            </a:r>
            <a:r>
              <a:rPr lang="en-US" altLang="en-US" sz="1600" dirty="0" smtClean="0">
                <a:latin typeface="Calibri" panose="020F0502020204030204" pitchFamily="34" charset="0"/>
              </a:rPr>
              <a:t>readings</a:t>
            </a:r>
            <a:endParaRPr lang="en-US" altLang="en-US" sz="1600" dirty="0">
              <a:latin typeface="Calibri" panose="020F0502020204030204" pitchFamily="34" charset="0"/>
            </a:endParaRPr>
          </a:p>
        </p:txBody>
      </p:sp>
      <p:sp>
        <p:nvSpPr>
          <p:cNvPr id="44" name="Right Arrow 43"/>
          <p:cNvSpPr/>
          <p:nvPr/>
        </p:nvSpPr>
        <p:spPr>
          <a:xfrm>
            <a:off x="1086518" y="6337012"/>
            <a:ext cx="304800"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26" name="TextBox 41"/>
          <p:cNvSpPr txBox="1">
            <a:spLocks noChangeArrowheads="1"/>
          </p:cNvSpPr>
          <p:nvPr/>
        </p:nvSpPr>
        <p:spPr bwMode="auto">
          <a:xfrm>
            <a:off x="6477000" y="5410200"/>
            <a:ext cx="1348126" cy="338554"/>
          </a:xfrm>
          <a:prstGeom prst="rect">
            <a:avLst/>
          </a:prstGeom>
          <a:solidFill>
            <a:schemeClr val="bg1"/>
          </a:solidFill>
          <a:ln w="9525">
            <a:solidFill>
              <a:schemeClr val="bg1"/>
            </a:solidFill>
            <a:miter lim="800000"/>
            <a:headEnd/>
            <a:tailEnd/>
          </a:ln>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a:latin typeface="Calibri" panose="020F0502020204030204" pitchFamily="34" charset="0"/>
              </a:rPr>
              <a:t>a</a:t>
            </a:r>
            <a:r>
              <a:rPr lang="en-US" altLang="en-US" sz="1600" dirty="0" smtClean="0">
                <a:latin typeface="Calibri" panose="020F0502020204030204" pitchFamily="34" charset="0"/>
              </a:rPr>
              <a:t>rray element</a:t>
            </a:r>
            <a:endParaRPr lang="en-US" altLang="en-US" sz="1600" dirty="0">
              <a:latin typeface="Calibri" panose="020F0502020204030204" pitchFamily="34" charset="0"/>
            </a:endParaRPr>
          </a:p>
        </p:txBody>
      </p:sp>
      <p:sp>
        <p:nvSpPr>
          <p:cNvPr id="29" name="TextBox 41"/>
          <p:cNvSpPr txBox="1">
            <a:spLocks noChangeArrowheads="1"/>
          </p:cNvSpPr>
          <p:nvPr/>
        </p:nvSpPr>
        <p:spPr bwMode="auto">
          <a:xfrm rot="16200000">
            <a:off x="4469222" y="3717402"/>
            <a:ext cx="576376" cy="523220"/>
          </a:xfrm>
          <a:prstGeom prst="rect">
            <a:avLst/>
          </a:prstGeom>
          <a:solidFill>
            <a:schemeClr val="bg1"/>
          </a:solidFill>
          <a:ln w="9525">
            <a:solidFill>
              <a:schemeClr val="bg1"/>
            </a:solidFill>
            <a:miter lim="800000"/>
            <a:headEnd/>
            <a:tailEnd/>
          </a:ln>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400" dirty="0" smtClean="0">
                <a:latin typeface="Calibri" panose="020F0502020204030204" pitchFamily="34" charset="0"/>
              </a:rPr>
              <a:t>sent</a:t>
            </a:r>
          </a:p>
          <a:p>
            <a:pPr eaLnBrk="1" hangingPunct="1"/>
            <a:r>
              <a:rPr lang="en-US" altLang="en-US" sz="1400" dirty="0" smtClean="0">
                <a:latin typeface="Calibri" panose="020F0502020204030204" pitchFamily="34" charset="0"/>
              </a:rPr>
              <a:t>value</a:t>
            </a:r>
            <a:endParaRPr lang="en-US" altLang="en-US" sz="1400" dirty="0">
              <a:latin typeface="Calibri" panose="020F0502020204030204" pitchFamily="34" charset="0"/>
            </a:endParaRPr>
          </a:p>
        </p:txBody>
      </p:sp>
      <p:sp>
        <p:nvSpPr>
          <p:cNvPr id="30" name="TextBox 41"/>
          <p:cNvSpPr txBox="1">
            <a:spLocks noChangeArrowheads="1"/>
          </p:cNvSpPr>
          <p:nvPr/>
        </p:nvSpPr>
        <p:spPr bwMode="auto">
          <a:xfrm rot="16200000">
            <a:off x="4334133" y="4607408"/>
            <a:ext cx="1019319" cy="738664"/>
          </a:xfrm>
          <a:prstGeom prst="rect">
            <a:avLst/>
          </a:prstGeom>
          <a:solidFill>
            <a:schemeClr val="bg1"/>
          </a:solidFill>
          <a:ln w="9525">
            <a:solidFill>
              <a:schemeClr val="bg1"/>
            </a:solidFill>
            <a:miter lim="800000"/>
            <a:headEnd/>
            <a:tailEnd/>
          </a:ln>
          <a:extLst/>
        </p:spPr>
        <p:txBody>
          <a:bodyPr wrap="squar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400" dirty="0">
                <a:latin typeface="Calibri" panose="020F0502020204030204" pitchFamily="34" charset="0"/>
              </a:rPr>
              <a:t>s</a:t>
            </a:r>
            <a:r>
              <a:rPr lang="en-US" altLang="en-US" sz="1400" dirty="0" smtClean="0">
                <a:latin typeface="Calibri" panose="020F0502020204030204" pitchFamily="34" charset="0"/>
              </a:rPr>
              <a:t>ent less </a:t>
            </a:r>
          </a:p>
          <a:p>
            <a:pPr eaLnBrk="1" hangingPunct="1"/>
            <a:r>
              <a:rPr lang="en-US" altLang="en-US" sz="1400" dirty="0" smtClean="0">
                <a:latin typeface="Calibri" panose="020F0502020204030204" pitchFamily="34" charset="0"/>
              </a:rPr>
              <a:t>received </a:t>
            </a:r>
          </a:p>
          <a:p>
            <a:pPr eaLnBrk="1" hangingPunct="1"/>
            <a:r>
              <a:rPr lang="en-US" altLang="en-US" sz="1400" dirty="0" smtClean="0">
                <a:latin typeface="Calibri" panose="020F0502020204030204" pitchFamily="34" charset="0"/>
              </a:rPr>
              <a:t>value</a:t>
            </a:r>
            <a:endParaRPr lang="en-US" altLang="en-US" sz="1400" dirty="0">
              <a:latin typeface="Calibri" panose="020F0502020204030204" pitchFamily="34" charset="0"/>
            </a:endParaRPr>
          </a:p>
        </p:txBody>
      </p:sp>
      <p:cxnSp>
        <p:nvCxnSpPr>
          <p:cNvPr id="33" name="Straight Arrow Connector 32"/>
          <p:cNvCxnSpPr/>
          <p:nvPr/>
        </p:nvCxnSpPr>
        <p:spPr>
          <a:xfrm>
            <a:off x="7772400" y="5105400"/>
            <a:ext cx="7620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0" y="0"/>
            <a:ext cx="9144000" cy="430887"/>
          </a:xfrm>
          <a:prstGeom prst="rect">
            <a:avLst/>
          </a:prstGeom>
        </p:spPr>
        <p:txBody>
          <a:bodyPr wrap="square">
            <a:spAutoFit/>
          </a:bodyPr>
          <a:lstStyle/>
          <a:p>
            <a:r>
              <a:rPr lang="en-US" sz="2200" b="1" dirty="0" smtClean="0">
                <a:latin typeface="Calibri" panose="020F0502020204030204" pitchFamily="34" charset="0"/>
              </a:rPr>
              <a:t>RHIC-I era experience:  turn-by-turn BPM measurements</a:t>
            </a: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762" y="457200"/>
            <a:ext cx="3004638" cy="2702882"/>
          </a:xfrm>
          <a:prstGeom prst="rect">
            <a:avLst/>
          </a:prstGeom>
        </p:spPr>
      </p:pic>
      <p:sp>
        <p:nvSpPr>
          <p:cNvPr id="36" name="Rectangle 35"/>
          <p:cNvSpPr/>
          <p:nvPr/>
        </p:nvSpPr>
        <p:spPr>
          <a:xfrm>
            <a:off x="304800" y="457200"/>
            <a:ext cx="3778313" cy="1323439"/>
          </a:xfrm>
          <a:prstGeom prst="rect">
            <a:avLst/>
          </a:prstGeom>
        </p:spPr>
        <p:txBody>
          <a:bodyPr wrap="square">
            <a:spAutoFit/>
          </a:bodyPr>
          <a:lstStyle/>
          <a:p>
            <a:pPr algn="just"/>
            <a:r>
              <a:rPr lang="en-US" sz="1600" dirty="0" smtClean="0">
                <a:latin typeface="Calibri" panose="020F0502020204030204" pitchFamily="34" charset="0"/>
              </a:rPr>
              <a:t>For beam optics measurements,  in addition to hardware status checks, statistical analysis methods (SVD and FFT) had to be applied to pre-screen BPM data. </a:t>
            </a:r>
          </a:p>
          <a:p>
            <a:endParaRPr lang="en-US" sz="1600" dirty="0" smtClean="0">
              <a:latin typeface="Calibri" panose="020F0502020204030204" pitchFamily="34" charset="0"/>
            </a:endParaRPr>
          </a:p>
        </p:txBody>
      </p:sp>
      <p:sp>
        <p:nvSpPr>
          <p:cNvPr id="37" name="Rectangle 36"/>
          <p:cNvSpPr/>
          <p:nvPr/>
        </p:nvSpPr>
        <p:spPr>
          <a:xfrm>
            <a:off x="578734" y="1524000"/>
            <a:ext cx="3612266" cy="646331"/>
          </a:xfrm>
          <a:prstGeom prst="rect">
            <a:avLst/>
          </a:prstGeom>
        </p:spPr>
        <p:txBody>
          <a:bodyPr wrap="square">
            <a:spAutoFit/>
          </a:bodyPr>
          <a:lstStyle/>
          <a:p>
            <a:r>
              <a:rPr lang="en-US" sz="1200" dirty="0" smtClean="0">
                <a:latin typeface="Calibri" panose="020F0502020204030204" pitchFamily="34" charset="0"/>
              </a:rPr>
              <a:t>R. </a:t>
            </a:r>
            <a:r>
              <a:rPr lang="en-US" sz="1200" dirty="0" err="1" smtClean="0">
                <a:latin typeface="Calibri" panose="020F0502020204030204" pitchFamily="34" charset="0"/>
              </a:rPr>
              <a:t>Calaga</a:t>
            </a:r>
            <a:r>
              <a:rPr lang="en-US" sz="1200" dirty="0" smtClean="0">
                <a:latin typeface="Calibri" panose="020F0502020204030204" pitchFamily="34" charset="0"/>
              </a:rPr>
              <a:t> and R. </a:t>
            </a:r>
            <a:r>
              <a:rPr lang="en-US" sz="1200" dirty="0" err="1" smtClean="0">
                <a:latin typeface="Calibri" panose="020F0502020204030204" pitchFamily="34" charset="0"/>
              </a:rPr>
              <a:t>Tomás</a:t>
            </a:r>
            <a:r>
              <a:rPr lang="en-US" sz="1200" dirty="0" smtClean="0">
                <a:latin typeface="Calibri" panose="020F0502020204030204" pitchFamily="34" charset="0"/>
              </a:rPr>
              <a:t>, </a:t>
            </a:r>
            <a:r>
              <a:rPr lang="en-US" sz="1200" dirty="0">
                <a:latin typeface="Calibri" panose="020F0502020204030204" pitchFamily="34" charset="0"/>
              </a:rPr>
              <a:t> </a:t>
            </a:r>
            <a:r>
              <a:rPr lang="en-US" sz="1200" dirty="0" smtClean="0">
                <a:latin typeface="Calibri" panose="020F0502020204030204" pitchFamily="34" charset="0"/>
              </a:rPr>
              <a:t>Statistical </a:t>
            </a:r>
            <a:r>
              <a:rPr lang="en-US" sz="1200" dirty="0">
                <a:latin typeface="Calibri" panose="020F0502020204030204" pitchFamily="34" charset="0"/>
              </a:rPr>
              <a:t>analysis of RHIC </a:t>
            </a:r>
            <a:r>
              <a:rPr lang="en-US" sz="1200" dirty="0" smtClean="0">
                <a:latin typeface="Calibri" panose="020F0502020204030204" pitchFamily="34" charset="0"/>
              </a:rPr>
              <a:t>beam position </a:t>
            </a:r>
            <a:r>
              <a:rPr lang="en-US" sz="1200" dirty="0">
                <a:latin typeface="Calibri" panose="020F0502020204030204" pitchFamily="34" charset="0"/>
              </a:rPr>
              <a:t>monitors performance</a:t>
            </a:r>
            <a:r>
              <a:rPr lang="en-US" sz="1200" dirty="0" smtClean="0">
                <a:latin typeface="Calibri" panose="020F0502020204030204" pitchFamily="34" charset="0"/>
              </a:rPr>
              <a:t>, </a:t>
            </a:r>
          </a:p>
          <a:p>
            <a:r>
              <a:rPr lang="en-US" sz="1200" dirty="0" smtClean="0">
                <a:latin typeface="Calibri" panose="020F0502020204030204" pitchFamily="34" charset="0"/>
              </a:rPr>
              <a:t>PRSTAB, Vol 7, 042801 (2004)</a:t>
            </a:r>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2877661"/>
            <a:ext cx="2971800" cy="1084739"/>
          </a:xfrm>
          <a:prstGeom prst="rect">
            <a:avLst/>
          </a:prstGeom>
        </p:spPr>
      </p:pic>
      <p:cxnSp>
        <p:nvCxnSpPr>
          <p:cNvPr id="13" name="Straight Arrow Connector 12"/>
          <p:cNvCxnSpPr/>
          <p:nvPr/>
        </p:nvCxnSpPr>
        <p:spPr>
          <a:xfrm>
            <a:off x="4006913" y="1447800"/>
            <a:ext cx="117468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8"/>
          <p:cNvSpPr txBox="1">
            <a:spLocks noChangeArrowheads="1"/>
          </p:cNvSpPr>
          <p:nvPr/>
        </p:nvSpPr>
        <p:spPr bwMode="auto">
          <a:xfrm>
            <a:off x="301107" y="2480846"/>
            <a:ext cx="43470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algn="just" eaLnBrk="1" hangingPunct="1"/>
            <a:r>
              <a:rPr lang="en-US" altLang="en-US" sz="1600" dirty="0" smtClean="0">
                <a:latin typeface="Calibri" panose="020F0502020204030204" pitchFamily="34" charset="0"/>
              </a:rPr>
              <a:t>Numerous hardware improvements resulted:</a:t>
            </a:r>
            <a:endParaRPr lang="en-US" altLang="en-US" sz="1600" dirty="0">
              <a:latin typeface="Calibri" panose="020F0502020204030204" pitchFamily="34" charset="0"/>
            </a:endParaRPr>
          </a:p>
        </p:txBody>
      </p:sp>
      <p:sp>
        <p:nvSpPr>
          <p:cNvPr id="41" name="Oval 40"/>
          <p:cNvSpPr/>
          <p:nvPr/>
        </p:nvSpPr>
        <p:spPr>
          <a:xfrm>
            <a:off x="152400" y="609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52400" y="2590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52400" y="4267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p:cNvCxnSpPr/>
          <p:nvPr/>
        </p:nvCxnSpPr>
        <p:spPr>
          <a:xfrm>
            <a:off x="4034339" y="4541018"/>
            <a:ext cx="461461"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3792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zzzz.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4343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zzzzz.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447800"/>
            <a:ext cx="4495800" cy="475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
          <p:cNvSpPr txBox="1">
            <a:spLocks noChangeArrowheads="1"/>
          </p:cNvSpPr>
          <p:nvPr/>
        </p:nvSpPr>
        <p:spPr bwMode="auto">
          <a:xfrm>
            <a:off x="0" y="6396335"/>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algn="ctr" eaLnBrk="1" hangingPunct="1"/>
            <a:r>
              <a:rPr lang="en-US" altLang="en-US" sz="1200" dirty="0">
                <a:latin typeface="Calibri" panose="020F0502020204030204" pitchFamily="34" charset="0"/>
              </a:rPr>
              <a:t>R. </a:t>
            </a:r>
            <a:r>
              <a:rPr lang="en-US" altLang="en-US" sz="1200" dirty="0" err="1">
                <a:latin typeface="Calibri" panose="020F0502020204030204" pitchFamily="34" charset="0"/>
              </a:rPr>
              <a:t>Calaga</a:t>
            </a:r>
            <a:r>
              <a:rPr lang="en-US" altLang="en-US" sz="1200" dirty="0">
                <a:latin typeface="Calibri" panose="020F0502020204030204" pitchFamily="34" charset="0"/>
              </a:rPr>
              <a:t> et al “Chromatic measurements in RHIC and LHC”, </a:t>
            </a:r>
            <a:endParaRPr lang="en-US" altLang="en-US" sz="1200" dirty="0" smtClean="0">
              <a:latin typeface="Calibri" panose="020F0502020204030204" pitchFamily="34" charset="0"/>
            </a:endParaRPr>
          </a:p>
          <a:p>
            <a:pPr algn="ctr" eaLnBrk="1" hangingPunct="1"/>
            <a:r>
              <a:rPr lang="en-US" altLang="en-US" sz="1200" dirty="0" smtClean="0">
                <a:latin typeface="Calibri" panose="020F0502020204030204" pitchFamily="34" charset="0"/>
              </a:rPr>
              <a:t>Optics </a:t>
            </a:r>
            <a:r>
              <a:rPr lang="en-US" altLang="en-US" sz="1200" dirty="0">
                <a:latin typeface="Calibri" panose="020F0502020204030204" pitchFamily="34" charset="0"/>
              </a:rPr>
              <a:t>Measurements, Corrections </a:t>
            </a:r>
            <a:r>
              <a:rPr lang="en-US" altLang="en-US" sz="1200" dirty="0" smtClean="0">
                <a:latin typeface="Calibri" panose="020F0502020204030204" pitchFamily="34" charset="0"/>
              </a:rPr>
              <a:t>and</a:t>
            </a:r>
            <a:r>
              <a:rPr lang="en-US" altLang="en-US" sz="1200" dirty="0">
                <a:latin typeface="Calibri" panose="020F0502020204030204" pitchFamily="34" charset="0"/>
              </a:rPr>
              <a:t> </a:t>
            </a:r>
            <a:r>
              <a:rPr lang="en-US" altLang="en-US" sz="1200" dirty="0" smtClean="0">
                <a:latin typeface="Calibri" panose="020F0502020204030204" pitchFamily="34" charset="0"/>
              </a:rPr>
              <a:t>Modeling </a:t>
            </a:r>
            <a:r>
              <a:rPr lang="en-US" altLang="en-US" sz="1200" dirty="0" err="1" smtClean="0">
                <a:latin typeface="Calibri" panose="020F0502020204030204" pitchFamily="34" charset="0"/>
              </a:rPr>
              <a:t>forHigh</a:t>
            </a:r>
            <a:r>
              <a:rPr lang="en-US" altLang="en-US" sz="1200" dirty="0" smtClean="0">
                <a:latin typeface="Calibri" panose="020F0502020204030204" pitchFamily="34" charset="0"/>
              </a:rPr>
              <a:t>-Performance </a:t>
            </a:r>
            <a:r>
              <a:rPr lang="en-US" altLang="en-US" sz="1200" dirty="0">
                <a:latin typeface="Calibri" panose="020F0502020204030204" pitchFamily="34" charset="0"/>
              </a:rPr>
              <a:t>Storage Rings Workshop, CERN (06/2011)</a:t>
            </a:r>
          </a:p>
        </p:txBody>
      </p:sp>
      <p:sp>
        <p:nvSpPr>
          <p:cNvPr id="5" name="Rectangle 4"/>
          <p:cNvSpPr/>
          <p:nvPr/>
        </p:nvSpPr>
        <p:spPr>
          <a:xfrm>
            <a:off x="2286000" y="4038600"/>
            <a:ext cx="16002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chemeClr val="tx1"/>
              </a:solidFill>
              <a:latin typeface="Comic Sans MS" pitchFamily="66" charset="0"/>
            </a:endParaRPr>
          </a:p>
        </p:txBody>
      </p:sp>
      <p:sp>
        <p:nvSpPr>
          <p:cNvPr id="6" name="Rectangle 5"/>
          <p:cNvSpPr/>
          <p:nvPr/>
        </p:nvSpPr>
        <p:spPr>
          <a:xfrm>
            <a:off x="5590077" y="1905000"/>
            <a:ext cx="990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7" name="TextBox 7"/>
          <p:cNvSpPr txBox="1">
            <a:spLocks noChangeArrowheads="1"/>
          </p:cNvSpPr>
          <p:nvPr/>
        </p:nvSpPr>
        <p:spPr bwMode="auto">
          <a:xfrm>
            <a:off x="3429000" y="4267200"/>
            <a:ext cx="9845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400" dirty="0">
                <a:latin typeface="Calibri" panose="020F0502020204030204" pitchFamily="34" charset="0"/>
              </a:rPr>
              <a:t>yellow ring</a:t>
            </a:r>
          </a:p>
          <a:p>
            <a:pPr eaLnBrk="1" hangingPunct="1"/>
            <a:r>
              <a:rPr lang="en-US" altLang="en-US" sz="1400" dirty="0">
                <a:latin typeface="Calibri" panose="020F0502020204030204" pitchFamily="34" charset="0"/>
              </a:rPr>
              <a:t>p, 250 GeV</a:t>
            </a:r>
          </a:p>
        </p:txBody>
      </p:sp>
      <p:sp>
        <p:nvSpPr>
          <p:cNvPr id="8" name="TextBox 8"/>
          <p:cNvSpPr txBox="1">
            <a:spLocks noChangeArrowheads="1"/>
          </p:cNvSpPr>
          <p:nvPr/>
        </p:nvSpPr>
        <p:spPr bwMode="auto">
          <a:xfrm>
            <a:off x="2296797" y="1219200"/>
            <a:ext cx="7040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a:latin typeface="Calibri" panose="020F0502020204030204" pitchFamily="34" charset="0"/>
              </a:rPr>
              <a:t>2009</a:t>
            </a:r>
          </a:p>
        </p:txBody>
      </p:sp>
      <p:sp>
        <p:nvSpPr>
          <p:cNvPr id="9" name="TextBox 9"/>
          <p:cNvSpPr txBox="1">
            <a:spLocks noChangeArrowheads="1"/>
          </p:cNvSpPr>
          <p:nvPr/>
        </p:nvSpPr>
        <p:spPr bwMode="auto">
          <a:xfrm>
            <a:off x="6609315" y="1221523"/>
            <a:ext cx="730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dirty="0">
                <a:latin typeface="Calibri" panose="020F0502020204030204" pitchFamily="34" charset="0"/>
              </a:rPr>
              <a:t>2011</a:t>
            </a:r>
          </a:p>
        </p:txBody>
      </p:sp>
      <p:sp>
        <p:nvSpPr>
          <p:cNvPr id="10" name="TextBox 10"/>
          <p:cNvSpPr txBox="1">
            <a:spLocks noChangeArrowheads="1"/>
          </p:cNvSpPr>
          <p:nvPr/>
        </p:nvSpPr>
        <p:spPr bwMode="auto">
          <a:xfrm>
            <a:off x="7799877" y="4200525"/>
            <a:ext cx="10887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400">
                <a:latin typeface="Calibri" panose="020F0502020204030204" pitchFamily="34" charset="0"/>
              </a:rPr>
              <a:t>yellow ring</a:t>
            </a:r>
          </a:p>
          <a:p>
            <a:pPr eaLnBrk="1" hangingPunct="1"/>
            <a:r>
              <a:rPr lang="en-US" altLang="en-US" sz="1400">
                <a:latin typeface="Calibri" panose="020F0502020204030204" pitchFamily="34" charset="0"/>
              </a:rPr>
              <a:t>Au, 100 GeV</a:t>
            </a:r>
          </a:p>
        </p:txBody>
      </p:sp>
      <p:sp>
        <p:nvSpPr>
          <p:cNvPr id="13" name="TextBox 12"/>
          <p:cNvSpPr txBox="1">
            <a:spLocks noChangeArrowheads="1"/>
          </p:cNvSpPr>
          <p:nvPr/>
        </p:nvSpPr>
        <p:spPr bwMode="auto">
          <a:xfrm>
            <a:off x="5105400" y="1600809"/>
            <a:ext cx="16657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400" dirty="0">
                <a:latin typeface="Calibri" panose="020F0502020204030204" pitchFamily="34" charset="0"/>
              </a:rPr>
              <a:t>note change in scale</a:t>
            </a:r>
          </a:p>
        </p:txBody>
      </p:sp>
      <p:sp>
        <p:nvSpPr>
          <p:cNvPr id="16" name="TextBox 12"/>
          <p:cNvSpPr txBox="1">
            <a:spLocks noChangeArrowheads="1"/>
          </p:cNvSpPr>
          <p:nvPr/>
        </p:nvSpPr>
        <p:spPr bwMode="auto">
          <a:xfrm>
            <a:off x="1266463" y="381000"/>
            <a:ext cx="70585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a:latin typeface="Calibri" panose="020F0502020204030204" pitchFamily="34" charset="0"/>
              </a:rPr>
              <a:t>enabled </a:t>
            </a:r>
            <a:r>
              <a:rPr lang="en-US" altLang="en-US" sz="1600" dirty="0" smtClean="0">
                <a:latin typeface="Calibri" panose="020F0502020204030204" pitchFamily="34" charset="0"/>
              </a:rPr>
              <a:t>high quality </a:t>
            </a:r>
            <a:r>
              <a:rPr lang="en-US" altLang="en-US" sz="1600" dirty="0">
                <a:latin typeface="Calibri" panose="020F0502020204030204" pitchFamily="34" charset="0"/>
              </a:rPr>
              <a:t>beam optics measurements</a:t>
            </a:r>
          </a:p>
          <a:p>
            <a:pPr eaLnBrk="1" hangingPunct="1"/>
            <a:r>
              <a:rPr lang="en-US" altLang="en-US" sz="1600" dirty="0">
                <a:latin typeface="Calibri" panose="020F0502020204030204" pitchFamily="34" charset="0"/>
              </a:rPr>
              <a:t>(next dominant contribution to error bar size suspected to be due </a:t>
            </a:r>
            <a:r>
              <a:rPr lang="en-US" altLang="en-US" sz="1600" dirty="0" smtClean="0">
                <a:latin typeface="Calibri" panose="020F0502020204030204" pitchFamily="34" charset="0"/>
              </a:rPr>
              <a:t>to </a:t>
            </a:r>
            <a:r>
              <a:rPr lang="en-US" altLang="en-US" sz="1600" dirty="0" err="1" smtClean="0">
                <a:latin typeface="Calibri" panose="020F0502020204030204" pitchFamily="34" charset="0"/>
              </a:rPr>
              <a:t>decoherence</a:t>
            </a:r>
            <a:r>
              <a:rPr lang="en-US" altLang="en-US" sz="1600" dirty="0" smtClean="0">
                <a:latin typeface="Calibri" panose="020F0502020204030204" pitchFamily="34" charset="0"/>
              </a:rPr>
              <a:t>)</a:t>
            </a:r>
            <a:endParaRPr lang="en-US" altLang="en-US" sz="1600" dirty="0">
              <a:latin typeface="Calibri" panose="020F0502020204030204" pitchFamily="34" charset="0"/>
            </a:endParaRPr>
          </a:p>
        </p:txBody>
      </p:sp>
      <p:sp>
        <p:nvSpPr>
          <p:cNvPr id="17" name="Right Arrow 16"/>
          <p:cNvSpPr/>
          <p:nvPr/>
        </p:nvSpPr>
        <p:spPr>
          <a:xfrm>
            <a:off x="914400" y="468785"/>
            <a:ext cx="304800"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18" name="Rectangle 17"/>
          <p:cNvSpPr/>
          <p:nvPr/>
        </p:nvSpPr>
        <p:spPr>
          <a:xfrm>
            <a:off x="0" y="51816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1610997" y="5181600"/>
            <a:ext cx="2329484" cy="369332"/>
          </a:xfrm>
          <a:prstGeom prst="rect">
            <a:avLst/>
          </a:prstGeom>
          <a:noFill/>
        </p:spPr>
        <p:txBody>
          <a:bodyPr wrap="none" rtlCol="0">
            <a:spAutoFit/>
          </a:bodyPr>
          <a:lstStyle/>
          <a:p>
            <a:r>
              <a:rPr lang="en-US" sz="1600" dirty="0" smtClean="0"/>
              <a:t>longitudinal position [km</a:t>
            </a:r>
            <a:r>
              <a:rPr lang="en-US" dirty="0" smtClean="0"/>
              <a:t>]</a:t>
            </a:r>
            <a:endParaRPr lang="en-US" dirty="0"/>
          </a:p>
        </p:txBody>
      </p:sp>
      <p:sp>
        <p:nvSpPr>
          <p:cNvPr id="20" name="TextBox 19"/>
          <p:cNvSpPr txBox="1"/>
          <p:nvPr/>
        </p:nvSpPr>
        <p:spPr>
          <a:xfrm>
            <a:off x="5971077" y="5117471"/>
            <a:ext cx="2329484" cy="369332"/>
          </a:xfrm>
          <a:prstGeom prst="rect">
            <a:avLst/>
          </a:prstGeom>
          <a:noFill/>
        </p:spPr>
        <p:txBody>
          <a:bodyPr wrap="none" rtlCol="0">
            <a:spAutoFit/>
          </a:bodyPr>
          <a:lstStyle/>
          <a:p>
            <a:r>
              <a:rPr lang="en-US" sz="1600" dirty="0" smtClean="0"/>
              <a:t>longitudinal position [km</a:t>
            </a:r>
            <a:r>
              <a:rPr lang="en-US" dirty="0" smtClean="0"/>
              <a:t>]</a:t>
            </a:r>
            <a:endParaRPr lang="en-US" dirty="0"/>
          </a:p>
        </p:txBody>
      </p:sp>
      <p:sp>
        <p:nvSpPr>
          <p:cNvPr id="21" name="Rectangle 20"/>
          <p:cNvSpPr/>
          <p:nvPr/>
        </p:nvSpPr>
        <p:spPr>
          <a:xfrm>
            <a:off x="4495800" y="1981200"/>
            <a:ext cx="152400" cy="251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rot="16200000">
            <a:off x="-1352614" y="3053833"/>
            <a:ext cx="3074561" cy="369332"/>
          </a:xfrm>
          <a:prstGeom prst="rect">
            <a:avLst/>
          </a:prstGeom>
          <a:solidFill>
            <a:schemeClr val="bg1"/>
          </a:solidFill>
        </p:spPr>
        <p:txBody>
          <a:bodyPr wrap="none" rtlCol="0">
            <a:spAutoFit/>
          </a:bodyPr>
          <a:lstStyle/>
          <a:p>
            <a:pPr algn="ctr"/>
            <a:r>
              <a:rPr lang="en-US" sz="1600" dirty="0" smtClean="0"/>
              <a:t>           phase beat [Q units</a:t>
            </a:r>
            <a:r>
              <a:rPr lang="en-US" dirty="0" smtClean="0"/>
              <a:t>]             </a:t>
            </a:r>
            <a:endParaRPr lang="en-US" dirty="0"/>
          </a:p>
        </p:txBody>
      </p:sp>
    </p:spTree>
    <p:extLst>
      <p:ext uri="{BB962C8B-B14F-4D97-AF65-F5344CB8AC3E}">
        <p14:creationId xmlns:p14="http://schemas.microsoft.com/office/powerpoint/2010/main" val="1487775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a:spLocks noChangeArrowheads="1"/>
          </p:cNvSpPr>
          <p:nvPr/>
        </p:nvSpPr>
        <p:spPr bwMode="auto">
          <a:xfrm>
            <a:off x="0" y="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smtClean="0">
                <a:latin typeface="Calibri" panose="020F0502020204030204" pitchFamily="34" charset="0"/>
              </a:rPr>
              <a:t>&lt; 2012   FFTs </a:t>
            </a:r>
            <a:r>
              <a:rPr lang="en-US" altLang="en-US" sz="1600" dirty="0">
                <a:latin typeface="Calibri" panose="020F0502020204030204" pitchFamily="34" charset="0"/>
              </a:rPr>
              <a:t>and SVD </a:t>
            </a:r>
            <a:r>
              <a:rPr lang="en-US" altLang="en-US" sz="1600" dirty="0" smtClean="0">
                <a:latin typeface="Calibri" panose="020F0502020204030204" pitchFamily="34" charset="0"/>
              </a:rPr>
              <a:t>methods used for beam optics measurements</a:t>
            </a:r>
          </a:p>
          <a:p>
            <a:pPr eaLnBrk="1" hangingPunct="1"/>
            <a:r>
              <a:rPr lang="en-US" altLang="en-US" sz="1600" dirty="0">
                <a:latin typeface="Calibri" panose="020F0502020204030204" pitchFamily="34" charset="0"/>
              </a:rPr>
              <a:t> </a:t>
            </a:r>
            <a:r>
              <a:rPr lang="en-US" altLang="en-US" sz="1600" dirty="0" smtClean="0">
                <a:latin typeface="Calibri" panose="020F0502020204030204" pitchFamily="34" charset="0"/>
              </a:rPr>
              <a:t>              puzzle: large beta- and phase-beating (suspected to be due to “bad BPMs”)</a:t>
            </a:r>
          </a:p>
          <a:p>
            <a:pPr eaLnBrk="1" hangingPunct="1"/>
            <a:r>
              <a:rPr lang="en-US" altLang="en-US" sz="1600" dirty="0" smtClean="0">
                <a:latin typeface="Calibri" panose="020F0502020204030204" pitchFamily="34" charset="0"/>
              </a:rPr>
              <a:t>             </a:t>
            </a:r>
          </a:p>
          <a:p>
            <a:pPr eaLnBrk="1" hangingPunct="1"/>
            <a:r>
              <a:rPr lang="en-US" altLang="en-US" sz="1600" dirty="0" smtClean="0">
                <a:latin typeface="Calibri" panose="020F0502020204030204" pitchFamily="34" charset="0"/>
              </a:rPr>
              <a:t>   2012   motivated by quantifying phase measurement accuracy and precision of E-Lens phase shifters,     </a:t>
            </a:r>
          </a:p>
          <a:p>
            <a:pPr eaLnBrk="1" hangingPunct="1"/>
            <a:r>
              <a:rPr lang="en-US" altLang="en-US" sz="1600" dirty="0" smtClean="0">
                <a:latin typeface="Calibri" panose="020F0502020204030204" pitchFamily="34" charset="0"/>
              </a:rPr>
              <a:t>               new approach for data analysis applied: least </a:t>
            </a:r>
            <a:r>
              <a:rPr lang="en-US" altLang="en-US" sz="1600" dirty="0">
                <a:latin typeface="Calibri" panose="020F0502020204030204" pitchFamily="34" charset="0"/>
              </a:rPr>
              <a:t>squares </a:t>
            </a:r>
            <a:r>
              <a:rPr lang="en-US" altLang="en-US" sz="1600" dirty="0" smtClean="0">
                <a:latin typeface="Calibri" panose="020F0502020204030204" pitchFamily="34" charset="0"/>
              </a:rPr>
              <a:t>fits in the time domain (with exponential fits) </a:t>
            </a:r>
            <a:endParaRPr lang="en-US" altLang="en-US" sz="1600" dirty="0">
              <a:latin typeface="Calibri" panose="020F0502020204030204" pitchFamily="34" charset="0"/>
            </a:endParaRPr>
          </a:p>
        </p:txBody>
      </p:sp>
      <p:grpSp>
        <p:nvGrpSpPr>
          <p:cNvPr id="21" name="Group 20"/>
          <p:cNvGrpSpPr/>
          <p:nvPr/>
        </p:nvGrpSpPr>
        <p:grpSpPr>
          <a:xfrm>
            <a:off x="1333470" y="1323439"/>
            <a:ext cx="6345652" cy="3916198"/>
            <a:chOff x="207549" y="1566446"/>
            <a:chExt cx="8707851" cy="5139154"/>
          </a:xfrm>
        </p:grpSpPr>
        <p:grpSp>
          <p:nvGrpSpPr>
            <p:cNvPr id="6" name="Group 5"/>
            <p:cNvGrpSpPr/>
            <p:nvPr/>
          </p:nvGrpSpPr>
          <p:grpSpPr>
            <a:xfrm>
              <a:off x="1752600" y="2047819"/>
              <a:ext cx="7162800" cy="4581582"/>
              <a:chOff x="457200" y="1675449"/>
              <a:chExt cx="7848600" cy="4953951"/>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324" y="1751649"/>
                <a:ext cx="7547282" cy="4877751"/>
              </a:xfrm>
              <a:prstGeom prst="rect">
                <a:avLst/>
              </a:prstGeom>
            </p:spPr>
          </p:pic>
          <p:sp>
            <p:nvSpPr>
              <p:cNvPr id="4" name="Rectangle 3"/>
              <p:cNvSpPr/>
              <p:nvPr/>
            </p:nvSpPr>
            <p:spPr>
              <a:xfrm>
                <a:off x="457200" y="3885249"/>
                <a:ext cx="784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38600" y="1675449"/>
                <a:ext cx="533400" cy="495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27679" y="1888620"/>
                <a:ext cx="1603516" cy="307778"/>
              </a:xfrm>
              <a:prstGeom prst="rect">
                <a:avLst/>
              </a:prstGeom>
              <a:noFill/>
            </p:spPr>
            <p:txBody>
              <a:bodyPr wrap="none" rtlCol="0">
                <a:spAutoFit/>
              </a:bodyPr>
              <a:lstStyle/>
              <a:p>
                <a:r>
                  <a:rPr lang="en-US" sz="1400" dirty="0"/>
                  <a:t>b</a:t>
                </a:r>
                <a:r>
                  <a:rPr lang="en-US" sz="1400" dirty="0" smtClean="0"/>
                  <a:t>lue ring horizontal</a:t>
                </a:r>
                <a:endParaRPr lang="en-US" dirty="0"/>
              </a:p>
            </p:txBody>
          </p:sp>
          <p:sp>
            <p:nvSpPr>
              <p:cNvPr id="11" name="TextBox 10"/>
              <p:cNvSpPr txBox="1"/>
              <p:nvPr/>
            </p:nvSpPr>
            <p:spPr>
              <a:xfrm>
                <a:off x="1342256" y="4575105"/>
                <a:ext cx="1406154" cy="307777"/>
              </a:xfrm>
              <a:prstGeom prst="rect">
                <a:avLst/>
              </a:prstGeom>
              <a:noFill/>
            </p:spPr>
            <p:txBody>
              <a:bodyPr wrap="none" rtlCol="0">
                <a:spAutoFit/>
              </a:bodyPr>
              <a:lstStyle/>
              <a:p>
                <a:r>
                  <a:rPr lang="en-US" sz="1400" dirty="0"/>
                  <a:t>b</a:t>
                </a:r>
                <a:r>
                  <a:rPr lang="en-US" sz="1400" dirty="0" smtClean="0"/>
                  <a:t>lue ring vertical</a:t>
                </a:r>
                <a:endParaRPr lang="en-US" dirty="0"/>
              </a:p>
            </p:txBody>
          </p:sp>
          <p:sp>
            <p:nvSpPr>
              <p:cNvPr id="12" name="TextBox 11"/>
              <p:cNvSpPr txBox="1"/>
              <p:nvPr/>
            </p:nvSpPr>
            <p:spPr>
              <a:xfrm>
                <a:off x="5237889" y="1888620"/>
                <a:ext cx="1757724" cy="307777"/>
              </a:xfrm>
              <a:prstGeom prst="rect">
                <a:avLst/>
              </a:prstGeom>
              <a:noFill/>
            </p:spPr>
            <p:txBody>
              <a:bodyPr wrap="none" rtlCol="0">
                <a:spAutoFit/>
              </a:bodyPr>
              <a:lstStyle/>
              <a:p>
                <a:r>
                  <a:rPr lang="en-US" sz="1400" dirty="0"/>
                  <a:t>y</a:t>
                </a:r>
                <a:r>
                  <a:rPr lang="en-US" sz="1400" dirty="0" smtClean="0"/>
                  <a:t>ellow ring horizontal</a:t>
                </a:r>
                <a:endParaRPr lang="en-US" dirty="0"/>
              </a:p>
            </p:txBody>
          </p:sp>
          <p:sp>
            <p:nvSpPr>
              <p:cNvPr id="13" name="TextBox 12"/>
              <p:cNvSpPr txBox="1"/>
              <p:nvPr/>
            </p:nvSpPr>
            <p:spPr>
              <a:xfrm>
                <a:off x="5467044" y="4575105"/>
                <a:ext cx="1560364" cy="307777"/>
              </a:xfrm>
              <a:prstGeom prst="rect">
                <a:avLst/>
              </a:prstGeom>
              <a:noFill/>
            </p:spPr>
            <p:txBody>
              <a:bodyPr wrap="none" rtlCol="0">
                <a:spAutoFit/>
              </a:bodyPr>
              <a:lstStyle/>
              <a:p>
                <a:r>
                  <a:rPr lang="en-US" sz="1400" dirty="0"/>
                  <a:t>y</a:t>
                </a:r>
                <a:r>
                  <a:rPr lang="en-US" sz="1400" dirty="0" smtClean="0"/>
                  <a:t>ellow ring vertical</a:t>
                </a:r>
                <a:endParaRPr lang="en-US" dirty="0"/>
              </a:p>
            </p:txBody>
          </p:sp>
        </p:grpSp>
        <p:sp>
          <p:nvSpPr>
            <p:cNvPr id="14" name="TextBox 9"/>
            <p:cNvSpPr txBox="1">
              <a:spLocks noChangeArrowheads="1"/>
            </p:cNvSpPr>
            <p:nvPr/>
          </p:nvSpPr>
          <p:spPr bwMode="auto">
            <a:xfrm>
              <a:off x="283748" y="1569199"/>
              <a:ext cx="8499146" cy="46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err="1" smtClean="0">
                  <a:latin typeface="Calibri" panose="020F0502020204030204" pitchFamily="34" charset="0"/>
                </a:rPr>
                <a:t>rms</a:t>
              </a:r>
              <a:r>
                <a:rPr lang="en-US" altLang="en-US" sz="1600" dirty="0" smtClean="0">
                  <a:latin typeface="Calibri" panose="020F0502020204030204" pitchFamily="34" charset="0"/>
                </a:rPr>
                <a:t> of (data minus fit) at each BPM after kick excitation  </a:t>
              </a:r>
              <a:endParaRPr lang="en-US" altLang="en-US" sz="1600" dirty="0">
                <a:latin typeface="Calibri" panose="020F0502020204030204" pitchFamily="34" charset="0"/>
              </a:endParaRPr>
            </a:p>
          </p:txBody>
        </p:sp>
        <p:cxnSp>
          <p:nvCxnSpPr>
            <p:cNvPr id="15" name="Straight Arrow Connector 14"/>
            <p:cNvCxnSpPr/>
            <p:nvPr/>
          </p:nvCxnSpPr>
          <p:spPr>
            <a:xfrm>
              <a:off x="457200" y="4292025"/>
              <a:ext cx="990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57200" y="3453825"/>
              <a:ext cx="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9"/>
            <p:cNvSpPr txBox="1">
              <a:spLocks noChangeArrowheads="1"/>
            </p:cNvSpPr>
            <p:nvPr/>
          </p:nvSpPr>
          <p:spPr bwMode="auto">
            <a:xfrm>
              <a:off x="207549" y="2529609"/>
              <a:ext cx="1011652" cy="928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200" dirty="0" smtClean="0">
                  <a:latin typeface="Calibri" panose="020F0502020204030204" pitchFamily="34" charset="0"/>
                </a:rPr>
                <a:t>position</a:t>
              </a:r>
            </a:p>
            <a:p>
              <a:pPr eaLnBrk="1" hangingPunct="1"/>
              <a:r>
                <a:rPr lang="en-US" altLang="en-US" sz="1200" dirty="0" err="1" smtClean="0">
                  <a:latin typeface="Calibri" panose="020F0502020204030204" pitchFamily="34" charset="0"/>
                </a:rPr>
                <a:t>rms</a:t>
              </a:r>
              <a:r>
                <a:rPr lang="en-US" altLang="en-US" sz="1200" dirty="0" smtClean="0">
                  <a:latin typeface="Calibri" panose="020F0502020204030204" pitchFamily="34" charset="0"/>
                </a:rPr>
                <a:t> [</a:t>
              </a:r>
              <a:r>
                <a:rPr lang="en-US" altLang="en-US" sz="1200" dirty="0" smtClean="0">
                  <a:latin typeface="Symbol" panose="05050102010706020507" pitchFamily="18" charset="2"/>
                </a:rPr>
                <a:t>m</a:t>
              </a:r>
              <a:r>
                <a:rPr lang="en-US" altLang="en-US" sz="1200" dirty="0" smtClean="0">
                  <a:latin typeface="Calibri" panose="020F0502020204030204" pitchFamily="34" charset="0"/>
                </a:rPr>
                <a:t>m</a:t>
              </a:r>
              <a:r>
                <a:rPr lang="en-US" altLang="en-US" sz="1600" dirty="0" smtClean="0">
                  <a:latin typeface="Calibri" panose="020F0502020204030204" pitchFamily="34" charset="0"/>
                </a:rPr>
                <a:t>]</a:t>
              </a:r>
              <a:endParaRPr lang="en-US" altLang="en-US" sz="1600" dirty="0">
                <a:latin typeface="Calibri" panose="020F0502020204030204" pitchFamily="34" charset="0"/>
              </a:endParaRPr>
            </a:p>
          </p:txBody>
        </p:sp>
        <p:sp>
          <p:nvSpPr>
            <p:cNvPr id="19" name="TextBox 9"/>
            <p:cNvSpPr txBox="1">
              <a:spLocks noChangeArrowheads="1"/>
            </p:cNvSpPr>
            <p:nvPr/>
          </p:nvSpPr>
          <p:spPr bwMode="auto">
            <a:xfrm>
              <a:off x="207549" y="4444425"/>
              <a:ext cx="1468850" cy="60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200" dirty="0">
                  <a:latin typeface="Calibri" panose="020F0502020204030204" pitchFamily="34" charset="0"/>
                </a:rPr>
                <a:t>l</a:t>
              </a:r>
              <a:r>
                <a:rPr lang="en-US" altLang="en-US" sz="1200" dirty="0" smtClean="0">
                  <a:latin typeface="Calibri" panose="020F0502020204030204" pitchFamily="34" charset="0"/>
                </a:rPr>
                <a:t>ongitudinal position [m]</a:t>
              </a:r>
              <a:endParaRPr lang="en-US" altLang="en-US" sz="1200" dirty="0">
                <a:latin typeface="Calibri" panose="020F0502020204030204" pitchFamily="34" charset="0"/>
              </a:endParaRPr>
            </a:p>
          </p:txBody>
        </p:sp>
        <p:sp>
          <p:nvSpPr>
            <p:cNvPr id="20" name="Rectangle 19"/>
            <p:cNvSpPr/>
            <p:nvPr/>
          </p:nvSpPr>
          <p:spPr>
            <a:xfrm>
              <a:off x="207549" y="1566446"/>
              <a:ext cx="8707851" cy="513915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12"/>
          <p:cNvSpPr txBox="1">
            <a:spLocks noChangeArrowheads="1"/>
          </p:cNvSpPr>
          <p:nvPr/>
        </p:nvSpPr>
        <p:spPr bwMode="auto">
          <a:xfrm>
            <a:off x="762000" y="6290846"/>
            <a:ext cx="77851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smtClean="0">
                <a:latin typeface="Calibri" panose="020F0502020204030204" pitchFamily="34" charset="0"/>
              </a:rPr>
              <a:t>“reinvigorated” beam optics studies with now demonstrated precision input measurements</a:t>
            </a:r>
            <a:endParaRPr lang="en-US" altLang="en-US" sz="1600" dirty="0">
              <a:latin typeface="Calibri" panose="020F0502020204030204" pitchFamily="34" charset="0"/>
            </a:endParaRPr>
          </a:p>
        </p:txBody>
      </p:sp>
      <p:sp>
        <p:nvSpPr>
          <p:cNvPr id="23" name="Right Arrow 22"/>
          <p:cNvSpPr/>
          <p:nvPr/>
        </p:nvSpPr>
        <p:spPr>
          <a:xfrm>
            <a:off x="381000" y="5486400"/>
            <a:ext cx="304800"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24" name="TextBox 12"/>
          <p:cNvSpPr txBox="1">
            <a:spLocks noChangeArrowheads="1"/>
          </p:cNvSpPr>
          <p:nvPr/>
        </p:nvSpPr>
        <p:spPr bwMode="auto">
          <a:xfrm>
            <a:off x="762000" y="5410200"/>
            <a:ext cx="822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smtClean="0">
                <a:latin typeface="Calibri" panose="020F0502020204030204" pitchFamily="34" charset="0"/>
              </a:rPr>
              <a:t>~ </a:t>
            </a:r>
            <a:r>
              <a:rPr lang="en-US" altLang="en-US" sz="1600" dirty="0">
                <a:latin typeface="Calibri" panose="020F0502020204030204" pitchFamily="34" charset="0"/>
              </a:rPr>
              <a:t>20 </a:t>
            </a:r>
            <a:r>
              <a:rPr lang="en-US" altLang="en-US" sz="1600" dirty="0" smtClean="0">
                <a:latin typeface="Symbol" panose="05050102010706020507" pitchFamily="18" charset="2"/>
              </a:rPr>
              <a:t>m</a:t>
            </a:r>
            <a:r>
              <a:rPr lang="en-US" altLang="en-US" sz="1600" dirty="0" smtClean="0">
                <a:latin typeface="Calibri" panose="020F0502020204030204" pitchFamily="34" charset="0"/>
              </a:rPr>
              <a:t>m precision of turn-by-turn BPMs demonstrated, vertically</a:t>
            </a:r>
          </a:p>
          <a:p>
            <a:pPr eaLnBrk="1" hangingPunct="1"/>
            <a:r>
              <a:rPr lang="en-US" altLang="en-US" sz="1600" dirty="0" smtClean="0">
                <a:latin typeface="Calibri" panose="020F0502020204030204" pitchFamily="34" charset="0"/>
              </a:rPr>
              <a:t>~ 30 </a:t>
            </a:r>
            <a:r>
              <a:rPr lang="en-US" altLang="en-US" sz="1600" dirty="0">
                <a:latin typeface="Symbol" panose="05050102010706020507" pitchFamily="18" charset="2"/>
              </a:rPr>
              <a:t>m</a:t>
            </a:r>
            <a:r>
              <a:rPr lang="en-US" altLang="en-US" sz="1600" dirty="0">
                <a:latin typeface="Calibri" panose="020F0502020204030204" pitchFamily="34" charset="0"/>
              </a:rPr>
              <a:t>m precision of turn-by-turn BPMs demonstrated, </a:t>
            </a:r>
            <a:r>
              <a:rPr lang="en-US" altLang="en-US" sz="1600" dirty="0" smtClean="0">
                <a:latin typeface="Calibri" panose="020F0502020204030204" pitchFamily="34" charset="0"/>
              </a:rPr>
              <a:t>horizontally</a:t>
            </a:r>
          </a:p>
          <a:p>
            <a:pPr eaLnBrk="1" hangingPunct="1"/>
            <a:r>
              <a:rPr lang="en-US" altLang="en-US" sz="1600" dirty="0">
                <a:latin typeface="Calibri" panose="020F0502020204030204" pitchFamily="34" charset="0"/>
              </a:rPr>
              <a:t> </a:t>
            </a:r>
            <a:r>
              <a:rPr lang="en-US" altLang="en-US" sz="1600" dirty="0" smtClean="0">
                <a:latin typeface="Calibri" panose="020F0502020204030204" pitchFamily="34" charset="0"/>
              </a:rPr>
              <a:t> (far better than expected)</a:t>
            </a:r>
            <a:endParaRPr lang="en-US" altLang="en-US" sz="1600" dirty="0">
              <a:latin typeface="Calibri" panose="020F0502020204030204" pitchFamily="34" charset="0"/>
            </a:endParaRPr>
          </a:p>
        </p:txBody>
      </p:sp>
      <p:sp>
        <p:nvSpPr>
          <p:cNvPr id="25" name="Right Arrow 24"/>
          <p:cNvSpPr/>
          <p:nvPr/>
        </p:nvSpPr>
        <p:spPr>
          <a:xfrm>
            <a:off x="381000" y="6383923"/>
            <a:ext cx="304800"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26" name="Right Brace 25"/>
          <p:cNvSpPr/>
          <p:nvPr/>
        </p:nvSpPr>
        <p:spPr>
          <a:xfrm>
            <a:off x="6477000" y="5486400"/>
            <a:ext cx="76200" cy="53340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12"/>
          <p:cNvSpPr txBox="1">
            <a:spLocks noChangeArrowheads="1"/>
          </p:cNvSpPr>
          <p:nvPr/>
        </p:nvSpPr>
        <p:spPr bwMode="auto">
          <a:xfrm>
            <a:off x="6686540" y="5435025"/>
            <a:ext cx="23050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a:latin typeface="Calibri" panose="020F0502020204030204" pitchFamily="34" charset="0"/>
              </a:rPr>
              <a:t>d</a:t>
            </a:r>
            <a:r>
              <a:rPr lang="en-US" altLang="en-US" sz="1600" dirty="0" smtClean="0">
                <a:latin typeface="Calibri" panose="020F0502020204030204" pitchFamily="34" charset="0"/>
              </a:rPr>
              <a:t>ifference due to real orbit variations resulting from triplet vibrations</a:t>
            </a:r>
            <a:endParaRPr lang="en-US" altLang="en-US" sz="1600" dirty="0">
              <a:latin typeface="Calibri" panose="020F0502020204030204" pitchFamily="34" charset="0"/>
            </a:endParaRPr>
          </a:p>
        </p:txBody>
      </p:sp>
      <p:sp>
        <p:nvSpPr>
          <p:cNvPr id="28" name="TextBox 4"/>
          <p:cNvSpPr txBox="1">
            <a:spLocks noChangeArrowheads="1"/>
          </p:cNvSpPr>
          <p:nvPr/>
        </p:nvSpPr>
        <p:spPr bwMode="auto">
          <a:xfrm>
            <a:off x="0" y="6581001"/>
            <a:ext cx="914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algn="ctr" eaLnBrk="1" hangingPunct="1"/>
            <a:r>
              <a:rPr lang="en-US" altLang="en-US" sz="1200" dirty="0" smtClean="0">
                <a:latin typeface="Calibri" panose="020F0502020204030204" pitchFamily="34" charset="0"/>
              </a:rPr>
              <a:t>P. Thieberger et al, unpublished</a:t>
            </a:r>
          </a:p>
        </p:txBody>
      </p:sp>
    </p:spTree>
    <p:extLst>
      <p:ext uri="{BB962C8B-B14F-4D97-AF65-F5344CB8AC3E}">
        <p14:creationId xmlns:p14="http://schemas.microsoft.com/office/powerpoint/2010/main" val="26132059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317"/>
            <a:ext cx="8229600" cy="430887"/>
          </a:xfrm>
          <a:prstGeom prst="rect">
            <a:avLst/>
          </a:prstGeom>
          <a:noFill/>
        </p:spPr>
        <p:txBody>
          <a:bodyPr wrap="square" rtlCol="0">
            <a:spAutoFit/>
          </a:bodyPr>
          <a:lstStyle/>
          <a:p>
            <a:r>
              <a:rPr lang="en-US" sz="2200" b="1" dirty="0">
                <a:latin typeface="Calibri" panose="020F0502020204030204" pitchFamily="34" charset="0"/>
              </a:rPr>
              <a:t>L</a:t>
            </a:r>
            <a:r>
              <a:rPr lang="en-US" sz="2200" b="1" dirty="0" smtClean="0">
                <a:latin typeface="Calibri" panose="020F0502020204030204" pitchFamily="34" charset="0"/>
              </a:rPr>
              <a:t>ocal coupling correction at RHIC</a:t>
            </a:r>
          </a:p>
        </p:txBody>
      </p:sp>
      <p:sp>
        <p:nvSpPr>
          <p:cNvPr id="3" name="TextBox 2"/>
          <p:cNvSpPr txBox="1"/>
          <p:nvPr/>
        </p:nvSpPr>
        <p:spPr>
          <a:xfrm>
            <a:off x="228600" y="1208782"/>
            <a:ext cx="4381500" cy="584775"/>
          </a:xfrm>
          <a:prstGeom prst="rect">
            <a:avLst/>
          </a:prstGeom>
          <a:noFill/>
        </p:spPr>
        <p:txBody>
          <a:bodyPr wrap="square" rtlCol="0">
            <a:spAutoFit/>
          </a:bodyPr>
          <a:lstStyle/>
          <a:p>
            <a:r>
              <a:rPr lang="en-US" sz="1600" dirty="0" smtClean="0">
                <a:latin typeface="Calibri" panose="020F0502020204030204" pitchFamily="34" charset="0"/>
              </a:rPr>
              <a:t>RHIC commissioning era:  coupling found to be </a:t>
            </a:r>
          </a:p>
          <a:p>
            <a:r>
              <a:rPr lang="en-US" sz="1600" dirty="0">
                <a:latin typeface="Calibri" panose="020F0502020204030204" pitchFamily="34" charset="0"/>
              </a:rPr>
              <a:t> </a:t>
            </a:r>
            <a:r>
              <a:rPr lang="en-US" sz="1600" dirty="0" smtClean="0">
                <a:latin typeface="Calibri" panose="020F0502020204030204" pitchFamily="34" charset="0"/>
              </a:rPr>
              <a:t>   excessive, localized to triplet quadrupole rolls</a:t>
            </a:r>
          </a:p>
        </p:txBody>
      </p:sp>
      <p:sp>
        <p:nvSpPr>
          <p:cNvPr id="4" name="TextBox 3"/>
          <p:cNvSpPr txBox="1"/>
          <p:nvPr/>
        </p:nvSpPr>
        <p:spPr>
          <a:xfrm>
            <a:off x="226031" y="1818382"/>
            <a:ext cx="4803169" cy="1077218"/>
          </a:xfrm>
          <a:prstGeom prst="rect">
            <a:avLst/>
          </a:prstGeom>
          <a:noFill/>
        </p:spPr>
        <p:txBody>
          <a:bodyPr wrap="square" rtlCol="0">
            <a:spAutoFit/>
          </a:bodyPr>
          <a:lstStyle/>
          <a:p>
            <a:r>
              <a:rPr lang="en-US" sz="1600" dirty="0" smtClean="0">
                <a:latin typeface="Calibri" panose="020F0502020204030204" pitchFamily="34" charset="0"/>
              </a:rPr>
              <a:t>RHIC-I era:  determined that dispersion </a:t>
            </a:r>
            <a:r>
              <a:rPr lang="en-US" sz="1600" dirty="0" err="1" smtClean="0">
                <a:latin typeface="Symbol" panose="05050102010706020507" pitchFamily="18" charset="2"/>
              </a:rPr>
              <a:t>h</a:t>
            </a:r>
            <a:r>
              <a:rPr lang="en-US" sz="1600" baseline="-25000" dirty="0" err="1" smtClean="0">
                <a:latin typeface="Calibri" panose="020F0502020204030204" pitchFamily="34" charset="0"/>
              </a:rPr>
              <a:t>y</a:t>
            </a:r>
            <a:r>
              <a:rPr lang="en-US" sz="1600" dirty="0" smtClean="0">
                <a:latin typeface="Calibri" panose="020F0502020204030204" pitchFamily="34" charset="0"/>
              </a:rPr>
              <a:t> was </a:t>
            </a:r>
          </a:p>
          <a:p>
            <a:r>
              <a:rPr lang="en-US" sz="1600" dirty="0">
                <a:latin typeface="Calibri" panose="020F0502020204030204" pitchFamily="34" charset="0"/>
              </a:rPr>
              <a:t> </a:t>
            </a:r>
            <a:r>
              <a:rPr lang="en-US" sz="1600" dirty="0" smtClean="0">
                <a:latin typeface="Calibri" panose="020F0502020204030204" pitchFamily="34" charset="0"/>
              </a:rPr>
              <a:t>   introduced by global decoupling and that global </a:t>
            </a:r>
          </a:p>
          <a:p>
            <a:r>
              <a:rPr lang="en-US" sz="1600" dirty="0">
                <a:latin typeface="Calibri" panose="020F0502020204030204" pitchFamily="34" charset="0"/>
              </a:rPr>
              <a:t> </a:t>
            </a:r>
            <a:r>
              <a:rPr lang="en-US" sz="1600" dirty="0" smtClean="0">
                <a:latin typeface="Calibri" panose="020F0502020204030204" pitchFamily="34" charset="0"/>
              </a:rPr>
              <a:t>   decoupling was correcting for triplet rolls </a:t>
            </a:r>
          </a:p>
          <a:p>
            <a:r>
              <a:rPr lang="en-US" sz="1600" dirty="0">
                <a:latin typeface="Calibri" panose="020F0502020204030204" pitchFamily="34" charset="0"/>
              </a:rPr>
              <a:t> </a:t>
            </a:r>
            <a:r>
              <a:rPr lang="en-US" sz="1600" dirty="0" smtClean="0">
                <a:latin typeface="Calibri" panose="020F0502020204030204" pitchFamily="34" charset="0"/>
              </a:rPr>
              <a:t>  (local coupling)</a:t>
            </a:r>
          </a:p>
        </p:txBody>
      </p:sp>
      <p:sp>
        <p:nvSpPr>
          <p:cNvPr id="5" name="TextBox 4"/>
          <p:cNvSpPr txBox="1"/>
          <p:nvPr/>
        </p:nvSpPr>
        <p:spPr>
          <a:xfrm>
            <a:off x="1295400" y="6519446"/>
            <a:ext cx="6781800" cy="338554"/>
          </a:xfrm>
          <a:prstGeom prst="rect">
            <a:avLst/>
          </a:prstGeom>
          <a:noFill/>
        </p:spPr>
        <p:txBody>
          <a:bodyPr wrap="square" rtlCol="0">
            <a:spAutoFit/>
          </a:bodyPr>
          <a:lstStyle/>
          <a:p>
            <a:r>
              <a:rPr lang="en-US" sz="1600" dirty="0" smtClean="0">
                <a:latin typeface="Calibri" panose="020F0502020204030204" pitchFamily="34" charset="0"/>
              </a:rPr>
              <a:t> </a:t>
            </a:r>
            <a:r>
              <a:rPr lang="en-US" sz="1600" dirty="0" smtClean="0">
                <a:latin typeface="Calibri" panose="020F0502020204030204" pitchFamily="34" charset="0"/>
                <a:sym typeface="Wingdings" panose="05000000000000000000" pitchFamily="2" charset="2"/>
              </a:rPr>
              <a:t>revisited local coupling correction at triplets (24 triplets: 12 per ring) </a:t>
            </a:r>
            <a:endParaRPr lang="en-US" sz="1600" dirty="0" smtClean="0">
              <a:latin typeface="Calibri" panose="020F050202020403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556389"/>
            <a:ext cx="4267200" cy="245260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954" y="3533001"/>
            <a:ext cx="4276846" cy="2499384"/>
          </a:xfrm>
          <a:prstGeom prst="rect">
            <a:avLst/>
          </a:prstGeom>
        </p:spPr>
      </p:pic>
      <p:sp>
        <p:nvSpPr>
          <p:cNvPr id="9" name="TextBox 8"/>
          <p:cNvSpPr txBox="1"/>
          <p:nvPr/>
        </p:nvSpPr>
        <p:spPr>
          <a:xfrm>
            <a:off x="228600" y="3075801"/>
            <a:ext cx="4245015" cy="584775"/>
          </a:xfrm>
          <a:prstGeom prst="rect">
            <a:avLst/>
          </a:prstGeom>
          <a:noFill/>
        </p:spPr>
        <p:txBody>
          <a:bodyPr wrap="square" rtlCol="0">
            <a:spAutoFit/>
          </a:bodyPr>
          <a:lstStyle/>
          <a:p>
            <a:r>
              <a:rPr lang="en-US" sz="1600" dirty="0" smtClean="0">
                <a:latin typeface="Calibri" panose="020F0502020204030204" pitchFamily="34" charset="0"/>
                <a:sym typeface="Wingdings" panose="05000000000000000000" pitchFamily="2" charset="2"/>
              </a:rPr>
              <a:t>measured </a:t>
            </a:r>
            <a:r>
              <a:rPr lang="en-US" sz="1600" dirty="0" err="1" smtClean="0">
                <a:latin typeface="Symbol" panose="05050102010706020507" pitchFamily="18" charset="2"/>
              </a:rPr>
              <a:t>h</a:t>
            </a:r>
            <a:r>
              <a:rPr lang="en-US" sz="1600" baseline="-25000" dirty="0" err="1" smtClean="0">
                <a:latin typeface="Calibri" panose="020F0502020204030204" pitchFamily="34" charset="0"/>
              </a:rPr>
              <a:t>y</a:t>
            </a:r>
            <a:r>
              <a:rPr lang="en-US" sz="1600" baseline="-25000" dirty="0" smtClean="0">
                <a:latin typeface="Calibri" panose="020F0502020204030204" pitchFamily="34" charset="0"/>
              </a:rPr>
              <a:t> </a:t>
            </a:r>
            <a:r>
              <a:rPr lang="en-US" sz="1600" dirty="0" smtClean="0">
                <a:latin typeface="Calibri" panose="020F0502020204030204" pitchFamily="34" charset="0"/>
                <a:sym typeface="Wingdings" panose="05000000000000000000" pitchFamily="2" charset="2"/>
              </a:rPr>
              <a:t>(red) and calculated </a:t>
            </a:r>
            <a:r>
              <a:rPr lang="en-US" sz="1600" dirty="0" err="1" smtClean="0">
                <a:latin typeface="Symbol" panose="05050102010706020507" pitchFamily="18" charset="2"/>
              </a:rPr>
              <a:t>h</a:t>
            </a:r>
            <a:r>
              <a:rPr lang="en-US" sz="1600" baseline="-25000" dirty="0" err="1" smtClean="0">
                <a:latin typeface="Calibri" panose="020F0502020204030204" pitchFamily="34" charset="0"/>
              </a:rPr>
              <a:t>y</a:t>
            </a:r>
            <a:r>
              <a:rPr lang="en-US" sz="1600" dirty="0" smtClean="0">
                <a:latin typeface="Calibri" panose="020F0502020204030204" pitchFamily="34" charset="0"/>
                <a:sym typeface="Wingdings" panose="05000000000000000000" pitchFamily="2" charset="2"/>
              </a:rPr>
              <a:t> generated </a:t>
            </a:r>
          </a:p>
          <a:p>
            <a:r>
              <a:rPr lang="en-US" sz="1600" dirty="0" smtClean="0">
                <a:latin typeface="Calibri" panose="020F0502020204030204" pitchFamily="34" charset="0"/>
                <a:sym typeface="Wingdings" panose="05000000000000000000" pitchFamily="2" charset="2"/>
              </a:rPr>
              <a:t>by correctors (blue) </a:t>
            </a:r>
            <a:endParaRPr lang="en-US" sz="1600" dirty="0" smtClean="0">
              <a:latin typeface="Calibri" panose="020F0502020204030204" pitchFamily="34" charset="0"/>
            </a:endParaRPr>
          </a:p>
        </p:txBody>
      </p:sp>
      <p:sp>
        <p:nvSpPr>
          <p:cNvPr id="10" name="TextBox 9"/>
          <p:cNvSpPr txBox="1"/>
          <p:nvPr/>
        </p:nvSpPr>
        <p:spPr>
          <a:xfrm>
            <a:off x="4800600" y="3075801"/>
            <a:ext cx="4245015" cy="584775"/>
          </a:xfrm>
          <a:prstGeom prst="rect">
            <a:avLst/>
          </a:prstGeom>
          <a:noFill/>
        </p:spPr>
        <p:txBody>
          <a:bodyPr wrap="square" rtlCol="0">
            <a:spAutoFit/>
          </a:bodyPr>
          <a:lstStyle/>
          <a:p>
            <a:r>
              <a:rPr lang="en-US" sz="1600" dirty="0" smtClean="0">
                <a:latin typeface="Calibri" panose="020F0502020204030204" pitchFamily="34" charset="0"/>
                <a:sym typeface="Wingdings" panose="05000000000000000000" pitchFamily="2" charset="2"/>
              </a:rPr>
              <a:t>measured </a:t>
            </a:r>
            <a:r>
              <a:rPr lang="en-US" sz="1600" dirty="0" err="1" smtClean="0">
                <a:latin typeface="Symbol" panose="05050102010706020507" pitchFamily="18" charset="2"/>
              </a:rPr>
              <a:t>h</a:t>
            </a:r>
            <a:r>
              <a:rPr lang="en-US" sz="1600" baseline="-25000" dirty="0" err="1" smtClean="0">
                <a:latin typeface="Calibri" panose="020F0502020204030204" pitchFamily="34" charset="0"/>
              </a:rPr>
              <a:t>y</a:t>
            </a:r>
            <a:r>
              <a:rPr lang="en-US" sz="1600" baseline="-25000" dirty="0" smtClean="0">
                <a:latin typeface="Calibri" panose="020F0502020204030204" pitchFamily="34" charset="0"/>
              </a:rPr>
              <a:t> </a:t>
            </a:r>
            <a:r>
              <a:rPr lang="en-US" sz="1600" dirty="0" smtClean="0">
                <a:latin typeface="Calibri" panose="020F0502020204030204" pitchFamily="34" charset="0"/>
                <a:sym typeface="Wingdings" panose="05000000000000000000" pitchFamily="2" charset="2"/>
              </a:rPr>
              <a:t>(red) and calculated </a:t>
            </a:r>
            <a:r>
              <a:rPr lang="en-US" sz="1600" dirty="0" err="1" smtClean="0">
                <a:latin typeface="Symbol" panose="05050102010706020507" pitchFamily="18" charset="2"/>
              </a:rPr>
              <a:t>h</a:t>
            </a:r>
            <a:r>
              <a:rPr lang="en-US" sz="1600" baseline="-25000" dirty="0" err="1" smtClean="0">
                <a:latin typeface="Calibri" panose="020F0502020204030204" pitchFamily="34" charset="0"/>
              </a:rPr>
              <a:t>y</a:t>
            </a:r>
            <a:r>
              <a:rPr lang="en-US" sz="1600" dirty="0">
                <a:latin typeface="Calibri" panose="020F0502020204030204" pitchFamily="34" charset="0"/>
                <a:sym typeface="Wingdings" panose="05000000000000000000" pitchFamily="2" charset="2"/>
              </a:rPr>
              <a:t> </a:t>
            </a:r>
            <a:r>
              <a:rPr lang="en-US" sz="1600" dirty="0" smtClean="0">
                <a:latin typeface="Calibri" panose="020F0502020204030204" pitchFamily="34" charset="0"/>
                <a:sym typeface="Wingdings" panose="05000000000000000000" pitchFamily="2" charset="2"/>
              </a:rPr>
              <a:t>generated </a:t>
            </a:r>
          </a:p>
          <a:p>
            <a:r>
              <a:rPr lang="en-US" sz="1600" dirty="0" smtClean="0">
                <a:latin typeface="Calibri" panose="020F0502020204030204" pitchFamily="34" charset="0"/>
                <a:sym typeface="Wingdings" panose="05000000000000000000" pitchFamily="2" charset="2"/>
              </a:rPr>
              <a:t>by skew quads (blue) </a:t>
            </a:r>
            <a:endParaRPr lang="en-US" sz="1600" dirty="0" smtClean="0">
              <a:latin typeface="Calibri" panose="020F0502020204030204" pitchFamily="34" charset="0"/>
            </a:endParaRPr>
          </a:p>
        </p:txBody>
      </p:sp>
      <p:sp>
        <p:nvSpPr>
          <p:cNvPr id="11" name="Rectangle 10"/>
          <p:cNvSpPr/>
          <p:nvPr/>
        </p:nvSpPr>
        <p:spPr>
          <a:xfrm>
            <a:off x="152400" y="3075801"/>
            <a:ext cx="8915400" cy="32487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2" name="Rectangle 11"/>
          <p:cNvSpPr/>
          <p:nvPr/>
        </p:nvSpPr>
        <p:spPr>
          <a:xfrm>
            <a:off x="152400" y="6047601"/>
            <a:ext cx="8991600" cy="276999"/>
          </a:xfrm>
          <a:prstGeom prst="rect">
            <a:avLst/>
          </a:prstGeom>
        </p:spPr>
        <p:txBody>
          <a:bodyPr wrap="square">
            <a:spAutoFit/>
          </a:bodyPr>
          <a:lstStyle/>
          <a:p>
            <a:pPr algn="ctr"/>
            <a:r>
              <a:rPr lang="en-US" sz="1200" dirty="0" smtClean="0">
                <a:latin typeface="Calibri" panose="020F0502020204030204" pitchFamily="34" charset="0"/>
              </a:rPr>
              <a:t>C. Liu et al, “Simultaneous dispersion and coupling correction in RHIC”, NIM</a:t>
            </a:r>
            <a:r>
              <a:rPr lang="en-US" sz="1200" dirty="0">
                <a:latin typeface="Calibri" panose="020F0502020204030204" pitchFamily="34" charset="0"/>
              </a:rPr>
              <a:t> </a:t>
            </a:r>
            <a:r>
              <a:rPr lang="en-US" sz="1200" dirty="0" smtClean="0">
                <a:latin typeface="Calibri" panose="020F0502020204030204" pitchFamily="34" charset="0"/>
              </a:rPr>
              <a:t>A 750 (2014) pp. 56-60</a:t>
            </a:r>
            <a:endParaRPr lang="en-US" sz="1200" dirty="0">
              <a:latin typeface="Calibri" panose="020F0502020204030204" pitchFamily="34" charset="0"/>
            </a:endParaRPr>
          </a:p>
        </p:txBody>
      </p:sp>
      <p:sp>
        <p:nvSpPr>
          <p:cNvPr id="13" name="Right Arrow 12"/>
          <p:cNvSpPr/>
          <p:nvPr/>
        </p:nvSpPr>
        <p:spPr>
          <a:xfrm>
            <a:off x="990600" y="6629400"/>
            <a:ext cx="304800"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pic>
        <p:nvPicPr>
          <p:cNvPr id="15" name="Picture 12" descr="zzzzz.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7665" y="457200"/>
            <a:ext cx="311913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5791200" y="118646"/>
            <a:ext cx="3276600" cy="338554"/>
          </a:xfrm>
          <a:prstGeom prst="rect">
            <a:avLst/>
          </a:prstGeom>
          <a:noFill/>
        </p:spPr>
        <p:txBody>
          <a:bodyPr wrap="square" rtlCol="0">
            <a:spAutoFit/>
          </a:bodyPr>
          <a:lstStyle/>
          <a:p>
            <a:r>
              <a:rPr lang="en-US" sz="1600" dirty="0" smtClean="0">
                <a:latin typeface="Calibri" panose="020F0502020204030204" pitchFamily="34" charset="0"/>
              </a:rPr>
              <a:t>RHIC skew quadrupole topology </a:t>
            </a:r>
          </a:p>
        </p:txBody>
      </p:sp>
      <p:sp>
        <p:nvSpPr>
          <p:cNvPr id="17" name="Rectangle 16"/>
          <p:cNvSpPr/>
          <p:nvPr/>
        </p:nvSpPr>
        <p:spPr>
          <a:xfrm>
            <a:off x="4953000" y="442204"/>
            <a:ext cx="1295400" cy="292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229600" y="533400"/>
            <a:ext cx="609600" cy="292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267700" y="1469023"/>
            <a:ext cx="876300" cy="338554"/>
          </a:xfrm>
          <a:prstGeom prst="rect">
            <a:avLst/>
          </a:prstGeom>
          <a:noFill/>
        </p:spPr>
        <p:txBody>
          <a:bodyPr wrap="square" rtlCol="0">
            <a:spAutoFit/>
          </a:bodyPr>
          <a:lstStyle/>
          <a:p>
            <a:r>
              <a:rPr lang="en-US" sz="1600" dirty="0" smtClean="0">
                <a:solidFill>
                  <a:srgbClr val="00B050"/>
                </a:solidFill>
                <a:latin typeface="Calibri" panose="020F0502020204030204" pitchFamily="34" charset="0"/>
              </a:rPr>
              <a:t>GLOBAL</a:t>
            </a:r>
          </a:p>
        </p:txBody>
      </p:sp>
      <p:cxnSp>
        <p:nvCxnSpPr>
          <p:cNvPr id="21" name="Straight Arrow Connector 20"/>
          <p:cNvCxnSpPr/>
          <p:nvPr/>
        </p:nvCxnSpPr>
        <p:spPr>
          <a:xfrm flipH="1">
            <a:off x="7391400" y="1638300"/>
            <a:ext cx="838200"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361324" y="457200"/>
            <a:ext cx="782676" cy="338554"/>
          </a:xfrm>
          <a:prstGeom prst="rect">
            <a:avLst/>
          </a:prstGeom>
          <a:noFill/>
        </p:spPr>
        <p:txBody>
          <a:bodyPr wrap="square" rtlCol="0">
            <a:spAutoFit/>
          </a:bodyPr>
          <a:lstStyle/>
          <a:p>
            <a:r>
              <a:rPr lang="en-US" sz="1600" dirty="0" smtClean="0">
                <a:solidFill>
                  <a:srgbClr val="0070C0"/>
                </a:solidFill>
                <a:latin typeface="Calibri" panose="020F0502020204030204" pitchFamily="34" charset="0"/>
              </a:rPr>
              <a:t>LOCAL</a:t>
            </a:r>
          </a:p>
        </p:txBody>
      </p:sp>
      <p:cxnSp>
        <p:nvCxnSpPr>
          <p:cNvPr id="24" name="Straight Arrow Connector 23"/>
          <p:cNvCxnSpPr/>
          <p:nvPr/>
        </p:nvCxnSpPr>
        <p:spPr>
          <a:xfrm flipH="1">
            <a:off x="8001000" y="757674"/>
            <a:ext cx="381000" cy="309126"/>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28600" y="533400"/>
            <a:ext cx="4381500" cy="584775"/>
          </a:xfrm>
          <a:prstGeom prst="rect">
            <a:avLst/>
          </a:prstGeom>
          <a:noFill/>
        </p:spPr>
        <p:txBody>
          <a:bodyPr wrap="square" rtlCol="0">
            <a:spAutoFit/>
          </a:bodyPr>
          <a:lstStyle/>
          <a:p>
            <a:r>
              <a:rPr lang="en-US" sz="1600" dirty="0" smtClean="0">
                <a:latin typeface="Calibri" panose="020F0502020204030204" pitchFamily="34" charset="0"/>
              </a:rPr>
              <a:t>Important because optics corrections schemes </a:t>
            </a:r>
          </a:p>
          <a:p>
            <a:r>
              <a:rPr lang="en-US" sz="1600" dirty="0">
                <a:latin typeface="Calibri" panose="020F0502020204030204" pitchFamily="34" charset="0"/>
              </a:rPr>
              <a:t> </a:t>
            </a:r>
            <a:r>
              <a:rPr lang="en-US" sz="1600" dirty="0" smtClean="0">
                <a:latin typeface="Calibri" panose="020F0502020204030204" pitchFamily="34" charset="0"/>
              </a:rPr>
              <a:t>  did / do not consider influence of coupling </a:t>
            </a:r>
          </a:p>
        </p:txBody>
      </p:sp>
    </p:spTree>
    <p:extLst>
      <p:ext uri="{BB962C8B-B14F-4D97-AF65-F5344CB8AC3E}">
        <p14:creationId xmlns:p14="http://schemas.microsoft.com/office/powerpoint/2010/main" val="8196416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376" y="2455677"/>
            <a:ext cx="4375684" cy="351572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60" y="2455677"/>
            <a:ext cx="4582680" cy="3514725"/>
          </a:xfrm>
          <a:prstGeom prst="rect">
            <a:avLst/>
          </a:prstGeom>
        </p:spPr>
      </p:pic>
      <p:sp>
        <p:nvSpPr>
          <p:cNvPr id="4" name="TextBox 5"/>
          <p:cNvSpPr txBox="1">
            <a:spLocks noChangeArrowheads="1"/>
          </p:cNvSpPr>
          <p:nvPr/>
        </p:nvSpPr>
        <p:spPr bwMode="auto">
          <a:xfrm>
            <a:off x="509852" y="2177362"/>
            <a:ext cx="34525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smtClean="0">
                <a:latin typeface="Calibri" panose="020F0502020204030204" pitchFamily="34" charset="0"/>
              </a:rPr>
              <a:t>before local coupling correction (2010) </a:t>
            </a:r>
            <a:endParaRPr lang="en-US" altLang="en-US" sz="1600" dirty="0">
              <a:latin typeface="Calibri" panose="020F0502020204030204" pitchFamily="34" charset="0"/>
            </a:endParaRPr>
          </a:p>
        </p:txBody>
      </p:sp>
      <p:sp>
        <p:nvSpPr>
          <p:cNvPr id="5" name="TextBox 5"/>
          <p:cNvSpPr txBox="1">
            <a:spLocks noChangeArrowheads="1"/>
          </p:cNvSpPr>
          <p:nvPr/>
        </p:nvSpPr>
        <p:spPr bwMode="auto">
          <a:xfrm>
            <a:off x="5152551" y="2177842"/>
            <a:ext cx="33056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smtClean="0">
                <a:latin typeface="Calibri" panose="020F0502020204030204" pitchFamily="34" charset="0"/>
              </a:rPr>
              <a:t>after local coupling correction (2012) </a:t>
            </a:r>
            <a:endParaRPr lang="en-US" altLang="en-US" sz="1600" dirty="0">
              <a:latin typeface="Calibri" panose="020F0502020204030204" pitchFamily="34" charset="0"/>
            </a:endParaRPr>
          </a:p>
        </p:txBody>
      </p:sp>
      <p:sp>
        <p:nvSpPr>
          <p:cNvPr id="6" name="TextBox 5"/>
          <p:cNvSpPr txBox="1">
            <a:spLocks noChangeArrowheads="1"/>
          </p:cNvSpPr>
          <p:nvPr/>
        </p:nvSpPr>
        <p:spPr bwMode="auto">
          <a:xfrm>
            <a:off x="-17772" y="1899047"/>
            <a:ext cx="67626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smtClean="0">
                <a:latin typeface="Calibri" panose="020F0502020204030204" pitchFamily="34" charset="0"/>
              </a:rPr>
              <a:t>Result: </a:t>
            </a:r>
            <a:r>
              <a:rPr lang="en-US" altLang="en-US" sz="1600" dirty="0">
                <a:latin typeface="Calibri" panose="020F0502020204030204" pitchFamily="34" charset="0"/>
              </a:rPr>
              <a:t>m</a:t>
            </a:r>
            <a:r>
              <a:rPr lang="en-US" altLang="en-US" sz="1600" dirty="0" smtClean="0">
                <a:latin typeface="Calibri" panose="020F0502020204030204" pitchFamily="34" charset="0"/>
              </a:rPr>
              <a:t>easured R-matrix elements  (ORM - Orbit Response Matrix - method)</a:t>
            </a:r>
          </a:p>
        </p:txBody>
      </p:sp>
      <p:sp>
        <p:nvSpPr>
          <p:cNvPr id="7" name="TextBox 5"/>
          <p:cNvSpPr txBox="1">
            <a:spLocks noChangeArrowheads="1"/>
          </p:cNvSpPr>
          <p:nvPr/>
        </p:nvSpPr>
        <p:spPr bwMode="auto">
          <a:xfrm>
            <a:off x="1625020" y="5643334"/>
            <a:ext cx="6623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400" dirty="0" smtClean="0">
                <a:latin typeface="Calibri" panose="020F0502020204030204" pitchFamily="34" charset="0"/>
              </a:rPr>
              <a:t>x-BPM</a:t>
            </a:r>
            <a:endParaRPr lang="en-US" altLang="en-US" sz="1400" dirty="0">
              <a:latin typeface="Calibri" panose="020F0502020204030204" pitchFamily="34" charset="0"/>
            </a:endParaRPr>
          </a:p>
        </p:txBody>
      </p:sp>
      <p:sp>
        <p:nvSpPr>
          <p:cNvPr id="8" name="TextBox 5"/>
          <p:cNvSpPr txBox="1">
            <a:spLocks noChangeArrowheads="1"/>
          </p:cNvSpPr>
          <p:nvPr/>
        </p:nvSpPr>
        <p:spPr bwMode="auto">
          <a:xfrm>
            <a:off x="3395589" y="5643333"/>
            <a:ext cx="6655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400" dirty="0" smtClean="0">
                <a:latin typeface="Calibri" panose="020F0502020204030204" pitchFamily="34" charset="0"/>
              </a:rPr>
              <a:t>y-BPM</a:t>
            </a:r>
            <a:endParaRPr lang="en-US" altLang="en-US" sz="1400" dirty="0">
              <a:latin typeface="Calibri" panose="020F0502020204030204" pitchFamily="34" charset="0"/>
            </a:endParaRPr>
          </a:p>
        </p:txBody>
      </p:sp>
      <p:sp>
        <p:nvSpPr>
          <p:cNvPr id="9" name="TextBox 5"/>
          <p:cNvSpPr txBox="1">
            <a:spLocks noChangeArrowheads="1"/>
          </p:cNvSpPr>
          <p:nvPr/>
        </p:nvSpPr>
        <p:spPr bwMode="auto">
          <a:xfrm>
            <a:off x="57261" y="5335557"/>
            <a:ext cx="628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400" dirty="0">
                <a:latin typeface="Calibri" panose="020F0502020204030204" pitchFamily="34" charset="0"/>
              </a:rPr>
              <a:t>x</a:t>
            </a:r>
            <a:r>
              <a:rPr lang="en-US" altLang="en-US" sz="1400" dirty="0" smtClean="0">
                <a:latin typeface="Calibri" panose="020F0502020204030204" pitchFamily="34" charset="0"/>
              </a:rPr>
              <a:t>-COR</a:t>
            </a:r>
            <a:endParaRPr lang="en-US" altLang="en-US" sz="1400" dirty="0">
              <a:latin typeface="Calibri" panose="020F0502020204030204" pitchFamily="34" charset="0"/>
            </a:endParaRPr>
          </a:p>
        </p:txBody>
      </p:sp>
      <p:sp>
        <p:nvSpPr>
          <p:cNvPr id="10" name="TextBox 5"/>
          <p:cNvSpPr txBox="1">
            <a:spLocks noChangeArrowheads="1"/>
          </p:cNvSpPr>
          <p:nvPr/>
        </p:nvSpPr>
        <p:spPr bwMode="auto">
          <a:xfrm>
            <a:off x="0" y="4186031"/>
            <a:ext cx="6319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400" dirty="0" smtClean="0">
                <a:latin typeface="Calibri" panose="020F0502020204030204" pitchFamily="34" charset="0"/>
              </a:rPr>
              <a:t>y-COR</a:t>
            </a:r>
            <a:endParaRPr lang="en-US" altLang="en-US" sz="1400" dirty="0">
              <a:latin typeface="Calibri" panose="020F0502020204030204" pitchFamily="34" charset="0"/>
            </a:endParaRPr>
          </a:p>
        </p:txBody>
      </p:sp>
      <p:sp>
        <p:nvSpPr>
          <p:cNvPr id="11" name="TextBox 5"/>
          <p:cNvSpPr txBox="1">
            <a:spLocks noChangeArrowheads="1"/>
          </p:cNvSpPr>
          <p:nvPr/>
        </p:nvSpPr>
        <p:spPr bwMode="auto">
          <a:xfrm>
            <a:off x="1817677" y="4827402"/>
            <a:ext cx="466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800" dirty="0" smtClean="0">
                <a:solidFill>
                  <a:srgbClr val="FF0000"/>
                </a:solidFill>
                <a:latin typeface="Calibri" panose="020F0502020204030204" pitchFamily="34" charset="0"/>
              </a:rPr>
              <a:t>R</a:t>
            </a:r>
            <a:r>
              <a:rPr lang="en-US" altLang="en-US" sz="1800" baseline="-25000" dirty="0" smtClean="0">
                <a:solidFill>
                  <a:srgbClr val="FF0000"/>
                </a:solidFill>
                <a:latin typeface="Calibri" panose="020F0502020204030204" pitchFamily="34" charset="0"/>
              </a:rPr>
              <a:t>12</a:t>
            </a:r>
            <a:endParaRPr lang="en-US" altLang="en-US" sz="1800" baseline="-25000" dirty="0">
              <a:solidFill>
                <a:srgbClr val="FF0000"/>
              </a:solidFill>
              <a:latin typeface="Calibri" panose="020F0502020204030204" pitchFamily="34" charset="0"/>
            </a:endParaRPr>
          </a:p>
        </p:txBody>
      </p:sp>
      <p:sp>
        <p:nvSpPr>
          <p:cNvPr id="12" name="TextBox 5"/>
          <p:cNvSpPr txBox="1">
            <a:spLocks noChangeArrowheads="1"/>
          </p:cNvSpPr>
          <p:nvPr/>
        </p:nvSpPr>
        <p:spPr bwMode="auto">
          <a:xfrm>
            <a:off x="1132577" y="3074802"/>
            <a:ext cx="466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800" dirty="0" smtClean="0">
                <a:solidFill>
                  <a:srgbClr val="FF0000"/>
                </a:solidFill>
                <a:latin typeface="Calibri" panose="020F0502020204030204" pitchFamily="34" charset="0"/>
              </a:rPr>
              <a:t>R</a:t>
            </a:r>
            <a:r>
              <a:rPr lang="en-US" altLang="en-US" sz="1800" baseline="-25000" dirty="0" smtClean="0">
                <a:solidFill>
                  <a:srgbClr val="FF0000"/>
                </a:solidFill>
                <a:latin typeface="Calibri" panose="020F0502020204030204" pitchFamily="34" charset="0"/>
              </a:rPr>
              <a:t>14</a:t>
            </a:r>
            <a:endParaRPr lang="en-US" altLang="en-US" sz="1800" baseline="-25000" dirty="0">
              <a:solidFill>
                <a:srgbClr val="FF0000"/>
              </a:solidFill>
              <a:latin typeface="Calibri" panose="020F0502020204030204" pitchFamily="34" charset="0"/>
            </a:endParaRPr>
          </a:p>
        </p:txBody>
      </p:sp>
      <p:sp>
        <p:nvSpPr>
          <p:cNvPr id="13" name="TextBox 5"/>
          <p:cNvSpPr txBox="1">
            <a:spLocks noChangeArrowheads="1"/>
          </p:cNvSpPr>
          <p:nvPr/>
        </p:nvSpPr>
        <p:spPr bwMode="auto">
          <a:xfrm>
            <a:off x="3495776" y="4827402"/>
            <a:ext cx="466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800" dirty="0" smtClean="0">
                <a:solidFill>
                  <a:srgbClr val="FF0000"/>
                </a:solidFill>
                <a:latin typeface="Calibri" panose="020F0502020204030204" pitchFamily="34" charset="0"/>
              </a:rPr>
              <a:t>R</a:t>
            </a:r>
            <a:r>
              <a:rPr lang="en-US" altLang="en-US" sz="1800" baseline="-25000" dirty="0" smtClean="0">
                <a:solidFill>
                  <a:srgbClr val="FF0000"/>
                </a:solidFill>
                <a:latin typeface="Calibri" panose="020F0502020204030204" pitchFamily="34" charset="0"/>
              </a:rPr>
              <a:t>32</a:t>
            </a:r>
            <a:endParaRPr lang="en-US" altLang="en-US" sz="1800" baseline="-25000" dirty="0">
              <a:solidFill>
                <a:srgbClr val="FF0000"/>
              </a:solidFill>
              <a:latin typeface="Calibri" panose="020F0502020204030204" pitchFamily="34" charset="0"/>
            </a:endParaRPr>
          </a:p>
        </p:txBody>
      </p:sp>
      <p:sp>
        <p:nvSpPr>
          <p:cNvPr id="14" name="TextBox 5"/>
          <p:cNvSpPr txBox="1">
            <a:spLocks noChangeArrowheads="1"/>
          </p:cNvSpPr>
          <p:nvPr/>
        </p:nvSpPr>
        <p:spPr bwMode="auto">
          <a:xfrm>
            <a:off x="3136543" y="2846202"/>
            <a:ext cx="466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800" dirty="0" smtClean="0">
                <a:solidFill>
                  <a:srgbClr val="FF0000"/>
                </a:solidFill>
                <a:latin typeface="Calibri" panose="020F0502020204030204" pitchFamily="34" charset="0"/>
              </a:rPr>
              <a:t>R</a:t>
            </a:r>
            <a:r>
              <a:rPr lang="en-US" altLang="en-US" sz="1800" baseline="-25000" dirty="0" smtClean="0">
                <a:solidFill>
                  <a:srgbClr val="FF0000"/>
                </a:solidFill>
                <a:latin typeface="Calibri" panose="020F0502020204030204" pitchFamily="34" charset="0"/>
              </a:rPr>
              <a:t>34</a:t>
            </a:r>
            <a:endParaRPr lang="en-US" altLang="en-US" sz="1800" baseline="-25000" dirty="0">
              <a:solidFill>
                <a:srgbClr val="FF0000"/>
              </a:solidFill>
              <a:latin typeface="Calibri" panose="020F0502020204030204" pitchFamily="34" charset="0"/>
            </a:endParaRPr>
          </a:p>
        </p:txBody>
      </p:sp>
      <p:sp>
        <p:nvSpPr>
          <p:cNvPr id="16" name="TextBox 5"/>
          <p:cNvSpPr txBox="1">
            <a:spLocks noChangeArrowheads="1"/>
          </p:cNvSpPr>
          <p:nvPr/>
        </p:nvSpPr>
        <p:spPr bwMode="auto">
          <a:xfrm>
            <a:off x="4982460" y="2705470"/>
            <a:ext cx="9383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800" dirty="0" smtClean="0">
                <a:solidFill>
                  <a:srgbClr val="FF0000"/>
                </a:solidFill>
                <a:latin typeface="Calibri" panose="020F0502020204030204" pitchFamily="34" charset="0"/>
              </a:rPr>
              <a:t>R</a:t>
            </a:r>
            <a:r>
              <a:rPr lang="en-US" altLang="en-US" sz="1800" baseline="-25000" dirty="0" smtClean="0">
                <a:solidFill>
                  <a:srgbClr val="FF0000"/>
                </a:solidFill>
                <a:latin typeface="Calibri" panose="020F0502020204030204" pitchFamily="34" charset="0"/>
              </a:rPr>
              <a:t>14</a:t>
            </a:r>
            <a:r>
              <a:rPr lang="en-US" altLang="en-US" sz="1800" dirty="0" smtClean="0">
                <a:solidFill>
                  <a:srgbClr val="FF0000"/>
                </a:solidFill>
                <a:latin typeface="Calibri" panose="020F0502020204030204" pitchFamily="34" charset="0"/>
              </a:rPr>
              <a:t>’s ~ 0</a:t>
            </a:r>
            <a:endParaRPr lang="en-US" altLang="en-US" sz="1800" dirty="0">
              <a:solidFill>
                <a:srgbClr val="FF0000"/>
              </a:solidFill>
              <a:latin typeface="Calibri" panose="020F0502020204030204" pitchFamily="34" charset="0"/>
            </a:endParaRPr>
          </a:p>
        </p:txBody>
      </p:sp>
      <p:sp>
        <p:nvSpPr>
          <p:cNvPr id="17" name="TextBox 5"/>
          <p:cNvSpPr txBox="1">
            <a:spLocks noChangeArrowheads="1"/>
          </p:cNvSpPr>
          <p:nvPr/>
        </p:nvSpPr>
        <p:spPr bwMode="auto">
          <a:xfrm>
            <a:off x="7725660" y="4825473"/>
            <a:ext cx="9383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800" dirty="0" smtClean="0">
                <a:solidFill>
                  <a:srgbClr val="FF0000"/>
                </a:solidFill>
                <a:latin typeface="Calibri" panose="020F0502020204030204" pitchFamily="34" charset="0"/>
              </a:rPr>
              <a:t>R</a:t>
            </a:r>
            <a:r>
              <a:rPr lang="en-US" altLang="en-US" sz="1800" baseline="-25000" dirty="0" smtClean="0">
                <a:solidFill>
                  <a:srgbClr val="FF0000"/>
                </a:solidFill>
                <a:latin typeface="Calibri" panose="020F0502020204030204" pitchFamily="34" charset="0"/>
              </a:rPr>
              <a:t>32</a:t>
            </a:r>
            <a:r>
              <a:rPr lang="en-US" altLang="en-US" sz="1800" dirty="0" smtClean="0">
                <a:solidFill>
                  <a:srgbClr val="FF0000"/>
                </a:solidFill>
                <a:latin typeface="Calibri" panose="020F0502020204030204" pitchFamily="34" charset="0"/>
              </a:rPr>
              <a:t>’s ~ 0</a:t>
            </a:r>
            <a:endParaRPr lang="en-US" altLang="en-US" sz="1800" dirty="0">
              <a:solidFill>
                <a:srgbClr val="FF0000"/>
              </a:solidFill>
              <a:latin typeface="Calibri" panose="020F0502020204030204" pitchFamily="34" charset="0"/>
            </a:endParaRPr>
          </a:p>
        </p:txBody>
      </p:sp>
      <p:sp>
        <p:nvSpPr>
          <p:cNvPr id="19" name="TextBox 5"/>
          <p:cNvSpPr txBox="1">
            <a:spLocks noChangeArrowheads="1"/>
          </p:cNvSpPr>
          <p:nvPr/>
        </p:nvSpPr>
        <p:spPr bwMode="auto">
          <a:xfrm>
            <a:off x="7239000" y="5742801"/>
            <a:ext cx="1840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200" dirty="0" smtClean="0">
                <a:latin typeface="Calibri" panose="020F0502020204030204" pitchFamily="34" charset="0"/>
              </a:rPr>
              <a:t>T. Summer’s (unpublished)</a:t>
            </a:r>
            <a:endParaRPr lang="en-US" altLang="en-US" sz="1200" dirty="0">
              <a:latin typeface="Calibri" panose="020F0502020204030204" pitchFamily="34" charset="0"/>
            </a:endParaRPr>
          </a:p>
        </p:txBody>
      </p:sp>
      <p:sp>
        <p:nvSpPr>
          <p:cNvPr id="18" name="TextBox 17"/>
          <p:cNvSpPr txBox="1">
            <a:spLocks noChangeArrowheads="1"/>
          </p:cNvSpPr>
          <p:nvPr/>
        </p:nvSpPr>
        <p:spPr bwMode="auto">
          <a:xfrm>
            <a:off x="585003" y="6138446"/>
            <a:ext cx="84065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a:latin typeface="Calibri" panose="020F0502020204030204" pitchFamily="34" charset="0"/>
              </a:rPr>
              <a:t>c</a:t>
            </a:r>
            <a:r>
              <a:rPr lang="en-US" altLang="en-US" sz="1600" dirty="0" smtClean="0">
                <a:latin typeface="Calibri" panose="020F0502020204030204" pitchFamily="34" charset="0"/>
              </a:rPr>
              <a:t>oupling </a:t>
            </a:r>
            <a:r>
              <a:rPr lang="en-US" altLang="en-US" sz="1600" dirty="0">
                <a:latin typeface="Calibri" panose="020F0502020204030204" pitchFamily="34" charset="0"/>
              </a:rPr>
              <a:t>corrections previously in conflict.  </a:t>
            </a:r>
            <a:r>
              <a:rPr lang="en-US" altLang="en-US" sz="1600" dirty="0" smtClean="0">
                <a:latin typeface="Calibri" panose="020F0502020204030204" pitchFamily="34" charset="0"/>
              </a:rPr>
              <a:t>Now</a:t>
            </a:r>
            <a:r>
              <a:rPr lang="en-US" altLang="en-US" sz="1600" dirty="0">
                <a:latin typeface="Calibri" panose="020F0502020204030204" pitchFamily="34" charset="0"/>
              </a:rPr>
              <a:t>, both local and global </a:t>
            </a:r>
            <a:r>
              <a:rPr lang="en-US" altLang="en-US" sz="1600" dirty="0" smtClean="0">
                <a:latin typeface="Calibri" panose="020F0502020204030204" pitchFamily="34" charset="0"/>
              </a:rPr>
              <a:t>correction corrected </a:t>
            </a:r>
            <a:r>
              <a:rPr lang="en-US" altLang="en-US" sz="1600" dirty="0">
                <a:latin typeface="Calibri" panose="020F0502020204030204" pitchFamily="34" charset="0"/>
              </a:rPr>
              <a:t>locally. </a:t>
            </a:r>
          </a:p>
        </p:txBody>
      </p:sp>
      <p:sp>
        <p:nvSpPr>
          <p:cNvPr id="21" name="TextBox 20"/>
          <p:cNvSpPr txBox="1">
            <a:spLocks noChangeArrowheads="1"/>
          </p:cNvSpPr>
          <p:nvPr/>
        </p:nvSpPr>
        <p:spPr bwMode="auto">
          <a:xfrm>
            <a:off x="-26406" y="6581001"/>
            <a:ext cx="914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algn="ctr" eaLnBrk="1" hangingPunct="1"/>
            <a:r>
              <a:rPr lang="en-US" altLang="en-US" sz="1200" dirty="0" smtClean="0">
                <a:latin typeface="Calibri" panose="020F0502020204030204" pitchFamily="34" charset="0"/>
              </a:rPr>
              <a:t>Methodology applied for local coupling correction:  F. </a:t>
            </a:r>
            <a:r>
              <a:rPr lang="en-US" altLang="en-US" sz="1200" dirty="0" err="1" smtClean="0">
                <a:latin typeface="Calibri" panose="020F0502020204030204" pitchFamily="34" charset="0"/>
              </a:rPr>
              <a:t>Pilat</a:t>
            </a:r>
            <a:r>
              <a:rPr lang="en-US" altLang="en-US" sz="1200" dirty="0" smtClean="0">
                <a:latin typeface="Calibri" panose="020F0502020204030204" pitchFamily="34" charset="0"/>
              </a:rPr>
              <a:t>, “Correction of triplet skew quadrupole errors in RHIC”, RHIC/AP/58 (1995)</a:t>
            </a:r>
            <a:endParaRPr lang="en-US" altLang="en-US" sz="1200" dirty="0">
              <a:latin typeface="Calibri" panose="020F0502020204030204" pitchFamily="34" charset="0"/>
            </a:endParaRPr>
          </a:p>
        </p:txBody>
      </p:sp>
      <p:pic>
        <p:nvPicPr>
          <p:cNvPr id="23" name="Picture 3" descr="zzzzz.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4344" y="364132"/>
            <a:ext cx="2281372" cy="154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zzzzz.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3337" y="338554"/>
            <a:ext cx="2816225" cy="156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5"/>
          <p:cNvSpPr txBox="1">
            <a:spLocks noChangeArrowheads="1"/>
          </p:cNvSpPr>
          <p:nvPr/>
        </p:nvSpPr>
        <p:spPr bwMode="auto">
          <a:xfrm>
            <a:off x="6515039" y="812386"/>
            <a:ext cx="17468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200" dirty="0" smtClean="0">
                <a:latin typeface="Calibri" panose="020F0502020204030204" pitchFamily="34" charset="0"/>
              </a:rPr>
              <a:t>A. Marusic (unpublished)</a:t>
            </a:r>
            <a:endParaRPr lang="en-US" altLang="en-US" sz="1200" dirty="0">
              <a:latin typeface="Calibri" panose="020F0502020204030204" pitchFamily="34" charset="0"/>
            </a:endParaRPr>
          </a:p>
        </p:txBody>
      </p:sp>
      <p:sp>
        <p:nvSpPr>
          <p:cNvPr id="15" name="Rectangle 14"/>
          <p:cNvSpPr/>
          <p:nvPr/>
        </p:nvSpPr>
        <p:spPr>
          <a:xfrm>
            <a:off x="1817677" y="186144"/>
            <a:ext cx="3897323" cy="849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a:spLocks noChangeArrowheads="1"/>
          </p:cNvSpPr>
          <p:nvPr/>
        </p:nvSpPr>
        <p:spPr bwMode="auto">
          <a:xfrm>
            <a:off x="-17771" y="-33754"/>
            <a:ext cx="65069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smtClean="0">
                <a:latin typeface="Calibri" panose="020F0502020204030204" pitchFamily="34" charset="0"/>
              </a:rPr>
              <a:t>Result: local skew quadrupole strengths after implementation of corrections:</a:t>
            </a:r>
          </a:p>
        </p:txBody>
      </p:sp>
      <p:sp>
        <p:nvSpPr>
          <p:cNvPr id="26" name="Rectangle 25"/>
          <p:cNvSpPr/>
          <p:nvPr/>
        </p:nvSpPr>
        <p:spPr>
          <a:xfrm>
            <a:off x="685959" y="1761293"/>
            <a:ext cx="6019641" cy="219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260224" y="6248400"/>
            <a:ext cx="304800"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Tree>
    <p:extLst>
      <p:ext uri="{BB962C8B-B14F-4D97-AF65-F5344CB8AC3E}">
        <p14:creationId xmlns:p14="http://schemas.microsoft.com/office/powerpoint/2010/main" val="21358115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55066"/>
            <a:ext cx="6819900" cy="412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
          <p:cNvSpPr txBox="1">
            <a:spLocks noChangeArrowheads="1"/>
          </p:cNvSpPr>
          <p:nvPr/>
        </p:nvSpPr>
        <p:spPr bwMode="auto">
          <a:xfrm>
            <a:off x="1028700" y="5791200"/>
            <a:ext cx="7010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dirty="0">
                <a:latin typeface="Calibri" panose="020F0502020204030204" pitchFamily="34" charset="0"/>
              </a:rPr>
              <a:t>a</a:t>
            </a:r>
            <a:r>
              <a:rPr lang="en-US" altLang="en-US" sz="1600" dirty="0" smtClean="0">
                <a:latin typeface="Calibri" panose="020F0502020204030204" pitchFamily="34" charset="0"/>
              </a:rPr>
              <a:t>bsolute </a:t>
            </a:r>
            <a:r>
              <a:rPr lang="en-US" altLang="en-US" sz="1600" dirty="0">
                <a:latin typeface="Calibri" panose="020F0502020204030204" pitchFamily="34" charset="0"/>
              </a:rPr>
              <a:t>emittance measurements  in </a:t>
            </a:r>
            <a:r>
              <a:rPr lang="en-US" altLang="en-US" sz="1600" dirty="0" smtClean="0">
                <a:latin typeface="Calibri" panose="020F0502020204030204" pitchFamily="34" charset="0"/>
              </a:rPr>
              <a:t>RHIC, consistency between  IPMs </a:t>
            </a:r>
            <a:r>
              <a:rPr lang="en-US" altLang="en-US" sz="1600" dirty="0">
                <a:latin typeface="Calibri" panose="020F0502020204030204" pitchFamily="34" charset="0"/>
              </a:rPr>
              <a:t>and </a:t>
            </a:r>
            <a:r>
              <a:rPr lang="en-US" altLang="en-US" sz="1600" dirty="0" smtClean="0">
                <a:latin typeface="Calibri" panose="020F0502020204030204" pitchFamily="34" charset="0"/>
              </a:rPr>
              <a:t>ZDCs</a:t>
            </a:r>
            <a:endParaRPr lang="en-US" altLang="en-US" sz="1600" dirty="0">
              <a:latin typeface="Calibri" panose="020F0502020204030204" pitchFamily="34" charset="0"/>
            </a:endParaRPr>
          </a:p>
        </p:txBody>
      </p:sp>
      <p:sp>
        <p:nvSpPr>
          <p:cNvPr id="5" name="TextBox 4"/>
          <p:cNvSpPr txBox="1">
            <a:spLocks noChangeArrowheads="1"/>
          </p:cNvSpPr>
          <p:nvPr/>
        </p:nvSpPr>
        <p:spPr bwMode="auto">
          <a:xfrm>
            <a:off x="0" y="0"/>
            <a:ext cx="9144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200" b="1" dirty="0" smtClean="0">
                <a:latin typeface="Calibri" panose="020F0502020204030204" pitchFamily="34" charset="0"/>
              </a:rPr>
              <a:t>RHIC-II era: IPMs versus ZDC-derived emittances</a:t>
            </a:r>
            <a:endParaRPr lang="en-US" altLang="en-US" sz="2200" b="1" dirty="0">
              <a:latin typeface="Calibri" panose="020F0502020204030204" pitchFamily="34" charset="0"/>
            </a:endParaRPr>
          </a:p>
        </p:txBody>
      </p:sp>
      <p:sp>
        <p:nvSpPr>
          <p:cNvPr id="6" name="TextBox 1"/>
          <p:cNvSpPr txBox="1">
            <a:spLocks noChangeArrowheads="1"/>
          </p:cNvSpPr>
          <p:nvPr/>
        </p:nvSpPr>
        <p:spPr bwMode="auto">
          <a:xfrm>
            <a:off x="7101373" y="1062842"/>
            <a:ext cx="1981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dirty="0" smtClean="0">
                <a:latin typeface="Calibri" panose="020F0502020204030204" pitchFamily="34" charset="0"/>
              </a:rPr>
              <a:t>ZDCs – red and black</a:t>
            </a:r>
          </a:p>
          <a:p>
            <a:pPr eaLnBrk="1" hangingPunct="1">
              <a:spcBef>
                <a:spcPct val="0"/>
              </a:spcBef>
              <a:buFontTx/>
              <a:buNone/>
            </a:pPr>
            <a:r>
              <a:rPr lang="en-US" altLang="en-US" sz="1600" dirty="0" smtClean="0">
                <a:latin typeface="Calibri" panose="020F0502020204030204" pitchFamily="34" charset="0"/>
              </a:rPr>
              <a:t>IPMs – other colors</a:t>
            </a:r>
          </a:p>
          <a:p>
            <a:pPr eaLnBrk="1" hangingPunct="1">
              <a:spcBef>
                <a:spcPct val="0"/>
              </a:spcBef>
              <a:buFontTx/>
              <a:buNone/>
            </a:pPr>
            <a:endParaRPr lang="en-US" altLang="en-US" sz="1600" dirty="0">
              <a:latin typeface="Calibri" panose="020F0502020204030204" pitchFamily="34" charset="0"/>
            </a:endParaRPr>
          </a:p>
          <a:p>
            <a:pPr eaLnBrk="1" hangingPunct="1">
              <a:spcBef>
                <a:spcPct val="0"/>
              </a:spcBef>
              <a:buFontTx/>
              <a:buNone/>
            </a:pPr>
            <a:r>
              <a:rPr lang="en-US" altLang="en-US" sz="1600" dirty="0" smtClean="0">
                <a:latin typeface="Calibri" panose="020F0502020204030204" pitchFamily="34" charset="0"/>
              </a:rPr>
              <a:t>FY11: 100 GeV </a:t>
            </a:r>
            <a:r>
              <a:rPr lang="en-US" altLang="en-US" sz="1600" dirty="0" err="1" smtClean="0">
                <a:latin typeface="Calibri" panose="020F0502020204030204" pitchFamily="34" charset="0"/>
              </a:rPr>
              <a:t>Au+Au</a:t>
            </a:r>
            <a:endParaRPr lang="en-US" altLang="en-US" sz="1600" dirty="0" smtClean="0">
              <a:latin typeface="Calibri" panose="020F0502020204030204" pitchFamily="34" charset="0"/>
            </a:endParaRPr>
          </a:p>
          <a:p>
            <a:pPr eaLnBrk="1" hangingPunct="1">
              <a:spcBef>
                <a:spcPct val="0"/>
              </a:spcBef>
              <a:buFontTx/>
              <a:buNone/>
            </a:pPr>
            <a:r>
              <a:rPr lang="en-US" altLang="en-US" sz="1600" dirty="0" smtClean="0">
                <a:latin typeface="Calibri" panose="020F0502020204030204" pitchFamily="34" charset="0"/>
              </a:rPr>
              <a:t>Fy14: 100 GeV </a:t>
            </a:r>
            <a:r>
              <a:rPr lang="en-US" altLang="en-US" sz="1600" dirty="0" err="1" smtClean="0">
                <a:latin typeface="Calibri" panose="020F0502020204030204" pitchFamily="34" charset="0"/>
              </a:rPr>
              <a:t>Au+Au</a:t>
            </a:r>
            <a:endParaRPr lang="en-US" altLang="en-US" sz="1600" dirty="0" smtClean="0">
              <a:latin typeface="Calibri" panose="020F0502020204030204" pitchFamily="34" charset="0"/>
            </a:endParaRPr>
          </a:p>
        </p:txBody>
      </p:sp>
      <p:sp>
        <p:nvSpPr>
          <p:cNvPr id="7" name="TextBox 6"/>
          <p:cNvSpPr txBox="1"/>
          <p:nvPr/>
        </p:nvSpPr>
        <p:spPr>
          <a:xfrm>
            <a:off x="4572000" y="4773637"/>
            <a:ext cx="1229824" cy="246221"/>
          </a:xfrm>
          <a:prstGeom prst="rect">
            <a:avLst/>
          </a:prstGeom>
          <a:noFill/>
        </p:spPr>
        <p:txBody>
          <a:bodyPr wrap="none" rtlCol="0">
            <a:spAutoFit/>
          </a:bodyPr>
          <a:lstStyle/>
          <a:p>
            <a:r>
              <a:rPr lang="en-US" sz="1000" dirty="0" smtClean="0"/>
              <a:t>(3.5 hours full scale)</a:t>
            </a:r>
            <a:endParaRPr lang="en-US" sz="1000" dirty="0"/>
          </a:p>
        </p:txBody>
      </p:sp>
      <p:sp>
        <p:nvSpPr>
          <p:cNvPr id="8" name="Right Arrow 7"/>
          <p:cNvSpPr/>
          <p:nvPr/>
        </p:nvSpPr>
        <p:spPr>
          <a:xfrm>
            <a:off x="685800" y="5867400"/>
            <a:ext cx="304800"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9" name="Rectangle 8"/>
          <p:cNvSpPr/>
          <p:nvPr/>
        </p:nvSpPr>
        <p:spPr>
          <a:xfrm>
            <a:off x="0" y="6629400"/>
            <a:ext cx="9144000" cy="276999"/>
          </a:xfrm>
          <a:prstGeom prst="rect">
            <a:avLst/>
          </a:prstGeom>
        </p:spPr>
        <p:txBody>
          <a:bodyPr wrap="square">
            <a:spAutoFit/>
          </a:bodyPr>
          <a:lstStyle/>
          <a:p>
            <a:pPr algn="ctr"/>
            <a:r>
              <a:rPr lang="en-US" sz="1200" dirty="0" smtClean="0">
                <a:latin typeface="Calibri" panose="020F0502020204030204" pitchFamily="34" charset="0"/>
              </a:rPr>
              <a:t>M. Minty et al, Absolute </a:t>
            </a:r>
            <a:r>
              <a:rPr lang="en-US" sz="1200" dirty="0">
                <a:latin typeface="Calibri" panose="020F0502020204030204" pitchFamily="34" charset="0"/>
              </a:rPr>
              <a:t>beam emittance measurements at RHIC using ionization profile </a:t>
            </a:r>
            <a:r>
              <a:rPr lang="en-US" sz="1200" dirty="0" smtClean="0">
                <a:latin typeface="Calibri" panose="020F0502020204030204" pitchFamily="34" charset="0"/>
              </a:rPr>
              <a:t>monitors, IBIC14 (MOPF09)</a:t>
            </a:r>
            <a:endParaRPr lang="en-US" sz="1200" dirty="0">
              <a:latin typeface="Calibri" panose="020F0502020204030204" pitchFamily="34" charset="0"/>
            </a:endParaRPr>
          </a:p>
        </p:txBody>
      </p:sp>
    </p:spTree>
    <p:extLst>
      <p:ext uri="{BB962C8B-B14F-4D97-AF65-F5344CB8AC3E}">
        <p14:creationId xmlns:p14="http://schemas.microsoft.com/office/powerpoint/2010/main" val="31275782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7208" y="1447800"/>
            <a:ext cx="7332392" cy="1938992"/>
          </a:xfrm>
          <a:prstGeom prst="rect">
            <a:avLst/>
          </a:prstGeom>
          <a:noFill/>
        </p:spPr>
        <p:txBody>
          <a:bodyPr wrap="none" rtlCol="0">
            <a:spAutoFit/>
          </a:bodyPr>
          <a:lstStyle/>
          <a:p>
            <a:r>
              <a:rPr lang="en-US" sz="4000" dirty="0" smtClean="0"/>
              <a:t>RHIC Challenges – how these </a:t>
            </a:r>
          </a:p>
          <a:p>
            <a:r>
              <a:rPr lang="en-US" sz="4000" dirty="0"/>
              <a:t>d</a:t>
            </a:r>
            <a:r>
              <a:rPr lang="en-US" sz="4000" dirty="0" smtClean="0"/>
              <a:t>efined diagnostic developments: </a:t>
            </a:r>
          </a:p>
          <a:p>
            <a:r>
              <a:rPr lang="en-US" sz="4000" dirty="0" smtClean="0"/>
              <a:t>              feedback systems</a:t>
            </a:r>
          </a:p>
        </p:txBody>
      </p:sp>
    </p:spTree>
    <p:extLst>
      <p:ext uri="{BB962C8B-B14F-4D97-AF65-F5344CB8AC3E}">
        <p14:creationId xmlns:p14="http://schemas.microsoft.com/office/powerpoint/2010/main" val="392602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3040559"/>
            <a:ext cx="6553200" cy="830997"/>
          </a:xfrm>
          <a:prstGeom prst="rect">
            <a:avLst/>
          </a:prstGeom>
        </p:spPr>
        <p:txBody>
          <a:bodyPr wrap="square">
            <a:spAutoFit/>
          </a:bodyPr>
          <a:lstStyle/>
          <a:p>
            <a:r>
              <a:rPr lang="en-US" sz="1600" dirty="0">
                <a:latin typeface="Calibri" panose="020F0502020204030204" pitchFamily="34" charset="0"/>
              </a:rPr>
              <a:t>RHIC commissioning </a:t>
            </a:r>
            <a:r>
              <a:rPr lang="en-US" sz="1600" dirty="0" smtClean="0">
                <a:latin typeface="Calibri" panose="020F0502020204030204" pitchFamily="34" charset="0"/>
              </a:rPr>
              <a:t>era  (2000 </a:t>
            </a:r>
            <a:r>
              <a:rPr lang="en-US" sz="1600" dirty="0">
                <a:latin typeface="Calibri" panose="020F0502020204030204" pitchFamily="34" charset="0"/>
              </a:rPr>
              <a:t>to </a:t>
            </a:r>
            <a:r>
              <a:rPr lang="en-US" sz="1600" dirty="0" smtClean="0">
                <a:latin typeface="Calibri" panose="020F0502020204030204" pitchFamily="34" charset="0"/>
              </a:rPr>
              <a:t>2002)</a:t>
            </a:r>
          </a:p>
          <a:p>
            <a:r>
              <a:rPr lang="en-US" sz="1600" dirty="0">
                <a:latin typeface="Calibri" panose="020F0502020204030204" pitchFamily="34" charset="0"/>
              </a:rPr>
              <a:t> </a:t>
            </a:r>
            <a:r>
              <a:rPr lang="en-US" sz="1600" dirty="0" smtClean="0">
                <a:latin typeface="Calibri" panose="020F0502020204030204" pitchFamily="34" charset="0"/>
              </a:rPr>
              <a:t>      reached </a:t>
            </a:r>
            <a:r>
              <a:rPr lang="en-US" sz="1600" dirty="0">
                <a:latin typeface="Calibri" panose="020F0502020204030204" pitchFamily="34" charset="0"/>
              </a:rPr>
              <a:t>Au design energy and 75% of design </a:t>
            </a:r>
            <a:r>
              <a:rPr lang="en-US" sz="1600" dirty="0" smtClean="0">
                <a:latin typeface="Calibri" panose="020F0502020204030204" pitchFamily="34" charset="0"/>
              </a:rPr>
              <a:t>luminosity</a:t>
            </a:r>
          </a:p>
          <a:p>
            <a:r>
              <a:rPr lang="en-US" sz="1600" dirty="0">
                <a:latin typeface="Calibri" panose="020F0502020204030204" pitchFamily="34" charset="0"/>
              </a:rPr>
              <a:t> </a:t>
            </a:r>
            <a:r>
              <a:rPr lang="en-US" sz="1600" dirty="0" smtClean="0">
                <a:latin typeface="Calibri" panose="020F0502020204030204" pitchFamily="34" charset="0"/>
              </a:rPr>
              <a:t>      first </a:t>
            </a:r>
            <a:r>
              <a:rPr lang="en-US" sz="1600" dirty="0">
                <a:latin typeface="Calibri" panose="020F0502020204030204" pitchFamily="34" charset="0"/>
              </a:rPr>
              <a:t>100 GeV </a:t>
            </a:r>
            <a:r>
              <a:rPr lang="en-US" sz="1600" dirty="0" smtClean="0">
                <a:latin typeface="Calibri" panose="020F0502020204030204" pitchFamily="34" charset="0"/>
              </a:rPr>
              <a:t>polarized proton run</a:t>
            </a:r>
            <a:endParaRPr lang="en-US" sz="1600" dirty="0">
              <a:latin typeface="Calibri" panose="020F0502020204030204" pitchFamily="34" charset="0"/>
            </a:endParaRPr>
          </a:p>
        </p:txBody>
      </p:sp>
      <p:sp>
        <p:nvSpPr>
          <p:cNvPr id="4" name="Rectangle 3"/>
          <p:cNvSpPr/>
          <p:nvPr/>
        </p:nvSpPr>
        <p:spPr>
          <a:xfrm>
            <a:off x="1006532" y="4010561"/>
            <a:ext cx="5089468" cy="1323439"/>
          </a:xfrm>
          <a:prstGeom prst="rect">
            <a:avLst/>
          </a:prstGeom>
        </p:spPr>
        <p:txBody>
          <a:bodyPr wrap="square">
            <a:spAutoFit/>
          </a:bodyPr>
          <a:lstStyle/>
          <a:p>
            <a:r>
              <a:rPr lang="en-US" sz="1600" dirty="0">
                <a:latin typeface="Calibri" panose="020F0502020204030204" pitchFamily="34" charset="0"/>
              </a:rPr>
              <a:t>RHIC-I </a:t>
            </a:r>
            <a:r>
              <a:rPr lang="en-US" sz="1600" dirty="0" smtClean="0">
                <a:latin typeface="Calibri" panose="020F0502020204030204" pitchFamily="34" charset="0"/>
              </a:rPr>
              <a:t>era (2003 </a:t>
            </a:r>
            <a:r>
              <a:rPr lang="en-US" sz="1600" dirty="0">
                <a:latin typeface="Calibri" panose="020F0502020204030204" pitchFamily="34" charset="0"/>
              </a:rPr>
              <a:t>to </a:t>
            </a:r>
            <a:r>
              <a:rPr lang="en-US" sz="1600" dirty="0" smtClean="0">
                <a:latin typeface="Calibri" panose="020F0502020204030204" pitchFamily="34" charset="0"/>
              </a:rPr>
              <a:t>2013)</a:t>
            </a:r>
          </a:p>
          <a:p>
            <a:r>
              <a:rPr lang="en-US" sz="1600" dirty="0">
                <a:latin typeface="Calibri" panose="020F0502020204030204" pitchFamily="34" charset="0"/>
              </a:rPr>
              <a:t> </a:t>
            </a:r>
            <a:r>
              <a:rPr lang="en-US" sz="1600" dirty="0" smtClean="0">
                <a:latin typeface="Calibri" panose="020F0502020204030204" pitchFamily="34" charset="0"/>
              </a:rPr>
              <a:t>       reached </a:t>
            </a:r>
            <a:r>
              <a:rPr lang="en-US" sz="1600" dirty="0">
                <a:latin typeface="Calibri" panose="020F0502020204030204" pitchFamily="34" charset="0"/>
              </a:rPr>
              <a:t>15x </a:t>
            </a:r>
            <a:r>
              <a:rPr lang="en-US" sz="1600" dirty="0" err="1">
                <a:latin typeface="Calibri" panose="020F0502020204030204" pitchFamily="34" charset="0"/>
              </a:rPr>
              <a:t>Au+Au</a:t>
            </a:r>
            <a:r>
              <a:rPr lang="en-US" sz="1600" dirty="0">
                <a:latin typeface="Calibri" panose="020F0502020204030204" pitchFamily="34" charset="0"/>
              </a:rPr>
              <a:t> design luminosity </a:t>
            </a:r>
          </a:p>
          <a:p>
            <a:r>
              <a:rPr lang="en-US" sz="1600" dirty="0" smtClean="0">
                <a:latin typeface="Calibri" panose="020F0502020204030204" pitchFamily="34" charset="0"/>
              </a:rPr>
              <a:t>        stochastic </a:t>
            </a:r>
            <a:r>
              <a:rPr lang="en-US" sz="1600" dirty="0">
                <a:latin typeface="Calibri" panose="020F0502020204030204" pitchFamily="34" charset="0"/>
              </a:rPr>
              <a:t>cooling beginning in </a:t>
            </a:r>
            <a:r>
              <a:rPr lang="en-US" sz="1600" dirty="0" smtClean="0">
                <a:latin typeface="Calibri" panose="020F0502020204030204" pitchFamily="34" charset="0"/>
              </a:rPr>
              <a:t>2007</a:t>
            </a:r>
            <a:endParaRPr lang="en-US" sz="1600" dirty="0">
              <a:latin typeface="Calibri" panose="020F0502020204030204" pitchFamily="34" charset="0"/>
            </a:endParaRPr>
          </a:p>
          <a:p>
            <a:r>
              <a:rPr lang="en-US" sz="1600" dirty="0">
                <a:latin typeface="Calibri" panose="020F0502020204030204" pitchFamily="34" charset="0"/>
              </a:rPr>
              <a:t>       </a:t>
            </a:r>
            <a:r>
              <a:rPr lang="en-US" sz="1600" dirty="0" smtClean="0">
                <a:latin typeface="Calibri" panose="020F0502020204030204" pitchFamily="34" charset="0"/>
              </a:rPr>
              <a:t> steady </a:t>
            </a:r>
            <a:r>
              <a:rPr lang="en-US" sz="1600" dirty="0">
                <a:latin typeface="Calibri" panose="020F0502020204030204" pitchFamily="34" charset="0"/>
              </a:rPr>
              <a:t>increase in bunch </a:t>
            </a:r>
            <a:r>
              <a:rPr lang="en-US" sz="1600" dirty="0" smtClean="0">
                <a:latin typeface="Calibri" panose="020F0502020204030204" pitchFamily="34" charset="0"/>
              </a:rPr>
              <a:t>intensity</a:t>
            </a:r>
          </a:p>
          <a:p>
            <a:r>
              <a:rPr lang="en-US" sz="1600" dirty="0">
                <a:latin typeface="Calibri" panose="020F0502020204030204" pitchFamily="34" charset="0"/>
              </a:rPr>
              <a:t> </a:t>
            </a:r>
            <a:r>
              <a:rPr lang="en-US" sz="1600" dirty="0" smtClean="0">
                <a:latin typeface="Calibri" panose="020F0502020204030204" pitchFamily="34" charset="0"/>
              </a:rPr>
              <a:t>       long </a:t>
            </a:r>
            <a:r>
              <a:rPr lang="en-US" sz="1600" dirty="0">
                <a:latin typeface="Calibri" panose="020F0502020204030204" pitchFamily="34" charset="0"/>
              </a:rPr>
              <a:t>full energy </a:t>
            </a:r>
            <a:r>
              <a:rPr lang="en-US" sz="1600" dirty="0" smtClean="0">
                <a:latin typeface="Calibri" panose="020F0502020204030204" pitchFamily="34" charset="0"/>
              </a:rPr>
              <a:t>(250 GeV) polarized proton runs</a:t>
            </a:r>
            <a:endParaRPr lang="en-US" sz="1600" dirty="0">
              <a:latin typeface="Calibri" panose="020F0502020204030204" pitchFamily="34" charset="0"/>
            </a:endParaRPr>
          </a:p>
        </p:txBody>
      </p:sp>
      <p:sp>
        <p:nvSpPr>
          <p:cNvPr id="5" name="Rectangle 4"/>
          <p:cNvSpPr/>
          <p:nvPr/>
        </p:nvSpPr>
        <p:spPr>
          <a:xfrm>
            <a:off x="990600" y="5380672"/>
            <a:ext cx="7696200" cy="1323439"/>
          </a:xfrm>
          <a:prstGeom prst="rect">
            <a:avLst/>
          </a:prstGeom>
        </p:spPr>
        <p:txBody>
          <a:bodyPr wrap="square">
            <a:spAutoFit/>
          </a:bodyPr>
          <a:lstStyle/>
          <a:p>
            <a:r>
              <a:rPr lang="en-US" sz="1600" dirty="0">
                <a:latin typeface="Calibri" panose="020F0502020204030204" pitchFamily="34" charset="0"/>
              </a:rPr>
              <a:t>RHIC-II </a:t>
            </a:r>
            <a:r>
              <a:rPr lang="en-US" sz="1600" dirty="0" smtClean="0">
                <a:latin typeface="Calibri" panose="020F0502020204030204" pitchFamily="34" charset="0"/>
              </a:rPr>
              <a:t>era (2014 to present)</a:t>
            </a:r>
          </a:p>
          <a:p>
            <a:r>
              <a:rPr lang="en-US" sz="1600" dirty="0" smtClean="0">
                <a:latin typeface="Calibri" panose="020F0502020204030204" pitchFamily="34" charset="0"/>
              </a:rPr>
              <a:t>         EBIS</a:t>
            </a:r>
          </a:p>
          <a:p>
            <a:r>
              <a:rPr lang="en-US" sz="1600" dirty="0">
                <a:latin typeface="Calibri" panose="020F0502020204030204" pitchFamily="34" charset="0"/>
              </a:rPr>
              <a:t> </a:t>
            </a:r>
            <a:r>
              <a:rPr lang="en-US" sz="1600" dirty="0" smtClean="0">
                <a:latin typeface="Calibri" panose="020F0502020204030204" pitchFamily="34" charset="0"/>
              </a:rPr>
              <a:t>         2014: full </a:t>
            </a:r>
            <a:r>
              <a:rPr lang="en-US" sz="1600" dirty="0">
                <a:latin typeface="Calibri" panose="020F0502020204030204" pitchFamily="34" charset="0"/>
              </a:rPr>
              <a:t>3D cooling for </a:t>
            </a:r>
            <a:r>
              <a:rPr lang="en-US" sz="1600" dirty="0" smtClean="0">
                <a:latin typeface="Calibri" panose="020F0502020204030204" pitchFamily="34" charset="0"/>
              </a:rPr>
              <a:t>Au (and other species) </a:t>
            </a:r>
          </a:p>
          <a:p>
            <a:r>
              <a:rPr lang="en-US" sz="1600" dirty="0">
                <a:latin typeface="Calibri" panose="020F0502020204030204" pitchFamily="34" charset="0"/>
              </a:rPr>
              <a:t> </a:t>
            </a:r>
            <a:r>
              <a:rPr lang="en-US" sz="1600" dirty="0" smtClean="0">
                <a:latin typeface="Calibri" panose="020F0502020204030204" pitchFamily="34" charset="0"/>
              </a:rPr>
              <a:t>         2015</a:t>
            </a:r>
            <a:r>
              <a:rPr lang="en-US" sz="1600" dirty="0">
                <a:latin typeface="Calibri" panose="020F0502020204030204" pitchFamily="34" charset="0"/>
              </a:rPr>
              <a:t>: </a:t>
            </a:r>
            <a:r>
              <a:rPr lang="en-US" sz="1600" dirty="0" smtClean="0">
                <a:latin typeface="Calibri" panose="020F0502020204030204" pitchFamily="34" charset="0"/>
              </a:rPr>
              <a:t>electron lenses for head-on beam-beam compensation</a:t>
            </a:r>
          </a:p>
          <a:p>
            <a:r>
              <a:rPr lang="en-US" sz="1600" dirty="0">
                <a:latin typeface="Calibri" panose="020F0502020204030204" pitchFamily="34" charset="0"/>
              </a:rPr>
              <a:t> </a:t>
            </a:r>
            <a:r>
              <a:rPr lang="en-US" sz="1600" dirty="0" smtClean="0">
                <a:latin typeface="Calibri" panose="020F0502020204030204" pitchFamily="34" charset="0"/>
              </a:rPr>
              <a:t>         2016</a:t>
            </a:r>
            <a:r>
              <a:rPr lang="en-US" sz="1600" dirty="0">
                <a:latin typeface="Calibri" panose="020F0502020204030204" pitchFamily="34" charset="0"/>
              </a:rPr>
              <a:t>: </a:t>
            </a:r>
            <a:r>
              <a:rPr lang="en-US" sz="1600" dirty="0" smtClean="0">
                <a:latin typeface="Calibri" panose="020F0502020204030204" pitchFamily="34" charset="0"/>
              </a:rPr>
              <a:t>new 56 MHz superconducting cavity for additional longitudinal </a:t>
            </a:r>
            <a:r>
              <a:rPr lang="en-US" sz="1600" dirty="0" err="1" smtClean="0">
                <a:latin typeface="Calibri" panose="020F0502020204030204" pitchFamily="34" charset="0"/>
              </a:rPr>
              <a:t>focussing</a:t>
            </a:r>
            <a:endParaRPr lang="en-US" sz="1600" dirty="0">
              <a:latin typeface="Calibri" panose="020F0502020204030204" pitchFamily="34" charset="0"/>
            </a:endParaRPr>
          </a:p>
        </p:txBody>
      </p:sp>
      <p:pic>
        <p:nvPicPr>
          <p:cNvPr id="6" name="Picture 5" descr="2012-0710 RHIC complex aerial 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191" y="76200"/>
            <a:ext cx="4290209" cy="2743200"/>
          </a:xfrm>
          <a:prstGeom prst="rect">
            <a:avLst/>
          </a:prstGeom>
        </p:spPr>
      </p:pic>
      <p:sp>
        <p:nvSpPr>
          <p:cNvPr id="8" name="Oval 7"/>
          <p:cNvSpPr/>
          <p:nvPr/>
        </p:nvSpPr>
        <p:spPr>
          <a:xfrm>
            <a:off x="914400" y="3201889"/>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9" name="Oval 8"/>
          <p:cNvSpPr/>
          <p:nvPr/>
        </p:nvSpPr>
        <p:spPr>
          <a:xfrm>
            <a:off x="914400" y="4116289"/>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10" name="Oval 9"/>
          <p:cNvSpPr/>
          <p:nvPr/>
        </p:nvSpPr>
        <p:spPr>
          <a:xfrm>
            <a:off x="914400" y="5486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14" name="TextBox 13"/>
          <p:cNvSpPr txBox="1"/>
          <p:nvPr/>
        </p:nvSpPr>
        <p:spPr>
          <a:xfrm>
            <a:off x="5181600" y="203299"/>
            <a:ext cx="3202509" cy="2616101"/>
          </a:xfrm>
          <a:prstGeom prst="rect">
            <a:avLst/>
          </a:prstGeom>
          <a:solidFill>
            <a:schemeClr val="bg1"/>
          </a:solidFill>
        </p:spPr>
        <p:txBody>
          <a:bodyPr wrap="square" rtlCol="0">
            <a:spAutoFit/>
          </a:bodyPr>
          <a:lstStyle/>
          <a:p>
            <a:r>
              <a:rPr lang="en-US" sz="1600" dirty="0" smtClean="0">
                <a:latin typeface="Calibri" panose="020F0502020204030204" pitchFamily="34" charset="0"/>
              </a:rPr>
              <a:t>2 superconducting 3.8 km rings</a:t>
            </a:r>
          </a:p>
          <a:p>
            <a:r>
              <a:rPr lang="en-US" sz="1600" dirty="0" smtClean="0">
                <a:latin typeface="Calibri" panose="020F0502020204030204" pitchFamily="34" charset="0"/>
              </a:rPr>
              <a:t>2 large experiments </a:t>
            </a:r>
          </a:p>
          <a:p>
            <a:r>
              <a:rPr lang="en-US" sz="1600" dirty="0" smtClean="0">
                <a:latin typeface="Calibri" panose="020F0502020204030204" pitchFamily="34" charset="0"/>
              </a:rPr>
              <a:t>  </a:t>
            </a:r>
            <a:br>
              <a:rPr lang="en-US" sz="1600" dirty="0" smtClean="0">
                <a:latin typeface="Calibri" panose="020F0502020204030204" pitchFamily="34" charset="0"/>
              </a:rPr>
            </a:br>
            <a:r>
              <a:rPr lang="en-US" sz="1600" dirty="0" smtClean="0">
                <a:latin typeface="Calibri" panose="020F0502020204030204" pitchFamily="34" charset="0"/>
              </a:rPr>
              <a:t> 100 GeV/nucleon ions up to U</a:t>
            </a:r>
          </a:p>
          <a:p>
            <a:r>
              <a:rPr lang="en-US" sz="1600" dirty="0" smtClean="0">
                <a:latin typeface="Calibri" panose="020F0502020204030204" pitchFamily="34" charset="0"/>
              </a:rPr>
              <a:t> 255 GeV polarized protons</a:t>
            </a:r>
          </a:p>
          <a:p>
            <a:endParaRPr lang="en-US" sz="1600" dirty="0" smtClean="0">
              <a:latin typeface="Calibri" panose="020F0502020204030204" pitchFamily="34" charset="0"/>
            </a:endParaRPr>
          </a:p>
          <a:p>
            <a:r>
              <a:rPr lang="en-US" sz="1600" dirty="0" smtClean="0">
                <a:latin typeface="Calibri" panose="020F0502020204030204" pitchFamily="34" charset="0"/>
              </a:rPr>
              <a:t>performance defined by</a:t>
            </a:r>
          </a:p>
          <a:p>
            <a:r>
              <a:rPr lang="en-US" sz="1600" dirty="0" smtClean="0">
                <a:latin typeface="Calibri" panose="020F0502020204030204" pitchFamily="34" charset="0"/>
              </a:rPr>
              <a:t>       1. luminosity </a:t>
            </a:r>
            <a:r>
              <a:rPr lang="en-US" sz="1600" i="1" dirty="0" smtClean="0">
                <a:latin typeface="Calibri" panose="020F0502020204030204" pitchFamily="34" charset="0"/>
              </a:rPr>
              <a:t>L</a:t>
            </a:r>
          </a:p>
          <a:p>
            <a:r>
              <a:rPr lang="en-US" sz="1600" dirty="0" smtClean="0">
                <a:latin typeface="Calibri" panose="020F0502020204030204" pitchFamily="34" charset="0"/>
              </a:rPr>
              <a:t>       2. proton polarization </a:t>
            </a:r>
            <a:r>
              <a:rPr lang="en-US" sz="1600" i="1" dirty="0" smtClean="0">
                <a:latin typeface="Calibri" panose="020F0502020204030204" pitchFamily="34" charset="0"/>
              </a:rPr>
              <a:t>P</a:t>
            </a:r>
          </a:p>
          <a:p>
            <a:r>
              <a:rPr lang="en-US" sz="1600" dirty="0" smtClean="0">
                <a:latin typeface="Calibri" panose="020F0502020204030204" pitchFamily="34" charset="0"/>
              </a:rPr>
              <a:t>       3. versatility (species, </a:t>
            </a:r>
            <a:r>
              <a:rPr lang="en-US" sz="1600" i="1" dirty="0" smtClean="0">
                <a:latin typeface="Calibri" panose="020F0502020204030204" pitchFamily="34" charset="0"/>
              </a:rPr>
              <a:t>E</a:t>
            </a:r>
            <a:r>
              <a:rPr lang="en-US" sz="1600" dirty="0" smtClean="0">
                <a:latin typeface="Calibri" panose="020F0502020204030204" pitchFamily="34" charset="0"/>
              </a:rPr>
              <a:t>)</a:t>
            </a:r>
            <a:endParaRPr lang="en-US" sz="1600" dirty="0" smtClean="0">
              <a:solidFill>
                <a:schemeClr val="accent2">
                  <a:lumMod val="75000"/>
                </a:schemeClr>
              </a:solidFill>
              <a:latin typeface="Calibri" panose="020F0502020204030204" pitchFamily="34" charset="0"/>
            </a:endParaRPr>
          </a:p>
        </p:txBody>
      </p:sp>
      <p:sp>
        <p:nvSpPr>
          <p:cNvPr id="2" name="Rectangle 1"/>
          <p:cNvSpPr/>
          <p:nvPr/>
        </p:nvSpPr>
        <p:spPr>
          <a:xfrm>
            <a:off x="434191" y="3040559"/>
            <a:ext cx="8557409" cy="36635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47814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2222480"/>
            <a:ext cx="2697323" cy="1559003"/>
          </a:xfrm>
          <a:prstGeom prst="rect">
            <a:avLst/>
          </a:prstGeom>
          <a:ln w="19050">
            <a:solidFill>
              <a:schemeClr val="tx1"/>
            </a:solidFill>
          </a:ln>
        </p:spPr>
      </p:pic>
      <p:sp>
        <p:nvSpPr>
          <p:cNvPr id="3" name="TextBox 4"/>
          <p:cNvSpPr txBox="1">
            <a:spLocks noChangeArrowheads="1"/>
          </p:cNvSpPr>
          <p:nvPr/>
        </p:nvSpPr>
        <p:spPr bwMode="auto">
          <a:xfrm>
            <a:off x="0" y="0"/>
            <a:ext cx="914400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2200" b="1" dirty="0">
                <a:latin typeface="Calibri" panose="020F0502020204030204" pitchFamily="34" charset="0"/>
              </a:rPr>
              <a:t>RHIC </a:t>
            </a:r>
            <a:r>
              <a:rPr lang="en-US" altLang="en-US" sz="2200" b="1" dirty="0" smtClean="0">
                <a:latin typeface="Calibri" panose="020F0502020204030204" pitchFamily="34" charset="0"/>
              </a:rPr>
              <a:t>tune and coupling feedback </a:t>
            </a:r>
            <a:endParaRPr lang="en-US" altLang="en-US" sz="2200" b="1" dirty="0">
              <a:latin typeface="Calibri" panose="020F0502020204030204" pitchFamily="34" charset="0"/>
            </a:endParaRPr>
          </a:p>
        </p:txBody>
      </p:sp>
      <p:sp>
        <p:nvSpPr>
          <p:cNvPr id="4" name="Rectangle 3"/>
          <p:cNvSpPr>
            <a:spLocks noChangeArrowheads="1"/>
          </p:cNvSpPr>
          <p:nvPr/>
        </p:nvSpPr>
        <p:spPr bwMode="auto">
          <a:xfrm>
            <a:off x="228600" y="927080"/>
            <a:ext cx="8839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a:latin typeface="Calibri" panose="020F0502020204030204" pitchFamily="34" charset="0"/>
              </a:rPr>
              <a:t>t</a:t>
            </a:r>
            <a:r>
              <a:rPr lang="en-US" altLang="en-US" sz="1600" dirty="0" smtClean="0">
                <a:latin typeface="Calibri" panose="020F0502020204030204" pitchFamily="34" charset="0"/>
              </a:rPr>
              <a:t>une measurement – BBQ method (M. </a:t>
            </a:r>
            <a:r>
              <a:rPr lang="en-US" altLang="en-US" sz="1600" dirty="0" err="1" smtClean="0">
                <a:latin typeface="Calibri" panose="020F0502020204030204" pitchFamily="34" charset="0"/>
              </a:rPr>
              <a:t>Gasior</a:t>
            </a:r>
            <a:r>
              <a:rPr lang="en-US" altLang="en-US" sz="1600" dirty="0" smtClean="0">
                <a:latin typeface="Calibri" panose="020F0502020204030204" pitchFamily="34" charset="0"/>
              </a:rPr>
              <a:t> and R. Jones) </a:t>
            </a:r>
          </a:p>
          <a:p>
            <a:pPr eaLnBrk="1" hangingPunct="1"/>
            <a:endParaRPr lang="en-US" altLang="en-US" sz="1200" dirty="0" smtClean="0">
              <a:latin typeface="Calibri" panose="020F0502020204030204" pitchFamily="34" charset="0"/>
            </a:endParaRPr>
          </a:p>
          <a:p>
            <a:pPr eaLnBrk="1" hangingPunct="1"/>
            <a:r>
              <a:rPr lang="en-US" altLang="en-US" sz="1600" dirty="0" smtClean="0">
                <a:latin typeface="Calibri" panose="020F0502020204030204" pitchFamily="34" charset="0"/>
              </a:rPr>
              <a:t>coupling measurement – using methodology of coupling angle measurement (Y. Luo et al)</a:t>
            </a:r>
          </a:p>
          <a:p>
            <a:pPr eaLnBrk="1" hangingPunct="1"/>
            <a:endParaRPr lang="en-US" altLang="en-US" sz="1600" dirty="0" smtClean="0">
              <a:latin typeface="Calibri" panose="020F0502020204030204" pitchFamily="34" charset="0"/>
            </a:endParaRPr>
          </a:p>
          <a:p>
            <a:pPr eaLnBrk="1" hangingPunct="1"/>
            <a:r>
              <a:rPr lang="en-US" altLang="en-US" sz="1600" dirty="0" smtClean="0">
                <a:latin typeface="Calibri" panose="020F0502020204030204" pitchFamily="34" charset="0"/>
              </a:rPr>
              <a:t>feedback design – uses </a:t>
            </a:r>
            <a:r>
              <a:rPr lang="en-US" altLang="en-US" sz="1600" dirty="0" err="1" smtClean="0">
                <a:latin typeface="Calibri" panose="020F0502020204030204" pitchFamily="34" charset="0"/>
              </a:rPr>
              <a:t>eigenmodes</a:t>
            </a:r>
            <a:r>
              <a:rPr lang="en-US" altLang="en-US" sz="1600" dirty="0" smtClean="0">
                <a:latin typeface="Calibri" panose="020F0502020204030204" pitchFamily="34" charset="0"/>
              </a:rPr>
              <a:t> for handling </a:t>
            </a:r>
            <a:r>
              <a:rPr lang="en-US" altLang="en-US" sz="1600" dirty="0" err="1" smtClean="0">
                <a:latin typeface="Calibri" panose="020F0502020204030204" pitchFamily="34" charset="0"/>
              </a:rPr>
              <a:t>betatron</a:t>
            </a:r>
            <a:r>
              <a:rPr lang="en-US" altLang="en-US" sz="1600" dirty="0" smtClean="0">
                <a:latin typeface="Calibri" panose="020F0502020204030204" pitchFamily="34" charset="0"/>
              </a:rPr>
              <a:t> coupling (O.R. Jones, P. Cameron and Y. Luo)  </a:t>
            </a:r>
            <a:endParaRPr lang="en-US" altLang="en-US" sz="1600" dirty="0">
              <a:latin typeface="Calibri" panose="020F0502020204030204" pitchFamily="34" charset="0"/>
            </a:endParaRPr>
          </a:p>
          <a:p>
            <a:pPr eaLnBrk="1" hangingPunct="1"/>
            <a:endParaRPr lang="en-US" altLang="en-US" sz="1200" dirty="0" smtClean="0">
              <a:latin typeface="Calibri" panose="020F0502020204030204" pitchFamily="34" charset="0"/>
            </a:endParaRPr>
          </a:p>
          <a:p>
            <a:pPr eaLnBrk="1" hangingPunct="1"/>
            <a:endParaRPr lang="en-US" altLang="en-US" sz="1200" dirty="0">
              <a:latin typeface="Calibri" panose="020F0502020204030204" pitchFamily="34" charset="0"/>
            </a:endParaRPr>
          </a:p>
          <a:p>
            <a:pPr eaLnBrk="1" hangingPunct="1"/>
            <a:endParaRPr lang="en-US" altLang="en-US" sz="1200" dirty="0" smtClean="0">
              <a:latin typeface="Calibri" panose="020F0502020204030204" pitchFamily="34" charset="0"/>
            </a:endParaRPr>
          </a:p>
          <a:p>
            <a:pPr eaLnBrk="1" hangingPunct="1"/>
            <a:endParaRPr lang="en-US" altLang="en-US" sz="1200" dirty="0">
              <a:latin typeface="Calibri" panose="020F0502020204030204" pitchFamily="34" charset="0"/>
            </a:endParaRPr>
          </a:p>
          <a:p>
            <a:pPr eaLnBrk="1" hangingPunct="1"/>
            <a:endParaRPr lang="en-US" altLang="en-US" sz="1200" dirty="0" smtClean="0">
              <a:latin typeface="Calibri" panose="020F0502020204030204" pitchFamily="34" charset="0"/>
            </a:endParaRPr>
          </a:p>
          <a:p>
            <a:pPr eaLnBrk="1" hangingPunct="1"/>
            <a:endParaRPr lang="en-US" altLang="en-US" sz="1200" dirty="0">
              <a:latin typeface="Calibri" panose="020F0502020204030204" pitchFamily="34" charset="0"/>
            </a:endParaRPr>
          </a:p>
          <a:p>
            <a:pPr eaLnBrk="1" hangingPunct="1"/>
            <a:endParaRPr lang="en-US" altLang="en-US" sz="1200" dirty="0" smtClean="0">
              <a:latin typeface="Calibri" panose="020F0502020204030204" pitchFamily="34" charset="0"/>
            </a:endParaRPr>
          </a:p>
          <a:p>
            <a:pPr eaLnBrk="1" hangingPunct="1"/>
            <a:endParaRPr lang="en-US" altLang="en-US" sz="1200" dirty="0" smtClean="0">
              <a:latin typeface="Calibri" panose="020F0502020204030204" pitchFamily="34" charset="0"/>
            </a:endParaRPr>
          </a:p>
          <a:p>
            <a:pPr eaLnBrk="1" hangingPunct="1"/>
            <a:endParaRPr lang="en-US" altLang="en-US" sz="1200" dirty="0" smtClean="0">
              <a:latin typeface="Calibri" panose="020F0502020204030204" pitchFamily="34" charset="0"/>
            </a:endParaRPr>
          </a:p>
          <a:p>
            <a:pPr eaLnBrk="1" hangingPunct="1"/>
            <a:endParaRPr lang="en-US" altLang="en-US" sz="1600" dirty="0" smtClean="0">
              <a:latin typeface="Calibri" panose="020F0502020204030204" pitchFamily="34" charset="0"/>
            </a:endParaRPr>
          </a:p>
          <a:p>
            <a:pPr eaLnBrk="1" hangingPunct="1"/>
            <a:r>
              <a:rPr lang="en-US" altLang="en-US" sz="1600" dirty="0" smtClean="0">
                <a:latin typeface="Calibri" panose="020F0502020204030204" pitchFamily="34" charset="0"/>
              </a:rPr>
              <a:t>demonstrated in RHIC in 2006 (P. Cameron et al) </a:t>
            </a:r>
            <a:endParaRPr lang="en-US" altLang="en-US" sz="1600" dirty="0">
              <a:latin typeface="Calibri" panose="020F0502020204030204" pitchFamily="34" charset="0"/>
            </a:endParaRPr>
          </a:p>
        </p:txBody>
      </p:sp>
      <p:sp>
        <p:nvSpPr>
          <p:cNvPr id="5" name="TextBox 4"/>
          <p:cNvSpPr txBox="1"/>
          <p:nvPr/>
        </p:nvSpPr>
        <p:spPr>
          <a:xfrm>
            <a:off x="228600" y="4350603"/>
            <a:ext cx="8610600" cy="830997"/>
          </a:xfrm>
          <a:prstGeom prst="rect">
            <a:avLst/>
          </a:prstGeom>
          <a:noFill/>
        </p:spPr>
        <p:txBody>
          <a:bodyPr wrap="square" rtlCol="0">
            <a:spAutoFit/>
          </a:bodyPr>
          <a:lstStyle/>
          <a:p>
            <a:r>
              <a:rPr lang="en-US" sz="1600" dirty="0" smtClean="0">
                <a:latin typeface="Calibri" panose="020F0502020204030204" pitchFamily="34" charset="0"/>
              </a:rPr>
              <a:t>made operational in 2009 following changes including: </a:t>
            </a:r>
          </a:p>
          <a:p>
            <a:r>
              <a:rPr lang="en-US" sz="1600" dirty="0">
                <a:latin typeface="Calibri" panose="020F0502020204030204" pitchFamily="34" charset="0"/>
              </a:rPr>
              <a:t> </a:t>
            </a:r>
            <a:r>
              <a:rPr lang="en-US" sz="1600" dirty="0" smtClean="0">
                <a:latin typeface="Calibri" panose="020F0502020204030204" pitchFamily="34" charset="0"/>
              </a:rPr>
              <a:t>    accuracy - by removal of data corruption (due to CPU limits and data overwrites) </a:t>
            </a:r>
          </a:p>
          <a:p>
            <a:r>
              <a:rPr lang="en-US" sz="1600" dirty="0" smtClean="0">
                <a:latin typeface="Calibri" panose="020F0502020204030204" pitchFamily="34" charset="0"/>
              </a:rPr>
              <a:t>     precision – by using all available data</a:t>
            </a:r>
          </a:p>
        </p:txBody>
      </p:sp>
      <p:grpSp>
        <p:nvGrpSpPr>
          <p:cNvPr id="6" name="Group 5"/>
          <p:cNvGrpSpPr/>
          <p:nvPr/>
        </p:nvGrpSpPr>
        <p:grpSpPr>
          <a:xfrm>
            <a:off x="1564482" y="5263818"/>
            <a:ext cx="5674518" cy="1517982"/>
            <a:chOff x="152400" y="5338843"/>
            <a:chExt cx="8305800" cy="2452732"/>
          </a:xfrm>
        </p:grpSpPr>
        <p:cxnSp>
          <p:nvCxnSpPr>
            <p:cNvPr id="7" name="Straight Connector 6"/>
            <p:cNvCxnSpPr/>
            <p:nvPr/>
          </p:nvCxnSpPr>
          <p:spPr>
            <a:xfrm>
              <a:off x="152400" y="6319103"/>
              <a:ext cx="83058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31"/>
            <p:cNvGrpSpPr>
              <a:grpSpLocks/>
            </p:cNvGrpSpPr>
            <p:nvPr/>
          </p:nvGrpSpPr>
          <p:grpSpPr bwMode="auto">
            <a:xfrm>
              <a:off x="685800" y="5933340"/>
              <a:ext cx="1828800" cy="781050"/>
              <a:chOff x="1371600" y="2509982"/>
              <a:chExt cx="1828800" cy="780472"/>
            </a:xfrm>
          </p:grpSpPr>
          <p:grpSp>
            <p:nvGrpSpPr>
              <p:cNvPr id="65" name="Group 23"/>
              <p:cNvGrpSpPr>
                <a:grpSpLocks/>
              </p:cNvGrpSpPr>
              <p:nvPr/>
            </p:nvGrpSpPr>
            <p:grpSpPr bwMode="auto">
              <a:xfrm>
                <a:off x="1371600" y="2509982"/>
                <a:ext cx="914400" cy="775854"/>
                <a:chOff x="1371600" y="2509982"/>
                <a:chExt cx="914400" cy="775854"/>
              </a:xfrm>
            </p:grpSpPr>
            <p:grpSp>
              <p:nvGrpSpPr>
                <p:cNvPr id="73" name="Group 19"/>
                <p:cNvGrpSpPr>
                  <a:grpSpLocks/>
                </p:cNvGrpSpPr>
                <p:nvPr/>
              </p:nvGrpSpPr>
              <p:grpSpPr bwMode="auto">
                <a:xfrm>
                  <a:off x="1371600" y="2509982"/>
                  <a:ext cx="461818" cy="771236"/>
                  <a:chOff x="1371600" y="2509982"/>
                  <a:chExt cx="461818" cy="771236"/>
                </a:xfrm>
              </p:grpSpPr>
              <p:sp>
                <p:nvSpPr>
                  <p:cNvPr id="77" name="Freeform 76"/>
                  <p:cNvSpPr/>
                  <p:nvPr/>
                </p:nvSpPr>
                <p:spPr>
                  <a:xfrm>
                    <a:off x="1371600" y="2514741"/>
                    <a:ext cx="233363" cy="766194"/>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8" name="Freeform 77"/>
                  <p:cNvSpPr/>
                  <p:nvPr/>
                </p:nvSpPr>
                <p:spPr>
                  <a:xfrm>
                    <a:off x="1600200" y="2509982"/>
                    <a:ext cx="233363" cy="766195"/>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74" name="Group 20"/>
                <p:cNvGrpSpPr>
                  <a:grpSpLocks/>
                </p:cNvGrpSpPr>
                <p:nvPr/>
              </p:nvGrpSpPr>
              <p:grpSpPr bwMode="auto">
                <a:xfrm>
                  <a:off x="1824182" y="2514600"/>
                  <a:ext cx="461818" cy="771236"/>
                  <a:chOff x="1371600" y="2509982"/>
                  <a:chExt cx="461818" cy="771236"/>
                </a:xfrm>
              </p:grpSpPr>
              <p:sp>
                <p:nvSpPr>
                  <p:cNvPr id="75" name="Freeform 74"/>
                  <p:cNvSpPr/>
                  <p:nvPr/>
                </p:nvSpPr>
                <p:spPr>
                  <a:xfrm>
                    <a:off x="1371456" y="2514882"/>
                    <a:ext cx="233362" cy="766195"/>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6" name="Freeform 75"/>
                  <p:cNvSpPr/>
                  <p:nvPr/>
                </p:nvSpPr>
                <p:spPr>
                  <a:xfrm>
                    <a:off x="1600056" y="2510124"/>
                    <a:ext cx="233362" cy="766194"/>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66" name="Group 24"/>
              <p:cNvGrpSpPr>
                <a:grpSpLocks/>
              </p:cNvGrpSpPr>
              <p:nvPr/>
            </p:nvGrpSpPr>
            <p:grpSpPr bwMode="auto">
              <a:xfrm>
                <a:off x="2286000" y="2514600"/>
                <a:ext cx="914400" cy="775854"/>
                <a:chOff x="1371600" y="2509982"/>
                <a:chExt cx="914400" cy="775854"/>
              </a:xfrm>
            </p:grpSpPr>
            <p:grpSp>
              <p:nvGrpSpPr>
                <p:cNvPr id="67" name="Group 19"/>
                <p:cNvGrpSpPr>
                  <a:grpSpLocks/>
                </p:cNvGrpSpPr>
                <p:nvPr/>
              </p:nvGrpSpPr>
              <p:grpSpPr bwMode="auto">
                <a:xfrm>
                  <a:off x="1371600" y="2509982"/>
                  <a:ext cx="461818" cy="771236"/>
                  <a:chOff x="1371600" y="2509982"/>
                  <a:chExt cx="461818" cy="771236"/>
                </a:xfrm>
              </p:grpSpPr>
              <p:sp>
                <p:nvSpPr>
                  <p:cNvPr id="71" name="Freeform 70"/>
                  <p:cNvSpPr/>
                  <p:nvPr/>
                </p:nvSpPr>
                <p:spPr>
                  <a:xfrm>
                    <a:off x="1371600" y="2514882"/>
                    <a:ext cx="233363" cy="766195"/>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2" name="Freeform 71"/>
                  <p:cNvSpPr/>
                  <p:nvPr/>
                </p:nvSpPr>
                <p:spPr>
                  <a:xfrm>
                    <a:off x="1600200" y="2510124"/>
                    <a:ext cx="233363" cy="766194"/>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68" name="Group 20"/>
                <p:cNvGrpSpPr>
                  <a:grpSpLocks/>
                </p:cNvGrpSpPr>
                <p:nvPr/>
              </p:nvGrpSpPr>
              <p:grpSpPr bwMode="auto">
                <a:xfrm>
                  <a:off x="1824182" y="2514600"/>
                  <a:ext cx="461818" cy="771236"/>
                  <a:chOff x="1371600" y="2509982"/>
                  <a:chExt cx="461818" cy="771236"/>
                </a:xfrm>
              </p:grpSpPr>
              <p:sp>
                <p:nvSpPr>
                  <p:cNvPr id="69" name="Freeform 68"/>
                  <p:cNvSpPr/>
                  <p:nvPr/>
                </p:nvSpPr>
                <p:spPr>
                  <a:xfrm>
                    <a:off x="1371456" y="2515024"/>
                    <a:ext cx="233362" cy="766194"/>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0" name="Freeform 69"/>
                  <p:cNvSpPr/>
                  <p:nvPr/>
                </p:nvSpPr>
                <p:spPr>
                  <a:xfrm>
                    <a:off x="1600056" y="2510265"/>
                    <a:ext cx="233362" cy="766195"/>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grpSp>
          <p:nvGrpSpPr>
            <p:cNvPr id="9" name="Group 32"/>
            <p:cNvGrpSpPr>
              <a:grpSpLocks/>
            </p:cNvGrpSpPr>
            <p:nvPr/>
          </p:nvGrpSpPr>
          <p:grpSpPr bwMode="auto">
            <a:xfrm>
              <a:off x="2514600" y="5938103"/>
              <a:ext cx="1828800" cy="781050"/>
              <a:chOff x="1371600" y="2509982"/>
              <a:chExt cx="1828800" cy="780472"/>
            </a:xfrm>
          </p:grpSpPr>
          <p:grpSp>
            <p:nvGrpSpPr>
              <p:cNvPr id="51" name="Group 23"/>
              <p:cNvGrpSpPr>
                <a:grpSpLocks/>
              </p:cNvGrpSpPr>
              <p:nvPr/>
            </p:nvGrpSpPr>
            <p:grpSpPr bwMode="auto">
              <a:xfrm>
                <a:off x="1371600" y="2509982"/>
                <a:ext cx="914400" cy="775854"/>
                <a:chOff x="1371600" y="2509982"/>
                <a:chExt cx="914400" cy="775854"/>
              </a:xfrm>
            </p:grpSpPr>
            <p:grpSp>
              <p:nvGrpSpPr>
                <p:cNvPr id="59" name="Group 19"/>
                <p:cNvGrpSpPr>
                  <a:grpSpLocks/>
                </p:cNvGrpSpPr>
                <p:nvPr/>
              </p:nvGrpSpPr>
              <p:grpSpPr bwMode="auto">
                <a:xfrm>
                  <a:off x="1371600" y="2509982"/>
                  <a:ext cx="461818" cy="771236"/>
                  <a:chOff x="1371600" y="2509982"/>
                  <a:chExt cx="461818" cy="771236"/>
                </a:xfrm>
              </p:grpSpPr>
              <p:sp>
                <p:nvSpPr>
                  <p:cNvPr id="63" name="Freeform 62"/>
                  <p:cNvSpPr/>
                  <p:nvPr/>
                </p:nvSpPr>
                <p:spPr>
                  <a:xfrm>
                    <a:off x="1371600" y="2514740"/>
                    <a:ext cx="233363" cy="766195"/>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4" name="Freeform 63"/>
                  <p:cNvSpPr/>
                  <p:nvPr/>
                </p:nvSpPr>
                <p:spPr>
                  <a:xfrm>
                    <a:off x="1600200" y="2509982"/>
                    <a:ext cx="233363" cy="766194"/>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60" name="Group 20"/>
                <p:cNvGrpSpPr>
                  <a:grpSpLocks/>
                </p:cNvGrpSpPr>
                <p:nvPr/>
              </p:nvGrpSpPr>
              <p:grpSpPr bwMode="auto">
                <a:xfrm>
                  <a:off x="1824182" y="2514600"/>
                  <a:ext cx="461818" cy="771236"/>
                  <a:chOff x="1371600" y="2509982"/>
                  <a:chExt cx="461818" cy="771236"/>
                </a:xfrm>
              </p:grpSpPr>
              <p:sp>
                <p:nvSpPr>
                  <p:cNvPr id="61" name="Freeform 60"/>
                  <p:cNvSpPr/>
                  <p:nvPr/>
                </p:nvSpPr>
                <p:spPr>
                  <a:xfrm>
                    <a:off x="1371456" y="2514882"/>
                    <a:ext cx="233362" cy="766194"/>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2" name="Freeform 61"/>
                  <p:cNvSpPr/>
                  <p:nvPr/>
                </p:nvSpPr>
                <p:spPr>
                  <a:xfrm>
                    <a:off x="1600056" y="2510123"/>
                    <a:ext cx="233362" cy="766195"/>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52" name="Group 24"/>
              <p:cNvGrpSpPr>
                <a:grpSpLocks/>
              </p:cNvGrpSpPr>
              <p:nvPr/>
            </p:nvGrpSpPr>
            <p:grpSpPr bwMode="auto">
              <a:xfrm>
                <a:off x="2286000" y="2514600"/>
                <a:ext cx="914400" cy="775854"/>
                <a:chOff x="1371600" y="2509982"/>
                <a:chExt cx="914400" cy="775854"/>
              </a:xfrm>
            </p:grpSpPr>
            <p:grpSp>
              <p:nvGrpSpPr>
                <p:cNvPr id="53" name="Group 19"/>
                <p:cNvGrpSpPr>
                  <a:grpSpLocks/>
                </p:cNvGrpSpPr>
                <p:nvPr/>
              </p:nvGrpSpPr>
              <p:grpSpPr bwMode="auto">
                <a:xfrm>
                  <a:off x="1371600" y="2509982"/>
                  <a:ext cx="461818" cy="771236"/>
                  <a:chOff x="1371600" y="2509982"/>
                  <a:chExt cx="461818" cy="771236"/>
                </a:xfrm>
              </p:grpSpPr>
              <p:sp>
                <p:nvSpPr>
                  <p:cNvPr id="57" name="Freeform 56"/>
                  <p:cNvSpPr/>
                  <p:nvPr/>
                </p:nvSpPr>
                <p:spPr>
                  <a:xfrm>
                    <a:off x="1371600" y="2514882"/>
                    <a:ext cx="233363" cy="766194"/>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8" name="Freeform 57"/>
                  <p:cNvSpPr/>
                  <p:nvPr/>
                </p:nvSpPr>
                <p:spPr>
                  <a:xfrm>
                    <a:off x="1600200" y="2510123"/>
                    <a:ext cx="233363" cy="766195"/>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54" name="Group 20"/>
                <p:cNvGrpSpPr>
                  <a:grpSpLocks/>
                </p:cNvGrpSpPr>
                <p:nvPr/>
              </p:nvGrpSpPr>
              <p:grpSpPr bwMode="auto">
                <a:xfrm>
                  <a:off x="1824182" y="2514600"/>
                  <a:ext cx="461818" cy="771236"/>
                  <a:chOff x="1371600" y="2509982"/>
                  <a:chExt cx="461818" cy="771236"/>
                </a:xfrm>
              </p:grpSpPr>
              <p:sp>
                <p:nvSpPr>
                  <p:cNvPr id="55" name="Freeform 54"/>
                  <p:cNvSpPr/>
                  <p:nvPr/>
                </p:nvSpPr>
                <p:spPr>
                  <a:xfrm>
                    <a:off x="1371456" y="2515023"/>
                    <a:ext cx="233362" cy="766195"/>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6" name="Freeform 55"/>
                  <p:cNvSpPr/>
                  <p:nvPr/>
                </p:nvSpPr>
                <p:spPr>
                  <a:xfrm>
                    <a:off x="1600056" y="2510265"/>
                    <a:ext cx="233362" cy="766194"/>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grpSp>
          <p:nvGrpSpPr>
            <p:cNvPr id="10" name="Group 47"/>
            <p:cNvGrpSpPr>
              <a:grpSpLocks/>
            </p:cNvGrpSpPr>
            <p:nvPr/>
          </p:nvGrpSpPr>
          <p:grpSpPr bwMode="auto">
            <a:xfrm>
              <a:off x="4343400" y="5938103"/>
              <a:ext cx="1828800" cy="781050"/>
              <a:chOff x="1371600" y="2509982"/>
              <a:chExt cx="1828800" cy="780472"/>
            </a:xfrm>
          </p:grpSpPr>
          <p:grpSp>
            <p:nvGrpSpPr>
              <p:cNvPr id="37" name="Group 23"/>
              <p:cNvGrpSpPr>
                <a:grpSpLocks/>
              </p:cNvGrpSpPr>
              <p:nvPr/>
            </p:nvGrpSpPr>
            <p:grpSpPr bwMode="auto">
              <a:xfrm>
                <a:off x="1371600" y="2509982"/>
                <a:ext cx="914400" cy="775854"/>
                <a:chOff x="1371600" y="2509982"/>
                <a:chExt cx="914400" cy="775854"/>
              </a:xfrm>
            </p:grpSpPr>
            <p:grpSp>
              <p:nvGrpSpPr>
                <p:cNvPr id="45" name="Group 19"/>
                <p:cNvGrpSpPr>
                  <a:grpSpLocks/>
                </p:cNvGrpSpPr>
                <p:nvPr/>
              </p:nvGrpSpPr>
              <p:grpSpPr bwMode="auto">
                <a:xfrm>
                  <a:off x="1371600" y="2509982"/>
                  <a:ext cx="461818" cy="771236"/>
                  <a:chOff x="1371600" y="2509982"/>
                  <a:chExt cx="461818" cy="771236"/>
                </a:xfrm>
              </p:grpSpPr>
              <p:sp>
                <p:nvSpPr>
                  <p:cNvPr id="49" name="Freeform 48"/>
                  <p:cNvSpPr/>
                  <p:nvPr/>
                </p:nvSpPr>
                <p:spPr>
                  <a:xfrm>
                    <a:off x="1371600" y="2514740"/>
                    <a:ext cx="233363" cy="766195"/>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0" name="Freeform 49"/>
                  <p:cNvSpPr/>
                  <p:nvPr/>
                </p:nvSpPr>
                <p:spPr>
                  <a:xfrm>
                    <a:off x="1600200" y="2509982"/>
                    <a:ext cx="233363" cy="766194"/>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46" name="Group 20"/>
                <p:cNvGrpSpPr>
                  <a:grpSpLocks/>
                </p:cNvGrpSpPr>
                <p:nvPr/>
              </p:nvGrpSpPr>
              <p:grpSpPr bwMode="auto">
                <a:xfrm>
                  <a:off x="1824182" y="2514600"/>
                  <a:ext cx="461818" cy="771236"/>
                  <a:chOff x="1371600" y="2509982"/>
                  <a:chExt cx="461818" cy="771236"/>
                </a:xfrm>
              </p:grpSpPr>
              <p:sp>
                <p:nvSpPr>
                  <p:cNvPr id="47" name="Freeform 46"/>
                  <p:cNvSpPr/>
                  <p:nvPr/>
                </p:nvSpPr>
                <p:spPr>
                  <a:xfrm>
                    <a:off x="1371456" y="2514882"/>
                    <a:ext cx="233362" cy="766194"/>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8" name="Freeform 47"/>
                  <p:cNvSpPr/>
                  <p:nvPr/>
                </p:nvSpPr>
                <p:spPr>
                  <a:xfrm>
                    <a:off x="1600056" y="2510123"/>
                    <a:ext cx="233362" cy="766195"/>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8" name="Group 24"/>
              <p:cNvGrpSpPr>
                <a:grpSpLocks/>
              </p:cNvGrpSpPr>
              <p:nvPr/>
            </p:nvGrpSpPr>
            <p:grpSpPr bwMode="auto">
              <a:xfrm>
                <a:off x="2286000" y="2514600"/>
                <a:ext cx="914400" cy="775854"/>
                <a:chOff x="1371600" y="2509982"/>
                <a:chExt cx="914400" cy="775854"/>
              </a:xfrm>
            </p:grpSpPr>
            <p:grpSp>
              <p:nvGrpSpPr>
                <p:cNvPr id="39" name="Group 19"/>
                <p:cNvGrpSpPr>
                  <a:grpSpLocks/>
                </p:cNvGrpSpPr>
                <p:nvPr/>
              </p:nvGrpSpPr>
              <p:grpSpPr bwMode="auto">
                <a:xfrm>
                  <a:off x="1371600" y="2509982"/>
                  <a:ext cx="461818" cy="771236"/>
                  <a:chOff x="1371600" y="2509982"/>
                  <a:chExt cx="461818" cy="771236"/>
                </a:xfrm>
              </p:grpSpPr>
              <p:sp>
                <p:nvSpPr>
                  <p:cNvPr id="43" name="Freeform 42"/>
                  <p:cNvSpPr/>
                  <p:nvPr/>
                </p:nvSpPr>
                <p:spPr>
                  <a:xfrm>
                    <a:off x="1371600" y="2514882"/>
                    <a:ext cx="233363" cy="766194"/>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Freeform 43"/>
                  <p:cNvSpPr/>
                  <p:nvPr/>
                </p:nvSpPr>
                <p:spPr>
                  <a:xfrm>
                    <a:off x="1600200" y="2510123"/>
                    <a:ext cx="233363" cy="766195"/>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40" name="Group 20"/>
                <p:cNvGrpSpPr>
                  <a:grpSpLocks/>
                </p:cNvGrpSpPr>
                <p:nvPr/>
              </p:nvGrpSpPr>
              <p:grpSpPr bwMode="auto">
                <a:xfrm>
                  <a:off x="1824182" y="2514600"/>
                  <a:ext cx="461818" cy="771236"/>
                  <a:chOff x="1371600" y="2509982"/>
                  <a:chExt cx="461818" cy="771236"/>
                </a:xfrm>
              </p:grpSpPr>
              <p:sp>
                <p:nvSpPr>
                  <p:cNvPr id="41" name="Freeform 40"/>
                  <p:cNvSpPr/>
                  <p:nvPr/>
                </p:nvSpPr>
                <p:spPr>
                  <a:xfrm>
                    <a:off x="1371456" y="2515023"/>
                    <a:ext cx="233362" cy="766195"/>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 name="Freeform 41"/>
                  <p:cNvSpPr/>
                  <p:nvPr/>
                </p:nvSpPr>
                <p:spPr>
                  <a:xfrm>
                    <a:off x="1600056" y="2510265"/>
                    <a:ext cx="233362" cy="766194"/>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grpSp>
          <p:nvGrpSpPr>
            <p:cNvPr id="11" name="Group 62"/>
            <p:cNvGrpSpPr>
              <a:grpSpLocks/>
            </p:cNvGrpSpPr>
            <p:nvPr/>
          </p:nvGrpSpPr>
          <p:grpSpPr bwMode="auto">
            <a:xfrm>
              <a:off x="6172200" y="5942865"/>
              <a:ext cx="1828800" cy="779463"/>
              <a:chOff x="1371600" y="2509982"/>
              <a:chExt cx="1828800" cy="780472"/>
            </a:xfrm>
          </p:grpSpPr>
          <p:grpSp>
            <p:nvGrpSpPr>
              <p:cNvPr id="23" name="Group 23"/>
              <p:cNvGrpSpPr>
                <a:grpSpLocks/>
              </p:cNvGrpSpPr>
              <p:nvPr/>
            </p:nvGrpSpPr>
            <p:grpSpPr bwMode="auto">
              <a:xfrm>
                <a:off x="1371600" y="2509982"/>
                <a:ext cx="914400" cy="775854"/>
                <a:chOff x="1371600" y="2509982"/>
                <a:chExt cx="914400" cy="775854"/>
              </a:xfrm>
            </p:grpSpPr>
            <p:grpSp>
              <p:nvGrpSpPr>
                <p:cNvPr id="31" name="Group 19"/>
                <p:cNvGrpSpPr>
                  <a:grpSpLocks/>
                </p:cNvGrpSpPr>
                <p:nvPr/>
              </p:nvGrpSpPr>
              <p:grpSpPr bwMode="auto">
                <a:xfrm>
                  <a:off x="1371600" y="2509982"/>
                  <a:ext cx="461818" cy="771236"/>
                  <a:chOff x="1371600" y="2509982"/>
                  <a:chExt cx="461818" cy="771236"/>
                </a:xfrm>
              </p:grpSpPr>
              <p:sp>
                <p:nvSpPr>
                  <p:cNvPr id="35" name="Freeform 34"/>
                  <p:cNvSpPr/>
                  <p:nvPr/>
                </p:nvSpPr>
                <p:spPr>
                  <a:xfrm>
                    <a:off x="1371600" y="2514751"/>
                    <a:ext cx="233363" cy="766165"/>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6" name="Freeform 35"/>
                  <p:cNvSpPr/>
                  <p:nvPr/>
                </p:nvSpPr>
                <p:spPr>
                  <a:xfrm>
                    <a:off x="1600200" y="2509982"/>
                    <a:ext cx="233363" cy="766165"/>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2" name="Group 20"/>
                <p:cNvGrpSpPr>
                  <a:grpSpLocks/>
                </p:cNvGrpSpPr>
                <p:nvPr/>
              </p:nvGrpSpPr>
              <p:grpSpPr bwMode="auto">
                <a:xfrm>
                  <a:off x="1824182" y="2514600"/>
                  <a:ext cx="461818" cy="771236"/>
                  <a:chOff x="1371600" y="2509982"/>
                  <a:chExt cx="461818" cy="771236"/>
                </a:xfrm>
              </p:grpSpPr>
              <p:sp>
                <p:nvSpPr>
                  <p:cNvPr id="33" name="Freeform 32"/>
                  <p:cNvSpPr/>
                  <p:nvPr/>
                </p:nvSpPr>
                <p:spPr>
                  <a:xfrm>
                    <a:off x="1371456" y="2514901"/>
                    <a:ext cx="233362" cy="766165"/>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4" name="Freeform 33"/>
                  <p:cNvSpPr/>
                  <p:nvPr/>
                </p:nvSpPr>
                <p:spPr>
                  <a:xfrm>
                    <a:off x="1600056" y="2510133"/>
                    <a:ext cx="233362" cy="766165"/>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24" name="Group 24"/>
              <p:cNvGrpSpPr>
                <a:grpSpLocks/>
              </p:cNvGrpSpPr>
              <p:nvPr/>
            </p:nvGrpSpPr>
            <p:grpSpPr bwMode="auto">
              <a:xfrm>
                <a:off x="2286000" y="2514600"/>
                <a:ext cx="914400" cy="775854"/>
                <a:chOff x="1371600" y="2509982"/>
                <a:chExt cx="914400" cy="775854"/>
              </a:xfrm>
            </p:grpSpPr>
            <p:grpSp>
              <p:nvGrpSpPr>
                <p:cNvPr id="25" name="Group 19"/>
                <p:cNvGrpSpPr>
                  <a:grpSpLocks/>
                </p:cNvGrpSpPr>
                <p:nvPr/>
              </p:nvGrpSpPr>
              <p:grpSpPr bwMode="auto">
                <a:xfrm>
                  <a:off x="1371600" y="2509982"/>
                  <a:ext cx="461818" cy="771236"/>
                  <a:chOff x="1371600" y="2509982"/>
                  <a:chExt cx="461818" cy="771236"/>
                </a:xfrm>
              </p:grpSpPr>
              <p:sp>
                <p:nvSpPr>
                  <p:cNvPr id="29" name="Freeform 28"/>
                  <p:cNvSpPr/>
                  <p:nvPr/>
                </p:nvSpPr>
                <p:spPr>
                  <a:xfrm>
                    <a:off x="1371600" y="2514901"/>
                    <a:ext cx="233363" cy="766165"/>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0" name="Freeform 29"/>
                  <p:cNvSpPr/>
                  <p:nvPr/>
                </p:nvSpPr>
                <p:spPr>
                  <a:xfrm>
                    <a:off x="1600200" y="2510133"/>
                    <a:ext cx="233363" cy="766165"/>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26" name="Group 20"/>
                <p:cNvGrpSpPr>
                  <a:grpSpLocks/>
                </p:cNvGrpSpPr>
                <p:nvPr/>
              </p:nvGrpSpPr>
              <p:grpSpPr bwMode="auto">
                <a:xfrm>
                  <a:off x="1824182" y="2514600"/>
                  <a:ext cx="461818" cy="771236"/>
                  <a:chOff x="1371600" y="2509982"/>
                  <a:chExt cx="461818" cy="771236"/>
                </a:xfrm>
              </p:grpSpPr>
              <p:sp>
                <p:nvSpPr>
                  <p:cNvPr id="27" name="Freeform 26"/>
                  <p:cNvSpPr/>
                  <p:nvPr/>
                </p:nvSpPr>
                <p:spPr>
                  <a:xfrm>
                    <a:off x="1371456" y="2515053"/>
                    <a:ext cx="233362" cy="766165"/>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8" name="Freeform 27"/>
                  <p:cNvSpPr/>
                  <p:nvPr/>
                </p:nvSpPr>
                <p:spPr>
                  <a:xfrm>
                    <a:off x="1600056" y="2510283"/>
                    <a:ext cx="233362" cy="766165"/>
                  </a:xfrm>
                  <a:custGeom>
                    <a:avLst/>
                    <a:gdLst>
                      <a:gd name="connsiteX0" fmla="*/ 0 w 6188363"/>
                      <a:gd name="connsiteY0" fmla="*/ 899006 h 1822642"/>
                      <a:gd name="connsiteX1" fmla="*/ 1524000 w 6188363"/>
                      <a:gd name="connsiteY1" fmla="*/ 3079 h 1822642"/>
                      <a:gd name="connsiteX2" fmla="*/ 3057236 w 6188363"/>
                      <a:gd name="connsiteY2" fmla="*/ 917479 h 1822642"/>
                      <a:gd name="connsiteX3" fmla="*/ 4572000 w 6188363"/>
                      <a:gd name="connsiteY3" fmla="*/ 1822642 h 1822642"/>
                      <a:gd name="connsiteX4" fmla="*/ 6188363 w 6188363"/>
                      <a:gd name="connsiteY4" fmla="*/ 917479 h 1822642"/>
                      <a:gd name="connsiteX5" fmla="*/ 6188363 w 6188363"/>
                      <a:gd name="connsiteY5" fmla="*/ 917479 h 182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363" h="1822642">
                        <a:moveTo>
                          <a:pt x="0" y="899006"/>
                        </a:moveTo>
                        <a:cubicBezTo>
                          <a:pt x="507230" y="449503"/>
                          <a:pt x="1014461" y="0"/>
                          <a:pt x="1524000" y="3079"/>
                        </a:cubicBezTo>
                        <a:cubicBezTo>
                          <a:pt x="2033539" y="6158"/>
                          <a:pt x="3057236" y="917479"/>
                          <a:pt x="3057236" y="917479"/>
                        </a:cubicBezTo>
                        <a:cubicBezTo>
                          <a:pt x="3565236" y="1220739"/>
                          <a:pt x="4050146" y="1822642"/>
                          <a:pt x="4572000" y="1822642"/>
                        </a:cubicBezTo>
                        <a:cubicBezTo>
                          <a:pt x="5093854" y="1822642"/>
                          <a:pt x="6188363" y="917479"/>
                          <a:pt x="6188363" y="917479"/>
                        </a:cubicBezTo>
                        <a:lnTo>
                          <a:pt x="6188363" y="917479"/>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sp>
          <p:nvSpPr>
            <p:cNvPr id="12" name="Right Brace 11"/>
            <p:cNvSpPr/>
            <p:nvPr/>
          </p:nvSpPr>
          <p:spPr>
            <a:xfrm rot="16200000" flipV="1">
              <a:off x="3276600" y="4898290"/>
              <a:ext cx="152400" cy="1828800"/>
            </a:xfrm>
            <a:prstGeom prst="rightBrace">
              <a:avLst/>
            </a:prstGeom>
            <a:noFill/>
            <a:ln w="190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TextBox 82"/>
            <p:cNvSpPr txBox="1">
              <a:spLocks noChangeArrowheads="1"/>
            </p:cNvSpPr>
            <p:nvPr/>
          </p:nvSpPr>
          <p:spPr bwMode="auto">
            <a:xfrm>
              <a:off x="2939360" y="5338843"/>
              <a:ext cx="7665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ctr" eaLnBrk="1" hangingPunct="1"/>
              <a:r>
                <a:rPr lang="en-US" altLang="en-US" sz="1200">
                  <a:latin typeface="Calibri" panose="020F0502020204030204" pitchFamily="34" charset="0"/>
                </a:rPr>
                <a:t>8 periods</a:t>
              </a:r>
            </a:p>
          </p:txBody>
        </p:sp>
        <p:sp>
          <p:nvSpPr>
            <p:cNvPr id="14" name="TextBox 83"/>
            <p:cNvSpPr txBox="1">
              <a:spLocks noChangeArrowheads="1"/>
            </p:cNvSpPr>
            <p:nvPr/>
          </p:nvSpPr>
          <p:spPr bwMode="auto">
            <a:xfrm>
              <a:off x="4376907" y="5338843"/>
              <a:ext cx="3467952" cy="447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ctr" eaLnBrk="1" hangingPunct="1"/>
              <a:r>
                <a:rPr lang="en-US" altLang="en-US" sz="1200" dirty="0" smtClean="0">
                  <a:latin typeface="Calibri" panose="020F0502020204030204" pitchFamily="34" charset="0"/>
                </a:rPr>
                <a:t>……………….…...  </a:t>
              </a:r>
              <a:r>
                <a:rPr lang="en-US" altLang="en-US" sz="1200" dirty="0">
                  <a:latin typeface="Calibri" panose="020F0502020204030204" pitchFamily="34" charset="0"/>
                </a:rPr>
                <a:t>(repeat) </a:t>
              </a:r>
              <a:r>
                <a:rPr lang="en-US" altLang="en-US" sz="1200" dirty="0" smtClean="0">
                  <a:latin typeface="Calibri" panose="020F0502020204030204" pitchFamily="34" charset="0"/>
                </a:rPr>
                <a:t>………..…..…</a:t>
              </a:r>
              <a:endParaRPr lang="en-US" altLang="en-US" sz="1200" dirty="0">
                <a:latin typeface="Calibri" panose="020F0502020204030204" pitchFamily="34" charset="0"/>
              </a:endParaRPr>
            </a:p>
          </p:txBody>
        </p:sp>
        <p:sp>
          <p:nvSpPr>
            <p:cNvPr id="15" name="Right Brace 14"/>
            <p:cNvSpPr/>
            <p:nvPr/>
          </p:nvSpPr>
          <p:spPr>
            <a:xfrm rot="5400000">
              <a:off x="723900" y="6760428"/>
              <a:ext cx="152400" cy="228600"/>
            </a:xfrm>
            <a:prstGeom prst="rightBrac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Calibri" panose="020F0502020204030204" pitchFamily="34" charset="0"/>
              </a:endParaRPr>
            </a:p>
          </p:txBody>
        </p:sp>
        <p:sp>
          <p:nvSpPr>
            <p:cNvPr id="16" name="TextBox 86"/>
            <p:cNvSpPr txBox="1">
              <a:spLocks noChangeArrowheads="1"/>
            </p:cNvSpPr>
            <p:nvPr/>
          </p:nvSpPr>
          <p:spPr bwMode="auto">
            <a:xfrm>
              <a:off x="225894" y="6950928"/>
              <a:ext cx="11833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ctr" eaLnBrk="1" hangingPunct="1"/>
              <a:r>
                <a:rPr lang="en-US" altLang="en-US" sz="1400">
                  <a:latin typeface="Calibri" panose="020F0502020204030204" pitchFamily="34" charset="0"/>
                </a:rPr>
                <a:t>1 period used</a:t>
              </a:r>
            </a:p>
            <a:p>
              <a:pPr algn="ctr" eaLnBrk="1" hangingPunct="1"/>
              <a:r>
                <a:rPr lang="en-US" altLang="en-US" sz="1400">
                  <a:latin typeface="Calibri" panose="020F0502020204030204" pitchFamily="34" charset="0"/>
                </a:rPr>
                <a:t>for BBQ/BTF</a:t>
              </a:r>
            </a:p>
          </p:txBody>
        </p:sp>
        <p:sp>
          <p:nvSpPr>
            <p:cNvPr id="17" name="Right Brace 16"/>
            <p:cNvSpPr/>
            <p:nvPr/>
          </p:nvSpPr>
          <p:spPr>
            <a:xfrm rot="5400000">
              <a:off x="2552700" y="6760428"/>
              <a:ext cx="152400" cy="228600"/>
            </a:xfrm>
            <a:prstGeom prst="rightBrac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Calibri" panose="020F0502020204030204" pitchFamily="34" charset="0"/>
              </a:endParaRPr>
            </a:p>
          </p:txBody>
        </p:sp>
        <p:sp>
          <p:nvSpPr>
            <p:cNvPr id="18" name="TextBox 88"/>
            <p:cNvSpPr txBox="1">
              <a:spLocks noChangeArrowheads="1"/>
            </p:cNvSpPr>
            <p:nvPr/>
          </p:nvSpPr>
          <p:spPr bwMode="auto">
            <a:xfrm>
              <a:off x="2032469" y="6950928"/>
              <a:ext cx="11833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ctr" eaLnBrk="1" hangingPunct="1"/>
              <a:r>
                <a:rPr lang="en-US" altLang="en-US" sz="1400">
                  <a:latin typeface="Calibri" panose="020F0502020204030204" pitchFamily="34" charset="0"/>
                </a:rPr>
                <a:t>1 period used</a:t>
              </a:r>
            </a:p>
            <a:p>
              <a:pPr algn="ctr" eaLnBrk="1" hangingPunct="1"/>
              <a:r>
                <a:rPr lang="en-US" altLang="en-US" sz="1400">
                  <a:latin typeface="Calibri" panose="020F0502020204030204" pitchFamily="34" charset="0"/>
                </a:rPr>
                <a:t>for BBTF</a:t>
              </a:r>
            </a:p>
          </p:txBody>
        </p:sp>
        <p:sp>
          <p:nvSpPr>
            <p:cNvPr id="19" name="Right Brace 18"/>
            <p:cNvSpPr/>
            <p:nvPr/>
          </p:nvSpPr>
          <p:spPr>
            <a:xfrm rot="5400000">
              <a:off x="4381500" y="6760428"/>
              <a:ext cx="152400" cy="228600"/>
            </a:xfrm>
            <a:prstGeom prst="rightBrac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Calibri" panose="020F0502020204030204" pitchFamily="34" charset="0"/>
              </a:endParaRPr>
            </a:p>
          </p:txBody>
        </p:sp>
        <p:sp>
          <p:nvSpPr>
            <p:cNvPr id="20" name="TextBox 90"/>
            <p:cNvSpPr txBox="1">
              <a:spLocks noChangeArrowheads="1"/>
            </p:cNvSpPr>
            <p:nvPr/>
          </p:nvSpPr>
          <p:spPr bwMode="auto">
            <a:xfrm>
              <a:off x="4191000" y="6946164"/>
              <a:ext cx="2971800" cy="845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dirty="0">
                  <a:latin typeface="Calibri" panose="020F0502020204030204" pitchFamily="34" charset="0"/>
                </a:rPr>
                <a:t>1 (possibly corrupted) period </a:t>
              </a:r>
              <a:r>
                <a:rPr lang="en-US" altLang="en-US" sz="1400" dirty="0" smtClean="0">
                  <a:latin typeface="Calibri" panose="020F0502020204030204" pitchFamily="34" charset="0"/>
                </a:rPr>
                <a:t>used </a:t>
              </a:r>
              <a:r>
                <a:rPr lang="en-US" altLang="en-US" sz="1400" dirty="0">
                  <a:latin typeface="Calibri" panose="020F0502020204030204" pitchFamily="34" charset="0"/>
                </a:rPr>
                <a:t>BBQ/BTF</a:t>
              </a:r>
            </a:p>
          </p:txBody>
        </p:sp>
        <p:sp>
          <p:nvSpPr>
            <p:cNvPr id="21" name="Right Brace 20"/>
            <p:cNvSpPr/>
            <p:nvPr/>
          </p:nvSpPr>
          <p:spPr>
            <a:xfrm rot="16200000" flipV="1">
              <a:off x="1447800" y="4893528"/>
              <a:ext cx="152400" cy="1828800"/>
            </a:xfrm>
            <a:prstGeom prst="rightBrace">
              <a:avLst/>
            </a:prstGeom>
            <a:noFill/>
            <a:ln w="190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TextBox 167"/>
            <p:cNvSpPr txBox="1">
              <a:spLocks noChangeArrowheads="1"/>
            </p:cNvSpPr>
            <p:nvPr/>
          </p:nvSpPr>
          <p:spPr bwMode="auto">
            <a:xfrm>
              <a:off x="1170886" y="5338843"/>
              <a:ext cx="7665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ctr" eaLnBrk="1" hangingPunct="1"/>
              <a:r>
                <a:rPr lang="en-US" altLang="en-US" sz="1200" dirty="0">
                  <a:latin typeface="Calibri" panose="020F0502020204030204" pitchFamily="34" charset="0"/>
                </a:rPr>
                <a:t>8 periods</a:t>
              </a:r>
            </a:p>
          </p:txBody>
        </p:sp>
      </p:grpSp>
      <p:sp>
        <p:nvSpPr>
          <p:cNvPr id="79" name="Rectangle 78"/>
          <p:cNvSpPr/>
          <p:nvPr/>
        </p:nvSpPr>
        <p:spPr>
          <a:xfrm>
            <a:off x="1371600" y="5257800"/>
            <a:ext cx="6019800" cy="15084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76200" y="107948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76200" y="149471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6200" y="195191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76200" y="412748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6200" y="4537832"/>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0" y="575846"/>
            <a:ext cx="9121926" cy="338554"/>
          </a:xfrm>
          <a:prstGeom prst="rect">
            <a:avLst/>
          </a:prstGeom>
          <a:noFill/>
        </p:spPr>
        <p:txBody>
          <a:bodyPr wrap="square" rtlCol="0">
            <a:spAutoFit/>
          </a:bodyPr>
          <a:lstStyle/>
          <a:p>
            <a:r>
              <a:rPr lang="en-US" sz="1600" dirty="0" smtClean="0"/>
              <a:t>     </a:t>
            </a:r>
            <a:r>
              <a:rPr lang="en-US" sz="1600" dirty="0"/>
              <a:t>d</a:t>
            </a:r>
            <a:r>
              <a:rPr lang="en-US" sz="1600" dirty="0" smtClean="0"/>
              <a:t>evelopment initiated as US-LARP proposal (FY03) with joint agreement BNL/FNAL/LBNL/CERN (FY05)</a:t>
            </a:r>
          </a:p>
        </p:txBody>
      </p:sp>
      <p:sp>
        <p:nvSpPr>
          <p:cNvPr id="86" name="Oval 85"/>
          <p:cNvSpPr/>
          <p:nvPr/>
        </p:nvSpPr>
        <p:spPr>
          <a:xfrm>
            <a:off x="76200" y="685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26527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a:spLocks noChangeArrowheads="1"/>
          </p:cNvSpPr>
          <p:nvPr/>
        </p:nvSpPr>
        <p:spPr bwMode="auto">
          <a:xfrm>
            <a:off x="0" y="769203"/>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smtClean="0">
                <a:latin typeface="Calibri" panose="020F0502020204030204" pitchFamily="34" charset="0"/>
              </a:rPr>
              <a:t>     orbit measurement </a:t>
            </a:r>
            <a:endParaRPr lang="en-US" altLang="en-US" sz="1600" dirty="0">
              <a:latin typeface="Calibri" panose="020F0502020204030204" pitchFamily="34" charset="0"/>
            </a:endParaRPr>
          </a:p>
          <a:p>
            <a:pPr eaLnBrk="1" hangingPunct="1"/>
            <a:r>
              <a:rPr lang="en-US" altLang="en-US" sz="1600" dirty="0" smtClean="0">
                <a:latin typeface="Calibri" panose="020F0502020204030204" pitchFamily="34" charset="0"/>
              </a:rPr>
              <a:t>           </a:t>
            </a:r>
            <a:r>
              <a:rPr lang="en-US" altLang="en-US" sz="1600" dirty="0">
                <a:latin typeface="Calibri" panose="020F0502020204030204" pitchFamily="34" charset="0"/>
              </a:rPr>
              <a:t>based on existing </a:t>
            </a:r>
            <a:r>
              <a:rPr lang="en-US" altLang="en-US" sz="1600" dirty="0" smtClean="0">
                <a:latin typeface="Calibri" panose="020F0502020204030204" pitchFamily="34" charset="0"/>
              </a:rPr>
              <a:t>infrastructure (BPMs and networking)</a:t>
            </a:r>
            <a:endParaRPr lang="en-US" altLang="en-US" sz="1600" dirty="0">
              <a:latin typeface="Calibri" panose="020F0502020204030204" pitchFamily="34" charset="0"/>
            </a:endParaRPr>
          </a:p>
          <a:p>
            <a:pPr eaLnBrk="1" hangingPunct="1"/>
            <a:r>
              <a:rPr lang="en-US" altLang="en-US" sz="1600" dirty="0">
                <a:latin typeface="Calibri" panose="020F0502020204030204" pitchFamily="34" charset="0"/>
              </a:rPr>
              <a:t>       </a:t>
            </a:r>
            <a:r>
              <a:rPr lang="en-US" altLang="en-US" sz="1600" dirty="0" smtClean="0">
                <a:latin typeface="Calibri" panose="020F0502020204030204" pitchFamily="34" charset="0"/>
              </a:rPr>
              <a:t>    using improved </a:t>
            </a:r>
            <a:r>
              <a:rPr lang="en-US" altLang="en-US" sz="1600" dirty="0">
                <a:latin typeface="Calibri" panose="020F0502020204030204" pitchFamily="34" charset="0"/>
              </a:rPr>
              <a:t>algorithm for measuring average </a:t>
            </a:r>
            <a:r>
              <a:rPr lang="en-US" altLang="en-US" sz="1600" dirty="0" smtClean="0">
                <a:latin typeface="Calibri" panose="020F0502020204030204" pitchFamily="34" charset="0"/>
              </a:rPr>
              <a:t>orbit and original survey (offset) data</a:t>
            </a:r>
            <a:endParaRPr lang="en-US" altLang="en-US" sz="1600" dirty="0">
              <a:latin typeface="Calibri" panose="020F0502020204030204" pitchFamily="34" charset="0"/>
            </a:endParaRPr>
          </a:p>
          <a:p>
            <a:pPr eaLnBrk="1" hangingPunct="1"/>
            <a:r>
              <a:rPr lang="en-US" altLang="en-US" sz="1600" dirty="0">
                <a:latin typeface="Calibri" panose="020F0502020204030204" pitchFamily="34" charset="0"/>
              </a:rPr>
              <a:t>       </a:t>
            </a:r>
            <a:r>
              <a:rPr lang="en-US" altLang="en-US" sz="1600" dirty="0" smtClean="0">
                <a:latin typeface="Calibri" panose="020F0502020204030204" pitchFamily="34" charset="0"/>
              </a:rPr>
              <a:t>    deterministic </a:t>
            </a:r>
            <a:r>
              <a:rPr lang="en-US" altLang="en-US" sz="1600" dirty="0">
                <a:latin typeface="Calibri" panose="020F0502020204030204" pitchFamily="34" charset="0"/>
              </a:rPr>
              <a:t>data delivery  </a:t>
            </a:r>
          </a:p>
        </p:txBody>
      </p:sp>
      <p:sp>
        <p:nvSpPr>
          <p:cNvPr id="4" name="TextBox 4"/>
          <p:cNvSpPr txBox="1">
            <a:spLocks noChangeArrowheads="1"/>
          </p:cNvSpPr>
          <p:nvPr/>
        </p:nvSpPr>
        <p:spPr bwMode="auto">
          <a:xfrm>
            <a:off x="0" y="0"/>
            <a:ext cx="9144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2200" b="1" dirty="0">
                <a:latin typeface="Calibri" panose="020F0502020204030204" pitchFamily="34" charset="0"/>
              </a:rPr>
              <a:t>RHIC </a:t>
            </a:r>
            <a:r>
              <a:rPr lang="en-US" altLang="en-US" sz="2200" b="1" dirty="0" smtClean="0">
                <a:latin typeface="Calibri" panose="020F0502020204030204" pitchFamily="34" charset="0"/>
              </a:rPr>
              <a:t>orbit feedback</a:t>
            </a:r>
            <a:endParaRPr lang="en-US" altLang="en-US" sz="2200" b="1" dirty="0">
              <a:latin typeface="Calibri" panose="020F0502020204030204" pitchFamily="34" charset="0"/>
            </a:endParaRPr>
          </a:p>
        </p:txBody>
      </p:sp>
      <p:sp>
        <p:nvSpPr>
          <p:cNvPr id="5" name="TextBox 9"/>
          <p:cNvSpPr txBox="1">
            <a:spLocks noChangeArrowheads="1"/>
          </p:cNvSpPr>
          <p:nvPr/>
        </p:nvSpPr>
        <p:spPr bwMode="auto">
          <a:xfrm>
            <a:off x="0" y="2064603"/>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smtClean="0">
                <a:latin typeface="Calibri" panose="020F0502020204030204" pitchFamily="34" charset="0"/>
              </a:rPr>
              <a:t>     feedback design</a:t>
            </a:r>
            <a:endParaRPr lang="en-US" altLang="en-US" sz="1600" dirty="0">
              <a:latin typeface="Calibri" panose="020F0502020204030204" pitchFamily="34" charset="0"/>
            </a:endParaRPr>
          </a:p>
          <a:p>
            <a:pPr eaLnBrk="1" hangingPunct="1"/>
            <a:r>
              <a:rPr lang="en-US" altLang="en-US" sz="1600" dirty="0">
                <a:latin typeface="Calibri" panose="020F0502020204030204" pitchFamily="34" charset="0"/>
              </a:rPr>
              <a:t>    </a:t>
            </a:r>
            <a:r>
              <a:rPr lang="en-US" altLang="en-US" sz="1600" dirty="0" smtClean="0">
                <a:latin typeface="Calibri" panose="020F0502020204030204" pitchFamily="34" charset="0"/>
              </a:rPr>
              <a:t>       </a:t>
            </a:r>
            <a:r>
              <a:rPr lang="en-US" altLang="en-US" sz="1600" dirty="0">
                <a:latin typeface="Calibri" panose="020F0502020204030204" pitchFamily="34" charset="0"/>
              </a:rPr>
              <a:t>orbit correction </a:t>
            </a:r>
            <a:r>
              <a:rPr lang="en-US" altLang="en-US" sz="1600" dirty="0" smtClean="0">
                <a:latin typeface="Calibri" panose="020F0502020204030204" pitchFamily="34" charset="0"/>
              </a:rPr>
              <a:t>algorithm: SVD (singular </a:t>
            </a:r>
            <a:r>
              <a:rPr lang="en-US" altLang="en-US" sz="1600" dirty="0">
                <a:latin typeface="Calibri" panose="020F0502020204030204" pitchFamily="34" charset="0"/>
              </a:rPr>
              <a:t>valued </a:t>
            </a:r>
            <a:r>
              <a:rPr lang="en-US" altLang="en-US" sz="1600" dirty="0" smtClean="0">
                <a:latin typeface="Calibri" panose="020F0502020204030204" pitchFamily="34" charset="0"/>
              </a:rPr>
              <a:t>decomposition)</a:t>
            </a:r>
            <a:endParaRPr lang="en-US" altLang="en-US" sz="1600" dirty="0">
              <a:latin typeface="Calibri" panose="020F0502020204030204" pitchFamily="34" charset="0"/>
            </a:endParaRPr>
          </a:p>
          <a:p>
            <a:pPr eaLnBrk="1" hangingPunct="1"/>
            <a:r>
              <a:rPr lang="en-US" altLang="en-US" sz="1600" dirty="0">
                <a:latin typeface="Calibri" panose="020F0502020204030204" pitchFamily="34" charset="0"/>
              </a:rPr>
              <a:t>      </a:t>
            </a:r>
            <a:r>
              <a:rPr lang="en-US" altLang="en-US" sz="1600" dirty="0" smtClean="0">
                <a:latin typeface="Calibri" panose="020F0502020204030204" pitchFamily="34" charset="0"/>
              </a:rPr>
              <a:t>     </a:t>
            </a:r>
            <a:r>
              <a:rPr lang="en-US" altLang="en-US" sz="1600" dirty="0">
                <a:latin typeface="Calibri" panose="020F0502020204030204" pitchFamily="34" charset="0"/>
              </a:rPr>
              <a:t>extended to application at 1 Hz rate during energy </a:t>
            </a:r>
            <a:r>
              <a:rPr lang="en-US" altLang="en-US" sz="1600" dirty="0" smtClean="0">
                <a:latin typeface="Calibri" panose="020F0502020204030204" pitchFamily="34" charset="0"/>
              </a:rPr>
              <a:t>ramp</a:t>
            </a:r>
            <a:endParaRPr lang="en-US" altLang="en-US" sz="1600" dirty="0">
              <a:latin typeface="Calibri" panose="020F0502020204030204" pitchFamily="34" charset="0"/>
            </a:endParaRPr>
          </a:p>
        </p:txBody>
      </p:sp>
      <p:sp>
        <p:nvSpPr>
          <p:cNvPr id="6" name="TextBox 9"/>
          <p:cNvSpPr txBox="1">
            <a:spLocks noChangeArrowheads="1"/>
          </p:cNvSpPr>
          <p:nvPr/>
        </p:nvSpPr>
        <p:spPr bwMode="auto">
          <a:xfrm>
            <a:off x="0" y="5265003"/>
            <a:ext cx="9144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smtClean="0">
                <a:latin typeface="Calibri" panose="020F0502020204030204" pitchFamily="34" charset="0"/>
              </a:rPr>
              <a:t>     demonstrated in RHIC in 2010</a:t>
            </a:r>
            <a:endParaRPr lang="en-US" altLang="en-US" sz="1600" dirty="0">
              <a:latin typeface="Calibri" panose="020F0502020204030204" pitchFamily="34" charset="0"/>
            </a:endParaRPr>
          </a:p>
        </p:txBody>
      </p:sp>
      <p:sp>
        <p:nvSpPr>
          <p:cNvPr id="7" name="TextBox 9"/>
          <p:cNvSpPr txBox="1">
            <a:spLocks noChangeArrowheads="1"/>
          </p:cNvSpPr>
          <p:nvPr/>
        </p:nvSpPr>
        <p:spPr bwMode="auto">
          <a:xfrm>
            <a:off x="0" y="5646003"/>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smtClean="0">
                <a:latin typeface="Calibri" panose="020F0502020204030204" pitchFamily="34" charset="0"/>
              </a:rPr>
              <a:t>     made operational in 2011 following changes for handling off-energy beams:</a:t>
            </a:r>
            <a:endParaRPr lang="en-US" altLang="en-US" sz="1600" dirty="0">
              <a:latin typeface="Calibri" panose="020F0502020204030204" pitchFamily="34" charset="0"/>
            </a:endParaRPr>
          </a:p>
          <a:p>
            <a:pPr eaLnBrk="1" hangingPunct="1"/>
            <a:r>
              <a:rPr lang="en-US" altLang="en-US" sz="1600" dirty="0" smtClean="0">
                <a:latin typeface="Calibri" panose="020F0502020204030204" pitchFamily="34" charset="0"/>
              </a:rPr>
              <a:t>           constrain </a:t>
            </a:r>
            <a:r>
              <a:rPr lang="en-US" altLang="en-US" sz="1600" dirty="0">
                <a:latin typeface="Calibri" panose="020F0502020204030204" pitchFamily="34" charset="0"/>
              </a:rPr>
              <a:t>average horizontal corrector strengths </a:t>
            </a:r>
          </a:p>
          <a:p>
            <a:pPr eaLnBrk="1" hangingPunct="1"/>
            <a:r>
              <a:rPr lang="en-US" altLang="en-US" sz="1600" dirty="0">
                <a:latin typeface="Calibri" panose="020F0502020204030204" pitchFamily="34" charset="0"/>
              </a:rPr>
              <a:t>       </a:t>
            </a:r>
            <a:r>
              <a:rPr lang="en-US" altLang="en-US" sz="1600" dirty="0" smtClean="0">
                <a:latin typeface="Calibri" panose="020F0502020204030204" pitchFamily="34" charset="0"/>
              </a:rPr>
              <a:t>    </a:t>
            </a:r>
            <a:r>
              <a:rPr lang="en-US" altLang="en-US" sz="1600" dirty="0">
                <a:latin typeface="Calibri" panose="020F0502020204030204" pitchFamily="34" charset="0"/>
              </a:rPr>
              <a:t>use all arc BPMs for energy offset </a:t>
            </a:r>
            <a:r>
              <a:rPr lang="en-US" altLang="en-US" sz="1600" dirty="0" smtClean="0">
                <a:latin typeface="Calibri" panose="020F0502020204030204" pitchFamily="34" charset="0"/>
              </a:rPr>
              <a:t>determination (for eliminating dispersive contributions to orbit)    </a:t>
            </a:r>
            <a:endParaRPr lang="en-US" altLang="en-US" sz="1600" dirty="0">
              <a:latin typeface="Calibri" panose="020F0502020204030204" pitchFamily="34" charset="0"/>
            </a:endParaRPr>
          </a:p>
        </p:txBody>
      </p:sp>
      <p:grpSp>
        <p:nvGrpSpPr>
          <p:cNvPr id="10" name="Group 9"/>
          <p:cNvGrpSpPr/>
          <p:nvPr/>
        </p:nvGrpSpPr>
        <p:grpSpPr>
          <a:xfrm>
            <a:off x="1305268" y="2982218"/>
            <a:ext cx="6494462" cy="2159055"/>
            <a:chOff x="134938" y="3886200"/>
            <a:chExt cx="8915400" cy="2917825"/>
          </a:xfrm>
        </p:grpSpPr>
        <p:sp>
          <p:nvSpPr>
            <p:cNvPr id="11" name="Rectangle 10"/>
            <p:cNvSpPr/>
            <p:nvPr/>
          </p:nvSpPr>
          <p:spPr>
            <a:xfrm>
              <a:off x="134938" y="3908425"/>
              <a:ext cx="8915400" cy="28956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latin typeface="Calibri" panose="020F0502020204030204" pitchFamily="34" charset="0"/>
              </a:endParaRPr>
            </a:p>
          </p:txBody>
        </p:sp>
        <p:pic>
          <p:nvPicPr>
            <p:cNvPr id="12" name="Picture 21" descr="zzzzz.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988" y="4060825"/>
              <a:ext cx="44767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0"/>
            <p:cNvSpPr txBox="1">
              <a:spLocks noChangeArrowheads="1"/>
            </p:cNvSpPr>
            <p:nvPr/>
          </p:nvSpPr>
          <p:spPr bwMode="auto">
            <a:xfrm>
              <a:off x="331788" y="4137025"/>
              <a:ext cx="3193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latin typeface="Calibri" panose="020F0502020204030204" pitchFamily="34" charset="0"/>
                </a:rPr>
                <a:t>x </a:t>
              </a:r>
            </a:p>
          </p:txBody>
        </p:sp>
        <p:sp>
          <p:nvSpPr>
            <p:cNvPr id="14" name="TextBox 23"/>
            <p:cNvSpPr txBox="1">
              <a:spLocks noChangeArrowheads="1"/>
            </p:cNvSpPr>
            <p:nvPr/>
          </p:nvSpPr>
          <p:spPr bwMode="auto">
            <a:xfrm>
              <a:off x="5800725" y="3905250"/>
              <a:ext cx="7970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Calibri" panose="020F0502020204030204" pitchFamily="34" charset="0"/>
                </a:rPr>
                <a:t>x = M </a:t>
              </a:r>
              <a:r>
                <a:rPr lang="en-US" altLang="en-US" sz="1600" dirty="0">
                  <a:latin typeface="Symbol" panose="05050102010706020507" pitchFamily="18" charset="2"/>
                </a:rPr>
                <a:t>q</a:t>
              </a:r>
            </a:p>
          </p:txBody>
        </p:sp>
        <p:sp>
          <p:nvSpPr>
            <p:cNvPr id="15" name="TextBox 26"/>
            <p:cNvSpPr txBox="1">
              <a:spLocks noChangeArrowheads="1"/>
            </p:cNvSpPr>
            <p:nvPr/>
          </p:nvSpPr>
          <p:spPr bwMode="auto">
            <a:xfrm>
              <a:off x="4935538" y="4572000"/>
              <a:ext cx="22084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Calibri" panose="020F0502020204030204" pitchFamily="34" charset="0"/>
                </a:rPr>
                <a:t>x = vector of ~ 320 BPM </a:t>
              </a:r>
            </a:p>
            <a:p>
              <a:pPr eaLnBrk="1" hangingPunct="1">
                <a:spcBef>
                  <a:spcPct val="0"/>
                </a:spcBef>
                <a:buFontTx/>
                <a:buNone/>
              </a:pPr>
              <a:r>
                <a:rPr lang="en-US" altLang="en-US" sz="1600" dirty="0">
                  <a:latin typeface="Calibri" panose="020F0502020204030204" pitchFamily="34" charset="0"/>
                </a:rPr>
                <a:t>      measurements</a:t>
              </a:r>
            </a:p>
          </p:txBody>
        </p:sp>
        <p:sp>
          <p:nvSpPr>
            <p:cNvPr id="16" name="TextBox 27"/>
            <p:cNvSpPr txBox="1">
              <a:spLocks noChangeArrowheads="1"/>
            </p:cNvSpPr>
            <p:nvPr/>
          </p:nvSpPr>
          <p:spPr bwMode="auto">
            <a:xfrm>
              <a:off x="4935538" y="5127625"/>
              <a:ext cx="28292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latin typeface="Calibri" panose="020F0502020204030204" pitchFamily="34" charset="0"/>
                </a:rPr>
                <a:t>M = matrix of transfer functions</a:t>
              </a:r>
            </a:p>
          </p:txBody>
        </p:sp>
        <p:sp>
          <p:nvSpPr>
            <p:cNvPr id="17" name="TextBox 28"/>
            <p:cNvSpPr txBox="1">
              <a:spLocks noChangeArrowheads="1"/>
            </p:cNvSpPr>
            <p:nvPr/>
          </p:nvSpPr>
          <p:spPr bwMode="auto">
            <a:xfrm>
              <a:off x="4984750" y="5562600"/>
              <a:ext cx="27901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 typeface="Symbol" pitchFamily="18" charset="2"/>
                <a:buChar char="q"/>
              </a:pPr>
              <a:r>
                <a:rPr lang="en-US" altLang="en-US" sz="1600">
                  <a:latin typeface="Calibri" panose="020F0502020204030204" pitchFamily="34" charset="0"/>
                </a:rPr>
                <a:t>= vector of angular deflection </a:t>
              </a:r>
            </a:p>
            <a:p>
              <a:pPr eaLnBrk="1" hangingPunct="1">
                <a:spcBef>
                  <a:spcPct val="0"/>
                </a:spcBef>
                <a:buFontTx/>
                <a:buNone/>
              </a:pPr>
              <a:r>
                <a:rPr lang="en-US" altLang="en-US" sz="1600">
                  <a:latin typeface="Calibri" panose="020F0502020204030204" pitchFamily="34" charset="0"/>
                </a:rPr>
                <a:t>     of ~ 230 correctors</a:t>
              </a:r>
            </a:p>
          </p:txBody>
        </p:sp>
        <p:cxnSp>
          <p:nvCxnSpPr>
            <p:cNvPr id="18" name="Straight Connector 17"/>
            <p:cNvCxnSpPr/>
            <p:nvPr/>
          </p:nvCxnSpPr>
          <p:spPr>
            <a:xfrm rot="5400000">
              <a:off x="2001838" y="4457700"/>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92338" y="4343400"/>
              <a:ext cx="16764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36"/>
            <p:cNvSpPr txBox="1">
              <a:spLocks noChangeArrowheads="1"/>
            </p:cNvSpPr>
            <p:nvPr/>
          </p:nvSpPr>
          <p:spPr bwMode="auto">
            <a:xfrm>
              <a:off x="2884488" y="3886200"/>
              <a:ext cx="4235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latin typeface="Calibri" panose="020F0502020204030204" pitchFamily="34" charset="0"/>
                </a:rPr>
                <a:t>M</a:t>
              </a:r>
              <a:r>
                <a:rPr lang="en-US" altLang="en-US" sz="1600" baseline="-25000">
                  <a:latin typeface="Calibri" panose="020F0502020204030204" pitchFamily="34" charset="0"/>
                </a:rPr>
                <a:t>ij</a:t>
              </a:r>
            </a:p>
          </p:txBody>
        </p:sp>
        <p:sp>
          <p:nvSpPr>
            <p:cNvPr id="21" name="TextBox 37"/>
            <p:cNvSpPr txBox="1">
              <a:spLocks noChangeArrowheads="1"/>
            </p:cNvSpPr>
            <p:nvPr/>
          </p:nvSpPr>
          <p:spPr bwMode="auto">
            <a:xfrm>
              <a:off x="5697538" y="6332538"/>
              <a:ext cx="11608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err="1">
                  <a:latin typeface="Symbol" panose="05050102010706020507" pitchFamily="18" charset="2"/>
                </a:rPr>
                <a:t>Dq</a:t>
              </a:r>
              <a:r>
                <a:rPr lang="en-US" altLang="en-US" sz="1600" dirty="0">
                  <a:latin typeface="Calibri" panose="020F0502020204030204" pitchFamily="34" charset="0"/>
                </a:rPr>
                <a:t> = M</a:t>
              </a:r>
              <a:r>
                <a:rPr lang="en-US" altLang="en-US" sz="1600" baseline="50000" dirty="0">
                  <a:latin typeface="Calibri" panose="020F0502020204030204" pitchFamily="34" charset="0"/>
                </a:rPr>
                <a:t>-1</a:t>
              </a:r>
              <a:r>
                <a:rPr lang="en-US" altLang="en-US" sz="1600" dirty="0">
                  <a:latin typeface="Calibri" panose="020F0502020204030204" pitchFamily="34" charset="0"/>
                </a:rPr>
                <a:t> </a:t>
              </a:r>
              <a:r>
                <a:rPr lang="en-US" altLang="en-US" sz="1600" dirty="0" err="1">
                  <a:latin typeface="Symbol" panose="05050102010706020507" pitchFamily="18" charset="2"/>
                </a:rPr>
                <a:t>D</a:t>
              </a:r>
              <a:r>
                <a:rPr lang="en-US" altLang="en-US" sz="1600" dirty="0" err="1">
                  <a:latin typeface="Calibri" panose="020F0502020204030204" pitchFamily="34" charset="0"/>
                </a:rPr>
                <a:t>x</a:t>
              </a:r>
              <a:endParaRPr lang="en-US" altLang="en-US" sz="1600" dirty="0">
                <a:latin typeface="Calibri" panose="020F0502020204030204" pitchFamily="34" charset="0"/>
              </a:endParaRPr>
            </a:p>
          </p:txBody>
        </p:sp>
        <p:sp>
          <p:nvSpPr>
            <p:cNvPr id="22" name="TextBox 36"/>
            <p:cNvSpPr txBox="1">
              <a:spLocks noChangeArrowheads="1"/>
            </p:cNvSpPr>
            <p:nvPr/>
          </p:nvSpPr>
          <p:spPr bwMode="auto">
            <a:xfrm>
              <a:off x="211138" y="5965825"/>
              <a:ext cx="4235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latin typeface="Calibri" panose="020F0502020204030204" pitchFamily="34" charset="0"/>
                </a:rPr>
                <a:t>M</a:t>
              </a:r>
              <a:r>
                <a:rPr lang="en-US" altLang="en-US" sz="1600" baseline="-25000">
                  <a:latin typeface="Calibri" panose="020F0502020204030204" pitchFamily="34" charset="0"/>
                </a:rPr>
                <a:t>ij</a:t>
              </a:r>
            </a:p>
          </p:txBody>
        </p:sp>
        <p:sp>
          <p:nvSpPr>
            <p:cNvPr id="23" name="TextBox 36"/>
            <p:cNvSpPr txBox="1">
              <a:spLocks noChangeArrowheads="1"/>
            </p:cNvSpPr>
            <p:nvPr/>
          </p:nvSpPr>
          <p:spPr bwMode="auto">
            <a:xfrm>
              <a:off x="820738" y="6081713"/>
              <a:ext cx="30716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latin typeface="Calibri" panose="020F0502020204030204" pitchFamily="34" charset="0"/>
                </a:rPr>
                <a:t>is the transfer matrix between the </a:t>
              </a:r>
            </a:p>
            <a:p>
              <a:pPr eaLnBrk="1" hangingPunct="1">
                <a:spcBef>
                  <a:spcPct val="0"/>
                </a:spcBef>
                <a:buFontTx/>
                <a:buNone/>
              </a:pPr>
              <a:r>
                <a:rPr lang="en-US" altLang="en-US" sz="1600">
                  <a:latin typeface="Calibri" panose="020F0502020204030204" pitchFamily="34" charset="0"/>
                </a:rPr>
                <a:t>i</a:t>
              </a:r>
              <a:r>
                <a:rPr lang="en-US" altLang="en-US" sz="1600" baseline="30000">
                  <a:latin typeface="Calibri" panose="020F0502020204030204" pitchFamily="34" charset="0"/>
                </a:rPr>
                <a:t>th</a:t>
              </a:r>
              <a:r>
                <a:rPr lang="en-US" altLang="en-US" sz="1600">
                  <a:latin typeface="Calibri" panose="020F0502020204030204" pitchFamily="34" charset="0"/>
                </a:rPr>
                <a:t> BPM and j</a:t>
              </a:r>
              <a:r>
                <a:rPr lang="en-US" altLang="en-US" sz="1600" baseline="30000">
                  <a:latin typeface="Calibri" panose="020F0502020204030204" pitchFamily="34" charset="0"/>
                </a:rPr>
                <a:t>th</a:t>
              </a:r>
              <a:r>
                <a:rPr lang="en-US" altLang="en-US" sz="1600">
                  <a:latin typeface="Calibri" panose="020F0502020204030204" pitchFamily="34" charset="0"/>
                </a:rPr>
                <a:t> corrector dipole</a:t>
              </a:r>
              <a:endParaRPr lang="en-US" altLang="en-US" sz="1600" baseline="-25000">
                <a:latin typeface="Calibri" panose="020F0502020204030204" pitchFamily="34" charset="0"/>
              </a:endParaRPr>
            </a:p>
          </p:txBody>
        </p:sp>
      </p:grpSp>
      <p:sp>
        <p:nvSpPr>
          <p:cNvPr id="25" name="Oval 24"/>
          <p:cNvSpPr/>
          <p:nvPr/>
        </p:nvSpPr>
        <p:spPr>
          <a:xfrm>
            <a:off x="152400" y="921603"/>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52400" y="2217003"/>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52400" y="5410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52400" y="5791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52400" y="609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0" y="457200"/>
            <a:ext cx="9144000" cy="338554"/>
          </a:xfrm>
          <a:prstGeom prst="rect">
            <a:avLst/>
          </a:prstGeom>
          <a:noFill/>
        </p:spPr>
        <p:txBody>
          <a:bodyPr wrap="square" rtlCol="0">
            <a:spAutoFit/>
          </a:bodyPr>
          <a:lstStyle/>
          <a:p>
            <a:r>
              <a:rPr lang="en-US" sz="1600" dirty="0" smtClean="0"/>
              <a:t>     motivated by observed trajectory drifts </a:t>
            </a:r>
          </a:p>
        </p:txBody>
      </p:sp>
    </p:spTree>
    <p:extLst>
      <p:ext uri="{BB962C8B-B14F-4D97-AF65-F5344CB8AC3E}">
        <p14:creationId xmlns:p14="http://schemas.microsoft.com/office/powerpoint/2010/main" val="12345420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0" y="0"/>
            <a:ext cx="9144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2200" b="1" dirty="0" smtClean="0">
                <a:latin typeface="Calibri" panose="020F0502020204030204" pitchFamily="34" charset="0"/>
              </a:rPr>
              <a:t>RHIC triplet vibration feedback</a:t>
            </a:r>
          </a:p>
        </p:txBody>
      </p:sp>
      <p:sp>
        <p:nvSpPr>
          <p:cNvPr id="5" name="TextBox 9"/>
          <p:cNvSpPr txBox="1">
            <a:spLocks noChangeArrowheads="1"/>
          </p:cNvSpPr>
          <p:nvPr/>
        </p:nvSpPr>
        <p:spPr bwMode="auto">
          <a:xfrm>
            <a:off x="0" y="5188803"/>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smtClean="0">
                <a:latin typeface="Calibri" panose="020F0502020204030204" pitchFamily="34" charset="0"/>
              </a:rPr>
              <a:t>     feedback design </a:t>
            </a:r>
          </a:p>
          <a:p>
            <a:pPr eaLnBrk="1" hangingPunct="1"/>
            <a:r>
              <a:rPr lang="en-US" altLang="en-US" sz="1600" dirty="0">
                <a:latin typeface="Calibri" panose="020F0502020204030204" pitchFamily="34" charset="0"/>
              </a:rPr>
              <a:t> </a:t>
            </a:r>
            <a:r>
              <a:rPr lang="en-US" altLang="en-US" sz="1600" dirty="0" smtClean="0">
                <a:latin typeface="Calibri" panose="020F0502020204030204" pitchFamily="34" charset="0"/>
              </a:rPr>
              <a:t>          uses existing BPMs with new fast readout and new dedicated correctors </a:t>
            </a:r>
            <a:endParaRPr lang="en-US" altLang="en-US" sz="1600" dirty="0">
              <a:latin typeface="Calibri" panose="020F0502020204030204" pitchFamily="34" charset="0"/>
            </a:endParaRPr>
          </a:p>
          <a:p>
            <a:pPr eaLnBrk="1" hangingPunct="1"/>
            <a:r>
              <a:rPr lang="en-US" altLang="en-US" sz="1600" dirty="0">
                <a:latin typeface="Calibri" panose="020F0502020204030204" pitchFamily="34" charset="0"/>
              </a:rPr>
              <a:t> </a:t>
            </a:r>
            <a:r>
              <a:rPr lang="en-US" altLang="en-US" sz="1600" dirty="0" smtClean="0">
                <a:latin typeface="Calibri" panose="020F0502020204030204" pitchFamily="34" charset="0"/>
              </a:rPr>
              <a:t>          SVD correction algorithm</a:t>
            </a:r>
          </a:p>
        </p:txBody>
      </p:sp>
      <p:sp>
        <p:nvSpPr>
          <p:cNvPr id="8" name="TextBox 9"/>
          <p:cNvSpPr txBox="1">
            <a:spLocks noChangeArrowheads="1"/>
          </p:cNvSpPr>
          <p:nvPr/>
        </p:nvSpPr>
        <p:spPr bwMode="auto">
          <a:xfrm>
            <a:off x="0" y="457200"/>
            <a:ext cx="9144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smtClean="0">
                <a:latin typeface="Calibri" panose="020F0502020204030204" pitchFamily="34" charset="0"/>
              </a:rPr>
              <a:t>     motivation: (1) prevented operation at near-integer tunes</a:t>
            </a:r>
            <a:endParaRPr lang="en-US" altLang="en-US" sz="1600" dirty="0">
              <a:latin typeface="Calibri" panose="020F0502020204030204" pitchFamily="34" charset="0"/>
            </a:endParaRPr>
          </a:p>
        </p:txBody>
      </p:sp>
      <p:sp>
        <p:nvSpPr>
          <p:cNvPr id="9" name="TextBox 9"/>
          <p:cNvSpPr txBox="1">
            <a:spLocks noChangeArrowheads="1"/>
          </p:cNvSpPr>
          <p:nvPr/>
        </p:nvSpPr>
        <p:spPr bwMode="auto">
          <a:xfrm>
            <a:off x="-6036" y="5968425"/>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smtClean="0">
                <a:latin typeface="Calibri" panose="020F0502020204030204" pitchFamily="34" charset="0"/>
              </a:rPr>
              <a:t>     prototyped in RHIC in 2010</a:t>
            </a:r>
          </a:p>
          <a:p>
            <a:pPr eaLnBrk="1" hangingPunct="1"/>
            <a:r>
              <a:rPr lang="en-US" altLang="en-US" sz="1600" dirty="0">
                <a:latin typeface="Calibri" panose="020F0502020204030204" pitchFamily="34" charset="0"/>
              </a:rPr>
              <a:t> </a:t>
            </a:r>
            <a:r>
              <a:rPr lang="en-US" altLang="en-US" sz="1600" dirty="0" smtClean="0">
                <a:latin typeface="Calibri" panose="020F0502020204030204" pitchFamily="34" charset="0"/>
              </a:rPr>
              <a:t>    implemented in RHIC (at store) and extended to application during acceleration in 2011     </a:t>
            </a:r>
          </a:p>
        </p:txBody>
      </p:sp>
      <p:pic>
        <p:nvPicPr>
          <p:cNvPr id="11" name="Picture 10" descr="effect of triplet vibrations figure 1.wpg"/>
          <p:cNvPicPr/>
          <p:nvPr/>
        </p:nvPicPr>
        <p:blipFill>
          <a:blip r:embed="rId2"/>
          <a:stretch>
            <a:fillRect/>
          </a:stretch>
        </p:blipFill>
        <p:spPr>
          <a:xfrm>
            <a:off x="5410200" y="1143000"/>
            <a:ext cx="3657600" cy="2743201"/>
          </a:xfrm>
          <a:prstGeom prst="rect">
            <a:avLst/>
          </a:prstGeom>
        </p:spPr>
      </p:pic>
      <p:sp>
        <p:nvSpPr>
          <p:cNvPr id="13" name="TextBox 9"/>
          <p:cNvSpPr txBox="1">
            <a:spLocks noChangeArrowheads="1"/>
          </p:cNvSpPr>
          <p:nvPr/>
        </p:nvSpPr>
        <p:spPr bwMode="auto">
          <a:xfrm>
            <a:off x="5257800" y="880646"/>
            <a:ext cx="3657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smtClean="0">
                <a:latin typeface="Calibri" panose="020F0502020204030204" pitchFamily="34" charset="0"/>
              </a:rPr>
              <a:t>(3) caused modulated </a:t>
            </a:r>
            <a:r>
              <a:rPr lang="en-US" altLang="en-US" sz="1600" dirty="0" err="1" smtClean="0">
                <a:latin typeface="Calibri" panose="020F0502020204030204" pitchFamily="34" charset="0"/>
              </a:rPr>
              <a:t>betatron</a:t>
            </a:r>
            <a:r>
              <a:rPr lang="en-US" altLang="en-US" sz="1600" dirty="0" smtClean="0">
                <a:latin typeface="Calibri" panose="020F0502020204030204" pitchFamily="34" charset="0"/>
              </a:rPr>
              <a:t> tunes </a:t>
            </a:r>
            <a:endParaRPr lang="en-US" altLang="en-US" sz="1600" dirty="0">
              <a:latin typeface="Calibri" panose="020F0502020204030204" pitchFamily="34" charset="0"/>
            </a:endParaRPr>
          </a:p>
        </p:txBody>
      </p:sp>
      <p:sp>
        <p:nvSpPr>
          <p:cNvPr id="14" name="TextBox 9"/>
          <p:cNvSpPr txBox="1">
            <a:spLocks noChangeArrowheads="1"/>
          </p:cNvSpPr>
          <p:nvPr/>
        </p:nvSpPr>
        <p:spPr bwMode="auto">
          <a:xfrm>
            <a:off x="1219200" y="880646"/>
            <a:ext cx="3200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smtClean="0">
                <a:latin typeface="Calibri" panose="020F0502020204030204" pitchFamily="34" charset="0"/>
              </a:rPr>
              <a:t>(2) modulated crossing angles at IPs</a:t>
            </a:r>
            <a:endParaRPr lang="en-US" altLang="en-US" sz="1600" dirty="0">
              <a:latin typeface="Calibri" panose="020F0502020204030204" pitchFamily="34" charset="0"/>
            </a:endParaRPr>
          </a:p>
        </p:txBody>
      </p:sp>
      <p:sp>
        <p:nvSpPr>
          <p:cNvPr id="15" name="TextBox 14"/>
          <p:cNvSpPr txBox="1"/>
          <p:nvPr/>
        </p:nvSpPr>
        <p:spPr>
          <a:xfrm>
            <a:off x="0" y="6581001"/>
            <a:ext cx="9144000" cy="276999"/>
          </a:xfrm>
          <a:prstGeom prst="rect">
            <a:avLst/>
          </a:prstGeom>
          <a:noFill/>
        </p:spPr>
        <p:txBody>
          <a:bodyPr wrap="square" rtlCol="0">
            <a:spAutoFit/>
          </a:bodyPr>
          <a:lstStyle/>
          <a:p>
            <a:pPr algn="ctr"/>
            <a:r>
              <a:rPr lang="en-US" sz="1200" dirty="0" smtClean="0">
                <a:latin typeface="Calibri" panose="020F0502020204030204" pitchFamily="34" charset="0"/>
              </a:rPr>
              <a:t>R. Michnoff et al, RHIC 10 Hz global orbit feedback system, IPAC10 (MOP268)</a:t>
            </a:r>
            <a:endParaRPr lang="en-US" sz="1600" dirty="0" smtClean="0">
              <a:latin typeface="Calibri" panose="020F0502020204030204" pitchFamily="34" charset="0"/>
            </a:endParaRPr>
          </a:p>
        </p:txBody>
      </p:sp>
      <p:sp>
        <p:nvSpPr>
          <p:cNvPr id="16" name="Oval 15"/>
          <p:cNvSpPr/>
          <p:nvPr/>
        </p:nvSpPr>
        <p:spPr>
          <a:xfrm>
            <a:off x="152400" y="609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52400" y="5334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52400" y="6096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52400" y="6359842"/>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36" descr="zzzzz.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9596" y="1140023"/>
            <a:ext cx="3350175" cy="270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49"/>
          <p:cNvSpPr txBox="1">
            <a:spLocks noChangeArrowheads="1"/>
          </p:cNvSpPr>
          <p:nvPr/>
        </p:nvSpPr>
        <p:spPr bwMode="auto">
          <a:xfrm rot="16200000">
            <a:off x="148014" y="4247863"/>
            <a:ext cx="7917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Comic Sans MS" pitchFamily="66" charset="0"/>
              </a:rPr>
              <a:t>x (</a:t>
            </a:r>
            <a:r>
              <a:rPr lang="en-US" altLang="en-US" sz="1400" dirty="0">
                <a:latin typeface="Symbol" pitchFamily="18" charset="2"/>
              </a:rPr>
              <a:t>m</a:t>
            </a:r>
            <a:r>
              <a:rPr lang="en-US" altLang="en-US" sz="1400" dirty="0">
                <a:latin typeface="Comic Sans MS" pitchFamily="66" charset="0"/>
              </a:rPr>
              <a:t>m)</a:t>
            </a:r>
          </a:p>
        </p:txBody>
      </p:sp>
      <p:sp>
        <p:nvSpPr>
          <p:cNvPr id="24" name="Right Brace 23"/>
          <p:cNvSpPr/>
          <p:nvPr/>
        </p:nvSpPr>
        <p:spPr>
          <a:xfrm rot="16200000" flipH="1" flipV="1">
            <a:off x="2228370" y="2926625"/>
            <a:ext cx="99219" cy="594777"/>
          </a:xfrm>
          <a:prstGeom prst="rightBrac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400"/>
          </a:p>
        </p:txBody>
      </p:sp>
      <p:sp>
        <p:nvSpPr>
          <p:cNvPr id="26" name="Rectangle 25"/>
          <p:cNvSpPr/>
          <p:nvPr/>
        </p:nvSpPr>
        <p:spPr>
          <a:xfrm>
            <a:off x="3544128" y="726621"/>
            <a:ext cx="116305" cy="82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7" name="Straight Arrow Connector 26"/>
          <p:cNvCxnSpPr/>
          <p:nvPr/>
        </p:nvCxnSpPr>
        <p:spPr>
          <a:xfrm>
            <a:off x="2828397" y="1550677"/>
            <a:ext cx="0" cy="5797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a:spLocks noChangeArrowheads="1"/>
          </p:cNvSpPr>
          <p:nvPr/>
        </p:nvSpPr>
        <p:spPr bwMode="auto">
          <a:xfrm>
            <a:off x="2142597" y="1216223"/>
            <a:ext cx="13707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Comic Sans MS" pitchFamily="66" charset="0"/>
              </a:rPr>
              <a:t>collision point</a:t>
            </a:r>
          </a:p>
        </p:txBody>
      </p:sp>
      <p:sp>
        <p:nvSpPr>
          <p:cNvPr id="29" name="TextBox 28"/>
          <p:cNvSpPr txBox="1">
            <a:spLocks noChangeArrowheads="1"/>
          </p:cNvSpPr>
          <p:nvPr/>
        </p:nvSpPr>
        <p:spPr bwMode="auto">
          <a:xfrm>
            <a:off x="1952924" y="3194446"/>
            <a:ext cx="799273"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Comic Sans MS" pitchFamily="66" charset="0"/>
              </a:rPr>
              <a:t>triplet</a:t>
            </a:r>
          </a:p>
        </p:txBody>
      </p:sp>
      <p:sp>
        <p:nvSpPr>
          <p:cNvPr id="30" name="TextBox 29"/>
          <p:cNvSpPr txBox="1">
            <a:spLocks noChangeArrowheads="1"/>
          </p:cNvSpPr>
          <p:nvPr/>
        </p:nvSpPr>
        <p:spPr bwMode="auto">
          <a:xfrm>
            <a:off x="2828397" y="3194446"/>
            <a:ext cx="7992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Comic Sans MS" pitchFamily="66" charset="0"/>
              </a:rPr>
              <a:t>triplet</a:t>
            </a:r>
          </a:p>
        </p:txBody>
      </p:sp>
      <p:pic>
        <p:nvPicPr>
          <p:cNvPr id="31" name="Picture 30" descr="zzzzz.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8373" y="3907907"/>
            <a:ext cx="2246657" cy="107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zzzzz.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55845" y="3959423"/>
            <a:ext cx="2401955" cy="103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a:spLocks noChangeArrowheads="1"/>
          </p:cNvSpPr>
          <p:nvPr/>
        </p:nvSpPr>
        <p:spPr bwMode="auto">
          <a:xfrm>
            <a:off x="1550842" y="4784428"/>
            <a:ext cx="896555" cy="307777"/>
          </a:xfrm>
          <a:prstGeom prst="rect">
            <a:avLst/>
          </a:prstGeom>
          <a:solidFill>
            <a:schemeClr val="bg1"/>
          </a:solidFill>
          <a:ln w="9525">
            <a:solidFill>
              <a:schemeClr val="bg1"/>
            </a:solidFill>
            <a:miter lim="800000"/>
            <a:headEnd/>
            <a:tailEnd/>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Comic Sans MS" pitchFamily="66" charset="0"/>
              </a:rPr>
              <a:t>time</a:t>
            </a:r>
          </a:p>
        </p:txBody>
      </p:sp>
      <p:sp>
        <p:nvSpPr>
          <p:cNvPr id="38" name="Right Brace 37"/>
          <p:cNvSpPr/>
          <p:nvPr/>
        </p:nvSpPr>
        <p:spPr>
          <a:xfrm rot="16200000" flipH="1" flipV="1">
            <a:off x="3090999" y="2926625"/>
            <a:ext cx="99219" cy="594777"/>
          </a:xfrm>
          <a:prstGeom prst="rightBrac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400"/>
          </a:p>
        </p:txBody>
      </p:sp>
      <p:sp>
        <p:nvSpPr>
          <p:cNvPr id="39" name="TextBox 38"/>
          <p:cNvSpPr txBox="1">
            <a:spLocks noChangeArrowheads="1"/>
          </p:cNvSpPr>
          <p:nvPr/>
        </p:nvSpPr>
        <p:spPr bwMode="auto">
          <a:xfrm>
            <a:off x="3760642" y="4797623"/>
            <a:ext cx="896555" cy="307777"/>
          </a:xfrm>
          <a:prstGeom prst="rect">
            <a:avLst/>
          </a:prstGeom>
          <a:solidFill>
            <a:schemeClr val="bg1"/>
          </a:solidFill>
          <a:ln w="9525">
            <a:solidFill>
              <a:schemeClr val="bg1"/>
            </a:solidFill>
            <a:miter lim="800000"/>
            <a:headEnd/>
            <a:tailEnd/>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Comic Sans MS" pitchFamily="66" charset="0"/>
              </a:rPr>
              <a:t>time</a:t>
            </a:r>
          </a:p>
        </p:txBody>
      </p:sp>
      <p:cxnSp>
        <p:nvCxnSpPr>
          <p:cNvPr id="41" name="Straight Arrow Connector 40"/>
          <p:cNvCxnSpPr>
            <a:stCxn id="31" idx="0"/>
          </p:cNvCxnSpPr>
          <p:nvPr/>
        </p:nvCxnSpPr>
        <p:spPr>
          <a:xfrm flipV="1">
            <a:off x="1761702" y="2438400"/>
            <a:ext cx="990495" cy="1469507"/>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2" idx="0"/>
          </p:cNvCxnSpPr>
          <p:nvPr/>
        </p:nvCxnSpPr>
        <p:spPr>
          <a:xfrm flipH="1" flipV="1">
            <a:off x="2904597" y="2438401"/>
            <a:ext cx="1152226" cy="152102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1465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8"/>
          <p:cNvSpPr txBox="1">
            <a:spLocks noChangeArrowheads="1"/>
          </p:cNvSpPr>
          <p:nvPr/>
        </p:nvSpPr>
        <p:spPr bwMode="auto">
          <a:xfrm>
            <a:off x="6256057" y="685800"/>
            <a:ext cx="25831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a:latin typeface="Calibri" panose="020F0502020204030204" pitchFamily="34" charset="0"/>
              </a:rPr>
              <a:t>higher integrated  luminosity</a:t>
            </a:r>
          </a:p>
        </p:txBody>
      </p:sp>
      <p:sp>
        <p:nvSpPr>
          <p:cNvPr id="8" name="TextBox 10"/>
          <p:cNvSpPr txBox="1">
            <a:spLocks noChangeArrowheads="1"/>
          </p:cNvSpPr>
          <p:nvPr/>
        </p:nvSpPr>
        <p:spPr bwMode="auto">
          <a:xfrm>
            <a:off x="6477000" y="4038600"/>
            <a:ext cx="254608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a:latin typeface="Calibri" panose="020F0502020204030204" pitchFamily="34" charset="0"/>
              </a:rPr>
              <a:t>intrinsic resolution </a:t>
            </a:r>
            <a:endParaRPr lang="en-US" altLang="en-US" sz="1600" dirty="0" smtClean="0">
              <a:latin typeface="Calibri" panose="020F0502020204030204" pitchFamily="34" charset="0"/>
            </a:endParaRPr>
          </a:p>
          <a:p>
            <a:pPr eaLnBrk="1" hangingPunct="1"/>
            <a:r>
              <a:rPr lang="en-US" altLang="en-US" sz="1600" dirty="0" smtClean="0">
                <a:latin typeface="Calibri" panose="020F0502020204030204" pitchFamily="34" charset="0"/>
              </a:rPr>
              <a:t>(</a:t>
            </a:r>
            <a:r>
              <a:rPr lang="en-US" altLang="en-US" sz="1600" dirty="0">
                <a:latin typeface="Calibri" panose="020F0502020204030204" pitchFamily="34" charset="0"/>
              </a:rPr>
              <a:t>versus 10 Hz interferences) </a:t>
            </a:r>
            <a:endParaRPr lang="en-US" altLang="en-US" sz="1600" dirty="0" smtClean="0">
              <a:latin typeface="Calibri" panose="020F0502020204030204" pitchFamily="34" charset="0"/>
            </a:endParaRPr>
          </a:p>
          <a:p>
            <a:pPr eaLnBrk="1" hangingPunct="1"/>
            <a:r>
              <a:rPr lang="en-US" altLang="en-US" sz="1600" dirty="0" smtClean="0">
                <a:latin typeface="Calibri" panose="020F0502020204030204" pitchFamily="34" charset="0"/>
              </a:rPr>
              <a:t>of </a:t>
            </a:r>
            <a:r>
              <a:rPr lang="en-US" altLang="en-US" sz="1600" dirty="0">
                <a:latin typeface="Calibri" panose="020F0502020204030204" pitchFamily="34" charset="0"/>
              </a:rPr>
              <a:t>instrumentation now </a:t>
            </a:r>
            <a:endParaRPr lang="en-US" altLang="en-US" sz="1600" dirty="0" smtClean="0">
              <a:latin typeface="Calibri" panose="020F0502020204030204" pitchFamily="34" charset="0"/>
            </a:endParaRPr>
          </a:p>
          <a:p>
            <a:pPr eaLnBrk="1" hangingPunct="1"/>
            <a:r>
              <a:rPr lang="en-US" altLang="en-US" sz="1600" dirty="0" smtClean="0">
                <a:latin typeface="Calibri" panose="020F0502020204030204" pitchFamily="34" charset="0"/>
              </a:rPr>
              <a:t>observable</a:t>
            </a:r>
            <a:endParaRPr lang="en-US" altLang="en-US" sz="1600" dirty="0">
              <a:latin typeface="Calibri" panose="020F0502020204030204" pitchFamily="34" charset="0"/>
            </a:endParaRPr>
          </a:p>
        </p:txBody>
      </p:sp>
      <p:pic>
        <p:nvPicPr>
          <p:cNvPr id="11" name="Picture 10" descr="zzzzz.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707484"/>
            <a:ext cx="5029200" cy="2609054"/>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12" name="TextBox 11"/>
          <p:cNvSpPr txBox="1">
            <a:spLocks noChangeArrowheads="1"/>
          </p:cNvSpPr>
          <p:nvPr/>
        </p:nvSpPr>
        <p:spPr bwMode="auto">
          <a:xfrm>
            <a:off x="1018381" y="2819400"/>
            <a:ext cx="4988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200" dirty="0" smtClean="0">
                <a:latin typeface="Calibri" panose="020F0502020204030204" pitchFamily="34" charset="0"/>
              </a:rPr>
              <a:t>2011</a:t>
            </a:r>
            <a:endParaRPr lang="en-US" altLang="en-US" sz="1200" dirty="0">
              <a:latin typeface="Calibri" panose="020F0502020204030204" pitchFamily="34" charset="0"/>
            </a:endParaRPr>
          </a:p>
        </p:txBody>
      </p:sp>
      <p:sp>
        <p:nvSpPr>
          <p:cNvPr id="18" name="TextBox 22"/>
          <p:cNvSpPr txBox="1">
            <a:spLocks noChangeArrowheads="1"/>
          </p:cNvSpPr>
          <p:nvPr/>
        </p:nvSpPr>
        <p:spPr bwMode="auto">
          <a:xfrm>
            <a:off x="1953843" y="381000"/>
            <a:ext cx="26720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a:latin typeface="Calibri" panose="020F0502020204030204" pitchFamily="34" charset="0"/>
              </a:rPr>
              <a:t>ZDC rates at PHENIX and STAR</a:t>
            </a:r>
          </a:p>
        </p:txBody>
      </p:sp>
      <p:sp>
        <p:nvSpPr>
          <p:cNvPr id="19" name="Right Arrow 18"/>
          <p:cNvSpPr/>
          <p:nvPr/>
        </p:nvSpPr>
        <p:spPr>
          <a:xfrm>
            <a:off x="5943600" y="756877"/>
            <a:ext cx="304800"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20" name="Right Arrow 19"/>
          <p:cNvSpPr/>
          <p:nvPr/>
        </p:nvSpPr>
        <p:spPr>
          <a:xfrm>
            <a:off x="6096000" y="4122506"/>
            <a:ext cx="304800"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21" name="TextBox 4"/>
          <p:cNvSpPr txBox="1">
            <a:spLocks noChangeArrowheads="1"/>
          </p:cNvSpPr>
          <p:nvPr/>
        </p:nvSpPr>
        <p:spPr bwMode="auto">
          <a:xfrm>
            <a:off x="0" y="0"/>
            <a:ext cx="9144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2200" b="1" dirty="0" smtClean="0">
                <a:latin typeface="Calibri" panose="020F0502020204030204" pitchFamily="34" charset="0"/>
              </a:rPr>
              <a:t>RHIC triplet vibration feedback</a:t>
            </a:r>
          </a:p>
        </p:txBody>
      </p:sp>
      <p:grpSp>
        <p:nvGrpSpPr>
          <p:cNvPr id="23" name="Group 22"/>
          <p:cNvGrpSpPr/>
          <p:nvPr/>
        </p:nvGrpSpPr>
        <p:grpSpPr>
          <a:xfrm>
            <a:off x="76200" y="3886617"/>
            <a:ext cx="5798190" cy="2818983"/>
            <a:chOff x="58231" y="990600"/>
            <a:chExt cx="8986098" cy="4495800"/>
          </a:xfrm>
        </p:grpSpPr>
        <p:pic>
          <p:nvPicPr>
            <p:cNvPr id="24" name="Picture 23" descr="zzzzz.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9825" y="1474788"/>
              <a:ext cx="41179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zzzzz.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1474788"/>
              <a:ext cx="358140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p:nvSpPr>
          <p:spPr bwMode="auto">
            <a:xfrm>
              <a:off x="58231" y="1447800"/>
              <a:ext cx="5950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a:latin typeface="Calibri" panose="020F0502020204030204" pitchFamily="34" charset="0"/>
                </a:rPr>
                <a:t>blue </a:t>
              </a:r>
            </a:p>
            <a:p>
              <a:pPr eaLnBrk="1" hangingPunct="1"/>
              <a:r>
                <a:rPr lang="en-US" altLang="en-US" sz="1600" dirty="0">
                  <a:latin typeface="Calibri" panose="020F0502020204030204" pitchFamily="34" charset="0"/>
                </a:rPr>
                <a:t>ring</a:t>
              </a:r>
            </a:p>
          </p:txBody>
        </p:sp>
        <p:sp>
          <p:nvSpPr>
            <p:cNvPr id="27" name="TextBox 26"/>
            <p:cNvSpPr txBox="1">
              <a:spLocks noChangeArrowheads="1"/>
            </p:cNvSpPr>
            <p:nvPr/>
          </p:nvSpPr>
          <p:spPr bwMode="auto">
            <a:xfrm>
              <a:off x="58231" y="3330575"/>
              <a:ext cx="8193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a:latin typeface="Calibri" panose="020F0502020204030204" pitchFamily="34" charset="0"/>
                </a:rPr>
                <a:t>yellow  </a:t>
              </a:r>
            </a:p>
            <a:p>
              <a:pPr eaLnBrk="1" hangingPunct="1"/>
              <a:r>
                <a:rPr lang="en-US" altLang="en-US" sz="1600" dirty="0">
                  <a:latin typeface="Calibri" panose="020F0502020204030204" pitchFamily="34" charset="0"/>
                </a:rPr>
                <a:t>ring</a:t>
              </a:r>
            </a:p>
          </p:txBody>
        </p:sp>
        <p:sp>
          <p:nvSpPr>
            <p:cNvPr id="29" name="TextBox 28"/>
            <p:cNvSpPr txBox="1">
              <a:spLocks noChangeArrowheads="1"/>
            </p:cNvSpPr>
            <p:nvPr/>
          </p:nvSpPr>
          <p:spPr bwMode="auto">
            <a:xfrm>
              <a:off x="4038600" y="2328864"/>
              <a:ext cx="1424329" cy="49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dirty="0">
                  <a:latin typeface="Calibri" panose="020F0502020204030204" pitchFamily="34" charset="0"/>
                </a:rPr>
                <a:t>horizontal</a:t>
              </a:r>
            </a:p>
          </p:txBody>
        </p:sp>
        <p:sp>
          <p:nvSpPr>
            <p:cNvPr id="30" name="TextBox 29"/>
            <p:cNvSpPr txBox="1">
              <a:spLocks noChangeArrowheads="1"/>
            </p:cNvSpPr>
            <p:nvPr/>
          </p:nvSpPr>
          <p:spPr bwMode="auto">
            <a:xfrm>
              <a:off x="4038600" y="3548064"/>
              <a:ext cx="1424329" cy="49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a:latin typeface="Calibri" panose="020F0502020204030204" pitchFamily="34" charset="0"/>
                </a:rPr>
                <a:t>horizontal</a:t>
              </a:r>
            </a:p>
          </p:txBody>
        </p:sp>
        <p:sp>
          <p:nvSpPr>
            <p:cNvPr id="31" name="TextBox 30"/>
            <p:cNvSpPr txBox="1">
              <a:spLocks noChangeArrowheads="1"/>
            </p:cNvSpPr>
            <p:nvPr/>
          </p:nvSpPr>
          <p:spPr bwMode="auto">
            <a:xfrm>
              <a:off x="1905000" y="2100262"/>
              <a:ext cx="1118455" cy="49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dirty="0">
                  <a:latin typeface="Calibri" panose="020F0502020204030204" pitchFamily="34" charset="0"/>
                </a:rPr>
                <a:t>vertical</a:t>
              </a:r>
            </a:p>
          </p:txBody>
        </p:sp>
        <p:sp>
          <p:nvSpPr>
            <p:cNvPr id="32" name="TextBox 31"/>
            <p:cNvSpPr txBox="1">
              <a:spLocks noChangeArrowheads="1"/>
            </p:cNvSpPr>
            <p:nvPr/>
          </p:nvSpPr>
          <p:spPr bwMode="auto">
            <a:xfrm>
              <a:off x="1905000" y="3700463"/>
              <a:ext cx="1118455" cy="49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a:latin typeface="Calibri" panose="020F0502020204030204" pitchFamily="34" charset="0"/>
                </a:rPr>
                <a:t>vertical</a:t>
              </a:r>
            </a:p>
          </p:txBody>
        </p:sp>
        <p:sp>
          <p:nvSpPr>
            <p:cNvPr id="33" name="TextBox 32"/>
            <p:cNvSpPr txBox="1">
              <a:spLocks noChangeArrowheads="1"/>
            </p:cNvSpPr>
            <p:nvPr/>
          </p:nvSpPr>
          <p:spPr bwMode="auto">
            <a:xfrm>
              <a:off x="7620000" y="2133601"/>
              <a:ext cx="1424329" cy="49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dirty="0">
                  <a:latin typeface="Calibri" panose="020F0502020204030204" pitchFamily="34" charset="0"/>
                </a:rPr>
                <a:t>horizontal</a:t>
              </a:r>
            </a:p>
          </p:txBody>
        </p:sp>
        <p:sp>
          <p:nvSpPr>
            <p:cNvPr id="34" name="TextBox 33"/>
            <p:cNvSpPr txBox="1">
              <a:spLocks noChangeArrowheads="1"/>
            </p:cNvSpPr>
            <p:nvPr/>
          </p:nvSpPr>
          <p:spPr bwMode="auto">
            <a:xfrm>
              <a:off x="7620000" y="3352801"/>
              <a:ext cx="1424329" cy="49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a:latin typeface="Calibri" panose="020F0502020204030204" pitchFamily="34" charset="0"/>
                </a:rPr>
                <a:t>horizontal</a:t>
              </a:r>
            </a:p>
          </p:txBody>
        </p:sp>
        <p:sp>
          <p:nvSpPr>
            <p:cNvPr id="35" name="TextBox 34"/>
            <p:cNvSpPr txBox="1">
              <a:spLocks noChangeArrowheads="1"/>
            </p:cNvSpPr>
            <p:nvPr/>
          </p:nvSpPr>
          <p:spPr bwMode="auto">
            <a:xfrm>
              <a:off x="5783264" y="2133601"/>
              <a:ext cx="1118455" cy="49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a:latin typeface="Calibri" panose="020F0502020204030204" pitchFamily="34" charset="0"/>
                </a:rPr>
                <a:t>vertical</a:t>
              </a:r>
            </a:p>
          </p:txBody>
        </p:sp>
        <p:sp>
          <p:nvSpPr>
            <p:cNvPr id="36" name="TextBox 35"/>
            <p:cNvSpPr txBox="1">
              <a:spLocks noChangeArrowheads="1"/>
            </p:cNvSpPr>
            <p:nvPr/>
          </p:nvSpPr>
          <p:spPr bwMode="auto">
            <a:xfrm>
              <a:off x="5783264" y="3733799"/>
              <a:ext cx="1118455" cy="49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a:latin typeface="Calibri" panose="020F0502020204030204" pitchFamily="34" charset="0"/>
                </a:rPr>
                <a:t>vertical</a:t>
              </a:r>
            </a:p>
          </p:txBody>
        </p:sp>
        <p:sp>
          <p:nvSpPr>
            <p:cNvPr id="37" name="TextBox 36"/>
            <p:cNvSpPr txBox="1">
              <a:spLocks noChangeArrowheads="1"/>
            </p:cNvSpPr>
            <p:nvPr/>
          </p:nvSpPr>
          <p:spPr bwMode="auto">
            <a:xfrm>
              <a:off x="1143000" y="990600"/>
              <a:ext cx="411480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ctr" eaLnBrk="1" hangingPunct="1"/>
              <a:r>
                <a:rPr lang="en-US" altLang="en-US" sz="1600">
                  <a:latin typeface="Calibri" panose="020F0502020204030204" pitchFamily="34" charset="0"/>
                </a:rPr>
                <a:t>without 10 Hz feedback</a:t>
              </a:r>
            </a:p>
          </p:txBody>
        </p:sp>
        <p:sp>
          <p:nvSpPr>
            <p:cNvPr id="38" name="TextBox 37"/>
            <p:cNvSpPr txBox="1">
              <a:spLocks noChangeArrowheads="1"/>
            </p:cNvSpPr>
            <p:nvPr/>
          </p:nvSpPr>
          <p:spPr bwMode="auto">
            <a:xfrm>
              <a:off x="5334000" y="990600"/>
              <a:ext cx="358140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ctr" eaLnBrk="1" hangingPunct="1"/>
              <a:r>
                <a:rPr lang="en-US" altLang="en-US" sz="1600">
                  <a:latin typeface="Calibri" panose="020F0502020204030204" pitchFamily="34" charset="0"/>
                </a:rPr>
                <a:t>with 10 Hz feedback</a:t>
              </a:r>
            </a:p>
          </p:txBody>
        </p:sp>
        <p:sp>
          <p:nvSpPr>
            <p:cNvPr id="39" name="Rectangle 38"/>
            <p:cNvSpPr/>
            <p:nvPr/>
          </p:nvSpPr>
          <p:spPr>
            <a:xfrm>
              <a:off x="1139825" y="1390650"/>
              <a:ext cx="7775575" cy="40957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grpSp>
      <p:sp>
        <p:nvSpPr>
          <p:cNvPr id="40" name="TextBox 39"/>
          <p:cNvSpPr txBox="1">
            <a:spLocks noChangeArrowheads="1"/>
          </p:cNvSpPr>
          <p:nvPr/>
        </p:nvSpPr>
        <p:spPr bwMode="auto">
          <a:xfrm rot="16200000">
            <a:off x="-499511" y="1789788"/>
            <a:ext cx="2404376" cy="338554"/>
          </a:xfrm>
          <a:prstGeom prst="rect">
            <a:avLst/>
          </a:prstGeom>
          <a:solidFill>
            <a:schemeClr val="bg1"/>
          </a:solidFill>
          <a:ln>
            <a:noFill/>
          </a:ln>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smtClean="0">
                <a:latin typeface="Calibri" panose="020F0502020204030204" pitchFamily="34" charset="0"/>
              </a:rPr>
              <a:t>ZDC coincidence rate [kHz]</a:t>
            </a:r>
            <a:endParaRPr lang="en-US" altLang="en-US" sz="1600" dirty="0">
              <a:latin typeface="Calibri" panose="020F0502020204030204" pitchFamily="34" charset="0"/>
            </a:endParaRPr>
          </a:p>
        </p:txBody>
      </p:sp>
      <p:sp>
        <p:nvSpPr>
          <p:cNvPr id="41" name="TextBox 40"/>
          <p:cNvSpPr txBox="1">
            <a:spLocks noChangeArrowheads="1"/>
          </p:cNvSpPr>
          <p:nvPr/>
        </p:nvSpPr>
        <p:spPr bwMode="auto">
          <a:xfrm>
            <a:off x="2729303" y="3361296"/>
            <a:ext cx="10243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smtClean="0">
                <a:latin typeface="Calibri" panose="020F0502020204030204" pitchFamily="34" charset="0"/>
              </a:rPr>
              <a:t>time [</a:t>
            </a:r>
            <a:r>
              <a:rPr lang="en-US" altLang="en-US" sz="1600" dirty="0" err="1" smtClean="0">
                <a:latin typeface="Calibri" panose="020F0502020204030204" pitchFamily="34" charset="0"/>
              </a:rPr>
              <a:t>hrs</a:t>
            </a:r>
            <a:r>
              <a:rPr lang="en-US" altLang="en-US" sz="1600" dirty="0" smtClean="0">
                <a:latin typeface="Calibri" panose="020F0502020204030204" pitchFamily="34" charset="0"/>
              </a:rPr>
              <a:t>]</a:t>
            </a:r>
            <a:endParaRPr lang="en-US" altLang="en-US" sz="1600" dirty="0">
              <a:latin typeface="Calibri" panose="020F0502020204030204" pitchFamily="34" charset="0"/>
            </a:endParaRPr>
          </a:p>
        </p:txBody>
      </p:sp>
      <p:cxnSp>
        <p:nvCxnSpPr>
          <p:cNvPr id="43" name="Straight Connector 42"/>
          <p:cNvCxnSpPr/>
          <p:nvPr/>
        </p:nvCxnSpPr>
        <p:spPr>
          <a:xfrm>
            <a:off x="3241462" y="929685"/>
            <a:ext cx="0" cy="2895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241462" y="1074442"/>
            <a:ext cx="232113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8"/>
          <p:cNvSpPr txBox="1">
            <a:spLocks noChangeArrowheads="1"/>
          </p:cNvSpPr>
          <p:nvPr/>
        </p:nvSpPr>
        <p:spPr bwMode="auto">
          <a:xfrm>
            <a:off x="3886200" y="914400"/>
            <a:ext cx="1076257" cy="307777"/>
          </a:xfrm>
          <a:prstGeom prst="rect">
            <a:avLst/>
          </a:prstGeom>
          <a:solidFill>
            <a:schemeClr val="bg1"/>
          </a:solidFill>
          <a:ln>
            <a:noFill/>
          </a:ln>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dirty="0" smtClean="0">
                <a:latin typeface="Calibri" panose="020F0502020204030204" pitchFamily="34" charset="0"/>
              </a:rPr>
              <a:t>feedback on</a:t>
            </a:r>
            <a:endParaRPr lang="en-US" altLang="en-US" sz="1400" dirty="0">
              <a:latin typeface="Calibri" panose="020F0502020204030204" pitchFamily="34" charset="0"/>
            </a:endParaRPr>
          </a:p>
        </p:txBody>
      </p:sp>
    </p:spTree>
    <p:extLst>
      <p:ext uri="{BB962C8B-B14F-4D97-AF65-F5344CB8AC3E}">
        <p14:creationId xmlns:p14="http://schemas.microsoft.com/office/powerpoint/2010/main" val="14229785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905000"/>
            <a:ext cx="6314742" cy="1323439"/>
          </a:xfrm>
          <a:prstGeom prst="rect">
            <a:avLst/>
          </a:prstGeom>
          <a:noFill/>
        </p:spPr>
        <p:txBody>
          <a:bodyPr wrap="none" rtlCol="0">
            <a:spAutoFit/>
          </a:bodyPr>
          <a:lstStyle/>
          <a:p>
            <a:r>
              <a:rPr lang="en-US" sz="4000" dirty="0" smtClean="0"/>
              <a:t>RHIC Challenges – how these </a:t>
            </a:r>
          </a:p>
          <a:p>
            <a:r>
              <a:rPr lang="en-US" sz="4000" dirty="0" smtClean="0"/>
              <a:t>developments were applied</a:t>
            </a:r>
          </a:p>
        </p:txBody>
      </p:sp>
    </p:spTree>
    <p:extLst>
      <p:ext uri="{BB962C8B-B14F-4D97-AF65-F5344CB8AC3E}">
        <p14:creationId xmlns:p14="http://schemas.microsoft.com/office/powerpoint/2010/main" val="4364471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zzzzz.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2107" y="1143000"/>
            <a:ext cx="59086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640007" y="4462046"/>
            <a:ext cx="1400175" cy="338554"/>
          </a:xfrm>
          <a:prstGeom prst="rect">
            <a:avLst/>
          </a:prstGeom>
          <a:solidFill>
            <a:schemeClr val="bg1"/>
          </a:solidFill>
          <a:ln w="9525">
            <a:solidFill>
              <a:schemeClr val="bg1"/>
            </a:solidFill>
            <a:miter lim="800000"/>
            <a:headEnd/>
            <a:tailEnd/>
          </a:ln>
        </p:spPr>
        <p:txBody>
          <a:bodyPr wrap="squar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smtClean="0">
                <a:solidFill>
                  <a:srgbClr val="FF0000"/>
                </a:solidFill>
                <a:latin typeface="Symbol" panose="05050102010706020507" pitchFamily="18" charset="2"/>
              </a:rPr>
              <a:t>  </a:t>
            </a:r>
            <a:r>
              <a:rPr lang="en-US" altLang="en-US" sz="1600" dirty="0" err="1" smtClean="0">
                <a:solidFill>
                  <a:srgbClr val="FF0000"/>
                </a:solidFill>
                <a:latin typeface="Symbol" panose="05050102010706020507" pitchFamily="18" charset="2"/>
              </a:rPr>
              <a:t>D</a:t>
            </a:r>
            <a:r>
              <a:rPr lang="en-US" altLang="en-US" sz="1600" dirty="0" err="1" smtClean="0">
                <a:solidFill>
                  <a:srgbClr val="FF0000"/>
                </a:solidFill>
                <a:latin typeface="Calibri" panose="020F0502020204030204" pitchFamily="34" charset="0"/>
              </a:rPr>
              <a:t>Q</a:t>
            </a:r>
            <a:r>
              <a:rPr lang="en-US" altLang="en-US" sz="1600" baseline="-25000" dirty="0" err="1" smtClean="0">
                <a:solidFill>
                  <a:srgbClr val="FF0000"/>
                </a:solidFill>
                <a:latin typeface="Calibri" panose="020F0502020204030204" pitchFamily="34" charset="0"/>
              </a:rPr>
              <a:t>y</a:t>
            </a:r>
            <a:r>
              <a:rPr lang="en-US" altLang="en-US" sz="1600" dirty="0">
                <a:solidFill>
                  <a:srgbClr val="FF0000"/>
                </a:solidFill>
                <a:latin typeface="Calibri" panose="020F0502020204030204" pitchFamily="34" charset="0"/>
              </a:rPr>
              <a:t>= 0.006</a:t>
            </a:r>
          </a:p>
        </p:txBody>
      </p:sp>
      <p:sp>
        <p:nvSpPr>
          <p:cNvPr id="4" name="TextBox 3"/>
          <p:cNvSpPr txBox="1">
            <a:spLocks noChangeArrowheads="1"/>
          </p:cNvSpPr>
          <p:nvPr/>
        </p:nvSpPr>
        <p:spPr bwMode="auto">
          <a:xfrm>
            <a:off x="553763" y="4690646"/>
            <a:ext cx="1381019" cy="338554"/>
          </a:xfrm>
          <a:prstGeom prst="rect">
            <a:avLst/>
          </a:prstGeom>
          <a:solidFill>
            <a:schemeClr val="bg1"/>
          </a:solidFill>
          <a:ln w="9525">
            <a:solidFill>
              <a:schemeClr val="bg1"/>
            </a:solidFill>
            <a:miter lim="800000"/>
            <a:headEnd/>
            <a:tailEnd/>
          </a:ln>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a:solidFill>
                  <a:srgbClr val="FF0000"/>
                </a:solidFill>
                <a:latin typeface="Calibri" panose="020F0502020204030204" pitchFamily="34" charset="0"/>
              </a:rPr>
              <a:t>2/3 resonance</a:t>
            </a:r>
          </a:p>
        </p:txBody>
      </p:sp>
      <p:sp>
        <p:nvSpPr>
          <p:cNvPr id="5" name="Down Arrow 4"/>
          <p:cNvSpPr/>
          <p:nvPr/>
        </p:nvSpPr>
        <p:spPr>
          <a:xfrm rot="16200000" flipH="1">
            <a:off x="2171820" y="4639762"/>
            <a:ext cx="135523" cy="4572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Calibri" panose="020F0502020204030204" pitchFamily="34" charset="0"/>
            </a:endParaRPr>
          </a:p>
        </p:txBody>
      </p:sp>
      <p:sp>
        <p:nvSpPr>
          <p:cNvPr id="6" name="Down Arrow 5"/>
          <p:cNvSpPr/>
          <p:nvPr/>
        </p:nvSpPr>
        <p:spPr>
          <a:xfrm>
            <a:off x="5439982" y="4419600"/>
            <a:ext cx="152400" cy="381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Calibri" panose="020F0502020204030204" pitchFamily="34" charset="0"/>
            </a:endParaRPr>
          </a:p>
        </p:txBody>
      </p:sp>
      <p:sp>
        <p:nvSpPr>
          <p:cNvPr id="7" name="Down Arrow 6"/>
          <p:cNvSpPr/>
          <p:nvPr/>
        </p:nvSpPr>
        <p:spPr>
          <a:xfrm flipV="1">
            <a:off x="5439982" y="4191000"/>
            <a:ext cx="152400" cy="381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Calibri" panose="020F0502020204030204" pitchFamily="34" charset="0"/>
            </a:endParaRPr>
          </a:p>
        </p:txBody>
      </p:sp>
      <p:sp>
        <p:nvSpPr>
          <p:cNvPr id="8" name="TextBox 7"/>
          <p:cNvSpPr txBox="1">
            <a:spLocks noChangeArrowheads="1"/>
          </p:cNvSpPr>
          <p:nvPr/>
        </p:nvSpPr>
        <p:spPr bwMode="auto">
          <a:xfrm>
            <a:off x="6049582" y="1524000"/>
            <a:ext cx="12028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ctr" eaLnBrk="1" hangingPunct="1"/>
            <a:r>
              <a:rPr lang="en-US" altLang="en-US" sz="1600" dirty="0">
                <a:solidFill>
                  <a:srgbClr val="0000FF"/>
                </a:solidFill>
                <a:latin typeface="Calibri" panose="020F0502020204030204" pitchFamily="34" charset="0"/>
              </a:rPr>
              <a:t>end of</a:t>
            </a:r>
          </a:p>
          <a:p>
            <a:pPr algn="ctr" eaLnBrk="1" hangingPunct="1"/>
            <a:r>
              <a:rPr lang="en-US" altLang="en-US" sz="1600" dirty="0">
                <a:solidFill>
                  <a:srgbClr val="0000FF"/>
                </a:solidFill>
                <a:latin typeface="Calibri" panose="020F0502020204030204" pitchFamily="34" charset="0"/>
              </a:rPr>
              <a:t>acceleration</a:t>
            </a:r>
          </a:p>
        </p:txBody>
      </p:sp>
      <p:cxnSp>
        <p:nvCxnSpPr>
          <p:cNvPr id="9" name="Straight Arrow Connector 8"/>
          <p:cNvCxnSpPr/>
          <p:nvPr/>
        </p:nvCxnSpPr>
        <p:spPr>
          <a:xfrm>
            <a:off x="6630607" y="2133600"/>
            <a:ext cx="0" cy="53340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a:spLocks noChangeArrowheads="1"/>
          </p:cNvSpPr>
          <p:nvPr/>
        </p:nvSpPr>
        <p:spPr bwMode="auto">
          <a:xfrm>
            <a:off x="533400" y="914400"/>
            <a:ext cx="1096582" cy="584775"/>
          </a:xfrm>
          <a:prstGeom prst="rect">
            <a:avLst/>
          </a:prstGeom>
          <a:solidFill>
            <a:schemeClr val="bg1"/>
          </a:solidFill>
          <a:ln w="9525">
            <a:solidFill>
              <a:schemeClr val="bg1"/>
            </a:solidFill>
            <a:miter lim="800000"/>
            <a:headEnd/>
            <a:tailEnd/>
          </a:ln>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a:solidFill>
                  <a:srgbClr val="FF0000"/>
                </a:solidFill>
                <a:latin typeface="Calibri" panose="020F0502020204030204" pitchFamily="34" charset="0"/>
              </a:rPr>
              <a:t>7/10 snake</a:t>
            </a:r>
          </a:p>
          <a:p>
            <a:pPr eaLnBrk="1" hangingPunct="1"/>
            <a:r>
              <a:rPr lang="en-US" altLang="en-US" sz="1600">
                <a:solidFill>
                  <a:srgbClr val="FF0000"/>
                </a:solidFill>
                <a:latin typeface="Calibri" panose="020F0502020204030204" pitchFamily="34" charset="0"/>
              </a:rPr>
              <a:t>resonance</a:t>
            </a:r>
          </a:p>
        </p:txBody>
      </p:sp>
      <p:sp>
        <p:nvSpPr>
          <p:cNvPr id="11" name="Down Arrow 10"/>
          <p:cNvSpPr/>
          <p:nvPr/>
        </p:nvSpPr>
        <p:spPr>
          <a:xfrm rot="16200000" flipH="1">
            <a:off x="1763331" y="1047749"/>
            <a:ext cx="114301" cy="381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Calibri" panose="020F0502020204030204" pitchFamily="34" charset="0"/>
            </a:endParaRPr>
          </a:p>
        </p:txBody>
      </p:sp>
      <p:sp>
        <p:nvSpPr>
          <p:cNvPr id="12" name="Rectangle 11"/>
          <p:cNvSpPr/>
          <p:nvPr/>
        </p:nvSpPr>
        <p:spPr>
          <a:xfrm>
            <a:off x="2772982" y="4191000"/>
            <a:ext cx="12192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Calibri" panose="020F0502020204030204" pitchFamily="34" charset="0"/>
            </a:endParaRPr>
          </a:p>
        </p:txBody>
      </p:sp>
      <p:cxnSp>
        <p:nvCxnSpPr>
          <p:cNvPr id="13" name="Straight Arrow Connector 12"/>
          <p:cNvCxnSpPr/>
          <p:nvPr/>
        </p:nvCxnSpPr>
        <p:spPr>
          <a:xfrm>
            <a:off x="2772982" y="4267200"/>
            <a:ext cx="0" cy="53340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a:spLocks noChangeArrowheads="1"/>
          </p:cNvSpPr>
          <p:nvPr/>
        </p:nvSpPr>
        <p:spPr bwMode="auto">
          <a:xfrm>
            <a:off x="2620582" y="3606225"/>
            <a:ext cx="12028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ctr" eaLnBrk="1" hangingPunct="1"/>
            <a:r>
              <a:rPr lang="en-US" altLang="en-US" sz="1600">
                <a:solidFill>
                  <a:srgbClr val="0000FF"/>
                </a:solidFill>
                <a:latin typeface="Calibri" panose="020F0502020204030204" pitchFamily="34" charset="0"/>
              </a:rPr>
              <a:t>start of</a:t>
            </a:r>
          </a:p>
          <a:p>
            <a:pPr algn="ctr" eaLnBrk="1" hangingPunct="1"/>
            <a:r>
              <a:rPr lang="en-US" altLang="en-US" sz="1600">
                <a:solidFill>
                  <a:srgbClr val="0000FF"/>
                </a:solidFill>
                <a:latin typeface="Calibri" panose="020F0502020204030204" pitchFamily="34" charset="0"/>
              </a:rPr>
              <a:t>acceleration</a:t>
            </a:r>
          </a:p>
        </p:txBody>
      </p:sp>
      <p:sp>
        <p:nvSpPr>
          <p:cNvPr id="15" name="TextBox 22"/>
          <p:cNvSpPr txBox="1">
            <a:spLocks noChangeArrowheads="1"/>
          </p:cNvSpPr>
          <p:nvPr/>
        </p:nvSpPr>
        <p:spPr bwMode="auto">
          <a:xfrm>
            <a:off x="0" y="0"/>
            <a:ext cx="914400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2200" b="1" dirty="0" smtClean="0">
                <a:latin typeface="Calibri" panose="020F0502020204030204" pitchFamily="34" charset="0"/>
              </a:rPr>
              <a:t>Allowed operation under extreme conditions </a:t>
            </a:r>
            <a:endParaRPr lang="en-US" altLang="en-US" sz="2200" b="1" dirty="0">
              <a:latin typeface="Calibri" panose="020F0502020204030204" pitchFamily="34" charset="0"/>
            </a:endParaRPr>
          </a:p>
        </p:txBody>
      </p:sp>
      <p:sp>
        <p:nvSpPr>
          <p:cNvPr id="16" name="TextBox 8"/>
          <p:cNvSpPr txBox="1">
            <a:spLocks noChangeArrowheads="1"/>
          </p:cNvSpPr>
          <p:nvPr/>
        </p:nvSpPr>
        <p:spPr bwMode="auto">
          <a:xfrm>
            <a:off x="1695827" y="6019800"/>
            <a:ext cx="57717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a:latin typeface="Calibri" panose="020F0502020204030204" pitchFamily="34" charset="0"/>
              </a:rPr>
              <a:t>a</a:t>
            </a:r>
            <a:r>
              <a:rPr lang="en-US" altLang="en-US" sz="1600" dirty="0" smtClean="0">
                <a:latin typeface="Calibri" panose="020F0502020204030204" pitchFamily="34" charset="0"/>
              </a:rPr>
              <a:t>voidance of depolarizing snake resonance by acceleration in close </a:t>
            </a:r>
          </a:p>
          <a:p>
            <a:pPr eaLnBrk="1" hangingPunct="1"/>
            <a:r>
              <a:rPr lang="en-US" altLang="en-US" sz="1600" dirty="0">
                <a:latin typeface="Calibri" panose="020F0502020204030204" pitchFamily="34" charset="0"/>
              </a:rPr>
              <a:t>p</a:t>
            </a:r>
            <a:r>
              <a:rPr lang="en-US" altLang="en-US" sz="1600" dirty="0" smtClean="0">
                <a:latin typeface="Calibri" panose="020F0502020204030204" pitchFamily="34" charset="0"/>
              </a:rPr>
              <a:t>roximity to strong orbit resonance</a:t>
            </a:r>
            <a:endParaRPr lang="en-US" altLang="en-US" sz="1600" dirty="0">
              <a:latin typeface="Calibri" panose="020F0502020204030204" pitchFamily="34" charset="0"/>
            </a:endParaRPr>
          </a:p>
        </p:txBody>
      </p:sp>
      <p:sp>
        <p:nvSpPr>
          <p:cNvPr id="17" name="Right Arrow 16"/>
          <p:cNvSpPr/>
          <p:nvPr/>
        </p:nvSpPr>
        <p:spPr>
          <a:xfrm>
            <a:off x="1295400" y="6132929"/>
            <a:ext cx="304800"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19" name="TextBox 18"/>
          <p:cNvSpPr txBox="1"/>
          <p:nvPr/>
        </p:nvSpPr>
        <p:spPr>
          <a:xfrm>
            <a:off x="3276600" y="5065610"/>
            <a:ext cx="4030415" cy="338554"/>
          </a:xfrm>
          <a:prstGeom prst="rect">
            <a:avLst/>
          </a:prstGeom>
          <a:solidFill>
            <a:schemeClr val="bg1"/>
          </a:solidFill>
        </p:spPr>
        <p:txBody>
          <a:bodyPr wrap="square" rtlCol="0">
            <a:spAutoFit/>
          </a:bodyPr>
          <a:lstStyle/>
          <a:p>
            <a:pPr algn="ctr"/>
            <a:r>
              <a:rPr lang="en-US" sz="1600" dirty="0" smtClean="0"/>
              <a:t>time since start of acceleration [s]</a:t>
            </a:r>
            <a:endParaRPr lang="en-US" sz="1600" dirty="0"/>
          </a:p>
        </p:txBody>
      </p:sp>
    </p:spTree>
    <p:extLst>
      <p:ext uri="{BB962C8B-B14F-4D97-AF65-F5344CB8AC3E}">
        <p14:creationId xmlns:p14="http://schemas.microsoft.com/office/powerpoint/2010/main" val="20287124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1143000" y="6197025"/>
            <a:ext cx="7848600" cy="584775"/>
          </a:xfrm>
          <a:prstGeom prst="rect">
            <a:avLst/>
          </a:prstGeom>
          <a:solidFill>
            <a:schemeClr val="bg1"/>
          </a:solidFill>
          <a:ln w="9525">
            <a:solidFill>
              <a:schemeClr val="bg1"/>
            </a:solidFill>
            <a:miter lim="800000"/>
            <a:headEnd/>
            <a:tailEnd/>
          </a:ln>
        </p:spPr>
        <p:txBody>
          <a:bodyPr wrap="squar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a:latin typeface="Calibri" panose="020F0502020204030204" pitchFamily="34" charset="0"/>
              </a:rPr>
              <a:t>~ 25 % increase in relative polarization of each beam </a:t>
            </a:r>
          </a:p>
          <a:p>
            <a:pPr eaLnBrk="1" hangingPunct="1"/>
            <a:r>
              <a:rPr lang="en-US" altLang="en-US" sz="1600" dirty="0">
                <a:latin typeface="Calibri" panose="020F0502020204030204" pitchFamily="34" charset="0"/>
              </a:rPr>
              <a:t>huge figure of merit </a:t>
            </a:r>
            <a:r>
              <a:rPr lang="en-US" altLang="en-US" sz="1600" dirty="0" smtClean="0">
                <a:latin typeface="Calibri" panose="020F0502020204030204" pitchFamily="34" charset="0"/>
              </a:rPr>
              <a:t>increase (LP</a:t>
            </a:r>
            <a:r>
              <a:rPr lang="en-US" altLang="en-US" sz="1600" baseline="30000" dirty="0" smtClean="0">
                <a:latin typeface="Calibri" panose="020F0502020204030204" pitchFamily="34" charset="0"/>
              </a:rPr>
              <a:t>2</a:t>
            </a:r>
            <a:r>
              <a:rPr lang="en-US" altLang="en-US" sz="1600" dirty="0" smtClean="0">
                <a:latin typeface="Calibri" panose="020F0502020204030204" pitchFamily="34" charset="0"/>
              </a:rPr>
              <a:t> / LP</a:t>
            </a:r>
            <a:r>
              <a:rPr lang="en-US" altLang="en-US" sz="1600" baseline="30000" dirty="0" smtClean="0">
                <a:latin typeface="Calibri" panose="020F0502020204030204" pitchFamily="34" charset="0"/>
              </a:rPr>
              <a:t>4</a:t>
            </a:r>
            <a:r>
              <a:rPr lang="en-US" altLang="en-US" sz="1600" dirty="0" smtClean="0">
                <a:latin typeface="Calibri" panose="020F0502020204030204" pitchFamily="34" charset="0"/>
              </a:rPr>
              <a:t> for transverse/longitudinally polarized beams)</a:t>
            </a:r>
            <a:endParaRPr lang="en-US" altLang="en-US" sz="1600" dirty="0">
              <a:latin typeface="Calibri" panose="020F0502020204030204" pitchFamily="34" charset="0"/>
            </a:endParaRPr>
          </a:p>
        </p:txBody>
      </p:sp>
      <p:pic>
        <p:nvPicPr>
          <p:cNvPr id="3" name="Picture 5" descr="zzzzz.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4296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6"/>
          <p:cNvSpPr txBox="1">
            <a:spLocks noChangeArrowheads="1"/>
          </p:cNvSpPr>
          <p:nvPr/>
        </p:nvSpPr>
        <p:spPr bwMode="auto">
          <a:xfrm rot="-5400000">
            <a:off x="962025" y="292417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a:solidFill>
                  <a:srgbClr val="FF0000"/>
                </a:solidFill>
                <a:latin typeface="Calibri" panose="020F0502020204030204" pitchFamily="34" charset="0"/>
              </a:rPr>
              <a:t>run-11</a:t>
            </a:r>
          </a:p>
        </p:txBody>
      </p:sp>
      <p:sp>
        <p:nvSpPr>
          <p:cNvPr id="5" name="TextBox 16"/>
          <p:cNvSpPr txBox="1">
            <a:spLocks noChangeArrowheads="1"/>
          </p:cNvSpPr>
          <p:nvPr/>
        </p:nvSpPr>
        <p:spPr bwMode="auto">
          <a:xfrm rot="-5400000">
            <a:off x="1957560" y="3801239"/>
            <a:ext cx="7521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a:solidFill>
                  <a:srgbClr val="FF0000"/>
                </a:solidFill>
                <a:latin typeface="Calibri" panose="020F0502020204030204" pitchFamily="34" charset="0"/>
              </a:rPr>
              <a:t>run-9</a:t>
            </a:r>
          </a:p>
        </p:txBody>
      </p:sp>
      <p:cxnSp>
        <p:nvCxnSpPr>
          <p:cNvPr id="6" name="Straight Arrow Connector 5"/>
          <p:cNvCxnSpPr/>
          <p:nvPr/>
        </p:nvCxnSpPr>
        <p:spPr>
          <a:xfrm rot="16200000">
            <a:off x="952500" y="2171700"/>
            <a:ext cx="9906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6200000">
            <a:off x="1866900" y="3086100"/>
            <a:ext cx="9906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ight Arrow 7"/>
          <p:cNvSpPr/>
          <p:nvPr/>
        </p:nvSpPr>
        <p:spPr>
          <a:xfrm>
            <a:off x="762000" y="6285329"/>
            <a:ext cx="245918"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9" name="Right Arrow 8"/>
          <p:cNvSpPr/>
          <p:nvPr/>
        </p:nvSpPr>
        <p:spPr>
          <a:xfrm>
            <a:off x="762000" y="6553200"/>
            <a:ext cx="245918"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10" name="TextBox 9"/>
          <p:cNvSpPr txBox="1"/>
          <p:nvPr/>
        </p:nvSpPr>
        <p:spPr>
          <a:xfrm>
            <a:off x="6248400" y="2286000"/>
            <a:ext cx="2486025" cy="646331"/>
          </a:xfrm>
          <a:prstGeom prst="rect">
            <a:avLst/>
          </a:prstGeom>
          <a:noFill/>
        </p:spPr>
        <p:txBody>
          <a:bodyPr wrap="square" rtlCol="0">
            <a:spAutoFit/>
          </a:bodyPr>
          <a:lstStyle/>
          <a:p>
            <a:r>
              <a:rPr lang="en-US" sz="1200" dirty="0">
                <a:latin typeface="Calibri" panose="020F0502020204030204" pitchFamily="34" charset="0"/>
              </a:rPr>
              <a:t>f</a:t>
            </a:r>
            <a:r>
              <a:rPr lang="en-US" sz="1200" dirty="0" smtClean="0">
                <a:latin typeface="Calibri" panose="020F0502020204030204" pitchFamily="34" charset="0"/>
              </a:rPr>
              <a:t>igure from M. Bai et al, “Status and plans for the polarized hadron collider at RHIC”,  IPAC13 (TUYB203) </a:t>
            </a:r>
            <a:endParaRPr lang="en-US" sz="1600" dirty="0" smtClean="0">
              <a:latin typeface="Calibri" panose="020F0502020204030204" pitchFamily="34" charset="0"/>
            </a:endParaRPr>
          </a:p>
        </p:txBody>
      </p:sp>
      <p:sp>
        <p:nvSpPr>
          <p:cNvPr id="11" name="TextBox 22"/>
          <p:cNvSpPr txBox="1">
            <a:spLocks noChangeArrowheads="1"/>
          </p:cNvSpPr>
          <p:nvPr/>
        </p:nvSpPr>
        <p:spPr bwMode="auto">
          <a:xfrm>
            <a:off x="0" y="0"/>
            <a:ext cx="914400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2200" b="1" dirty="0" smtClean="0">
                <a:latin typeface="Calibri" panose="020F0502020204030204" pitchFamily="34" charset="0"/>
              </a:rPr>
              <a:t>Consequently increased accelerator performance</a:t>
            </a:r>
            <a:endParaRPr lang="en-US" altLang="en-US" sz="2200" b="1" dirty="0">
              <a:latin typeface="Calibri" panose="020F0502020204030204" pitchFamily="34" charset="0"/>
            </a:endParaRPr>
          </a:p>
        </p:txBody>
      </p:sp>
    </p:spTree>
    <p:extLst>
      <p:ext uri="{BB962C8B-B14F-4D97-AF65-F5344CB8AC3E}">
        <p14:creationId xmlns:p14="http://schemas.microsoft.com/office/powerpoint/2010/main" val="11240382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2"/>
          <p:cNvSpPr txBox="1">
            <a:spLocks noChangeArrowheads="1"/>
          </p:cNvSpPr>
          <p:nvPr/>
        </p:nvSpPr>
        <p:spPr bwMode="auto">
          <a:xfrm>
            <a:off x="0" y="0"/>
            <a:ext cx="9144000"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2200" b="1" dirty="0" smtClean="0">
                <a:latin typeface="Calibri" panose="020F0502020204030204" pitchFamily="34" charset="0"/>
              </a:rPr>
              <a:t>Enabled otherwise not practical/possible experiment: acceleration and</a:t>
            </a:r>
          </a:p>
          <a:p>
            <a:pPr eaLnBrk="1" hangingPunct="1"/>
            <a:r>
              <a:rPr lang="en-US" altLang="en-US" sz="2200" b="1" dirty="0" smtClean="0">
                <a:latin typeface="Calibri" panose="020F0502020204030204" pitchFamily="34" charset="0"/>
              </a:rPr>
              <a:t>          deceleration with orbit, tune/coupling and chromaticity feedback</a:t>
            </a:r>
            <a:endParaRPr lang="en-US" altLang="en-US" sz="2200" b="1" dirty="0">
              <a:latin typeface="Calibri" panose="020F0502020204030204" pitchFamily="34" charset="0"/>
            </a:endParaRPr>
          </a:p>
        </p:txBody>
      </p:sp>
      <p:sp>
        <p:nvSpPr>
          <p:cNvPr id="5" name="Rectangle 4"/>
          <p:cNvSpPr/>
          <p:nvPr/>
        </p:nvSpPr>
        <p:spPr>
          <a:xfrm>
            <a:off x="990600" y="4330700"/>
            <a:ext cx="3810000" cy="251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Calibri" panose="020F0502020204030204" pitchFamily="34" charset="0"/>
            </a:endParaRPr>
          </a:p>
        </p:txBody>
      </p:sp>
      <p:sp>
        <p:nvSpPr>
          <p:cNvPr id="8" name="TextBox 3"/>
          <p:cNvSpPr txBox="1">
            <a:spLocks noChangeArrowheads="1"/>
          </p:cNvSpPr>
          <p:nvPr/>
        </p:nvSpPr>
        <p:spPr bwMode="auto">
          <a:xfrm>
            <a:off x="5732317" y="6400800"/>
            <a:ext cx="32388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dirty="0">
                <a:latin typeface="Calibri" panose="020F0502020204030204" pitchFamily="34" charset="0"/>
              </a:rPr>
              <a:t>absolutely critical for successful execution</a:t>
            </a:r>
          </a:p>
        </p:txBody>
      </p:sp>
      <p:pic>
        <p:nvPicPr>
          <p:cNvPr id="9" name="Picture 5" descr="zzzzz.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1540" y="1060608"/>
            <a:ext cx="6398459" cy="28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zzzzz.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330700"/>
            <a:ext cx="4152243"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4"/>
          <p:cNvSpPr txBox="1">
            <a:spLocks noChangeArrowheads="1"/>
          </p:cNvSpPr>
          <p:nvPr/>
        </p:nvSpPr>
        <p:spPr bwMode="auto">
          <a:xfrm>
            <a:off x="2743200" y="4267200"/>
            <a:ext cx="914400" cy="246221"/>
          </a:xfrm>
          <a:prstGeom prst="rect">
            <a:avLst/>
          </a:prstGeom>
          <a:solidFill>
            <a:schemeClr val="bg1"/>
          </a:solidFill>
          <a:ln>
            <a:noFill/>
          </a:ln>
        </p:spPr>
        <p:txBody>
          <a:bodyPr wrap="squar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000" dirty="0" smtClean="0">
                <a:latin typeface="Calibri" panose="020F0502020204030204" pitchFamily="34" charset="0"/>
              </a:rPr>
              <a:t>acceleration</a:t>
            </a:r>
            <a:endParaRPr lang="en-US" altLang="en-US" sz="1000" dirty="0">
              <a:latin typeface="Calibri" panose="020F0502020204030204" pitchFamily="34" charset="0"/>
            </a:endParaRPr>
          </a:p>
        </p:txBody>
      </p:sp>
      <p:sp>
        <p:nvSpPr>
          <p:cNvPr id="15" name="TextBox 4"/>
          <p:cNvSpPr txBox="1">
            <a:spLocks noChangeArrowheads="1"/>
          </p:cNvSpPr>
          <p:nvPr/>
        </p:nvSpPr>
        <p:spPr bwMode="auto">
          <a:xfrm>
            <a:off x="3810000" y="4267200"/>
            <a:ext cx="1219200" cy="246063"/>
          </a:xfrm>
          <a:prstGeom prst="rect">
            <a:avLst/>
          </a:prstGeom>
          <a:solidFill>
            <a:schemeClr val="bg1"/>
          </a:solidFill>
          <a:ln>
            <a:noFill/>
          </a:ln>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000" dirty="0" smtClean="0">
                <a:latin typeface="Calibri" panose="020F0502020204030204" pitchFamily="34" charset="0"/>
              </a:rPr>
              <a:t>deceleration</a:t>
            </a:r>
            <a:endParaRPr lang="en-US" altLang="en-US" sz="1000" dirty="0">
              <a:latin typeface="Calibri" panose="020F0502020204030204" pitchFamily="34" charset="0"/>
            </a:endParaRPr>
          </a:p>
        </p:txBody>
      </p:sp>
      <p:sp>
        <p:nvSpPr>
          <p:cNvPr id="16" name="Rectangle 15"/>
          <p:cNvSpPr/>
          <p:nvPr/>
        </p:nvSpPr>
        <p:spPr>
          <a:xfrm>
            <a:off x="2057400" y="2211388"/>
            <a:ext cx="5390982" cy="37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09600" y="3657600"/>
            <a:ext cx="8458200" cy="303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5486399" y="6477000"/>
            <a:ext cx="245918"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19" name="TextBox 3"/>
          <p:cNvSpPr txBox="1">
            <a:spLocks noChangeArrowheads="1"/>
          </p:cNvSpPr>
          <p:nvPr/>
        </p:nvSpPr>
        <p:spPr bwMode="auto">
          <a:xfrm rot="16200000">
            <a:off x="548473" y="2738307"/>
            <a:ext cx="1275433" cy="523220"/>
          </a:xfrm>
          <a:prstGeom prst="rect">
            <a:avLst/>
          </a:prstGeom>
          <a:solidFill>
            <a:schemeClr val="bg1"/>
          </a:solidFill>
          <a:ln>
            <a:noFill/>
          </a:ln>
        </p:spPr>
        <p:txBody>
          <a:bodyPr wrap="squar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dirty="0">
                <a:latin typeface="Calibri" panose="020F0502020204030204" pitchFamily="34" charset="0"/>
              </a:rPr>
              <a:t>m</a:t>
            </a:r>
            <a:r>
              <a:rPr lang="en-US" altLang="en-US" sz="1400" dirty="0" smtClean="0">
                <a:latin typeface="Calibri" panose="020F0502020204030204" pitchFamily="34" charset="0"/>
              </a:rPr>
              <a:t>ain dipole current [A]</a:t>
            </a:r>
            <a:endParaRPr lang="en-US" altLang="en-US" sz="1400" dirty="0">
              <a:latin typeface="Calibri" panose="020F0502020204030204" pitchFamily="34" charset="0"/>
            </a:endParaRPr>
          </a:p>
        </p:txBody>
      </p:sp>
      <p:sp>
        <p:nvSpPr>
          <p:cNvPr id="11" name="TextBox 3"/>
          <p:cNvSpPr txBox="1">
            <a:spLocks noChangeArrowheads="1"/>
          </p:cNvSpPr>
          <p:nvPr/>
        </p:nvSpPr>
        <p:spPr bwMode="auto">
          <a:xfrm>
            <a:off x="3733800" y="3733800"/>
            <a:ext cx="2057400" cy="307975"/>
          </a:xfrm>
          <a:prstGeom prst="rect">
            <a:avLst/>
          </a:prstGeom>
          <a:solidFill>
            <a:schemeClr val="bg1"/>
          </a:solidFill>
          <a:ln>
            <a:noFill/>
          </a:ln>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dirty="0">
                <a:latin typeface="Calibri" panose="020F0502020204030204" pitchFamily="34" charset="0"/>
              </a:rPr>
              <a:t>t</a:t>
            </a:r>
            <a:r>
              <a:rPr lang="en-US" altLang="en-US" sz="1400" dirty="0" smtClean="0">
                <a:latin typeface="Calibri" panose="020F0502020204030204" pitchFamily="34" charset="0"/>
              </a:rPr>
              <a:t>ime [</a:t>
            </a:r>
            <a:r>
              <a:rPr lang="en-US" altLang="en-US" sz="1400" dirty="0" err="1" smtClean="0">
                <a:latin typeface="Calibri" panose="020F0502020204030204" pitchFamily="34" charset="0"/>
              </a:rPr>
              <a:t>hrs</a:t>
            </a:r>
            <a:r>
              <a:rPr lang="en-US" altLang="en-US" sz="1400" dirty="0" smtClean="0">
                <a:latin typeface="Calibri" panose="020F0502020204030204" pitchFamily="34" charset="0"/>
              </a:rPr>
              <a:t>]</a:t>
            </a:r>
            <a:endParaRPr lang="en-US" altLang="en-US" sz="1400" dirty="0">
              <a:latin typeface="Calibri" panose="020F0502020204030204" pitchFamily="34" charset="0"/>
            </a:endParaRPr>
          </a:p>
        </p:txBody>
      </p:sp>
      <p:sp>
        <p:nvSpPr>
          <p:cNvPr id="20" name="TextBox 3"/>
          <p:cNvSpPr txBox="1">
            <a:spLocks noChangeArrowheads="1"/>
          </p:cNvSpPr>
          <p:nvPr/>
        </p:nvSpPr>
        <p:spPr bwMode="auto">
          <a:xfrm>
            <a:off x="32442" y="762000"/>
            <a:ext cx="42747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dirty="0" smtClean="0">
                <a:latin typeface="Calibri" panose="020F0502020204030204" pitchFamily="34" charset="0"/>
              </a:rPr>
              <a:t>motivation: cross-calibration of </a:t>
            </a:r>
            <a:r>
              <a:rPr lang="en-US" altLang="en-US" sz="1400" dirty="0" err="1" smtClean="0">
                <a:latin typeface="Calibri" panose="020F0502020204030204" pitchFamily="34" charset="0"/>
              </a:rPr>
              <a:t>polarimeters</a:t>
            </a:r>
            <a:r>
              <a:rPr lang="en-US" altLang="en-US" sz="1400" dirty="0" smtClean="0">
                <a:latin typeface="Calibri" panose="020F0502020204030204" pitchFamily="34" charset="0"/>
              </a:rPr>
              <a:t> at 250 GeV</a:t>
            </a:r>
            <a:endParaRPr lang="en-US" altLang="en-US" sz="1400" dirty="0">
              <a:latin typeface="Calibri" panose="020F0502020204030204" pitchFamily="34" charset="0"/>
            </a:endParaRPr>
          </a:p>
        </p:txBody>
      </p:sp>
      <p:sp>
        <p:nvSpPr>
          <p:cNvPr id="21" name="Rectangle 20"/>
          <p:cNvSpPr/>
          <p:nvPr/>
        </p:nvSpPr>
        <p:spPr>
          <a:xfrm>
            <a:off x="495300" y="1060607"/>
            <a:ext cx="723900" cy="1225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a:spLocks noChangeArrowheads="1"/>
          </p:cNvSpPr>
          <p:nvPr/>
        </p:nvSpPr>
        <p:spPr bwMode="auto">
          <a:xfrm rot="16200000">
            <a:off x="607210" y="1369211"/>
            <a:ext cx="1157958" cy="523220"/>
          </a:xfrm>
          <a:prstGeom prst="rect">
            <a:avLst/>
          </a:prstGeom>
          <a:solidFill>
            <a:schemeClr val="bg1"/>
          </a:solidFill>
          <a:ln>
            <a:noFill/>
          </a:ln>
        </p:spPr>
        <p:txBody>
          <a:bodyPr wrap="squar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dirty="0" smtClean="0">
                <a:latin typeface="Calibri" panose="020F0502020204030204" pitchFamily="34" charset="0"/>
              </a:rPr>
              <a:t>total charge </a:t>
            </a:r>
          </a:p>
          <a:p>
            <a:pPr eaLnBrk="1" hangingPunct="1"/>
            <a:r>
              <a:rPr lang="en-US" altLang="en-US" sz="1400" dirty="0" smtClean="0">
                <a:latin typeface="Calibri" panose="020F0502020204030204" pitchFamily="34" charset="0"/>
              </a:rPr>
              <a:t>[10</a:t>
            </a:r>
            <a:r>
              <a:rPr lang="en-US" altLang="en-US" sz="1400" baseline="30000" dirty="0" smtClean="0">
                <a:latin typeface="Calibri" panose="020F0502020204030204" pitchFamily="34" charset="0"/>
              </a:rPr>
              <a:t>11</a:t>
            </a:r>
            <a:r>
              <a:rPr lang="en-US" altLang="en-US" sz="1400" dirty="0" smtClean="0">
                <a:latin typeface="Calibri" panose="020F0502020204030204" pitchFamily="34" charset="0"/>
              </a:rPr>
              <a:t>]</a:t>
            </a:r>
            <a:endParaRPr lang="en-US" altLang="en-US" sz="1400" dirty="0">
              <a:latin typeface="Calibri" panose="020F0502020204030204" pitchFamily="34" charset="0"/>
            </a:endParaRPr>
          </a:p>
        </p:txBody>
      </p:sp>
      <p:cxnSp>
        <p:nvCxnSpPr>
          <p:cNvPr id="24" name="Straight Connector 23"/>
          <p:cNvCxnSpPr/>
          <p:nvPr/>
        </p:nvCxnSpPr>
        <p:spPr>
          <a:xfrm>
            <a:off x="1676400" y="2590800"/>
            <a:ext cx="586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4"/>
          <p:cNvSpPr txBox="1">
            <a:spLocks noChangeArrowheads="1"/>
          </p:cNvSpPr>
          <p:nvPr/>
        </p:nvSpPr>
        <p:spPr bwMode="auto">
          <a:xfrm>
            <a:off x="76200" y="3959225"/>
            <a:ext cx="2362200" cy="307975"/>
          </a:xfrm>
          <a:prstGeom prst="rect">
            <a:avLst/>
          </a:prstGeom>
          <a:solidFill>
            <a:schemeClr val="bg1"/>
          </a:solidFill>
          <a:ln>
            <a:noFill/>
          </a:ln>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dirty="0">
                <a:latin typeface="Calibri" panose="020F0502020204030204" pitchFamily="34" charset="0"/>
              </a:rPr>
              <a:t>action of feedback loops:</a:t>
            </a:r>
          </a:p>
        </p:txBody>
      </p:sp>
    </p:spTree>
    <p:extLst>
      <p:ext uri="{BB962C8B-B14F-4D97-AF65-F5344CB8AC3E}">
        <p14:creationId xmlns:p14="http://schemas.microsoft.com/office/powerpoint/2010/main" val="13340346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a:spLocks noChangeArrowheads="1"/>
          </p:cNvSpPr>
          <p:nvPr/>
        </p:nvSpPr>
        <p:spPr bwMode="auto">
          <a:xfrm>
            <a:off x="0" y="0"/>
            <a:ext cx="914400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2200" b="1" dirty="0" smtClean="0">
                <a:latin typeface="Calibri" panose="020F0502020204030204" pitchFamily="34" charset="0"/>
              </a:rPr>
              <a:t>Ramp Optics Measurement and Correction</a:t>
            </a:r>
            <a:endParaRPr lang="en-US" altLang="en-US" sz="2200" b="1" dirty="0">
              <a:latin typeface="Calibri" panose="020F0502020204030204" pitchFamily="34" charset="0"/>
            </a:endParaRPr>
          </a:p>
        </p:txBody>
      </p:sp>
      <p:cxnSp>
        <p:nvCxnSpPr>
          <p:cNvPr id="5" name="Straight Connector 4"/>
          <p:cNvCxnSpPr/>
          <p:nvPr/>
        </p:nvCxnSpPr>
        <p:spPr>
          <a:xfrm>
            <a:off x="1114775" y="3946267"/>
            <a:ext cx="0" cy="9906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4775" y="4936867"/>
            <a:ext cx="6705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own Arrow 6"/>
          <p:cNvSpPr/>
          <p:nvPr/>
        </p:nvSpPr>
        <p:spPr>
          <a:xfrm>
            <a:off x="1038575" y="3336667"/>
            <a:ext cx="152400" cy="533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p:cNvSpPr txBox="1"/>
          <p:nvPr/>
        </p:nvSpPr>
        <p:spPr>
          <a:xfrm>
            <a:off x="352775" y="2650867"/>
            <a:ext cx="1535164" cy="523220"/>
          </a:xfrm>
          <a:prstGeom prst="rect">
            <a:avLst/>
          </a:prstGeom>
          <a:noFill/>
        </p:spPr>
        <p:txBody>
          <a:bodyPr wrap="none" rtlCol="0">
            <a:spAutoFit/>
          </a:bodyPr>
          <a:lstStyle/>
          <a:p>
            <a:r>
              <a:rPr lang="en-US" sz="1400" dirty="0"/>
              <a:t>t</a:t>
            </a:r>
            <a:r>
              <a:rPr lang="en-US" sz="1400" dirty="0" smtClean="0"/>
              <a:t>rigger 1 Hz event </a:t>
            </a:r>
          </a:p>
          <a:p>
            <a:r>
              <a:rPr lang="en-US" sz="1400" dirty="0"/>
              <a:t>f</a:t>
            </a:r>
            <a:r>
              <a:rPr lang="en-US" sz="1400" dirty="0" smtClean="0"/>
              <a:t>or orbit feedback</a:t>
            </a:r>
            <a:endParaRPr lang="en-US" sz="1400" dirty="0"/>
          </a:p>
        </p:txBody>
      </p:sp>
      <p:cxnSp>
        <p:nvCxnSpPr>
          <p:cNvPr id="9" name="Straight Connector 8"/>
          <p:cNvCxnSpPr/>
          <p:nvPr/>
        </p:nvCxnSpPr>
        <p:spPr>
          <a:xfrm>
            <a:off x="2562575" y="3946267"/>
            <a:ext cx="0" cy="9906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33427" y="4708267"/>
            <a:ext cx="981359" cy="338554"/>
          </a:xfrm>
          <a:prstGeom prst="rect">
            <a:avLst/>
          </a:prstGeom>
          <a:noFill/>
        </p:spPr>
        <p:txBody>
          <a:bodyPr wrap="none" rtlCol="0">
            <a:spAutoFit/>
          </a:bodyPr>
          <a:lstStyle/>
          <a:p>
            <a:r>
              <a:rPr lang="en-US" sz="1600" dirty="0"/>
              <a:t>t</a:t>
            </a:r>
            <a:r>
              <a:rPr lang="en-US" sz="1600" dirty="0" smtClean="0"/>
              <a:t>ime (ms)</a:t>
            </a:r>
            <a:endParaRPr lang="en-US" sz="1600" dirty="0"/>
          </a:p>
        </p:txBody>
      </p:sp>
      <p:sp>
        <p:nvSpPr>
          <p:cNvPr id="11" name="TextBox 10"/>
          <p:cNvSpPr txBox="1"/>
          <p:nvPr/>
        </p:nvSpPr>
        <p:spPr>
          <a:xfrm>
            <a:off x="965489" y="4936867"/>
            <a:ext cx="301686" cy="369332"/>
          </a:xfrm>
          <a:prstGeom prst="rect">
            <a:avLst/>
          </a:prstGeom>
          <a:noFill/>
        </p:spPr>
        <p:txBody>
          <a:bodyPr wrap="none" rtlCol="0">
            <a:spAutoFit/>
          </a:bodyPr>
          <a:lstStyle/>
          <a:p>
            <a:r>
              <a:rPr lang="en-US" dirty="0" smtClean="0"/>
              <a:t>0</a:t>
            </a:r>
            <a:endParaRPr lang="en-US" dirty="0"/>
          </a:p>
        </p:txBody>
      </p:sp>
      <p:sp>
        <p:nvSpPr>
          <p:cNvPr id="12" name="TextBox 11"/>
          <p:cNvSpPr txBox="1"/>
          <p:nvPr/>
        </p:nvSpPr>
        <p:spPr>
          <a:xfrm>
            <a:off x="2257775" y="4936867"/>
            <a:ext cx="535724" cy="369332"/>
          </a:xfrm>
          <a:prstGeom prst="rect">
            <a:avLst/>
          </a:prstGeom>
          <a:noFill/>
        </p:spPr>
        <p:txBody>
          <a:bodyPr wrap="none" rtlCol="0">
            <a:spAutoFit/>
          </a:bodyPr>
          <a:lstStyle/>
          <a:p>
            <a:r>
              <a:rPr lang="en-US" dirty="0" smtClean="0"/>
              <a:t>200</a:t>
            </a:r>
            <a:endParaRPr lang="en-US" dirty="0"/>
          </a:p>
        </p:txBody>
      </p:sp>
      <p:cxnSp>
        <p:nvCxnSpPr>
          <p:cNvPr id="13" name="Straight Arrow Connector 12"/>
          <p:cNvCxnSpPr/>
          <p:nvPr/>
        </p:nvCxnSpPr>
        <p:spPr>
          <a:xfrm>
            <a:off x="2257775" y="4479667"/>
            <a:ext cx="3048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114775" y="4479667"/>
            <a:ext cx="228600" cy="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42483" y="3962400"/>
            <a:ext cx="1167692" cy="954107"/>
          </a:xfrm>
          <a:prstGeom prst="rect">
            <a:avLst/>
          </a:prstGeom>
          <a:noFill/>
        </p:spPr>
        <p:txBody>
          <a:bodyPr wrap="none" rtlCol="0">
            <a:spAutoFit/>
          </a:bodyPr>
          <a:lstStyle/>
          <a:p>
            <a:r>
              <a:rPr lang="en-US" sz="1400" dirty="0"/>
              <a:t>a</a:t>
            </a:r>
            <a:r>
              <a:rPr lang="en-US" sz="1400" dirty="0" smtClean="0"/>
              <a:t>cquire and </a:t>
            </a:r>
          </a:p>
          <a:p>
            <a:r>
              <a:rPr lang="en-US" sz="1400" dirty="0"/>
              <a:t>d</a:t>
            </a:r>
            <a:r>
              <a:rPr lang="en-US" sz="1400" dirty="0" smtClean="0"/>
              <a:t>eliver BPM  </a:t>
            </a:r>
          </a:p>
          <a:p>
            <a:r>
              <a:rPr lang="en-US" sz="1400" dirty="0"/>
              <a:t>d</a:t>
            </a:r>
            <a:r>
              <a:rPr lang="en-US" sz="1400" dirty="0" smtClean="0"/>
              <a:t>ata for orbit</a:t>
            </a:r>
          </a:p>
          <a:p>
            <a:r>
              <a:rPr lang="en-US" sz="1400" dirty="0" smtClean="0"/>
              <a:t>feedback</a:t>
            </a:r>
            <a:endParaRPr lang="en-US" sz="1400" dirty="0"/>
          </a:p>
        </p:txBody>
      </p:sp>
      <p:cxnSp>
        <p:nvCxnSpPr>
          <p:cNvPr id="20" name="Straight Arrow Connector 19"/>
          <p:cNvCxnSpPr/>
          <p:nvPr/>
        </p:nvCxnSpPr>
        <p:spPr>
          <a:xfrm>
            <a:off x="2895600" y="3657600"/>
            <a:ext cx="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638775" y="2971800"/>
            <a:ext cx="2319866" cy="738664"/>
          </a:xfrm>
          <a:prstGeom prst="rect">
            <a:avLst/>
          </a:prstGeom>
          <a:noFill/>
        </p:spPr>
        <p:txBody>
          <a:bodyPr wrap="none" rtlCol="0">
            <a:spAutoFit/>
          </a:bodyPr>
          <a:lstStyle/>
          <a:p>
            <a:r>
              <a:rPr lang="en-US" sz="1400" dirty="0"/>
              <a:t>p</a:t>
            </a:r>
            <a:r>
              <a:rPr lang="en-US" sz="1400" dirty="0" smtClean="0"/>
              <a:t>ing beam in vertical plane   </a:t>
            </a:r>
          </a:p>
          <a:p>
            <a:r>
              <a:rPr lang="en-US" sz="1400" dirty="0"/>
              <a:t>a</a:t>
            </a:r>
            <a:r>
              <a:rPr lang="en-US" sz="1400" dirty="0" smtClean="0"/>
              <a:t>cquire TBT BPM data</a:t>
            </a:r>
          </a:p>
          <a:p>
            <a:r>
              <a:rPr lang="en-US" sz="1400" dirty="0"/>
              <a:t>d</a:t>
            </a:r>
            <a:r>
              <a:rPr lang="en-US" sz="1400" dirty="0" smtClean="0"/>
              <a:t>eliver data  </a:t>
            </a:r>
          </a:p>
        </p:txBody>
      </p:sp>
      <p:sp>
        <p:nvSpPr>
          <p:cNvPr id="23" name="TextBox 22"/>
          <p:cNvSpPr txBox="1"/>
          <p:nvPr/>
        </p:nvSpPr>
        <p:spPr>
          <a:xfrm>
            <a:off x="7243832" y="4936867"/>
            <a:ext cx="652743" cy="369332"/>
          </a:xfrm>
          <a:prstGeom prst="rect">
            <a:avLst/>
          </a:prstGeom>
          <a:noFill/>
        </p:spPr>
        <p:txBody>
          <a:bodyPr wrap="none" rtlCol="0">
            <a:spAutoFit/>
          </a:bodyPr>
          <a:lstStyle/>
          <a:p>
            <a:r>
              <a:rPr lang="en-US" dirty="0" smtClean="0"/>
              <a:t>1000</a:t>
            </a:r>
            <a:endParaRPr lang="en-US" dirty="0"/>
          </a:p>
        </p:txBody>
      </p:sp>
      <p:sp>
        <p:nvSpPr>
          <p:cNvPr id="24" name="Down Arrow 23"/>
          <p:cNvSpPr/>
          <p:nvPr/>
        </p:nvSpPr>
        <p:spPr>
          <a:xfrm>
            <a:off x="7515575" y="3336667"/>
            <a:ext cx="152400" cy="533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6" name="Straight Connector 25"/>
          <p:cNvCxnSpPr/>
          <p:nvPr/>
        </p:nvCxnSpPr>
        <p:spPr>
          <a:xfrm>
            <a:off x="7591775" y="3946267"/>
            <a:ext cx="0" cy="9906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808929" y="2650867"/>
            <a:ext cx="1241365" cy="523220"/>
          </a:xfrm>
          <a:prstGeom prst="rect">
            <a:avLst/>
          </a:prstGeom>
          <a:noFill/>
        </p:spPr>
        <p:txBody>
          <a:bodyPr wrap="none" rtlCol="0">
            <a:spAutoFit/>
          </a:bodyPr>
          <a:lstStyle/>
          <a:p>
            <a:r>
              <a:rPr lang="en-US" sz="1400" dirty="0" smtClean="0"/>
              <a:t>1 Hz event for </a:t>
            </a:r>
          </a:p>
          <a:p>
            <a:r>
              <a:rPr lang="en-US" sz="1400" dirty="0" smtClean="0"/>
              <a:t>orbit feedback</a:t>
            </a:r>
            <a:endParaRPr lang="en-US" sz="1400" dirty="0"/>
          </a:p>
        </p:txBody>
      </p:sp>
      <p:sp>
        <p:nvSpPr>
          <p:cNvPr id="28" name="Oval 27"/>
          <p:cNvSpPr/>
          <p:nvPr/>
        </p:nvSpPr>
        <p:spPr>
          <a:xfrm>
            <a:off x="152400" y="762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0" y="609600"/>
            <a:ext cx="9144000" cy="584775"/>
          </a:xfrm>
          <a:prstGeom prst="rect">
            <a:avLst/>
          </a:prstGeom>
          <a:noFill/>
        </p:spPr>
        <p:txBody>
          <a:bodyPr wrap="square" rtlCol="0">
            <a:spAutoFit/>
          </a:bodyPr>
          <a:lstStyle/>
          <a:p>
            <a:r>
              <a:rPr lang="en-US" sz="1600" dirty="0" smtClean="0"/>
              <a:t>     motivation: improve understanding of emittance evolution during acceleration</a:t>
            </a:r>
          </a:p>
          <a:p>
            <a:r>
              <a:rPr lang="en-US" sz="1600" dirty="0"/>
              <a:t> </a:t>
            </a:r>
            <a:r>
              <a:rPr lang="en-US" sz="1600" dirty="0" smtClean="0"/>
              <a:t>                          correct optics during acceleration cycle </a:t>
            </a:r>
          </a:p>
        </p:txBody>
      </p:sp>
      <p:sp>
        <p:nvSpPr>
          <p:cNvPr id="30" name="Oval 29"/>
          <p:cNvSpPr/>
          <p:nvPr/>
        </p:nvSpPr>
        <p:spPr>
          <a:xfrm>
            <a:off x="152400" y="1371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0" y="1226403"/>
            <a:ext cx="9144000" cy="830997"/>
          </a:xfrm>
          <a:prstGeom prst="rect">
            <a:avLst/>
          </a:prstGeom>
          <a:noFill/>
        </p:spPr>
        <p:txBody>
          <a:bodyPr wrap="square" rtlCol="0">
            <a:spAutoFit/>
          </a:bodyPr>
          <a:lstStyle/>
          <a:p>
            <a:r>
              <a:rPr lang="en-US" sz="1600" dirty="0" smtClean="0"/>
              <a:t>     strategy: orchestrate data acquisitions and data delivery using interleaved </a:t>
            </a:r>
          </a:p>
          <a:p>
            <a:r>
              <a:rPr lang="en-US" sz="1600" dirty="0"/>
              <a:t> </a:t>
            </a:r>
            <a:r>
              <a:rPr lang="en-US" sz="1600" dirty="0" smtClean="0"/>
              <a:t>                                   average orbit BPM measurements (for orbit feedback) and  </a:t>
            </a:r>
          </a:p>
          <a:p>
            <a:r>
              <a:rPr lang="en-US" sz="1600" dirty="0"/>
              <a:t> </a:t>
            </a:r>
            <a:r>
              <a:rPr lang="en-US" sz="1600" dirty="0" smtClean="0"/>
              <a:t>                                   turn-by-turn BPM measurements (for optics measurements) </a:t>
            </a:r>
          </a:p>
        </p:txBody>
      </p:sp>
      <p:sp>
        <p:nvSpPr>
          <p:cNvPr id="32" name="TextBox 31"/>
          <p:cNvSpPr txBox="1"/>
          <p:nvPr/>
        </p:nvSpPr>
        <p:spPr>
          <a:xfrm>
            <a:off x="907781" y="2286000"/>
            <a:ext cx="359394" cy="369332"/>
          </a:xfrm>
          <a:prstGeom prst="rect">
            <a:avLst/>
          </a:prstGeom>
          <a:solidFill>
            <a:srgbClr val="FFFF00"/>
          </a:solidFill>
        </p:spPr>
        <p:txBody>
          <a:bodyPr wrap="none" rtlCol="0">
            <a:spAutoFit/>
          </a:bodyPr>
          <a:lstStyle/>
          <a:p>
            <a:r>
              <a:rPr lang="en-US" sz="1600" dirty="0" smtClean="0"/>
              <a:t>1</a:t>
            </a:r>
            <a:r>
              <a:rPr lang="en-US" dirty="0" smtClean="0"/>
              <a:t>.</a:t>
            </a:r>
            <a:endParaRPr lang="en-US" dirty="0"/>
          </a:p>
        </p:txBody>
      </p:sp>
      <p:sp>
        <p:nvSpPr>
          <p:cNvPr id="33" name="TextBox 32"/>
          <p:cNvSpPr txBox="1"/>
          <p:nvPr/>
        </p:nvSpPr>
        <p:spPr>
          <a:xfrm>
            <a:off x="1606405" y="3581400"/>
            <a:ext cx="346570" cy="369332"/>
          </a:xfrm>
          <a:prstGeom prst="rect">
            <a:avLst/>
          </a:prstGeom>
          <a:solidFill>
            <a:srgbClr val="FFFF00"/>
          </a:solidFill>
        </p:spPr>
        <p:txBody>
          <a:bodyPr wrap="none" rtlCol="0">
            <a:spAutoFit/>
          </a:bodyPr>
          <a:lstStyle/>
          <a:p>
            <a:r>
              <a:rPr lang="en-US" sz="1600" dirty="0"/>
              <a:t>2</a:t>
            </a:r>
            <a:r>
              <a:rPr lang="en-US" dirty="0" smtClean="0"/>
              <a:t>.</a:t>
            </a:r>
            <a:endParaRPr lang="en-US" dirty="0"/>
          </a:p>
        </p:txBody>
      </p:sp>
      <p:sp>
        <p:nvSpPr>
          <p:cNvPr id="34" name="TextBox 33"/>
          <p:cNvSpPr txBox="1"/>
          <p:nvPr/>
        </p:nvSpPr>
        <p:spPr>
          <a:xfrm>
            <a:off x="1454005" y="5943600"/>
            <a:ext cx="346570" cy="369332"/>
          </a:xfrm>
          <a:prstGeom prst="rect">
            <a:avLst/>
          </a:prstGeom>
          <a:solidFill>
            <a:srgbClr val="FFFF00"/>
          </a:solidFill>
        </p:spPr>
        <p:txBody>
          <a:bodyPr wrap="none" rtlCol="0">
            <a:spAutoFit/>
          </a:bodyPr>
          <a:lstStyle/>
          <a:p>
            <a:r>
              <a:rPr lang="en-US" sz="1600" dirty="0" smtClean="0"/>
              <a:t>3</a:t>
            </a:r>
            <a:r>
              <a:rPr lang="en-US" dirty="0" smtClean="0"/>
              <a:t>.</a:t>
            </a:r>
            <a:endParaRPr lang="en-US" dirty="0"/>
          </a:p>
        </p:txBody>
      </p:sp>
      <p:sp>
        <p:nvSpPr>
          <p:cNvPr id="35" name="TextBox 34"/>
          <p:cNvSpPr txBox="1"/>
          <p:nvPr/>
        </p:nvSpPr>
        <p:spPr>
          <a:xfrm>
            <a:off x="1800575" y="5877580"/>
            <a:ext cx="2006575" cy="523220"/>
          </a:xfrm>
          <a:prstGeom prst="rect">
            <a:avLst/>
          </a:prstGeom>
          <a:noFill/>
        </p:spPr>
        <p:txBody>
          <a:bodyPr wrap="none" rtlCol="0">
            <a:spAutoFit/>
          </a:bodyPr>
          <a:lstStyle/>
          <a:p>
            <a:r>
              <a:rPr lang="en-US" sz="1400" dirty="0"/>
              <a:t>t</a:t>
            </a:r>
            <a:r>
              <a:rPr lang="en-US" sz="1400" dirty="0" smtClean="0"/>
              <a:t>rigger turn-by-turn BPM</a:t>
            </a:r>
          </a:p>
          <a:p>
            <a:r>
              <a:rPr lang="en-US" sz="1400" dirty="0"/>
              <a:t>d</a:t>
            </a:r>
            <a:r>
              <a:rPr lang="en-US" sz="1400" dirty="0" smtClean="0"/>
              <a:t>ata acquisition</a:t>
            </a:r>
            <a:endParaRPr lang="en-US" sz="1400" dirty="0"/>
          </a:p>
        </p:txBody>
      </p:sp>
      <p:sp>
        <p:nvSpPr>
          <p:cNvPr id="36" name="TextBox 35"/>
          <p:cNvSpPr txBox="1"/>
          <p:nvPr/>
        </p:nvSpPr>
        <p:spPr>
          <a:xfrm>
            <a:off x="2701430" y="2590800"/>
            <a:ext cx="346570" cy="369332"/>
          </a:xfrm>
          <a:prstGeom prst="rect">
            <a:avLst/>
          </a:prstGeom>
          <a:solidFill>
            <a:srgbClr val="FFFF00"/>
          </a:solidFill>
        </p:spPr>
        <p:txBody>
          <a:bodyPr wrap="none" rtlCol="0">
            <a:spAutoFit/>
          </a:bodyPr>
          <a:lstStyle/>
          <a:p>
            <a:r>
              <a:rPr lang="en-US" sz="1600" dirty="0"/>
              <a:t>4</a:t>
            </a:r>
            <a:r>
              <a:rPr lang="en-US" dirty="0" smtClean="0"/>
              <a:t>.</a:t>
            </a:r>
            <a:endParaRPr lang="en-US" dirty="0"/>
          </a:p>
        </p:txBody>
      </p:sp>
      <p:sp>
        <p:nvSpPr>
          <p:cNvPr id="40" name="Down Arrow 39"/>
          <p:cNvSpPr/>
          <p:nvPr/>
        </p:nvSpPr>
        <p:spPr>
          <a:xfrm flipV="1">
            <a:off x="2500710" y="5306199"/>
            <a:ext cx="152400" cy="533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41" name="Straight Arrow Connector 40"/>
          <p:cNvCxnSpPr/>
          <p:nvPr/>
        </p:nvCxnSpPr>
        <p:spPr>
          <a:xfrm>
            <a:off x="5077175" y="4495800"/>
            <a:ext cx="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797972" y="3352800"/>
            <a:ext cx="2517228" cy="738664"/>
          </a:xfrm>
          <a:prstGeom prst="rect">
            <a:avLst/>
          </a:prstGeom>
          <a:noFill/>
        </p:spPr>
        <p:txBody>
          <a:bodyPr wrap="none" rtlCol="0">
            <a:spAutoFit/>
          </a:bodyPr>
          <a:lstStyle/>
          <a:p>
            <a:r>
              <a:rPr lang="en-US" sz="1400" dirty="0"/>
              <a:t>p</a:t>
            </a:r>
            <a:r>
              <a:rPr lang="en-US" sz="1400" dirty="0" smtClean="0"/>
              <a:t>ing beam in horizontal plane   </a:t>
            </a:r>
          </a:p>
          <a:p>
            <a:r>
              <a:rPr lang="en-US" sz="1400" dirty="0"/>
              <a:t>a</a:t>
            </a:r>
            <a:r>
              <a:rPr lang="en-US" sz="1400" dirty="0" smtClean="0"/>
              <a:t>cquire TBT BPM data</a:t>
            </a:r>
          </a:p>
          <a:p>
            <a:r>
              <a:rPr lang="en-US" sz="1400" dirty="0"/>
              <a:t>d</a:t>
            </a:r>
            <a:r>
              <a:rPr lang="en-US" sz="1400" dirty="0" smtClean="0"/>
              <a:t>eliver data  </a:t>
            </a:r>
          </a:p>
        </p:txBody>
      </p:sp>
      <p:sp>
        <p:nvSpPr>
          <p:cNvPr id="43" name="TextBox 42"/>
          <p:cNvSpPr txBox="1"/>
          <p:nvPr/>
        </p:nvSpPr>
        <p:spPr>
          <a:xfrm>
            <a:off x="4848575" y="2971800"/>
            <a:ext cx="346570" cy="369332"/>
          </a:xfrm>
          <a:prstGeom prst="rect">
            <a:avLst/>
          </a:prstGeom>
          <a:solidFill>
            <a:srgbClr val="FFFF00"/>
          </a:solidFill>
        </p:spPr>
        <p:txBody>
          <a:bodyPr wrap="none" rtlCol="0">
            <a:spAutoFit/>
          </a:bodyPr>
          <a:lstStyle/>
          <a:p>
            <a:r>
              <a:rPr lang="en-US" sz="1600" dirty="0" smtClean="0"/>
              <a:t>5</a:t>
            </a:r>
            <a:r>
              <a:rPr lang="en-US" dirty="0" smtClean="0"/>
              <a:t>.</a:t>
            </a:r>
            <a:endParaRPr lang="en-US" dirty="0"/>
          </a:p>
        </p:txBody>
      </p:sp>
      <p:sp>
        <p:nvSpPr>
          <p:cNvPr id="44" name="TextBox 43"/>
          <p:cNvSpPr txBox="1"/>
          <p:nvPr/>
        </p:nvSpPr>
        <p:spPr>
          <a:xfrm>
            <a:off x="7012693" y="2362200"/>
            <a:ext cx="731482" cy="338554"/>
          </a:xfrm>
          <a:prstGeom prst="rect">
            <a:avLst/>
          </a:prstGeom>
          <a:solidFill>
            <a:srgbClr val="FFFF00"/>
          </a:solidFill>
        </p:spPr>
        <p:txBody>
          <a:bodyPr wrap="none" rtlCol="0">
            <a:spAutoFit/>
          </a:bodyPr>
          <a:lstStyle/>
          <a:p>
            <a:r>
              <a:rPr lang="en-US" sz="1600" dirty="0" smtClean="0"/>
              <a:t>repeat</a:t>
            </a:r>
            <a:endParaRPr lang="en-US" dirty="0"/>
          </a:p>
        </p:txBody>
      </p:sp>
      <p:pic>
        <p:nvPicPr>
          <p:cNvPr id="45" name="Picture 44" descr="zzzzz.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6420" y="4174867"/>
            <a:ext cx="925674" cy="70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zzzzz.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4114800"/>
            <a:ext cx="925674" cy="70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2166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2"/>
          <p:cNvSpPr txBox="1">
            <a:spLocks noChangeArrowheads="1"/>
          </p:cNvSpPr>
          <p:nvPr/>
        </p:nvSpPr>
        <p:spPr bwMode="auto">
          <a:xfrm>
            <a:off x="0" y="0"/>
            <a:ext cx="914400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2200" b="1" dirty="0" smtClean="0">
                <a:latin typeface="Calibri" panose="020F0502020204030204" pitchFamily="34" charset="0"/>
              </a:rPr>
              <a:t>Luminosity leveling with dynamic </a:t>
            </a:r>
            <a:r>
              <a:rPr lang="en-US" altLang="en-US" sz="2200" b="1" dirty="0" smtClean="0">
                <a:latin typeface="Symbol" panose="05050102010706020507" pitchFamily="18" charset="2"/>
              </a:rPr>
              <a:t>b</a:t>
            </a:r>
            <a:r>
              <a:rPr lang="en-US" altLang="en-US" sz="2200" b="1" dirty="0" smtClean="0">
                <a:latin typeface="Calibri" panose="020F0502020204030204" pitchFamily="34" charset="0"/>
              </a:rPr>
              <a:t>*-squeeze</a:t>
            </a:r>
            <a:endParaRPr lang="en-US" altLang="en-US" sz="2200" b="1" dirty="0">
              <a:latin typeface="Calibri" panose="020F0502020204030204" pitchFamily="34" charset="0"/>
            </a:endParaRPr>
          </a:p>
        </p:txBody>
      </p:sp>
      <p:sp>
        <p:nvSpPr>
          <p:cNvPr id="4" name="TextBox 3"/>
          <p:cNvSpPr txBox="1"/>
          <p:nvPr/>
        </p:nvSpPr>
        <p:spPr>
          <a:xfrm>
            <a:off x="304800" y="464403"/>
            <a:ext cx="2447642" cy="830997"/>
          </a:xfrm>
          <a:prstGeom prst="rect">
            <a:avLst/>
          </a:prstGeom>
          <a:noFill/>
        </p:spPr>
        <p:txBody>
          <a:bodyPr wrap="square" rtlCol="0">
            <a:spAutoFit/>
          </a:bodyPr>
          <a:lstStyle/>
          <a:p>
            <a:r>
              <a:rPr lang="en-US" sz="1600" dirty="0"/>
              <a:t>i</a:t>
            </a:r>
            <a:r>
              <a:rPr lang="en-US" sz="1600" dirty="0" smtClean="0"/>
              <a:t>nitial condition: corrected optics to </a:t>
            </a:r>
            <a:r>
              <a:rPr lang="en-US" sz="1600" dirty="0" smtClean="0">
                <a:latin typeface="Symbol" panose="05050102010706020507" pitchFamily="18" charset="2"/>
              </a:rPr>
              <a:t>Db/b </a:t>
            </a:r>
            <a:r>
              <a:rPr lang="en-US" sz="1600" dirty="0" smtClean="0"/>
              <a:t>&lt; 10% </a:t>
            </a:r>
          </a:p>
          <a:p>
            <a:r>
              <a:rPr lang="en-US" sz="1600" dirty="0" smtClean="0"/>
              <a:t>(peak-to-peak)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437" y="1239021"/>
            <a:ext cx="5455326" cy="2723379"/>
          </a:xfrm>
          <a:prstGeom prst="rect">
            <a:avLst/>
          </a:prstGeom>
        </p:spPr>
      </p:pic>
      <p:cxnSp>
        <p:nvCxnSpPr>
          <p:cNvPr id="7" name="Straight Arrow Connector 6"/>
          <p:cNvCxnSpPr/>
          <p:nvPr/>
        </p:nvCxnSpPr>
        <p:spPr>
          <a:xfrm>
            <a:off x="2066642" y="1069256"/>
            <a:ext cx="95250" cy="21978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895600" y="1101298"/>
            <a:ext cx="118921" cy="1941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19400" y="543060"/>
            <a:ext cx="2819400" cy="584775"/>
          </a:xfrm>
          <a:prstGeom prst="rect">
            <a:avLst/>
          </a:prstGeom>
          <a:noFill/>
        </p:spPr>
        <p:txBody>
          <a:bodyPr wrap="square" rtlCol="0">
            <a:spAutoFit/>
          </a:bodyPr>
          <a:lstStyle/>
          <a:p>
            <a:r>
              <a:rPr lang="en-US" sz="1600" dirty="0"/>
              <a:t>s</a:t>
            </a:r>
            <a:r>
              <a:rPr lang="en-US" sz="1600" dirty="0" smtClean="0"/>
              <a:t>tochastic cooling increases</a:t>
            </a:r>
          </a:p>
          <a:p>
            <a:r>
              <a:rPr lang="en-US" sz="1600" dirty="0"/>
              <a:t>i</a:t>
            </a:r>
            <a:r>
              <a:rPr lang="en-US" sz="1600" dirty="0" smtClean="0"/>
              <a:t>nstantaneous luminosity</a:t>
            </a:r>
          </a:p>
        </p:txBody>
      </p:sp>
      <p:cxnSp>
        <p:nvCxnSpPr>
          <p:cNvPr id="17" name="Straight Arrow Connector 16"/>
          <p:cNvCxnSpPr/>
          <p:nvPr/>
        </p:nvCxnSpPr>
        <p:spPr>
          <a:xfrm flipH="1">
            <a:off x="3505200" y="1969532"/>
            <a:ext cx="181021" cy="5450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733800" y="1600200"/>
            <a:ext cx="1600200" cy="738664"/>
          </a:xfrm>
          <a:prstGeom prst="rect">
            <a:avLst/>
          </a:prstGeom>
          <a:noFill/>
        </p:spPr>
        <p:txBody>
          <a:bodyPr wrap="square" rtlCol="0">
            <a:spAutoFit/>
          </a:bodyPr>
          <a:lstStyle/>
          <a:p>
            <a:r>
              <a:rPr lang="en-US" sz="1400" dirty="0"/>
              <a:t>l</a:t>
            </a:r>
            <a:r>
              <a:rPr lang="en-US" sz="1400" dirty="0" smtClean="0"/>
              <a:t>uminosity</a:t>
            </a:r>
          </a:p>
          <a:p>
            <a:r>
              <a:rPr lang="en-US" sz="1400" dirty="0"/>
              <a:t>l</a:t>
            </a:r>
            <a:r>
              <a:rPr lang="en-US" sz="1400" dirty="0" smtClean="0"/>
              <a:t>eveling at STAR</a:t>
            </a:r>
          </a:p>
          <a:p>
            <a:r>
              <a:rPr lang="en-US" sz="1400" dirty="0" smtClean="0"/>
              <a:t>experiment</a:t>
            </a:r>
          </a:p>
        </p:txBody>
      </p:sp>
      <p:cxnSp>
        <p:nvCxnSpPr>
          <p:cNvPr id="20" name="Straight Arrow Connector 19"/>
          <p:cNvCxnSpPr/>
          <p:nvPr/>
        </p:nvCxnSpPr>
        <p:spPr>
          <a:xfrm flipH="1">
            <a:off x="5257800" y="990600"/>
            <a:ext cx="228600" cy="304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486400" y="634425"/>
            <a:ext cx="2057400" cy="584775"/>
          </a:xfrm>
          <a:prstGeom prst="rect">
            <a:avLst/>
          </a:prstGeom>
          <a:noFill/>
        </p:spPr>
        <p:txBody>
          <a:bodyPr wrap="square" rtlCol="0">
            <a:spAutoFit/>
          </a:bodyPr>
          <a:lstStyle/>
          <a:p>
            <a:r>
              <a:rPr lang="en-US" sz="1600" dirty="0" smtClean="0"/>
              <a:t>implement dynamic </a:t>
            </a:r>
            <a:r>
              <a:rPr lang="en-US" sz="1600" dirty="0" smtClean="0">
                <a:latin typeface="Symbol" panose="05050102010706020507" pitchFamily="18" charset="2"/>
              </a:rPr>
              <a:t>b</a:t>
            </a:r>
            <a:r>
              <a:rPr lang="en-US" sz="1600" dirty="0" smtClean="0"/>
              <a:t>*-squeeze</a:t>
            </a: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721" y="4343400"/>
            <a:ext cx="3561325" cy="2070829"/>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1" y="4339725"/>
            <a:ext cx="3600450" cy="2077664"/>
          </a:xfrm>
          <a:prstGeom prst="rect">
            <a:avLst/>
          </a:prstGeom>
        </p:spPr>
      </p:pic>
      <p:sp>
        <p:nvSpPr>
          <p:cNvPr id="40" name="TextBox 39"/>
          <p:cNvSpPr txBox="1"/>
          <p:nvPr/>
        </p:nvSpPr>
        <p:spPr>
          <a:xfrm>
            <a:off x="381000" y="4038600"/>
            <a:ext cx="3124200" cy="338554"/>
          </a:xfrm>
          <a:prstGeom prst="rect">
            <a:avLst/>
          </a:prstGeom>
          <a:noFill/>
        </p:spPr>
        <p:txBody>
          <a:bodyPr wrap="square" rtlCol="0">
            <a:spAutoFit/>
          </a:bodyPr>
          <a:lstStyle/>
          <a:p>
            <a:r>
              <a:rPr lang="en-US" sz="1600" dirty="0"/>
              <a:t>l</a:t>
            </a:r>
            <a:r>
              <a:rPr lang="en-US" sz="1600" dirty="0" smtClean="0"/>
              <a:t>attice without </a:t>
            </a:r>
            <a:r>
              <a:rPr lang="en-US" sz="1600" dirty="0" smtClean="0">
                <a:latin typeface="Symbol" panose="05050102010706020507" pitchFamily="18" charset="2"/>
              </a:rPr>
              <a:t>b</a:t>
            </a:r>
            <a:r>
              <a:rPr lang="en-US" sz="1600" dirty="0" smtClean="0"/>
              <a:t>*-squeeze</a:t>
            </a:r>
          </a:p>
        </p:txBody>
      </p:sp>
      <p:sp>
        <p:nvSpPr>
          <p:cNvPr id="41" name="TextBox 40"/>
          <p:cNvSpPr txBox="1"/>
          <p:nvPr/>
        </p:nvSpPr>
        <p:spPr>
          <a:xfrm>
            <a:off x="4572000" y="4041618"/>
            <a:ext cx="3124200" cy="338554"/>
          </a:xfrm>
          <a:prstGeom prst="rect">
            <a:avLst/>
          </a:prstGeom>
          <a:noFill/>
        </p:spPr>
        <p:txBody>
          <a:bodyPr wrap="square" rtlCol="0">
            <a:spAutoFit/>
          </a:bodyPr>
          <a:lstStyle/>
          <a:p>
            <a:r>
              <a:rPr lang="en-US" sz="1600" dirty="0"/>
              <a:t>l</a:t>
            </a:r>
            <a:r>
              <a:rPr lang="en-US" sz="1600" dirty="0" smtClean="0"/>
              <a:t>attice with </a:t>
            </a:r>
            <a:r>
              <a:rPr lang="en-US" sz="1600" dirty="0" smtClean="0">
                <a:latin typeface="Symbol" panose="05050102010706020507" pitchFamily="18" charset="2"/>
              </a:rPr>
              <a:t>b</a:t>
            </a:r>
            <a:r>
              <a:rPr lang="en-US" sz="1600" dirty="0" smtClean="0"/>
              <a:t>*-squeeze</a:t>
            </a:r>
          </a:p>
        </p:txBody>
      </p:sp>
      <p:sp>
        <p:nvSpPr>
          <p:cNvPr id="42" name="TextBox 41"/>
          <p:cNvSpPr txBox="1"/>
          <p:nvPr/>
        </p:nvSpPr>
        <p:spPr>
          <a:xfrm>
            <a:off x="0" y="6581001"/>
            <a:ext cx="9144000" cy="276999"/>
          </a:xfrm>
          <a:prstGeom prst="rect">
            <a:avLst/>
          </a:prstGeom>
          <a:noFill/>
        </p:spPr>
        <p:txBody>
          <a:bodyPr wrap="square" rtlCol="0">
            <a:spAutoFit/>
          </a:bodyPr>
          <a:lstStyle/>
          <a:p>
            <a:pPr algn="ctr"/>
            <a:r>
              <a:rPr lang="en-US" sz="1200" dirty="0" smtClean="0">
                <a:latin typeface="Calibri" panose="020F0502020204030204" pitchFamily="34" charset="0"/>
              </a:rPr>
              <a:t>G. Robert-Demolaize, The luminosity upgrade at RHIC, IPAC15 (FRXC1) </a:t>
            </a:r>
          </a:p>
        </p:txBody>
      </p:sp>
    </p:spTree>
    <p:extLst>
      <p:ext uri="{BB962C8B-B14F-4D97-AF65-F5344CB8AC3E}">
        <p14:creationId xmlns:p14="http://schemas.microsoft.com/office/powerpoint/2010/main" val="12301979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447800"/>
            <a:ext cx="8871275" cy="2585323"/>
          </a:xfrm>
          <a:prstGeom prst="rect">
            <a:avLst/>
          </a:prstGeom>
          <a:noFill/>
        </p:spPr>
        <p:txBody>
          <a:bodyPr wrap="none" rtlCol="0">
            <a:spAutoFit/>
          </a:bodyPr>
          <a:lstStyle/>
          <a:p>
            <a:r>
              <a:rPr lang="en-US" sz="5400" dirty="0" smtClean="0"/>
              <a:t>Standard diagnostics and their </a:t>
            </a:r>
          </a:p>
          <a:p>
            <a:r>
              <a:rPr lang="en-US" sz="5400" dirty="0" smtClean="0"/>
              <a:t>evolution in RHIC: </a:t>
            </a:r>
          </a:p>
          <a:p>
            <a:r>
              <a:rPr lang="en-US" sz="5400" dirty="0" smtClean="0"/>
              <a:t>  beam positions and profiles</a:t>
            </a:r>
          </a:p>
        </p:txBody>
      </p:sp>
    </p:spTree>
    <p:extLst>
      <p:ext uri="{BB962C8B-B14F-4D97-AF65-F5344CB8AC3E}">
        <p14:creationId xmlns:p14="http://schemas.microsoft.com/office/powerpoint/2010/main" val="5035119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2057400"/>
            <a:ext cx="6413422" cy="2308324"/>
          </a:xfrm>
          <a:prstGeom prst="rect">
            <a:avLst/>
          </a:prstGeom>
          <a:noFill/>
        </p:spPr>
        <p:txBody>
          <a:bodyPr wrap="none" rtlCol="0">
            <a:spAutoFit/>
          </a:bodyPr>
          <a:lstStyle/>
          <a:p>
            <a:pPr algn="ctr"/>
            <a:r>
              <a:rPr lang="en-US" sz="4800" dirty="0" smtClean="0"/>
              <a:t>Major New </a:t>
            </a:r>
          </a:p>
          <a:p>
            <a:pPr algn="ctr"/>
            <a:r>
              <a:rPr lang="en-US" sz="4800" dirty="0" smtClean="0"/>
              <a:t>Accelerator Technologies</a:t>
            </a:r>
          </a:p>
          <a:p>
            <a:pPr algn="ctr"/>
            <a:r>
              <a:rPr lang="en-US" sz="4800" dirty="0" smtClean="0"/>
              <a:t>Developed at RHIC</a:t>
            </a:r>
          </a:p>
        </p:txBody>
      </p:sp>
    </p:spTree>
    <p:extLst>
      <p:ext uri="{BB962C8B-B14F-4D97-AF65-F5344CB8AC3E}">
        <p14:creationId xmlns:p14="http://schemas.microsoft.com/office/powerpoint/2010/main" val="533888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838200" y="3124200"/>
            <a:ext cx="7315200" cy="3276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45" y="-10769"/>
            <a:ext cx="4151008" cy="430887"/>
          </a:xfrm>
          <a:prstGeom prst="rect">
            <a:avLst/>
          </a:prstGeom>
          <a:noFill/>
        </p:spPr>
        <p:txBody>
          <a:bodyPr wrap="none" rtlCol="0">
            <a:spAutoFit/>
          </a:bodyPr>
          <a:lstStyle/>
          <a:p>
            <a:r>
              <a:rPr lang="en-US" sz="2200" b="1" dirty="0" smtClean="0">
                <a:latin typeface="Calibri" panose="020F0502020204030204" pitchFamily="34" charset="0"/>
              </a:rPr>
              <a:t>Bunched-Beam Stochastic Cooling</a:t>
            </a:r>
          </a:p>
        </p:txBody>
      </p:sp>
      <p:sp>
        <p:nvSpPr>
          <p:cNvPr id="6" name="TextBox 5"/>
          <p:cNvSpPr txBox="1"/>
          <p:nvPr/>
        </p:nvSpPr>
        <p:spPr>
          <a:xfrm>
            <a:off x="-18862" y="6396335"/>
            <a:ext cx="9144000" cy="461665"/>
          </a:xfrm>
          <a:prstGeom prst="rect">
            <a:avLst/>
          </a:prstGeom>
          <a:noFill/>
        </p:spPr>
        <p:txBody>
          <a:bodyPr wrap="square" rtlCol="0">
            <a:spAutoFit/>
          </a:bodyPr>
          <a:lstStyle/>
          <a:p>
            <a:pPr algn="ctr"/>
            <a:r>
              <a:rPr lang="en-US" sz="1200" dirty="0" smtClean="0">
                <a:latin typeface="Calibri" panose="020F0502020204030204" pitchFamily="34" charset="0"/>
              </a:rPr>
              <a:t>M. Blaskiewicz, J.M. Brennan and F. Severino, Operational stochastic cooling in the Relativistic Heavy Ion Collider, PRL </a:t>
            </a:r>
            <a:r>
              <a:rPr lang="en-US" sz="1200" b="1" dirty="0" smtClean="0">
                <a:latin typeface="Calibri" panose="020F0502020204030204" pitchFamily="34" charset="0"/>
              </a:rPr>
              <a:t>100</a:t>
            </a:r>
            <a:r>
              <a:rPr lang="en-US" sz="1200" dirty="0" smtClean="0">
                <a:latin typeface="Calibri" panose="020F0502020204030204" pitchFamily="34" charset="0"/>
              </a:rPr>
              <a:t>, 174802 (2008)</a:t>
            </a:r>
          </a:p>
          <a:p>
            <a:pPr algn="ctr"/>
            <a:r>
              <a:rPr lang="en-US" sz="1200" dirty="0" smtClean="0">
                <a:latin typeface="Calibri" panose="020F0502020204030204" pitchFamily="34" charset="0"/>
              </a:rPr>
              <a:t>M. Blaskiewicz, J.M. Brennan and K. Mernick, Three-Dimensional Stochastic Cooling in the Relativistic Heavy Ion Collider, PRL </a:t>
            </a:r>
            <a:r>
              <a:rPr lang="en-US" sz="1200" b="1" dirty="0" smtClean="0">
                <a:latin typeface="Calibri" panose="020F0502020204030204" pitchFamily="34" charset="0"/>
              </a:rPr>
              <a:t>105</a:t>
            </a:r>
            <a:r>
              <a:rPr lang="en-US" sz="1200" dirty="0" smtClean="0">
                <a:latin typeface="Calibri" panose="020F0502020204030204" pitchFamily="34" charset="0"/>
              </a:rPr>
              <a:t>, 094801 (2010)</a:t>
            </a:r>
          </a:p>
        </p:txBody>
      </p:sp>
      <p:sp>
        <p:nvSpPr>
          <p:cNvPr id="39" name="TextBox 38"/>
          <p:cNvSpPr txBox="1"/>
          <p:nvPr/>
        </p:nvSpPr>
        <p:spPr>
          <a:xfrm>
            <a:off x="187322" y="381000"/>
            <a:ext cx="4841878" cy="584775"/>
          </a:xfrm>
          <a:prstGeom prst="rect">
            <a:avLst/>
          </a:prstGeom>
          <a:noFill/>
          <a:ln>
            <a:noFill/>
          </a:ln>
        </p:spPr>
        <p:txBody>
          <a:bodyPr wrap="square" rtlCol="0">
            <a:spAutoFit/>
          </a:bodyPr>
          <a:lstStyle/>
          <a:p>
            <a:r>
              <a:rPr lang="en-US" sz="1600" dirty="0" smtClean="0">
                <a:latin typeface="Calibri" panose="020F0502020204030204" pitchFamily="34" charset="0"/>
              </a:rPr>
              <a:t>Motivation:  </a:t>
            </a:r>
            <a:r>
              <a:rPr lang="en-US" sz="1600" dirty="0" err="1" smtClean="0">
                <a:latin typeface="Calibri" panose="020F0502020204030204" pitchFamily="34" charset="0"/>
              </a:rPr>
              <a:t>intrabeam</a:t>
            </a:r>
            <a:r>
              <a:rPr lang="en-US" sz="1600" dirty="0" smtClean="0">
                <a:latin typeface="Calibri" panose="020F0502020204030204" pitchFamily="34" charset="0"/>
              </a:rPr>
              <a:t> scattering (IBS) causes emittance    </a:t>
            </a:r>
          </a:p>
          <a:p>
            <a:r>
              <a:rPr lang="en-US" sz="1600" dirty="0" smtClean="0">
                <a:latin typeface="Calibri" panose="020F0502020204030204" pitchFamily="34" charset="0"/>
              </a:rPr>
              <a:t>    growth of heavy ion beams</a:t>
            </a:r>
          </a:p>
        </p:txBody>
      </p:sp>
      <p:sp>
        <p:nvSpPr>
          <p:cNvPr id="40" name="TextBox 39"/>
          <p:cNvSpPr txBox="1"/>
          <p:nvPr/>
        </p:nvSpPr>
        <p:spPr>
          <a:xfrm>
            <a:off x="187322" y="914400"/>
            <a:ext cx="4841878" cy="1323439"/>
          </a:xfrm>
          <a:prstGeom prst="rect">
            <a:avLst/>
          </a:prstGeom>
          <a:noFill/>
          <a:ln>
            <a:noFill/>
          </a:ln>
        </p:spPr>
        <p:txBody>
          <a:bodyPr wrap="square" rtlCol="0">
            <a:spAutoFit/>
          </a:bodyPr>
          <a:lstStyle/>
          <a:p>
            <a:r>
              <a:rPr lang="en-US" sz="1600" dirty="0" smtClean="0">
                <a:latin typeface="Calibri" panose="020F0502020204030204" pitchFamily="34" charset="0"/>
              </a:rPr>
              <a:t>RHIC-I experience:  an “IBS suppression lattice (</a:t>
            </a:r>
            <a:r>
              <a:rPr lang="en-US" sz="1600" dirty="0" err="1" smtClean="0">
                <a:latin typeface="Calibri" panose="020F0502020204030204" pitchFamily="34" charset="0"/>
              </a:rPr>
              <a:t>ibs</a:t>
            </a:r>
            <a:r>
              <a:rPr lang="en-US" sz="1600" dirty="0" smtClean="0">
                <a:latin typeface="Calibri" panose="020F0502020204030204" pitchFamily="34" charset="0"/>
              </a:rPr>
              <a:t>-s)” </a:t>
            </a:r>
          </a:p>
          <a:p>
            <a:r>
              <a:rPr lang="en-US" sz="1600" dirty="0" smtClean="0">
                <a:latin typeface="Calibri" panose="020F0502020204030204" pitchFamily="34" charset="0"/>
              </a:rPr>
              <a:t>    was applied in run-8 which successfully reduced </a:t>
            </a:r>
          </a:p>
          <a:p>
            <a:r>
              <a:rPr lang="en-US" sz="1600" dirty="0" smtClean="0">
                <a:latin typeface="Calibri" panose="020F0502020204030204" pitchFamily="34" charset="0"/>
              </a:rPr>
              <a:t>    emittance growth however not without operational </a:t>
            </a:r>
          </a:p>
          <a:p>
            <a:r>
              <a:rPr lang="en-US" sz="1600" dirty="0" smtClean="0">
                <a:latin typeface="Calibri" panose="020F0502020204030204" pitchFamily="34" charset="0"/>
              </a:rPr>
              <a:t>   difficulties (beam loss at </a:t>
            </a:r>
            <a:r>
              <a:rPr lang="en-US" sz="1600" dirty="0" err="1" smtClean="0">
                <a:latin typeface="Calibri" panose="020F0502020204030204" pitchFamily="34" charset="0"/>
              </a:rPr>
              <a:t>rebucketing</a:t>
            </a:r>
            <a:r>
              <a:rPr lang="en-US" sz="1600" dirty="0" smtClean="0">
                <a:latin typeface="Calibri" panose="020F0502020204030204" pitchFamily="34" charset="0"/>
              </a:rPr>
              <a:t> / off-momentum </a:t>
            </a:r>
          </a:p>
          <a:p>
            <a:r>
              <a:rPr lang="en-US" sz="1600" dirty="0" smtClean="0">
                <a:latin typeface="Calibri" panose="020F0502020204030204" pitchFamily="34" charset="0"/>
              </a:rPr>
              <a:t>   dynamic aperture)</a:t>
            </a:r>
          </a:p>
        </p:txBody>
      </p:sp>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753" y="194846"/>
            <a:ext cx="3700047" cy="2314333"/>
          </a:xfrm>
          <a:prstGeom prst="rect">
            <a:avLst/>
          </a:prstGeom>
        </p:spPr>
      </p:pic>
      <p:sp>
        <p:nvSpPr>
          <p:cNvPr id="42" name="TextBox 41"/>
          <p:cNvSpPr txBox="1"/>
          <p:nvPr/>
        </p:nvSpPr>
        <p:spPr>
          <a:xfrm>
            <a:off x="6560631" y="2328446"/>
            <a:ext cx="983170" cy="338554"/>
          </a:xfrm>
          <a:prstGeom prst="rect">
            <a:avLst/>
          </a:prstGeom>
          <a:solidFill>
            <a:schemeClr val="bg1"/>
          </a:solidFill>
        </p:spPr>
        <p:txBody>
          <a:bodyPr wrap="square" rtlCol="0">
            <a:spAutoFit/>
          </a:bodyPr>
          <a:lstStyle/>
          <a:p>
            <a:pPr algn="ctr"/>
            <a:r>
              <a:rPr lang="en-US" sz="1600" dirty="0" smtClean="0"/>
              <a:t>time [s]</a:t>
            </a:r>
            <a:endParaRPr lang="en-US" sz="1600" dirty="0"/>
          </a:p>
        </p:txBody>
      </p:sp>
      <p:sp>
        <p:nvSpPr>
          <p:cNvPr id="43" name="TextBox 42"/>
          <p:cNvSpPr txBox="1"/>
          <p:nvPr/>
        </p:nvSpPr>
        <p:spPr>
          <a:xfrm rot="16200000">
            <a:off x="4901739" y="1050554"/>
            <a:ext cx="983170" cy="338554"/>
          </a:xfrm>
          <a:prstGeom prst="rect">
            <a:avLst/>
          </a:prstGeom>
          <a:solidFill>
            <a:schemeClr val="bg1"/>
          </a:solidFill>
        </p:spPr>
        <p:txBody>
          <a:bodyPr wrap="square" rtlCol="0">
            <a:spAutoFit/>
          </a:bodyPr>
          <a:lstStyle/>
          <a:p>
            <a:pPr algn="ctr"/>
            <a:r>
              <a:rPr lang="en-US" sz="1600" dirty="0" err="1" smtClean="0">
                <a:latin typeface="Symbol" panose="05050102010706020507" pitchFamily="18" charset="2"/>
              </a:rPr>
              <a:t>ge</a:t>
            </a:r>
            <a:r>
              <a:rPr lang="en-US" sz="1600" dirty="0" smtClean="0"/>
              <a:t> [</a:t>
            </a:r>
            <a:r>
              <a:rPr lang="en-US" sz="1600" dirty="0" smtClean="0">
                <a:latin typeface="Symbol" panose="05050102010706020507" pitchFamily="18" charset="2"/>
              </a:rPr>
              <a:t>m</a:t>
            </a:r>
            <a:r>
              <a:rPr lang="en-US" sz="1600" dirty="0" smtClean="0"/>
              <a:t>m]</a:t>
            </a:r>
            <a:endParaRPr lang="en-US" sz="1600" dirty="0"/>
          </a:p>
        </p:txBody>
      </p:sp>
      <p:sp>
        <p:nvSpPr>
          <p:cNvPr id="44" name="TextBox 43"/>
          <p:cNvSpPr txBox="1"/>
          <p:nvPr/>
        </p:nvSpPr>
        <p:spPr>
          <a:xfrm>
            <a:off x="228600" y="2785646"/>
            <a:ext cx="8686800" cy="338554"/>
          </a:xfrm>
          <a:prstGeom prst="rect">
            <a:avLst/>
          </a:prstGeom>
          <a:noFill/>
          <a:ln>
            <a:noFill/>
          </a:ln>
        </p:spPr>
        <p:txBody>
          <a:bodyPr wrap="square" rtlCol="0">
            <a:spAutoFit/>
          </a:bodyPr>
          <a:lstStyle/>
          <a:p>
            <a:r>
              <a:rPr lang="en-US" sz="1600" dirty="0" smtClean="0">
                <a:latin typeface="Calibri" panose="020F0502020204030204" pitchFamily="34" charset="0"/>
              </a:rPr>
              <a:t>RHIC-II upgrade included ultimately full 3D, bunched beam stochastic cooling (2014)</a:t>
            </a:r>
          </a:p>
        </p:txBody>
      </p:sp>
      <p:pic>
        <p:nvPicPr>
          <p:cNvPr id="49" name="Picture 48" descr="Capture.GIF"/>
          <p:cNvPicPr>
            <a:picLocks noChangeAspect="1"/>
          </p:cNvPicPr>
          <p:nvPr/>
        </p:nvPicPr>
        <p:blipFill>
          <a:blip r:embed="rId3"/>
          <a:stretch>
            <a:fillRect/>
          </a:stretch>
        </p:blipFill>
        <p:spPr>
          <a:xfrm>
            <a:off x="1012522" y="3419472"/>
            <a:ext cx="4321478" cy="2905128"/>
          </a:xfrm>
          <a:prstGeom prst="rect">
            <a:avLst/>
          </a:prstGeom>
        </p:spPr>
      </p:pic>
      <p:sp>
        <p:nvSpPr>
          <p:cNvPr id="51" name="TextBox 50"/>
          <p:cNvSpPr txBox="1"/>
          <p:nvPr/>
        </p:nvSpPr>
        <p:spPr>
          <a:xfrm>
            <a:off x="1936636" y="3190872"/>
            <a:ext cx="2940164" cy="338554"/>
          </a:xfrm>
          <a:prstGeom prst="rect">
            <a:avLst/>
          </a:prstGeom>
          <a:solidFill>
            <a:schemeClr val="bg1"/>
          </a:solidFill>
        </p:spPr>
        <p:txBody>
          <a:bodyPr wrap="none" rtlCol="0">
            <a:spAutoFit/>
          </a:bodyPr>
          <a:lstStyle/>
          <a:p>
            <a:pPr algn="l"/>
            <a:r>
              <a:rPr lang="en-US" sz="1600" dirty="0" smtClean="0"/>
              <a:t>average luminosity vs. vertex size</a:t>
            </a:r>
          </a:p>
        </p:txBody>
      </p:sp>
      <p:sp>
        <p:nvSpPr>
          <p:cNvPr id="48" name="TextBox 47"/>
          <p:cNvSpPr txBox="1"/>
          <p:nvPr/>
        </p:nvSpPr>
        <p:spPr>
          <a:xfrm>
            <a:off x="5715000" y="6019800"/>
            <a:ext cx="2364622" cy="307777"/>
          </a:xfrm>
          <a:prstGeom prst="rect">
            <a:avLst/>
          </a:prstGeom>
          <a:solidFill>
            <a:schemeClr val="bg1"/>
          </a:solidFill>
        </p:spPr>
        <p:txBody>
          <a:bodyPr wrap="none" rtlCol="0">
            <a:spAutoFit/>
          </a:bodyPr>
          <a:lstStyle/>
          <a:p>
            <a:pPr algn="l"/>
            <a:r>
              <a:rPr lang="en-US" sz="1400" dirty="0" smtClean="0"/>
              <a:t>calculations by M. Blaskiewicz</a:t>
            </a:r>
          </a:p>
        </p:txBody>
      </p:sp>
      <p:sp>
        <p:nvSpPr>
          <p:cNvPr id="53" name="TextBox 52"/>
          <p:cNvSpPr txBox="1"/>
          <p:nvPr/>
        </p:nvSpPr>
        <p:spPr>
          <a:xfrm>
            <a:off x="3341317" y="4267200"/>
            <a:ext cx="1154483" cy="369332"/>
          </a:xfrm>
          <a:prstGeom prst="rect">
            <a:avLst/>
          </a:prstGeom>
          <a:noFill/>
        </p:spPr>
        <p:txBody>
          <a:bodyPr wrap="none" rtlCol="0">
            <a:spAutoFit/>
          </a:bodyPr>
          <a:lstStyle/>
          <a:p>
            <a:pPr algn="l"/>
            <a:r>
              <a:rPr lang="en-US" dirty="0" smtClean="0"/>
              <a:t>L +30-50%</a:t>
            </a:r>
          </a:p>
        </p:txBody>
      </p:sp>
      <p:cxnSp>
        <p:nvCxnSpPr>
          <p:cNvPr id="54" name="Straight Arrow Connector 53"/>
          <p:cNvCxnSpPr/>
          <p:nvPr/>
        </p:nvCxnSpPr>
        <p:spPr bwMode="auto">
          <a:xfrm>
            <a:off x="3280387" y="4294350"/>
            <a:ext cx="0" cy="468150"/>
          </a:xfrm>
          <a:prstGeom prst="straightConnector1">
            <a:avLst/>
          </a:prstGeom>
          <a:noFill/>
          <a:ln w="19050" cap="flat" cmpd="sng" algn="ctr">
            <a:solidFill>
              <a:schemeClr val="tx1"/>
            </a:solidFill>
            <a:prstDash val="solid"/>
            <a:round/>
            <a:headEnd type="arrow"/>
            <a:tailEnd type="arrow"/>
          </a:ln>
          <a:effectLst/>
        </p:spPr>
      </p:cxnSp>
      <p:cxnSp>
        <p:nvCxnSpPr>
          <p:cNvPr id="56" name="Straight Arrow Connector 55"/>
          <p:cNvCxnSpPr/>
          <p:nvPr/>
        </p:nvCxnSpPr>
        <p:spPr bwMode="auto">
          <a:xfrm flipH="1" flipV="1">
            <a:off x="5181602" y="4876801"/>
            <a:ext cx="685798" cy="139987"/>
          </a:xfrm>
          <a:prstGeom prst="straightConnector1">
            <a:avLst/>
          </a:prstGeom>
          <a:noFill/>
          <a:ln w="19050" cap="flat" cmpd="sng" algn="ctr">
            <a:solidFill>
              <a:srgbClr val="FF0000"/>
            </a:solidFill>
            <a:prstDash val="solid"/>
            <a:round/>
            <a:headEnd type="none" w="med" len="med"/>
            <a:tailEnd type="arrow"/>
          </a:ln>
          <a:effectLst/>
        </p:spPr>
      </p:cxnSp>
      <p:sp>
        <p:nvSpPr>
          <p:cNvPr id="57" name="TextBox 56"/>
          <p:cNvSpPr txBox="1"/>
          <p:nvPr/>
        </p:nvSpPr>
        <p:spPr>
          <a:xfrm>
            <a:off x="5867400" y="4724400"/>
            <a:ext cx="1937550" cy="584776"/>
          </a:xfrm>
          <a:prstGeom prst="rect">
            <a:avLst/>
          </a:prstGeom>
          <a:noFill/>
        </p:spPr>
        <p:txBody>
          <a:bodyPr wrap="none" rtlCol="0">
            <a:spAutoFit/>
          </a:bodyPr>
          <a:lstStyle/>
          <a:p>
            <a:pPr algn="l"/>
            <a:r>
              <a:rPr lang="en-US" sz="1600" dirty="0" smtClean="0"/>
              <a:t>demonstrated 2011 </a:t>
            </a:r>
            <a:br>
              <a:rPr lang="en-US" sz="1600" dirty="0" smtClean="0"/>
            </a:br>
            <a:r>
              <a:rPr lang="en-US" sz="1600" dirty="0" smtClean="0"/>
              <a:t>long. + ver. cooling</a:t>
            </a:r>
          </a:p>
        </p:txBody>
      </p:sp>
      <p:cxnSp>
        <p:nvCxnSpPr>
          <p:cNvPr id="59" name="Straight Arrow Connector 58"/>
          <p:cNvCxnSpPr/>
          <p:nvPr/>
        </p:nvCxnSpPr>
        <p:spPr bwMode="auto">
          <a:xfrm rot="10800000">
            <a:off x="5181600" y="4419600"/>
            <a:ext cx="609600" cy="1588"/>
          </a:xfrm>
          <a:prstGeom prst="straightConnector1">
            <a:avLst/>
          </a:prstGeom>
          <a:noFill/>
          <a:ln w="19050" cap="flat" cmpd="sng" algn="ctr">
            <a:solidFill>
              <a:srgbClr val="FF0000"/>
            </a:solidFill>
            <a:prstDash val="solid"/>
            <a:round/>
            <a:headEnd type="none" w="med" len="med"/>
            <a:tailEnd type="arrow"/>
          </a:ln>
          <a:effectLst/>
        </p:spPr>
      </p:cxnSp>
      <p:sp>
        <p:nvSpPr>
          <p:cNvPr id="60" name="TextBox 59"/>
          <p:cNvSpPr txBox="1"/>
          <p:nvPr/>
        </p:nvSpPr>
        <p:spPr>
          <a:xfrm>
            <a:off x="5867400" y="4114800"/>
            <a:ext cx="1825115" cy="584775"/>
          </a:xfrm>
          <a:prstGeom prst="rect">
            <a:avLst/>
          </a:prstGeom>
          <a:noFill/>
        </p:spPr>
        <p:txBody>
          <a:bodyPr wrap="none" rtlCol="0">
            <a:spAutoFit/>
          </a:bodyPr>
          <a:lstStyle/>
          <a:p>
            <a:pPr algn="l"/>
            <a:r>
              <a:rPr lang="en-US" sz="1600" dirty="0"/>
              <a:t>d</a:t>
            </a:r>
            <a:r>
              <a:rPr lang="en-US" sz="1600" dirty="0" smtClean="0"/>
              <a:t>emonstrated 2014</a:t>
            </a:r>
          </a:p>
          <a:p>
            <a:pPr algn="l"/>
            <a:r>
              <a:rPr lang="en-US" sz="1600" dirty="0" smtClean="0"/>
              <a:t>full 3D cooling</a:t>
            </a:r>
          </a:p>
        </p:txBody>
      </p:sp>
      <p:cxnSp>
        <p:nvCxnSpPr>
          <p:cNvPr id="62" name="Straight Arrow Connector 61"/>
          <p:cNvCxnSpPr/>
          <p:nvPr/>
        </p:nvCxnSpPr>
        <p:spPr bwMode="auto">
          <a:xfrm flipH="1">
            <a:off x="5181600" y="3886200"/>
            <a:ext cx="609600" cy="150811"/>
          </a:xfrm>
          <a:prstGeom prst="straightConnector1">
            <a:avLst/>
          </a:prstGeom>
          <a:noFill/>
          <a:ln w="19050" cap="flat" cmpd="sng" algn="ctr">
            <a:solidFill>
              <a:srgbClr val="FF0000"/>
            </a:solidFill>
            <a:prstDash val="solid"/>
            <a:round/>
            <a:headEnd type="none" w="med" len="med"/>
            <a:tailEnd type="arrow"/>
          </a:ln>
          <a:effectLst/>
        </p:spPr>
      </p:cxnSp>
      <p:sp>
        <p:nvSpPr>
          <p:cNvPr id="63" name="TextBox 62"/>
          <p:cNvSpPr txBox="1"/>
          <p:nvPr/>
        </p:nvSpPr>
        <p:spPr>
          <a:xfrm>
            <a:off x="5867400" y="3657600"/>
            <a:ext cx="2052165" cy="338554"/>
          </a:xfrm>
          <a:prstGeom prst="rect">
            <a:avLst/>
          </a:prstGeom>
          <a:noFill/>
        </p:spPr>
        <p:txBody>
          <a:bodyPr wrap="none" rtlCol="0">
            <a:spAutoFit/>
          </a:bodyPr>
          <a:lstStyle/>
          <a:p>
            <a:pPr algn="l"/>
            <a:r>
              <a:rPr lang="en-US" sz="1600" dirty="0" smtClean="0"/>
              <a:t>2016 with 56 MHz SRF</a:t>
            </a:r>
          </a:p>
        </p:txBody>
      </p:sp>
      <p:sp>
        <p:nvSpPr>
          <p:cNvPr id="68" name="TextBox 67"/>
          <p:cNvSpPr txBox="1"/>
          <p:nvPr/>
        </p:nvSpPr>
        <p:spPr>
          <a:xfrm>
            <a:off x="332785" y="2209800"/>
            <a:ext cx="4848817" cy="461665"/>
          </a:xfrm>
          <a:prstGeom prst="rect">
            <a:avLst/>
          </a:prstGeom>
          <a:noFill/>
        </p:spPr>
        <p:txBody>
          <a:bodyPr wrap="square" rtlCol="0">
            <a:spAutoFit/>
          </a:bodyPr>
          <a:lstStyle/>
          <a:p>
            <a:r>
              <a:rPr lang="en-US" sz="1200" dirty="0" smtClean="0">
                <a:latin typeface="Calibri" panose="020F0502020204030204" pitchFamily="34" charset="0"/>
              </a:rPr>
              <a:t>figure from V. Litvinenko, “Experience with IBS suppression lattice in RHIC”, EPAC08 (WEPP015)  </a:t>
            </a:r>
          </a:p>
        </p:txBody>
      </p:sp>
      <p:cxnSp>
        <p:nvCxnSpPr>
          <p:cNvPr id="70" name="Straight Arrow Connector 69"/>
          <p:cNvCxnSpPr/>
          <p:nvPr/>
        </p:nvCxnSpPr>
        <p:spPr>
          <a:xfrm>
            <a:off x="4724400" y="1352012"/>
            <a:ext cx="44850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604835" y="2440632"/>
            <a:ext cx="1462965" cy="307777"/>
          </a:xfrm>
          <a:prstGeom prst="rect">
            <a:avLst/>
          </a:prstGeom>
          <a:solidFill>
            <a:schemeClr val="bg1"/>
          </a:solidFill>
        </p:spPr>
        <p:txBody>
          <a:bodyPr wrap="none" rtlCol="0">
            <a:spAutoFit/>
          </a:bodyPr>
          <a:lstStyle/>
          <a:p>
            <a:pPr algn="l"/>
            <a:r>
              <a:rPr lang="en-US" sz="1400" dirty="0" smtClean="0"/>
              <a:t>V. Litvinenko et al</a:t>
            </a:r>
          </a:p>
        </p:txBody>
      </p:sp>
      <p:sp>
        <p:nvSpPr>
          <p:cNvPr id="2" name="Rectangle 1"/>
          <p:cNvSpPr/>
          <p:nvPr/>
        </p:nvSpPr>
        <p:spPr>
          <a:xfrm>
            <a:off x="5224047" y="204674"/>
            <a:ext cx="3843753" cy="25437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20784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txBox="1">
            <a:spLocks/>
          </p:cNvSpPr>
          <p:nvPr/>
        </p:nvSpPr>
        <p:spPr>
          <a:xfrm>
            <a:off x="266700" y="685800"/>
            <a:ext cx="8677275" cy="60420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2000" dirty="0" smtClean="0">
              <a:solidFill>
                <a:srgbClr val="00B0F0"/>
              </a:solidFill>
            </a:endParaRPr>
          </a:p>
        </p:txBody>
      </p:sp>
      <p:pic>
        <p:nvPicPr>
          <p:cNvPr id="30" name="Picture 29" descr="Untitl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3543300" cy="1585547"/>
          </a:xfrm>
          <a:prstGeom prst="rect">
            <a:avLst/>
          </a:prstGeom>
        </p:spPr>
      </p:pic>
      <p:sp>
        <p:nvSpPr>
          <p:cNvPr id="31" name="TextBox 30"/>
          <p:cNvSpPr txBox="1"/>
          <p:nvPr/>
        </p:nvSpPr>
        <p:spPr>
          <a:xfrm>
            <a:off x="168600" y="2362200"/>
            <a:ext cx="3170400" cy="1077218"/>
          </a:xfrm>
          <a:prstGeom prst="rect">
            <a:avLst/>
          </a:prstGeom>
          <a:noFill/>
        </p:spPr>
        <p:txBody>
          <a:bodyPr wrap="square" rtlCol="0">
            <a:spAutoFit/>
          </a:bodyPr>
          <a:lstStyle/>
          <a:p>
            <a:pPr algn="just"/>
            <a:r>
              <a:rPr lang="en-US" sz="1600" b="0" dirty="0" smtClean="0">
                <a:latin typeface="Calibri" panose="020F0502020204030204" pitchFamily="34" charset="0"/>
                <a:cs typeface="Arial"/>
              </a:rPr>
              <a:t>New lattice (ATS type, S. White) – phase advance </a:t>
            </a:r>
            <a:r>
              <a:rPr lang="en-US" sz="1600" b="0" dirty="0" err="1">
                <a:latin typeface="Calibri" panose="020F0502020204030204" pitchFamily="34" charset="0"/>
                <a:cs typeface="Arial"/>
              </a:rPr>
              <a:t>k</a:t>
            </a:r>
            <a:r>
              <a:rPr lang="en-US" sz="1600" b="0" dirty="0" err="1">
                <a:latin typeface="Symbol" panose="05050102010706020507" pitchFamily="18" charset="2"/>
                <a:cs typeface="Symbol" charset="2"/>
              </a:rPr>
              <a:t>p</a:t>
            </a:r>
            <a:r>
              <a:rPr lang="en-US" sz="1600" b="0" dirty="0">
                <a:latin typeface="Calibri" panose="020F0502020204030204" pitchFamily="34" charset="0"/>
                <a:cs typeface="Arial"/>
              </a:rPr>
              <a:t> between </a:t>
            </a:r>
            <a:r>
              <a:rPr lang="en-US" sz="1600" b="0" dirty="0" smtClean="0">
                <a:latin typeface="Calibri" panose="020F0502020204030204" pitchFamily="34" charset="0"/>
                <a:cs typeface="Arial"/>
              </a:rPr>
              <a:t>IP8 and e-lens minimizes</a:t>
            </a:r>
            <a:r>
              <a:rPr lang="en-US" sz="1600" b="0" dirty="0">
                <a:latin typeface="Calibri" panose="020F0502020204030204" pitchFamily="34" charset="0"/>
                <a:cs typeface="Arial"/>
              </a:rPr>
              <a:t> </a:t>
            </a:r>
            <a:r>
              <a:rPr lang="en-US" sz="1600" b="0" dirty="0" smtClean="0">
                <a:latin typeface="Calibri" panose="020F0502020204030204" pitchFamily="34" charset="0"/>
                <a:cs typeface="Arial"/>
              </a:rPr>
              <a:t>beam-beam resonance driving terms</a:t>
            </a:r>
          </a:p>
        </p:txBody>
      </p:sp>
      <p:sp>
        <p:nvSpPr>
          <p:cNvPr id="37" name="TextBox 36"/>
          <p:cNvSpPr txBox="1"/>
          <p:nvPr/>
        </p:nvSpPr>
        <p:spPr>
          <a:xfrm>
            <a:off x="3818980" y="2480846"/>
            <a:ext cx="5020220" cy="338554"/>
          </a:xfrm>
          <a:prstGeom prst="rect">
            <a:avLst/>
          </a:prstGeom>
          <a:noFill/>
        </p:spPr>
        <p:txBody>
          <a:bodyPr wrap="none" rtlCol="0">
            <a:spAutoFit/>
          </a:bodyPr>
          <a:lstStyle/>
          <a:p>
            <a:pPr algn="l"/>
            <a:r>
              <a:rPr lang="en-US" sz="1600" b="0" dirty="0" smtClean="0">
                <a:latin typeface="Calibri" panose="020F0502020204030204" pitchFamily="34" charset="0"/>
                <a:cs typeface="Arial"/>
              </a:rPr>
              <a:t>Electron lenses – reduce beam-beam induced tune spread</a:t>
            </a:r>
          </a:p>
        </p:txBody>
      </p:sp>
      <p:pic>
        <p:nvPicPr>
          <p:cNvPr id="38" name="Picture 37"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6691" y="3200400"/>
            <a:ext cx="5194909" cy="2934069"/>
          </a:xfrm>
          <a:prstGeom prst="rect">
            <a:avLst/>
          </a:prstGeom>
        </p:spPr>
      </p:pic>
      <p:sp>
        <p:nvSpPr>
          <p:cNvPr id="39" name="TextBox 38"/>
          <p:cNvSpPr txBox="1"/>
          <p:nvPr/>
        </p:nvSpPr>
        <p:spPr bwMode="auto">
          <a:xfrm>
            <a:off x="3997480" y="2829580"/>
            <a:ext cx="45135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1400" b="0" dirty="0" smtClean="0">
                <a:latin typeface="Calibri" panose="020F0502020204030204" pitchFamily="34" charset="0"/>
                <a:cs typeface="Helvetica"/>
              </a:rPr>
              <a:t>Tune width measurement: imaginary part of complex beam</a:t>
            </a:r>
            <a:br>
              <a:rPr lang="en-US" sz="1400" b="0" dirty="0" smtClean="0">
                <a:latin typeface="Calibri" panose="020F0502020204030204" pitchFamily="34" charset="0"/>
                <a:cs typeface="Helvetica"/>
              </a:rPr>
            </a:br>
            <a:r>
              <a:rPr lang="en-US" sz="1400" b="0" dirty="0" smtClean="0">
                <a:latin typeface="Calibri" panose="020F0502020204030204" pitchFamily="34" charset="0"/>
                <a:cs typeface="Helvetica"/>
              </a:rPr>
              <a:t>transfer function (BTF); p+Al – no coherent bb modes</a:t>
            </a:r>
          </a:p>
        </p:txBody>
      </p:sp>
      <p:grpSp>
        <p:nvGrpSpPr>
          <p:cNvPr id="40" name="Group 39"/>
          <p:cNvGrpSpPr/>
          <p:nvPr/>
        </p:nvGrpSpPr>
        <p:grpSpPr>
          <a:xfrm>
            <a:off x="4686300" y="5362099"/>
            <a:ext cx="1257300" cy="369332"/>
            <a:chOff x="4686300" y="5765005"/>
            <a:chExt cx="1257300" cy="369332"/>
          </a:xfrm>
        </p:grpSpPr>
        <p:cxnSp>
          <p:nvCxnSpPr>
            <p:cNvPr id="41" name="Straight Arrow Connector 40"/>
            <p:cNvCxnSpPr/>
            <p:nvPr/>
          </p:nvCxnSpPr>
          <p:spPr bwMode="auto">
            <a:xfrm>
              <a:off x="4686300" y="5829300"/>
              <a:ext cx="1257300" cy="0"/>
            </a:xfrm>
            <a:prstGeom prst="straightConnector1">
              <a:avLst/>
            </a:prstGeom>
            <a:solidFill>
              <a:schemeClr val="accent1"/>
            </a:solidFill>
            <a:ln w="19050" cap="flat" cmpd="sng" algn="ctr">
              <a:solidFill>
                <a:schemeClr val="tx1"/>
              </a:solidFill>
              <a:prstDash val="solid"/>
              <a:round/>
              <a:headEnd type="arrow"/>
              <a:tailEnd type="arrow"/>
            </a:ln>
            <a:effectLst/>
          </p:spPr>
        </p:cxnSp>
        <p:sp>
          <p:nvSpPr>
            <p:cNvPr id="42" name="TextBox 41"/>
            <p:cNvSpPr txBox="1"/>
            <p:nvPr/>
          </p:nvSpPr>
          <p:spPr bwMode="auto">
            <a:xfrm>
              <a:off x="4912689" y="5765005"/>
              <a:ext cx="762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1800" b="0" dirty="0">
                  <a:solidFill>
                    <a:srgbClr val="000000"/>
                  </a:solidFill>
                  <a:latin typeface="Helvetica"/>
                  <a:cs typeface="Helvetica"/>
                </a:rPr>
                <a:t>n</a:t>
              </a:r>
              <a:r>
                <a:rPr lang="en-US" sz="1800" b="0" dirty="0" smtClean="0">
                  <a:solidFill>
                    <a:srgbClr val="000000"/>
                  </a:solidFill>
                  <a:latin typeface="Helvetica"/>
                  <a:cs typeface="Helvetica"/>
                </a:rPr>
                <a:t>o bb</a:t>
              </a:r>
            </a:p>
          </p:txBody>
        </p:sp>
      </p:grpSp>
      <p:grpSp>
        <p:nvGrpSpPr>
          <p:cNvPr id="43" name="Group 42"/>
          <p:cNvGrpSpPr/>
          <p:nvPr/>
        </p:nvGrpSpPr>
        <p:grpSpPr>
          <a:xfrm>
            <a:off x="5943600" y="5029200"/>
            <a:ext cx="1714500" cy="397194"/>
            <a:chOff x="5943600" y="5432106"/>
            <a:chExt cx="1714500" cy="397194"/>
          </a:xfrm>
        </p:grpSpPr>
        <p:sp>
          <p:nvSpPr>
            <p:cNvPr id="44" name="TextBox 43"/>
            <p:cNvSpPr txBox="1"/>
            <p:nvPr/>
          </p:nvSpPr>
          <p:spPr bwMode="auto">
            <a:xfrm>
              <a:off x="6324289" y="5432106"/>
              <a:ext cx="7493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1800" b="0" dirty="0" smtClean="0">
                  <a:solidFill>
                    <a:srgbClr val="000000"/>
                  </a:solidFill>
                  <a:latin typeface="Helvetica"/>
                  <a:cs typeface="Helvetica"/>
                </a:rPr>
                <a:t>2x bb</a:t>
              </a:r>
            </a:p>
          </p:txBody>
        </p:sp>
        <p:cxnSp>
          <p:nvCxnSpPr>
            <p:cNvPr id="45" name="Straight Arrow Connector 44"/>
            <p:cNvCxnSpPr/>
            <p:nvPr/>
          </p:nvCxnSpPr>
          <p:spPr bwMode="auto">
            <a:xfrm>
              <a:off x="5943600" y="5829300"/>
              <a:ext cx="17145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grpSp>
        <p:nvGrpSpPr>
          <p:cNvPr id="46" name="Group 45"/>
          <p:cNvGrpSpPr/>
          <p:nvPr/>
        </p:nvGrpSpPr>
        <p:grpSpPr>
          <a:xfrm>
            <a:off x="5981700" y="4419600"/>
            <a:ext cx="1257300" cy="553223"/>
            <a:chOff x="5943600" y="4704577"/>
            <a:chExt cx="1257300" cy="553223"/>
          </a:xfrm>
        </p:grpSpPr>
        <p:cxnSp>
          <p:nvCxnSpPr>
            <p:cNvPr id="47" name="Straight Arrow Connector 46"/>
            <p:cNvCxnSpPr/>
            <p:nvPr/>
          </p:nvCxnSpPr>
          <p:spPr bwMode="auto">
            <a:xfrm flipH="1">
              <a:off x="6057900" y="5257800"/>
              <a:ext cx="1143000" cy="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
          <p:nvSpPr>
            <p:cNvPr id="48" name="TextBox 47"/>
            <p:cNvSpPr txBox="1"/>
            <p:nvPr/>
          </p:nvSpPr>
          <p:spPr bwMode="auto">
            <a:xfrm>
              <a:off x="5943600" y="4704577"/>
              <a:ext cx="12424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spcBef>
                  <a:spcPct val="50000"/>
                </a:spcBef>
              </a:pPr>
              <a:r>
                <a:rPr lang="en-US" sz="1400" b="0" dirty="0" smtClean="0">
                  <a:solidFill>
                    <a:srgbClr val="FF0000"/>
                  </a:solidFill>
                  <a:latin typeface="Symbol" charset="2"/>
                  <a:cs typeface="Symbol" charset="2"/>
                </a:rPr>
                <a:t>D</a:t>
              </a:r>
              <a:r>
                <a:rPr lang="en-US" sz="1400" b="0" dirty="0" smtClean="0">
                  <a:solidFill>
                    <a:srgbClr val="FF0000"/>
                  </a:solidFill>
                  <a:latin typeface="Helvetica"/>
                  <a:cs typeface="Helvetica"/>
                </a:rPr>
                <a:t>Q reduction</a:t>
              </a:r>
              <a:br>
                <a:rPr lang="en-US" sz="1400" b="0" dirty="0" smtClean="0">
                  <a:solidFill>
                    <a:srgbClr val="FF0000"/>
                  </a:solidFill>
                  <a:latin typeface="Helvetica"/>
                  <a:cs typeface="Helvetica"/>
                </a:rPr>
              </a:br>
              <a:r>
                <a:rPr lang="en-US" sz="1400" b="0" dirty="0" smtClean="0">
                  <a:solidFill>
                    <a:srgbClr val="FF0000"/>
                  </a:solidFill>
                  <a:latin typeface="Helvetica"/>
                  <a:cs typeface="Helvetica"/>
                </a:rPr>
                <a:t>from e-lens</a:t>
              </a:r>
            </a:p>
          </p:txBody>
        </p:sp>
      </p:grpSp>
      <p:sp>
        <p:nvSpPr>
          <p:cNvPr id="49" name="TextBox 48"/>
          <p:cNvSpPr txBox="1"/>
          <p:nvPr/>
        </p:nvSpPr>
        <p:spPr bwMode="auto">
          <a:xfrm>
            <a:off x="96867" y="5105400"/>
            <a:ext cx="33340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1600" b="0" dirty="0" smtClean="0">
                <a:latin typeface="Calibri" panose="020F0502020204030204" pitchFamily="34" charset="0"/>
                <a:cs typeface="Helvetica"/>
              </a:rPr>
              <a:t>New lattice has larger off-momentum</a:t>
            </a:r>
            <a:br>
              <a:rPr lang="en-US" sz="1600" b="0" dirty="0" smtClean="0">
                <a:latin typeface="Calibri" panose="020F0502020204030204" pitchFamily="34" charset="0"/>
                <a:cs typeface="Helvetica"/>
              </a:rPr>
            </a:br>
            <a:r>
              <a:rPr lang="en-US" sz="1600" b="0" dirty="0" smtClean="0">
                <a:latin typeface="Calibri" panose="020F0502020204030204" pitchFamily="34" charset="0"/>
                <a:cs typeface="Helvetica"/>
              </a:rPr>
              <a:t>dynamic aperture and accommodates</a:t>
            </a:r>
            <a:br>
              <a:rPr lang="en-US" sz="1600" b="0" dirty="0" smtClean="0">
                <a:latin typeface="Calibri" panose="020F0502020204030204" pitchFamily="34" charset="0"/>
                <a:cs typeface="Helvetica"/>
              </a:rPr>
            </a:br>
            <a:r>
              <a:rPr lang="en-US" sz="1600" b="0" dirty="0" smtClean="0">
                <a:latin typeface="Calibri" panose="020F0502020204030204" pitchFamily="34" charset="0"/>
                <a:cs typeface="Helvetica"/>
              </a:rPr>
              <a:t>higher beam-beam parameter </a:t>
            </a:r>
            <a:r>
              <a:rPr lang="en-US" sz="1600" b="0" dirty="0" smtClean="0">
                <a:latin typeface="Symbol" charset="2"/>
                <a:cs typeface="Symbol" charset="2"/>
              </a:rPr>
              <a:t>x</a:t>
            </a:r>
          </a:p>
        </p:txBody>
      </p:sp>
      <p:sp>
        <p:nvSpPr>
          <p:cNvPr id="57" name="TextBox 56"/>
          <p:cNvSpPr txBox="1"/>
          <p:nvPr/>
        </p:nvSpPr>
        <p:spPr>
          <a:xfrm>
            <a:off x="2328468" y="6096000"/>
            <a:ext cx="4223529" cy="338554"/>
          </a:xfrm>
          <a:prstGeom prst="rect">
            <a:avLst/>
          </a:prstGeom>
          <a:noFill/>
        </p:spPr>
        <p:txBody>
          <a:bodyPr wrap="none" rtlCol="0">
            <a:spAutoFit/>
          </a:bodyPr>
          <a:lstStyle/>
          <a:p>
            <a:pPr algn="l"/>
            <a:r>
              <a:rPr lang="en-US" sz="1600" dirty="0" err="1" smtClean="0">
                <a:latin typeface="Symbol" charset="2"/>
                <a:cs typeface="Symbol" charset="2"/>
              </a:rPr>
              <a:t>x</a:t>
            </a:r>
            <a:r>
              <a:rPr lang="en-US" sz="1600" baseline="-25000" dirty="0" err="1" smtClean="0">
                <a:latin typeface="Calibri" panose="020F0502020204030204" pitchFamily="34" charset="0"/>
              </a:rPr>
              <a:t>max</a:t>
            </a:r>
            <a:r>
              <a:rPr lang="en-US" sz="1600" dirty="0" smtClean="0"/>
              <a:t> </a:t>
            </a:r>
            <a:r>
              <a:rPr lang="en-US" sz="1600" dirty="0" smtClean="0">
                <a:latin typeface="Calibri" panose="020F0502020204030204" pitchFamily="34" charset="0"/>
              </a:rPr>
              <a:t>= −0.011 per IP (RHIC in operations, to date)</a:t>
            </a:r>
          </a:p>
        </p:txBody>
      </p:sp>
      <p:grpSp>
        <p:nvGrpSpPr>
          <p:cNvPr id="6" name="Group 5"/>
          <p:cNvGrpSpPr/>
          <p:nvPr/>
        </p:nvGrpSpPr>
        <p:grpSpPr>
          <a:xfrm>
            <a:off x="609600" y="76200"/>
            <a:ext cx="8001000" cy="2305050"/>
            <a:chOff x="609600" y="438150"/>
            <a:chExt cx="8001000" cy="2305050"/>
          </a:xfrm>
        </p:grpSpPr>
        <p:pic>
          <p:nvPicPr>
            <p:cNvPr id="50" name="Picture 8" descr="http://www.cadops.bnl.gov/elog/images/Elens_2013_Mon_Jun_17_2013_094426.gif"/>
            <p:cNvPicPr>
              <a:picLocks noChangeAspect="1" noChangeArrowheads="1"/>
            </p:cNvPicPr>
            <p:nvPr/>
          </p:nvPicPr>
          <p:blipFill>
            <a:blip r:embed="rId4">
              <a:extLst>
                <a:ext uri="{28A0092B-C50C-407E-A947-70E740481C1C}">
                  <a14:useLocalDpi xmlns:a14="http://schemas.microsoft.com/office/drawing/2010/main" val="0"/>
                </a:ext>
              </a:extLst>
            </a:blip>
            <a:srcRect l="1141" r="818" b="28812"/>
            <a:stretch>
              <a:fillRect/>
            </a:stretch>
          </p:blipFill>
          <p:spPr bwMode="auto">
            <a:xfrm>
              <a:off x="914400" y="442810"/>
              <a:ext cx="7162800" cy="222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51"/>
            <p:cNvSpPr/>
            <p:nvPr/>
          </p:nvSpPr>
          <p:spPr>
            <a:xfrm>
              <a:off x="2514600" y="533400"/>
              <a:ext cx="1524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5257800" y="533399"/>
              <a:ext cx="1295400" cy="1021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5105400" y="976313"/>
              <a:ext cx="381000" cy="623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438400" y="2009775"/>
              <a:ext cx="304800" cy="733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819400" y="1219200"/>
              <a:ext cx="8001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3200" y="1364456"/>
              <a:ext cx="152400" cy="83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505200" y="1219200"/>
              <a:ext cx="152400" cy="83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09600" y="438150"/>
              <a:ext cx="8001000" cy="323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Title 6"/>
          <p:cNvSpPr txBox="1">
            <a:spLocks/>
          </p:cNvSpPr>
          <p:nvPr/>
        </p:nvSpPr>
        <p:spPr>
          <a:xfrm>
            <a:off x="0" y="0"/>
            <a:ext cx="9144000" cy="5889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latin typeface="Calibri" panose="020F0502020204030204" pitchFamily="34" charset="0"/>
              </a:rPr>
              <a:t>RHIC-II Electron Lenses for head-on beam-beam compensation </a:t>
            </a:r>
          </a:p>
        </p:txBody>
      </p:sp>
      <p:sp>
        <p:nvSpPr>
          <p:cNvPr id="59" name="Right Arrow 58"/>
          <p:cNvSpPr/>
          <p:nvPr/>
        </p:nvSpPr>
        <p:spPr>
          <a:xfrm>
            <a:off x="2116282" y="6172200"/>
            <a:ext cx="245918"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60" name="TextBox 59"/>
          <p:cNvSpPr txBox="1"/>
          <p:nvPr/>
        </p:nvSpPr>
        <p:spPr>
          <a:xfrm>
            <a:off x="0" y="6624935"/>
            <a:ext cx="9144000" cy="461665"/>
          </a:xfrm>
          <a:prstGeom prst="rect">
            <a:avLst/>
          </a:prstGeom>
          <a:solidFill>
            <a:schemeClr val="bg1"/>
          </a:solidFill>
        </p:spPr>
        <p:txBody>
          <a:bodyPr wrap="square" rtlCol="0">
            <a:spAutoFit/>
          </a:bodyPr>
          <a:lstStyle/>
          <a:p>
            <a:pPr algn="ctr"/>
            <a:r>
              <a:rPr lang="en-US" sz="1200" dirty="0" smtClean="0">
                <a:latin typeface="Calibri" panose="020F0502020204030204" pitchFamily="34" charset="0"/>
              </a:rPr>
              <a:t>W. Fischer et al, Operational head-on beam-beam compensation with electron lenses in the Relativistic Heavy Ion Collider,</a:t>
            </a:r>
          </a:p>
          <a:p>
            <a:pPr algn="ctr"/>
            <a:r>
              <a:rPr lang="en-US" sz="1200" dirty="0">
                <a:latin typeface="Calibri" panose="020F0502020204030204" pitchFamily="34" charset="0"/>
              </a:rPr>
              <a:t>s</a:t>
            </a:r>
            <a:r>
              <a:rPr lang="en-US" sz="1200" dirty="0" smtClean="0">
                <a:latin typeface="Calibri" panose="020F0502020204030204" pitchFamily="34" charset="0"/>
              </a:rPr>
              <a:t>ubmitted to Phys. Rev. Lett. (2015)</a:t>
            </a:r>
          </a:p>
        </p:txBody>
      </p:sp>
    </p:spTree>
    <p:extLst>
      <p:ext uri="{BB962C8B-B14F-4D97-AF65-F5344CB8AC3E}">
        <p14:creationId xmlns:p14="http://schemas.microsoft.com/office/powerpoint/2010/main" val="33347236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p:cNvSpPr txBox="1">
            <a:spLocks/>
          </p:cNvSpPr>
          <p:nvPr/>
        </p:nvSpPr>
        <p:spPr>
          <a:xfrm>
            <a:off x="0" y="0"/>
            <a:ext cx="9144000" cy="5889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latin typeface="Calibri" panose="020F0502020204030204" pitchFamily="34" charset="0"/>
              </a:rPr>
              <a:t>RHIC-II electron back-scattering detector (</a:t>
            </a:r>
            <a:r>
              <a:rPr lang="en-US" sz="2200" b="1" dirty="0" err="1" smtClean="0">
                <a:latin typeface="Calibri" panose="020F0502020204030204" pitchFamily="34" charset="0"/>
              </a:rPr>
              <a:t>eBSD</a:t>
            </a:r>
            <a:r>
              <a:rPr lang="en-US" sz="2200" b="1" dirty="0" smtClean="0">
                <a:latin typeface="Calibri" panose="020F0502020204030204" pitchFamily="34" charset="0"/>
              </a:rPr>
              <a:t>) </a:t>
            </a:r>
          </a:p>
        </p:txBody>
      </p:sp>
      <p:sp>
        <p:nvSpPr>
          <p:cNvPr id="5" name="TextBox 4"/>
          <p:cNvSpPr txBox="1"/>
          <p:nvPr/>
        </p:nvSpPr>
        <p:spPr>
          <a:xfrm>
            <a:off x="0" y="6400800"/>
            <a:ext cx="9144000" cy="461665"/>
          </a:xfrm>
          <a:prstGeom prst="rect">
            <a:avLst/>
          </a:prstGeom>
          <a:solidFill>
            <a:schemeClr val="bg1"/>
          </a:solidFill>
        </p:spPr>
        <p:txBody>
          <a:bodyPr wrap="square" rtlCol="0">
            <a:spAutoFit/>
          </a:bodyPr>
          <a:lstStyle/>
          <a:p>
            <a:pPr algn="ctr"/>
            <a:r>
              <a:rPr lang="en-US" sz="1200" dirty="0" smtClean="0">
                <a:latin typeface="Calibri" panose="020F0502020204030204" pitchFamily="34" charset="0"/>
              </a:rPr>
              <a:t>P. Thieberger et al, High energy Coulomb-scattered electrons for relativistic particle beam diagnostics,</a:t>
            </a:r>
          </a:p>
          <a:p>
            <a:pPr algn="ctr"/>
            <a:r>
              <a:rPr lang="en-US" sz="1200" dirty="0">
                <a:latin typeface="Calibri" panose="020F0502020204030204" pitchFamily="34" charset="0"/>
              </a:rPr>
              <a:t>s</a:t>
            </a:r>
            <a:r>
              <a:rPr lang="en-US" sz="1200" dirty="0" smtClean="0">
                <a:latin typeface="Calibri" panose="020F0502020204030204" pitchFamily="34" charset="0"/>
              </a:rPr>
              <a:t>ubmitted to PRSTAB (2015)</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23446"/>
            <a:ext cx="6941820" cy="223843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498" y="2421010"/>
            <a:ext cx="3039502" cy="169040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2438400"/>
            <a:ext cx="2158398" cy="2084335"/>
          </a:xfrm>
          <a:prstGeom prst="rect">
            <a:avLst/>
          </a:prstGeom>
        </p:spPr>
      </p:pic>
      <p:pic>
        <p:nvPicPr>
          <p:cNvPr id="9" name="Picture 2"/>
          <p:cNvPicPr>
            <a:picLocks noChangeAspect="1" noChangeArrowheads="1"/>
          </p:cNvPicPr>
          <p:nvPr/>
        </p:nvPicPr>
        <p:blipFill>
          <a:blip r:embed="rId5" cstate="print"/>
          <a:srcRect/>
          <a:stretch>
            <a:fillRect/>
          </a:stretch>
        </p:blipFill>
        <p:spPr bwMode="auto">
          <a:xfrm>
            <a:off x="3733800" y="4786241"/>
            <a:ext cx="2057400" cy="1439265"/>
          </a:xfrm>
          <a:prstGeom prst="rect">
            <a:avLst/>
          </a:prstGeom>
          <a:noFill/>
          <a:ln w="9525">
            <a:noFill/>
            <a:miter lim="800000"/>
            <a:headEnd/>
            <a:tailEnd/>
          </a:ln>
        </p:spPr>
      </p:pic>
      <p:sp>
        <p:nvSpPr>
          <p:cNvPr id="10" name="Rectangle 9"/>
          <p:cNvSpPr/>
          <p:nvPr/>
        </p:nvSpPr>
        <p:spPr>
          <a:xfrm>
            <a:off x="6748130" y="228600"/>
            <a:ext cx="643270" cy="423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200" y="2328446"/>
            <a:ext cx="3530618" cy="338554"/>
          </a:xfrm>
          <a:prstGeom prst="rect">
            <a:avLst/>
          </a:prstGeom>
          <a:noFill/>
          <a:ln>
            <a:noFill/>
          </a:ln>
        </p:spPr>
        <p:txBody>
          <a:bodyPr wrap="square" rtlCol="0">
            <a:spAutoFit/>
          </a:bodyPr>
          <a:lstStyle/>
          <a:p>
            <a:r>
              <a:rPr lang="en-US" sz="1600" dirty="0" smtClean="0">
                <a:latin typeface="Calibri" panose="020F0502020204030204" pitchFamily="34" charset="0"/>
              </a:rPr>
              <a:t>simulated trajectories</a:t>
            </a:r>
          </a:p>
        </p:txBody>
      </p:sp>
      <p:sp>
        <p:nvSpPr>
          <p:cNvPr id="12" name="TextBox 11"/>
          <p:cNvSpPr txBox="1"/>
          <p:nvPr/>
        </p:nvSpPr>
        <p:spPr>
          <a:xfrm>
            <a:off x="3606352" y="2097990"/>
            <a:ext cx="2337248" cy="338554"/>
          </a:xfrm>
          <a:prstGeom prst="rect">
            <a:avLst/>
          </a:prstGeom>
          <a:noFill/>
          <a:ln>
            <a:noFill/>
          </a:ln>
        </p:spPr>
        <p:txBody>
          <a:bodyPr wrap="square" rtlCol="0">
            <a:spAutoFit/>
          </a:bodyPr>
          <a:lstStyle/>
          <a:p>
            <a:r>
              <a:rPr lang="en-US" sz="1600" dirty="0">
                <a:latin typeface="Calibri" panose="020F0502020204030204" pitchFamily="34" charset="0"/>
              </a:rPr>
              <a:t>i</a:t>
            </a:r>
            <a:r>
              <a:rPr lang="en-US" sz="1600" dirty="0" smtClean="0">
                <a:latin typeface="Calibri" panose="020F0502020204030204" pitchFamily="34" charset="0"/>
              </a:rPr>
              <a:t>n-air scintillator detector</a:t>
            </a:r>
          </a:p>
        </p:txBody>
      </p:sp>
      <p:sp>
        <p:nvSpPr>
          <p:cNvPr id="15" name="Rectangle 14"/>
          <p:cNvSpPr/>
          <p:nvPr/>
        </p:nvSpPr>
        <p:spPr>
          <a:xfrm>
            <a:off x="3606352" y="2097990"/>
            <a:ext cx="2285846" cy="42333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673722" y="42446"/>
            <a:ext cx="3317878" cy="338554"/>
          </a:xfrm>
          <a:prstGeom prst="rect">
            <a:avLst/>
          </a:prstGeom>
          <a:noFill/>
          <a:ln>
            <a:noFill/>
          </a:ln>
        </p:spPr>
        <p:txBody>
          <a:bodyPr wrap="square" rtlCol="0">
            <a:spAutoFit/>
          </a:bodyPr>
          <a:lstStyle/>
          <a:p>
            <a:r>
              <a:rPr lang="en-US" sz="1600" dirty="0" smtClean="0">
                <a:latin typeface="Calibri" panose="020F0502020204030204" pitchFamily="34" charset="0"/>
              </a:rPr>
              <a:t>for electron-proton beam alignment</a:t>
            </a:r>
          </a:p>
        </p:txBody>
      </p:sp>
      <p:grpSp>
        <p:nvGrpSpPr>
          <p:cNvPr id="2" name="Group 1"/>
          <p:cNvGrpSpPr/>
          <p:nvPr/>
        </p:nvGrpSpPr>
        <p:grpSpPr>
          <a:xfrm>
            <a:off x="609600" y="4350072"/>
            <a:ext cx="2667000" cy="1989946"/>
            <a:chOff x="609600" y="4350072"/>
            <a:chExt cx="2667000" cy="2126928"/>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799" y="4595549"/>
              <a:ext cx="2362201" cy="1881451"/>
            </a:xfrm>
            <a:prstGeom prst="rect">
              <a:avLst/>
            </a:prstGeom>
          </p:spPr>
        </p:pic>
        <p:sp>
          <p:nvSpPr>
            <p:cNvPr id="16" name="TextBox 15"/>
            <p:cNvSpPr txBox="1"/>
            <p:nvPr/>
          </p:nvSpPr>
          <p:spPr>
            <a:xfrm>
              <a:off x="974431" y="4350072"/>
              <a:ext cx="2302169" cy="338554"/>
            </a:xfrm>
            <a:prstGeom prst="rect">
              <a:avLst/>
            </a:prstGeom>
            <a:noFill/>
            <a:ln>
              <a:noFill/>
            </a:ln>
          </p:spPr>
          <p:txBody>
            <a:bodyPr wrap="square" rtlCol="0">
              <a:spAutoFit/>
            </a:bodyPr>
            <a:lstStyle/>
            <a:p>
              <a:r>
                <a:rPr lang="en-US" sz="1600" dirty="0" smtClean="0">
                  <a:latin typeface="Calibri" panose="020F0502020204030204" pitchFamily="34" charset="0"/>
                </a:rPr>
                <a:t>Van Der Meer scans</a:t>
              </a:r>
            </a:p>
          </p:txBody>
        </p:sp>
        <p:sp>
          <p:nvSpPr>
            <p:cNvPr id="17" name="Rectangle 16"/>
            <p:cNvSpPr/>
            <p:nvPr/>
          </p:nvSpPr>
          <p:spPr>
            <a:xfrm>
              <a:off x="609600" y="4350072"/>
              <a:ext cx="2590800" cy="21269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7046" y="2911018"/>
            <a:ext cx="2281289" cy="3200400"/>
          </a:xfrm>
          <a:prstGeom prst="rect">
            <a:avLst/>
          </a:prstGeom>
        </p:spPr>
      </p:pic>
      <p:sp>
        <p:nvSpPr>
          <p:cNvPr id="19" name="TextBox 18"/>
          <p:cNvSpPr txBox="1"/>
          <p:nvPr/>
        </p:nvSpPr>
        <p:spPr>
          <a:xfrm>
            <a:off x="6689431" y="2614910"/>
            <a:ext cx="2302169" cy="338554"/>
          </a:xfrm>
          <a:prstGeom prst="rect">
            <a:avLst/>
          </a:prstGeom>
          <a:noFill/>
          <a:ln>
            <a:noFill/>
          </a:ln>
        </p:spPr>
        <p:txBody>
          <a:bodyPr wrap="square" rtlCol="0">
            <a:spAutoFit/>
          </a:bodyPr>
          <a:lstStyle/>
          <a:p>
            <a:r>
              <a:rPr lang="en-US" sz="1600" dirty="0">
                <a:latin typeface="Calibri" panose="020F0502020204030204" pitchFamily="34" charset="0"/>
              </a:rPr>
              <a:t>u</a:t>
            </a:r>
            <a:r>
              <a:rPr lang="en-US" sz="1600" dirty="0" smtClean="0">
                <a:latin typeface="Calibri" panose="020F0502020204030204" pitchFamily="34" charset="0"/>
              </a:rPr>
              <a:t>se during operations</a:t>
            </a:r>
          </a:p>
        </p:txBody>
      </p:sp>
      <p:sp>
        <p:nvSpPr>
          <p:cNvPr id="20" name="TextBox 19"/>
          <p:cNvSpPr txBox="1"/>
          <p:nvPr/>
        </p:nvSpPr>
        <p:spPr>
          <a:xfrm rot="16200000">
            <a:off x="5699915" y="3076932"/>
            <a:ext cx="1310817" cy="338554"/>
          </a:xfrm>
          <a:prstGeom prst="rect">
            <a:avLst/>
          </a:prstGeom>
          <a:noFill/>
          <a:ln>
            <a:noFill/>
          </a:ln>
        </p:spPr>
        <p:txBody>
          <a:bodyPr wrap="square" rtlCol="0">
            <a:spAutoFit/>
          </a:bodyPr>
          <a:lstStyle/>
          <a:p>
            <a:r>
              <a:rPr lang="en-US" sz="1600" dirty="0" err="1" smtClean="0">
                <a:latin typeface="Calibri" panose="020F0502020204030204" pitchFamily="34" charset="0"/>
              </a:rPr>
              <a:t>N</a:t>
            </a:r>
            <a:r>
              <a:rPr lang="en-US" sz="1600" baseline="-25000" dirty="0" err="1" smtClean="0">
                <a:latin typeface="Calibri" panose="020F0502020204030204" pitchFamily="34" charset="0"/>
              </a:rPr>
              <a:t>ppb</a:t>
            </a:r>
            <a:r>
              <a:rPr lang="en-US" sz="1600" dirty="0" smtClean="0">
                <a:latin typeface="Calibri" panose="020F0502020204030204" pitchFamily="34" charset="0"/>
              </a:rPr>
              <a:t> [10</a:t>
            </a:r>
            <a:r>
              <a:rPr lang="en-US" sz="1600" baseline="30000" dirty="0" smtClean="0">
                <a:latin typeface="Calibri" panose="020F0502020204030204" pitchFamily="34" charset="0"/>
              </a:rPr>
              <a:t>11</a:t>
            </a:r>
            <a:r>
              <a:rPr lang="en-US" sz="1600" dirty="0" smtClean="0">
                <a:latin typeface="Calibri" panose="020F0502020204030204" pitchFamily="34" charset="0"/>
              </a:rPr>
              <a:t>]</a:t>
            </a:r>
          </a:p>
        </p:txBody>
      </p:sp>
      <p:sp>
        <p:nvSpPr>
          <p:cNvPr id="21" name="TextBox 20"/>
          <p:cNvSpPr txBox="1"/>
          <p:nvPr/>
        </p:nvSpPr>
        <p:spPr>
          <a:xfrm rot="16200000">
            <a:off x="5974324" y="4265741"/>
            <a:ext cx="762000" cy="338554"/>
          </a:xfrm>
          <a:prstGeom prst="rect">
            <a:avLst/>
          </a:prstGeom>
          <a:noFill/>
          <a:ln>
            <a:noFill/>
          </a:ln>
        </p:spPr>
        <p:txBody>
          <a:bodyPr wrap="square" rtlCol="0">
            <a:spAutoFit/>
          </a:bodyPr>
          <a:lstStyle/>
          <a:p>
            <a:r>
              <a:rPr lang="en-US" sz="1600" dirty="0" err="1" smtClean="0">
                <a:latin typeface="Calibri" panose="020F0502020204030204" pitchFamily="34" charset="0"/>
              </a:rPr>
              <a:t>I</a:t>
            </a:r>
            <a:r>
              <a:rPr lang="en-US" sz="1600" baseline="-25000" dirty="0" err="1" smtClean="0">
                <a:latin typeface="Calibri" panose="020F0502020204030204" pitchFamily="34" charset="0"/>
              </a:rPr>
              <a:t>e</a:t>
            </a:r>
            <a:r>
              <a:rPr lang="en-US" sz="1600" dirty="0" smtClean="0">
                <a:latin typeface="Calibri" panose="020F0502020204030204" pitchFamily="34" charset="0"/>
              </a:rPr>
              <a:t> [mA]</a:t>
            </a:r>
          </a:p>
        </p:txBody>
      </p:sp>
      <p:sp>
        <p:nvSpPr>
          <p:cNvPr id="22" name="TextBox 21"/>
          <p:cNvSpPr txBox="1"/>
          <p:nvPr/>
        </p:nvSpPr>
        <p:spPr>
          <a:xfrm rot="16200000">
            <a:off x="5794629" y="5229047"/>
            <a:ext cx="1121388" cy="338554"/>
          </a:xfrm>
          <a:prstGeom prst="rect">
            <a:avLst/>
          </a:prstGeom>
          <a:noFill/>
          <a:ln>
            <a:noFill/>
          </a:ln>
        </p:spPr>
        <p:txBody>
          <a:bodyPr wrap="square" rtlCol="0">
            <a:spAutoFit/>
          </a:bodyPr>
          <a:lstStyle/>
          <a:p>
            <a:r>
              <a:rPr lang="en-US" sz="1600" dirty="0" err="1" smtClean="0">
                <a:latin typeface="Calibri" panose="020F0502020204030204" pitchFamily="34" charset="0"/>
              </a:rPr>
              <a:t>eBSD</a:t>
            </a:r>
            <a:r>
              <a:rPr lang="en-US" sz="1600" dirty="0" smtClean="0">
                <a:latin typeface="Calibri" panose="020F0502020204030204" pitchFamily="34" charset="0"/>
              </a:rPr>
              <a:t> rate</a:t>
            </a:r>
          </a:p>
        </p:txBody>
      </p:sp>
      <p:sp>
        <p:nvSpPr>
          <p:cNvPr id="23" name="TextBox 22"/>
          <p:cNvSpPr txBox="1"/>
          <p:nvPr/>
        </p:nvSpPr>
        <p:spPr>
          <a:xfrm>
            <a:off x="7368310" y="6001464"/>
            <a:ext cx="1256136" cy="338554"/>
          </a:xfrm>
          <a:prstGeom prst="rect">
            <a:avLst/>
          </a:prstGeom>
          <a:solidFill>
            <a:schemeClr val="bg1"/>
          </a:solidFill>
          <a:ln>
            <a:noFill/>
          </a:ln>
        </p:spPr>
        <p:txBody>
          <a:bodyPr wrap="square" rtlCol="0">
            <a:spAutoFit/>
          </a:bodyPr>
          <a:lstStyle/>
          <a:p>
            <a:r>
              <a:rPr lang="en-US" sz="1600" dirty="0">
                <a:latin typeface="Calibri" panose="020F0502020204030204" pitchFamily="34" charset="0"/>
              </a:rPr>
              <a:t>t</a:t>
            </a:r>
            <a:r>
              <a:rPr lang="en-US" sz="1600" dirty="0" smtClean="0">
                <a:latin typeface="Calibri" panose="020F0502020204030204" pitchFamily="34" charset="0"/>
              </a:rPr>
              <a:t>ime [s]</a:t>
            </a:r>
          </a:p>
        </p:txBody>
      </p:sp>
      <p:sp>
        <p:nvSpPr>
          <p:cNvPr id="24" name="Rectangle 23"/>
          <p:cNvSpPr/>
          <p:nvPr/>
        </p:nvSpPr>
        <p:spPr>
          <a:xfrm>
            <a:off x="6186047" y="2682418"/>
            <a:ext cx="2662288" cy="3657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828800" y="2039779"/>
            <a:ext cx="1327608" cy="246221"/>
          </a:xfrm>
          <a:prstGeom prst="rect">
            <a:avLst/>
          </a:prstGeom>
          <a:solidFill>
            <a:schemeClr val="bg1"/>
          </a:solidFill>
          <a:ln>
            <a:solidFill>
              <a:schemeClr val="bg1"/>
            </a:solidFill>
          </a:ln>
        </p:spPr>
        <p:txBody>
          <a:bodyPr wrap="none" rtlCol="0">
            <a:spAutoFit/>
          </a:bodyPr>
          <a:lstStyle/>
          <a:p>
            <a:r>
              <a:rPr lang="en-US" sz="1000" b="1" dirty="0" smtClean="0">
                <a:latin typeface="Arial Black" panose="020B0A04020102020204" pitchFamily="34" charset="0"/>
              </a:rPr>
              <a:t>ELECTRON GUN</a:t>
            </a:r>
            <a:endParaRPr lang="en-US" sz="1000" b="1" dirty="0">
              <a:latin typeface="Arial Black" panose="020B0A04020102020204" pitchFamily="34" charset="0"/>
            </a:endParaRPr>
          </a:p>
        </p:txBody>
      </p:sp>
      <p:sp>
        <p:nvSpPr>
          <p:cNvPr id="26" name="Rectangle 25"/>
          <p:cNvSpPr/>
          <p:nvPr/>
        </p:nvSpPr>
        <p:spPr>
          <a:xfrm>
            <a:off x="1769978" y="2286000"/>
            <a:ext cx="355537"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7448" y="2353697"/>
            <a:ext cx="3285060" cy="1860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9224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5" y="-10769"/>
            <a:ext cx="6091732" cy="1107996"/>
          </a:xfrm>
          <a:prstGeom prst="rect">
            <a:avLst/>
          </a:prstGeom>
          <a:noFill/>
        </p:spPr>
        <p:txBody>
          <a:bodyPr wrap="none" rtlCol="0">
            <a:spAutoFit/>
          </a:bodyPr>
          <a:lstStyle/>
          <a:p>
            <a:r>
              <a:rPr lang="en-US" sz="2200" b="1" dirty="0" smtClean="0">
                <a:latin typeface="Calibri" panose="020F0502020204030204" pitchFamily="34" charset="0"/>
              </a:rPr>
              <a:t>RHIC-II Era Performance:</a:t>
            </a:r>
          </a:p>
          <a:p>
            <a:r>
              <a:rPr lang="en-US" sz="2200" b="1" dirty="0">
                <a:latin typeface="Calibri" panose="020F0502020204030204" pitchFamily="34" charset="0"/>
              </a:rPr>
              <a:t> </a:t>
            </a:r>
            <a:r>
              <a:rPr lang="en-US" sz="2200" b="1" dirty="0" smtClean="0">
                <a:latin typeface="Calibri" panose="020F0502020204030204" pitchFamily="34" charset="0"/>
              </a:rPr>
              <a:t>   with full 3D Stochastic Cooling for ion beams</a:t>
            </a:r>
          </a:p>
          <a:p>
            <a:r>
              <a:rPr lang="en-US" sz="2200" b="1" dirty="0">
                <a:latin typeface="Calibri" panose="020F0502020204030204" pitchFamily="34" charset="0"/>
              </a:rPr>
              <a:t> </a:t>
            </a:r>
            <a:r>
              <a:rPr lang="en-US" sz="2200" b="1" dirty="0" smtClean="0">
                <a:latin typeface="Calibri" panose="020F0502020204030204" pitchFamily="34" charset="0"/>
              </a:rPr>
              <a:t>   with Electron Lenses for polarized proton beams</a:t>
            </a:r>
          </a:p>
        </p:txBody>
      </p:sp>
      <p:pic>
        <p:nvPicPr>
          <p:cNvPr id="5" name="Picture 7" descr="C:\GRD_WIN7\Presentations\2014Retreat\rhicluminosityaa-h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56869"/>
            <a:ext cx="4566285" cy="361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68518" y="1752599"/>
            <a:ext cx="941283" cy="369332"/>
          </a:xfrm>
          <a:prstGeom prst="rect">
            <a:avLst/>
          </a:prstGeom>
          <a:solidFill>
            <a:schemeClr val="bg1"/>
          </a:solidFill>
        </p:spPr>
        <p:txBody>
          <a:bodyPr wrap="none" rtlCol="0">
            <a:spAutoFit/>
          </a:bodyPr>
          <a:lstStyle/>
          <a:p>
            <a:pPr algn="l"/>
            <a:r>
              <a:rPr lang="en-US" sz="1800" b="0" dirty="0" smtClean="0">
                <a:latin typeface="Arial"/>
                <a:cs typeface="Arial"/>
              </a:rPr>
              <a:t>Run-14</a:t>
            </a:r>
          </a:p>
        </p:txBody>
      </p:sp>
      <p:cxnSp>
        <p:nvCxnSpPr>
          <p:cNvPr id="8" name="Straight Arrow Connector 7"/>
          <p:cNvCxnSpPr/>
          <p:nvPr/>
        </p:nvCxnSpPr>
        <p:spPr>
          <a:xfrm>
            <a:off x="2202562" y="1904999"/>
            <a:ext cx="616839"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219200"/>
            <a:ext cx="4267200" cy="3709852"/>
          </a:xfrm>
          <a:prstGeom prst="rect">
            <a:avLst/>
          </a:prstGeom>
        </p:spPr>
      </p:pic>
      <p:sp>
        <p:nvSpPr>
          <p:cNvPr id="11" name="TextBox 10"/>
          <p:cNvSpPr txBox="1"/>
          <p:nvPr/>
        </p:nvSpPr>
        <p:spPr>
          <a:xfrm>
            <a:off x="5560133" y="1764267"/>
            <a:ext cx="1142105" cy="369332"/>
          </a:xfrm>
          <a:prstGeom prst="rect">
            <a:avLst/>
          </a:prstGeom>
          <a:solidFill>
            <a:schemeClr val="bg1"/>
          </a:solidFill>
        </p:spPr>
        <p:txBody>
          <a:bodyPr wrap="square" rtlCol="0">
            <a:spAutoFit/>
          </a:bodyPr>
          <a:lstStyle/>
          <a:p>
            <a:pPr algn="l"/>
            <a:r>
              <a:rPr lang="en-US" sz="1800" b="0" dirty="0" smtClean="0">
                <a:latin typeface="Arial"/>
                <a:cs typeface="Arial"/>
              </a:rPr>
              <a:t>Run-15</a:t>
            </a:r>
          </a:p>
        </p:txBody>
      </p:sp>
      <p:cxnSp>
        <p:nvCxnSpPr>
          <p:cNvPr id="12" name="Straight Arrow Connector 11"/>
          <p:cNvCxnSpPr/>
          <p:nvPr/>
        </p:nvCxnSpPr>
        <p:spPr>
          <a:xfrm>
            <a:off x="6553200" y="1981199"/>
            <a:ext cx="4572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38200" y="5206425"/>
            <a:ext cx="3581400" cy="584775"/>
          </a:xfrm>
          <a:prstGeom prst="rect">
            <a:avLst/>
          </a:prstGeom>
          <a:noFill/>
        </p:spPr>
        <p:txBody>
          <a:bodyPr wrap="square" rtlCol="0">
            <a:spAutoFit/>
          </a:bodyPr>
          <a:lstStyle/>
          <a:p>
            <a:r>
              <a:rPr lang="en-US" sz="1600" dirty="0" smtClean="0">
                <a:latin typeface="Calibri" panose="020F0502020204030204" pitchFamily="34" charset="0"/>
              </a:rPr>
              <a:t>Au+Au luminosity from Run-14 exceeds all previous Au+Au runs combined </a:t>
            </a:r>
          </a:p>
        </p:txBody>
      </p:sp>
      <p:sp>
        <p:nvSpPr>
          <p:cNvPr id="20" name="Right Arrow 19"/>
          <p:cNvSpPr/>
          <p:nvPr/>
        </p:nvSpPr>
        <p:spPr>
          <a:xfrm>
            <a:off x="592282" y="5299502"/>
            <a:ext cx="245918"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21" name="TextBox 20"/>
          <p:cNvSpPr txBox="1"/>
          <p:nvPr/>
        </p:nvSpPr>
        <p:spPr>
          <a:xfrm>
            <a:off x="5410200" y="5206425"/>
            <a:ext cx="3657600" cy="584775"/>
          </a:xfrm>
          <a:prstGeom prst="rect">
            <a:avLst/>
          </a:prstGeom>
          <a:noFill/>
        </p:spPr>
        <p:txBody>
          <a:bodyPr wrap="square" rtlCol="0">
            <a:spAutoFit/>
          </a:bodyPr>
          <a:lstStyle/>
          <a:p>
            <a:r>
              <a:rPr lang="en-US" sz="1600" b="0" dirty="0" smtClean="0">
                <a:latin typeface="Calibri" panose="020F0502020204030204" pitchFamily="34" charset="0"/>
                <a:cs typeface="Arial"/>
              </a:rPr>
              <a:t>Run-15 integrated </a:t>
            </a:r>
            <a:r>
              <a:rPr lang="en-US" sz="1600" b="0" dirty="0">
                <a:latin typeface="Calibri" panose="020F0502020204030204" pitchFamily="34" charset="0"/>
                <a:cs typeface="Arial"/>
              </a:rPr>
              <a:t>luminosity </a:t>
            </a:r>
            <a:r>
              <a:rPr lang="en-US" sz="1600" b="0" dirty="0" smtClean="0">
                <a:latin typeface="Calibri" panose="020F0502020204030204" pitchFamily="34" charset="0"/>
                <a:cs typeface="Arial"/>
              </a:rPr>
              <a:t>at √</a:t>
            </a:r>
            <a:r>
              <a:rPr lang="en-US" sz="1600" b="0" i="1" dirty="0">
                <a:latin typeface="Calibri" panose="020F0502020204030204" pitchFamily="34" charset="0"/>
                <a:cs typeface="Arial"/>
              </a:rPr>
              <a:t>s</a:t>
            </a:r>
            <a:r>
              <a:rPr lang="en-US" sz="1600" b="0" dirty="0">
                <a:latin typeface="Calibri" panose="020F0502020204030204" pitchFamily="34" charset="0"/>
                <a:cs typeface="Arial"/>
              </a:rPr>
              <a:t> = 200 GeV </a:t>
            </a:r>
            <a:r>
              <a:rPr lang="en-US" sz="1600" b="0" dirty="0" smtClean="0">
                <a:latin typeface="Calibri" panose="020F0502020204030204" pitchFamily="34" charset="0"/>
                <a:cs typeface="Arial"/>
              </a:rPr>
              <a:t>exceeds sum of all previous runs</a:t>
            </a:r>
          </a:p>
        </p:txBody>
      </p:sp>
      <p:sp>
        <p:nvSpPr>
          <p:cNvPr id="22" name="Right Arrow 21"/>
          <p:cNvSpPr/>
          <p:nvPr/>
        </p:nvSpPr>
        <p:spPr>
          <a:xfrm>
            <a:off x="5074590" y="5321641"/>
            <a:ext cx="245918"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23" name="TextBox 22"/>
          <p:cNvSpPr txBox="1"/>
          <p:nvPr/>
        </p:nvSpPr>
        <p:spPr>
          <a:xfrm>
            <a:off x="0" y="6581001"/>
            <a:ext cx="9144000" cy="276999"/>
          </a:xfrm>
          <a:prstGeom prst="rect">
            <a:avLst/>
          </a:prstGeom>
          <a:solidFill>
            <a:schemeClr val="bg1"/>
          </a:solidFill>
        </p:spPr>
        <p:txBody>
          <a:bodyPr wrap="square" rtlCol="0">
            <a:spAutoFit/>
          </a:bodyPr>
          <a:lstStyle/>
          <a:p>
            <a:pPr algn="ctr"/>
            <a:r>
              <a:rPr lang="en-US" sz="1200" dirty="0" smtClean="0">
                <a:latin typeface="Calibri" panose="020F0502020204030204" pitchFamily="34" charset="0"/>
              </a:rPr>
              <a:t>courtesy W. Fischer</a:t>
            </a:r>
          </a:p>
        </p:txBody>
      </p:sp>
      <p:sp>
        <p:nvSpPr>
          <p:cNvPr id="24" name="Rectangle 23"/>
          <p:cNvSpPr/>
          <p:nvPr/>
        </p:nvSpPr>
        <p:spPr>
          <a:xfrm>
            <a:off x="1447800" y="1337845"/>
            <a:ext cx="6858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6182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2133600"/>
            <a:ext cx="3233770" cy="1015663"/>
          </a:xfrm>
          <a:prstGeom prst="rect">
            <a:avLst/>
          </a:prstGeom>
          <a:noFill/>
        </p:spPr>
        <p:txBody>
          <a:bodyPr wrap="none" rtlCol="0">
            <a:spAutoFit/>
          </a:bodyPr>
          <a:lstStyle/>
          <a:p>
            <a:r>
              <a:rPr lang="en-US" sz="6000" b="1" dirty="0" smtClean="0"/>
              <a:t>Summary</a:t>
            </a:r>
          </a:p>
        </p:txBody>
      </p:sp>
    </p:spTree>
    <p:extLst>
      <p:ext uri="{BB962C8B-B14F-4D97-AF65-F5344CB8AC3E}">
        <p14:creationId xmlns:p14="http://schemas.microsoft.com/office/powerpoint/2010/main" val="39923906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551557"/>
            <a:ext cx="5334000" cy="6001643"/>
          </a:xfrm>
          <a:prstGeom prst="rect">
            <a:avLst/>
          </a:prstGeom>
          <a:ln w="28575">
            <a:solidFill>
              <a:schemeClr val="tx1"/>
            </a:solidFill>
          </a:ln>
        </p:spPr>
        <p:txBody>
          <a:bodyPr wrap="square">
            <a:spAutoFit/>
          </a:bodyPr>
          <a:lstStyle/>
          <a:p>
            <a:r>
              <a:rPr lang="en-US" sz="1600" dirty="0" smtClean="0"/>
              <a:t>                                                            </a:t>
            </a:r>
            <a:r>
              <a:rPr lang="en-US" sz="1600" dirty="0" err="1" smtClean="0"/>
              <a:t>commis</a:t>
            </a:r>
            <a:r>
              <a:rPr lang="en-US" sz="1600" dirty="0" smtClean="0"/>
              <a:t>-      RHIC-I      RHIC-II </a:t>
            </a:r>
          </a:p>
          <a:p>
            <a:r>
              <a:rPr lang="en-US" sz="1600" dirty="0"/>
              <a:t> </a:t>
            </a:r>
            <a:r>
              <a:rPr lang="en-US" sz="1600" dirty="0" smtClean="0"/>
              <a:t>                                                            </a:t>
            </a:r>
            <a:r>
              <a:rPr lang="en-US" sz="1600" dirty="0" err="1" smtClean="0"/>
              <a:t>sioning</a:t>
            </a:r>
            <a:r>
              <a:rPr lang="en-US" sz="1600" dirty="0" smtClean="0"/>
              <a:t>         era           </a:t>
            </a:r>
            <a:r>
              <a:rPr lang="en-US" sz="1600" dirty="0" err="1" smtClean="0"/>
              <a:t>era</a:t>
            </a:r>
            <a:r>
              <a:rPr lang="en-US" sz="1600" dirty="0" smtClean="0"/>
              <a:t>          </a:t>
            </a:r>
          </a:p>
          <a:p>
            <a:endParaRPr lang="en-US" sz="1600" dirty="0" smtClean="0">
              <a:solidFill>
                <a:srgbClr val="FF0000"/>
              </a:solidFill>
            </a:endParaRPr>
          </a:p>
          <a:p>
            <a:r>
              <a:rPr lang="en-US" sz="1600" dirty="0" err="1" smtClean="0"/>
              <a:t>dI</a:t>
            </a:r>
            <a:r>
              <a:rPr lang="en-US" sz="1600" dirty="0" smtClean="0"/>
              <a:t>/</a:t>
            </a:r>
            <a:r>
              <a:rPr lang="en-US" sz="1600" dirty="0" err="1" smtClean="0"/>
              <a:t>dt</a:t>
            </a:r>
            <a:r>
              <a:rPr lang="en-US" sz="1600" dirty="0" smtClean="0"/>
              <a:t>     beam loss</a:t>
            </a:r>
          </a:p>
          <a:p>
            <a:r>
              <a:rPr lang="en-US" sz="1600" dirty="0"/>
              <a:t> </a:t>
            </a:r>
            <a:r>
              <a:rPr lang="en-US" sz="1600" dirty="0" smtClean="0"/>
              <a:t> I           beam intensity</a:t>
            </a:r>
          </a:p>
          <a:p>
            <a:endParaRPr lang="en-US" sz="1600" dirty="0" smtClean="0"/>
          </a:p>
          <a:p>
            <a:r>
              <a:rPr lang="en-US" sz="1600" dirty="0" smtClean="0"/>
              <a:t> </a:t>
            </a:r>
            <a:r>
              <a:rPr lang="en-US" sz="1600" dirty="0" err="1" smtClean="0"/>
              <a:t>x,y</a:t>
            </a:r>
            <a:r>
              <a:rPr lang="en-US" sz="1600" dirty="0" smtClean="0"/>
              <a:t>        beam position</a:t>
            </a:r>
            <a:endParaRPr lang="en-US" sz="1600" dirty="0" smtClean="0">
              <a:sym typeface="Wingdings" panose="05000000000000000000" pitchFamily="2" charset="2"/>
            </a:endParaRPr>
          </a:p>
          <a:p>
            <a:r>
              <a:rPr lang="en-US" sz="1600" dirty="0" smtClean="0">
                <a:sym typeface="Wingdings" panose="05000000000000000000" pitchFamily="2" charset="2"/>
              </a:rPr>
              <a:t>                  average, absolute</a:t>
            </a:r>
          </a:p>
          <a:p>
            <a:r>
              <a:rPr lang="en-US" sz="1600" dirty="0">
                <a:sym typeface="Wingdings" panose="05000000000000000000" pitchFamily="2" charset="2"/>
              </a:rPr>
              <a:t> </a:t>
            </a:r>
            <a:r>
              <a:rPr lang="en-US" sz="1600" dirty="0" smtClean="0">
                <a:sym typeface="Wingdings" panose="05000000000000000000" pitchFamily="2" charset="2"/>
              </a:rPr>
              <a:t>                 average, relative</a:t>
            </a:r>
          </a:p>
          <a:p>
            <a:r>
              <a:rPr lang="en-US" sz="1600" dirty="0">
                <a:sym typeface="Wingdings" panose="05000000000000000000" pitchFamily="2" charset="2"/>
              </a:rPr>
              <a:t> </a:t>
            </a:r>
            <a:r>
              <a:rPr lang="en-US" sz="1600" dirty="0" smtClean="0">
                <a:sym typeface="Wingdings" panose="05000000000000000000" pitchFamily="2" charset="2"/>
              </a:rPr>
              <a:t>                 turn-by-turn, relative</a:t>
            </a:r>
          </a:p>
          <a:p>
            <a:endParaRPr lang="en-US" sz="1600" dirty="0" smtClean="0">
              <a:sym typeface="Wingdings" panose="05000000000000000000" pitchFamily="2" charset="2"/>
            </a:endParaRPr>
          </a:p>
          <a:p>
            <a:r>
              <a:rPr lang="en-US" sz="1600" dirty="0">
                <a:sym typeface="Wingdings" panose="05000000000000000000" pitchFamily="2" charset="2"/>
              </a:rPr>
              <a:t> </a:t>
            </a:r>
            <a:r>
              <a:rPr lang="en-US" sz="1600" dirty="0" smtClean="0">
                <a:latin typeface="Symbol" panose="05050102010706020507" pitchFamily="18" charset="2"/>
                <a:sym typeface="Wingdings" panose="05000000000000000000" pitchFamily="2" charset="2"/>
              </a:rPr>
              <a:t> </a:t>
            </a:r>
            <a:r>
              <a:rPr lang="en-US" sz="1600" dirty="0" err="1" smtClean="0">
                <a:latin typeface="Symbol" panose="05050102010706020507" pitchFamily="18" charset="2"/>
                <a:sym typeface="Wingdings" panose="05000000000000000000" pitchFamily="2" charset="2"/>
              </a:rPr>
              <a:t>s</a:t>
            </a:r>
            <a:r>
              <a:rPr lang="en-US" sz="1600" baseline="-25000" dirty="0" err="1" smtClean="0">
                <a:sym typeface="Wingdings" panose="05000000000000000000" pitchFamily="2" charset="2"/>
              </a:rPr>
              <a:t>x,y</a:t>
            </a:r>
            <a:r>
              <a:rPr lang="en-US" sz="1600" dirty="0" smtClean="0">
                <a:latin typeface="Symbol" panose="05050102010706020507" pitchFamily="18" charset="2"/>
                <a:sym typeface="Wingdings" panose="05000000000000000000" pitchFamily="2" charset="2"/>
              </a:rPr>
              <a:t> </a:t>
            </a:r>
            <a:r>
              <a:rPr lang="en-US" sz="1600" dirty="0">
                <a:sym typeface="Wingdings" panose="05000000000000000000" pitchFamily="2" charset="2"/>
              </a:rPr>
              <a:t> </a:t>
            </a:r>
            <a:r>
              <a:rPr lang="en-US" sz="1600" dirty="0" smtClean="0">
                <a:sym typeface="Wingdings" panose="05000000000000000000" pitchFamily="2" charset="2"/>
              </a:rPr>
              <a:t>    </a:t>
            </a:r>
            <a:r>
              <a:rPr lang="en-US" sz="1600" dirty="0" smtClean="0"/>
              <a:t>beam size </a:t>
            </a:r>
          </a:p>
          <a:p>
            <a:r>
              <a:rPr lang="en-US" sz="1600" dirty="0"/>
              <a:t> </a:t>
            </a:r>
            <a:r>
              <a:rPr lang="en-US" sz="1600" dirty="0" smtClean="0"/>
              <a:t>                  IPM                                                                                                                        </a:t>
            </a:r>
            <a:endParaRPr lang="en-US" sz="1600" dirty="0" smtClean="0">
              <a:sym typeface="Wingdings" panose="05000000000000000000" pitchFamily="2" charset="2"/>
            </a:endParaRPr>
          </a:p>
          <a:p>
            <a:r>
              <a:rPr lang="en-US" sz="1600" dirty="0" smtClean="0">
                <a:sym typeface="Wingdings" panose="05000000000000000000" pitchFamily="2" charset="2"/>
              </a:rPr>
              <a:t>                   </a:t>
            </a:r>
            <a:r>
              <a:rPr lang="en-US" sz="1600" dirty="0" err="1" smtClean="0">
                <a:sym typeface="Wingdings" panose="05000000000000000000" pitchFamily="2" charset="2"/>
              </a:rPr>
              <a:t>Schottky</a:t>
            </a:r>
            <a:r>
              <a:rPr lang="en-US" sz="1600" dirty="0" smtClean="0">
                <a:sym typeface="Wingdings" panose="05000000000000000000" pitchFamily="2" charset="2"/>
              </a:rPr>
              <a:t>                             (</a:t>
            </a:r>
            <a:r>
              <a:rPr lang="en-US" sz="1600" dirty="0" err="1" smtClean="0">
                <a:sym typeface="Wingdings" panose="05000000000000000000" pitchFamily="2" charset="2"/>
              </a:rPr>
              <a:t>na</a:t>
            </a:r>
            <a:r>
              <a:rPr lang="en-US" sz="1600" dirty="0" smtClean="0">
                <a:sym typeface="Wingdings" panose="05000000000000000000" pitchFamily="2" charset="2"/>
              </a:rPr>
              <a:t>)</a:t>
            </a:r>
          </a:p>
          <a:p>
            <a:r>
              <a:rPr lang="en-US" sz="1600" dirty="0" smtClean="0">
                <a:sym typeface="Wingdings" panose="05000000000000000000" pitchFamily="2" charset="2"/>
              </a:rPr>
              <a:t>                   CNI (fiber)                          (</a:t>
            </a:r>
            <a:r>
              <a:rPr lang="en-US" sz="1600" dirty="0" err="1" smtClean="0">
                <a:sym typeface="Wingdings" panose="05000000000000000000" pitchFamily="2" charset="2"/>
              </a:rPr>
              <a:t>na</a:t>
            </a:r>
            <a:r>
              <a:rPr lang="en-US" sz="1600" dirty="0" smtClean="0">
                <a:sym typeface="Wingdings" panose="05000000000000000000" pitchFamily="2" charset="2"/>
              </a:rPr>
              <a:t>)                                           </a:t>
            </a:r>
          </a:p>
          <a:p>
            <a:r>
              <a:rPr lang="en-US" sz="1600" dirty="0" smtClean="0">
                <a:sym typeface="Wingdings" panose="05000000000000000000" pitchFamily="2" charset="2"/>
              </a:rPr>
              <a:t>                   fluorescence                      (</a:t>
            </a:r>
            <a:r>
              <a:rPr lang="en-US" sz="1600" dirty="0" err="1" smtClean="0">
                <a:sym typeface="Wingdings" panose="05000000000000000000" pitchFamily="2" charset="2"/>
              </a:rPr>
              <a:t>na</a:t>
            </a:r>
            <a:r>
              <a:rPr lang="en-US" sz="1600" dirty="0" smtClean="0">
                <a:sym typeface="Wingdings" panose="05000000000000000000" pitchFamily="2" charset="2"/>
              </a:rPr>
              <a:t>)</a:t>
            </a:r>
          </a:p>
          <a:p>
            <a:endParaRPr lang="en-US" sz="1600" dirty="0" smtClean="0">
              <a:sym typeface="Wingdings" panose="05000000000000000000" pitchFamily="2" charset="2"/>
            </a:endParaRPr>
          </a:p>
          <a:p>
            <a:r>
              <a:rPr lang="en-US" sz="1600" dirty="0" smtClean="0"/>
              <a:t>  </a:t>
            </a:r>
            <a:r>
              <a:rPr lang="en-US" sz="1600" dirty="0" err="1" smtClean="0">
                <a:latin typeface="Symbol" panose="05050102010706020507" pitchFamily="18" charset="2"/>
              </a:rPr>
              <a:t>e</a:t>
            </a:r>
            <a:r>
              <a:rPr lang="en-US" sz="1600" baseline="-25000" dirty="0" err="1" smtClean="0"/>
              <a:t>x,y</a:t>
            </a:r>
            <a:r>
              <a:rPr lang="en-US" sz="1600" dirty="0" smtClean="0"/>
              <a:t>       emittance</a:t>
            </a:r>
          </a:p>
          <a:p>
            <a:r>
              <a:rPr lang="en-US" sz="1600" dirty="0" smtClean="0"/>
              <a:t>                   luminosity (ZDC)</a:t>
            </a:r>
          </a:p>
          <a:p>
            <a:r>
              <a:rPr lang="en-US" sz="1600" dirty="0"/>
              <a:t> </a:t>
            </a:r>
            <a:r>
              <a:rPr lang="en-US" sz="1600" dirty="0" smtClean="0"/>
              <a:t>                  IPM </a:t>
            </a:r>
            <a:endParaRPr lang="en-US" sz="1600" dirty="0"/>
          </a:p>
          <a:p>
            <a:r>
              <a:rPr lang="en-US" sz="1600" dirty="0"/>
              <a:t> </a:t>
            </a:r>
            <a:endParaRPr lang="en-US" sz="1600" dirty="0" smtClean="0"/>
          </a:p>
          <a:p>
            <a:r>
              <a:rPr lang="en-US" sz="1600" dirty="0" smtClean="0"/>
              <a:t>  </a:t>
            </a:r>
            <a:r>
              <a:rPr lang="en-US" sz="1600" dirty="0" err="1" smtClean="0"/>
              <a:t>Q</a:t>
            </a:r>
            <a:r>
              <a:rPr lang="en-US" sz="1600" baseline="-25000" dirty="0" err="1" smtClean="0"/>
              <a:t>x,y</a:t>
            </a:r>
            <a:r>
              <a:rPr lang="en-US" sz="1600" baseline="-25000" dirty="0" smtClean="0"/>
              <a:t> </a:t>
            </a:r>
            <a:r>
              <a:rPr lang="en-US" sz="1600" dirty="0" smtClean="0"/>
              <a:t>     tune</a:t>
            </a:r>
          </a:p>
          <a:p>
            <a:r>
              <a:rPr lang="en-US" sz="1600" dirty="0" smtClean="0">
                <a:latin typeface="Symbol" panose="05050102010706020507" pitchFamily="18" charset="2"/>
              </a:rPr>
              <a:t> </a:t>
            </a:r>
            <a:r>
              <a:rPr lang="en-US" sz="1600" dirty="0" err="1" smtClean="0">
                <a:latin typeface="Symbol" panose="05050102010706020507" pitchFamily="18" charset="2"/>
              </a:rPr>
              <a:t>k</a:t>
            </a:r>
            <a:r>
              <a:rPr lang="en-US" sz="1600" baseline="-25000" dirty="0" err="1" smtClean="0"/>
              <a:t>x,y</a:t>
            </a:r>
            <a:r>
              <a:rPr lang="en-US" sz="1600" baseline="-25000" dirty="0" smtClean="0"/>
              <a:t> </a:t>
            </a:r>
            <a:r>
              <a:rPr lang="en-US" sz="1600" dirty="0" smtClean="0"/>
              <a:t>      coupling </a:t>
            </a:r>
          </a:p>
          <a:p>
            <a:r>
              <a:rPr lang="en-US" sz="1600" dirty="0" smtClean="0">
                <a:latin typeface="Symbol" panose="05050102010706020507" pitchFamily="18" charset="2"/>
              </a:rPr>
              <a:t> x</a:t>
            </a:r>
            <a:r>
              <a:rPr lang="en-US" sz="1600" dirty="0" smtClean="0"/>
              <a:t> </a:t>
            </a:r>
            <a:r>
              <a:rPr lang="en-US" sz="1600" baseline="-25000" dirty="0" err="1" smtClean="0"/>
              <a:t>x,y</a:t>
            </a:r>
            <a:r>
              <a:rPr lang="en-US" sz="1600" dirty="0" smtClean="0"/>
              <a:t>      chromaticity                                                                                                        </a:t>
            </a:r>
          </a:p>
        </p:txBody>
      </p:sp>
      <p:sp>
        <p:nvSpPr>
          <p:cNvPr id="3" name="Rectangle 2"/>
          <p:cNvSpPr/>
          <p:nvPr/>
        </p:nvSpPr>
        <p:spPr>
          <a:xfrm>
            <a:off x="4724400" y="1390650"/>
            <a:ext cx="2209800" cy="5715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58969" y="2693671"/>
            <a:ext cx="457200" cy="495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00800" y="2388871"/>
            <a:ext cx="533400" cy="495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58969" y="2388871"/>
            <a:ext cx="457200" cy="495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62600" y="2714500"/>
            <a:ext cx="533400" cy="495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400800" y="2714500"/>
            <a:ext cx="533400" cy="4952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758969" y="2998471"/>
            <a:ext cx="457200" cy="495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562600" y="2998471"/>
            <a:ext cx="533400" cy="495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400800" y="2998471"/>
            <a:ext cx="533400" cy="4952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604231" y="3581400"/>
            <a:ext cx="533400" cy="4571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442431" y="3581400"/>
            <a:ext cx="533400" cy="4571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604231" y="4069081"/>
            <a:ext cx="533400" cy="4571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442431" y="4069081"/>
            <a:ext cx="5334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800600" y="5143500"/>
            <a:ext cx="457200" cy="5715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604231" y="5143500"/>
            <a:ext cx="533400" cy="5715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442431" y="5143500"/>
            <a:ext cx="533400" cy="5715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800600" y="5353050"/>
            <a:ext cx="457200" cy="5715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604231" y="5353050"/>
            <a:ext cx="533400" cy="5715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442431" y="5353050"/>
            <a:ext cx="533400" cy="5715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800600" y="5886450"/>
            <a:ext cx="457200" cy="5715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604231" y="5886450"/>
            <a:ext cx="533400" cy="5715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442431" y="5886450"/>
            <a:ext cx="533400" cy="5715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800600" y="6096000"/>
            <a:ext cx="457200" cy="5715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604231" y="6096000"/>
            <a:ext cx="533400" cy="5715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800600" y="6324600"/>
            <a:ext cx="457200" cy="5715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604231" y="6324600"/>
            <a:ext cx="533400" cy="5715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477000" y="6324600"/>
            <a:ext cx="533400" cy="5715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70237" y="23037"/>
            <a:ext cx="7418634" cy="430887"/>
          </a:xfrm>
          <a:prstGeom prst="rect">
            <a:avLst/>
          </a:prstGeom>
          <a:noFill/>
        </p:spPr>
        <p:txBody>
          <a:bodyPr wrap="none" rtlCol="0">
            <a:spAutoFit/>
          </a:bodyPr>
          <a:lstStyle/>
          <a:p>
            <a:r>
              <a:rPr lang="en-US" sz="2200" b="1" dirty="0" smtClean="0"/>
              <a:t>Summary – what worked, what needed further developments</a:t>
            </a:r>
            <a:endParaRPr lang="en-US" sz="2200" dirty="0" smtClean="0"/>
          </a:p>
        </p:txBody>
      </p:sp>
      <p:cxnSp>
        <p:nvCxnSpPr>
          <p:cNvPr id="46" name="Straight Connector 45"/>
          <p:cNvCxnSpPr/>
          <p:nvPr/>
        </p:nvCxnSpPr>
        <p:spPr>
          <a:xfrm>
            <a:off x="2438400" y="1143000"/>
            <a:ext cx="0" cy="5410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5604231" y="4343400"/>
            <a:ext cx="533400" cy="4571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442431" y="4343400"/>
            <a:ext cx="5334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5604231" y="3840481"/>
            <a:ext cx="533400" cy="4571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442431" y="3840481"/>
            <a:ext cx="533400" cy="4571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1828800" y="1143000"/>
            <a:ext cx="533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2659418" y="685800"/>
            <a:ext cx="1101071" cy="338554"/>
          </a:xfrm>
          <a:prstGeom prst="rect">
            <a:avLst/>
          </a:prstGeom>
        </p:spPr>
        <p:txBody>
          <a:bodyPr wrap="none">
            <a:spAutoFit/>
          </a:bodyPr>
          <a:lstStyle/>
          <a:p>
            <a:r>
              <a:rPr lang="en-US" sz="1600" dirty="0" smtClean="0"/>
              <a:t>observable</a:t>
            </a:r>
            <a:endParaRPr lang="en-US" sz="1600" dirty="0"/>
          </a:p>
        </p:txBody>
      </p:sp>
      <p:sp>
        <p:nvSpPr>
          <p:cNvPr id="67" name="Rectangle 66"/>
          <p:cNvSpPr/>
          <p:nvPr/>
        </p:nvSpPr>
        <p:spPr>
          <a:xfrm>
            <a:off x="4800600" y="3581400"/>
            <a:ext cx="533400" cy="4571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4724400" y="1619250"/>
            <a:ext cx="2209800" cy="5715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p:cNvCxnSpPr/>
          <p:nvPr/>
        </p:nvCxnSpPr>
        <p:spPr>
          <a:xfrm>
            <a:off x="4572000" y="533400"/>
            <a:ext cx="0" cy="60016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486400" y="533400"/>
            <a:ext cx="0" cy="60016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324600" y="533400"/>
            <a:ext cx="0" cy="60016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5562600" y="2388871"/>
            <a:ext cx="533400" cy="495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6477000" y="6115050"/>
            <a:ext cx="533400" cy="5715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Left Brace 89"/>
          <p:cNvSpPr/>
          <p:nvPr/>
        </p:nvSpPr>
        <p:spPr>
          <a:xfrm>
            <a:off x="1600201" y="2133600"/>
            <a:ext cx="91442" cy="2366903"/>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2" name="Straight Connector 91"/>
          <p:cNvCxnSpPr/>
          <p:nvPr/>
        </p:nvCxnSpPr>
        <p:spPr>
          <a:xfrm>
            <a:off x="1828800" y="4572000"/>
            <a:ext cx="533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0" y="2209800"/>
            <a:ext cx="1616782" cy="2062103"/>
          </a:xfrm>
          <a:prstGeom prst="rect">
            <a:avLst/>
          </a:prstGeom>
        </p:spPr>
        <p:txBody>
          <a:bodyPr wrap="square">
            <a:spAutoFit/>
          </a:bodyPr>
          <a:lstStyle/>
          <a:p>
            <a:r>
              <a:rPr lang="en-US" sz="1600" dirty="0" smtClean="0"/>
              <a:t>conventional</a:t>
            </a:r>
          </a:p>
          <a:p>
            <a:r>
              <a:rPr lang="en-US" sz="1600" dirty="0" smtClean="0"/>
              <a:t>diagnostics: </a:t>
            </a:r>
          </a:p>
          <a:p>
            <a:endParaRPr lang="en-US" sz="1600" dirty="0" smtClean="0"/>
          </a:p>
          <a:p>
            <a:r>
              <a:rPr lang="en-US" sz="1600" dirty="0" smtClean="0"/>
              <a:t>significant efforts invested  to achieve better accuracy and resolution</a:t>
            </a:r>
          </a:p>
        </p:txBody>
      </p:sp>
      <p:sp>
        <p:nvSpPr>
          <p:cNvPr id="96" name="Left Brace 95"/>
          <p:cNvSpPr/>
          <p:nvPr/>
        </p:nvSpPr>
        <p:spPr>
          <a:xfrm flipH="1">
            <a:off x="7322819" y="4825425"/>
            <a:ext cx="68581" cy="689996"/>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Rectangle 96"/>
          <p:cNvSpPr/>
          <p:nvPr/>
        </p:nvSpPr>
        <p:spPr>
          <a:xfrm>
            <a:off x="7467600" y="4876800"/>
            <a:ext cx="1752599" cy="584775"/>
          </a:xfrm>
          <a:prstGeom prst="rect">
            <a:avLst/>
          </a:prstGeom>
        </p:spPr>
        <p:txBody>
          <a:bodyPr wrap="square">
            <a:spAutoFit/>
          </a:bodyPr>
          <a:lstStyle/>
          <a:p>
            <a:r>
              <a:rPr lang="en-US" sz="1600" dirty="0" smtClean="0"/>
              <a:t>linear optics studies required</a:t>
            </a:r>
          </a:p>
        </p:txBody>
      </p:sp>
      <p:sp>
        <p:nvSpPr>
          <p:cNvPr id="98" name="Left Brace 97"/>
          <p:cNvSpPr/>
          <p:nvPr/>
        </p:nvSpPr>
        <p:spPr>
          <a:xfrm flipH="1">
            <a:off x="7315200" y="5661897"/>
            <a:ext cx="68579" cy="891303"/>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Rectangle 99"/>
          <p:cNvSpPr/>
          <p:nvPr/>
        </p:nvSpPr>
        <p:spPr>
          <a:xfrm>
            <a:off x="7467600" y="5715000"/>
            <a:ext cx="1752599" cy="830997"/>
          </a:xfrm>
          <a:prstGeom prst="rect">
            <a:avLst/>
          </a:prstGeom>
        </p:spPr>
        <p:txBody>
          <a:bodyPr wrap="square">
            <a:spAutoFit/>
          </a:bodyPr>
          <a:lstStyle/>
          <a:p>
            <a:r>
              <a:rPr lang="en-US" sz="1600" dirty="0"/>
              <a:t>b</a:t>
            </a:r>
            <a:r>
              <a:rPr lang="en-US" sz="1600" dirty="0" smtClean="0"/>
              <a:t>etter resolution</a:t>
            </a:r>
          </a:p>
          <a:p>
            <a:r>
              <a:rPr lang="en-US" sz="1600" dirty="0"/>
              <a:t>d</a:t>
            </a:r>
            <a:r>
              <a:rPr lang="en-US" sz="1600" dirty="0" smtClean="0"/>
              <a:t>emonstrated  for use in feedback</a:t>
            </a:r>
          </a:p>
        </p:txBody>
      </p:sp>
      <p:cxnSp>
        <p:nvCxnSpPr>
          <p:cNvPr id="101" name="Straight Connector 100"/>
          <p:cNvCxnSpPr/>
          <p:nvPr/>
        </p:nvCxnSpPr>
        <p:spPr>
          <a:xfrm>
            <a:off x="1844041" y="5562600"/>
            <a:ext cx="533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3773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zzzz"/>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4667" y="1828800"/>
            <a:ext cx="4903333" cy="190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04800" y="381000"/>
            <a:ext cx="8534400" cy="1477328"/>
          </a:xfrm>
          <a:prstGeom prst="rect">
            <a:avLst/>
          </a:prstGeom>
          <a:noFill/>
        </p:spPr>
        <p:txBody>
          <a:bodyPr wrap="square" rtlCol="0">
            <a:spAutoFit/>
          </a:bodyPr>
          <a:lstStyle/>
          <a:p>
            <a:r>
              <a:rPr lang="en-US" dirty="0" smtClean="0"/>
              <a:t>Automation using beam-based feedback </a:t>
            </a:r>
          </a:p>
          <a:p>
            <a:r>
              <a:rPr lang="en-US" dirty="0"/>
              <a:t> </a:t>
            </a:r>
            <a:r>
              <a:rPr lang="en-US" dirty="0" smtClean="0"/>
              <a:t>     increased accelerator availability </a:t>
            </a:r>
          </a:p>
          <a:p>
            <a:r>
              <a:rPr lang="en-US" dirty="0"/>
              <a:t> </a:t>
            </a:r>
            <a:r>
              <a:rPr lang="en-US" dirty="0" smtClean="0"/>
              <a:t>     enhanced accelerator performance</a:t>
            </a:r>
          </a:p>
          <a:p>
            <a:r>
              <a:rPr lang="en-US" dirty="0"/>
              <a:t> </a:t>
            </a:r>
            <a:r>
              <a:rPr lang="en-US" dirty="0" smtClean="0"/>
              <a:t>     drives programmatic development (enables numerous different species and energies </a:t>
            </a:r>
          </a:p>
          <a:p>
            <a:r>
              <a:rPr lang="en-US" dirty="0"/>
              <a:t> </a:t>
            </a:r>
            <a:r>
              <a:rPr lang="en-US" dirty="0" smtClean="0"/>
              <a:t>         within one fiscal year)</a:t>
            </a:r>
          </a:p>
        </p:txBody>
      </p:sp>
      <p:sp>
        <p:nvSpPr>
          <p:cNvPr id="7" name="TextBox 6"/>
          <p:cNvSpPr txBox="1"/>
          <p:nvPr/>
        </p:nvSpPr>
        <p:spPr>
          <a:xfrm>
            <a:off x="518130" y="4038600"/>
            <a:ext cx="8549670" cy="923330"/>
          </a:xfrm>
          <a:prstGeom prst="rect">
            <a:avLst/>
          </a:prstGeom>
          <a:noFill/>
        </p:spPr>
        <p:txBody>
          <a:bodyPr wrap="square" rtlCol="0">
            <a:spAutoFit/>
          </a:bodyPr>
          <a:lstStyle/>
          <a:p>
            <a:r>
              <a:rPr lang="en-US" dirty="0"/>
              <a:t>O</a:t>
            </a:r>
            <a:r>
              <a:rPr lang="en-US" dirty="0" smtClean="0"/>
              <a:t>ne-year performances exceeded those of all previous years combined: </a:t>
            </a:r>
          </a:p>
          <a:p>
            <a:r>
              <a:rPr lang="en-US" dirty="0" smtClean="0"/>
              <a:t>             FY14: </a:t>
            </a:r>
            <a:r>
              <a:rPr lang="en-US" dirty="0"/>
              <a:t>s</a:t>
            </a:r>
            <a:r>
              <a:rPr lang="en-US" dirty="0" smtClean="0"/>
              <a:t>tochastic cooling with 100 GeV </a:t>
            </a:r>
            <a:r>
              <a:rPr lang="en-US" dirty="0" err="1" smtClean="0"/>
              <a:t>Au+Au</a:t>
            </a:r>
            <a:r>
              <a:rPr lang="en-US" dirty="0" smtClean="0"/>
              <a:t>   </a:t>
            </a:r>
          </a:p>
          <a:p>
            <a:r>
              <a:rPr lang="en-US" dirty="0"/>
              <a:t> </a:t>
            </a:r>
            <a:r>
              <a:rPr lang="en-US" dirty="0" smtClean="0"/>
              <a:t>            FY15: electron lenses: 100 GeV </a:t>
            </a:r>
            <a:r>
              <a:rPr lang="en-US" dirty="0" err="1" smtClean="0"/>
              <a:t>p+p</a:t>
            </a:r>
            <a:endParaRPr lang="en-US" dirty="0"/>
          </a:p>
        </p:txBody>
      </p:sp>
      <p:sp>
        <p:nvSpPr>
          <p:cNvPr id="9" name="TextBox 8"/>
          <p:cNvSpPr txBox="1"/>
          <p:nvPr/>
        </p:nvSpPr>
        <p:spPr>
          <a:xfrm>
            <a:off x="0" y="0"/>
            <a:ext cx="7870296" cy="430887"/>
          </a:xfrm>
          <a:prstGeom prst="rect">
            <a:avLst/>
          </a:prstGeom>
          <a:noFill/>
        </p:spPr>
        <p:txBody>
          <a:bodyPr wrap="none" rtlCol="0">
            <a:spAutoFit/>
          </a:bodyPr>
          <a:lstStyle/>
          <a:p>
            <a:r>
              <a:rPr lang="en-US" sz="2200" b="1" dirty="0" smtClean="0"/>
              <a:t>Summary – what other developments evolved for RHIC operations</a:t>
            </a:r>
            <a:endParaRPr lang="en-US" sz="2200" dirty="0" smtClean="0"/>
          </a:p>
        </p:txBody>
      </p:sp>
      <p:sp>
        <p:nvSpPr>
          <p:cNvPr id="10" name="TextBox 9"/>
          <p:cNvSpPr txBox="1"/>
          <p:nvPr/>
        </p:nvSpPr>
        <p:spPr>
          <a:xfrm>
            <a:off x="0" y="3657600"/>
            <a:ext cx="1423980" cy="430887"/>
          </a:xfrm>
          <a:prstGeom prst="rect">
            <a:avLst/>
          </a:prstGeom>
          <a:noFill/>
        </p:spPr>
        <p:txBody>
          <a:bodyPr wrap="none" rtlCol="0">
            <a:spAutoFit/>
          </a:bodyPr>
          <a:lstStyle/>
          <a:p>
            <a:r>
              <a:rPr lang="en-US" sz="2200" b="1" dirty="0" smtClean="0"/>
              <a:t>RHIC-II era</a:t>
            </a:r>
            <a:endParaRPr lang="en-US" sz="2200" dirty="0" smtClean="0"/>
          </a:p>
        </p:txBody>
      </p:sp>
      <p:sp>
        <p:nvSpPr>
          <p:cNvPr id="11" name="TextBox 10"/>
          <p:cNvSpPr txBox="1"/>
          <p:nvPr/>
        </p:nvSpPr>
        <p:spPr>
          <a:xfrm>
            <a:off x="518130" y="5257800"/>
            <a:ext cx="8549670" cy="1477328"/>
          </a:xfrm>
          <a:prstGeom prst="rect">
            <a:avLst/>
          </a:prstGeom>
          <a:noFill/>
        </p:spPr>
        <p:txBody>
          <a:bodyPr wrap="square" rtlCol="0">
            <a:spAutoFit/>
          </a:bodyPr>
          <a:lstStyle/>
          <a:p>
            <a:r>
              <a:rPr lang="en-US" dirty="0" smtClean="0"/>
              <a:t>FY16:  continued </a:t>
            </a:r>
            <a:r>
              <a:rPr lang="en-US" dirty="0" err="1" smtClean="0"/>
              <a:t>Au+Au</a:t>
            </a:r>
            <a:r>
              <a:rPr lang="en-US" dirty="0" smtClean="0"/>
              <a:t> physics; developments for Coherent Electron Cooling (</a:t>
            </a:r>
            <a:r>
              <a:rPr lang="en-US" dirty="0" err="1" smtClean="0"/>
              <a:t>CeC</a:t>
            </a:r>
            <a:r>
              <a:rPr lang="en-US" dirty="0" smtClean="0"/>
              <a:t>)</a:t>
            </a:r>
          </a:p>
          <a:p>
            <a:r>
              <a:rPr lang="en-US" dirty="0" smtClean="0"/>
              <a:t>FY17:  </a:t>
            </a:r>
            <a:r>
              <a:rPr lang="en-US" dirty="0" err="1" smtClean="0"/>
              <a:t>Zi+Zi</a:t>
            </a:r>
            <a:r>
              <a:rPr lang="en-US" dirty="0" smtClean="0"/>
              <a:t> and/or </a:t>
            </a:r>
            <a:r>
              <a:rPr lang="en-US" dirty="0" err="1" smtClean="0"/>
              <a:t>Rh+Rh</a:t>
            </a:r>
            <a:r>
              <a:rPr lang="en-US" dirty="0" smtClean="0"/>
              <a:t> with </a:t>
            </a:r>
            <a:r>
              <a:rPr lang="en-US" dirty="0"/>
              <a:t>demonstration of Coherent Electron Cooling (</a:t>
            </a:r>
            <a:r>
              <a:rPr lang="en-US" dirty="0" err="1"/>
              <a:t>CeC</a:t>
            </a:r>
            <a:r>
              <a:rPr lang="en-US" dirty="0"/>
              <a:t>)</a:t>
            </a:r>
          </a:p>
          <a:p>
            <a:r>
              <a:rPr lang="en-US" dirty="0" smtClean="0"/>
              <a:t>FY18:  installations for low-energy electron beam cooling (</a:t>
            </a:r>
            <a:r>
              <a:rPr lang="en-US" dirty="0" err="1" smtClean="0"/>
              <a:t>LEReC</a:t>
            </a:r>
            <a:r>
              <a:rPr lang="en-US" dirty="0" smtClean="0"/>
              <a:t>)</a:t>
            </a:r>
          </a:p>
          <a:p>
            <a:r>
              <a:rPr lang="en-US" dirty="0" smtClean="0"/>
              <a:t>FY19/20:  </a:t>
            </a:r>
            <a:r>
              <a:rPr lang="en-US" dirty="0" err="1" smtClean="0"/>
              <a:t>Au+Au</a:t>
            </a:r>
            <a:r>
              <a:rPr lang="en-US" dirty="0" smtClean="0"/>
              <a:t> with bunched-beam electron cooling</a:t>
            </a:r>
          </a:p>
          <a:p>
            <a:r>
              <a:rPr lang="en-US" dirty="0" smtClean="0"/>
              <a:t>Future:  experiments with upgraded detectors and preparations for </a:t>
            </a:r>
            <a:r>
              <a:rPr lang="en-US" dirty="0" err="1" smtClean="0"/>
              <a:t>eRHIC</a:t>
            </a:r>
            <a:r>
              <a:rPr lang="en-US" dirty="0" smtClean="0"/>
              <a:t> </a:t>
            </a:r>
            <a:endParaRPr lang="en-US" dirty="0"/>
          </a:p>
        </p:txBody>
      </p:sp>
      <p:sp>
        <p:nvSpPr>
          <p:cNvPr id="12" name="TextBox 11"/>
          <p:cNvSpPr txBox="1"/>
          <p:nvPr/>
        </p:nvSpPr>
        <p:spPr>
          <a:xfrm>
            <a:off x="0" y="4876800"/>
            <a:ext cx="1539268" cy="430887"/>
          </a:xfrm>
          <a:prstGeom prst="rect">
            <a:avLst/>
          </a:prstGeom>
          <a:noFill/>
        </p:spPr>
        <p:txBody>
          <a:bodyPr wrap="none" rtlCol="0">
            <a:spAutoFit/>
          </a:bodyPr>
          <a:lstStyle/>
          <a:p>
            <a:r>
              <a:rPr lang="en-US" sz="2200" b="1" dirty="0" smtClean="0"/>
              <a:t>RHIC future</a:t>
            </a:r>
            <a:endParaRPr lang="en-US" sz="2200" dirty="0" smtClean="0"/>
          </a:p>
        </p:txBody>
      </p:sp>
    </p:spTree>
    <p:extLst>
      <p:ext uri="{BB962C8B-B14F-4D97-AF65-F5344CB8AC3E}">
        <p14:creationId xmlns:p14="http://schemas.microsoft.com/office/powerpoint/2010/main" val="23140096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99756" cy="8581494"/>
          </a:xfrm>
          <a:prstGeom prst="rect">
            <a:avLst/>
          </a:prstGeom>
        </p:spPr>
      </p:pic>
      <p:sp>
        <p:nvSpPr>
          <p:cNvPr id="2" name="TextBox 1"/>
          <p:cNvSpPr txBox="1"/>
          <p:nvPr/>
        </p:nvSpPr>
        <p:spPr>
          <a:xfrm>
            <a:off x="1600200" y="533400"/>
            <a:ext cx="6858000" cy="1569660"/>
          </a:xfrm>
          <a:prstGeom prst="rect">
            <a:avLst/>
          </a:prstGeom>
          <a:noFill/>
        </p:spPr>
        <p:txBody>
          <a:bodyPr wrap="square" rtlCol="0">
            <a:spAutoFit/>
          </a:bodyPr>
          <a:lstStyle/>
          <a:p>
            <a:pPr algn="ctr"/>
            <a:r>
              <a:rPr lang="en-US" sz="3200" b="1" dirty="0" smtClean="0">
                <a:solidFill>
                  <a:schemeClr val="bg1"/>
                </a:solidFill>
              </a:rPr>
              <a:t>Thank you to everyone in the C-AD department whose collective accomplishments are presented here</a:t>
            </a:r>
            <a:endParaRPr lang="en-US" sz="3200" b="1" dirty="0">
              <a:solidFill>
                <a:schemeClr val="bg1"/>
              </a:solidFill>
            </a:endParaRPr>
          </a:p>
        </p:txBody>
      </p:sp>
      <p:sp>
        <p:nvSpPr>
          <p:cNvPr id="4" name="TextBox 3"/>
          <p:cNvSpPr txBox="1"/>
          <p:nvPr/>
        </p:nvSpPr>
        <p:spPr>
          <a:xfrm>
            <a:off x="1600200" y="5657671"/>
            <a:ext cx="6858000" cy="1200329"/>
          </a:xfrm>
          <a:prstGeom prst="rect">
            <a:avLst/>
          </a:prstGeom>
          <a:noFill/>
        </p:spPr>
        <p:txBody>
          <a:bodyPr wrap="square" rtlCol="0">
            <a:spAutoFit/>
          </a:bodyPr>
          <a:lstStyle/>
          <a:p>
            <a:pPr algn="ctr"/>
            <a:r>
              <a:rPr lang="en-US" sz="3600" b="1" dirty="0" smtClean="0">
                <a:solidFill>
                  <a:schemeClr val="bg1"/>
                </a:solidFill>
              </a:rPr>
              <a:t>And thank you all for your attention! </a:t>
            </a:r>
            <a:endParaRPr lang="en-US" sz="3600" b="1" dirty="0">
              <a:solidFill>
                <a:schemeClr val="bg1"/>
              </a:solidFill>
            </a:endParaRPr>
          </a:p>
        </p:txBody>
      </p:sp>
    </p:spTree>
    <p:extLst>
      <p:ext uri="{BB962C8B-B14F-4D97-AF65-F5344CB8AC3E}">
        <p14:creationId xmlns:p14="http://schemas.microsoft.com/office/powerpoint/2010/main" val="32953976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90" y="0"/>
            <a:ext cx="8966685" cy="553998"/>
          </a:xfrm>
          <a:prstGeom prst="rect">
            <a:avLst/>
          </a:prstGeom>
          <a:noFill/>
        </p:spPr>
        <p:txBody>
          <a:bodyPr wrap="none" rtlCol="0">
            <a:spAutoFit/>
          </a:bodyPr>
          <a:lstStyle/>
          <a:p>
            <a:r>
              <a:rPr lang="en-US" sz="3000" b="1" dirty="0" smtClean="0"/>
              <a:t>Reflections (what to do differently) – </a:t>
            </a:r>
            <a:r>
              <a:rPr lang="en-US" sz="2000" b="1" dirty="0" smtClean="0"/>
              <a:t>defer to discussion session</a:t>
            </a:r>
            <a:endParaRPr lang="en-US" sz="2000" b="1" dirty="0"/>
          </a:p>
        </p:txBody>
      </p:sp>
      <p:sp>
        <p:nvSpPr>
          <p:cNvPr id="6" name="TextBox 5"/>
          <p:cNvSpPr txBox="1"/>
          <p:nvPr/>
        </p:nvSpPr>
        <p:spPr>
          <a:xfrm>
            <a:off x="304800" y="838200"/>
            <a:ext cx="8686800" cy="1323439"/>
          </a:xfrm>
          <a:prstGeom prst="rect">
            <a:avLst/>
          </a:prstGeom>
          <a:noFill/>
        </p:spPr>
        <p:txBody>
          <a:bodyPr wrap="square" rtlCol="0">
            <a:spAutoFit/>
          </a:bodyPr>
          <a:lstStyle/>
          <a:p>
            <a:pPr algn="just"/>
            <a:r>
              <a:rPr lang="en-US" sz="1600" dirty="0" smtClean="0">
                <a:latin typeface="Calibri" panose="020F0502020204030204" pitchFamily="34" charset="0"/>
              </a:rPr>
              <a:t>Instrumentation specifications, if documented, seem based on expectations from the at-that-time state-of-the-art.  As an example, the BPM system did not meet specifications.  Early commissioning was adversely affected and many beam dynamics studies (e.g. linear beam optics measurements, local coupling correction, nonlinear field corrections,  resonance driving term measurements, etc.) achieved poor precision as a result. </a:t>
            </a:r>
          </a:p>
        </p:txBody>
      </p:sp>
      <p:sp>
        <p:nvSpPr>
          <p:cNvPr id="7" name="TextBox 6"/>
          <p:cNvSpPr txBox="1"/>
          <p:nvPr/>
        </p:nvSpPr>
        <p:spPr>
          <a:xfrm>
            <a:off x="838200" y="4572000"/>
            <a:ext cx="7681426" cy="584775"/>
          </a:xfrm>
          <a:prstGeom prst="rect">
            <a:avLst/>
          </a:prstGeom>
          <a:noFill/>
        </p:spPr>
        <p:txBody>
          <a:bodyPr wrap="square" rtlCol="0">
            <a:spAutoFit/>
          </a:bodyPr>
          <a:lstStyle/>
          <a:p>
            <a:r>
              <a:rPr lang="en-US" sz="1600" dirty="0" smtClean="0">
                <a:latin typeface="Calibri" panose="020F0502020204030204" pitchFamily="34" charset="0"/>
                <a:sym typeface="Wingdings" panose="05000000000000000000" pitchFamily="2" charset="2"/>
              </a:rPr>
              <a:t>             examples:  </a:t>
            </a:r>
            <a:r>
              <a:rPr lang="en-US" sz="1600" dirty="0">
                <a:latin typeface="Calibri" panose="020F0502020204030204" pitchFamily="34" charset="0"/>
              </a:rPr>
              <a:t>turn-by-turn BPMs  - comparing sent and received patterns </a:t>
            </a:r>
          </a:p>
          <a:p>
            <a:r>
              <a:rPr lang="en-US" sz="1600" dirty="0" smtClean="0">
                <a:latin typeface="Calibri" panose="020F0502020204030204" pitchFamily="34" charset="0"/>
                <a:sym typeface="Wingdings" panose="05000000000000000000" pitchFamily="2" charset="2"/>
              </a:rPr>
              <a:t>	</a:t>
            </a:r>
            <a:r>
              <a:rPr lang="en-US" sz="1600" dirty="0">
                <a:latin typeface="Calibri" panose="020F0502020204030204" pitchFamily="34" charset="0"/>
                <a:sym typeface="Wingdings" panose="05000000000000000000" pitchFamily="2" charset="2"/>
              </a:rPr>
              <a:t> </a:t>
            </a:r>
            <a:r>
              <a:rPr lang="en-US" sz="1600" dirty="0" smtClean="0">
                <a:latin typeface="Calibri" panose="020F0502020204030204" pitchFamily="34" charset="0"/>
                <a:sym typeface="Wingdings" panose="05000000000000000000" pitchFamily="2" charset="2"/>
              </a:rPr>
              <a:t>              monitoring of data transfer rates  (BPMs, BBQ)</a:t>
            </a:r>
          </a:p>
        </p:txBody>
      </p:sp>
      <p:sp>
        <p:nvSpPr>
          <p:cNvPr id="11" name="Rectangle 10"/>
          <p:cNvSpPr/>
          <p:nvPr/>
        </p:nvSpPr>
        <p:spPr>
          <a:xfrm>
            <a:off x="762000" y="2590800"/>
            <a:ext cx="8229600" cy="584775"/>
          </a:xfrm>
          <a:prstGeom prst="rect">
            <a:avLst/>
          </a:prstGeom>
        </p:spPr>
        <p:txBody>
          <a:bodyPr wrap="square">
            <a:spAutoFit/>
          </a:bodyPr>
          <a:lstStyle/>
          <a:p>
            <a:pPr algn="just"/>
            <a:r>
              <a:rPr lang="en-US" sz="1600" u="sng" dirty="0" smtClean="0">
                <a:latin typeface="Calibri" panose="020F0502020204030204" pitchFamily="34" charset="0"/>
                <a:sym typeface="Wingdings" panose="05000000000000000000" pitchFamily="2" charset="2"/>
              </a:rPr>
              <a:t>Recommendation for future accelerators</a:t>
            </a:r>
            <a:r>
              <a:rPr lang="en-US" sz="1600" dirty="0" smtClean="0">
                <a:latin typeface="Calibri" panose="020F0502020204030204" pitchFamily="34" charset="0"/>
                <a:sym typeface="Wingdings" panose="05000000000000000000" pitchFamily="2" charset="2"/>
              </a:rPr>
              <a:t>: clear communication of  instrumentation specifications and the beam physics that drives them.</a:t>
            </a:r>
            <a:endParaRPr lang="en-US" sz="1600" dirty="0">
              <a:latin typeface="Calibri" panose="020F0502020204030204" pitchFamily="34" charset="0"/>
              <a:sym typeface="Wingdings" panose="05000000000000000000" pitchFamily="2" charset="2"/>
            </a:endParaRPr>
          </a:p>
        </p:txBody>
      </p:sp>
      <p:sp>
        <p:nvSpPr>
          <p:cNvPr id="13" name="Rectangle 12"/>
          <p:cNvSpPr/>
          <p:nvPr/>
        </p:nvSpPr>
        <p:spPr>
          <a:xfrm>
            <a:off x="762000" y="5678269"/>
            <a:ext cx="8305800" cy="584775"/>
          </a:xfrm>
          <a:prstGeom prst="rect">
            <a:avLst/>
          </a:prstGeom>
        </p:spPr>
        <p:txBody>
          <a:bodyPr wrap="square">
            <a:spAutoFit/>
          </a:bodyPr>
          <a:lstStyle/>
          <a:p>
            <a:pPr algn="just"/>
            <a:r>
              <a:rPr lang="en-US" sz="1600" u="sng" dirty="0" smtClean="0">
                <a:latin typeface="Calibri" panose="020F0502020204030204" pitchFamily="34" charset="0"/>
                <a:sym typeface="Wingdings" panose="05000000000000000000" pitchFamily="2" charset="2"/>
              </a:rPr>
              <a:t>Recommendation for future accelerators</a:t>
            </a:r>
            <a:r>
              <a:rPr lang="en-US" sz="1600" dirty="0" smtClean="0">
                <a:latin typeface="Calibri" panose="020F0502020204030204" pitchFamily="34" charset="0"/>
                <a:sym typeface="Wingdings" panose="05000000000000000000" pitchFamily="2" charset="2"/>
              </a:rPr>
              <a:t>: long </a:t>
            </a:r>
            <a:r>
              <a:rPr lang="en-US" sz="1600" dirty="0">
                <a:latin typeface="Calibri" panose="020F0502020204030204" pitchFamily="34" charset="0"/>
                <a:sym typeface="Wingdings" panose="05000000000000000000" pitchFamily="2" charset="2"/>
              </a:rPr>
              <a:t>term, front-to-end </a:t>
            </a:r>
            <a:r>
              <a:rPr lang="en-US" sz="1600" dirty="0" smtClean="0">
                <a:latin typeface="Calibri" panose="020F0502020204030204" pitchFamily="34" charset="0"/>
                <a:sym typeface="Wingdings" panose="05000000000000000000" pitchFamily="2" charset="2"/>
              </a:rPr>
              <a:t>integration should </a:t>
            </a:r>
          </a:p>
          <a:p>
            <a:pPr algn="just"/>
            <a:r>
              <a:rPr lang="en-US" sz="1600" dirty="0" smtClean="0">
                <a:latin typeface="Calibri" panose="020F0502020204030204" pitchFamily="34" charset="0"/>
                <a:sym typeface="Wingdings" panose="05000000000000000000" pitchFamily="2" charset="2"/>
              </a:rPr>
              <a:t>be </a:t>
            </a:r>
            <a:r>
              <a:rPr lang="en-US" sz="1600" dirty="0">
                <a:latin typeface="Calibri" panose="020F0502020204030204" pitchFamily="34" charset="0"/>
                <a:sym typeface="Wingdings" panose="05000000000000000000" pitchFamily="2" charset="2"/>
              </a:rPr>
              <a:t>included as part of </a:t>
            </a:r>
            <a:r>
              <a:rPr lang="en-US" sz="1600" dirty="0" smtClean="0">
                <a:latin typeface="Calibri" panose="020F0502020204030204" pitchFamily="34" charset="0"/>
                <a:sym typeface="Wingdings" panose="05000000000000000000" pitchFamily="2" charset="2"/>
              </a:rPr>
              <a:t>design.</a:t>
            </a:r>
            <a:endParaRPr lang="en-US" sz="1600" dirty="0">
              <a:latin typeface="Calibri" panose="020F0502020204030204" pitchFamily="34" charset="0"/>
              <a:sym typeface="Wingdings" panose="05000000000000000000" pitchFamily="2" charset="2"/>
            </a:endParaRPr>
          </a:p>
        </p:txBody>
      </p:sp>
      <p:sp>
        <p:nvSpPr>
          <p:cNvPr id="14" name="Oval 13"/>
          <p:cNvSpPr/>
          <p:nvPr/>
        </p:nvSpPr>
        <p:spPr>
          <a:xfrm>
            <a:off x="152400" y="990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15" name="Oval 14"/>
          <p:cNvSpPr/>
          <p:nvPr/>
        </p:nvSpPr>
        <p:spPr>
          <a:xfrm>
            <a:off x="152400" y="4336197"/>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16" name="TextBox 15"/>
          <p:cNvSpPr txBox="1"/>
          <p:nvPr/>
        </p:nvSpPr>
        <p:spPr>
          <a:xfrm>
            <a:off x="319574" y="4202668"/>
            <a:ext cx="8367226" cy="338554"/>
          </a:xfrm>
          <a:prstGeom prst="rect">
            <a:avLst/>
          </a:prstGeom>
          <a:noFill/>
        </p:spPr>
        <p:txBody>
          <a:bodyPr wrap="square" rtlCol="0">
            <a:spAutoFit/>
          </a:bodyPr>
          <a:lstStyle/>
          <a:p>
            <a:r>
              <a:rPr lang="en-US" sz="1600" dirty="0" smtClean="0">
                <a:latin typeface="Calibri" panose="020F0502020204030204" pitchFamily="34" charset="0"/>
              </a:rPr>
              <a:t>Preservation of data quality with high-volume data transfers  </a:t>
            </a:r>
            <a:r>
              <a:rPr lang="en-US" sz="1600" dirty="0">
                <a:latin typeface="Calibri" panose="020F0502020204030204" pitchFamily="34" charset="0"/>
              </a:rPr>
              <a:t>i</a:t>
            </a:r>
            <a:r>
              <a:rPr lang="en-US" sz="1600" dirty="0" smtClean="0">
                <a:latin typeface="Calibri" panose="020F0502020204030204" pitchFamily="34" charset="0"/>
              </a:rPr>
              <a:t>s critical.</a:t>
            </a:r>
            <a:endParaRPr lang="en-US" sz="1600" dirty="0" smtClean="0">
              <a:latin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836597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64713"/>
            <a:ext cx="9144000" cy="430887"/>
          </a:xfrm>
          <a:prstGeom prst="rect">
            <a:avLst/>
          </a:prstGeom>
        </p:spPr>
        <p:txBody>
          <a:bodyPr wrap="square">
            <a:spAutoFit/>
          </a:bodyPr>
          <a:lstStyle/>
          <a:p>
            <a:r>
              <a:rPr lang="en-US" sz="2200" b="1" dirty="0" smtClean="0">
                <a:latin typeface="Calibri" panose="020F0502020204030204" pitchFamily="34" charset="0"/>
              </a:rPr>
              <a:t>RHIC BPMs - RHIC-I era</a:t>
            </a:r>
          </a:p>
        </p:txBody>
      </p:sp>
      <p:sp>
        <p:nvSpPr>
          <p:cNvPr id="6" name="TextBox 9"/>
          <p:cNvSpPr txBox="1">
            <a:spLocks noChangeArrowheads="1"/>
          </p:cNvSpPr>
          <p:nvPr/>
        </p:nvSpPr>
        <p:spPr bwMode="auto">
          <a:xfrm>
            <a:off x="1597269" y="6248400"/>
            <a:ext cx="5867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a:latin typeface="+mn-lt"/>
              </a:rPr>
              <a:t>precision of average orbit measurements improved by &gt; factor 10</a:t>
            </a:r>
          </a:p>
        </p:txBody>
      </p:sp>
      <p:pic>
        <p:nvPicPr>
          <p:cNvPr id="7" name="Picture 22" descr="zzzzz.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468078"/>
            <a:ext cx="4343400" cy="2780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1"/>
          <p:cNvSpPr txBox="1">
            <a:spLocks noChangeArrowheads="1"/>
          </p:cNvSpPr>
          <p:nvPr/>
        </p:nvSpPr>
        <p:spPr bwMode="auto">
          <a:xfrm>
            <a:off x="3978275" y="3519291"/>
            <a:ext cx="5150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a:solidFill>
                  <a:srgbClr val="00B050"/>
                </a:solidFill>
                <a:latin typeface="Calibri" panose="020F0502020204030204" pitchFamily="34" charset="0"/>
              </a:rPr>
              <a:t>y</a:t>
            </a:r>
            <a:r>
              <a:rPr lang="en-US" altLang="en-US" baseline="-25000">
                <a:solidFill>
                  <a:srgbClr val="00B050"/>
                </a:solidFill>
                <a:latin typeface="Calibri" panose="020F0502020204030204" pitchFamily="34" charset="0"/>
              </a:rPr>
              <a:t>old</a:t>
            </a:r>
          </a:p>
        </p:txBody>
      </p:sp>
      <p:sp>
        <p:nvSpPr>
          <p:cNvPr id="9" name="TextBox 12"/>
          <p:cNvSpPr txBox="1">
            <a:spLocks noChangeArrowheads="1"/>
          </p:cNvSpPr>
          <p:nvPr/>
        </p:nvSpPr>
        <p:spPr bwMode="auto">
          <a:xfrm>
            <a:off x="5181600" y="3522466"/>
            <a:ext cx="617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a:solidFill>
                  <a:srgbClr val="FF0000"/>
                </a:solidFill>
                <a:latin typeface="Calibri" panose="020F0502020204030204" pitchFamily="34" charset="0"/>
              </a:rPr>
              <a:t>y</a:t>
            </a:r>
            <a:r>
              <a:rPr lang="en-US" altLang="en-US" baseline="-25000">
                <a:solidFill>
                  <a:srgbClr val="FF0000"/>
                </a:solidFill>
                <a:latin typeface="Calibri" panose="020F0502020204030204" pitchFamily="34" charset="0"/>
              </a:rPr>
              <a:t>new</a:t>
            </a:r>
          </a:p>
        </p:txBody>
      </p:sp>
      <p:sp>
        <p:nvSpPr>
          <p:cNvPr id="10" name="TextBox 9"/>
          <p:cNvSpPr txBox="1">
            <a:spLocks noChangeArrowheads="1"/>
          </p:cNvSpPr>
          <p:nvPr/>
        </p:nvSpPr>
        <p:spPr bwMode="auto">
          <a:xfrm>
            <a:off x="4114800" y="4458678"/>
            <a:ext cx="5309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dirty="0" err="1">
                <a:solidFill>
                  <a:srgbClr val="0000FF"/>
                </a:solidFill>
                <a:latin typeface="Calibri" panose="020F0502020204030204" pitchFamily="34" charset="0"/>
              </a:rPr>
              <a:t>X</a:t>
            </a:r>
            <a:r>
              <a:rPr lang="en-US" altLang="en-US" baseline="-25000" dirty="0" err="1">
                <a:solidFill>
                  <a:srgbClr val="0000FF"/>
                </a:solidFill>
                <a:latin typeface="Calibri" panose="020F0502020204030204" pitchFamily="34" charset="0"/>
              </a:rPr>
              <a:t>old</a:t>
            </a:r>
            <a:endParaRPr lang="en-US" altLang="en-US" baseline="-25000" dirty="0">
              <a:solidFill>
                <a:srgbClr val="0000FF"/>
              </a:solidFill>
              <a:latin typeface="Calibri" panose="020F0502020204030204" pitchFamily="34" charset="0"/>
            </a:endParaRPr>
          </a:p>
        </p:txBody>
      </p:sp>
      <p:sp>
        <p:nvSpPr>
          <p:cNvPr id="11" name="TextBox 10"/>
          <p:cNvSpPr txBox="1">
            <a:spLocks noChangeArrowheads="1"/>
          </p:cNvSpPr>
          <p:nvPr/>
        </p:nvSpPr>
        <p:spPr bwMode="auto">
          <a:xfrm>
            <a:off x="5334000" y="4382478"/>
            <a:ext cx="61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dirty="0" err="1">
                <a:latin typeface="Calibri" panose="020F0502020204030204" pitchFamily="34" charset="0"/>
              </a:rPr>
              <a:t>X</a:t>
            </a:r>
            <a:r>
              <a:rPr lang="en-US" altLang="en-US" baseline="-25000" dirty="0" err="1">
                <a:latin typeface="Calibri" panose="020F0502020204030204" pitchFamily="34" charset="0"/>
              </a:rPr>
              <a:t>new</a:t>
            </a:r>
            <a:endParaRPr lang="en-US" altLang="en-US" baseline="-25000" dirty="0">
              <a:latin typeface="Calibri" panose="020F0502020204030204" pitchFamily="34" charset="0"/>
            </a:endParaRPr>
          </a:p>
        </p:txBody>
      </p:sp>
      <p:sp>
        <p:nvSpPr>
          <p:cNvPr id="14" name="TextBox 9"/>
          <p:cNvSpPr txBox="1">
            <a:spLocks noChangeArrowheads="1"/>
          </p:cNvSpPr>
          <p:nvPr/>
        </p:nvSpPr>
        <p:spPr bwMode="auto">
          <a:xfrm>
            <a:off x="0" y="2902803"/>
            <a:ext cx="8915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smtClean="0">
                <a:latin typeface="Calibri" panose="020F0502020204030204" pitchFamily="34" charset="0"/>
              </a:rPr>
              <a:t>applied </a:t>
            </a:r>
            <a:r>
              <a:rPr lang="en-US" altLang="en-US" sz="1600" dirty="0">
                <a:latin typeface="Calibri" panose="020F0502020204030204" pitchFamily="34" charset="0"/>
              </a:rPr>
              <a:t>digital equivalent of a single-pole, low pass filter (IIR filter) </a:t>
            </a:r>
            <a:r>
              <a:rPr lang="en-US" altLang="en-US" sz="1600" dirty="0" smtClean="0">
                <a:latin typeface="Calibri" panose="020F0502020204030204" pitchFamily="34" charset="0"/>
              </a:rPr>
              <a:t>to </a:t>
            </a:r>
          </a:p>
          <a:p>
            <a:pPr eaLnBrk="1" hangingPunct="1"/>
            <a:r>
              <a:rPr lang="en-US" altLang="en-US" sz="1600" dirty="0" smtClean="0">
                <a:latin typeface="Calibri" panose="020F0502020204030204" pitchFamily="34" charset="0"/>
              </a:rPr>
              <a:t>effectively average </a:t>
            </a:r>
            <a:r>
              <a:rPr lang="en-US" altLang="en-US" sz="1600" dirty="0">
                <a:latin typeface="Calibri" panose="020F0502020204030204" pitchFamily="34" charset="0"/>
              </a:rPr>
              <a:t>out </a:t>
            </a:r>
            <a:r>
              <a:rPr lang="en-US" altLang="en-US" sz="1600" dirty="0" smtClean="0">
                <a:latin typeface="Calibri" panose="020F0502020204030204" pitchFamily="34" charset="0"/>
              </a:rPr>
              <a:t>predominantly </a:t>
            </a:r>
            <a:r>
              <a:rPr lang="en-US" altLang="en-US" sz="1600" dirty="0">
                <a:latin typeface="Calibri" panose="020F0502020204030204" pitchFamily="34" charset="0"/>
              </a:rPr>
              <a:t>~ 10 Hz variations in </a:t>
            </a:r>
            <a:r>
              <a:rPr lang="en-US" altLang="en-US" sz="1600" dirty="0" smtClean="0">
                <a:latin typeface="Calibri" panose="020F0502020204030204" pitchFamily="34" charset="0"/>
              </a:rPr>
              <a:t>the closed </a:t>
            </a:r>
          </a:p>
          <a:p>
            <a:pPr eaLnBrk="1" hangingPunct="1"/>
            <a:r>
              <a:rPr lang="en-US" altLang="en-US" sz="1600" dirty="0" smtClean="0">
                <a:latin typeface="Calibri" panose="020F0502020204030204" pitchFamily="34" charset="0"/>
              </a:rPr>
              <a:t>orbit (2009)</a:t>
            </a:r>
            <a:endParaRPr lang="en-US" altLang="en-US" sz="1600" dirty="0">
              <a:latin typeface="Calibri" panose="020F0502020204030204" pitchFamily="34" charset="0"/>
            </a:endParaRPr>
          </a:p>
        </p:txBody>
      </p:sp>
      <p:sp>
        <p:nvSpPr>
          <p:cNvPr id="15" name="Right Arrow 14"/>
          <p:cNvSpPr/>
          <p:nvPr/>
        </p:nvSpPr>
        <p:spPr>
          <a:xfrm>
            <a:off x="1371600" y="6344434"/>
            <a:ext cx="225669"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Rectangle 16"/>
          <p:cNvSpPr/>
          <p:nvPr/>
        </p:nvSpPr>
        <p:spPr>
          <a:xfrm>
            <a:off x="0" y="6581001"/>
            <a:ext cx="9144000" cy="276999"/>
          </a:xfrm>
          <a:prstGeom prst="rect">
            <a:avLst/>
          </a:prstGeom>
        </p:spPr>
        <p:txBody>
          <a:bodyPr wrap="square">
            <a:spAutoFit/>
          </a:bodyPr>
          <a:lstStyle/>
          <a:p>
            <a:pPr algn="ctr"/>
            <a:r>
              <a:rPr lang="en-US" sz="1200" dirty="0" smtClean="0"/>
              <a:t>R. Michnoff et al, “RHIC BPM average orbit calculations”, PAC09 (TH5RFP013) </a:t>
            </a:r>
            <a:endParaRPr lang="en-US" sz="1200" dirty="0"/>
          </a:p>
        </p:txBody>
      </p:sp>
      <p:sp>
        <p:nvSpPr>
          <p:cNvPr id="16" name="TextBox 9"/>
          <p:cNvSpPr txBox="1">
            <a:spLocks noChangeArrowheads="1"/>
          </p:cNvSpPr>
          <p:nvPr/>
        </p:nvSpPr>
        <p:spPr bwMode="auto">
          <a:xfrm>
            <a:off x="6324600" y="4274403"/>
            <a:ext cx="259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smtClean="0">
                <a:latin typeface="Calibri" panose="020F0502020204030204" pitchFamily="34" charset="0"/>
              </a:rPr>
              <a:t>(here “old” refers to</a:t>
            </a:r>
          </a:p>
          <a:p>
            <a:pPr eaLnBrk="1" hangingPunct="1"/>
            <a:r>
              <a:rPr lang="en-US" altLang="en-US" sz="1600" dirty="0" smtClean="0">
                <a:latin typeface="Calibri" panose="020F0502020204030204" pitchFamily="34" charset="0"/>
              </a:rPr>
              <a:t>10 k-turn average orbit</a:t>
            </a:r>
          </a:p>
          <a:p>
            <a:pPr eaLnBrk="1" hangingPunct="1"/>
            <a:r>
              <a:rPr lang="en-US" altLang="en-US" sz="1600" dirty="0" smtClean="0">
                <a:latin typeface="Calibri" panose="020F0502020204030204" pitchFamily="34" charset="0"/>
              </a:rPr>
              <a:t>measurement)</a:t>
            </a:r>
          </a:p>
        </p:txBody>
      </p:sp>
      <p:sp>
        <p:nvSpPr>
          <p:cNvPr id="27" name="Rectangle 26"/>
          <p:cNvSpPr/>
          <p:nvPr/>
        </p:nvSpPr>
        <p:spPr>
          <a:xfrm>
            <a:off x="0" y="0"/>
            <a:ext cx="9144000" cy="430887"/>
          </a:xfrm>
          <a:prstGeom prst="rect">
            <a:avLst/>
          </a:prstGeom>
        </p:spPr>
        <p:txBody>
          <a:bodyPr wrap="square">
            <a:spAutoFit/>
          </a:bodyPr>
          <a:lstStyle/>
          <a:p>
            <a:r>
              <a:rPr lang="en-US" sz="2200" b="1" dirty="0" smtClean="0">
                <a:latin typeface="Calibri" panose="020F0502020204030204" pitchFamily="34" charset="0"/>
              </a:rPr>
              <a:t>RHIC BPMs - commissioning era</a:t>
            </a:r>
          </a:p>
        </p:txBody>
      </p:sp>
      <p:sp>
        <p:nvSpPr>
          <p:cNvPr id="32" name="TextBox 9"/>
          <p:cNvSpPr txBox="1">
            <a:spLocks noChangeArrowheads="1"/>
          </p:cNvSpPr>
          <p:nvPr/>
        </p:nvSpPr>
        <p:spPr bwMode="auto">
          <a:xfrm>
            <a:off x="0" y="405825"/>
            <a:ext cx="8915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smtClean="0">
                <a:latin typeface="Calibri" panose="020F0502020204030204" pitchFamily="34" charset="0"/>
              </a:rPr>
              <a:t>technical issues: </a:t>
            </a:r>
            <a:endParaRPr lang="en-US" altLang="en-US" sz="1600" dirty="0">
              <a:latin typeface="Calibri" panose="020F0502020204030204" pitchFamily="34" charset="0"/>
            </a:endParaRPr>
          </a:p>
        </p:txBody>
      </p:sp>
      <p:sp>
        <p:nvSpPr>
          <p:cNvPr id="33" name="Rectangle 32"/>
          <p:cNvSpPr/>
          <p:nvPr/>
        </p:nvSpPr>
        <p:spPr>
          <a:xfrm>
            <a:off x="533400" y="685800"/>
            <a:ext cx="8382000" cy="1077218"/>
          </a:xfrm>
          <a:prstGeom prst="rect">
            <a:avLst/>
          </a:prstGeom>
        </p:spPr>
        <p:txBody>
          <a:bodyPr wrap="square">
            <a:spAutoFit/>
          </a:bodyPr>
          <a:lstStyle/>
          <a:p>
            <a:r>
              <a:rPr lang="en-US" sz="1600" dirty="0" smtClean="0"/>
              <a:t>thermal retraction of SMA center conductor and</a:t>
            </a:r>
            <a:r>
              <a:rPr lang="en-US" sz="1600" dirty="0"/>
              <a:t> </a:t>
            </a:r>
            <a:r>
              <a:rPr lang="en-US" sz="1600" dirty="0" smtClean="0"/>
              <a:t>thermal stress </a:t>
            </a:r>
          </a:p>
          <a:p>
            <a:r>
              <a:rPr lang="en-US" sz="1600" dirty="0"/>
              <a:t> </a:t>
            </a:r>
            <a:r>
              <a:rPr lang="en-US" sz="1600" dirty="0" smtClean="0"/>
              <a:t>      at solder joint (cables then crimped, 2001-2002)</a:t>
            </a:r>
          </a:p>
          <a:p>
            <a:r>
              <a:rPr lang="en-US" sz="1600" dirty="0"/>
              <a:t>s</a:t>
            </a:r>
            <a:r>
              <a:rPr lang="en-US" sz="1600" dirty="0" smtClean="0"/>
              <a:t>usceptibility of electronics to radiation (so relocated, 2002-2004)</a:t>
            </a:r>
          </a:p>
          <a:p>
            <a:r>
              <a:rPr lang="en-US" sz="1600" dirty="0"/>
              <a:t>r</a:t>
            </a:r>
            <a:r>
              <a:rPr lang="en-US" sz="1600" dirty="0" smtClean="0"/>
              <a:t>elays and </a:t>
            </a:r>
            <a:r>
              <a:rPr lang="en-US" sz="1600" dirty="0" err="1" smtClean="0"/>
              <a:t>opto</a:t>
            </a:r>
            <a:r>
              <a:rPr lang="en-US" sz="1600" dirty="0" smtClean="0"/>
              <a:t>-couplers not reliable (removed, 2005)</a:t>
            </a:r>
          </a:p>
        </p:txBody>
      </p:sp>
      <p:sp>
        <p:nvSpPr>
          <p:cNvPr id="34" name="TextBox 9"/>
          <p:cNvSpPr txBox="1">
            <a:spLocks noChangeArrowheads="1"/>
          </p:cNvSpPr>
          <p:nvPr/>
        </p:nvSpPr>
        <p:spPr bwMode="auto">
          <a:xfrm>
            <a:off x="0" y="1828800"/>
            <a:ext cx="8915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smtClean="0">
                <a:latin typeface="Calibri" panose="020F0502020204030204" pitchFamily="34" charset="0"/>
              </a:rPr>
              <a:t>beam issue: </a:t>
            </a:r>
            <a:r>
              <a:rPr lang="en-US" sz="1600" dirty="0">
                <a:latin typeface="Calibri" panose="020F0502020204030204" pitchFamily="34" charset="0"/>
              </a:rPr>
              <a:t>triplet vibrations (applied 10 k-turn average orbits, 2001)</a:t>
            </a:r>
          </a:p>
          <a:p>
            <a:pPr eaLnBrk="1" hangingPunct="1"/>
            <a:r>
              <a:rPr lang="en-US" altLang="en-US" sz="1600" dirty="0" smtClean="0">
                <a:latin typeface="Calibri" panose="020F0502020204030204" pitchFamily="34" charset="0"/>
              </a:rPr>
              <a:t> </a:t>
            </a:r>
            <a:endParaRPr lang="en-US" altLang="en-US" sz="1600" dirty="0">
              <a:latin typeface="Calibri" panose="020F0502020204030204" pitchFamily="34" charset="0"/>
            </a:endParaRPr>
          </a:p>
        </p:txBody>
      </p:sp>
      <p:sp>
        <p:nvSpPr>
          <p:cNvPr id="36" name="Rectangle 35"/>
          <p:cNvSpPr/>
          <p:nvPr/>
        </p:nvSpPr>
        <p:spPr>
          <a:xfrm>
            <a:off x="6636064" y="228600"/>
            <a:ext cx="2507936" cy="338554"/>
          </a:xfrm>
          <a:prstGeom prst="rect">
            <a:avLst/>
          </a:prstGeom>
        </p:spPr>
        <p:txBody>
          <a:bodyPr wrap="square">
            <a:spAutoFit/>
          </a:bodyPr>
          <a:lstStyle/>
          <a:p>
            <a:r>
              <a:rPr lang="en-US" sz="1600" dirty="0"/>
              <a:t>m</a:t>
            </a:r>
            <a:r>
              <a:rPr lang="en-US" sz="1600" dirty="0" smtClean="0"/>
              <a:t>easured orbit spectra</a:t>
            </a:r>
          </a:p>
        </p:txBody>
      </p:sp>
      <p:sp>
        <p:nvSpPr>
          <p:cNvPr id="37" name="Rectangle 36"/>
          <p:cNvSpPr/>
          <p:nvPr/>
        </p:nvSpPr>
        <p:spPr>
          <a:xfrm>
            <a:off x="6477001" y="228599"/>
            <a:ext cx="2585905" cy="38100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671" y="476173"/>
            <a:ext cx="2474861" cy="2785212"/>
          </a:xfrm>
          <a:prstGeom prst="rect">
            <a:avLst/>
          </a:prstGeom>
        </p:spPr>
      </p:pic>
      <p:sp>
        <p:nvSpPr>
          <p:cNvPr id="39" name="TextBox 38"/>
          <p:cNvSpPr txBox="1"/>
          <p:nvPr/>
        </p:nvSpPr>
        <p:spPr>
          <a:xfrm>
            <a:off x="8143028" y="806130"/>
            <a:ext cx="829073" cy="307777"/>
          </a:xfrm>
          <a:prstGeom prst="rect">
            <a:avLst/>
          </a:prstGeom>
          <a:solidFill>
            <a:schemeClr val="bg1"/>
          </a:solidFill>
          <a:ln>
            <a:solidFill>
              <a:schemeClr val="tx1"/>
            </a:solidFill>
          </a:ln>
        </p:spPr>
        <p:txBody>
          <a:bodyPr wrap="none" rtlCol="0">
            <a:spAutoFit/>
          </a:bodyPr>
          <a:lstStyle/>
          <a:p>
            <a:r>
              <a:rPr lang="en-US" sz="1400" dirty="0" smtClean="0">
                <a:cs typeface="Times New Roman" panose="02020603050405020304" pitchFamily="18" charset="0"/>
              </a:rPr>
              <a:t>blue ring</a:t>
            </a:r>
            <a:endParaRPr lang="en-US" sz="1400" dirty="0">
              <a:cs typeface="Times New Roman" panose="02020603050405020304" pitchFamily="18" charset="0"/>
            </a:endParaRPr>
          </a:p>
        </p:txBody>
      </p:sp>
      <p:sp>
        <p:nvSpPr>
          <p:cNvPr id="40" name="TextBox 39"/>
          <p:cNvSpPr txBox="1"/>
          <p:nvPr/>
        </p:nvSpPr>
        <p:spPr>
          <a:xfrm>
            <a:off x="7996168" y="2105896"/>
            <a:ext cx="983283" cy="307777"/>
          </a:xfrm>
          <a:prstGeom prst="rect">
            <a:avLst/>
          </a:prstGeom>
          <a:solidFill>
            <a:schemeClr val="bg1"/>
          </a:solidFill>
          <a:ln>
            <a:solidFill>
              <a:schemeClr val="tx1"/>
            </a:solidFill>
          </a:ln>
        </p:spPr>
        <p:txBody>
          <a:bodyPr wrap="none" rtlCol="0">
            <a:spAutoFit/>
          </a:bodyPr>
          <a:lstStyle/>
          <a:p>
            <a:r>
              <a:rPr lang="en-US" sz="1400" dirty="0" smtClean="0">
                <a:cs typeface="Times New Roman" panose="02020603050405020304" pitchFamily="18" charset="0"/>
              </a:rPr>
              <a:t>yellow ring</a:t>
            </a:r>
            <a:endParaRPr lang="en-US" sz="1400" dirty="0">
              <a:cs typeface="Times New Roman" panose="02020603050405020304" pitchFamily="18" charset="0"/>
            </a:endParaRPr>
          </a:p>
        </p:txBody>
      </p:sp>
      <p:sp>
        <p:nvSpPr>
          <p:cNvPr id="41" name="Rectangle 40"/>
          <p:cNvSpPr/>
          <p:nvPr/>
        </p:nvSpPr>
        <p:spPr>
          <a:xfrm>
            <a:off x="6504623" y="3200400"/>
            <a:ext cx="2558284" cy="830997"/>
          </a:xfrm>
          <a:prstGeom prst="rect">
            <a:avLst/>
          </a:prstGeom>
        </p:spPr>
        <p:txBody>
          <a:bodyPr wrap="square">
            <a:spAutoFit/>
          </a:bodyPr>
          <a:lstStyle/>
          <a:p>
            <a:r>
              <a:rPr lang="en-US" sz="1200" dirty="0" smtClean="0"/>
              <a:t>C. Montag et al, Observation of helium flow induced beam orbit oscillations at RHIC, NIM A </a:t>
            </a:r>
            <a:r>
              <a:rPr lang="en-US" sz="1200" b="1" dirty="0" smtClean="0"/>
              <a:t>564</a:t>
            </a:r>
            <a:r>
              <a:rPr lang="en-US" sz="1200" dirty="0" smtClean="0"/>
              <a:t>, pp. 26-31 (2006)</a:t>
            </a:r>
            <a:endParaRPr lang="en-US" sz="1200" dirty="0"/>
          </a:p>
        </p:txBody>
      </p:sp>
      <p:cxnSp>
        <p:nvCxnSpPr>
          <p:cNvPr id="42" name="Straight Arrow Connector 41"/>
          <p:cNvCxnSpPr/>
          <p:nvPr/>
        </p:nvCxnSpPr>
        <p:spPr>
          <a:xfrm>
            <a:off x="5947438" y="1981200"/>
            <a:ext cx="37716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a:spLocks noChangeArrowheads="1"/>
          </p:cNvSpPr>
          <p:nvPr/>
        </p:nvSpPr>
        <p:spPr bwMode="auto">
          <a:xfrm rot="16200000">
            <a:off x="721605" y="4502441"/>
            <a:ext cx="18758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smtClean="0">
                <a:latin typeface="Calibri" panose="020F0502020204030204" pitchFamily="34" charset="0"/>
              </a:rPr>
              <a:t>beam position [</a:t>
            </a:r>
            <a:r>
              <a:rPr lang="en-US" altLang="en-US" sz="1600" dirty="0" smtClean="0">
                <a:latin typeface="Symbol" panose="05050102010706020507" pitchFamily="18" charset="2"/>
              </a:rPr>
              <a:t>m</a:t>
            </a:r>
            <a:r>
              <a:rPr lang="en-US" altLang="en-US" sz="1600" dirty="0" smtClean="0">
                <a:latin typeface="Calibri" panose="020F0502020204030204" pitchFamily="34" charset="0"/>
              </a:rPr>
              <a:t>m</a:t>
            </a:r>
            <a:r>
              <a:rPr lang="en-US" altLang="en-US" sz="1600" dirty="0">
                <a:latin typeface="Calibri" panose="020F0502020204030204" pitchFamily="34" charset="0"/>
              </a:rPr>
              <a:t>]</a:t>
            </a:r>
          </a:p>
        </p:txBody>
      </p:sp>
    </p:spTree>
    <p:extLst>
      <p:ext uri="{BB962C8B-B14F-4D97-AF65-F5344CB8AC3E}">
        <p14:creationId xmlns:p14="http://schemas.microsoft.com/office/powerpoint/2010/main" val="22516721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19574" y="152400"/>
            <a:ext cx="8367226" cy="338554"/>
          </a:xfrm>
          <a:prstGeom prst="rect">
            <a:avLst/>
          </a:prstGeom>
          <a:noFill/>
        </p:spPr>
        <p:txBody>
          <a:bodyPr wrap="square" rtlCol="0">
            <a:spAutoFit/>
          </a:bodyPr>
          <a:lstStyle/>
          <a:p>
            <a:r>
              <a:rPr lang="en-US" sz="1600" dirty="0" smtClean="0">
                <a:latin typeface="Calibri" panose="020F0502020204030204" pitchFamily="34" charset="0"/>
                <a:sym typeface="Wingdings" panose="05000000000000000000" pitchFamily="2" charset="2"/>
              </a:rPr>
              <a:t>Measurements should be taken seriously (not attributed to “bad data”). </a:t>
            </a:r>
          </a:p>
        </p:txBody>
      </p:sp>
      <p:sp>
        <p:nvSpPr>
          <p:cNvPr id="12" name="Rectangle 11"/>
          <p:cNvSpPr/>
          <p:nvPr/>
        </p:nvSpPr>
        <p:spPr>
          <a:xfrm>
            <a:off x="762000" y="1447800"/>
            <a:ext cx="7924800" cy="830997"/>
          </a:xfrm>
          <a:prstGeom prst="rect">
            <a:avLst/>
          </a:prstGeom>
        </p:spPr>
        <p:txBody>
          <a:bodyPr wrap="square">
            <a:spAutoFit/>
          </a:bodyPr>
          <a:lstStyle/>
          <a:p>
            <a:pPr algn="just"/>
            <a:r>
              <a:rPr lang="en-US" sz="1600" u="sng" dirty="0" smtClean="0">
                <a:latin typeface="Calibri" panose="020F0502020204030204" pitchFamily="34" charset="0"/>
                <a:sym typeface="Wingdings" panose="05000000000000000000" pitchFamily="2" charset="2"/>
              </a:rPr>
              <a:t>Recommendation </a:t>
            </a:r>
            <a:r>
              <a:rPr lang="en-US" sz="1600" u="sng" dirty="0">
                <a:latin typeface="Calibri" panose="020F0502020204030204" pitchFamily="34" charset="0"/>
                <a:sym typeface="Wingdings" panose="05000000000000000000" pitchFamily="2" charset="2"/>
              </a:rPr>
              <a:t>for future </a:t>
            </a:r>
            <a:r>
              <a:rPr lang="en-US" sz="1600" u="sng" dirty="0" smtClean="0">
                <a:latin typeface="Calibri" panose="020F0502020204030204" pitchFamily="34" charset="0"/>
                <a:sym typeface="Wingdings" panose="05000000000000000000" pitchFamily="2" charset="2"/>
              </a:rPr>
              <a:t>accelerators</a:t>
            </a:r>
            <a:r>
              <a:rPr lang="en-US" sz="1600" dirty="0" smtClean="0">
                <a:latin typeface="Calibri" panose="020F0502020204030204" pitchFamily="34" charset="0"/>
                <a:sym typeface="Wingdings" panose="05000000000000000000" pitchFamily="2" charset="2"/>
              </a:rPr>
              <a:t>:  if outcomes not as expected,  coordinate discussion and look not only for instrumentation-related reasons but also </a:t>
            </a:r>
            <a:r>
              <a:rPr lang="en-US" sz="1600" dirty="0" err="1" smtClean="0">
                <a:latin typeface="Calibri" panose="020F0502020204030204" pitchFamily="34" charset="0"/>
                <a:sym typeface="Wingdings" panose="05000000000000000000" pitchFamily="2" charset="2"/>
              </a:rPr>
              <a:t>implementational</a:t>
            </a:r>
            <a:r>
              <a:rPr lang="en-US" sz="1600" dirty="0" smtClean="0">
                <a:latin typeface="Calibri" panose="020F0502020204030204" pitchFamily="34" charset="0"/>
                <a:sym typeface="Wingdings" panose="05000000000000000000" pitchFamily="2" charset="2"/>
              </a:rPr>
              <a:t> and  beam dynamics related reasons.</a:t>
            </a:r>
            <a:endParaRPr lang="en-US" sz="1600" dirty="0">
              <a:latin typeface="Calibri" panose="020F0502020204030204" pitchFamily="34" charset="0"/>
              <a:sym typeface="Wingdings" panose="05000000000000000000" pitchFamily="2" charset="2"/>
            </a:endParaRPr>
          </a:p>
        </p:txBody>
      </p:sp>
      <p:sp>
        <p:nvSpPr>
          <p:cNvPr id="13" name="Oval 12"/>
          <p:cNvSpPr/>
          <p:nvPr/>
        </p:nvSpPr>
        <p:spPr>
          <a:xfrm>
            <a:off x="114782" y="304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14" name="TextBox 13"/>
          <p:cNvSpPr txBox="1"/>
          <p:nvPr/>
        </p:nvSpPr>
        <p:spPr>
          <a:xfrm>
            <a:off x="914401" y="612617"/>
            <a:ext cx="6629400" cy="584775"/>
          </a:xfrm>
          <a:prstGeom prst="rect">
            <a:avLst/>
          </a:prstGeom>
          <a:noFill/>
        </p:spPr>
        <p:txBody>
          <a:bodyPr wrap="square" rtlCol="0">
            <a:spAutoFit/>
          </a:bodyPr>
          <a:lstStyle/>
          <a:p>
            <a:r>
              <a:rPr lang="en-US" sz="1600" dirty="0" smtClean="0">
                <a:latin typeface="Calibri" panose="020F0502020204030204" pitchFamily="34" charset="0"/>
                <a:sym typeface="Wingdings" panose="05000000000000000000" pitchFamily="2" charset="2"/>
              </a:rPr>
              <a:t>             example:    linear optics measurements (</a:t>
            </a:r>
            <a:r>
              <a:rPr lang="en-US" sz="1600" dirty="0" smtClean="0">
                <a:latin typeface="Symbol" panose="05050102010706020507" pitchFamily="18" charset="2"/>
                <a:sym typeface="Wingdings" panose="05000000000000000000" pitchFamily="2" charset="2"/>
              </a:rPr>
              <a:t>b</a:t>
            </a:r>
            <a:r>
              <a:rPr lang="en-US" sz="1600" dirty="0" smtClean="0">
                <a:latin typeface="Calibri" panose="020F0502020204030204" pitchFamily="34" charset="0"/>
                <a:sym typeface="Wingdings" panose="05000000000000000000" pitchFamily="2" charset="2"/>
              </a:rPr>
              <a:t>-beats were real but </a:t>
            </a:r>
          </a:p>
          <a:p>
            <a:r>
              <a:rPr lang="en-US" sz="1600" dirty="0" smtClean="0">
                <a:latin typeface="Calibri" panose="020F0502020204030204" pitchFamily="34" charset="0"/>
                <a:sym typeface="Wingdings" panose="05000000000000000000" pitchFamily="2" charset="2"/>
              </a:rPr>
              <a:t>                                 not attributable to magnetic field errors) </a:t>
            </a:r>
          </a:p>
        </p:txBody>
      </p:sp>
      <p:sp>
        <p:nvSpPr>
          <p:cNvPr id="15" name="TextBox 14"/>
          <p:cNvSpPr txBox="1"/>
          <p:nvPr/>
        </p:nvSpPr>
        <p:spPr>
          <a:xfrm>
            <a:off x="243374" y="3371671"/>
            <a:ext cx="8824426" cy="584775"/>
          </a:xfrm>
          <a:prstGeom prst="rect">
            <a:avLst/>
          </a:prstGeom>
          <a:noFill/>
        </p:spPr>
        <p:txBody>
          <a:bodyPr wrap="square" rtlCol="0">
            <a:spAutoFit/>
          </a:bodyPr>
          <a:lstStyle/>
          <a:p>
            <a:pPr algn="just"/>
            <a:r>
              <a:rPr lang="en-US" sz="1600" dirty="0" smtClean="0">
                <a:latin typeface="Calibri" panose="020F0502020204030204" pitchFamily="34" charset="0"/>
                <a:sym typeface="Wingdings" panose="05000000000000000000" pitchFamily="2" charset="2"/>
              </a:rPr>
              <a:t>Beam control at RHIC evolved from manual to automated with benefit not only to overall performance but also to beam dynamics studies.</a:t>
            </a:r>
          </a:p>
        </p:txBody>
      </p:sp>
      <p:sp>
        <p:nvSpPr>
          <p:cNvPr id="16" name="Rectangle 15"/>
          <p:cNvSpPr/>
          <p:nvPr/>
        </p:nvSpPr>
        <p:spPr>
          <a:xfrm>
            <a:off x="838200" y="4800600"/>
            <a:ext cx="7848600" cy="830997"/>
          </a:xfrm>
          <a:prstGeom prst="rect">
            <a:avLst/>
          </a:prstGeom>
        </p:spPr>
        <p:txBody>
          <a:bodyPr wrap="square">
            <a:spAutoFit/>
          </a:bodyPr>
          <a:lstStyle/>
          <a:p>
            <a:pPr algn="just"/>
            <a:r>
              <a:rPr lang="en-US" sz="1600" u="sng" dirty="0">
                <a:latin typeface="Calibri" panose="020F0502020204030204" pitchFamily="34" charset="0"/>
                <a:sym typeface="Wingdings" panose="05000000000000000000" pitchFamily="2" charset="2"/>
              </a:rPr>
              <a:t>Recommendation for future accelerators</a:t>
            </a:r>
            <a:r>
              <a:rPr lang="en-US" sz="1600" dirty="0" smtClean="0">
                <a:latin typeface="Calibri" panose="020F0502020204030204" pitchFamily="34" charset="0"/>
                <a:sym typeface="Wingdings" panose="05000000000000000000" pitchFamily="2" charset="2"/>
              </a:rPr>
              <a:t>: appropriate methods to control and monitor automated tasks should be included by design for operation in a heavily feedback- and optimization-control-laden environment.</a:t>
            </a:r>
          </a:p>
        </p:txBody>
      </p:sp>
      <p:sp>
        <p:nvSpPr>
          <p:cNvPr id="17" name="Oval 16"/>
          <p:cNvSpPr/>
          <p:nvPr/>
        </p:nvSpPr>
        <p:spPr>
          <a:xfrm>
            <a:off x="71377" y="3505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0000"/>
              </a:solidFill>
              <a:latin typeface="Calibri" panose="020F0502020204030204" pitchFamily="34" charset="0"/>
            </a:endParaRPr>
          </a:p>
        </p:txBody>
      </p:sp>
    </p:spTree>
    <p:extLst>
      <p:ext uri="{BB962C8B-B14F-4D97-AF65-F5344CB8AC3E}">
        <p14:creationId xmlns:p14="http://schemas.microsoft.com/office/powerpoint/2010/main" val="14607229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24" y="1216314"/>
            <a:ext cx="5934076" cy="388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265738"/>
            <a:ext cx="73771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0" y="0"/>
            <a:ext cx="9144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200" b="1" dirty="0" smtClean="0">
                <a:latin typeface="Calibri" panose="020F0502020204030204" pitchFamily="34" charset="0"/>
              </a:rPr>
              <a:t>RHIC-II era: absolute emittance measurements</a:t>
            </a:r>
            <a:endParaRPr lang="en-US" altLang="en-US" sz="2200" b="1" dirty="0">
              <a:latin typeface="Calibri" panose="020F0502020204030204" pitchFamily="34" charset="0"/>
            </a:endParaRPr>
          </a:p>
        </p:txBody>
      </p:sp>
      <p:sp>
        <p:nvSpPr>
          <p:cNvPr id="6" name="TextBox 5"/>
          <p:cNvSpPr txBox="1">
            <a:spLocks noChangeArrowheads="1"/>
          </p:cNvSpPr>
          <p:nvPr/>
        </p:nvSpPr>
        <p:spPr bwMode="auto">
          <a:xfrm>
            <a:off x="3260625" y="880646"/>
            <a:ext cx="48165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a:latin typeface="Calibri" panose="020F0502020204030204" pitchFamily="34" charset="0"/>
              </a:rPr>
              <a:t>t</a:t>
            </a:r>
            <a:r>
              <a:rPr lang="en-US" altLang="en-US" sz="1600" dirty="0" smtClean="0">
                <a:latin typeface="Calibri" panose="020F0502020204030204" pitchFamily="34" charset="0"/>
              </a:rPr>
              <a:t>ransverse beam emittances with 3D stochastic cooling</a:t>
            </a:r>
          </a:p>
        </p:txBody>
      </p:sp>
      <p:sp>
        <p:nvSpPr>
          <p:cNvPr id="7" name="TextBox 6"/>
          <p:cNvSpPr txBox="1">
            <a:spLocks noChangeArrowheads="1"/>
          </p:cNvSpPr>
          <p:nvPr/>
        </p:nvSpPr>
        <p:spPr bwMode="auto">
          <a:xfrm>
            <a:off x="84178" y="1185446"/>
            <a:ext cx="17059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a:latin typeface="Calibri" panose="020F0502020204030204" pitchFamily="34" charset="0"/>
              </a:rPr>
              <a:t>m</a:t>
            </a:r>
            <a:r>
              <a:rPr lang="en-US" altLang="en-US" sz="1600" dirty="0" smtClean="0">
                <a:latin typeface="Calibri" panose="020F0502020204030204" pitchFamily="34" charset="0"/>
              </a:rPr>
              <a:t>odel </a:t>
            </a:r>
            <a:r>
              <a:rPr lang="en-US" altLang="en-US" sz="1600" dirty="0" smtClean="0">
                <a:latin typeface="Symbol" panose="05050102010706020507" pitchFamily="18" charset="2"/>
              </a:rPr>
              <a:t>b</a:t>
            </a:r>
            <a:r>
              <a:rPr lang="en-US" altLang="en-US" sz="1600" dirty="0" smtClean="0">
                <a:latin typeface="Calibri" panose="020F0502020204030204" pitchFamily="34" charset="0"/>
              </a:rPr>
              <a:t>-functions</a:t>
            </a:r>
          </a:p>
        </p:txBody>
      </p:sp>
      <p:sp>
        <p:nvSpPr>
          <p:cNvPr id="8" name="TextBox 7"/>
          <p:cNvSpPr txBox="1">
            <a:spLocks noChangeArrowheads="1"/>
          </p:cNvSpPr>
          <p:nvPr/>
        </p:nvSpPr>
        <p:spPr bwMode="auto">
          <a:xfrm>
            <a:off x="84178" y="3014246"/>
            <a:ext cx="20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a:latin typeface="Calibri" panose="020F0502020204030204" pitchFamily="34" charset="0"/>
              </a:rPr>
              <a:t>m</a:t>
            </a:r>
            <a:r>
              <a:rPr lang="en-US" altLang="en-US" sz="1600" dirty="0" smtClean="0">
                <a:latin typeface="Calibri" panose="020F0502020204030204" pitchFamily="34" charset="0"/>
              </a:rPr>
              <a:t>easured  </a:t>
            </a:r>
            <a:r>
              <a:rPr lang="en-US" altLang="en-US" sz="1600" dirty="0" smtClean="0">
                <a:latin typeface="Symbol" panose="05050102010706020507" pitchFamily="18" charset="2"/>
              </a:rPr>
              <a:t>b</a:t>
            </a:r>
            <a:r>
              <a:rPr lang="en-US" altLang="en-US" sz="1600" dirty="0" smtClean="0">
                <a:latin typeface="Calibri" panose="020F0502020204030204" pitchFamily="34" charset="0"/>
              </a:rPr>
              <a:t>-functions</a:t>
            </a:r>
          </a:p>
        </p:txBody>
      </p:sp>
    </p:spTree>
    <p:extLst>
      <p:ext uri="{BB962C8B-B14F-4D97-AF65-F5344CB8AC3E}">
        <p14:creationId xmlns:p14="http://schemas.microsoft.com/office/powerpoint/2010/main" val="2596649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8" descr="zzzzz.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96913"/>
            <a:ext cx="4251325"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6"/>
          <p:cNvSpPr txBox="1">
            <a:spLocks noChangeArrowheads="1"/>
          </p:cNvSpPr>
          <p:nvPr/>
        </p:nvSpPr>
        <p:spPr bwMode="auto">
          <a:xfrm>
            <a:off x="1266825" y="762000"/>
            <a:ext cx="2314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a:solidFill>
                  <a:srgbClr val="000064"/>
                </a:solidFill>
                <a:latin typeface="Calibri" panose="020F0502020204030204" pitchFamily="34" charset="0"/>
              </a:rPr>
              <a:t>run-9 with feedback</a:t>
            </a:r>
          </a:p>
        </p:txBody>
      </p:sp>
      <p:sp>
        <p:nvSpPr>
          <p:cNvPr id="4" name="TextBox 37"/>
          <p:cNvSpPr txBox="1">
            <a:spLocks noChangeArrowheads="1"/>
          </p:cNvSpPr>
          <p:nvPr/>
        </p:nvSpPr>
        <p:spPr bwMode="auto">
          <a:xfrm>
            <a:off x="1066800" y="3276600"/>
            <a:ext cx="259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a:solidFill>
                  <a:srgbClr val="000064"/>
                </a:solidFill>
                <a:latin typeface="Calibri" panose="020F0502020204030204" pitchFamily="34" charset="0"/>
              </a:rPr>
              <a:t>run-9 without feedback</a:t>
            </a:r>
          </a:p>
        </p:txBody>
      </p:sp>
      <p:pic>
        <p:nvPicPr>
          <p:cNvPr id="7" name="Picture 6" descr="zzzzz.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685800"/>
            <a:ext cx="4572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5181600" y="1377950"/>
            <a:ext cx="457200" cy="1060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latin typeface="Calibri" panose="020F0502020204030204" pitchFamily="34" charset="0"/>
            </a:endParaRPr>
          </a:p>
        </p:txBody>
      </p:sp>
      <p:cxnSp>
        <p:nvCxnSpPr>
          <p:cNvPr id="9" name="Straight Arrow Connector 8"/>
          <p:cNvCxnSpPr/>
          <p:nvPr/>
        </p:nvCxnSpPr>
        <p:spPr>
          <a:xfrm flipH="1" flipV="1">
            <a:off x="5600700" y="2514600"/>
            <a:ext cx="647700" cy="685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791200" y="3657600"/>
            <a:ext cx="457200" cy="533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64"/>
          <p:cNvSpPr txBox="1">
            <a:spLocks noChangeArrowheads="1"/>
          </p:cNvSpPr>
          <p:nvPr/>
        </p:nvSpPr>
        <p:spPr bwMode="auto">
          <a:xfrm>
            <a:off x="6172200" y="838200"/>
            <a:ext cx="220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a:solidFill>
                  <a:srgbClr val="000064"/>
                </a:solidFill>
                <a:latin typeface="Calibri" panose="020F0502020204030204" pitchFamily="34" charset="0"/>
              </a:rPr>
              <a:t>run-11 with feedback</a:t>
            </a:r>
          </a:p>
        </p:txBody>
      </p:sp>
      <p:sp>
        <p:nvSpPr>
          <p:cNvPr id="12" name="Rectangle 11"/>
          <p:cNvSpPr/>
          <p:nvPr/>
        </p:nvSpPr>
        <p:spPr>
          <a:xfrm>
            <a:off x="5486400" y="3581400"/>
            <a:ext cx="76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anose="020F0502020204030204" pitchFamily="34" charset="0"/>
            </a:endParaRPr>
          </a:p>
        </p:txBody>
      </p:sp>
      <p:sp>
        <p:nvSpPr>
          <p:cNvPr id="13" name="TextBox 13"/>
          <p:cNvSpPr txBox="1">
            <a:spLocks noChangeArrowheads="1"/>
          </p:cNvSpPr>
          <p:nvPr/>
        </p:nvSpPr>
        <p:spPr bwMode="auto">
          <a:xfrm>
            <a:off x="5410200" y="3276600"/>
            <a:ext cx="533400" cy="461963"/>
          </a:xfrm>
          <a:prstGeom prst="rect">
            <a:avLst/>
          </a:prstGeom>
          <a:solidFill>
            <a:schemeClr val="bg1"/>
          </a:solidFill>
          <a:ln w="9525">
            <a:solidFill>
              <a:schemeClr val="bg1"/>
            </a:solidFill>
            <a:miter lim="800000"/>
            <a:headEnd/>
            <a:tailEnd/>
          </a:ln>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2400">
                <a:solidFill>
                  <a:srgbClr val="000099"/>
                </a:solidFill>
                <a:latin typeface="Calibri" panose="020F0502020204030204" pitchFamily="34" charset="0"/>
              </a:rPr>
              <a:t>C</a:t>
            </a:r>
          </a:p>
        </p:txBody>
      </p:sp>
      <p:sp>
        <p:nvSpPr>
          <p:cNvPr id="14" name="TextBox 13"/>
          <p:cNvSpPr txBox="1">
            <a:spLocks noChangeArrowheads="1"/>
          </p:cNvSpPr>
          <p:nvPr/>
        </p:nvSpPr>
        <p:spPr bwMode="auto">
          <a:xfrm>
            <a:off x="6324600" y="3225225"/>
            <a:ext cx="2352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a:solidFill>
                  <a:srgbClr val="FF0000"/>
                </a:solidFill>
                <a:latin typeface="Calibri" panose="020F0502020204030204" pitchFamily="34" charset="0"/>
              </a:rPr>
              <a:t>multiple super-</a:t>
            </a:r>
          </a:p>
          <a:p>
            <a:pPr eaLnBrk="1" hangingPunct="1"/>
            <a:r>
              <a:rPr lang="en-US" altLang="en-US" sz="1600" dirty="0">
                <a:solidFill>
                  <a:srgbClr val="FF0000"/>
                </a:solidFill>
                <a:latin typeface="Calibri" panose="020F0502020204030204" pitchFamily="34" charset="0"/>
              </a:rPr>
              <a:t>imposed ramps</a:t>
            </a:r>
          </a:p>
        </p:txBody>
      </p:sp>
      <p:sp>
        <p:nvSpPr>
          <p:cNvPr id="15" name="TextBox 69"/>
          <p:cNvSpPr txBox="1">
            <a:spLocks noChangeArrowheads="1"/>
          </p:cNvSpPr>
          <p:nvPr/>
        </p:nvSpPr>
        <p:spPr bwMode="auto">
          <a:xfrm>
            <a:off x="1691828" y="6443246"/>
            <a:ext cx="53185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a:latin typeface="Calibri" panose="020F0502020204030204" pitchFamily="34" charset="0"/>
              </a:rPr>
              <a:t>tunes and coupling well controlled, reproducibility is excellent</a:t>
            </a:r>
          </a:p>
        </p:txBody>
      </p:sp>
      <p:sp>
        <p:nvSpPr>
          <p:cNvPr id="16" name="TextBox 4"/>
          <p:cNvSpPr txBox="1">
            <a:spLocks noChangeArrowheads="1"/>
          </p:cNvSpPr>
          <p:nvPr/>
        </p:nvSpPr>
        <p:spPr bwMode="auto">
          <a:xfrm>
            <a:off x="0" y="0"/>
            <a:ext cx="914400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2200" b="1" dirty="0">
                <a:latin typeface="Calibri" panose="020F0502020204030204" pitchFamily="34" charset="0"/>
              </a:rPr>
              <a:t>RHIC </a:t>
            </a:r>
            <a:r>
              <a:rPr lang="en-US" altLang="en-US" sz="2200" b="1" dirty="0" smtClean="0">
                <a:latin typeface="Calibri" panose="020F0502020204030204" pitchFamily="34" charset="0"/>
              </a:rPr>
              <a:t>tune and coupling feedback</a:t>
            </a:r>
            <a:endParaRPr lang="en-US" altLang="en-US" sz="2200" b="1" dirty="0">
              <a:latin typeface="Calibri" panose="020F0502020204030204" pitchFamily="34" charset="0"/>
            </a:endParaRPr>
          </a:p>
        </p:txBody>
      </p:sp>
      <p:sp>
        <p:nvSpPr>
          <p:cNvPr id="17" name="Right Arrow 16"/>
          <p:cNvSpPr/>
          <p:nvPr/>
        </p:nvSpPr>
        <p:spPr>
          <a:xfrm>
            <a:off x="1371600" y="6553200"/>
            <a:ext cx="304800"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18" name="TextBox 17"/>
          <p:cNvSpPr txBox="1"/>
          <p:nvPr/>
        </p:nvSpPr>
        <p:spPr>
          <a:xfrm>
            <a:off x="847073" y="5909846"/>
            <a:ext cx="3030253" cy="338554"/>
          </a:xfrm>
          <a:prstGeom prst="rect">
            <a:avLst/>
          </a:prstGeom>
          <a:solidFill>
            <a:schemeClr val="bg1"/>
          </a:solidFill>
        </p:spPr>
        <p:txBody>
          <a:bodyPr wrap="none" rtlCol="0">
            <a:spAutoFit/>
          </a:bodyPr>
          <a:lstStyle/>
          <a:p>
            <a:r>
              <a:rPr lang="en-US" sz="1600" dirty="0" smtClean="0"/>
              <a:t>time since start of acceleration [s]</a:t>
            </a:r>
            <a:endParaRPr lang="en-US" sz="1600" dirty="0"/>
          </a:p>
        </p:txBody>
      </p:sp>
      <p:sp>
        <p:nvSpPr>
          <p:cNvPr id="19" name="TextBox 18"/>
          <p:cNvSpPr txBox="1"/>
          <p:nvPr/>
        </p:nvSpPr>
        <p:spPr>
          <a:xfrm>
            <a:off x="5504147" y="5909846"/>
            <a:ext cx="3030253" cy="338554"/>
          </a:xfrm>
          <a:prstGeom prst="rect">
            <a:avLst/>
          </a:prstGeom>
          <a:solidFill>
            <a:schemeClr val="bg1"/>
          </a:solidFill>
        </p:spPr>
        <p:txBody>
          <a:bodyPr wrap="none" rtlCol="0">
            <a:spAutoFit/>
          </a:bodyPr>
          <a:lstStyle/>
          <a:p>
            <a:r>
              <a:rPr lang="en-US" sz="1600" dirty="0" smtClean="0"/>
              <a:t>time since start of acceleration [s]</a:t>
            </a:r>
            <a:endParaRPr lang="en-US" sz="1600" dirty="0"/>
          </a:p>
        </p:txBody>
      </p:sp>
    </p:spTree>
    <p:extLst>
      <p:ext uri="{BB962C8B-B14F-4D97-AF65-F5344CB8AC3E}">
        <p14:creationId xmlns:p14="http://schemas.microsoft.com/office/powerpoint/2010/main" val="42639946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1013242"/>
            <a:ext cx="8763000" cy="449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0" name="TextBox 2"/>
          <p:cNvSpPr txBox="1">
            <a:spLocks noChangeArrowheads="1"/>
          </p:cNvSpPr>
          <p:nvPr/>
        </p:nvSpPr>
        <p:spPr bwMode="auto">
          <a:xfrm>
            <a:off x="1848289" y="762000"/>
            <a:ext cx="7425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a:latin typeface="Calibri" panose="020F0502020204030204" pitchFamily="34" charset="0"/>
              </a:rPr>
              <a:t>run-09</a:t>
            </a:r>
          </a:p>
        </p:txBody>
      </p:sp>
      <p:sp>
        <p:nvSpPr>
          <p:cNvPr id="11" name="TextBox 4"/>
          <p:cNvSpPr txBox="1">
            <a:spLocks noChangeArrowheads="1"/>
          </p:cNvSpPr>
          <p:nvPr/>
        </p:nvSpPr>
        <p:spPr bwMode="auto">
          <a:xfrm>
            <a:off x="6429375" y="762417"/>
            <a:ext cx="7699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a:latin typeface="Calibri" panose="020F0502020204030204" pitchFamily="34" charset="0"/>
              </a:rPr>
              <a:t>run-11</a:t>
            </a:r>
          </a:p>
        </p:txBody>
      </p:sp>
      <p:sp>
        <p:nvSpPr>
          <p:cNvPr id="12" name="TextBox 22"/>
          <p:cNvSpPr txBox="1">
            <a:spLocks noChangeArrowheads="1"/>
          </p:cNvSpPr>
          <p:nvPr/>
        </p:nvSpPr>
        <p:spPr bwMode="auto">
          <a:xfrm>
            <a:off x="0" y="0"/>
            <a:ext cx="914400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2200" b="1" dirty="0" smtClean="0">
                <a:latin typeface="Calibri" panose="020F0502020204030204" pitchFamily="34" charset="0"/>
              </a:rPr>
              <a:t>RHIC orbit feedback</a:t>
            </a:r>
            <a:endParaRPr lang="en-US" altLang="en-US" sz="2200" b="1" dirty="0">
              <a:latin typeface="Calibri" panose="020F0502020204030204" pitchFamily="34" charset="0"/>
            </a:endParaRPr>
          </a:p>
        </p:txBody>
      </p:sp>
      <p:sp>
        <p:nvSpPr>
          <p:cNvPr id="13" name="TextBox 27"/>
          <p:cNvSpPr txBox="1">
            <a:spLocks noChangeArrowheads="1"/>
          </p:cNvSpPr>
          <p:nvPr/>
        </p:nvSpPr>
        <p:spPr bwMode="auto">
          <a:xfrm>
            <a:off x="2182128" y="6019800"/>
            <a:ext cx="42719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a:latin typeface="Calibri" panose="020F0502020204030204" pitchFamily="34" charset="0"/>
              </a:rPr>
              <a:t>orbits well controlled,  reproducibility is excellent</a:t>
            </a:r>
          </a:p>
        </p:txBody>
      </p:sp>
      <p:pic>
        <p:nvPicPr>
          <p:cNvPr id="14" name="Picture 27" descr="zzzzz.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89442"/>
            <a:ext cx="4191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9" descr="zzzzz.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971800"/>
            <a:ext cx="41910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0" descr="zzzzz.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089442"/>
            <a:ext cx="4191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2" descr="zzzzz.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984500"/>
            <a:ext cx="4191000"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8"/>
          <p:cNvSpPr txBox="1">
            <a:spLocks noChangeArrowheads="1"/>
          </p:cNvSpPr>
          <p:nvPr/>
        </p:nvSpPr>
        <p:spPr bwMode="auto">
          <a:xfrm>
            <a:off x="7620000" y="1546642"/>
            <a:ext cx="7441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dirty="0">
                <a:latin typeface="Calibri" panose="020F0502020204030204" pitchFamily="34" charset="0"/>
              </a:rPr>
              <a:t>~20 </a:t>
            </a:r>
            <a:r>
              <a:rPr lang="en-US" altLang="en-US" sz="1400" dirty="0">
                <a:latin typeface="Symbol" panose="05050102010706020507" pitchFamily="18" charset="2"/>
              </a:rPr>
              <a:t>m</a:t>
            </a:r>
            <a:r>
              <a:rPr lang="en-US" altLang="en-US" sz="1400" dirty="0">
                <a:latin typeface="Calibri" panose="020F0502020204030204" pitchFamily="34" charset="0"/>
              </a:rPr>
              <a:t>m</a:t>
            </a:r>
          </a:p>
        </p:txBody>
      </p:sp>
      <p:sp>
        <p:nvSpPr>
          <p:cNvPr id="19" name="TextBox 10"/>
          <p:cNvSpPr txBox="1">
            <a:spLocks noChangeArrowheads="1"/>
          </p:cNvSpPr>
          <p:nvPr/>
        </p:nvSpPr>
        <p:spPr bwMode="auto">
          <a:xfrm>
            <a:off x="495300" y="1089442"/>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800">
                <a:latin typeface="Calibri" panose="020F0502020204030204" pitchFamily="34" charset="0"/>
              </a:rPr>
              <a:t>X</a:t>
            </a:r>
            <a:r>
              <a:rPr lang="en-US" altLang="en-US" sz="1800" baseline="-25000">
                <a:latin typeface="Calibri" panose="020F0502020204030204" pitchFamily="34" charset="0"/>
              </a:rPr>
              <a:t>rms</a:t>
            </a:r>
          </a:p>
        </p:txBody>
      </p:sp>
      <p:sp>
        <p:nvSpPr>
          <p:cNvPr id="20" name="TextBox 11"/>
          <p:cNvSpPr txBox="1">
            <a:spLocks noChangeArrowheads="1"/>
          </p:cNvSpPr>
          <p:nvPr/>
        </p:nvSpPr>
        <p:spPr bwMode="auto">
          <a:xfrm>
            <a:off x="4876800" y="1089442"/>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800">
                <a:latin typeface="Calibri" panose="020F0502020204030204" pitchFamily="34" charset="0"/>
              </a:rPr>
              <a:t>X</a:t>
            </a:r>
            <a:r>
              <a:rPr lang="en-US" altLang="en-US" sz="1800" baseline="-25000">
                <a:latin typeface="Calibri" panose="020F0502020204030204" pitchFamily="34" charset="0"/>
              </a:rPr>
              <a:t>rms</a:t>
            </a:r>
          </a:p>
        </p:txBody>
      </p:sp>
      <p:sp>
        <p:nvSpPr>
          <p:cNvPr id="21" name="TextBox 12"/>
          <p:cNvSpPr txBox="1">
            <a:spLocks noChangeArrowheads="1"/>
          </p:cNvSpPr>
          <p:nvPr/>
        </p:nvSpPr>
        <p:spPr bwMode="auto">
          <a:xfrm>
            <a:off x="533400" y="2984500"/>
            <a:ext cx="526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800">
                <a:latin typeface="Calibri" panose="020F0502020204030204" pitchFamily="34" charset="0"/>
              </a:rPr>
              <a:t>y</a:t>
            </a:r>
            <a:r>
              <a:rPr lang="en-US" altLang="en-US" sz="1800" baseline="-25000">
                <a:latin typeface="Calibri" panose="020F0502020204030204" pitchFamily="34" charset="0"/>
              </a:rPr>
              <a:t>rms</a:t>
            </a:r>
          </a:p>
        </p:txBody>
      </p:sp>
      <p:sp>
        <p:nvSpPr>
          <p:cNvPr id="22" name="TextBox 13"/>
          <p:cNvSpPr txBox="1">
            <a:spLocks noChangeArrowheads="1"/>
          </p:cNvSpPr>
          <p:nvPr/>
        </p:nvSpPr>
        <p:spPr bwMode="auto">
          <a:xfrm>
            <a:off x="4953000" y="2984500"/>
            <a:ext cx="526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800">
                <a:latin typeface="Calibri" panose="020F0502020204030204" pitchFamily="34" charset="0"/>
              </a:rPr>
              <a:t>y</a:t>
            </a:r>
            <a:r>
              <a:rPr lang="en-US" altLang="en-US" sz="1800" baseline="-25000">
                <a:latin typeface="Calibri" panose="020F0502020204030204" pitchFamily="34" charset="0"/>
              </a:rPr>
              <a:t>rms</a:t>
            </a:r>
          </a:p>
        </p:txBody>
      </p:sp>
      <p:sp>
        <p:nvSpPr>
          <p:cNvPr id="23" name="TextBox 15"/>
          <p:cNvSpPr txBox="1">
            <a:spLocks noChangeArrowheads="1"/>
          </p:cNvSpPr>
          <p:nvPr/>
        </p:nvSpPr>
        <p:spPr bwMode="auto">
          <a:xfrm>
            <a:off x="1447800" y="1778417"/>
            <a:ext cx="8354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dirty="0">
                <a:latin typeface="Calibri" panose="020F0502020204030204" pitchFamily="34" charset="0"/>
              </a:rPr>
              <a:t>~250 </a:t>
            </a:r>
            <a:r>
              <a:rPr lang="en-US" altLang="en-US" sz="1400" dirty="0">
                <a:latin typeface="Symbol" panose="05050102010706020507" pitchFamily="18" charset="2"/>
              </a:rPr>
              <a:t>m</a:t>
            </a:r>
            <a:r>
              <a:rPr lang="en-US" altLang="en-US" sz="1400" dirty="0">
                <a:latin typeface="Calibri" panose="020F0502020204030204" pitchFamily="34" charset="0"/>
              </a:rPr>
              <a:t>m</a:t>
            </a:r>
          </a:p>
        </p:txBody>
      </p:sp>
      <p:sp>
        <p:nvSpPr>
          <p:cNvPr id="24" name="TextBox 16"/>
          <p:cNvSpPr txBox="1">
            <a:spLocks noChangeArrowheads="1"/>
          </p:cNvSpPr>
          <p:nvPr/>
        </p:nvSpPr>
        <p:spPr bwMode="auto">
          <a:xfrm>
            <a:off x="1371600" y="3597275"/>
            <a:ext cx="8354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dirty="0">
                <a:latin typeface="Calibri" panose="020F0502020204030204" pitchFamily="34" charset="0"/>
              </a:rPr>
              <a:t>~280 </a:t>
            </a:r>
            <a:r>
              <a:rPr lang="en-US" altLang="en-US" sz="1400" dirty="0">
                <a:latin typeface="Symbol" panose="05050102010706020507" pitchFamily="18" charset="2"/>
              </a:rPr>
              <a:t>m</a:t>
            </a:r>
            <a:r>
              <a:rPr lang="en-US" altLang="en-US" sz="1400" dirty="0">
                <a:latin typeface="Calibri" panose="020F0502020204030204" pitchFamily="34" charset="0"/>
              </a:rPr>
              <a:t>m</a:t>
            </a:r>
          </a:p>
        </p:txBody>
      </p:sp>
      <p:cxnSp>
        <p:nvCxnSpPr>
          <p:cNvPr id="25" name="Straight Arrow Connector 24"/>
          <p:cNvCxnSpPr/>
          <p:nvPr/>
        </p:nvCxnSpPr>
        <p:spPr>
          <a:xfrm rot="5400000">
            <a:off x="1754187" y="2234030"/>
            <a:ext cx="30162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1754187" y="4052888"/>
            <a:ext cx="30162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7657307" y="2345948"/>
            <a:ext cx="838200"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8"/>
          <p:cNvSpPr txBox="1">
            <a:spLocks noChangeArrowheads="1"/>
          </p:cNvSpPr>
          <p:nvPr/>
        </p:nvSpPr>
        <p:spPr bwMode="auto">
          <a:xfrm>
            <a:off x="7620000" y="3594100"/>
            <a:ext cx="7441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dirty="0">
                <a:latin typeface="Calibri" panose="020F0502020204030204" pitchFamily="34" charset="0"/>
              </a:rPr>
              <a:t>~20 </a:t>
            </a:r>
            <a:r>
              <a:rPr lang="en-US" altLang="en-US" sz="1400" dirty="0">
                <a:latin typeface="Symbol" panose="05050102010706020507" pitchFamily="18" charset="2"/>
              </a:rPr>
              <a:t>m</a:t>
            </a:r>
            <a:r>
              <a:rPr lang="en-US" altLang="en-US" sz="1400" dirty="0">
                <a:latin typeface="Calibri" panose="020F0502020204030204" pitchFamily="34" charset="0"/>
              </a:rPr>
              <a:t>m</a:t>
            </a:r>
          </a:p>
        </p:txBody>
      </p:sp>
      <p:cxnSp>
        <p:nvCxnSpPr>
          <p:cNvPr id="29" name="Straight Arrow Connector 28"/>
          <p:cNvCxnSpPr/>
          <p:nvPr/>
        </p:nvCxnSpPr>
        <p:spPr>
          <a:xfrm rot="5400000">
            <a:off x="7657307" y="4393406"/>
            <a:ext cx="838200"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3"/>
          <p:cNvSpPr txBox="1">
            <a:spLocks noChangeArrowheads="1"/>
          </p:cNvSpPr>
          <p:nvPr/>
        </p:nvSpPr>
        <p:spPr bwMode="auto">
          <a:xfrm>
            <a:off x="3006174" y="1089442"/>
            <a:ext cx="13372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400" dirty="0">
                <a:latin typeface="Calibri" panose="020F0502020204030204" pitchFamily="34" charset="0"/>
              </a:rPr>
              <a:t> </a:t>
            </a:r>
            <a:r>
              <a:rPr lang="en-US" altLang="en-US" sz="1000" dirty="0">
                <a:latin typeface="Calibri" panose="020F0502020204030204" pitchFamily="34" charset="0"/>
              </a:rPr>
              <a:t> 04/07/09 - 04/13/09</a:t>
            </a:r>
          </a:p>
        </p:txBody>
      </p:sp>
      <p:sp>
        <p:nvSpPr>
          <p:cNvPr id="31" name="TextBox 24"/>
          <p:cNvSpPr txBox="1">
            <a:spLocks noChangeArrowheads="1"/>
          </p:cNvSpPr>
          <p:nvPr/>
        </p:nvSpPr>
        <p:spPr bwMode="auto">
          <a:xfrm>
            <a:off x="7570904" y="1148179"/>
            <a:ext cx="12682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000" dirty="0">
                <a:latin typeface="Calibri" panose="020F0502020204030204" pitchFamily="34" charset="0"/>
              </a:rPr>
              <a:t>02/24/11 - 03/01/11</a:t>
            </a:r>
          </a:p>
        </p:txBody>
      </p:sp>
      <p:sp>
        <p:nvSpPr>
          <p:cNvPr id="32" name="TextBox 6"/>
          <p:cNvSpPr txBox="1">
            <a:spLocks noChangeArrowheads="1"/>
          </p:cNvSpPr>
          <p:nvPr/>
        </p:nvSpPr>
        <p:spPr bwMode="auto">
          <a:xfrm>
            <a:off x="2159903" y="6290846"/>
            <a:ext cx="52314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a:latin typeface="Calibri" panose="020F0502020204030204" pitchFamily="34" charset="0"/>
              </a:rPr>
              <a:t>orbit feedback now essential for polarized proton operations</a:t>
            </a:r>
          </a:p>
        </p:txBody>
      </p:sp>
      <p:sp>
        <p:nvSpPr>
          <p:cNvPr id="34" name="Right Arrow 33"/>
          <p:cNvSpPr/>
          <p:nvPr/>
        </p:nvSpPr>
        <p:spPr>
          <a:xfrm>
            <a:off x="1828800" y="6132929"/>
            <a:ext cx="304800"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2" name="Rectangle 1"/>
          <p:cNvSpPr/>
          <p:nvPr/>
        </p:nvSpPr>
        <p:spPr>
          <a:xfrm>
            <a:off x="1059506" y="3124200"/>
            <a:ext cx="2826694" cy="98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402906" y="3124200"/>
            <a:ext cx="2826694" cy="98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a:off x="1828800" y="6400800"/>
            <a:ext cx="304800"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37" name="TextBox 36"/>
          <p:cNvSpPr txBox="1"/>
          <p:nvPr/>
        </p:nvSpPr>
        <p:spPr>
          <a:xfrm>
            <a:off x="990600" y="5181600"/>
            <a:ext cx="3030253" cy="338554"/>
          </a:xfrm>
          <a:prstGeom prst="rect">
            <a:avLst/>
          </a:prstGeom>
          <a:solidFill>
            <a:schemeClr val="bg1"/>
          </a:solidFill>
        </p:spPr>
        <p:txBody>
          <a:bodyPr wrap="none" rtlCol="0">
            <a:spAutoFit/>
          </a:bodyPr>
          <a:lstStyle/>
          <a:p>
            <a:r>
              <a:rPr lang="en-US" sz="1600" dirty="0" smtClean="0"/>
              <a:t>time since start of acceleration [s]</a:t>
            </a:r>
            <a:endParaRPr lang="en-US" sz="1600" dirty="0"/>
          </a:p>
        </p:txBody>
      </p:sp>
      <p:sp>
        <p:nvSpPr>
          <p:cNvPr id="39" name="TextBox 38"/>
          <p:cNvSpPr txBox="1"/>
          <p:nvPr/>
        </p:nvSpPr>
        <p:spPr>
          <a:xfrm>
            <a:off x="5351747" y="5181600"/>
            <a:ext cx="3030253" cy="338554"/>
          </a:xfrm>
          <a:prstGeom prst="rect">
            <a:avLst/>
          </a:prstGeom>
          <a:solidFill>
            <a:schemeClr val="bg1"/>
          </a:solidFill>
        </p:spPr>
        <p:txBody>
          <a:bodyPr wrap="none" rtlCol="0">
            <a:spAutoFit/>
          </a:bodyPr>
          <a:lstStyle/>
          <a:p>
            <a:r>
              <a:rPr lang="en-US" sz="1600" dirty="0" smtClean="0"/>
              <a:t>time since start of acceleration [s]</a:t>
            </a:r>
            <a:endParaRPr lang="en-US" sz="1600" dirty="0"/>
          </a:p>
        </p:txBody>
      </p:sp>
    </p:spTree>
    <p:extLst>
      <p:ext uri="{BB962C8B-B14F-4D97-AF65-F5344CB8AC3E}">
        <p14:creationId xmlns:p14="http://schemas.microsoft.com/office/powerpoint/2010/main" val="37271854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a:spLocks noChangeArrowheads="1"/>
          </p:cNvSpPr>
          <p:nvPr/>
        </p:nvSpPr>
        <p:spPr bwMode="auto">
          <a:xfrm>
            <a:off x="0" y="0"/>
            <a:ext cx="91440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b="1" dirty="0" smtClean="0">
                <a:latin typeface="Calibri" panose="020F0502020204030204" pitchFamily="34" charset="0"/>
              </a:rPr>
              <a:t>Ramp Optics Measurement</a:t>
            </a:r>
            <a:endParaRPr lang="en-US" altLang="en-US" b="1" dirty="0">
              <a:latin typeface="Calibri" panose="020F0502020204030204" pitchFamily="34" charset="0"/>
            </a:endParaRPr>
          </a:p>
        </p:txBody>
      </p:sp>
      <p:pic>
        <p:nvPicPr>
          <p:cNvPr id="4" name="Picture 3" descr="zzzzz.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4820" y="381000"/>
            <a:ext cx="3245136"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876800" y="362972"/>
            <a:ext cx="3008644" cy="338554"/>
          </a:xfrm>
          <a:prstGeom prst="rect">
            <a:avLst/>
          </a:prstGeom>
          <a:noFill/>
        </p:spPr>
        <p:txBody>
          <a:bodyPr wrap="none" rtlCol="0">
            <a:spAutoFit/>
          </a:bodyPr>
          <a:lstStyle/>
          <a:p>
            <a:r>
              <a:rPr lang="en-US" sz="1600" dirty="0"/>
              <a:t>m</a:t>
            </a:r>
            <a:r>
              <a:rPr lang="en-US" sz="1600" dirty="0" smtClean="0"/>
              <a:t>odel versus measured </a:t>
            </a:r>
            <a:r>
              <a:rPr lang="en-US" sz="1600" dirty="0" smtClean="0">
                <a:latin typeface="Symbol" panose="05050102010706020507" pitchFamily="18" charset="2"/>
              </a:rPr>
              <a:t>b</a:t>
            </a:r>
            <a:r>
              <a:rPr lang="en-US" sz="1600" baseline="-25000" dirty="0" smtClean="0"/>
              <a:t>y</a:t>
            </a:r>
            <a:r>
              <a:rPr lang="en-US" sz="1600" dirty="0" smtClean="0"/>
              <a:t> at IPM</a:t>
            </a:r>
            <a:endParaRPr lang="en-US" sz="1600" dirty="0"/>
          </a:p>
        </p:txBody>
      </p:sp>
      <p:sp>
        <p:nvSpPr>
          <p:cNvPr id="7" name="Rectangle 6"/>
          <p:cNvSpPr/>
          <p:nvPr/>
        </p:nvSpPr>
        <p:spPr>
          <a:xfrm>
            <a:off x="75067" y="3352800"/>
            <a:ext cx="9145133" cy="430887"/>
          </a:xfrm>
          <a:prstGeom prst="rect">
            <a:avLst/>
          </a:prstGeom>
        </p:spPr>
        <p:txBody>
          <a:bodyPr wrap="square">
            <a:spAutoFit/>
          </a:bodyPr>
          <a:lstStyle/>
          <a:p>
            <a:r>
              <a:rPr lang="en-US" altLang="en-US" sz="2200" b="1" dirty="0">
                <a:latin typeface="Calibri" panose="020F0502020204030204" pitchFamily="34" charset="0"/>
              </a:rPr>
              <a:t>Ramp Optics </a:t>
            </a:r>
            <a:r>
              <a:rPr lang="en-US" altLang="en-US" sz="2200" b="1" dirty="0" smtClean="0">
                <a:latin typeface="Calibri" panose="020F0502020204030204" pitchFamily="34" charset="0"/>
              </a:rPr>
              <a:t>Correction</a:t>
            </a:r>
            <a:endParaRPr lang="en-US" altLang="en-US" sz="2200" b="1" dirty="0">
              <a:latin typeface="Calibri" panose="020F05020202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31" y="3733800"/>
            <a:ext cx="3441569" cy="2543259"/>
          </a:xfrm>
          <a:prstGeom prst="rect">
            <a:avLst/>
          </a:prstGeom>
        </p:spPr>
      </p:pic>
      <p:sp>
        <p:nvSpPr>
          <p:cNvPr id="9" name="TextBox 8"/>
          <p:cNvSpPr txBox="1"/>
          <p:nvPr/>
        </p:nvSpPr>
        <p:spPr>
          <a:xfrm>
            <a:off x="4902458" y="3791428"/>
            <a:ext cx="3479542" cy="338554"/>
          </a:xfrm>
          <a:prstGeom prst="rect">
            <a:avLst/>
          </a:prstGeom>
          <a:noFill/>
        </p:spPr>
        <p:txBody>
          <a:bodyPr wrap="none" rtlCol="0">
            <a:spAutoFit/>
          </a:bodyPr>
          <a:lstStyle/>
          <a:p>
            <a:r>
              <a:rPr lang="en-US" sz="1600" dirty="0" err="1"/>
              <a:t>r</a:t>
            </a:r>
            <a:r>
              <a:rPr lang="en-US" sz="1600" dirty="0" err="1" smtClean="0"/>
              <a:t>ms</a:t>
            </a:r>
            <a:r>
              <a:rPr lang="en-US" sz="1600" dirty="0" smtClean="0"/>
              <a:t> </a:t>
            </a:r>
            <a:r>
              <a:rPr lang="en-US" sz="1600" dirty="0" smtClean="0">
                <a:latin typeface="Symbol" panose="05050102010706020507" pitchFamily="18" charset="2"/>
              </a:rPr>
              <a:t>b</a:t>
            </a:r>
            <a:r>
              <a:rPr lang="en-US" sz="1600" dirty="0" smtClean="0"/>
              <a:t>-beats before and after correction</a:t>
            </a:r>
            <a:endParaRPr lang="en-US" sz="1600" dirty="0"/>
          </a:p>
        </p:txBody>
      </p:sp>
      <p:sp>
        <p:nvSpPr>
          <p:cNvPr id="10" name="TextBox 9"/>
          <p:cNvSpPr txBox="1"/>
          <p:nvPr/>
        </p:nvSpPr>
        <p:spPr>
          <a:xfrm>
            <a:off x="1760030" y="2785646"/>
            <a:ext cx="3116770" cy="338554"/>
          </a:xfrm>
          <a:prstGeom prst="rect">
            <a:avLst/>
          </a:prstGeom>
          <a:solidFill>
            <a:schemeClr val="bg1"/>
          </a:solidFill>
        </p:spPr>
        <p:txBody>
          <a:bodyPr wrap="square" rtlCol="0">
            <a:spAutoFit/>
          </a:bodyPr>
          <a:lstStyle/>
          <a:p>
            <a:pPr algn="ctr"/>
            <a:r>
              <a:rPr lang="en-US" sz="1600" dirty="0" smtClean="0"/>
              <a:t>time since start of acceleration [s]</a:t>
            </a:r>
            <a:endParaRPr lang="en-US" sz="1600" dirty="0"/>
          </a:p>
        </p:txBody>
      </p:sp>
      <p:sp>
        <p:nvSpPr>
          <p:cNvPr id="11" name="TextBox 10"/>
          <p:cNvSpPr txBox="1"/>
          <p:nvPr/>
        </p:nvSpPr>
        <p:spPr>
          <a:xfrm>
            <a:off x="1752600" y="6138446"/>
            <a:ext cx="3116770" cy="338554"/>
          </a:xfrm>
          <a:prstGeom prst="rect">
            <a:avLst/>
          </a:prstGeom>
          <a:solidFill>
            <a:schemeClr val="bg1"/>
          </a:solidFill>
        </p:spPr>
        <p:txBody>
          <a:bodyPr wrap="square" rtlCol="0">
            <a:spAutoFit/>
          </a:bodyPr>
          <a:lstStyle/>
          <a:p>
            <a:pPr algn="ctr"/>
            <a:r>
              <a:rPr lang="en-US" sz="1600" dirty="0" smtClean="0"/>
              <a:t>time since start of acceleration [s]</a:t>
            </a:r>
            <a:endParaRPr lang="en-US" sz="1600" dirty="0"/>
          </a:p>
        </p:txBody>
      </p:sp>
      <p:sp>
        <p:nvSpPr>
          <p:cNvPr id="12" name="TextBox 11"/>
          <p:cNvSpPr txBox="1"/>
          <p:nvPr/>
        </p:nvSpPr>
        <p:spPr>
          <a:xfrm rot="16200000">
            <a:off x="840250" y="4722350"/>
            <a:ext cx="1096454" cy="338554"/>
          </a:xfrm>
          <a:prstGeom prst="rect">
            <a:avLst/>
          </a:prstGeom>
          <a:solidFill>
            <a:schemeClr val="bg1"/>
          </a:solidFill>
        </p:spPr>
        <p:txBody>
          <a:bodyPr wrap="none" rtlCol="0">
            <a:spAutoFit/>
          </a:bodyPr>
          <a:lstStyle/>
          <a:p>
            <a:r>
              <a:rPr lang="en-US" sz="1600" dirty="0" err="1"/>
              <a:t>r</a:t>
            </a:r>
            <a:r>
              <a:rPr lang="en-US" sz="1600" dirty="0" err="1" smtClean="0"/>
              <a:t>ms</a:t>
            </a:r>
            <a:r>
              <a:rPr lang="en-US" sz="1600" dirty="0" smtClean="0"/>
              <a:t> </a:t>
            </a:r>
            <a:r>
              <a:rPr lang="en-US" sz="1600" dirty="0" smtClean="0">
                <a:latin typeface="Symbol" panose="05050102010706020507" pitchFamily="18" charset="2"/>
              </a:rPr>
              <a:t>b</a:t>
            </a:r>
            <a:r>
              <a:rPr lang="en-US" sz="1600" dirty="0" smtClean="0"/>
              <a:t>-beat</a:t>
            </a:r>
            <a:endParaRPr lang="en-US" sz="1600" dirty="0"/>
          </a:p>
        </p:txBody>
      </p:sp>
      <p:sp>
        <p:nvSpPr>
          <p:cNvPr id="13" name="TextBox 12"/>
          <p:cNvSpPr txBox="1"/>
          <p:nvPr/>
        </p:nvSpPr>
        <p:spPr>
          <a:xfrm rot="16200000">
            <a:off x="688822" y="1418454"/>
            <a:ext cx="1651461" cy="338554"/>
          </a:xfrm>
          <a:prstGeom prst="rect">
            <a:avLst/>
          </a:prstGeom>
          <a:solidFill>
            <a:schemeClr val="bg1"/>
          </a:solidFill>
        </p:spPr>
        <p:txBody>
          <a:bodyPr wrap="square" rtlCol="0">
            <a:spAutoFit/>
          </a:bodyPr>
          <a:lstStyle/>
          <a:p>
            <a:pPr algn="ctr"/>
            <a:r>
              <a:rPr lang="en-US" sz="1600" dirty="0">
                <a:latin typeface="Symbol" panose="05050102010706020507" pitchFamily="18" charset="2"/>
              </a:rPr>
              <a:t>b</a:t>
            </a:r>
            <a:r>
              <a:rPr lang="en-US" sz="1600" dirty="0" smtClean="0"/>
              <a:t>-function [m]</a:t>
            </a:r>
            <a:endParaRPr lang="en-US" sz="1600" dirty="0"/>
          </a:p>
        </p:txBody>
      </p:sp>
      <p:sp>
        <p:nvSpPr>
          <p:cNvPr id="16" name="TextBox 15"/>
          <p:cNvSpPr txBox="1"/>
          <p:nvPr/>
        </p:nvSpPr>
        <p:spPr>
          <a:xfrm>
            <a:off x="0" y="6581001"/>
            <a:ext cx="9144000" cy="276999"/>
          </a:xfrm>
          <a:prstGeom prst="rect">
            <a:avLst/>
          </a:prstGeom>
          <a:noFill/>
        </p:spPr>
        <p:txBody>
          <a:bodyPr wrap="square" rtlCol="0">
            <a:spAutoFit/>
          </a:bodyPr>
          <a:lstStyle/>
          <a:p>
            <a:pPr algn="ctr"/>
            <a:r>
              <a:rPr lang="en-US" sz="1200" dirty="0" smtClean="0">
                <a:latin typeface="Calibri" panose="020F0502020204030204" pitchFamily="34" charset="0"/>
              </a:rPr>
              <a:t>C. Liu et al, Optics measurement and correction during acceleration with beta-squeeze in RHIC, submitted to PRSTAB (2015)</a:t>
            </a:r>
          </a:p>
        </p:txBody>
      </p:sp>
      <p:sp>
        <p:nvSpPr>
          <p:cNvPr id="14" name="TextBox 13"/>
          <p:cNvSpPr txBox="1"/>
          <p:nvPr/>
        </p:nvSpPr>
        <p:spPr>
          <a:xfrm>
            <a:off x="75067" y="3106578"/>
            <a:ext cx="9144000" cy="276999"/>
          </a:xfrm>
          <a:prstGeom prst="rect">
            <a:avLst/>
          </a:prstGeom>
          <a:noFill/>
        </p:spPr>
        <p:txBody>
          <a:bodyPr wrap="square" rtlCol="0">
            <a:spAutoFit/>
          </a:bodyPr>
          <a:lstStyle/>
          <a:p>
            <a:pPr algn="ctr"/>
            <a:r>
              <a:rPr lang="en-US" sz="1200" dirty="0" smtClean="0">
                <a:latin typeface="Calibri" panose="020F0502020204030204" pitchFamily="34" charset="0"/>
              </a:rPr>
              <a:t>M. Minty et al, Measurement of beam optics during acceleration in RHIC, NAPAC13 (TUPBA08)</a:t>
            </a:r>
          </a:p>
        </p:txBody>
      </p:sp>
    </p:spTree>
    <p:extLst>
      <p:ext uri="{BB962C8B-B14F-4D97-AF65-F5344CB8AC3E}">
        <p14:creationId xmlns:p14="http://schemas.microsoft.com/office/powerpoint/2010/main" val="6869333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2255837"/>
            <a:ext cx="3929713"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C:\GRD_WIN7\Presentations\2014Retreat\rhicluminosityaa-h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037639"/>
            <a:ext cx="3581400" cy="283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bwMode="auto">
          <a:xfrm>
            <a:off x="2895600" y="2484437"/>
            <a:ext cx="0" cy="1333500"/>
          </a:xfrm>
          <a:prstGeom prst="straightConnector1">
            <a:avLst/>
          </a:prstGeom>
          <a:noFill/>
          <a:ln w="25400" cap="flat" cmpd="sng" algn="ctr">
            <a:solidFill>
              <a:srgbClr val="0066FF"/>
            </a:solidFill>
            <a:prstDash val="solid"/>
            <a:round/>
            <a:headEnd type="oval"/>
            <a:tailEnd type="oval"/>
          </a:ln>
          <a:effectLst/>
        </p:spPr>
      </p:cxnSp>
      <p:sp>
        <p:nvSpPr>
          <p:cNvPr id="5" name="TextBox 4"/>
          <p:cNvSpPr txBox="1"/>
          <p:nvPr/>
        </p:nvSpPr>
        <p:spPr>
          <a:xfrm>
            <a:off x="86088" y="1531374"/>
            <a:ext cx="2733312" cy="584775"/>
          </a:xfrm>
          <a:prstGeom prst="rect">
            <a:avLst/>
          </a:prstGeom>
          <a:noFill/>
          <a:ln>
            <a:noFill/>
          </a:ln>
        </p:spPr>
        <p:txBody>
          <a:bodyPr wrap="none" rtlCol="0">
            <a:spAutoFit/>
          </a:bodyPr>
          <a:lstStyle/>
          <a:p>
            <a:r>
              <a:rPr lang="en-US" sz="1600" dirty="0">
                <a:latin typeface="Calibri" panose="020F0502020204030204" pitchFamily="34" charset="0"/>
              </a:rPr>
              <a:t>i</a:t>
            </a:r>
            <a:r>
              <a:rPr lang="en-US" sz="1600" dirty="0" smtClean="0">
                <a:latin typeface="Calibri" panose="020F0502020204030204" pitchFamily="34" charset="0"/>
              </a:rPr>
              <a:t>ncrease in initial luminosity</a:t>
            </a:r>
            <a:br>
              <a:rPr lang="en-US" sz="1600" dirty="0" smtClean="0">
                <a:latin typeface="Calibri" panose="020F0502020204030204" pitchFamily="34" charset="0"/>
              </a:rPr>
            </a:br>
            <a:r>
              <a:rPr lang="en-US" sz="1600" dirty="0" smtClean="0">
                <a:latin typeface="Calibri" panose="020F0502020204030204" pitchFamily="34" charset="0"/>
              </a:rPr>
              <a:t>result of larger bunch intensity</a:t>
            </a:r>
          </a:p>
        </p:txBody>
      </p:sp>
      <p:cxnSp>
        <p:nvCxnSpPr>
          <p:cNvPr id="6" name="Straight Arrow Connector 5"/>
          <p:cNvCxnSpPr/>
          <p:nvPr/>
        </p:nvCxnSpPr>
        <p:spPr bwMode="auto">
          <a:xfrm>
            <a:off x="2286000" y="2103437"/>
            <a:ext cx="558434" cy="685800"/>
          </a:xfrm>
          <a:prstGeom prst="straightConnector1">
            <a:avLst/>
          </a:prstGeom>
          <a:noFill/>
          <a:ln w="25400"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flipH="1">
            <a:off x="3200400" y="1811049"/>
            <a:ext cx="127092" cy="441016"/>
          </a:xfrm>
          <a:prstGeom prst="straightConnector1">
            <a:avLst/>
          </a:prstGeom>
          <a:noFill/>
          <a:ln w="25400" cap="flat" cmpd="sng" algn="ctr">
            <a:solidFill>
              <a:schemeClr val="tx1"/>
            </a:solidFill>
            <a:prstDash val="solid"/>
            <a:round/>
            <a:headEnd type="none" w="med" len="med"/>
            <a:tailEnd type="arrow"/>
          </a:ln>
          <a:effectLst/>
        </p:spPr>
      </p:cxnSp>
      <p:sp>
        <p:nvSpPr>
          <p:cNvPr id="8" name="Rectangle 7"/>
          <p:cNvSpPr/>
          <p:nvPr/>
        </p:nvSpPr>
        <p:spPr>
          <a:xfrm>
            <a:off x="2819400" y="1295400"/>
            <a:ext cx="2819400" cy="584775"/>
          </a:xfrm>
          <a:prstGeom prst="rect">
            <a:avLst/>
          </a:prstGeom>
        </p:spPr>
        <p:txBody>
          <a:bodyPr wrap="square">
            <a:spAutoFit/>
          </a:bodyPr>
          <a:lstStyle/>
          <a:p>
            <a:r>
              <a:rPr lang="en-US" sz="1600" dirty="0" smtClean="0">
                <a:latin typeface="Calibri" panose="020F0502020204030204" pitchFamily="34" charset="0"/>
              </a:rPr>
              <a:t>increase </a:t>
            </a:r>
            <a:r>
              <a:rPr lang="en-US" sz="1600" dirty="0">
                <a:latin typeface="Calibri" panose="020F0502020204030204" pitchFamily="34" charset="0"/>
              </a:rPr>
              <a:t>in luminosity lifetime</a:t>
            </a:r>
            <a:br>
              <a:rPr lang="en-US" sz="1600" dirty="0">
                <a:latin typeface="Calibri" panose="020F0502020204030204" pitchFamily="34" charset="0"/>
              </a:rPr>
            </a:br>
            <a:r>
              <a:rPr lang="en-US" sz="1600" dirty="0">
                <a:latin typeface="Calibri" panose="020F0502020204030204" pitchFamily="34" charset="0"/>
              </a:rPr>
              <a:t>result of 3D cooling</a:t>
            </a:r>
          </a:p>
        </p:txBody>
      </p:sp>
      <p:sp>
        <p:nvSpPr>
          <p:cNvPr id="9" name="TextBox 8"/>
          <p:cNvSpPr txBox="1"/>
          <p:nvPr/>
        </p:nvSpPr>
        <p:spPr>
          <a:xfrm>
            <a:off x="1447800" y="5410200"/>
            <a:ext cx="6396650" cy="338554"/>
          </a:xfrm>
          <a:prstGeom prst="rect">
            <a:avLst/>
          </a:prstGeom>
          <a:noFill/>
        </p:spPr>
        <p:txBody>
          <a:bodyPr wrap="square" rtlCol="0">
            <a:spAutoFit/>
          </a:bodyPr>
          <a:lstStyle/>
          <a:p>
            <a:r>
              <a:rPr lang="en-US" sz="1600" dirty="0" smtClean="0">
                <a:latin typeface="Calibri" panose="020F0502020204030204" pitchFamily="34" charset="0"/>
              </a:rPr>
              <a:t>Au+Au luminosity from Run-14 exceeds all previous Au+Au runs combined </a:t>
            </a:r>
          </a:p>
        </p:txBody>
      </p:sp>
      <p:sp>
        <p:nvSpPr>
          <p:cNvPr id="10" name="Rectangle 9"/>
          <p:cNvSpPr/>
          <p:nvPr/>
        </p:nvSpPr>
        <p:spPr>
          <a:xfrm>
            <a:off x="5943600" y="2057400"/>
            <a:ext cx="914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6581001"/>
            <a:ext cx="9144000" cy="276999"/>
          </a:xfrm>
          <a:prstGeom prst="rect">
            <a:avLst/>
          </a:prstGeom>
          <a:solidFill>
            <a:schemeClr val="bg1"/>
          </a:solidFill>
        </p:spPr>
        <p:txBody>
          <a:bodyPr wrap="square" rtlCol="0">
            <a:spAutoFit/>
          </a:bodyPr>
          <a:lstStyle/>
          <a:p>
            <a:pPr algn="ctr"/>
            <a:r>
              <a:rPr lang="en-US" sz="1200" dirty="0" smtClean="0">
                <a:latin typeface="Calibri" panose="020F0502020204030204" pitchFamily="34" charset="0"/>
              </a:rPr>
              <a:t>courtesy W. Fischer</a:t>
            </a:r>
          </a:p>
        </p:txBody>
      </p:sp>
      <p:sp>
        <p:nvSpPr>
          <p:cNvPr id="14" name="TextBox 13"/>
          <p:cNvSpPr txBox="1"/>
          <p:nvPr/>
        </p:nvSpPr>
        <p:spPr>
          <a:xfrm>
            <a:off x="-7545" y="-10769"/>
            <a:ext cx="8275407" cy="430887"/>
          </a:xfrm>
          <a:prstGeom prst="rect">
            <a:avLst/>
          </a:prstGeom>
          <a:noFill/>
        </p:spPr>
        <p:txBody>
          <a:bodyPr wrap="none" rtlCol="0">
            <a:spAutoFit/>
          </a:bodyPr>
          <a:lstStyle/>
          <a:p>
            <a:r>
              <a:rPr lang="en-US" sz="2200" b="1" dirty="0" smtClean="0">
                <a:latin typeface="Calibri" panose="020F0502020204030204" pitchFamily="34" charset="0"/>
              </a:rPr>
              <a:t>RHIC-II Era Performance with full 3D Stochastic Cooling for ion beams</a:t>
            </a:r>
          </a:p>
        </p:txBody>
      </p:sp>
      <p:sp>
        <p:nvSpPr>
          <p:cNvPr id="15" name="Right Arrow 14"/>
          <p:cNvSpPr/>
          <p:nvPr/>
        </p:nvSpPr>
        <p:spPr>
          <a:xfrm>
            <a:off x="1201882" y="5503277"/>
            <a:ext cx="245918"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16" name="TextBox 15"/>
          <p:cNvSpPr txBox="1"/>
          <p:nvPr/>
        </p:nvSpPr>
        <p:spPr>
          <a:xfrm>
            <a:off x="8202717" y="2373868"/>
            <a:ext cx="941283" cy="369332"/>
          </a:xfrm>
          <a:prstGeom prst="rect">
            <a:avLst/>
          </a:prstGeom>
          <a:solidFill>
            <a:schemeClr val="bg1"/>
          </a:solidFill>
        </p:spPr>
        <p:txBody>
          <a:bodyPr wrap="none" rtlCol="0">
            <a:spAutoFit/>
          </a:bodyPr>
          <a:lstStyle/>
          <a:p>
            <a:pPr algn="l"/>
            <a:r>
              <a:rPr lang="en-US" sz="1800" b="0" dirty="0" smtClean="0">
                <a:latin typeface="Arial"/>
                <a:cs typeface="Arial"/>
              </a:rPr>
              <a:t>Run-14</a:t>
            </a:r>
          </a:p>
        </p:txBody>
      </p:sp>
      <p:cxnSp>
        <p:nvCxnSpPr>
          <p:cNvPr id="17" name="Straight Arrow Connector 16"/>
          <p:cNvCxnSpPr/>
          <p:nvPr/>
        </p:nvCxnSpPr>
        <p:spPr>
          <a:xfrm flipH="1">
            <a:off x="7239000" y="2558534"/>
            <a:ext cx="96371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2600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728246"/>
            <a:ext cx="5486400" cy="4769809"/>
          </a:xfrm>
          <a:prstGeom prst="rect">
            <a:avLst/>
          </a:prstGeom>
        </p:spPr>
      </p:pic>
      <p:sp>
        <p:nvSpPr>
          <p:cNvPr id="3" name="TextBox 2"/>
          <p:cNvSpPr txBox="1"/>
          <p:nvPr/>
        </p:nvSpPr>
        <p:spPr>
          <a:xfrm>
            <a:off x="1295400" y="5909846"/>
            <a:ext cx="6934200" cy="338554"/>
          </a:xfrm>
          <a:prstGeom prst="rect">
            <a:avLst/>
          </a:prstGeom>
          <a:noFill/>
        </p:spPr>
        <p:txBody>
          <a:bodyPr wrap="square" rtlCol="0">
            <a:spAutoFit/>
          </a:bodyPr>
          <a:lstStyle/>
          <a:p>
            <a:r>
              <a:rPr lang="en-US" sz="1600" b="0" dirty="0" smtClean="0">
                <a:latin typeface="Calibri" panose="020F0502020204030204" pitchFamily="34" charset="0"/>
                <a:cs typeface="Arial"/>
              </a:rPr>
              <a:t>Run-15 integrated </a:t>
            </a:r>
            <a:r>
              <a:rPr lang="en-US" sz="1600" b="0" dirty="0">
                <a:latin typeface="Calibri" panose="020F0502020204030204" pitchFamily="34" charset="0"/>
                <a:cs typeface="Arial"/>
              </a:rPr>
              <a:t>luminosity </a:t>
            </a:r>
            <a:r>
              <a:rPr lang="en-US" sz="1600" b="0" dirty="0" smtClean="0">
                <a:latin typeface="Calibri" panose="020F0502020204030204" pitchFamily="34" charset="0"/>
                <a:cs typeface="Arial"/>
              </a:rPr>
              <a:t>at √</a:t>
            </a:r>
            <a:r>
              <a:rPr lang="en-US" sz="1600" b="0" i="1" dirty="0">
                <a:latin typeface="Calibri" panose="020F0502020204030204" pitchFamily="34" charset="0"/>
                <a:cs typeface="Arial"/>
              </a:rPr>
              <a:t>s</a:t>
            </a:r>
            <a:r>
              <a:rPr lang="en-US" sz="1600" b="0" dirty="0">
                <a:latin typeface="Calibri" panose="020F0502020204030204" pitchFamily="34" charset="0"/>
                <a:cs typeface="Arial"/>
              </a:rPr>
              <a:t> = 200 GeV </a:t>
            </a:r>
            <a:r>
              <a:rPr lang="en-US" sz="1600" b="0" dirty="0" smtClean="0">
                <a:latin typeface="Calibri" panose="020F0502020204030204" pitchFamily="34" charset="0"/>
                <a:cs typeface="Arial"/>
              </a:rPr>
              <a:t>exceeds sum of all previous runs</a:t>
            </a:r>
          </a:p>
        </p:txBody>
      </p:sp>
      <p:sp>
        <p:nvSpPr>
          <p:cNvPr id="4" name="TextBox 3"/>
          <p:cNvSpPr txBox="1"/>
          <p:nvPr/>
        </p:nvSpPr>
        <p:spPr>
          <a:xfrm>
            <a:off x="7239000" y="1143000"/>
            <a:ext cx="941747" cy="369332"/>
          </a:xfrm>
          <a:prstGeom prst="rect">
            <a:avLst/>
          </a:prstGeom>
          <a:solidFill>
            <a:schemeClr val="bg1"/>
          </a:solidFill>
        </p:spPr>
        <p:txBody>
          <a:bodyPr wrap="none" rtlCol="0">
            <a:spAutoFit/>
          </a:bodyPr>
          <a:lstStyle/>
          <a:p>
            <a:pPr algn="l"/>
            <a:r>
              <a:rPr lang="en-US" sz="1800" b="0" dirty="0" smtClean="0">
                <a:latin typeface="Arial"/>
                <a:cs typeface="Arial"/>
              </a:rPr>
              <a:t>Run-15</a:t>
            </a:r>
          </a:p>
        </p:txBody>
      </p:sp>
      <p:sp>
        <p:nvSpPr>
          <p:cNvPr id="7" name="Right Arrow 6"/>
          <p:cNvSpPr/>
          <p:nvPr/>
        </p:nvSpPr>
        <p:spPr>
          <a:xfrm>
            <a:off x="1035990" y="6002923"/>
            <a:ext cx="245918"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8" name="TextBox 7"/>
          <p:cNvSpPr txBox="1"/>
          <p:nvPr/>
        </p:nvSpPr>
        <p:spPr>
          <a:xfrm>
            <a:off x="0" y="6581001"/>
            <a:ext cx="9144000" cy="276999"/>
          </a:xfrm>
          <a:prstGeom prst="rect">
            <a:avLst/>
          </a:prstGeom>
          <a:solidFill>
            <a:schemeClr val="bg1"/>
          </a:solidFill>
        </p:spPr>
        <p:txBody>
          <a:bodyPr wrap="square" rtlCol="0">
            <a:spAutoFit/>
          </a:bodyPr>
          <a:lstStyle/>
          <a:p>
            <a:pPr algn="ctr"/>
            <a:r>
              <a:rPr lang="en-US" sz="1200" dirty="0" smtClean="0">
                <a:latin typeface="Calibri" panose="020F0502020204030204" pitchFamily="34" charset="0"/>
              </a:rPr>
              <a:t>courtesy W. Fischer</a:t>
            </a:r>
          </a:p>
        </p:txBody>
      </p:sp>
      <p:sp>
        <p:nvSpPr>
          <p:cNvPr id="9" name="TextBox 8"/>
          <p:cNvSpPr txBox="1"/>
          <p:nvPr/>
        </p:nvSpPr>
        <p:spPr>
          <a:xfrm>
            <a:off x="-7545" y="-10769"/>
            <a:ext cx="8707192" cy="430887"/>
          </a:xfrm>
          <a:prstGeom prst="rect">
            <a:avLst/>
          </a:prstGeom>
          <a:noFill/>
        </p:spPr>
        <p:txBody>
          <a:bodyPr wrap="none" rtlCol="0">
            <a:spAutoFit/>
          </a:bodyPr>
          <a:lstStyle/>
          <a:p>
            <a:r>
              <a:rPr lang="en-US" sz="2200" b="1" dirty="0" smtClean="0">
                <a:latin typeface="Calibri" panose="020F0502020204030204" pitchFamily="34" charset="0"/>
              </a:rPr>
              <a:t>RHIC-II Era Performance with Electron Lenses for polarized proton beams</a:t>
            </a:r>
          </a:p>
        </p:txBody>
      </p:sp>
      <p:cxnSp>
        <p:nvCxnSpPr>
          <p:cNvPr id="11" name="Straight Arrow Connector 10"/>
          <p:cNvCxnSpPr/>
          <p:nvPr/>
        </p:nvCxnSpPr>
        <p:spPr>
          <a:xfrm flipH="1">
            <a:off x="5867400" y="1327666"/>
            <a:ext cx="13716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2519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a:spLocks noChangeArrowheads="1"/>
          </p:cNvSpPr>
          <p:nvPr/>
        </p:nvSpPr>
        <p:spPr bwMode="auto">
          <a:xfrm>
            <a:off x="906356" y="4549577"/>
            <a:ext cx="39419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smtClean="0">
                <a:latin typeface="+mn-lt"/>
              </a:rPr>
              <a:t>&lt; RUN10  </a:t>
            </a:r>
            <a:endParaRPr lang="en-US" altLang="en-US" sz="1600" dirty="0">
              <a:latin typeface="+mn-lt"/>
            </a:endParaRPr>
          </a:p>
          <a:p>
            <a:pPr eaLnBrk="1" hangingPunct="1"/>
            <a:r>
              <a:rPr lang="en-US" altLang="en-US" sz="1600" dirty="0">
                <a:latin typeface="+mn-lt"/>
              </a:rPr>
              <a:t>  </a:t>
            </a:r>
            <a:r>
              <a:rPr lang="en-US" altLang="en-US" sz="1600" dirty="0" smtClean="0">
                <a:latin typeface="+mn-lt"/>
              </a:rPr>
              <a:t>      </a:t>
            </a:r>
            <a:r>
              <a:rPr lang="en-US" altLang="en-US" sz="1600" dirty="0">
                <a:latin typeface="+mn-lt"/>
              </a:rPr>
              <a:t>acquisition rate: nominally 0.5 Hz</a:t>
            </a:r>
          </a:p>
          <a:p>
            <a:pPr eaLnBrk="1" hangingPunct="1"/>
            <a:r>
              <a:rPr lang="en-US" altLang="en-US" sz="1600" dirty="0">
                <a:latin typeface="+mn-lt"/>
              </a:rPr>
              <a:t>   </a:t>
            </a:r>
            <a:r>
              <a:rPr lang="en-US" altLang="en-US" sz="1600" dirty="0" smtClean="0">
                <a:latin typeface="+mn-lt"/>
              </a:rPr>
              <a:t>     nondeterministic (“stale” data delivered)</a:t>
            </a:r>
            <a:endParaRPr lang="en-US" altLang="en-US" sz="1600" dirty="0">
              <a:latin typeface="+mn-lt"/>
            </a:endParaRPr>
          </a:p>
        </p:txBody>
      </p:sp>
      <p:sp>
        <p:nvSpPr>
          <p:cNvPr id="3" name="TextBox 2"/>
          <p:cNvSpPr txBox="1">
            <a:spLocks noChangeArrowheads="1"/>
          </p:cNvSpPr>
          <p:nvPr/>
        </p:nvSpPr>
        <p:spPr bwMode="auto">
          <a:xfrm>
            <a:off x="5194450" y="4549577"/>
            <a:ext cx="22089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a:latin typeface="+mn-lt"/>
              </a:rPr>
              <a:t>RUN10   </a:t>
            </a:r>
          </a:p>
          <a:p>
            <a:pPr eaLnBrk="1" hangingPunct="1"/>
            <a:r>
              <a:rPr lang="en-US" altLang="en-US" sz="1600" dirty="0">
                <a:latin typeface="+mn-lt"/>
              </a:rPr>
              <a:t>      acquisition rate: 1 Hz</a:t>
            </a:r>
          </a:p>
          <a:p>
            <a:pPr eaLnBrk="1" hangingPunct="1"/>
            <a:r>
              <a:rPr lang="en-US" altLang="en-US" sz="1600" dirty="0">
                <a:latin typeface="+mn-lt"/>
              </a:rPr>
              <a:t>      deterministic</a:t>
            </a:r>
          </a:p>
        </p:txBody>
      </p:sp>
      <p:pic>
        <p:nvPicPr>
          <p:cNvPr id="5" name="Picture 4" descr="zzzzz.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682" y="1600200"/>
            <a:ext cx="4161843"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zzzzz.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1600201"/>
            <a:ext cx="4010025" cy="3023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880646"/>
            <a:ext cx="8831655" cy="338554"/>
          </a:xfrm>
          <a:prstGeom prst="rect">
            <a:avLst/>
          </a:prstGeom>
        </p:spPr>
        <p:txBody>
          <a:bodyPr wrap="square">
            <a:spAutoFit/>
          </a:bodyPr>
          <a:lstStyle/>
          <a:p>
            <a:r>
              <a:rPr lang="en-US" sz="1600" dirty="0">
                <a:latin typeface="Calibri" panose="020F0502020204030204" pitchFamily="34" charset="0"/>
              </a:rPr>
              <a:t> </a:t>
            </a:r>
            <a:r>
              <a:rPr lang="en-US" sz="1600" dirty="0" smtClean="0">
                <a:latin typeface="Calibri" panose="020F0502020204030204" pitchFamily="34" charset="0"/>
              </a:rPr>
              <a:t>     in support of orbit feedback development (2010):</a:t>
            </a:r>
          </a:p>
        </p:txBody>
      </p:sp>
      <p:sp>
        <p:nvSpPr>
          <p:cNvPr id="8" name="Rectangle 7"/>
          <p:cNvSpPr/>
          <p:nvPr/>
        </p:nvSpPr>
        <p:spPr>
          <a:xfrm>
            <a:off x="0" y="6581001"/>
            <a:ext cx="9144000" cy="276999"/>
          </a:xfrm>
          <a:prstGeom prst="rect">
            <a:avLst/>
          </a:prstGeom>
        </p:spPr>
        <p:txBody>
          <a:bodyPr wrap="square">
            <a:spAutoFit/>
          </a:bodyPr>
          <a:lstStyle/>
          <a:p>
            <a:pPr algn="ctr"/>
            <a:r>
              <a:rPr lang="en-US" sz="1200" dirty="0"/>
              <a:t>M. Minty et </a:t>
            </a:r>
            <a:r>
              <a:rPr lang="en-US" sz="1200" dirty="0" smtClean="0"/>
              <a:t>al, “Global orbit feedback in RHIC”, IPAC10 (MOPEC029) </a:t>
            </a:r>
            <a:endParaRPr lang="en-US" sz="1200" dirty="0"/>
          </a:p>
        </p:txBody>
      </p:sp>
      <p:sp>
        <p:nvSpPr>
          <p:cNvPr id="9" name="TextBox 9"/>
          <p:cNvSpPr txBox="1">
            <a:spLocks noChangeArrowheads="1"/>
          </p:cNvSpPr>
          <p:nvPr/>
        </p:nvSpPr>
        <p:spPr bwMode="auto">
          <a:xfrm>
            <a:off x="0" y="42446"/>
            <a:ext cx="8915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r>
              <a:rPr lang="en-US" altLang="en-US" sz="1600" dirty="0">
                <a:latin typeface="Calibri" panose="020F0502020204030204" pitchFamily="34" charset="0"/>
              </a:rPr>
              <a:t> </a:t>
            </a:r>
            <a:r>
              <a:rPr lang="en-US" altLang="en-US" sz="1600" dirty="0" smtClean="0">
                <a:latin typeface="Calibri" panose="020F0502020204030204" pitchFamily="34" charset="0"/>
              </a:rPr>
              <a:t>     sign of BPM survey offsets changed (2010)</a:t>
            </a:r>
            <a:endParaRPr lang="en-US" altLang="en-US" sz="1600" dirty="0">
              <a:latin typeface="Calibri" panose="020F0502020204030204" pitchFamily="34" charset="0"/>
            </a:endParaRPr>
          </a:p>
        </p:txBody>
      </p:sp>
      <p:sp>
        <p:nvSpPr>
          <p:cNvPr id="10" name="Rectangle 9"/>
          <p:cNvSpPr/>
          <p:nvPr/>
        </p:nvSpPr>
        <p:spPr>
          <a:xfrm>
            <a:off x="838200" y="1337846"/>
            <a:ext cx="7546057" cy="338554"/>
          </a:xfrm>
          <a:prstGeom prst="rect">
            <a:avLst/>
          </a:prstGeom>
        </p:spPr>
        <p:txBody>
          <a:bodyPr wrap="square">
            <a:spAutoFit/>
          </a:bodyPr>
          <a:lstStyle/>
          <a:p>
            <a:pPr algn="ctr"/>
            <a:r>
              <a:rPr lang="en-US" sz="1600" dirty="0">
                <a:latin typeface="Calibri" panose="020F0502020204030204" pitchFamily="34" charset="0"/>
              </a:rPr>
              <a:t>a</a:t>
            </a:r>
            <a:r>
              <a:rPr lang="en-US" sz="1600" dirty="0" smtClean="0">
                <a:latin typeface="Calibri" panose="020F0502020204030204" pitchFamily="34" charset="0"/>
              </a:rPr>
              <a:t>verage orbit BPM data acquisition rates</a:t>
            </a:r>
          </a:p>
        </p:txBody>
      </p:sp>
      <p:sp>
        <p:nvSpPr>
          <p:cNvPr id="11" name="Rectangle 10"/>
          <p:cNvSpPr/>
          <p:nvPr/>
        </p:nvSpPr>
        <p:spPr>
          <a:xfrm>
            <a:off x="1369343" y="5638800"/>
            <a:ext cx="7546057" cy="584775"/>
          </a:xfrm>
          <a:prstGeom prst="rect">
            <a:avLst/>
          </a:prstGeom>
        </p:spPr>
        <p:txBody>
          <a:bodyPr wrap="square">
            <a:spAutoFit/>
          </a:bodyPr>
          <a:lstStyle/>
          <a:p>
            <a:r>
              <a:rPr lang="en-US" sz="1600" dirty="0"/>
              <a:t>a</a:t>
            </a:r>
            <a:r>
              <a:rPr lang="en-US" sz="1600" dirty="0" smtClean="0"/>
              <a:t>fter BPM FEC and ADO code changes, average data delivery rate </a:t>
            </a:r>
          </a:p>
          <a:p>
            <a:r>
              <a:rPr lang="en-US" sz="1600" dirty="0" smtClean="0"/>
              <a:t>reduced to 150 </a:t>
            </a:r>
            <a:r>
              <a:rPr lang="en-US" sz="1600" dirty="0" err="1" smtClean="0"/>
              <a:t>ms</a:t>
            </a:r>
            <a:r>
              <a:rPr lang="en-US" sz="1600" dirty="0" smtClean="0"/>
              <a:t> (suitable for orbit feedback at 1 Hz rate). </a:t>
            </a:r>
          </a:p>
        </p:txBody>
      </p:sp>
      <p:sp>
        <p:nvSpPr>
          <p:cNvPr id="12" name="Right Arrow 11"/>
          <p:cNvSpPr/>
          <p:nvPr/>
        </p:nvSpPr>
        <p:spPr>
          <a:xfrm>
            <a:off x="990600" y="5715000"/>
            <a:ext cx="304800"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Oval 12"/>
          <p:cNvSpPr/>
          <p:nvPr/>
        </p:nvSpPr>
        <p:spPr>
          <a:xfrm>
            <a:off x="152400" y="152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52400" y="990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000" y="1295400"/>
            <a:ext cx="8305800" cy="40386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8717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067800" cy="984885"/>
          </a:xfrm>
          <a:prstGeom prst="rect">
            <a:avLst/>
          </a:prstGeom>
        </p:spPr>
        <p:txBody>
          <a:bodyPr wrap="square">
            <a:spAutoFit/>
          </a:bodyPr>
          <a:lstStyle/>
          <a:p>
            <a:r>
              <a:rPr lang="en-US" sz="2200" b="1" dirty="0" smtClean="0">
                <a:latin typeface="Calibri" panose="020F0502020204030204" pitchFamily="34" charset="0"/>
              </a:rPr>
              <a:t>RHIC profile monitors</a:t>
            </a:r>
          </a:p>
          <a:p>
            <a:r>
              <a:rPr lang="en-US" b="1" dirty="0">
                <a:latin typeface="Calibri" panose="020F0502020204030204" pitchFamily="34" charset="0"/>
              </a:rPr>
              <a:t> </a:t>
            </a:r>
            <a:r>
              <a:rPr lang="en-US" b="1" dirty="0" smtClean="0">
                <a:latin typeface="Calibri" panose="020F0502020204030204" pitchFamily="34" charset="0"/>
              </a:rPr>
              <a:t>   1. Ionization profile monitors </a:t>
            </a:r>
          </a:p>
          <a:p>
            <a:r>
              <a:rPr lang="en-US" b="1" dirty="0">
                <a:latin typeface="Calibri" panose="020F0502020204030204" pitchFamily="34" charset="0"/>
              </a:rPr>
              <a:t> </a:t>
            </a:r>
            <a:r>
              <a:rPr lang="en-US" b="1" dirty="0" smtClean="0">
                <a:latin typeface="Calibri" panose="020F0502020204030204" pitchFamily="34" charset="0"/>
              </a:rPr>
              <a:t>       </a:t>
            </a:r>
            <a:r>
              <a:rPr lang="en-US" dirty="0" smtClean="0">
                <a:latin typeface="Calibri" panose="020F0502020204030204" pitchFamily="34" charset="0"/>
              </a:rPr>
              <a:t>(utilizing rest gas)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1900" y="1828800"/>
            <a:ext cx="1409700" cy="196731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6692" y="1371600"/>
            <a:ext cx="1822108" cy="180039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884" y="1680999"/>
            <a:ext cx="2542032" cy="105918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3622642"/>
            <a:ext cx="2819400" cy="102457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4660" y="381000"/>
            <a:ext cx="3083140" cy="138684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3800" y="3200493"/>
            <a:ext cx="2438400" cy="1505983"/>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6200" y="304800"/>
            <a:ext cx="1888168" cy="110490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6711" y="4884218"/>
            <a:ext cx="4517864" cy="1592782"/>
          </a:xfrm>
          <a:prstGeom prst="rect">
            <a:avLst/>
          </a:prstGeom>
        </p:spPr>
      </p:pic>
      <p:sp>
        <p:nvSpPr>
          <p:cNvPr id="13" name="TextBox 12"/>
          <p:cNvSpPr txBox="1">
            <a:spLocks noChangeArrowheads="1"/>
          </p:cNvSpPr>
          <p:nvPr/>
        </p:nvSpPr>
        <p:spPr bwMode="auto">
          <a:xfrm>
            <a:off x="5963823" y="4960418"/>
            <a:ext cx="29468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a:latin typeface="Calibri" panose="020F0502020204030204" pitchFamily="34" charset="0"/>
              </a:rPr>
              <a:t>a</a:t>
            </a:r>
            <a:r>
              <a:rPr lang="en-US" altLang="en-US" sz="1600" dirty="0" smtClean="0">
                <a:latin typeface="Calibri" panose="020F0502020204030204" pitchFamily="34" charset="0"/>
              </a:rPr>
              <a:t>pplied to detect electron cloud</a:t>
            </a:r>
          </a:p>
          <a:p>
            <a:pPr eaLnBrk="1" hangingPunct="1"/>
            <a:r>
              <a:rPr lang="en-US" altLang="en-US" sz="1600" dirty="0">
                <a:latin typeface="Calibri" panose="020F0502020204030204" pitchFamily="34" charset="0"/>
              </a:rPr>
              <a:t>i</a:t>
            </a:r>
            <a:r>
              <a:rPr lang="en-US" altLang="en-US" sz="1600" dirty="0" smtClean="0">
                <a:latin typeface="Calibri" panose="020F0502020204030204" pitchFamily="34" charset="0"/>
              </a:rPr>
              <a:t>nduced instabilities at transition </a:t>
            </a:r>
          </a:p>
          <a:p>
            <a:pPr eaLnBrk="1" hangingPunct="1"/>
            <a:r>
              <a:rPr lang="en-US" altLang="en-US" sz="1600" dirty="0" smtClean="0">
                <a:latin typeface="Calibri" panose="020F0502020204030204" pitchFamily="34" charset="0"/>
              </a:rPr>
              <a:t>crossing (~ 2005)</a:t>
            </a:r>
            <a:endParaRPr lang="en-US" altLang="en-US" sz="1600" dirty="0">
              <a:latin typeface="Calibri" panose="020F0502020204030204" pitchFamily="34" charset="0"/>
            </a:endParaRPr>
          </a:p>
        </p:txBody>
      </p:sp>
      <p:sp>
        <p:nvSpPr>
          <p:cNvPr id="14" name="Rectangle 13"/>
          <p:cNvSpPr/>
          <p:nvPr/>
        </p:nvSpPr>
        <p:spPr>
          <a:xfrm>
            <a:off x="5862" y="6581001"/>
            <a:ext cx="9138138" cy="276999"/>
          </a:xfrm>
          <a:prstGeom prst="rect">
            <a:avLst/>
          </a:prstGeom>
        </p:spPr>
        <p:txBody>
          <a:bodyPr wrap="square">
            <a:spAutoFit/>
          </a:bodyPr>
          <a:lstStyle/>
          <a:p>
            <a:pPr algn="ctr"/>
            <a:r>
              <a:rPr lang="en-US" sz="1200" dirty="0" smtClean="0">
                <a:latin typeface="Calibri" panose="020F0502020204030204" pitchFamily="34" charset="0"/>
              </a:rPr>
              <a:t>R. Connolly et al, Residual-gas-ionization profile monitors in RHIC, PAC05 (TOPC002)</a:t>
            </a:r>
            <a:endParaRPr lang="en-US" sz="1200" dirty="0">
              <a:latin typeface="Calibri" panose="020F0502020204030204" pitchFamily="34" charset="0"/>
            </a:endParaRPr>
          </a:p>
        </p:txBody>
      </p:sp>
      <p:sp>
        <p:nvSpPr>
          <p:cNvPr id="15" name="TextBox 14"/>
          <p:cNvSpPr txBox="1">
            <a:spLocks noChangeArrowheads="1"/>
          </p:cNvSpPr>
          <p:nvPr/>
        </p:nvSpPr>
        <p:spPr bwMode="auto">
          <a:xfrm>
            <a:off x="726490" y="1066800"/>
            <a:ext cx="26734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a:latin typeface="Calibri" panose="020F0502020204030204" pitchFamily="34" charset="0"/>
              </a:rPr>
              <a:t>a</a:t>
            </a:r>
            <a:r>
              <a:rPr lang="en-US" altLang="en-US" sz="1600" dirty="0" smtClean="0">
                <a:latin typeface="Calibri" panose="020F0502020204030204" pitchFamily="34" charset="0"/>
              </a:rPr>
              <a:t>pplied for injection matching</a:t>
            </a:r>
          </a:p>
          <a:p>
            <a:pPr eaLnBrk="1" hangingPunct="1"/>
            <a:r>
              <a:rPr lang="en-US" altLang="en-US" sz="1600" dirty="0" smtClean="0">
                <a:latin typeface="Calibri" panose="020F0502020204030204" pitchFamily="34" charset="0"/>
              </a:rPr>
              <a:t>(during early commissioning)</a:t>
            </a:r>
            <a:endParaRPr lang="en-US" altLang="en-US" sz="1600" dirty="0">
              <a:latin typeface="Calibri" panose="020F0502020204030204" pitchFamily="34" charset="0"/>
            </a:endParaRPr>
          </a:p>
        </p:txBody>
      </p:sp>
      <p:sp>
        <p:nvSpPr>
          <p:cNvPr id="16" name="TextBox 15"/>
          <p:cNvSpPr txBox="1">
            <a:spLocks noChangeArrowheads="1"/>
          </p:cNvSpPr>
          <p:nvPr/>
        </p:nvSpPr>
        <p:spPr bwMode="auto">
          <a:xfrm>
            <a:off x="768739" y="2971800"/>
            <a:ext cx="24897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eaLnBrk="1" hangingPunct="1"/>
            <a:r>
              <a:rPr lang="en-US" altLang="en-US" sz="1600" dirty="0">
                <a:latin typeface="Calibri" panose="020F0502020204030204" pitchFamily="34" charset="0"/>
              </a:rPr>
              <a:t>u</a:t>
            </a:r>
            <a:r>
              <a:rPr lang="en-US" altLang="en-US" sz="1600" dirty="0" smtClean="0">
                <a:latin typeface="Calibri" panose="020F0502020204030204" pitchFamily="34" charset="0"/>
              </a:rPr>
              <a:t>sed for routing monitoring</a:t>
            </a:r>
          </a:p>
          <a:p>
            <a:pPr eaLnBrk="1" hangingPunct="1"/>
            <a:r>
              <a:rPr lang="en-US" altLang="en-US" sz="1600" dirty="0">
                <a:latin typeface="Calibri" panose="020F0502020204030204" pitchFamily="34" charset="0"/>
              </a:rPr>
              <a:t>o</a:t>
            </a:r>
            <a:r>
              <a:rPr lang="en-US" altLang="en-US" sz="1600" dirty="0" smtClean="0">
                <a:latin typeface="Calibri" panose="020F0502020204030204" pitchFamily="34" charset="0"/>
              </a:rPr>
              <a:t>f beam size evolution</a:t>
            </a:r>
            <a:endParaRPr lang="en-US" altLang="en-US" sz="1600" dirty="0">
              <a:latin typeface="Calibri" panose="020F0502020204030204" pitchFamily="34" charset="0"/>
            </a:endParaRPr>
          </a:p>
        </p:txBody>
      </p:sp>
      <p:sp>
        <p:nvSpPr>
          <p:cNvPr id="17" name="TextBox 16"/>
          <p:cNvSpPr txBox="1">
            <a:spLocks noChangeArrowheads="1"/>
          </p:cNvSpPr>
          <p:nvPr/>
        </p:nvSpPr>
        <p:spPr bwMode="auto">
          <a:xfrm rot="16200000">
            <a:off x="-65468" y="5406887"/>
            <a:ext cx="1477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ea typeface="MS PGothic" pitchFamily="34" charset="-128"/>
              </a:defRPr>
            </a:lvl1pPr>
            <a:lvl2pPr marL="742950" indent="-285750" eaLnBrk="0" hangingPunct="0">
              <a:defRPr sz="2000">
                <a:solidFill>
                  <a:schemeClr val="tx1"/>
                </a:solidFill>
                <a:latin typeface="Comic Sans MS" pitchFamily="66" charset="0"/>
                <a:ea typeface="MS PGothic" pitchFamily="34" charset="-128"/>
              </a:defRPr>
            </a:lvl2pPr>
            <a:lvl3pPr marL="1143000" indent="-228600" eaLnBrk="0" hangingPunct="0">
              <a:defRPr sz="2000">
                <a:solidFill>
                  <a:schemeClr val="tx1"/>
                </a:solidFill>
                <a:latin typeface="Comic Sans MS" pitchFamily="66" charset="0"/>
                <a:ea typeface="MS PGothic" pitchFamily="34" charset="-128"/>
              </a:defRPr>
            </a:lvl3pPr>
            <a:lvl4pPr marL="1600200" indent="-228600" eaLnBrk="0" hangingPunct="0">
              <a:defRPr sz="2000">
                <a:solidFill>
                  <a:schemeClr val="tx1"/>
                </a:solidFill>
                <a:latin typeface="Comic Sans MS" pitchFamily="66" charset="0"/>
                <a:ea typeface="MS PGothic" pitchFamily="34" charset="-128"/>
              </a:defRPr>
            </a:lvl4pPr>
            <a:lvl5pPr marL="2057400" indent="-228600" eaLnBrk="0" hangingPunct="0">
              <a:defRPr sz="20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0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0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0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000">
                <a:solidFill>
                  <a:schemeClr val="tx1"/>
                </a:solidFill>
                <a:latin typeface="Comic Sans MS" pitchFamily="66" charset="0"/>
                <a:ea typeface="MS PGothic" pitchFamily="34" charset="-128"/>
              </a:defRPr>
            </a:lvl9pPr>
          </a:lstStyle>
          <a:p>
            <a:pPr algn="ctr" eaLnBrk="1" hangingPunct="1"/>
            <a:r>
              <a:rPr lang="en-US" altLang="en-US" sz="1600" dirty="0">
                <a:latin typeface="Calibri" panose="020F0502020204030204" pitchFamily="34" charset="0"/>
              </a:rPr>
              <a:t>n</a:t>
            </a:r>
            <a:r>
              <a:rPr lang="en-US" altLang="en-US" sz="1600" dirty="0" smtClean="0">
                <a:latin typeface="Calibri" panose="020F0502020204030204" pitchFamily="34" charset="0"/>
              </a:rPr>
              <a:t>ormalized </a:t>
            </a:r>
          </a:p>
          <a:p>
            <a:pPr algn="ctr" eaLnBrk="1" hangingPunct="1"/>
            <a:r>
              <a:rPr lang="en-US" altLang="en-US" sz="1600" dirty="0" smtClean="0">
                <a:latin typeface="Calibri" panose="020F0502020204030204" pitchFamily="34" charset="0"/>
              </a:rPr>
              <a:t>emittance [</a:t>
            </a:r>
            <a:r>
              <a:rPr lang="en-US" altLang="en-US" sz="1600" dirty="0" smtClean="0">
                <a:latin typeface="Symbol" panose="05050102010706020507" pitchFamily="18" charset="2"/>
              </a:rPr>
              <a:t>m</a:t>
            </a:r>
            <a:r>
              <a:rPr lang="en-US" altLang="en-US" sz="1600" dirty="0" smtClean="0">
                <a:latin typeface="Calibri" panose="020F0502020204030204" pitchFamily="34" charset="0"/>
              </a:rPr>
              <a:t>m</a:t>
            </a:r>
            <a:r>
              <a:rPr lang="en-US" altLang="en-US" sz="1600" dirty="0">
                <a:latin typeface="Calibri" panose="020F0502020204030204" pitchFamily="34" charset="0"/>
              </a:rPr>
              <a:t>]</a:t>
            </a:r>
          </a:p>
        </p:txBody>
      </p:sp>
    </p:spTree>
    <p:extLst>
      <p:ext uri="{BB962C8B-B14F-4D97-AF65-F5344CB8AC3E}">
        <p14:creationId xmlns:p14="http://schemas.microsoft.com/office/powerpoint/2010/main" val="1886387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067800" cy="369332"/>
          </a:xfrm>
          <a:prstGeom prst="rect">
            <a:avLst/>
          </a:prstGeom>
        </p:spPr>
        <p:txBody>
          <a:bodyPr wrap="square">
            <a:spAutoFit/>
          </a:bodyPr>
          <a:lstStyle/>
          <a:p>
            <a:r>
              <a:rPr lang="en-US" b="1" dirty="0">
                <a:latin typeface="Calibri" panose="020F0502020204030204" pitchFamily="34" charset="0"/>
              </a:rPr>
              <a:t>2</a:t>
            </a:r>
            <a:r>
              <a:rPr lang="en-US" b="1" dirty="0" smtClean="0">
                <a:latin typeface="Calibri" panose="020F0502020204030204" pitchFamily="34" charset="0"/>
              </a:rPr>
              <a:t>. Vernier (Van Der Meer) scans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667000"/>
            <a:ext cx="5858141" cy="3003280"/>
          </a:xfrm>
          <a:prstGeom prst="rect">
            <a:avLst/>
          </a:prstGeom>
        </p:spPr>
      </p:pic>
      <p:sp>
        <p:nvSpPr>
          <p:cNvPr id="9" name="Rectangle 8"/>
          <p:cNvSpPr/>
          <p:nvPr/>
        </p:nvSpPr>
        <p:spPr>
          <a:xfrm>
            <a:off x="0" y="5666601"/>
            <a:ext cx="9138138" cy="276999"/>
          </a:xfrm>
          <a:prstGeom prst="rect">
            <a:avLst/>
          </a:prstGeom>
        </p:spPr>
        <p:txBody>
          <a:bodyPr wrap="square">
            <a:spAutoFit/>
          </a:bodyPr>
          <a:lstStyle/>
          <a:p>
            <a:pPr algn="ctr"/>
            <a:r>
              <a:rPr lang="en-US" sz="1200" dirty="0" smtClean="0">
                <a:latin typeface="Calibri" panose="020F0502020204030204" pitchFamily="34" charset="0"/>
              </a:rPr>
              <a:t>A. Drees, Emittance measurements using Vernier scans during run 09 (pp at 250 GeV), C-A/AP/#412 (2010)</a:t>
            </a:r>
            <a:endParaRPr lang="en-US" sz="1200" dirty="0">
              <a:latin typeface="Calibri" panose="020F0502020204030204" pitchFamily="34" charset="0"/>
            </a:endParaRPr>
          </a:p>
        </p:txBody>
      </p:sp>
      <p:sp>
        <p:nvSpPr>
          <p:cNvPr id="11" name="Rectangle 10"/>
          <p:cNvSpPr/>
          <p:nvPr/>
        </p:nvSpPr>
        <p:spPr>
          <a:xfrm>
            <a:off x="315686" y="533400"/>
            <a:ext cx="3962400" cy="1569660"/>
          </a:xfrm>
          <a:prstGeom prst="rect">
            <a:avLst/>
          </a:prstGeom>
        </p:spPr>
        <p:txBody>
          <a:bodyPr wrap="square">
            <a:spAutoFit/>
          </a:bodyPr>
          <a:lstStyle/>
          <a:p>
            <a:pPr algn="just"/>
            <a:r>
              <a:rPr lang="en-US" sz="1600" dirty="0" smtClean="0">
                <a:latin typeface="Calibri" panose="020F0502020204030204" pitchFamily="34" charset="0"/>
              </a:rPr>
              <a:t>Zero degree calorimeters (ZDCs), used as luminosity monitors and for luminosity optimization, are used to measure the effective beam size by measuring interaction rates as a function of transverse separation (standard approach).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900" y="369332"/>
            <a:ext cx="4533900" cy="1809212"/>
          </a:xfrm>
          <a:prstGeom prst="rect">
            <a:avLst/>
          </a:prstGeom>
        </p:spPr>
      </p:pic>
      <p:cxnSp>
        <p:nvCxnSpPr>
          <p:cNvPr id="14" name="Straight Arrow Connector 13"/>
          <p:cNvCxnSpPr/>
          <p:nvPr/>
        </p:nvCxnSpPr>
        <p:spPr>
          <a:xfrm flipH="1">
            <a:off x="5182543" y="4070080"/>
            <a:ext cx="1619250" cy="609600"/>
          </a:xfrm>
          <a:prstGeom prst="straightConnector1">
            <a:avLst/>
          </a:prstGeom>
          <a:ln w="190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630343" y="3674300"/>
            <a:ext cx="2056457" cy="338554"/>
          </a:xfrm>
          <a:prstGeom prst="rect">
            <a:avLst/>
          </a:prstGeom>
        </p:spPr>
        <p:txBody>
          <a:bodyPr wrap="square">
            <a:spAutoFit/>
          </a:bodyPr>
          <a:lstStyle/>
          <a:p>
            <a:pPr algn="just"/>
            <a:r>
              <a:rPr lang="en-US" sz="1600" dirty="0">
                <a:solidFill>
                  <a:srgbClr val="0070C0"/>
                </a:solidFill>
                <a:latin typeface="Calibri" panose="020F0502020204030204" pitchFamily="34" charset="0"/>
              </a:rPr>
              <a:t>s</a:t>
            </a:r>
            <a:r>
              <a:rPr lang="en-US" sz="1600" dirty="0" smtClean="0">
                <a:solidFill>
                  <a:srgbClr val="0070C0"/>
                </a:solidFill>
                <a:latin typeface="Calibri" panose="020F0502020204030204" pitchFamily="34" charset="0"/>
              </a:rPr>
              <a:t>ingle-Gaussian fit</a:t>
            </a:r>
          </a:p>
        </p:txBody>
      </p:sp>
      <p:cxnSp>
        <p:nvCxnSpPr>
          <p:cNvPr id="16" name="Straight Arrow Connector 15"/>
          <p:cNvCxnSpPr/>
          <p:nvPr/>
        </p:nvCxnSpPr>
        <p:spPr>
          <a:xfrm flipH="1">
            <a:off x="5773093" y="4527280"/>
            <a:ext cx="1619250" cy="609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630343" y="4264926"/>
            <a:ext cx="2056457" cy="338554"/>
          </a:xfrm>
          <a:prstGeom prst="rect">
            <a:avLst/>
          </a:prstGeom>
        </p:spPr>
        <p:txBody>
          <a:bodyPr wrap="square">
            <a:spAutoFit/>
          </a:bodyPr>
          <a:lstStyle/>
          <a:p>
            <a:pPr algn="just"/>
            <a:r>
              <a:rPr lang="en-US" sz="1600" dirty="0">
                <a:solidFill>
                  <a:srgbClr val="FF0000"/>
                </a:solidFill>
                <a:latin typeface="Calibri" panose="020F0502020204030204" pitchFamily="34" charset="0"/>
              </a:rPr>
              <a:t>d</a:t>
            </a:r>
            <a:r>
              <a:rPr lang="en-US" sz="1600" dirty="0" smtClean="0">
                <a:solidFill>
                  <a:srgbClr val="FF0000"/>
                </a:solidFill>
                <a:latin typeface="Calibri" panose="020F0502020204030204" pitchFamily="34" charset="0"/>
              </a:rPr>
              <a:t>ouble-Gaussian fit</a:t>
            </a:r>
          </a:p>
        </p:txBody>
      </p:sp>
      <p:sp>
        <p:nvSpPr>
          <p:cNvPr id="18" name="TextBox 17"/>
          <p:cNvSpPr txBox="1"/>
          <p:nvPr/>
        </p:nvSpPr>
        <p:spPr>
          <a:xfrm>
            <a:off x="1415566" y="2850880"/>
            <a:ext cx="1588384" cy="338554"/>
          </a:xfrm>
          <a:prstGeom prst="rect">
            <a:avLst/>
          </a:prstGeom>
          <a:noFill/>
        </p:spPr>
        <p:txBody>
          <a:bodyPr wrap="none" rtlCol="0">
            <a:spAutoFit/>
          </a:bodyPr>
          <a:lstStyle/>
          <a:p>
            <a:r>
              <a:rPr lang="en-US" sz="1600" dirty="0" smtClean="0">
                <a:latin typeface="Calibri" panose="020F0502020204030204" pitchFamily="34" charset="0"/>
              </a:rPr>
              <a:t>250 GeV protons</a:t>
            </a:r>
            <a:endParaRPr lang="en-US" sz="1600" dirty="0">
              <a:latin typeface="Calibri" panose="020F0502020204030204" pitchFamily="34" charset="0"/>
            </a:endParaRPr>
          </a:p>
        </p:txBody>
      </p:sp>
      <p:sp>
        <p:nvSpPr>
          <p:cNvPr id="19" name="Rectangle 18"/>
          <p:cNvSpPr/>
          <p:nvPr/>
        </p:nvSpPr>
        <p:spPr>
          <a:xfrm>
            <a:off x="5029200" y="2133600"/>
            <a:ext cx="4114800" cy="276999"/>
          </a:xfrm>
          <a:prstGeom prst="rect">
            <a:avLst/>
          </a:prstGeom>
        </p:spPr>
        <p:txBody>
          <a:bodyPr wrap="square">
            <a:spAutoFit/>
          </a:bodyPr>
          <a:lstStyle/>
          <a:p>
            <a:r>
              <a:rPr lang="en-US" sz="1200" dirty="0" smtClean="0">
                <a:latin typeface="Calibri" panose="020F0502020204030204" pitchFamily="34" charset="0"/>
              </a:rPr>
              <a:t>C. Adler et al, NIM A 470 (2001) 488-499. </a:t>
            </a:r>
            <a:endParaRPr lang="en-US" sz="1200" dirty="0">
              <a:latin typeface="Calibri" panose="020F0502020204030204" pitchFamily="34" charset="0"/>
            </a:endParaRPr>
          </a:p>
        </p:txBody>
      </p:sp>
      <p:sp>
        <p:nvSpPr>
          <p:cNvPr id="20" name="Rectangle 19"/>
          <p:cNvSpPr/>
          <p:nvPr/>
        </p:nvSpPr>
        <p:spPr>
          <a:xfrm>
            <a:off x="619944" y="6273225"/>
            <a:ext cx="8295456" cy="584775"/>
          </a:xfrm>
          <a:prstGeom prst="rect">
            <a:avLst/>
          </a:prstGeom>
        </p:spPr>
        <p:txBody>
          <a:bodyPr wrap="square">
            <a:spAutoFit/>
          </a:bodyPr>
          <a:lstStyle/>
          <a:p>
            <a:r>
              <a:rPr lang="en-US" sz="1600" dirty="0" smtClean="0">
                <a:latin typeface="Calibri" panose="020F0502020204030204" pitchFamily="34" charset="0"/>
              </a:rPr>
              <a:t>During RHIC commissioning and RHIC-I eras, emittance measurement comparisons (Vernier and IPM) were larger than expected.  This motivated future studies and developments.</a:t>
            </a:r>
          </a:p>
        </p:txBody>
      </p:sp>
      <p:sp>
        <p:nvSpPr>
          <p:cNvPr id="21" name="Right Arrow 20"/>
          <p:cNvSpPr/>
          <p:nvPr/>
        </p:nvSpPr>
        <p:spPr>
          <a:xfrm>
            <a:off x="294561" y="6366302"/>
            <a:ext cx="282011" cy="152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ndParaRPr>
          </a:p>
        </p:txBody>
      </p:sp>
      <p:sp>
        <p:nvSpPr>
          <p:cNvPr id="22" name="Rectangle 21"/>
          <p:cNvSpPr/>
          <p:nvPr/>
        </p:nvSpPr>
        <p:spPr>
          <a:xfrm>
            <a:off x="838200" y="2590800"/>
            <a:ext cx="7620000" cy="3352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4168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862" y="12791"/>
            <a:ext cx="9067800" cy="369332"/>
          </a:xfrm>
          <a:prstGeom prst="rect">
            <a:avLst/>
          </a:prstGeom>
        </p:spPr>
        <p:txBody>
          <a:bodyPr wrap="square">
            <a:spAutoFit/>
          </a:bodyPr>
          <a:lstStyle/>
          <a:p>
            <a:r>
              <a:rPr lang="en-US" b="1" dirty="0">
                <a:latin typeface="Calibri" panose="020F0502020204030204" pitchFamily="34" charset="0"/>
              </a:rPr>
              <a:t>3</a:t>
            </a:r>
            <a:r>
              <a:rPr lang="en-US" b="1" dirty="0" smtClean="0">
                <a:latin typeface="Calibri" panose="020F0502020204030204" pitchFamily="34" charset="0"/>
              </a:rPr>
              <a:t>. Fluorescence monitor (jet)</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700" y="582637"/>
            <a:ext cx="3083560" cy="2846363"/>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0260" y="582637"/>
            <a:ext cx="3101340" cy="2998763"/>
          </a:xfrm>
          <a:prstGeom prst="rect">
            <a:avLst/>
          </a:prstGeom>
        </p:spPr>
      </p:pic>
      <p:sp>
        <p:nvSpPr>
          <p:cNvPr id="21" name="Rectangle 20"/>
          <p:cNvSpPr/>
          <p:nvPr/>
        </p:nvSpPr>
        <p:spPr>
          <a:xfrm>
            <a:off x="5862" y="6396335"/>
            <a:ext cx="9138138" cy="461665"/>
          </a:xfrm>
          <a:prstGeom prst="rect">
            <a:avLst/>
          </a:prstGeom>
        </p:spPr>
        <p:txBody>
          <a:bodyPr wrap="square">
            <a:spAutoFit/>
          </a:bodyPr>
          <a:lstStyle/>
          <a:p>
            <a:pPr algn="ctr"/>
            <a:r>
              <a:rPr lang="en-US" sz="1200" dirty="0">
                <a:latin typeface="Calibri" panose="020F0502020204030204" pitchFamily="34" charset="0"/>
              </a:rPr>
              <a:t>T. Tsang et al, </a:t>
            </a:r>
            <a:r>
              <a:rPr lang="en-US" sz="1200" dirty="0" smtClean="0">
                <a:latin typeface="Calibri" panose="020F0502020204030204" pitchFamily="34" charset="0"/>
              </a:rPr>
              <a:t>Optical </a:t>
            </a:r>
            <a:r>
              <a:rPr lang="en-US" sz="1200" dirty="0">
                <a:latin typeface="Calibri" panose="020F0502020204030204" pitchFamily="34" charset="0"/>
              </a:rPr>
              <a:t>beam profile monitor and residual gas fluorescence at the relativistic heavy ion collider </a:t>
            </a:r>
            <a:r>
              <a:rPr lang="en-US" sz="1200" dirty="0" smtClean="0">
                <a:latin typeface="Calibri" panose="020F0502020204030204" pitchFamily="34" charset="0"/>
              </a:rPr>
              <a:t>polarized </a:t>
            </a:r>
            <a:r>
              <a:rPr lang="en-US" sz="1200" dirty="0">
                <a:latin typeface="Calibri" panose="020F0502020204030204" pitchFamily="34" charset="0"/>
              </a:rPr>
              <a:t>hydrogen </a:t>
            </a:r>
            <a:r>
              <a:rPr lang="en-US" sz="1200" dirty="0" smtClean="0">
                <a:latin typeface="Calibri" panose="020F0502020204030204" pitchFamily="34" charset="0"/>
              </a:rPr>
              <a:t>jet,</a:t>
            </a:r>
          </a:p>
          <a:p>
            <a:pPr algn="ctr"/>
            <a:r>
              <a:rPr lang="en-US" sz="1200" dirty="0" smtClean="0">
                <a:latin typeface="Calibri" panose="020F0502020204030204" pitchFamily="34" charset="0"/>
              </a:rPr>
              <a:t>Review </a:t>
            </a:r>
            <a:r>
              <a:rPr lang="en-US" sz="1200" dirty="0">
                <a:latin typeface="Calibri" panose="020F0502020204030204" pitchFamily="34" charset="0"/>
              </a:rPr>
              <a:t>of Sci. </a:t>
            </a:r>
            <a:r>
              <a:rPr lang="en-US" sz="1200" dirty="0" smtClean="0">
                <a:latin typeface="Calibri" panose="020F0502020204030204" pitchFamily="34" charset="0"/>
              </a:rPr>
              <a:t>Instruments </a:t>
            </a:r>
            <a:r>
              <a:rPr lang="en-US" sz="1200" dirty="0">
                <a:latin typeface="Calibri" panose="020F0502020204030204" pitchFamily="34" charset="0"/>
              </a:rPr>
              <a:t>79, 105103 (2008)</a:t>
            </a:r>
          </a:p>
        </p:txBody>
      </p:sp>
      <p:sp>
        <p:nvSpPr>
          <p:cNvPr id="22" name="TextBox 21"/>
          <p:cNvSpPr txBox="1"/>
          <p:nvPr/>
        </p:nvSpPr>
        <p:spPr>
          <a:xfrm>
            <a:off x="2151238" y="4551402"/>
            <a:ext cx="806631" cy="338554"/>
          </a:xfrm>
          <a:prstGeom prst="rect">
            <a:avLst/>
          </a:prstGeom>
          <a:noFill/>
        </p:spPr>
        <p:txBody>
          <a:bodyPr wrap="none" rtlCol="0">
            <a:spAutoFit/>
          </a:bodyPr>
          <a:lstStyle/>
          <a:p>
            <a:r>
              <a:rPr lang="en-US" sz="1600" dirty="0">
                <a:latin typeface="Symbol" panose="05050102010706020507" pitchFamily="18" charset="2"/>
              </a:rPr>
              <a:t>s</a:t>
            </a:r>
            <a:r>
              <a:rPr lang="en-US" sz="1600" dirty="0" smtClean="0">
                <a:latin typeface="Calibri" panose="020F0502020204030204" pitchFamily="34" charset="0"/>
              </a:rPr>
              <a:t> (mm)</a:t>
            </a:r>
            <a:endParaRPr lang="en-US" sz="1600" dirty="0">
              <a:latin typeface="Calibri" panose="020F0502020204030204" pitchFamily="34" charset="0"/>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2280" y="3941802"/>
            <a:ext cx="3474720" cy="1767840"/>
          </a:xfrm>
          <a:prstGeom prst="rect">
            <a:avLst/>
          </a:prstGeom>
        </p:spPr>
      </p:pic>
      <p:sp>
        <p:nvSpPr>
          <p:cNvPr id="24" name="TextBox 23"/>
          <p:cNvSpPr txBox="1"/>
          <p:nvPr/>
        </p:nvSpPr>
        <p:spPr>
          <a:xfrm>
            <a:off x="2133600" y="4856202"/>
            <a:ext cx="644728" cy="338554"/>
          </a:xfrm>
          <a:prstGeom prst="rect">
            <a:avLst/>
          </a:prstGeom>
          <a:noFill/>
        </p:spPr>
        <p:txBody>
          <a:bodyPr wrap="none" rtlCol="0">
            <a:spAutoFit/>
          </a:bodyPr>
          <a:lstStyle/>
          <a:p>
            <a:r>
              <a:rPr lang="en-US" sz="1600" dirty="0" smtClean="0">
                <a:latin typeface="Symbol" panose="05050102010706020507" pitchFamily="18" charset="2"/>
              </a:rPr>
              <a:t>b</a:t>
            </a:r>
            <a:r>
              <a:rPr lang="en-US" sz="1600" dirty="0" smtClean="0">
                <a:latin typeface="Calibri" panose="020F0502020204030204" pitchFamily="34" charset="0"/>
              </a:rPr>
              <a:t> (m)</a:t>
            </a:r>
            <a:endParaRPr lang="en-US" sz="1600" dirty="0">
              <a:latin typeface="Calibri" panose="020F0502020204030204" pitchFamily="34" charset="0"/>
            </a:endParaRPr>
          </a:p>
        </p:txBody>
      </p:sp>
      <p:sp>
        <p:nvSpPr>
          <p:cNvPr id="25" name="TextBox 24"/>
          <p:cNvSpPr txBox="1"/>
          <p:nvPr/>
        </p:nvSpPr>
        <p:spPr>
          <a:xfrm>
            <a:off x="2133600" y="5355848"/>
            <a:ext cx="880241" cy="338554"/>
          </a:xfrm>
          <a:prstGeom prst="rect">
            <a:avLst/>
          </a:prstGeom>
          <a:noFill/>
        </p:spPr>
        <p:txBody>
          <a:bodyPr wrap="none" rtlCol="0">
            <a:spAutoFit/>
          </a:bodyPr>
          <a:lstStyle/>
          <a:p>
            <a:r>
              <a:rPr lang="en-US" sz="1600" dirty="0" err="1" smtClean="0">
                <a:latin typeface="Symbol" panose="05050102010706020507" pitchFamily="18" charset="2"/>
              </a:rPr>
              <a:t>ge</a:t>
            </a:r>
            <a:r>
              <a:rPr lang="en-US" sz="1600" dirty="0" smtClean="0">
                <a:latin typeface="Calibri" panose="020F0502020204030204" pitchFamily="34" charset="0"/>
              </a:rPr>
              <a:t> (</a:t>
            </a:r>
            <a:r>
              <a:rPr lang="en-US" sz="1600" dirty="0">
                <a:latin typeface="Calibri" panose="020F0502020204030204" pitchFamily="34" charset="0"/>
              </a:rPr>
              <a:t>m</a:t>
            </a:r>
            <a:r>
              <a:rPr lang="en-US" sz="1600" dirty="0" smtClean="0">
                <a:latin typeface="Calibri" panose="020F0502020204030204" pitchFamily="34" charset="0"/>
              </a:rPr>
              <a:t>m)</a:t>
            </a:r>
            <a:endParaRPr lang="en-US" sz="1600" dirty="0">
              <a:latin typeface="Calibri" panose="020F0502020204030204" pitchFamily="34" charset="0"/>
            </a:endParaRPr>
          </a:p>
        </p:txBody>
      </p:sp>
      <p:sp>
        <p:nvSpPr>
          <p:cNvPr id="26" name="Rectangle 25"/>
          <p:cNvSpPr/>
          <p:nvPr/>
        </p:nvSpPr>
        <p:spPr>
          <a:xfrm>
            <a:off x="2965885" y="5194756"/>
            <a:ext cx="3434915" cy="194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cxnSp>
        <p:nvCxnSpPr>
          <p:cNvPr id="28" name="Straight Arrow Connector 27"/>
          <p:cNvCxnSpPr/>
          <p:nvPr/>
        </p:nvCxnSpPr>
        <p:spPr>
          <a:xfrm flipV="1">
            <a:off x="3352800" y="5618202"/>
            <a:ext cx="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181600" y="5618202"/>
            <a:ext cx="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352800" y="5846802"/>
            <a:ext cx="1828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581400" y="5846802"/>
            <a:ext cx="699230" cy="369332"/>
          </a:xfrm>
          <a:prstGeom prst="rect">
            <a:avLst/>
          </a:prstGeom>
          <a:noFill/>
        </p:spPr>
        <p:txBody>
          <a:bodyPr wrap="none" rtlCol="0">
            <a:spAutoFit/>
          </a:bodyPr>
          <a:lstStyle/>
          <a:p>
            <a:r>
              <a:rPr lang="en-US" dirty="0" smtClean="0">
                <a:solidFill>
                  <a:srgbClr val="FF0000"/>
                </a:solidFill>
                <a:latin typeface="Calibri" panose="020F0502020204030204" pitchFamily="34" charset="0"/>
              </a:rPr>
              <a:t>~10%</a:t>
            </a:r>
            <a:endParaRPr lang="en-US" dirty="0">
              <a:solidFill>
                <a:srgbClr val="FF0000"/>
              </a:solidFill>
              <a:latin typeface="Calibri" panose="020F0502020204030204" pitchFamily="34" charset="0"/>
            </a:endParaRPr>
          </a:p>
        </p:txBody>
      </p:sp>
      <p:cxnSp>
        <p:nvCxnSpPr>
          <p:cNvPr id="34" name="Straight Arrow Connector 33"/>
          <p:cNvCxnSpPr/>
          <p:nvPr/>
        </p:nvCxnSpPr>
        <p:spPr>
          <a:xfrm flipV="1">
            <a:off x="6096000" y="5694402"/>
            <a:ext cx="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267200" y="6075402"/>
            <a:ext cx="1828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044440" y="6031468"/>
            <a:ext cx="699230" cy="369332"/>
          </a:xfrm>
          <a:prstGeom prst="rect">
            <a:avLst/>
          </a:prstGeom>
          <a:noFill/>
        </p:spPr>
        <p:txBody>
          <a:bodyPr wrap="none" rtlCol="0">
            <a:spAutoFit/>
          </a:bodyPr>
          <a:lstStyle/>
          <a:p>
            <a:r>
              <a:rPr lang="en-US" dirty="0" smtClean="0">
                <a:solidFill>
                  <a:srgbClr val="FF0000"/>
                </a:solidFill>
                <a:latin typeface="Calibri" panose="020F0502020204030204" pitchFamily="34" charset="0"/>
              </a:rPr>
              <a:t>~30%</a:t>
            </a:r>
            <a:endParaRPr lang="en-US" dirty="0">
              <a:solidFill>
                <a:srgbClr val="FF0000"/>
              </a:solidFill>
              <a:latin typeface="Calibri" panose="020F0502020204030204" pitchFamily="34" charset="0"/>
            </a:endParaRPr>
          </a:p>
        </p:txBody>
      </p:sp>
      <p:cxnSp>
        <p:nvCxnSpPr>
          <p:cNvPr id="39" name="Straight Arrow Connector 38"/>
          <p:cNvCxnSpPr/>
          <p:nvPr/>
        </p:nvCxnSpPr>
        <p:spPr>
          <a:xfrm flipV="1">
            <a:off x="4267200" y="5694402"/>
            <a:ext cx="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46803" y="3623846"/>
            <a:ext cx="8153400" cy="338554"/>
          </a:xfrm>
          <a:prstGeom prst="rect">
            <a:avLst/>
          </a:prstGeom>
        </p:spPr>
        <p:txBody>
          <a:bodyPr wrap="square">
            <a:spAutoFit/>
          </a:bodyPr>
          <a:lstStyle/>
          <a:p>
            <a:r>
              <a:rPr lang="en-US" sz="1600" dirty="0" smtClean="0">
                <a:latin typeface="Calibri" panose="020F0502020204030204" pitchFamily="34" charset="0"/>
              </a:rPr>
              <a:t>emittance comparisons with IPMs</a:t>
            </a:r>
          </a:p>
        </p:txBody>
      </p:sp>
      <p:sp>
        <p:nvSpPr>
          <p:cNvPr id="27" name="Rectangle 26"/>
          <p:cNvSpPr/>
          <p:nvPr/>
        </p:nvSpPr>
        <p:spPr>
          <a:xfrm>
            <a:off x="146803" y="582638"/>
            <a:ext cx="2596397" cy="1323439"/>
          </a:xfrm>
          <a:prstGeom prst="rect">
            <a:avLst/>
          </a:prstGeom>
        </p:spPr>
        <p:txBody>
          <a:bodyPr wrap="square">
            <a:spAutoFit/>
          </a:bodyPr>
          <a:lstStyle/>
          <a:p>
            <a:pPr algn="just"/>
            <a:r>
              <a:rPr lang="en-US" sz="1600" dirty="0">
                <a:latin typeface="Calibri" panose="020F0502020204030204" pitchFamily="34" charset="0"/>
              </a:rPr>
              <a:t>T</a:t>
            </a:r>
            <a:r>
              <a:rPr lang="en-US" sz="1600" dirty="0" smtClean="0">
                <a:latin typeface="Calibri" panose="020F0502020204030204" pitchFamily="34" charset="0"/>
              </a:rPr>
              <a:t>he polarized atomic hydrogen gas jet, which is part of the </a:t>
            </a:r>
            <a:r>
              <a:rPr lang="en-US" sz="1600" dirty="0" err="1" smtClean="0">
                <a:latin typeface="Calibri" panose="020F0502020204030204" pitchFamily="34" charset="0"/>
              </a:rPr>
              <a:t>polarimeter</a:t>
            </a:r>
            <a:r>
              <a:rPr lang="en-US" sz="1600" dirty="0" smtClean="0">
                <a:latin typeface="Calibri" panose="020F0502020204030204" pitchFamily="34" charset="0"/>
              </a:rPr>
              <a:t>, was imaged for use as a beam </a:t>
            </a:r>
            <a:r>
              <a:rPr lang="en-US" sz="1600" dirty="0">
                <a:latin typeface="Calibri" panose="020F0502020204030204" pitchFamily="34" charset="0"/>
              </a:rPr>
              <a:t>profile </a:t>
            </a:r>
            <a:r>
              <a:rPr lang="en-US" sz="1600" dirty="0" smtClean="0">
                <a:latin typeface="Calibri" panose="020F0502020204030204" pitchFamily="34" charset="0"/>
              </a:rPr>
              <a:t>fluorescence monitor</a:t>
            </a:r>
          </a:p>
        </p:txBody>
      </p:sp>
      <p:sp>
        <p:nvSpPr>
          <p:cNvPr id="30" name="Rectangle 29"/>
          <p:cNvSpPr/>
          <p:nvPr/>
        </p:nvSpPr>
        <p:spPr>
          <a:xfrm>
            <a:off x="1274938" y="2182838"/>
            <a:ext cx="1773062" cy="338554"/>
          </a:xfrm>
          <a:prstGeom prst="rect">
            <a:avLst/>
          </a:prstGeom>
        </p:spPr>
        <p:txBody>
          <a:bodyPr wrap="square">
            <a:spAutoFit/>
          </a:bodyPr>
          <a:lstStyle/>
          <a:p>
            <a:r>
              <a:rPr lang="en-US" sz="1600" dirty="0">
                <a:latin typeface="Calibri" panose="020F0502020204030204" pitchFamily="34" charset="0"/>
              </a:rPr>
              <a:t>y</a:t>
            </a:r>
            <a:r>
              <a:rPr lang="en-US" sz="1600" dirty="0" smtClean="0">
                <a:latin typeface="Calibri" panose="020F0502020204030204" pitchFamily="34" charset="0"/>
              </a:rPr>
              <a:t>ellow beam</a:t>
            </a:r>
          </a:p>
        </p:txBody>
      </p:sp>
      <p:sp>
        <p:nvSpPr>
          <p:cNvPr id="33" name="Rectangle 32"/>
          <p:cNvSpPr/>
          <p:nvPr/>
        </p:nvSpPr>
        <p:spPr>
          <a:xfrm>
            <a:off x="1274938" y="2362200"/>
            <a:ext cx="1773062" cy="338554"/>
          </a:xfrm>
          <a:prstGeom prst="rect">
            <a:avLst/>
          </a:prstGeom>
        </p:spPr>
        <p:txBody>
          <a:bodyPr wrap="square">
            <a:spAutoFit/>
          </a:bodyPr>
          <a:lstStyle/>
          <a:p>
            <a:r>
              <a:rPr lang="en-US" sz="1600" dirty="0" smtClean="0">
                <a:latin typeface="Calibri" panose="020F0502020204030204" pitchFamily="34" charset="0"/>
              </a:rPr>
              <a:t>blue beam</a:t>
            </a:r>
          </a:p>
        </p:txBody>
      </p:sp>
      <p:cxnSp>
        <p:nvCxnSpPr>
          <p:cNvPr id="3" name="Straight Arrow Connector 2"/>
          <p:cNvCxnSpPr/>
          <p:nvPr/>
        </p:nvCxnSpPr>
        <p:spPr>
          <a:xfrm flipV="1">
            <a:off x="2514600" y="1752600"/>
            <a:ext cx="1066800" cy="609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2514600" y="1905000"/>
            <a:ext cx="1066800" cy="609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3793602" y="304800"/>
            <a:ext cx="1773062" cy="338554"/>
          </a:xfrm>
          <a:prstGeom prst="rect">
            <a:avLst/>
          </a:prstGeom>
        </p:spPr>
        <p:txBody>
          <a:bodyPr wrap="square">
            <a:spAutoFit/>
          </a:bodyPr>
          <a:lstStyle/>
          <a:p>
            <a:r>
              <a:rPr lang="en-US" sz="1600" dirty="0">
                <a:latin typeface="Calibri" panose="020F0502020204030204" pitchFamily="34" charset="0"/>
              </a:rPr>
              <a:t>v</a:t>
            </a:r>
            <a:r>
              <a:rPr lang="en-US" sz="1600" dirty="0" smtClean="0">
                <a:latin typeface="Calibri" panose="020F0502020204030204" pitchFamily="34" charset="0"/>
              </a:rPr>
              <a:t>ideo image</a:t>
            </a:r>
          </a:p>
        </p:txBody>
      </p:sp>
      <p:sp>
        <p:nvSpPr>
          <p:cNvPr id="40" name="Rectangle 39"/>
          <p:cNvSpPr/>
          <p:nvPr/>
        </p:nvSpPr>
        <p:spPr>
          <a:xfrm>
            <a:off x="6553200" y="347246"/>
            <a:ext cx="2209800" cy="338554"/>
          </a:xfrm>
          <a:prstGeom prst="rect">
            <a:avLst/>
          </a:prstGeom>
        </p:spPr>
        <p:txBody>
          <a:bodyPr wrap="square">
            <a:spAutoFit/>
          </a:bodyPr>
          <a:lstStyle/>
          <a:p>
            <a:r>
              <a:rPr lang="en-US" sz="1600" dirty="0" smtClean="0">
                <a:latin typeface="Calibri" panose="020F0502020204030204" pitchFamily="34" charset="0"/>
              </a:rPr>
              <a:t>fitted projection</a:t>
            </a:r>
          </a:p>
        </p:txBody>
      </p:sp>
      <p:sp>
        <p:nvSpPr>
          <p:cNvPr id="41" name="Rectangle 40"/>
          <p:cNvSpPr/>
          <p:nvPr/>
        </p:nvSpPr>
        <p:spPr>
          <a:xfrm>
            <a:off x="8075140" y="3220109"/>
            <a:ext cx="998522" cy="646331"/>
          </a:xfrm>
          <a:prstGeom prst="rect">
            <a:avLst/>
          </a:prstGeom>
        </p:spPr>
        <p:txBody>
          <a:bodyPr wrap="square">
            <a:spAutoFit/>
          </a:bodyPr>
          <a:lstStyle/>
          <a:p>
            <a:r>
              <a:rPr lang="en-US" sz="1200" dirty="0" smtClean="0">
                <a:latin typeface="Calibri" panose="020F0502020204030204" pitchFamily="34" charset="0"/>
              </a:rPr>
              <a:t>(decay of</a:t>
            </a:r>
          </a:p>
          <a:p>
            <a:r>
              <a:rPr lang="en-US" sz="1200" dirty="0">
                <a:latin typeface="Calibri" panose="020F0502020204030204" pitchFamily="34" charset="0"/>
              </a:rPr>
              <a:t>m</a:t>
            </a:r>
            <a:r>
              <a:rPr lang="en-US" sz="1200" dirty="0" smtClean="0">
                <a:latin typeface="Calibri" panose="020F0502020204030204" pitchFamily="34" charset="0"/>
              </a:rPr>
              <a:t>etastable</a:t>
            </a:r>
          </a:p>
          <a:p>
            <a:r>
              <a:rPr lang="en-US" sz="1200" dirty="0">
                <a:latin typeface="Calibri" panose="020F0502020204030204" pitchFamily="34" charset="0"/>
              </a:rPr>
              <a:t>s</a:t>
            </a:r>
            <a:r>
              <a:rPr lang="en-US" sz="1200" dirty="0" smtClean="0">
                <a:latin typeface="Calibri" panose="020F0502020204030204" pitchFamily="34" charset="0"/>
              </a:rPr>
              <a:t>tate of H)</a:t>
            </a:r>
          </a:p>
        </p:txBody>
      </p:sp>
      <p:cxnSp>
        <p:nvCxnSpPr>
          <p:cNvPr id="5" name="Straight Arrow Connector 4"/>
          <p:cNvCxnSpPr/>
          <p:nvPr/>
        </p:nvCxnSpPr>
        <p:spPr>
          <a:xfrm flipH="1" flipV="1">
            <a:off x="8075140" y="2259038"/>
            <a:ext cx="535460" cy="96107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3226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62" y="12791"/>
            <a:ext cx="9067800" cy="369332"/>
          </a:xfrm>
          <a:prstGeom prst="rect">
            <a:avLst/>
          </a:prstGeom>
        </p:spPr>
        <p:txBody>
          <a:bodyPr wrap="square">
            <a:spAutoFit/>
          </a:bodyPr>
          <a:lstStyle/>
          <a:p>
            <a:r>
              <a:rPr lang="en-US" b="1" dirty="0">
                <a:latin typeface="Calibri" panose="020F0502020204030204" pitchFamily="34" charset="0"/>
              </a:rPr>
              <a:t>4</a:t>
            </a:r>
            <a:r>
              <a:rPr lang="en-US" b="1" dirty="0" smtClean="0">
                <a:latin typeface="Calibri" panose="020F0502020204030204" pitchFamily="34" charset="0"/>
              </a:rPr>
              <a:t>.  (movable) </a:t>
            </a:r>
            <a:r>
              <a:rPr lang="en-US" b="1" dirty="0" err="1" smtClean="0">
                <a:latin typeface="Calibri" panose="020F0502020204030204" pitchFamily="34" charset="0"/>
                <a:cs typeface="Times New Roman" panose="02020603050405020304" pitchFamily="18" charset="0"/>
              </a:rPr>
              <a:t>Schottky</a:t>
            </a:r>
            <a:r>
              <a:rPr lang="en-US" b="1" dirty="0" smtClean="0">
                <a:latin typeface="Calibri" panose="020F0502020204030204" pitchFamily="34" charset="0"/>
                <a:cs typeface="Times New Roman" panose="02020603050405020304" pitchFamily="18" charset="0"/>
              </a:rPr>
              <a:t> monitor </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700" y="3832500"/>
            <a:ext cx="3662000" cy="2642079"/>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600" y="3774586"/>
            <a:ext cx="3657599" cy="2626214"/>
          </a:xfrm>
          <a:prstGeom prst="rect">
            <a:avLst/>
          </a:prstGeom>
        </p:spPr>
      </p:pic>
      <p:sp>
        <p:nvSpPr>
          <p:cNvPr id="20" name="Rectangle 19"/>
          <p:cNvSpPr/>
          <p:nvPr/>
        </p:nvSpPr>
        <p:spPr>
          <a:xfrm>
            <a:off x="5862" y="6396335"/>
            <a:ext cx="9067800" cy="461665"/>
          </a:xfrm>
          <a:prstGeom prst="rect">
            <a:avLst/>
          </a:prstGeom>
        </p:spPr>
        <p:txBody>
          <a:bodyPr wrap="square">
            <a:spAutoFit/>
          </a:bodyPr>
          <a:lstStyle/>
          <a:p>
            <a:pPr algn="ctr"/>
            <a:r>
              <a:rPr lang="en-US" sz="1200" dirty="0">
                <a:latin typeface="Calibri" panose="020F0502020204030204" pitchFamily="34" charset="0"/>
              </a:rPr>
              <a:t>K.A. Brown et al, </a:t>
            </a:r>
            <a:r>
              <a:rPr lang="en-US" sz="1200" dirty="0" smtClean="0">
                <a:latin typeface="Calibri" panose="020F0502020204030204" pitchFamily="34" charset="0"/>
              </a:rPr>
              <a:t>Measuring </a:t>
            </a:r>
            <a:r>
              <a:rPr lang="en-US" sz="1200" dirty="0">
                <a:latin typeface="Calibri" panose="020F0502020204030204" pitchFamily="34" charset="0"/>
              </a:rPr>
              <a:t>transverse beam emittance using a 2.07 GHz movable </a:t>
            </a:r>
            <a:r>
              <a:rPr lang="en-US" sz="1200" dirty="0" err="1">
                <a:latin typeface="Calibri" panose="020F0502020204030204" pitchFamily="34" charset="0"/>
              </a:rPr>
              <a:t>Schottky</a:t>
            </a:r>
            <a:r>
              <a:rPr lang="en-US" sz="1200" dirty="0">
                <a:latin typeface="Calibri" panose="020F0502020204030204" pitchFamily="34" charset="0"/>
              </a:rPr>
              <a:t> cavity at </a:t>
            </a:r>
            <a:r>
              <a:rPr lang="en-US" sz="1200" dirty="0" smtClean="0">
                <a:latin typeface="Calibri" panose="020F0502020204030204" pitchFamily="34" charset="0"/>
              </a:rPr>
              <a:t>the </a:t>
            </a:r>
            <a:r>
              <a:rPr lang="en-US" sz="1200" dirty="0">
                <a:latin typeface="Calibri" panose="020F0502020204030204" pitchFamily="34" charset="0"/>
              </a:rPr>
              <a:t>Relativistic Heavy Ion Collider, </a:t>
            </a:r>
            <a:endParaRPr lang="en-US" sz="1200" dirty="0" smtClean="0">
              <a:latin typeface="Calibri" panose="020F0502020204030204" pitchFamily="34" charset="0"/>
            </a:endParaRPr>
          </a:p>
          <a:p>
            <a:pPr algn="ctr"/>
            <a:r>
              <a:rPr lang="en-US" sz="1200" dirty="0" smtClean="0">
                <a:latin typeface="Calibri" panose="020F0502020204030204" pitchFamily="34" charset="0"/>
              </a:rPr>
              <a:t>Phys</a:t>
            </a:r>
            <a:r>
              <a:rPr lang="en-US" sz="1200" dirty="0">
                <a:latin typeface="Calibri" panose="020F0502020204030204" pitchFamily="34" charset="0"/>
              </a:rPr>
              <a:t>. Rev. ST </a:t>
            </a:r>
            <a:r>
              <a:rPr lang="en-US" sz="1200" dirty="0" err="1">
                <a:latin typeface="Calibri" panose="020F0502020204030204" pitchFamily="34" charset="0"/>
              </a:rPr>
              <a:t>Accel</a:t>
            </a:r>
            <a:r>
              <a:rPr lang="en-US" sz="1200" dirty="0">
                <a:latin typeface="Calibri" panose="020F0502020204030204" pitchFamily="34" charset="0"/>
              </a:rPr>
              <a:t>. Beams 12, 012801 (2009)</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544704"/>
            <a:ext cx="2209800" cy="2731896"/>
          </a:xfrm>
          <a:prstGeom prst="rect">
            <a:avLst/>
          </a:prstGeom>
        </p:spPr>
      </p:pic>
      <p:sp>
        <p:nvSpPr>
          <p:cNvPr id="9" name="Rectangle 8"/>
          <p:cNvSpPr/>
          <p:nvPr/>
        </p:nvSpPr>
        <p:spPr>
          <a:xfrm>
            <a:off x="954700" y="3429000"/>
            <a:ext cx="3276600" cy="584775"/>
          </a:xfrm>
          <a:prstGeom prst="rect">
            <a:avLst/>
          </a:prstGeom>
        </p:spPr>
        <p:txBody>
          <a:bodyPr wrap="square">
            <a:spAutoFit/>
          </a:bodyPr>
          <a:lstStyle/>
          <a:p>
            <a:r>
              <a:rPr lang="en-US" sz="1600" dirty="0" err="1" smtClean="0">
                <a:latin typeface="Calibri" panose="020F0502020204030204" pitchFamily="34" charset="0"/>
              </a:rPr>
              <a:t>Schottky</a:t>
            </a:r>
            <a:r>
              <a:rPr lang="en-US" sz="1600" dirty="0" smtClean="0">
                <a:latin typeface="Calibri" panose="020F0502020204030204" pitchFamily="34" charset="0"/>
              </a:rPr>
              <a:t> and background spectra acquired during normal operations</a:t>
            </a:r>
          </a:p>
        </p:txBody>
      </p:sp>
      <p:sp>
        <p:nvSpPr>
          <p:cNvPr id="10" name="Rectangle 9"/>
          <p:cNvSpPr/>
          <p:nvPr/>
        </p:nvSpPr>
        <p:spPr>
          <a:xfrm>
            <a:off x="5029200" y="3505200"/>
            <a:ext cx="3276600" cy="338554"/>
          </a:xfrm>
          <a:prstGeom prst="rect">
            <a:avLst/>
          </a:prstGeom>
        </p:spPr>
        <p:txBody>
          <a:bodyPr wrap="square">
            <a:spAutoFit/>
          </a:bodyPr>
          <a:lstStyle/>
          <a:p>
            <a:r>
              <a:rPr lang="en-US" sz="1600" dirty="0" smtClean="0">
                <a:latin typeface="Calibri" panose="020F0502020204030204" pitchFamily="34" charset="0"/>
              </a:rPr>
              <a:t>data and fits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2899" y="640954"/>
            <a:ext cx="3986125" cy="125839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3334" y="2039882"/>
            <a:ext cx="3995690" cy="475592"/>
          </a:xfrm>
          <a:prstGeom prst="rect">
            <a:avLst/>
          </a:prstGeom>
        </p:spPr>
      </p:pic>
      <p:sp>
        <p:nvSpPr>
          <p:cNvPr id="7" name="Rectangle 6"/>
          <p:cNvSpPr/>
          <p:nvPr/>
        </p:nvSpPr>
        <p:spPr>
          <a:xfrm>
            <a:off x="6772235" y="2277678"/>
            <a:ext cx="1676400" cy="2377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7235" y="2706630"/>
            <a:ext cx="3452901" cy="229192"/>
          </a:xfrm>
          <a:prstGeom prst="rect">
            <a:avLst/>
          </a:prstGeom>
        </p:spPr>
      </p:pic>
      <p:cxnSp>
        <p:nvCxnSpPr>
          <p:cNvPr id="12" name="Straight Arrow Connector 11"/>
          <p:cNvCxnSpPr/>
          <p:nvPr/>
        </p:nvCxnSpPr>
        <p:spPr>
          <a:xfrm flipH="1" flipV="1">
            <a:off x="1291000" y="1752600"/>
            <a:ext cx="2057400" cy="1580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2817200" y="1753037"/>
            <a:ext cx="531200" cy="15761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348400" y="1762368"/>
            <a:ext cx="3276600" cy="338554"/>
          </a:xfrm>
          <a:prstGeom prst="rect">
            <a:avLst/>
          </a:prstGeom>
        </p:spPr>
        <p:txBody>
          <a:bodyPr wrap="square">
            <a:spAutoFit/>
          </a:bodyPr>
          <a:lstStyle/>
          <a:p>
            <a:r>
              <a:rPr lang="en-US" sz="1600" dirty="0" smtClean="0">
                <a:latin typeface="Calibri" panose="020F0502020204030204" pitchFamily="34" charset="0"/>
              </a:rPr>
              <a:t>bellows</a:t>
            </a:r>
          </a:p>
        </p:txBody>
      </p:sp>
    </p:spTree>
    <p:extLst>
      <p:ext uri="{BB962C8B-B14F-4D97-AF65-F5344CB8AC3E}">
        <p14:creationId xmlns:p14="http://schemas.microsoft.com/office/powerpoint/2010/main" val="2722292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18027</TotalTime>
  <Words>3634</Words>
  <Application>Microsoft Office PowerPoint</Application>
  <PresentationFormat>Presentazione su schermo (4:3)</PresentationFormat>
  <Paragraphs>594</Paragraphs>
  <Slides>46</Slides>
  <Notes>1</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46</vt:i4>
      </vt:variant>
    </vt:vector>
  </HeadingPairs>
  <TitlesOfParts>
    <vt:vector size="57" baseType="lpstr">
      <vt:lpstr>ＭＳ Ｐゴシック</vt:lpstr>
      <vt:lpstr>ＭＳ Ｐゴシック</vt:lpstr>
      <vt:lpstr>Arial</vt:lpstr>
      <vt:lpstr>Arial Black</vt:lpstr>
      <vt:lpstr>Calibri</vt:lpstr>
      <vt:lpstr>Comic Sans MS</vt:lpstr>
      <vt:lpstr>Helvetica</vt:lpstr>
      <vt:lpstr>Symbol</vt:lpstr>
      <vt:lpstr>Times New Roman</vt:lpstr>
      <vt:lpstr>Wingdings</vt:lpstr>
      <vt:lpstr>Office Theme</vt:lpstr>
      <vt:lpstr>RHIC experiences and challenges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BNL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Utente</cp:lastModifiedBy>
  <cp:revision>889</cp:revision>
  <cp:lastPrinted>2015-11-01T21:32:38Z</cp:lastPrinted>
  <dcterms:created xsi:type="dcterms:W3CDTF">2015-10-16T22:34:44Z</dcterms:created>
  <dcterms:modified xsi:type="dcterms:W3CDTF">2015-11-04T07:32:41Z</dcterms:modified>
</cp:coreProperties>
</file>