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av" ContentType="audio/wav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60" r:id="rId2"/>
    <p:sldId id="257" r:id="rId3"/>
    <p:sldId id="320" r:id="rId4"/>
    <p:sldId id="480" r:id="rId5"/>
    <p:sldId id="258" r:id="rId6"/>
    <p:sldId id="430" r:id="rId7"/>
    <p:sldId id="431" r:id="rId8"/>
    <p:sldId id="432" r:id="rId9"/>
    <p:sldId id="506" r:id="rId10"/>
    <p:sldId id="428" r:id="rId11"/>
    <p:sldId id="429" r:id="rId12"/>
    <p:sldId id="317" r:id="rId13"/>
    <p:sldId id="388" r:id="rId14"/>
    <p:sldId id="326" r:id="rId15"/>
    <p:sldId id="324" r:id="rId16"/>
    <p:sldId id="325" r:id="rId17"/>
    <p:sldId id="259" r:id="rId18"/>
    <p:sldId id="390" r:id="rId19"/>
    <p:sldId id="394" r:id="rId20"/>
    <p:sldId id="395" r:id="rId21"/>
    <p:sldId id="396" r:id="rId22"/>
    <p:sldId id="397" r:id="rId23"/>
    <p:sldId id="433" r:id="rId24"/>
    <p:sldId id="434" r:id="rId25"/>
    <p:sldId id="398" r:id="rId26"/>
    <p:sldId id="435" r:id="rId27"/>
    <p:sldId id="420" r:id="rId28"/>
    <p:sldId id="263" r:id="rId29"/>
    <p:sldId id="264" r:id="rId30"/>
    <p:sldId id="481" r:id="rId31"/>
    <p:sldId id="484" r:id="rId32"/>
    <p:sldId id="487" r:id="rId33"/>
    <p:sldId id="421" r:id="rId34"/>
    <p:sldId id="422" r:id="rId35"/>
    <p:sldId id="423" r:id="rId36"/>
    <p:sldId id="424" r:id="rId37"/>
    <p:sldId id="425" r:id="rId38"/>
    <p:sldId id="436" r:id="rId39"/>
    <p:sldId id="321" r:id="rId40"/>
    <p:sldId id="437" r:id="rId41"/>
    <p:sldId id="438" r:id="rId42"/>
    <p:sldId id="488" r:id="rId43"/>
    <p:sldId id="489" r:id="rId44"/>
    <p:sldId id="490" r:id="rId45"/>
    <p:sldId id="495" r:id="rId46"/>
    <p:sldId id="493" r:id="rId47"/>
    <p:sldId id="494" r:id="rId48"/>
    <p:sldId id="439" r:id="rId49"/>
    <p:sldId id="440" r:id="rId50"/>
    <p:sldId id="442" r:id="rId51"/>
    <p:sldId id="447" r:id="rId52"/>
    <p:sldId id="512" r:id="rId53"/>
    <p:sldId id="507" r:id="rId54"/>
    <p:sldId id="508" r:id="rId55"/>
    <p:sldId id="476" r:id="rId56"/>
    <p:sldId id="477" r:id="rId57"/>
    <p:sldId id="478" r:id="rId58"/>
    <p:sldId id="479" r:id="rId59"/>
    <p:sldId id="496" r:id="rId60"/>
    <p:sldId id="261" r:id="rId61"/>
    <p:sldId id="427" r:id="rId62"/>
    <p:sldId id="361" r:id="rId63"/>
    <p:sldId id="459" r:id="rId64"/>
    <p:sldId id="463" r:id="rId65"/>
    <p:sldId id="467" r:id="rId66"/>
    <p:sldId id="469" r:id="rId67"/>
    <p:sldId id="470" r:id="rId68"/>
    <p:sldId id="474" r:id="rId69"/>
    <p:sldId id="475" r:id="rId70"/>
    <p:sldId id="456" r:id="rId71"/>
    <p:sldId id="509" r:id="rId72"/>
    <p:sldId id="503" r:id="rId73"/>
    <p:sldId id="504" r:id="rId74"/>
    <p:sldId id="505" r:id="rId75"/>
    <p:sldId id="497" r:id="rId76"/>
    <p:sldId id="502" r:id="rId77"/>
    <p:sldId id="498" r:id="rId78"/>
    <p:sldId id="501" r:id="rId79"/>
    <p:sldId id="510" r:id="rId80"/>
    <p:sldId id="511" r:id="rId81"/>
    <p:sldId id="500" r:id="rId8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7" autoAdjust="0"/>
  </p:normalViewPr>
  <p:slideViewPr>
    <p:cSldViewPr snapToGrid="0" snapToObjects="1">
      <p:cViewPr varScale="1">
        <p:scale>
          <a:sx n="75" d="100"/>
          <a:sy n="75" d="100"/>
        </p:scale>
        <p:origin x="-2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A254-E659-BB4D-96FA-2E8516170F38}" type="datetimeFigureOut">
              <a:rPr lang="de-DE" smtClean="0"/>
              <a:t>05/11/15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96A5D-7A3B-FC4D-997E-CD8DFE94AB3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11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563C8-9A4A-0843-BAF4-D879F5987AD8}" type="datetimeFigureOut">
              <a:rPr lang="de-DE" smtClean="0"/>
              <a:t>05/11/15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A6A02-2C2C-964E-A5FF-B30186A5D94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08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13F3-0E44-3D44-AD06-CAA7BC6EF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9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D80B-7E78-4DDB-B456-97AC4535BD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50A42-2230-8241-9C50-2C0BA3BECFF7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76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simple case of a square beam, to convert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signal imbalance into a real beam position one must multiply it by 0.5×beamsize.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50A42-2230-8241-9C50-2C0BA3BECFF7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47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86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45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7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8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0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1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0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A236-F59A-7B4F-810D-C6E8E12F38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wmf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videc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850"/>
            <a:ext cx="9144000" cy="838039"/>
          </a:xfrm>
          <a:prstGeom prst="rect">
            <a:avLst/>
          </a:prstGeom>
        </p:spPr>
      </p:pic>
      <p:pic>
        <p:nvPicPr>
          <p:cNvPr id="5" name="Content Placeholder 3" descr="Screen Shot 2013-05-29 at 13.07.4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5" b="-1860"/>
          <a:stretch/>
        </p:blipFill>
        <p:spPr>
          <a:xfrm>
            <a:off x="13228" y="4947947"/>
            <a:ext cx="9144000" cy="1939055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</a:t>
            </a:r>
            <a:r>
              <a:rPr lang="en-US" dirty="0"/>
              <a:t>trends in </a:t>
            </a:r>
            <a:r>
              <a:rPr lang="en-US" dirty="0" smtClean="0"/>
              <a:t>diamond </a:t>
            </a:r>
            <a:r>
              <a:rPr lang="en-US" dirty="0"/>
              <a:t>d</a:t>
            </a:r>
            <a:r>
              <a:rPr lang="en-US" dirty="0" smtClean="0"/>
              <a:t>etectors </a:t>
            </a:r>
            <a:r>
              <a:rPr lang="en-US" dirty="0"/>
              <a:t>for beam diagnostics </a:t>
            </a:r>
            <a:r>
              <a:rPr lang="en-US" dirty="0" smtClean="0"/>
              <a:t>purposes</a:t>
            </a:r>
            <a:endParaRPr lang="de-DE" sz="31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4763" y="3933978"/>
            <a:ext cx="9148763" cy="1049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Workshop Beam </a:t>
            </a:r>
            <a:r>
              <a:rPr lang="de-DE" dirty="0"/>
              <a:t>Dynamics </a:t>
            </a:r>
            <a:r>
              <a:rPr lang="de-DE" dirty="0" err="1"/>
              <a:t>meets</a:t>
            </a:r>
            <a:r>
              <a:rPr lang="de-DE" dirty="0"/>
              <a:t>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r>
              <a:rPr lang="en-US" dirty="0" smtClean="0"/>
              <a:t>Erich Griesmayer, CIVIDEC Instrumentation</a:t>
            </a:r>
          </a:p>
          <a:p>
            <a:r>
              <a:rPr lang="de-DE" dirty="0"/>
              <a:t>Florence, November </a:t>
            </a:r>
            <a:r>
              <a:rPr lang="de-DE" dirty="0" smtClean="0"/>
              <a:t>4-6, </a:t>
            </a:r>
            <a:r>
              <a:rPr lang="de-DE" dirty="0"/>
              <a:t>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68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25.11.2003 Bloomington</a:t>
            </a:r>
          </a:p>
        </p:txBody>
      </p:sp>
      <p:pic>
        <p:nvPicPr>
          <p:cNvPr id="16387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8" r="-10368"/>
          <a:stretch>
            <a:fillRect/>
          </a:stretch>
        </p:blipFill>
        <p:spPr/>
      </p:pic>
      <p:grpSp>
        <p:nvGrpSpPr>
          <p:cNvPr id="6" name="Group 5"/>
          <p:cNvGrpSpPr/>
          <p:nvPr/>
        </p:nvGrpSpPr>
        <p:grpSpPr>
          <a:xfrm>
            <a:off x="1189025" y="1660832"/>
            <a:ext cx="6718631" cy="4438311"/>
            <a:chOff x="1189025" y="1660832"/>
            <a:chExt cx="6718631" cy="4438311"/>
          </a:xfrm>
        </p:grpSpPr>
        <p:pic>
          <p:nvPicPr>
            <p:cNvPr id="3" name="Picture 2" descr="Screen Shot 2013-05-29 at 12.19.3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025" y="4708195"/>
              <a:ext cx="5891074" cy="1390948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</p:pic>
        <p:pic>
          <p:nvPicPr>
            <p:cNvPr id="4" name="Picture 3" descr="Screen Shot 2012-10-08 at 10.31.3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78" y="1660832"/>
              <a:ext cx="3056978" cy="3957530"/>
            </a:xfrm>
            <a:prstGeom prst="rect">
              <a:avLst/>
            </a:prstGeom>
            <a:ln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10</a:t>
            </a:fld>
            <a:endParaRPr lang="en-GB"/>
          </a:p>
        </p:txBody>
      </p:sp>
      <p:pic>
        <p:nvPicPr>
          <p:cNvPr id="10" name="Bild 9" descr="Cividec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3988" y="259339"/>
            <a:ext cx="19716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Bloomington,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indiana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pict0495_st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2004 </a:t>
            </a:r>
            <a:r>
              <a:rPr lang="en-US" dirty="0" smtClean="0">
                <a:latin typeface="Calibri" charset="0"/>
              </a:rPr>
              <a:t>MIT</a:t>
            </a:r>
            <a:endParaRPr lang="en-US" dirty="0">
              <a:latin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3922" y="1660428"/>
            <a:ext cx="6880271" cy="4425206"/>
            <a:chOff x="643922" y="1660428"/>
            <a:chExt cx="6880271" cy="4425206"/>
          </a:xfrm>
        </p:grpSpPr>
        <p:pic>
          <p:nvPicPr>
            <p:cNvPr id="2" name="Picture 1" descr="Screen Shot 2013-05-29 at 12.22.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22" y="3701734"/>
              <a:ext cx="5254725" cy="2383900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</p:pic>
        <p:pic>
          <p:nvPicPr>
            <p:cNvPr id="3" name="Picture 2" descr="Screen Shot 2013-05-29 at 12.27.0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455" y="1660428"/>
              <a:ext cx="3621738" cy="2427614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</p:pic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11</a:t>
            </a:fld>
            <a:endParaRPr lang="en-GB"/>
          </a:p>
        </p:txBody>
      </p:sp>
      <p:pic>
        <p:nvPicPr>
          <p:cNvPr id="10" name="Bild 9" descr="Cividec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3988" y="259339"/>
            <a:ext cx="104207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MIT, MGH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2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2004 – ATLAS BCM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2004: </a:t>
            </a:r>
            <a:r>
              <a:rPr lang="en-US" b="1" dirty="0" smtClean="0">
                <a:solidFill>
                  <a:srgbClr val="800000"/>
                </a:solidFill>
              </a:rPr>
              <a:t>First diamond detector at CERN </a:t>
            </a:r>
            <a:r>
              <a:rPr lang="en-US" dirty="0" smtClean="0"/>
              <a:t>for the ATLAS experiment.</a:t>
            </a:r>
          </a:p>
        </p:txBody>
      </p:sp>
      <p:pic>
        <p:nvPicPr>
          <p:cNvPr id="4" name="Bild 3" descr="Cividec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1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9 ATLAS To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r="6346"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67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9 ATLAS Endcap Calorimete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0"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3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ATLAS inner detector</a:t>
            </a:r>
          </a:p>
        </p:txBody>
      </p:sp>
      <p:pic>
        <p:nvPicPr>
          <p:cNvPr id="72706" name="Content Placeholder 5" descr="11 ATLAS Subdetec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0" r="-10460"/>
          <a:stretch>
            <a:fillRect/>
          </a:stretch>
        </p:blipFill>
        <p:spPr/>
      </p:pic>
      <p:sp>
        <p:nvSpPr>
          <p:cNvPr id="72707" name="Datumsplatzhalt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AT" sz="1200" smtClean="0">
                <a:solidFill>
                  <a:srgbClr val="898989"/>
                </a:solidFill>
                <a:latin typeface="Calibri" charset="0"/>
              </a:rPr>
              <a:t>Florence 2015</a:t>
            </a:r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2708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  <a:latin typeface="Calibri" charset="0"/>
              </a:rPr>
              <a:t>© CIVIDEC Instrumentation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2709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24F5B5-B792-4341-8EFA-CAC7DF14AD87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3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ATLAS BCM</a:t>
            </a:r>
          </a:p>
        </p:txBody>
      </p:sp>
      <p:pic>
        <p:nvPicPr>
          <p:cNvPr id="73730" name="Content Placeholder 3" descr="12 BCM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08" r="-10408"/>
          <a:stretch>
            <a:fillRect/>
          </a:stretch>
        </p:blipFill>
        <p:spPr/>
      </p:pic>
      <p:sp>
        <p:nvSpPr>
          <p:cNvPr id="73731" name="Datumsplatzhalt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AT" sz="1200" smtClean="0">
                <a:solidFill>
                  <a:srgbClr val="898989"/>
                </a:solidFill>
                <a:latin typeface="Calibri" charset="0"/>
              </a:rPr>
              <a:t>Florence 2015</a:t>
            </a:r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3732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  <a:latin typeface="Calibri" charset="0"/>
              </a:rPr>
              <a:t>© CIVIDEC Instrumentation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9894" y="1520345"/>
            <a:ext cx="7147640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Bunch-by-bunch analysis of LHC 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collisions and background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3764" r="8780"/>
          <a:stretch>
            <a:fillRect/>
          </a:stretch>
        </p:blipFill>
        <p:spPr bwMode="auto">
          <a:xfrm>
            <a:off x="1498652" y="2731457"/>
            <a:ext cx="5131988" cy="31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7535037" y="6384703"/>
            <a:ext cx="1586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H. </a:t>
            </a:r>
            <a:r>
              <a:rPr lang="en-US" sz="1200" dirty="0" err="1" smtClean="0"/>
              <a:t>Pernegger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153988" y="259339"/>
            <a:ext cx="125366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ATLAS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Loss Monitoring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2010: </a:t>
            </a:r>
            <a:r>
              <a:rPr lang="en-US" b="1" dirty="0" smtClean="0">
                <a:solidFill>
                  <a:srgbClr val="800000"/>
                </a:solidFill>
              </a:rPr>
              <a:t>Diamond Beam Loss Monitor</a:t>
            </a:r>
            <a:r>
              <a:rPr lang="en-US" dirty="0" smtClean="0"/>
              <a:t> for the LHC accelerator at CERN for machine protection purposes.</a:t>
            </a:r>
          </a:p>
        </p:txBody>
      </p:sp>
      <p:pic>
        <p:nvPicPr>
          <p:cNvPr id="4" name="Bild 3" descr="Cividec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© CIVIDEC Instrumentation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02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P101055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672" b="2230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LHC Diamond Beam Loss Monitors</a:t>
            </a:r>
          </a:p>
        </p:txBody>
      </p:sp>
      <p:pic>
        <p:nvPicPr>
          <p:cNvPr id="41987" name="Content Placeholder 12" descr="P10104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/>
      </p:pic>
      <p:sp>
        <p:nvSpPr>
          <p:cNvPr id="10" name="Oval 9"/>
          <p:cNvSpPr/>
          <p:nvPr/>
        </p:nvSpPr>
        <p:spPr>
          <a:xfrm rot="370155">
            <a:off x="3148013" y="2176463"/>
            <a:ext cx="1717675" cy="101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57772" y="5647939"/>
            <a:ext cx="15096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CERN LHC IP 7</a:t>
            </a:r>
            <a:endParaRPr lang="en-US" dirty="0"/>
          </a:p>
        </p:txBody>
      </p:sp>
      <p:pic>
        <p:nvPicPr>
          <p:cNvPr id="6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19</a:t>
            </a:fld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5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1 pCVD hell.jpg"/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b="8428"/>
          <a:stretch>
            <a:fillRect/>
          </a:stretch>
        </p:blipFill>
        <p:spPr>
          <a:xfrm>
            <a:off x="450840" y="1558548"/>
            <a:ext cx="8313309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</a:t>
            </a:r>
          </a:p>
          <a:p>
            <a:r>
              <a:rPr lang="en-US" dirty="0" smtClean="0"/>
              <a:t>Presence</a:t>
            </a:r>
          </a:p>
          <a:p>
            <a:r>
              <a:rPr lang="en-US" dirty="0" smtClean="0"/>
              <a:t>Future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2</a:t>
            </a:fld>
            <a:endParaRPr lang="en-GB"/>
          </a:p>
        </p:txBody>
      </p:sp>
      <p:pic>
        <p:nvPicPr>
          <p:cNvPr id="7" name="Bild 6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6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Bunch-by-bunch losses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3475" y="5321687"/>
            <a:ext cx="726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shape of losses, 25 ns bunch separation, 0.8 ns sampling period.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pic>
        <p:nvPicPr>
          <p:cNvPr id="15" name="Picture 14" descr="Screen Shot 2013-11-12 at 10.31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1" y="1417638"/>
            <a:ext cx="6983909" cy="3784828"/>
          </a:xfrm>
          <a:prstGeom prst="rect">
            <a:avLst/>
          </a:prstGeom>
        </p:spPr>
      </p:pic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7596989" y="6384703"/>
            <a:ext cx="121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T. Baer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6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29330" r="20937" b="34027"/>
          <a:stretch/>
        </p:blipFill>
        <p:spPr bwMode="auto">
          <a:xfrm>
            <a:off x="457200" y="1600199"/>
            <a:ext cx="8229600" cy="316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742862" y="1850866"/>
            <a:ext cx="486419" cy="310730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29281" y="1620420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 pilot bunches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708" y="1813350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us beam abort gap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7251" y="1801304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us LHC injection gap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444087" y="2078303"/>
            <a:ext cx="217150" cy="310730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1237" y="1817828"/>
            <a:ext cx="164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0.2 us SPS injection gap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696203" y="2084326"/>
            <a:ext cx="217150" cy="310730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384752" y="2078303"/>
            <a:ext cx="217150" cy="310730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251244"/>
            <a:ext cx="824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Static losses after ramp -  90 us turn period</a:t>
            </a:r>
          </a:p>
          <a:p>
            <a:r>
              <a:rPr lang="en-US" dirty="0" smtClean="0"/>
              <a:t>Batches of 4x36 bunches, 3 us beam abort gap</a:t>
            </a:r>
            <a:r>
              <a:rPr lang="en-US" dirty="0"/>
              <a:t>, injection </a:t>
            </a:r>
            <a:r>
              <a:rPr lang="en-US" dirty="0" smtClean="0"/>
              <a:t>gaps: </a:t>
            </a:r>
            <a:r>
              <a:rPr lang="en-US" dirty="0"/>
              <a:t>LHC = </a:t>
            </a:r>
            <a:r>
              <a:rPr lang="en-US" dirty="0" smtClean="0"/>
              <a:t>1 us, SPS = 0.2 us</a:t>
            </a:r>
          </a:p>
          <a:p>
            <a:r>
              <a:rPr lang="en-US" dirty="0" smtClean="0"/>
              <a:t>12 pilot bunches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Static operation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pic>
        <p:nvPicPr>
          <p:cNvPr id="16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/>
          <p:nvPr/>
        </p:nvSpPr>
        <p:spPr>
          <a:xfrm>
            <a:off x="7596989" y="6384703"/>
            <a:ext cx="121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T. Baer</a:t>
            </a:r>
            <a:endParaRPr lang="en-US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Bunch-by-Bunch Losses</a:t>
            </a:r>
            <a:endParaRPr lang="en-US" dirty="0"/>
          </a:p>
        </p:txBody>
      </p:sp>
      <p:pic>
        <p:nvPicPr>
          <p:cNvPr id="7" name="Content Placeholder 4" descr="5-ax106-bunch-clock-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42319" r="13798" b="5695"/>
          <a:stretch/>
        </p:blipFill>
        <p:spPr>
          <a:xfrm>
            <a:off x="457200" y="1831080"/>
            <a:ext cx="8240559" cy="2720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169749"/>
            <a:ext cx="824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loss histogram as recorded with the 40 MHz bunch clock signal, 25 ns loss separation, 1.2 ns time resolution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22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00174" y="4996712"/>
            <a:ext cx="16204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88556" y="4572307"/>
            <a:ext cx="142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= Phase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3114" y="1208759"/>
            <a:ext cx="0" cy="973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0552" y="1120614"/>
            <a:ext cx="120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of Losses</a:t>
            </a:r>
            <a:endParaRPr lang="en-US" dirty="0"/>
          </a:p>
        </p:txBody>
      </p:sp>
      <p:pic>
        <p:nvPicPr>
          <p:cNvPr id="13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51426" y="2381556"/>
            <a:ext cx="20508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 ns time resolution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6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Single-Bunch Instability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58247" r="16031" b="7858"/>
          <a:stretch/>
        </p:blipFill>
        <p:spPr bwMode="auto">
          <a:xfrm>
            <a:off x="457200" y="1600201"/>
            <a:ext cx="8229600" cy="296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499752"/>
            <a:ext cx="475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Single-bunch instabilities at the end of a squeeze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1151" y="1763083"/>
            <a:ext cx="187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7F7F"/>
                </a:solidFill>
              </a:rPr>
              <a:t>Single-bunch instability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pic>
        <p:nvPicPr>
          <p:cNvPr id="11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7596989" y="6384703"/>
            <a:ext cx="121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T. Baer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0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measurement</a:t>
            </a:r>
            <a:endParaRPr lang="en-US" dirty="0"/>
          </a:p>
        </p:txBody>
      </p:sp>
      <p:pic>
        <p:nvPicPr>
          <p:cNvPr id="4" name="Content Placeholder 3" descr="imag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8" r="-16528"/>
          <a:stretch>
            <a:fillRect/>
          </a:stretch>
        </p:blipFill>
        <p:spPr>
          <a:xfrm>
            <a:off x="1489868" y="2010324"/>
            <a:ext cx="6096000" cy="3352565"/>
          </a:xfrm>
        </p:spPr>
      </p:pic>
      <p:sp>
        <p:nvSpPr>
          <p:cNvPr id="5" name="TextBox 4"/>
          <p:cNvSpPr txBox="1"/>
          <p:nvPr/>
        </p:nvSpPr>
        <p:spPr>
          <a:xfrm>
            <a:off x="1489868" y="5781635"/>
            <a:ext cx="69482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Horizontal </a:t>
            </a:r>
            <a:r>
              <a:rPr lang="en-US" dirty="0"/>
              <a:t>tune </a:t>
            </a:r>
            <a:r>
              <a:rPr lang="en-US" dirty="0" smtClean="0"/>
              <a:t>= 0.307. Resolution = 10</a:t>
            </a:r>
            <a:r>
              <a:rPr lang="en-US" baseline="30000" dirty="0" smtClean="0"/>
              <a:t>-3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8A7A49"/>
                </a:solidFill>
              </a:rPr>
              <a:t>Reference tune: BBQ = 0.307.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154333" y="5363295"/>
            <a:ext cx="14111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9556" y="4938890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46110" y="1806222"/>
            <a:ext cx="0" cy="973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314" y="2010324"/>
            <a:ext cx="197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Spectral Amplitude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6368" y="3247320"/>
            <a:ext cx="35463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Tune of a single LHC bunch</a:t>
            </a:r>
            <a:endParaRPr lang="en-US" sz="2400" dirty="0"/>
          </a:p>
        </p:txBody>
      </p:sp>
      <p:pic>
        <p:nvPicPr>
          <p:cNvPr id="14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/>
          <p:cNvSpPr txBox="1"/>
          <p:nvPr/>
        </p:nvSpPr>
        <p:spPr>
          <a:xfrm>
            <a:off x="7596989" y="6384703"/>
            <a:ext cx="1211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T. Baer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153988" y="259339"/>
            <a:ext cx="10695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LHC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Cryogenic detector: LHC Quadrupole</a:t>
            </a:r>
            <a:endParaRPr lang="en-US" dirty="0"/>
          </a:p>
        </p:txBody>
      </p:sp>
      <p:pic>
        <p:nvPicPr>
          <p:cNvPr id="7" name="Content Placeholder 6" descr="DSC018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3" r="-1041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4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256x256_fit_one_bestfi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1798" y="792529"/>
            <a:ext cx="3942369" cy="5928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Diamond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40073" y="4921985"/>
            <a:ext cx="370342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Operated inside the LHC </a:t>
            </a:r>
            <a:r>
              <a:rPr lang="en-US" dirty="0" err="1" smtClean="0"/>
              <a:t>quadrupoles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at 20 K and UHV conditions</a:t>
            </a:r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0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Quadrupole</a:t>
            </a:r>
            <a:endParaRPr lang="en-GB" dirty="0"/>
          </a:p>
        </p:txBody>
      </p:sp>
      <p:pic>
        <p:nvPicPr>
          <p:cNvPr id="7" name="Inhaltsplatzhalter 6" descr="DSC018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3" r="-10413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27</a:t>
            </a:fld>
            <a:endParaRPr lang="en-GB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977981" y="1845317"/>
            <a:ext cx="1812441" cy="1312714"/>
          </a:xfrm>
          <a:prstGeom prst="ellipse">
            <a:avLst/>
          </a:prstGeom>
          <a:solidFill>
            <a:srgbClr val="FFFF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/>
          <p:cNvSpPr txBox="1"/>
          <p:nvPr/>
        </p:nvSpPr>
        <p:spPr>
          <a:xfrm>
            <a:off x="6359980" y="211367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 K</a:t>
            </a:r>
          </a:p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mbar</a:t>
            </a:r>
          </a:p>
        </p:txBody>
      </p:sp>
    </p:spTree>
    <p:extLst>
      <p:ext uri="{BB962C8B-B14F-4D97-AF65-F5344CB8AC3E}">
        <p14:creationId xmlns:p14="http://schemas.microsoft.com/office/powerpoint/2010/main" val="316280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Speed-of-Light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28</a:t>
            </a:fld>
            <a:endParaRPr lang="en-GB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6120" y="162911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00000"/>
                </a:solidFill>
              </a:rPr>
              <a:t>2012: Verification of the speed of light at the CNGS experiment at CERN.</a:t>
            </a:r>
          </a:p>
          <a:p>
            <a:endParaRPr lang="en-GB" dirty="0">
              <a:solidFill>
                <a:srgbClr val="800000"/>
              </a:solidFill>
            </a:endParaRPr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07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_DSC27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6" r="-10516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resolution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grpSp>
        <p:nvGrpSpPr>
          <p:cNvPr id="11" name="Gruppierung 10"/>
          <p:cNvGrpSpPr/>
          <p:nvPr/>
        </p:nvGrpSpPr>
        <p:grpSpPr>
          <a:xfrm>
            <a:off x="673244" y="2895605"/>
            <a:ext cx="5720348" cy="3145971"/>
            <a:chOff x="0" y="2895605"/>
            <a:chExt cx="5720348" cy="3145971"/>
          </a:xfrm>
        </p:grpSpPr>
        <p:pic>
          <p:nvPicPr>
            <p:cNvPr id="9" name="Content Placeholder 6" descr="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828" r="-12828"/>
            <a:stretch>
              <a:fillRect/>
            </a:stretch>
          </p:blipFill>
          <p:spPr>
            <a:xfrm>
              <a:off x="0" y="2895605"/>
              <a:ext cx="5720348" cy="314597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2675465" y="3002858"/>
              <a:ext cx="234308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14.6 ns time resolution</a:t>
              </a:r>
              <a:endParaRPr lang="en-GB" dirty="0"/>
            </a:p>
          </p:txBody>
        </p:sp>
      </p:grpSp>
      <p:pic>
        <p:nvPicPr>
          <p:cNvPr id="12" name="Bild 6" descr="cividec_schriftzug_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53988" y="259339"/>
            <a:ext cx="120127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CNGS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7596989" y="6384703"/>
            <a:ext cx="1365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smtClean="0"/>
              <a:t>H. Jansen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96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1 pCVD hell.jpg"/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b="8428"/>
          <a:stretch>
            <a:fillRect/>
          </a:stretch>
        </p:blipFill>
        <p:spPr>
          <a:xfrm>
            <a:off x="450840" y="1558548"/>
            <a:ext cx="8313309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Presence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3</a:t>
            </a:fld>
            <a:endParaRPr lang="en-GB"/>
          </a:p>
        </p:txBody>
      </p:sp>
      <p:pic>
        <p:nvPicPr>
          <p:cNvPr id="7" name="Bild 6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application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8503" b="850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China Lectures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30</a:t>
            </a:fld>
            <a:endParaRPr lang="en-US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56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China Lectures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31</a:t>
            </a:fld>
            <a:endParaRPr lang="en-US"/>
          </a:p>
        </p:txBody>
      </p:sp>
      <p:pic>
        <p:nvPicPr>
          <p:cNvPr id="9" name="Content Placeholder 8" descr="f-scan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1" r="-7021"/>
          <a:stretch>
            <a:fillRect/>
          </a:stretch>
        </p:blipFill>
        <p:spPr/>
      </p:pic>
      <p:cxnSp>
        <p:nvCxnSpPr>
          <p:cNvPr id="11" name="Straight Connector 10"/>
          <p:cNvCxnSpPr/>
          <p:nvPr/>
        </p:nvCxnSpPr>
        <p:spPr>
          <a:xfrm>
            <a:off x="3263642" y="2526093"/>
            <a:ext cx="0" cy="13244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77298" y="3795971"/>
            <a:ext cx="867600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23094" y="3386328"/>
            <a:ext cx="32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j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144898" y="3638196"/>
            <a:ext cx="0" cy="2123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86465" y="1838507"/>
            <a:ext cx="288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= 106 MHz (9.4 ns period)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20734" y="3440614"/>
            <a:ext cx="287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signal (3 ns FWHM)</a:t>
            </a:r>
            <a:endParaRPr lang="en-US" dirty="0"/>
          </a:p>
        </p:txBody>
      </p:sp>
      <p:pic>
        <p:nvPicPr>
          <p:cNvPr id="14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53988" y="259339"/>
            <a:ext cx="86924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IBA, LLN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resolution</a:t>
            </a:r>
            <a:endParaRPr lang="en-US" dirty="0"/>
          </a:p>
        </p:txBody>
      </p:sp>
      <p:pic>
        <p:nvPicPr>
          <p:cNvPr id="7" name="Content Placeholder 6" descr="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China Lectures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28860" y="2854347"/>
            <a:ext cx="24222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 </a:t>
            </a:r>
            <a:r>
              <a:rPr lang="en-US" sz="2400" dirty="0" err="1" smtClean="0"/>
              <a:t>ps</a:t>
            </a:r>
            <a:endParaRPr lang="en-US" sz="2400" dirty="0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56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1638"/>
            <a:ext cx="8229600" cy="2212037"/>
          </a:xfrm>
        </p:spPr>
        <p:txBody>
          <a:bodyPr>
            <a:normAutofit/>
          </a:bodyPr>
          <a:lstStyle/>
          <a:p>
            <a:r>
              <a:rPr lang="en-US" b="1" dirty="0" smtClean="0"/>
              <a:t>High-Radiation Detector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E9F6-FC24-D645-9528-597AFEC43378}" type="slidenum">
              <a:rPr lang="en-US" smtClean="0"/>
              <a:t>33</a:t>
            </a:fld>
            <a:endParaRPr lang="en-US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48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HiRadMat</a:t>
            </a:r>
            <a:endParaRPr lang="en-US" dirty="0"/>
          </a:p>
        </p:txBody>
      </p:sp>
      <p:pic>
        <p:nvPicPr>
          <p:cNvPr id="4" name="Content Placeholder 3" descr="Screen Shot 2013-12-15 at 18.25.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8734"/>
          <a:stretch>
            <a:fillRect/>
          </a:stretch>
        </p:blipFill>
        <p:spPr/>
      </p:pic>
      <p:pic>
        <p:nvPicPr>
          <p:cNvPr id="6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9" name="TextBox 7"/>
          <p:cNvSpPr txBox="1"/>
          <p:nvPr/>
        </p:nvSpPr>
        <p:spPr>
          <a:xfrm>
            <a:off x="7596989" y="6384703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F. </a:t>
            </a:r>
            <a:r>
              <a:rPr lang="en-US" sz="1200" dirty="0" err="1" smtClean="0"/>
              <a:t>Burkart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885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HiRadMat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532" y="1600200"/>
            <a:ext cx="6059459" cy="4544594"/>
          </a:xfrm>
          <a:prstGeom prst="rect">
            <a:avLst/>
          </a:prstGeom>
        </p:spPr>
      </p:pic>
      <p:pic>
        <p:nvPicPr>
          <p:cNvPr id="9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67761" y="2646813"/>
            <a:ext cx="25425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1x10</a:t>
            </a:r>
            <a:r>
              <a:rPr lang="en-GB" baseline="30000" dirty="0" smtClean="0"/>
              <a:t>9</a:t>
            </a:r>
            <a:r>
              <a:rPr lang="en-GB" dirty="0" smtClean="0"/>
              <a:t> protons per bunch</a:t>
            </a:r>
            <a:endParaRPr lang="en-GB" dirty="0"/>
          </a:p>
        </p:txBody>
      </p:sp>
      <p:sp>
        <p:nvSpPr>
          <p:cNvPr id="11" name="TextBox 7"/>
          <p:cNvSpPr txBox="1"/>
          <p:nvPr/>
        </p:nvSpPr>
        <p:spPr>
          <a:xfrm>
            <a:off x="7596989" y="6384703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F. </a:t>
            </a:r>
            <a:r>
              <a:rPr lang="en-US" sz="1200" dirty="0" err="1" smtClean="0"/>
              <a:t>Burkart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978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650" y="2165943"/>
            <a:ext cx="4525963" cy="3394473"/>
          </a:xfrm>
          <a:prstGeom prst="rect">
            <a:avLst/>
          </a:prstGeom>
        </p:spPr>
      </p:pic>
      <p:pic>
        <p:nvPicPr>
          <p:cNvPr id="9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7596989" y="638470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J. Sanchez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611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r="8734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8E819-D005-4044-8147-D0F886FAE13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ch8_7-12-2012 22-41-42.7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5294" y="5423121"/>
            <a:ext cx="1206548" cy="789434"/>
          </a:xfrm>
          <a:prstGeom prst="rect">
            <a:avLst/>
          </a:prstGeom>
        </p:spPr>
      </p:pic>
      <p:grpSp>
        <p:nvGrpSpPr>
          <p:cNvPr id="12" name="Gruppierung 11"/>
          <p:cNvGrpSpPr/>
          <p:nvPr/>
        </p:nvGrpSpPr>
        <p:grpSpPr>
          <a:xfrm>
            <a:off x="-16930" y="1980475"/>
            <a:ext cx="2542583" cy="679868"/>
            <a:chOff x="-16930" y="1980475"/>
            <a:chExt cx="2542583" cy="679868"/>
          </a:xfrm>
        </p:grpSpPr>
        <p:sp>
          <p:nvSpPr>
            <p:cNvPr id="10" name="Textfeld 9"/>
            <p:cNvSpPr txBox="1"/>
            <p:nvPr/>
          </p:nvSpPr>
          <p:spPr>
            <a:xfrm>
              <a:off x="-16930" y="1980475"/>
              <a:ext cx="254258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1x10</a:t>
              </a:r>
              <a:r>
                <a:rPr lang="en-GB" baseline="30000" dirty="0" smtClean="0"/>
                <a:t>9</a:t>
              </a:r>
              <a:r>
                <a:rPr lang="en-GB" dirty="0" smtClean="0"/>
                <a:t> protons per bunch</a:t>
              </a:r>
              <a:endParaRPr lang="en-GB" dirty="0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>
              <a:off x="47270" y="2660343"/>
              <a:ext cx="1258779" cy="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14" name="TextBox 7"/>
          <p:cNvSpPr txBox="1"/>
          <p:nvPr/>
        </p:nvSpPr>
        <p:spPr>
          <a:xfrm>
            <a:off x="7596989" y="6384703"/>
            <a:ext cx="13516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smtClean="0"/>
              <a:t>D. </a:t>
            </a:r>
            <a:r>
              <a:rPr lang="en-US" sz="1200" dirty="0" err="1" smtClean="0"/>
              <a:t>Deboy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727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2015-11-04 DiamondLineari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r="-267"/>
          <a:stretch>
            <a:fillRect/>
          </a:stretch>
        </p:blipFill>
        <p:spPr>
          <a:xfrm>
            <a:off x="457200" y="1638300"/>
            <a:ext cx="822960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Linearity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grpSp>
        <p:nvGrpSpPr>
          <p:cNvPr id="20" name="Gruppierung 19"/>
          <p:cNvGrpSpPr/>
          <p:nvPr/>
        </p:nvGrpSpPr>
        <p:grpSpPr>
          <a:xfrm>
            <a:off x="6480628" y="4209143"/>
            <a:ext cx="889000" cy="326570"/>
            <a:chOff x="6480628" y="4209143"/>
            <a:chExt cx="889000" cy="326570"/>
          </a:xfrm>
        </p:grpSpPr>
        <p:sp>
          <p:nvSpPr>
            <p:cNvPr id="9" name="Textfeld 8"/>
            <p:cNvSpPr txBox="1"/>
            <p:nvPr/>
          </p:nvSpPr>
          <p:spPr>
            <a:xfrm>
              <a:off x="6480628" y="4209143"/>
              <a:ext cx="889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/>
                <a:t>HiRadMat</a:t>
              </a:r>
              <a:endParaRPr lang="en-GB" sz="1200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7045470" y="4481285"/>
              <a:ext cx="181795" cy="5442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336143" y="4415970"/>
            <a:ext cx="2910113" cy="326572"/>
            <a:chOff x="4336143" y="4415970"/>
            <a:chExt cx="2910113" cy="326572"/>
          </a:xfrm>
        </p:grpSpPr>
        <p:sp>
          <p:nvSpPr>
            <p:cNvPr id="11" name="Rechteck 10"/>
            <p:cNvSpPr/>
            <p:nvPr/>
          </p:nvSpPr>
          <p:spPr>
            <a:xfrm>
              <a:off x="4336143" y="4688114"/>
              <a:ext cx="2910113" cy="5442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537200" y="4415970"/>
              <a:ext cx="889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Daphne</a:t>
              </a:r>
              <a:endParaRPr lang="en-GB" sz="1200" dirty="0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4065815" y="4781255"/>
            <a:ext cx="687437" cy="288221"/>
            <a:chOff x="4065815" y="4743155"/>
            <a:chExt cx="687437" cy="288221"/>
          </a:xfrm>
        </p:grpSpPr>
        <p:sp>
          <p:nvSpPr>
            <p:cNvPr id="13" name="Rechteck 12"/>
            <p:cNvSpPr/>
            <p:nvPr/>
          </p:nvSpPr>
          <p:spPr>
            <a:xfrm>
              <a:off x="4065815" y="4985657"/>
              <a:ext cx="681693" cy="4571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085772" y="4743155"/>
              <a:ext cx="667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CNGS</a:t>
              </a:r>
              <a:endParaRPr lang="en-GB" sz="1200" dirty="0"/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1705429" y="4985657"/>
            <a:ext cx="3047823" cy="315686"/>
            <a:chOff x="1705429" y="4985657"/>
            <a:chExt cx="3047823" cy="315686"/>
          </a:xfrm>
        </p:grpSpPr>
        <p:sp>
          <p:nvSpPr>
            <p:cNvPr id="15" name="Rechteck 14"/>
            <p:cNvSpPr/>
            <p:nvPr/>
          </p:nvSpPr>
          <p:spPr>
            <a:xfrm>
              <a:off x="1705429" y="5246915"/>
              <a:ext cx="3047823" cy="5442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679700" y="4985657"/>
              <a:ext cx="889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LHC DBLM</a:t>
              </a:r>
              <a:endParaRPr lang="en-GB" sz="1200" dirty="0"/>
            </a:p>
          </p:txBody>
        </p:sp>
      </p:grpSp>
      <p:pic>
        <p:nvPicPr>
          <p:cNvPr id="21" name="Bild 20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53988" y="259339"/>
            <a:ext cx="1019530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HiRadMat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Frascati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CNGS</a:t>
            </a:r>
          </a:p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LHC</a:t>
            </a:r>
          </a:p>
        </p:txBody>
      </p:sp>
      <p:cxnSp>
        <p:nvCxnSpPr>
          <p:cNvPr id="24" name="Gerade Verbindung 23"/>
          <p:cNvCxnSpPr>
            <a:cxnSpLocks/>
          </p:cNvCxnSpPr>
          <p:nvPr/>
        </p:nvCxnSpPr>
        <p:spPr>
          <a:xfrm flipV="1">
            <a:off x="1777868" y="3618904"/>
            <a:ext cx="2937890" cy="1306800"/>
          </a:xfrm>
          <a:prstGeom prst="line">
            <a:avLst/>
          </a:prstGeom>
          <a:ln w="38100" cmpd="sng">
            <a:solidFill>
              <a:schemeClr val="accent1">
                <a:alpha val="2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>
            <a:spLocks/>
          </p:cNvSpPr>
          <p:nvPr/>
        </p:nvSpPr>
        <p:spPr>
          <a:xfrm>
            <a:off x="1663518" y="48958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/>
          <p:cNvSpPr txBox="1"/>
          <p:nvPr/>
        </p:nvSpPr>
        <p:spPr>
          <a:xfrm>
            <a:off x="2019300" y="3734707"/>
            <a:ext cx="88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Lab s</a:t>
            </a:r>
            <a:r>
              <a:rPr lang="en-GB" sz="1200" dirty="0" smtClean="0"/>
              <a:t>ource</a:t>
            </a:r>
            <a:endParaRPr lang="en-GB" sz="1200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1771518" y="4011706"/>
            <a:ext cx="336682" cy="769549"/>
          </a:xfrm>
          <a:prstGeom prst="straightConnector1">
            <a:avLst/>
          </a:prstGeom>
          <a:ln w="3175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7"/>
          <p:cNvSpPr txBox="1"/>
          <p:nvPr/>
        </p:nvSpPr>
        <p:spPr>
          <a:xfrm>
            <a:off x="7126165" y="6384703"/>
            <a:ext cx="195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/>
              <a:t>F. </a:t>
            </a:r>
            <a:r>
              <a:rPr lang="en-US" sz="1200" dirty="0" err="1" smtClean="0"/>
              <a:t>Burkart</a:t>
            </a:r>
            <a:r>
              <a:rPr lang="en-US" sz="1200" dirty="0" smtClean="0"/>
              <a:t>, O</a:t>
            </a:r>
            <a:r>
              <a:rPr lang="en-US" sz="1200" dirty="0" smtClean="0"/>
              <a:t>. Stein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80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Past</a:t>
            </a:r>
          </a:p>
          <a:p>
            <a:r>
              <a:rPr lang="en-US" dirty="0" smtClean="0"/>
              <a:t>Presence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Future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39</a:t>
            </a:fld>
            <a:endParaRPr lang="en-GB"/>
          </a:p>
        </p:txBody>
      </p:sp>
      <p:pic>
        <p:nvPicPr>
          <p:cNvPr id="7" name="Bild 6" descr="Cividec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Cividec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 8" descr="Screen Shot 2014-10-27 at 20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1900"/>
            <a:ext cx="9144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4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0" y="25050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Charged Particles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78620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Cividec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 8" descr="Screen Shot 2014-10-27 at 20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1900"/>
            <a:ext cx="9144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5050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Neutrons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296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Innovation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Neutron </a:t>
            </a:r>
            <a:r>
              <a:rPr lang="en-US" b="1" dirty="0" smtClean="0">
                <a:solidFill>
                  <a:srgbClr val="800000"/>
                </a:solidFill>
              </a:rPr>
              <a:t>spectroscopy </a:t>
            </a:r>
            <a:r>
              <a:rPr lang="en-US" dirty="0" smtClean="0"/>
              <a:t>for the </a:t>
            </a:r>
            <a:r>
              <a:rPr lang="en-US" dirty="0" err="1" smtClean="0"/>
              <a:t>n_TOF</a:t>
            </a:r>
            <a:r>
              <a:rPr lang="en-US" dirty="0" smtClean="0"/>
              <a:t> facility at CERN.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© CIVIDEC Instrumentation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41</a:t>
            </a:fld>
            <a:endParaRPr lang="en-GB" dirty="0"/>
          </a:p>
        </p:txBody>
      </p:sp>
      <p:pic>
        <p:nvPicPr>
          <p:cNvPr id="9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n_TOF Facility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China Lectures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F403E-9ADD-4144-A4F0-AE093AABC1D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20485" name="Picture 2" descr="2.3 CERN Accelerators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5"/>
          <a:stretch>
            <a:fillRect/>
          </a:stretch>
        </p:blipFill>
        <p:spPr bwMode="auto">
          <a:xfrm>
            <a:off x="588963" y="1600200"/>
            <a:ext cx="798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367328" y="4782372"/>
            <a:ext cx="2461394" cy="1343791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4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n_TOF at CERN</a:t>
            </a:r>
          </a:p>
        </p:txBody>
      </p:sp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1404938" y="1600200"/>
            <a:ext cx="6438900" cy="4545013"/>
            <a:chOff x="323528" y="3501008"/>
            <a:chExt cx="4680520" cy="3110183"/>
          </a:xfrm>
        </p:grpSpPr>
        <p:pic>
          <p:nvPicPr>
            <p:cNvPr id="21511" name="Picture 7" descr="DSC0142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501008"/>
              <a:ext cx="4680520" cy="311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533551" y="5087060"/>
              <a:ext cx="1134356" cy="73871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37984">
              <a:off x="833585" y="4934973"/>
              <a:ext cx="563139" cy="1890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Neutrons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52182" y="5229370"/>
              <a:ext cx="1300529" cy="2770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Vacuum Chamber</a:t>
              </a:r>
            </a:p>
          </p:txBody>
        </p:sp>
        <p:sp>
          <p:nvSpPr>
            <p:cNvPr id="21515" name="TextBox 11"/>
            <p:cNvSpPr txBox="1">
              <a:spLocks noChangeArrowheads="1"/>
            </p:cNvSpPr>
            <p:nvPr/>
          </p:nvSpPr>
          <p:spPr bwMode="auto">
            <a:xfrm>
              <a:off x="3170019" y="3789040"/>
              <a:ext cx="17620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FF00"/>
                  </a:solidFill>
                </a:rPr>
                <a:t>Spectroscopic amplifiers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772262" y="4005068"/>
              <a:ext cx="431586" cy="14448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China Lectures 2015</a:t>
            </a:r>
            <a:endParaRPr lang="en-US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21BB9-37E4-D84D-BF93-F2758E66405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21510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24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CERN n_TOF facility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China Lectures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0C662-A0B4-BC49-BE8B-2DFEC2DDADC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833563" y="3246438"/>
            <a:ext cx="166687" cy="9493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60350" y="3640138"/>
            <a:ext cx="13589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2054225" y="3659188"/>
            <a:ext cx="5046663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0575" y="3238500"/>
            <a:ext cx="166688" cy="9477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22537" name="Gruppierung 20"/>
          <p:cNvGrpSpPr>
            <a:grpSpLocks/>
          </p:cNvGrpSpPr>
          <p:nvPr/>
        </p:nvGrpSpPr>
        <p:grpSpPr bwMode="auto">
          <a:xfrm>
            <a:off x="1390650" y="3265488"/>
            <a:ext cx="1071563" cy="796925"/>
            <a:chOff x="1389862" y="3264999"/>
            <a:chExt cx="1072385" cy="797087"/>
          </a:xfrm>
        </p:grpSpPr>
        <p:cxnSp>
          <p:nvCxnSpPr>
            <p:cNvPr id="14" name="Gerade Verbindung mit Pfeil 13"/>
            <p:cNvCxnSpPr/>
            <p:nvPr/>
          </p:nvCxnSpPr>
          <p:spPr>
            <a:xfrm flipV="1">
              <a:off x="2053946" y="3282465"/>
              <a:ext cx="384470" cy="33979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>
              <a:off x="2077777" y="3722292"/>
              <a:ext cx="384470" cy="33979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48" name="Gruppierung 18"/>
            <p:cNvGrpSpPr>
              <a:grpSpLocks/>
            </p:cNvGrpSpPr>
            <p:nvPr/>
          </p:nvGrpSpPr>
          <p:grpSpPr bwMode="auto">
            <a:xfrm flipH="1">
              <a:off x="1389862" y="3264999"/>
              <a:ext cx="396091" cy="779895"/>
              <a:chOff x="2230481" y="3434591"/>
              <a:chExt cx="396091" cy="77989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2242102" y="3434591"/>
                <a:ext cx="384470" cy="339794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7"/>
              <p:cNvCxnSpPr/>
              <p:nvPr/>
            </p:nvCxnSpPr>
            <p:spPr>
              <a:xfrm>
                <a:off x="2230980" y="3874418"/>
                <a:ext cx="384470" cy="339794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538" name="Textfeld 19"/>
          <p:cNvSpPr txBox="1">
            <a:spLocks noChangeArrowheads="1"/>
          </p:cNvSpPr>
          <p:nvPr/>
        </p:nvSpPr>
        <p:spPr bwMode="auto">
          <a:xfrm>
            <a:off x="188913" y="3236913"/>
            <a:ext cx="91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Protons</a:t>
            </a:r>
          </a:p>
        </p:txBody>
      </p:sp>
      <p:sp>
        <p:nvSpPr>
          <p:cNvPr id="22539" name="Textfeld 21"/>
          <p:cNvSpPr txBox="1">
            <a:spLocks noChangeArrowheads="1"/>
          </p:cNvSpPr>
          <p:nvPr/>
        </p:nvSpPr>
        <p:spPr bwMode="auto">
          <a:xfrm>
            <a:off x="1390650" y="2576513"/>
            <a:ext cx="106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8000"/>
                </a:solidFill>
              </a:rPr>
              <a:t>Neutrons </a:t>
            </a:r>
          </a:p>
        </p:txBody>
      </p:sp>
      <p:sp>
        <p:nvSpPr>
          <p:cNvPr id="22540" name="Textfeld 22"/>
          <p:cNvSpPr txBox="1">
            <a:spLocks noChangeArrowheads="1"/>
          </p:cNvSpPr>
          <p:nvPr/>
        </p:nvSpPr>
        <p:spPr bwMode="auto">
          <a:xfrm>
            <a:off x="1455738" y="4705350"/>
            <a:ext cx="106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Pb-target</a:t>
            </a:r>
          </a:p>
        </p:txBody>
      </p:sp>
      <p:sp>
        <p:nvSpPr>
          <p:cNvPr id="22541" name="Textfeld 23"/>
          <p:cNvSpPr txBox="1">
            <a:spLocks noChangeArrowheads="1"/>
          </p:cNvSpPr>
          <p:nvPr/>
        </p:nvSpPr>
        <p:spPr bwMode="auto">
          <a:xfrm>
            <a:off x="6269038" y="4732338"/>
            <a:ext cx="1897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Diamond detector</a:t>
            </a:r>
          </a:p>
        </p:txBody>
      </p:sp>
      <p:sp>
        <p:nvSpPr>
          <p:cNvPr id="22542" name="Textfeld 24"/>
          <p:cNvSpPr txBox="1">
            <a:spLocks noChangeArrowheads="1"/>
          </p:cNvSpPr>
          <p:nvPr/>
        </p:nvSpPr>
        <p:spPr bwMode="auto">
          <a:xfrm>
            <a:off x="4184650" y="5497513"/>
            <a:ext cx="77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200 m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1941513" y="5910263"/>
            <a:ext cx="5265737" cy="0"/>
          </a:xfrm>
          <a:prstGeom prst="straightConnector1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4" name="Textfeld 27"/>
          <p:cNvSpPr txBox="1">
            <a:spLocks noChangeArrowheads="1"/>
          </p:cNvSpPr>
          <p:nvPr/>
        </p:nvSpPr>
        <p:spPr bwMode="auto">
          <a:xfrm>
            <a:off x="4184650" y="3217863"/>
            <a:ext cx="1062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8000"/>
                </a:solidFill>
              </a:rPr>
              <a:t>Neutrons</a:t>
            </a:r>
          </a:p>
        </p:txBody>
      </p:sp>
      <p:pic>
        <p:nvPicPr>
          <p:cNvPr id="22545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4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Diamond-Mosaic Detector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4D01D-B1AE-2B4C-B794-BC429BA357D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2469" name="Picture 6" descr="DSC013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600200"/>
            <a:ext cx="68103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4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8" descr="Screen Shot 2014-05-09 at 01.0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 r="6624" b="3754"/>
          <a:stretch>
            <a:fillRect/>
          </a:stretch>
        </p:blipFill>
        <p:spPr bwMode="auto">
          <a:xfrm>
            <a:off x="998538" y="1922463"/>
            <a:ext cx="667543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5538" name="Inhaltsplatzhalter 6" descr="Screen Shot 2014-10-30 at 10.04.5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2" r="-7382"/>
          <a:stretch>
            <a:fillRect/>
          </a:stretch>
        </p:blipFill>
        <p:spPr/>
      </p:pic>
      <p:sp>
        <p:nvSpPr>
          <p:cNvPr id="256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Energy spectrum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China Lectures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pic>
        <p:nvPicPr>
          <p:cNvPr id="25606" name="Bild 6" descr="cividec_schriftzug_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Courtesy C. Weiss</a:t>
            </a:r>
          </a:p>
        </p:txBody>
      </p:sp>
      <p:sp>
        <p:nvSpPr>
          <p:cNvPr id="2" name="Rechteck 1"/>
          <p:cNvSpPr/>
          <p:nvPr/>
        </p:nvSpPr>
        <p:spPr>
          <a:xfrm>
            <a:off x="2095500" y="2065338"/>
            <a:ext cx="2189163" cy="1362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153988" y="259339"/>
            <a:ext cx="127581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n_TOF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2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Neutron </a:t>
            </a:r>
            <a:r>
              <a:rPr lang="en-US" dirty="0" smtClean="0">
                <a:latin typeface="Calibri" charset="0"/>
              </a:rPr>
              <a:t>interaction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diamond</a:t>
            </a:r>
            <a:endParaRPr lang="en-US" dirty="0">
              <a:latin typeface="Calibri" charset="0"/>
            </a:endParaRPr>
          </a:p>
        </p:txBody>
      </p:sp>
      <p:pic>
        <p:nvPicPr>
          <p:cNvPr id="26626" name="Content Placeholder 3" descr="CVD Background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7295" r="1730" b="595"/>
          <a:stretch>
            <a:fillRect/>
          </a:stretch>
        </p:blipFill>
        <p:spPr>
          <a:xfrm>
            <a:off x="1320800" y="1779588"/>
            <a:ext cx="6477000" cy="4168775"/>
          </a:xfr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12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China Lectures 2015</a:t>
            </a:r>
            <a:endParaRPr lang="en-US" dirty="0"/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Courtesy C. Weiss</a:t>
            </a:r>
          </a:p>
        </p:txBody>
      </p:sp>
      <p:pic>
        <p:nvPicPr>
          <p:cNvPr id="26631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53988" y="259339"/>
            <a:ext cx="127581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CERN,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n_TOF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8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 txBox="1">
            <a:spLocks/>
          </p:cNvSpPr>
          <p:nvPr/>
        </p:nvSpPr>
        <p:spPr bwMode="auto">
          <a:xfrm>
            <a:off x="457200" y="1817688"/>
            <a:ext cx="82296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100" dirty="0" smtClean="0"/>
              <a:t>Vienna </a:t>
            </a:r>
            <a:r>
              <a:rPr lang="en-US" sz="4100" dirty="0"/>
              <a:t>TRIGA MARK-II research reactor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13CDE-BFD4-FA40-B9EF-DC882A20DC9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pic>
        <p:nvPicPr>
          <p:cNvPr id="48133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83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TRIGA MARK-II research reactor</a:t>
            </a:r>
          </a:p>
        </p:txBody>
      </p:sp>
      <p:pic>
        <p:nvPicPr>
          <p:cNvPr id="49154" name="Inhaltsplatzhalter 6" descr="Screen Shot 2015-06-04 at 08.46.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5" b="29295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1A624-6C45-7A44-AF6A-2A93E22B345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4915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54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2003 – </a:t>
            </a:r>
            <a:r>
              <a:rPr lang="de-DE" dirty="0" smtClean="0"/>
              <a:t>First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2003: </a:t>
            </a:r>
            <a:r>
              <a:rPr lang="en-US" b="1" dirty="0" smtClean="0">
                <a:solidFill>
                  <a:srgbClr val="800000"/>
                </a:solidFill>
              </a:rPr>
              <a:t>First </a:t>
            </a:r>
            <a:r>
              <a:rPr lang="en-US" b="1" dirty="0">
                <a:solidFill>
                  <a:srgbClr val="800000"/>
                </a:solidFill>
              </a:rPr>
              <a:t>s</a:t>
            </a:r>
            <a:r>
              <a:rPr lang="en-US" b="1" dirty="0" smtClean="0">
                <a:solidFill>
                  <a:srgbClr val="800000"/>
                </a:solidFill>
              </a:rPr>
              <a:t>ingle proton pulses</a:t>
            </a:r>
            <a:r>
              <a:rPr lang="en-US" b="1" dirty="0" smtClean="0"/>
              <a:t> </a:t>
            </a:r>
            <a:r>
              <a:rPr lang="en-US" dirty="0" smtClean="0"/>
              <a:t>with a diamond detector recorded with sub-nanosecond signal response.</a:t>
            </a:r>
          </a:p>
        </p:txBody>
      </p:sp>
      <p:pic>
        <p:nvPicPr>
          <p:cNvPr id="4" name="Bild 3" descr="Cividec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0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Li - conversion</a:t>
            </a:r>
          </a:p>
        </p:txBody>
      </p:sp>
      <p:pic>
        <p:nvPicPr>
          <p:cNvPr id="51202" name="Inhaltsplatzhalter 6" descr="Screen Shot 2014-10-30 at 13.35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23" r="-21523" b="11089"/>
          <a:stretch>
            <a:fillRect/>
          </a:stretch>
        </p:blipFill>
        <p:spPr>
          <a:xfrm>
            <a:off x="457200" y="1600200"/>
            <a:ext cx="8229600" cy="4024313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6DC21-24AF-0C4A-BDD6-799478388C1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51206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>
            <a:off x="2481263" y="3792538"/>
            <a:ext cx="43592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8" name="Textfeld 7"/>
          <p:cNvSpPr txBox="1">
            <a:spLocks noChangeArrowheads="1"/>
          </p:cNvSpPr>
          <p:nvPr/>
        </p:nvSpPr>
        <p:spPr bwMode="auto">
          <a:xfrm>
            <a:off x="2201863" y="3552825"/>
            <a:ext cx="28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3478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 descr="2015-02-10 ThermalNeutronsPrecisionSpectroscop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r="-267"/>
          <a:stretch>
            <a:fillRect/>
          </a:stretch>
        </p:blipFill>
        <p:spPr/>
      </p:pic>
      <p:sp>
        <p:nvSpPr>
          <p:cNvPr id="5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>
                <a:latin typeface="Calibri" charset="0"/>
              </a:rPr>
              <a:t>Tritons + </a:t>
            </a:r>
            <a:r>
              <a:rPr lang="de-DE" dirty="0" err="1">
                <a:latin typeface="Calibri" charset="0"/>
              </a:rPr>
              <a:t>gammas</a:t>
            </a:r>
            <a:endParaRPr lang="de-DE" dirty="0">
              <a:latin typeface="Calibri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56325" name="Textfeld 7"/>
          <p:cNvSpPr txBox="1">
            <a:spLocks noChangeArrowheads="1"/>
          </p:cNvSpPr>
          <p:nvPr/>
        </p:nvSpPr>
        <p:spPr bwMode="auto">
          <a:xfrm>
            <a:off x="2333629" y="4421185"/>
            <a:ext cx="1293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/>
              <a:t>Gamma </a:t>
            </a:r>
          </a:p>
          <a:p>
            <a:pPr eaLnBrk="1" hangingPunct="1"/>
            <a:r>
              <a:rPr lang="de-DE" sz="1800" dirty="0" err="1"/>
              <a:t>background</a:t>
            </a:r>
            <a:endParaRPr lang="de-DE" sz="1800" dirty="0"/>
          </a:p>
        </p:txBody>
      </p:sp>
      <p:sp>
        <p:nvSpPr>
          <p:cNvPr id="56326" name="Textfeld 8"/>
          <p:cNvSpPr txBox="1">
            <a:spLocks noChangeArrowheads="1"/>
          </p:cNvSpPr>
          <p:nvPr/>
        </p:nvSpPr>
        <p:spPr bwMode="auto">
          <a:xfrm>
            <a:off x="5248275" y="3122613"/>
            <a:ext cx="84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Tritons</a:t>
            </a:r>
          </a:p>
        </p:txBody>
      </p:sp>
      <p:sp>
        <p:nvSpPr>
          <p:cNvPr id="56327" name="Textfeld 1"/>
          <p:cNvSpPr txBox="1">
            <a:spLocks noChangeArrowheads="1"/>
          </p:cNvSpPr>
          <p:nvPr/>
        </p:nvSpPr>
        <p:spPr bwMode="auto">
          <a:xfrm>
            <a:off x="5024970" y="2138363"/>
            <a:ext cx="27178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Conventional spectroscopy</a:t>
            </a:r>
          </a:p>
        </p:txBody>
      </p:sp>
      <p:pic>
        <p:nvPicPr>
          <p:cNvPr id="5632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P. Kavrigin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53988" y="259339"/>
            <a:ext cx="127019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TU Wien, ATI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4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charset="0"/>
              </a:rPr>
              <a:t>Tritons + </a:t>
            </a:r>
            <a:r>
              <a:rPr lang="de-DE" dirty="0" err="1">
                <a:latin typeface="Calibri" charset="0"/>
              </a:rPr>
              <a:t>alphas</a:t>
            </a:r>
            <a:r>
              <a:rPr lang="de-DE" dirty="0">
                <a:latin typeface="Calibri" charset="0"/>
              </a:rPr>
              <a:t> + </a:t>
            </a:r>
            <a:r>
              <a:rPr lang="de-DE" dirty="0" err="1">
                <a:latin typeface="Calibri" charset="0"/>
              </a:rPr>
              <a:t>gammas</a:t>
            </a:r>
            <a:endParaRPr lang="en-GB" dirty="0"/>
          </a:p>
        </p:txBody>
      </p:sp>
      <p:pic>
        <p:nvPicPr>
          <p:cNvPr id="7" name="Inhaltsplatzhalter 6" descr="2015-02-10 ThermalNeutronsSelectiveSpectroscop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r="-267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5396117" y="2138363"/>
            <a:ext cx="231345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/>
              <a:t>Selective spectroscopy</a:t>
            </a:r>
            <a:endParaRPr lang="en-GB" sz="1800" dirty="0"/>
          </a:p>
        </p:txBody>
      </p:sp>
      <p:pic>
        <p:nvPicPr>
          <p:cNvPr id="9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P. Kavrigin</a:t>
            </a:r>
          </a:p>
        </p:txBody>
      </p:sp>
    </p:spTree>
    <p:extLst>
      <p:ext uri="{BB962C8B-B14F-4D97-AF65-F5344CB8AC3E}">
        <p14:creationId xmlns:p14="http://schemas.microsoft.com/office/powerpoint/2010/main" val="338490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Reactor core</a:t>
            </a:r>
          </a:p>
        </p:txBody>
      </p:sp>
      <p:pic>
        <p:nvPicPr>
          <p:cNvPr id="50178" name="Inhaltsplatzhalter 6" descr="Screen Shot 2015-06-04 at 08.47.3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108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0D87E-C3FA-C44B-B614-9029E491452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98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response</a:t>
            </a:r>
            <a:endParaRPr lang="en-GB" dirty="0"/>
          </a:p>
        </p:txBody>
      </p:sp>
      <p:pic>
        <p:nvPicPr>
          <p:cNvPr id="7" name="Inhaltsplatzhalter 6" descr="Screen Shot 2015-11-05 at 11.18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 b="4024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93305" y="6356350"/>
            <a:ext cx="2112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</a:t>
            </a:r>
            <a:r>
              <a:rPr lang="en-US" sz="1400" dirty="0" smtClean="0"/>
              <a:t>B. </a:t>
            </a:r>
            <a:r>
              <a:rPr lang="en-US" sz="1400" dirty="0" err="1" smtClean="0"/>
              <a:t>Morgenbesser</a:t>
            </a:r>
            <a:endParaRPr lang="en-US" sz="1400" dirty="0"/>
          </a:p>
        </p:txBody>
      </p:sp>
      <p:grpSp>
        <p:nvGrpSpPr>
          <p:cNvPr id="15" name="Gruppierung 14"/>
          <p:cNvGrpSpPr/>
          <p:nvPr/>
        </p:nvGrpSpPr>
        <p:grpSpPr>
          <a:xfrm>
            <a:off x="1667762" y="2356123"/>
            <a:ext cx="6426238" cy="2371422"/>
            <a:chOff x="1667762" y="2356123"/>
            <a:chExt cx="6426238" cy="2371422"/>
          </a:xfrm>
        </p:grpSpPr>
        <p:cxnSp>
          <p:nvCxnSpPr>
            <p:cNvPr id="11" name="Gerade Verbindung 10"/>
            <p:cNvCxnSpPr/>
            <p:nvPr/>
          </p:nvCxnSpPr>
          <p:spPr>
            <a:xfrm flipH="1">
              <a:off x="3580332" y="2356123"/>
              <a:ext cx="4513668" cy="2371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1667762" y="4727545"/>
              <a:ext cx="191257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/>
          <p:cNvSpPr txBox="1"/>
          <p:nvPr/>
        </p:nvSpPr>
        <p:spPr>
          <a:xfrm>
            <a:off x="153988" y="259339"/>
            <a:ext cx="127019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TU Wien, ATI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 txBox="1">
            <a:spLocks/>
          </p:cNvSpPr>
          <p:nvPr/>
        </p:nvSpPr>
        <p:spPr bwMode="auto">
          <a:xfrm>
            <a:off x="457200" y="2319338"/>
            <a:ext cx="8229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100"/>
              <a:t>14 MeV Neutrons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658DE-22C7-3543-A828-E06BCB508E3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pic>
        <p:nvPicPr>
          <p:cNvPr id="66565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17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Van de Graaf</a:t>
            </a:r>
          </a:p>
        </p:txBody>
      </p:sp>
      <p:pic>
        <p:nvPicPr>
          <p:cNvPr id="67586" name="Inhaltsplatzhalter 6" descr="Screen Shot 2015-09-11 at 22.59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7" r="-4137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53988" y="1655763"/>
            <a:ext cx="2622833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PTB  </a:t>
            </a:r>
            <a:r>
              <a:rPr lang="en-GB" sz="1600" dirty="0" err="1">
                <a:solidFill>
                  <a:schemeClr val="bg1">
                    <a:lumMod val="75000"/>
                  </a:schemeClr>
                </a:solidFill>
              </a:rPr>
              <a:t>Braunschweig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Germany</a:t>
            </a:r>
          </a:p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IRMM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Geel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, Belgium</a:t>
            </a:r>
          </a:p>
        </p:txBody>
      </p:sp>
      <p:sp>
        <p:nvSpPr>
          <p:cNvPr id="67591" name="Textfeld 8"/>
          <p:cNvSpPr txBox="1">
            <a:spLocks noChangeArrowheads="1"/>
          </p:cNvSpPr>
          <p:nvPr/>
        </p:nvSpPr>
        <p:spPr bwMode="auto">
          <a:xfrm>
            <a:off x="5010150" y="5556250"/>
            <a:ext cx="16337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BFBFBF"/>
                </a:solidFill>
              </a:rPr>
              <a:t>14 MeV neutrons</a:t>
            </a:r>
          </a:p>
          <a:p>
            <a:pPr eaLnBrk="1" hangingPunct="1"/>
            <a:r>
              <a:rPr lang="en-GB" sz="1600" dirty="0">
                <a:solidFill>
                  <a:srgbClr val="BFBFBF"/>
                </a:solidFill>
              </a:rPr>
              <a:t>200 keV </a:t>
            </a:r>
            <a:r>
              <a:rPr lang="en-GB" sz="1600" dirty="0" smtClean="0">
                <a:solidFill>
                  <a:srgbClr val="BFBFBF"/>
                </a:solidFill>
              </a:rPr>
              <a:t>FWHM</a:t>
            </a:r>
            <a:endParaRPr lang="en-GB" sz="16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Weiss</a:t>
            </a:r>
          </a:p>
        </p:txBody>
      </p:sp>
      <p:pic>
        <p:nvPicPr>
          <p:cNvPr id="10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53988" y="259339"/>
            <a:ext cx="14723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IRMM, Belgium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2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14 MeV neutrons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pic>
        <p:nvPicPr>
          <p:cNvPr id="68612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Weiss</a:t>
            </a:r>
          </a:p>
        </p:txBody>
      </p:sp>
      <p:pic>
        <p:nvPicPr>
          <p:cNvPr id="68614" name="Inhaltsplatzhalter 8" descr="Screen Shot 2015-09-07 at 00.51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" r="-877"/>
          <a:stretch>
            <a:fillRect/>
          </a:stretch>
        </p:blipFill>
        <p:spPr/>
      </p:pic>
      <p:sp>
        <p:nvSpPr>
          <p:cNvPr id="8" name="Textfeld 7"/>
          <p:cNvSpPr txBox="1"/>
          <p:nvPr/>
        </p:nvSpPr>
        <p:spPr>
          <a:xfrm>
            <a:off x="153988" y="259339"/>
            <a:ext cx="14723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IRMM, 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69637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charset="0"/>
              </a:rPr>
              <a:t>14 </a:t>
            </a:r>
            <a:r>
              <a:rPr lang="de-DE" dirty="0" err="1">
                <a:latin typeface="Calibri" charset="0"/>
              </a:rPr>
              <a:t>MeV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neutrons</a:t>
            </a:r>
            <a:endParaRPr lang="de-DE" dirty="0">
              <a:latin typeface="Calibri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CIVIDEC Instrumentation</a:t>
            </a:r>
            <a:endParaRPr lang="en-US"/>
          </a:p>
        </p:txBody>
      </p:sp>
      <p:pic>
        <p:nvPicPr>
          <p:cNvPr id="59396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Weiss</a:t>
            </a:r>
          </a:p>
        </p:txBody>
      </p:sp>
      <p:pic>
        <p:nvPicPr>
          <p:cNvPr id="59399" name="Inhaltsplatzhalter 5" descr="Screen Shot 2015-10-09 at 10.55.1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" r="-2818"/>
          <a:stretch>
            <a:fillRect/>
          </a:stretch>
        </p:blipFill>
        <p:spPr/>
      </p:pic>
      <p:sp>
        <p:nvSpPr>
          <p:cNvPr id="59400" name="Textfeld 10"/>
          <p:cNvSpPr txBox="1">
            <a:spLocks noChangeArrowheads="1"/>
          </p:cNvSpPr>
          <p:nvPr/>
        </p:nvSpPr>
        <p:spPr bwMode="auto">
          <a:xfrm>
            <a:off x="2205038" y="4427538"/>
            <a:ext cx="184016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rgbClr val="0000FF"/>
                </a:solidFill>
              </a:rPr>
              <a:t>Amplitude trigger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359275" y="4621213"/>
            <a:ext cx="9144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53988" y="259339"/>
            <a:ext cx="18994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IRMM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Geel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, Belgium</a:t>
            </a:r>
          </a:p>
        </p:txBody>
      </p:sp>
    </p:spTree>
    <p:extLst>
      <p:ext uri="{BB962C8B-B14F-4D97-AF65-F5344CB8AC3E}">
        <p14:creationId xmlns:p14="http://schemas.microsoft.com/office/powerpoint/2010/main" val="7083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charset="0"/>
              </a:rPr>
              <a:t>14 </a:t>
            </a:r>
            <a:r>
              <a:rPr lang="de-DE" dirty="0" err="1">
                <a:latin typeface="Calibri" charset="0"/>
              </a:rPr>
              <a:t>MeV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neutrons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pic>
        <p:nvPicPr>
          <p:cNvPr id="10" name="Inhaltsplatzhalter 6" descr="Screen Shot 2015-11-05 at 07.46.36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822"/>
          <a:stretch>
            <a:fillRect/>
          </a:stretch>
        </p:blipFill>
        <p:spPr>
          <a:xfrm>
            <a:off x="319313" y="1625599"/>
            <a:ext cx="8171999" cy="4494284"/>
          </a:xfrm>
          <a:prstGeom prst="rect">
            <a:avLst/>
          </a:prstGeom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2205038" y="4427538"/>
            <a:ext cx="24311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rgbClr val="0000FF"/>
                </a:solidFill>
              </a:rPr>
              <a:t>Selective </a:t>
            </a:r>
            <a:r>
              <a:rPr lang="en-GB" sz="1800" dirty="0" err="1" smtClean="0">
                <a:solidFill>
                  <a:srgbClr val="0000FF"/>
                </a:solidFill>
              </a:rPr>
              <a:t>spectropscopy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685849" y="4621213"/>
            <a:ext cx="5759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</a:t>
            </a:r>
            <a:r>
              <a:rPr lang="en-US" sz="1400" dirty="0" smtClean="0"/>
              <a:t>C. Weiss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53988" y="259339"/>
            <a:ext cx="18994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IRMM </a:t>
            </a:r>
            <a:r>
              <a:rPr lang="en-GB" sz="1600" dirty="0" err="1" smtClean="0">
                <a:solidFill>
                  <a:schemeClr val="bg1">
                    <a:lumMod val="75000"/>
                  </a:schemeClr>
                </a:solidFill>
              </a:rPr>
              <a:t>Geel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, Belgium</a:t>
            </a:r>
          </a:p>
        </p:txBody>
      </p:sp>
    </p:spTree>
    <p:extLst>
      <p:ext uri="{BB962C8B-B14F-4D97-AF65-F5344CB8AC3E}">
        <p14:creationId xmlns:p14="http://schemas.microsoft.com/office/powerpoint/2010/main" val="310206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25.11.2003 Bloomington</a:t>
            </a:r>
            <a:endParaRPr lang="en-GB" dirty="0"/>
          </a:p>
        </p:txBody>
      </p:sp>
      <p:pic>
        <p:nvPicPr>
          <p:cNvPr id="7" name="Inhaltsplatzhalter 6" descr="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587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6</a:t>
            </a:fld>
            <a:endParaRPr lang="en-GB"/>
          </a:p>
        </p:txBody>
      </p:sp>
      <p:pic>
        <p:nvPicPr>
          <p:cNvPr id="8" name="Bild 7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Cividec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 8" descr="Screen Shot 2014-10-27 at 20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1900"/>
            <a:ext cx="9144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0" y="25050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X-Rays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0867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Innovation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X</a:t>
            </a:r>
            <a:r>
              <a:rPr lang="en-US" b="1" dirty="0" smtClean="0">
                <a:solidFill>
                  <a:srgbClr val="800000"/>
                </a:solidFill>
              </a:rPr>
              <a:t>-ray BPM </a:t>
            </a:r>
            <a:r>
              <a:rPr lang="en-US" dirty="0" smtClean="0"/>
              <a:t>for the Diamond Light Source, UK.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© CIVIDEC Instrumentation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61</a:t>
            </a:fld>
            <a:endParaRPr lang="en-GB" dirty="0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27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XBPM</a:t>
            </a:r>
            <a:endParaRPr lang="de-DE" dirty="0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EEBF490-0258-EC48-94BA-B86243685ED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8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pic>
        <p:nvPicPr>
          <p:cNvPr id="11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 descr="B9_XBPM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3" r="-10413"/>
          <a:stretch>
            <a:fillRect/>
          </a:stretch>
        </p:blipFill>
        <p:spPr>
          <a:xfrm>
            <a:off x="1442485" y="1841025"/>
            <a:ext cx="6286534" cy="3457352"/>
          </a:xfrm>
        </p:spPr>
      </p:pic>
    </p:spTree>
    <p:extLst>
      <p:ext uri="{BB962C8B-B14F-4D97-AF65-F5344CB8AC3E}">
        <p14:creationId xmlns:p14="http://schemas.microsoft.com/office/powerpoint/2010/main" val="200755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 Bloomer &amp; B16</a:t>
            </a:r>
            <a:endParaRPr lang="en-US" dirty="0"/>
          </a:p>
        </p:txBody>
      </p:sp>
      <p:pic>
        <p:nvPicPr>
          <p:cNvPr id="4" name="Content Placeholder 3" descr="DSC0016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EEBF490-0258-EC48-94BA-B86243685ED4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XBPM</a:t>
            </a:r>
            <a:endParaRPr lang="en-US" dirty="0"/>
          </a:p>
        </p:txBody>
      </p:sp>
      <p:pic>
        <p:nvPicPr>
          <p:cNvPr id="4" name="Content Placeholder 3" descr="2014-07-02 06.58.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EEBF490-0258-EC48-94BA-B86243685ED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© CIVIDEC Instrumentation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AT" smtClean="0"/>
              <a:t>Florence 2015</a:t>
            </a:r>
            <a:endParaRPr lang="en-US" dirty="0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8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nhaltsplatzhalter 30" descr="current-power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" r="-346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linearity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3552794"/>
            <a:ext cx="124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862650" y="2966781"/>
            <a:ext cx="144000" cy="144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1"/>
          <p:cNvCxnSpPr/>
          <p:nvPr/>
        </p:nvCxnSpPr>
        <p:spPr>
          <a:xfrm flipV="1">
            <a:off x="5951114" y="3036055"/>
            <a:ext cx="0" cy="2424473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/>
          <p:cNvCxnSpPr/>
          <p:nvPr/>
        </p:nvCxnSpPr>
        <p:spPr>
          <a:xfrm flipH="1">
            <a:off x="1722015" y="3036630"/>
            <a:ext cx="4245661" cy="0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228757" y="4920500"/>
            <a:ext cx="1472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I</a:t>
            </a:r>
            <a:r>
              <a:rPr lang="en-GB" sz="1400" dirty="0" smtClean="0"/>
              <a:t>[A] = 0.06 ∙ </a:t>
            </a:r>
            <a:r>
              <a:rPr lang="en-GB" sz="1400" i="1" dirty="0" smtClean="0"/>
              <a:t>P</a:t>
            </a:r>
            <a:r>
              <a:rPr lang="en-GB" sz="1400" dirty="0" smtClean="0"/>
              <a:t> [W]</a:t>
            </a:r>
            <a:endParaRPr lang="en-GB" sz="1400" dirty="0"/>
          </a:p>
        </p:txBody>
      </p:sp>
      <p:cxnSp>
        <p:nvCxnSpPr>
          <p:cNvPr id="18" name="Straight Connector 11"/>
          <p:cNvCxnSpPr/>
          <p:nvPr/>
        </p:nvCxnSpPr>
        <p:spPr>
          <a:xfrm flipH="1">
            <a:off x="2264482" y="2409150"/>
            <a:ext cx="5171591" cy="2195998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de-DE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de-DE"/>
          </a:p>
        </p:txBody>
      </p:sp>
      <p:pic>
        <p:nvPicPr>
          <p:cNvPr id="23" name="Bild 6" descr="cividec_schriftzug_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123534" y="2770291"/>
            <a:ext cx="139040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AU" sz="1400" dirty="0" smtClean="0">
                <a:solidFill>
                  <a:srgbClr val="FF0000"/>
                </a:solidFill>
              </a:rPr>
              <a:t>34 nA measured</a:t>
            </a:r>
          </a:p>
          <a:p>
            <a:pPr algn="r"/>
            <a:r>
              <a:rPr lang="en-AU" sz="1400" dirty="0" smtClean="0">
                <a:solidFill>
                  <a:srgbClr val="0000FF"/>
                </a:solidFill>
              </a:rPr>
              <a:t>36 nA calculated</a:t>
            </a:r>
            <a:endParaRPr lang="en-AU" sz="1400" dirty="0">
              <a:solidFill>
                <a:srgbClr val="0000FF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3124201" y="2249713"/>
            <a:ext cx="5746610" cy="2007636"/>
            <a:chOff x="3124201" y="2249713"/>
            <a:chExt cx="5746610" cy="2007636"/>
          </a:xfrm>
        </p:grpSpPr>
        <p:sp>
          <p:nvSpPr>
            <p:cNvPr id="24" name="Oval 23"/>
            <p:cNvSpPr/>
            <p:nvPr/>
          </p:nvSpPr>
          <p:spPr bwMode="auto">
            <a:xfrm>
              <a:off x="3124201" y="2249713"/>
              <a:ext cx="5214938" cy="20076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7191257" y="2769232"/>
              <a:ext cx="167955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Perfect linearity</a:t>
              </a:r>
              <a:endParaRPr lang="en-GB" dirty="0"/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85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</a:t>
            </a:r>
            <a:r>
              <a:rPr lang="en-US" sz="1400" dirty="0" smtClean="0"/>
              <a:t>Bloomer</a:t>
            </a:r>
            <a:endParaRPr lang="en-US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response</a:t>
            </a:r>
            <a:endParaRPr lang="en-GB" dirty="0"/>
          </a:p>
        </p:txBody>
      </p:sp>
      <p:pic>
        <p:nvPicPr>
          <p:cNvPr id="7" name="Inhaltsplatzhalter 6" descr="Screen Shot 2015-09-07 at 01.33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" b="-121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de-DE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85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</a:t>
            </a:r>
            <a:r>
              <a:rPr lang="en-US" sz="1400" dirty="0" smtClean="0"/>
              <a:t>Bloomer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7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delta-sigma-50umB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" r="-346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position</a:t>
            </a:r>
            <a:endParaRPr lang="en-GB" dirty="0">
              <a:latin typeface="Symbol" charset="2"/>
              <a:cs typeface="Symbol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548574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Calculated beam position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de-DE"/>
          </a:p>
        </p:txBody>
      </p:sp>
      <p:pic>
        <p:nvPicPr>
          <p:cNvPr id="13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winkliges Dreieck 2"/>
          <p:cNvSpPr/>
          <p:nvPr/>
        </p:nvSpPr>
        <p:spPr>
          <a:xfrm flipH="1">
            <a:off x="4570926" y="2336800"/>
            <a:ext cx="360000" cy="2830960"/>
          </a:xfrm>
          <a:prstGeom prst="rtTriangl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85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</a:t>
            </a:r>
            <a:r>
              <a:rPr lang="en-US" sz="1400" dirty="0" smtClean="0"/>
              <a:t>Bloomer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5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Screen Shot 2015-09-07 at 01.32.3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r="-938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resolution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de-DE"/>
          </a:p>
        </p:txBody>
      </p:sp>
      <p:pic>
        <p:nvPicPr>
          <p:cNvPr id="14" name="Bild 6" descr="cividec_schriftzug_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87450" y="1841500"/>
            <a:ext cx="4924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Helvetica"/>
                <a:cs typeface="Helvetica"/>
              </a:rPr>
              <a:t>10</a:t>
            </a:r>
            <a:r>
              <a:rPr lang="en-GB" sz="1400" baseline="30000" dirty="0" smtClean="0">
                <a:latin typeface="Helvetica"/>
                <a:cs typeface="Helvetica"/>
              </a:rPr>
              <a:t>-2</a:t>
            </a:r>
            <a:endParaRPr lang="en-GB" sz="1400" baseline="30000" dirty="0">
              <a:latin typeface="Helvetica"/>
              <a:cs typeface="Helvetica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187449" y="3575050"/>
            <a:ext cx="49244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Helvetica"/>
                <a:cs typeface="Helvetica"/>
              </a:rPr>
              <a:t>10</a:t>
            </a:r>
            <a:r>
              <a:rPr lang="en-GB" sz="1400" baseline="30000" dirty="0" smtClean="0">
                <a:latin typeface="Helvetica"/>
                <a:cs typeface="Helvetica"/>
              </a:rPr>
              <a:t>-3</a:t>
            </a:r>
            <a:endParaRPr lang="en-GB" sz="1400" baseline="30000" dirty="0">
              <a:latin typeface="Helvetica"/>
              <a:cs typeface="Helvetica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136402" y="5264150"/>
            <a:ext cx="5437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Helvetica"/>
                <a:cs typeface="Helvetica"/>
              </a:rPr>
              <a:t> 10</a:t>
            </a:r>
            <a:r>
              <a:rPr lang="en-GB" sz="1400" baseline="30000" dirty="0" smtClean="0">
                <a:latin typeface="Helvetica"/>
                <a:cs typeface="Helvetica"/>
              </a:rPr>
              <a:t>-4</a:t>
            </a:r>
            <a:endParaRPr lang="en-GB" sz="1400" baseline="30000" dirty="0">
              <a:latin typeface="Helvetica"/>
              <a:cs typeface="Helvetica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1680141" y="3738337"/>
            <a:ext cx="628457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85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C. </a:t>
            </a:r>
            <a:r>
              <a:rPr lang="en-US" sz="1400" dirty="0" smtClean="0"/>
              <a:t>Bloomer</a:t>
            </a:r>
            <a:endParaRPr lang="en-US" sz="1400" dirty="0"/>
          </a:p>
        </p:txBody>
      </p:sp>
      <p:sp>
        <p:nvSpPr>
          <p:cNvPr id="15" name="Rechteck 14"/>
          <p:cNvSpPr/>
          <p:nvPr/>
        </p:nvSpPr>
        <p:spPr>
          <a:xfrm>
            <a:off x="1679892" y="3746802"/>
            <a:ext cx="6284822" cy="1694126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7005089" y="4297096"/>
            <a:ext cx="1175888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  <a:r>
              <a:rPr lang="en-GB" dirty="0" smtClean="0"/>
              <a:t> nm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153988" y="259339"/>
            <a:ext cx="20138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</a:rPr>
              <a:t>Diamond Light Source</a:t>
            </a:r>
            <a:endParaRPr lang="en-GB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1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14" descr="Screen Shot 2015-09-07 at 01.36.3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" b="-203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Linear range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de-DE"/>
          </a:p>
        </p:txBody>
      </p:sp>
      <p:pic>
        <p:nvPicPr>
          <p:cNvPr id="13" name="Bild 6" descr="cividec_schriftzug_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299325" y="6356350"/>
            <a:ext cx="163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Courtesy </a:t>
            </a:r>
            <a:r>
              <a:rPr lang="en-US" sz="1400" dirty="0" smtClean="0"/>
              <a:t>P. Kavrigin</a:t>
            </a:r>
            <a:endParaRPr lang="en-US" sz="1400" dirty="0"/>
          </a:p>
        </p:txBody>
      </p:sp>
      <p:sp>
        <p:nvSpPr>
          <p:cNvPr id="9" name="Rechteck 8"/>
          <p:cNvSpPr/>
          <p:nvPr/>
        </p:nvSpPr>
        <p:spPr>
          <a:xfrm>
            <a:off x="1350828" y="5332018"/>
            <a:ext cx="6801559" cy="42250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5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Bloomington, Indiana</a:t>
            </a:r>
            <a:endParaRPr lang="en-GB" dirty="0"/>
          </a:p>
        </p:txBody>
      </p:sp>
      <p:pic>
        <p:nvPicPr>
          <p:cNvPr id="7" name="Inhaltsplatzhalter 6" descr="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21" r="-86921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</a:t>
            </a:fld>
            <a:endParaRPr lang="en-GB"/>
          </a:p>
        </p:txBody>
      </p:sp>
      <p:pic>
        <p:nvPicPr>
          <p:cNvPr id="8" name="Bild 7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2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Past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Presence</a:t>
            </a:r>
          </a:p>
          <a:p>
            <a:r>
              <a:rPr lang="en-US" dirty="0" smtClean="0"/>
              <a:t>Future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70</a:t>
            </a:fld>
            <a:endParaRPr lang="en-GB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4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Interviews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D. </a:t>
            </a:r>
            <a:r>
              <a:rPr lang="en-GB" dirty="0" err="1"/>
              <a:t>Twitchen</a:t>
            </a:r>
            <a:r>
              <a:rPr lang="en-GB" dirty="0"/>
              <a:t>, Element Six </a:t>
            </a:r>
            <a:r>
              <a:rPr lang="en-GB" dirty="0" smtClean="0"/>
              <a:t>Ltd</a:t>
            </a:r>
          </a:p>
          <a:p>
            <a:r>
              <a:rPr lang="en-GB" dirty="0" err="1"/>
              <a:t>Prof.</a:t>
            </a:r>
            <a:r>
              <a:rPr lang="en-GB" dirty="0"/>
              <a:t> D S </a:t>
            </a:r>
            <a:r>
              <a:rPr lang="en-GB" dirty="0" err="1"/>
              <a:t>Misra</a:t>
            </a:r>
            <a:r>
              <a:rPr lang="en-GB" dirty="0"/>
              <a:t>, I</a:t>
            </a:r>
            <a:r>
              <a:rPr lang="de-DE" dirty="0"/>
              <a:t>I</a:t>
            </a:r>
            <a:r>
              <a:rPr lang="en-GB" dirty="0"/>
              <a:t>a Technologies Singapore</a:t>
            </a:r>
          </a:p>
          <a:p>
            <a:r>
              <a:rPr lang="en-GB" dirty="0"/>
              <a:t>Jeremy </a:t>
            </a:r>
            <a:r>
              <a:rPr lang="en-GB" dirty="0" err="1"/>
              <a:t>Brison</a:t>
            </a:r>
            <a:r>
              <a:rPr lang="en-GB" dirty="0"/>
              <a:t>, IBA, Proton </a:t>
            </a:r>
            <a:r>
              <a:rPr lang="en-GB" dirty="0" smtClean="0"/>
              <a:t>Therapy</a:t>
            </a:r>
          </a:p>
          <a:p>
            <a:r>
              <a:rPr lang="en-GB" dirty="0"/>
              <a:t>Bernd </a:t>
            </a:r>
            <a:r>
              <a:rPr lang="en-GB" dirty="0" err="1"/>
              <a:t>Dehning</a:t>
            </a:r>
            <a:r>
              <a:rPr lang="en-GB" dirty="0"/>
              <a:t>, CERN </a:t>
            </a:r>
            <a:r>
              <a:rPr lang="en-GB" dirty="0" smtClean="0"/>
              <a:t>BI</a:t>
            </a:r>
          </a:p>
          <a:p>
            <a:r>
              <a:rPr lang="en-GB" dirty="0"/>
              <a:t>L. Vitale, INFN Trieste, BELLE and SUPERKEKB</a:t>
            </a:r>
          </a:p>
          <a:p>
            <a:r>
              <a:rPr lang="en-GB" dirty="0"/>
              <a:t>M. </a:t>
            </a:r>
            <a:r>
              <a:rPr lang="en-GB" dirty="0" err="1"/>
              <a:t>Tardocchi</a:t>
            </a:r>
            <a:r>
              <a:rPr lang="en-GB" dirty="0"/>
              <a:t>, CNR </a:t>
            </a:r>
            <a:r>
              <a:rPr lang="en-GB" dirty="0" smtClean="0"/>
              <a:t>Milano</a:t>
            </a:r>
          </a:p>
          <a:p>
            <a:r>
              <a:rPr lang="en-GB" dirty="0"/>
              <a:t>P. </a:t>
            </a:r>
            <a:r>
              <a:rPr lang="en-GB" dirty="0" err="1"/>
              <a:t>Bergonzo</a:t>
            </a:r>
            <a:r>
              <a:rPr lang="en-GB" dirty="0"/>
              <a:t>, CEA </a:t>
            </a:r>
            <a:r>
              <a:rPr lang="de-AT" dirty="0" err="1" smtClean="0"/>
              <a:t>Saclay</a:t>
            </a:r>
            <a:endParaRPr lang="de-AT" dirty="0" smtClean="0"/>
          </a:p>
          <a:p>
            <a:r>
              <a:rPr lang="en-GB" dirty="0"/>
              <a:t>J. </a:t>
            </a:r>
            <a:r>
              <a:rPr lang="en-GB" dirty="0" err="1"/>
              <a:t>Marroncle</a:t>
            </a:r>
            <a:r>
              <a:rPr lang="en-GB" dirty="0"/>
              <a:t>, CEA, </a:t>
            </a:r>
            <a:r>
              <a:rPr lang="en-GB" dirty="0" smtClean="0"/>
              <a:t>IFMIF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71</a:t>
            </a:fld>
            <a:endParaRPr lang="en-GB"/>
          </a:p>
        </p:txBody>
      </p:sp>
      <p:pic>
        <p:nvPicPr>
          <p:cNvPr id="8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78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 </a:t>
            </a:r>
            <a:r>
              <a:rPr lang="en-GB" dirty="0" smtClean="0"/>
              <a:t>producing industry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D. </a:t>
            </a:r>
            <a:r>
              <a:rPr lang="en-GB" dirty="0" err="1" smtClean="0"/>
              <a:t>Twitchen</a:t>
            </a:r>
            <a:r>
              <a:rPr lang="en-GB" dirty="0" smtClean="0"/>
              <a:t>, Element Six Ltd.</a:t>
            </a:r>
          </a:p>
          <a:p>
            <a:r>
              <a:rPr lang="en-GB" dirty="0" smtClean="0"/>
              <a:t>Challenges and opportunities in high-energy </a:t>
            </a:r>
            <a:r>
              <a:rPr lang="en-GB" dirty="0" err="1" smtClean="0"/>
              <a:t>phyiscs</a:t>
            </a:r>
            <a:r>
              <a:rPr lang="en-GB" dirty="0" smtClean="0"/>
              <a:t>, medical </a:t>
            </a:r>
            <a:r>
              <a:rPr lang="en-GB" dirty="0" err="1" smtClean="0"/>
              <a:t>dosimetry</a:t>
            </a:r>
            <a:r>
              <a:rPr lang="en-GB" dirty="0" smtClean="0"/>
              <a:t> and neutron measurements</a:t>
            </a:r>
          </a:p>
          <a:p>
            <a:r>
              <a:rPr lang="en-GB" dirty="0" smtClean="0"/>
              <a:t>Few skilled intermediates like CIVIDEC who had relevant application know-how and device experience to turn a diamond into a detector.</a:t>
            </a:r>
          </a:p>
          <a:p>
            <a:r>
              <a:rPr lang="en-GB" dirty="0" smtClean="0"/>
              <a:t>Assuming strong commercial model sCVD detectors with area &gt;25 mm will be available in 3-5 years.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72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X1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3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Diamond producing industry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Prof.</a:t>
            </a:r>
            <a:r>
              <a:rPr lang="en-GB" dirty="0" smtClean="0"/>
              <a:t> D S </a:t>
            </a:r>
            <a:r>
              <a:rPr lang="en-GB" dirty="0" err="1" smtClean="0"/>
              <a:t>Misra</a:t>
            </a:r>
            <a:r>
              <a:rPr lang="en-GB" dirty="0" smtClean="0"/>
              <a:t>, I</a:t>
            </a:r>
            <a:r>
              <a:rPr lang="de-DE" dirty="0"/>
              <a:t>I</a:t>
            </a:r>
            <a:r>
              <a:rPr lang="en-GB" dirty="0" smtClean="0"/>
              <a:t>a Technologies Singapore</a:t>
            </a:r>
          </a:p>
          <a:p>
            <a:r>
              <a:rPr lang="en-GB" dirty="0"/>
              <a:t>"The pace of CVD diamond research in growth and application is quickening with new researchers and new </a:t>
            </a:r>
            <a:r>
              <a:rPr lang="en-GB" dirty="0" smtClean="0"/>
              <a:t>suppliers </a:t>
            </a:r>
            <a:r>
              <a:rPr lang="en-GB" dirty="0"/>
              <a:t>on the horizon</a:t>
            </a:r>
            <a:r>
              <a:rPr lang="en-GB" dirty="0" smtClean="0"/>
              <a:t>.</a:t>
            </a:r>
          </a:p>
          <a:p>
            <a:r>
              <a:rPr lang="en-GB" dirty="0" smtClean="0"/>
              <a:t>I </a:t>
            </a:r>
            <a:r>
              <a:rPr lang="en-GB" dirty="0"/>
              <a:t>visualize appearance of the large </a:t>
            </a:r>
            <a:r>
              <a:rPr lang="en-GB" dirty="0" smtClean="0"/>
              <a:t>sCVD </a:t>
            </a:r>
            <a:r>
              <a:rPr lang="en-GB" dirty="0"/>
              <a:t>plates of </a:t>
            </a:r>
            <a:r>
              <a:rPr lang="en-GB" dirty="0" smtClean="0"/>
              <a:t>1cm </a:t>
            </a:r>
            <a:r>
              <a:rPr lang="en-GB" dirty="0"/>
              <a:t>x </a:t>
            </a:r>
            <a:r>
              <a:rPr lang="en-GB" dirty="0" smtClean="0"/>
              <a:t>1cm </a:t>
            </a:r>
            <a:r>
              <a:rPr lang="en-GB" dirty="0"/>
              <a:t>with very high crystalline quality appearing </a:t>
            </a:r>
            <a:r>
              <a:rPr lang="en-GB" dirty="0" smtClean="0"/>
              <a:t>soon.”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73</a:t>
            </a:fld>
            <a:endParaRPr lang="en-GB"/>
          </a:p>
        </p:txBody>
      </p:sp>
      <p:pic>
        <p:nvPicPr>
          <p:cNvPr id="8" name="Bild 7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X2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3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Industry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dirty="0" smtClean="0"/>
              <a:t>Jeremy </a:t>
            </a:r>
            <a:r>
              <a:rPr lang="en-GB" dirty="0" err="1" smtClean="0"/>
              <a:t>Brison</a:t>
            </a:r>
            <a:r>
              <a:rPr lang="en-GB" dirty="0" smtClean="0"/>
              <a:t>, IBA, Proton </a:t>
            </a:r>
            <a:r>
              <a:rPr lang="en-GB" dirty="0" smtClean="0"/>
              <a:t>Therapy</a:t>
            </a:r>
          </a:p>
          <a:p>
            <a:r>
              <a:rPr lang="en-GB" dirty="0" smtClean="0"/>
              <a:t>“There </a:t>
            </a:r>
            <a:r>
              <a:rPr lang="en-GB" dirty="0"/>
              <a:t>is an interesting idea on the use of diamonds to measure directly the beam energy of </a:t>
            </a:r>
            <a:r>
              <a:rPr lang="en-GB" dirty="0" err="1"/>
              <a:t>synchro</a:t>
            </a:r>
            <a:r>
              <a:rPr lang="en-GB" dirty="0"/>
              <a:t>-cyclotrons, but I have to wait an info from our IP department to know if it’s patentable</a:t>
            </a:r>
            <a:r>
              <a:rPr lang="en-GB" dirty="0" smtClean="0"/>
              <a:t>.”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74</a:t>
            </a:fld>
            <a:endParaRPr lang="en-GB"/>
          </a:p>
        </p:txBody>
      </p:sp>
      <p:pic>
        <p:nvPicPr>
          <p:cNvPr id="8" name="Bild 7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X3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7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diagnostics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75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Bernd </a:t>
            </a:r>
            <a:r>
              <a:rPr lang="en-GB" dirty="0" err="1" smtClean="0"/>
              <a:t>Dehning</a:t>
            </a:r>
            <a:r>
              <a:rPr lang="en-GB" dirty="0" smtClean="0"/>
              <a:t>, CERN </a:t>
            </a:r>
            <a:r>
              <a:rPr lang="en-GB" dirty="0" smtClean="0"/>
              <a:t>BI</a:t>
            </a:r>
            <a:endParaRPr lang="en-GB" dirty="0" smtClean="0"/>
          </a:p>
          <a:p>
            <a:r>
              <a:rPr lang="en-GB" dirty="0" smtClean="0"/>
              <a:t>Radiation hardness</a:t>
            </a:r>
          </a:p>
          <a:p>
            <a:r>
              <a:rPr lang="en-GB" dirty="0" smtClean="0"/>
              <a:t>Dynamic range</a:t>
            </a:r>
          </a:p>
          <a:p>
            <a:r>
              <a:rPr lang="en-GB" dirty="0" smtClean="0"/>
              <a:t>Time resolution &amp; Counting rate</a:t>
            </a:r>
          </a:p>
          <a:p>
            <a:r>
              <a:rPr lang="en-GB" dirty="0" smtClean="0"/>
              <a:t>Cryogenic &amp; compact</a:t>
            </a:r>
          </a:p>
          <a:p>
            <a:r>
              <a:rPr lang="en-GB" dirty="0" smtClean="0"/>
              <a:t>Beam </a:t>
            </a:r>
            <a:r>
              <a:rPr lang="en-GB" dirty="0"/>
              <a:t>observations and not in </a:t>
            </a:r>
            <a:r>
              <a:rPr lang="en-GB" dirty="0" smtClean="0"/>
              <a:t>equipment protection.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X4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4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L. Vitale, INFN Trieste, BELLE and SUPERKEKB</a:t>
            </a:r>
          </a:p>
          <a:p>
            <a:r>
              <a:rPr lang="en-GB" dirty="0" smtClean="0"/>
              <a:t>Cope with unprecedented luminosity of 8x10</a:t>
            </a:r>
            <a:r>
              <a:rPr lang="en-GB" baseline="30000" dirty="0" smtClean="0"/>
              <a:t>35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 smtClean="0"/>
              <a:t>.</a:t>
            </a:r>
          </a:p>
          <a:p>
            <a:r>
              <a:rPr lang="en-GB" dirty="0" smtClean="0"/>
              <a:t>Monitor </a:t>
            </a:r>
            <a:r>
              <a:rPr lang="en-GB" dirty="0"/>
              <a:t>radiation </a:t>
            </a:r>
            <a:r>
              <a:rPr lang="en-GB" dirty="0" smtClean="0"/>
              <a:t>rate and radiation dose.</a:t>
            </a:r>
          </a:p>
          <a:p>
            <a:r>
              <a:rPr lang="en-GB" dirty="0" smtClean="0"/>
              <a:t>Fast response for system protection.</a:t>
            </a:r>
          </a:p>
          <a:p>
            <a:r>
              <a:rPr lang="en-GB" dirty="0" smtClean="0"/>
              <a:t>Diamonds next to interaction regions.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76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X5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9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diagnostics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77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Tardocchi</a:t>
            </a:r>
            <a:r>
              <a:rPr lang="en-GB" dirty="0" smtClean="0"/>
              <a:t>, CNR</a:t>
            </a:r>
            <a:r>
              <a:rPr lang="en-GB" dirty="0" smtClean="0"/>
              <a:t> Milano</a:t>
            </a:r>
            <a:endParaRPr lang="en-GB" dirty="0" smtClean="0"/>
          </a:p>
          <a:p>
            <a:r>
              <a:rPr lang="en-GB" dirty="0" smtClean="0"/>
              <a:t>Used for DD and DT fusion reactions</a:t>
            </a:r>
          </a:p>
          <a:p>
            <a:r>
              <a:rPr lang="en-GB" dirty="0" smtClean="0"/>
              <a:t>Used for spallation processes.</a:t>
            </a:r>
          </a:p>
          <a:p>
            <a:r>
              <a:rPr lang="en-GB" dirty="0" smtClean="0"/>
              <a:t>High counting rates, high energy resolution, compact size, gamma discrimination.</a:t>
            </a:r>
          </a:p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X6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8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Dosimetry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78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P. </a:t>
            </a:r>
            <a:r>
              <a:rPr lang="en-GB" dirty="0" err="1" smtClean="0"/>
              <a:t>Bergonzo</a:t>
            </a:r>
            <a:r>
              <a:rPr lang="en-GB" dirty="0" smtClean="0"/>
              <a:t>, CEA </a:t>
            </a:r>
            <a:r>
              <a:rPr lang="de-AT" dirty="0" err="1" smtClean="0"/>
              <a:t>Saclay</a:t>
            </a:r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Solid market for </a:t>
            </a:r>
            <a:r>
              <a:rPr lang="en-GB" dirty="0" err="1" smtClean="0"/>
              <a:t>dosimetry</a:t>
            </a:r>
            <a:r>
              <a:rPr lang="en-GB" dirty="0" smtClean="0"/>
              <a:t> (real-time, tissue equivalent, good signal).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Unpredictable market for synchrotron beam monitoring (one device per beam line due to high stability &amp; life-time).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No market for nuclear plants: diamonds will never match ionization chamber.</a:t>
            </a:r>
          </a:p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X7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neutron facilities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79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J. </a:t>
            </a:r>
            <a:r>
              <a:rPr lang="en-GB" dirty="0" err="1" smtClean="0"/>
              <a:t>Marroncle</a:t>
            </a:r>
            <a:r>
              <a:rPr lang="en-GB" dirty="0" smtClean="0"/>
              <a:t>, CEA, IFMIF</a:t>
            </a:r>
          </a:p>
          <a:p>
            <a:r>
              <a:rPr lang="en-GB" dirty="0" smtClean="0"/>
              <a:t>“New beam facilities are arriving on the market, like neutron sources.</a:t>
            </a:r>
          </a:p>
          <a:p>
            <a:r>
              <a:rPr lang="en-GB" dirty="0" smtClean="0"/>
              <a:t>Not easy to manage, in particular in </a:t>
            </a:r>
            <a:r>
              <a:rPr lang="en-US" dirty="0" err="1" smtClean="0"/>
              <a:t>th</a:t>
            </a:r>
            <a:r>
              <a:rPr lang="en-GB" dirty="0" smtClean="0"/>
              <a:t>e first stages, fighting space charge at low energies</a:t>
            </a:r>
            <a:r>
              <a:rPr lang="en-GB" dirty="0" smtClean="0"/>
              <a:t>.</a:t>
            </a:r>
            <a:endParaRPr lang="en-GB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X8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3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Bloomington, Indiana</a:t>
            </a:r>
            <a:endParaRPr lang="en-GB" dirty="0"/>
          </a:p>
        </p:txBody>
      </p:sp>
      <p:pic>
        <p:nvPicPr>
          <p:cNvPr id="7" name="Inhaltsplatzhalter 6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587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8</a:t>
            </a:fld>
            <a:endParaRPr lang="en-GB"/>
          </a:p>
        </p:txBody>
      </p:sp>
      <p:pic>
        <p:nvPicPr>
          <p:cNvPr id="8" name="Bild 7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1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57201" y="1600200"/>
            <a:ext cx="8229600" cy="5981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neutron facilities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80</a:t>
            </a:fld>
            <a:endParaRPr lang="en-GB"/>
          </a:p>
        </p:txBody>
      </p:sp>
      <p:pic>
        <p:nvPicPr>
          <p:cNvPr id="7" name="Bild 6" descr="cividec_schriftzug_pl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J. </a:t>
            </a:r>
            <a:r>
              <a:rPr lang="en-GB" dirty="0" err="1" smtClean="0"/>
              <a:t>Marroncle</a:t>
            </a:r>
            <a:r>
              <a:rPr lang="en-GB" dirty="0" smtClean="0"/>
              <a:t>, CEA, </a:t>
            </a:r>
            <a:r>
              <a:rPr lang="en-GB" dirty="0" smtClean="0"/>
              <a:t>IFMIF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de-DE" dirty="0" smtClean="0"/>
              <a:t>„…</a:t>
            </a:r>
            <a:r>
              <a:rPr lang="de-DE" dirty="0" smtClean="0"/>
              <a:t>. </a:t>
            </a:r>
            <a:r>
              <a:rPr lang="en-GB" dirty="0"/>
              <a:t>b</a:t>
            </a:r>
            <a:r>
              <a:rPr lang="en-GB" dirty="0" smtClean="0"/>
              <a:t>eam dynamics physicists from </a:t>
            </a:r>
            <a:r>
              <a:rPr lang="en-GB" dirty="0" err="1" smtClean="0"/>
              <a:t>Saclay</a:t>
            </a:r>
            <a:r>
              <a:rPr lang="en-GB" dirty="0" smtClean="0"/>
              <a:t> have demonstrated that new ways are necessary for </a:t>
            </a:r>
            <a:r>
              <a:rPr lang="de-DE" dirty="0" smtClean="0"/>
              <a:t>…. </a:t>
            </a:r>
            <a:r>
              <a:rPr lang="en-GB" dirty="0" smtClean="0"/>
              <a:t>”</a:t>
            </a:r>
          </a:p>
          <a:p>
            <a:endParaRPr lang="en-GB" dirty="0" smtClean="0"/>
          </a:p>
          <a:p>
            <a:pPr marL="0" indent="0" algn="ctr">
              <a:buNone/>
            </a:pPr>
            <a:r>
              <a:rPr lang="de-DE" dirty="0" smtClean="0"/>
              <a:t>...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....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9453" y="423291"/>
            <a:ext cx="42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X8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8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7067" y="2209788"/>
            <a:ext cx="8669863" cy="787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650" name="Picture 11" descr="Cividec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 8" descr="Screen Shot 2014-10-27 at 20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1900"/>
            <a:ext cx="9144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20025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.... Beam Dynamics </a:t>
            </a:r>
            <a:r>
              <a:rPr lang="de-DE" sz="4000" dirty="0" err="1"/>
              <a:t>meets</a:t>
            </a:r>
            <a:r>
              <a:rPr lang="de-DE" sz="4000" dirty="0"/>
              <a:t> </a:t>
            </a:r>
            <a:r>
              <a:rPr lang="de-DE" sz="4000" dirty="0" err="1"/>
              <a:t>Diagnostics</a:t>
            </a:r>
            <a:r>
              <a:rPr lang="de-DE" sz="4000" dirty="0"/>
              <a:t> ....</a:t>
            </a:r>
            <a:endParaRPr lang="en-GB" sz="4000" dirty="0"/>
          </a:p>
          <a:p>
            <a:endParaRPr lang="en-GB" sz="4000" dirty="0"/>
          </a:p>
          <a:p>
            <a:pPr algn="ctr"/>
            <a:r>
              <a:rPr lang="de-AT" sz="4000" dirty="0" smtClean="0"/>
              <a:t>T</a:t>
            </a:r>
            <a:r>
              <a:rPr lang="en-GB" sz="4000" dirty="0" smtClean="0"/>
              <a:t>hank </a:t>
            </a:r>
            <a:r>
              <a:rPr lang="en-GB" sz="4000" dirty="0" smtClean="0"/>
              <a:t>you for your attention!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2201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Prototypes </a:t>
            </a:r>
            <a:r>
              <a:rPr lang="de-DE" dirty="0" smtClean="0"/>
              <a:t>….</a:t>
            </a:r>
            <a:endParaRPr lang="en-GB" dirty="0"/>
          </a:p>
        </p:txBody>
      </p:sp>
      <p:pic>
        <p:nvPicPr>
          <p:cNvPr id="8" name="Inhaltsplatzhalter 7" descr="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587"/>
          <a:stretch>
            <a:fillRect/>
          </a:stretch>
        </p:blipFill>
        <p:spPr/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Florence 2015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CIVIDEC Instrumentation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A236-F59A-7B4F-810D-C6E8E12F38AF}" type="slidenum">
              <a:rPr lang="en-GB" smtClean="0"/>
              <a:t>9</a:t>
            </a:fld>
            <a:endParaRPr lang="en-GB"/>
          </a:p>
        </p:txBody>
      </p:sp>
      <p:pic>
        <p:nvPicPr>
          <p:cNvPr id="7" name="Bild 6" descr="Civide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63" y="-2025"/>
            <a:ext cx="2546736" cy="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1735</Words>
  <Application>Microsoft Macintosh PowerPoint</Application>
  <PresentationFormat>Bildschirmpräsentation (4:3)</PresentationFormat>
  <Paragraphs>482</Paragraphs>
  <Slides>81</Slides>
  <Notes>4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81</vt:i4>
      </vt:variant>
    </vt:vector>
  </HeadingPairs>
  <TitlesOfParts>
    <vt:vector size="82" baseType="lpstr">
      <vt:lpstr>Office-Design</vt:lpstr>
      <vt:lpstr>Future trends in diamond detectors for beam diagnostics purposes</vt:lpstr>
      <vt:lpstr>Content</vt:lpstr>
      <vt:lpstr>Content</vt:lpstr>
      <vt:lpstr>PowerPoint-Präsentation</vt:lpstr>
      <vt:lpstr>2003 – First single proton</vt:lpstr>
      <vt:lpstr>25.11.2003 Bloomington</vt:lpstr>
      <vt:lpstr>Bloomington, Indiana</vt:lpstr>
      <vt:lpstr>Bloomington, Indiana</vt:lpstr>
      <vt:lpstr>Prototypes ….</vt:lpstr>
      <vt:lpstr>25.11.2003 Bloomington</vt:lpstr>
      <vt:lpstr>2004 MIT</vt:lpstr>
      <vt:lpstr>2004 – ATLAS BCM</vt:lpstr>
      <vt:lpstr>PowerPoint-Präsentation</vt:lpstr>
      <vt:lpstr>PowerPoint-Präsentation</vt:lpstr>
      <vt:lpstr>ATLAS inner detector</vt:lpstr>
      <vt:lpstr>ATLAS BCM</vt:lpstr>
      <vt:lpstr>Beam Loss Monitoring</vt:lpstr>
      <vt:lpstr>PowerPoint-Präsentation</vt:lpstr>
      <vt:lpstr>LHC Diamond Beam Loss Monitors</vt:lpstr>
      <vt:lpstr>Bunch-by-bunch losses</vt:lpstr>
      <vt:lpstr>Static operation</vt:lpstr>
      <vt:lpstr>Bunch-by-Bunch Losses</vt:lpstr>
      <vt:lpstr>Single-Bunch Instability</vt:lpstr>
      <vt:lpstr>Tune measurement</vt:lpstr>
      <vt:lpstr>Cryogenic detector: LHC Quadrupole</vt:lpstr>
      <vt:lpstr>Cryogenic Diamond Detector</vt:lpstr>
      <vt:lpstr>LHC Quadrupole</vt:lpstr>
      <vt:lpstr>Speed-of-Light</vt:lpstr>
      <vt:lpstr>Time resolution</vt:lpstr>
      <vt:lpstr>Medical application</vt:lpstr>
      <vt:lpstr>RF Structure</vt:lpstr>
      <vt:lpstr>Time resolution</vt:lpstr>
      <vt:lpstr>High-Radiation Detector</vt:lpstr>
      <vt:lpstr>HiRadMat</vt:lpstr>
      <vt:lpstr>HiRadMat</vt:lpstr>
      <vt:lpstr>Target</vt:lpstr>
      <vt:lpstr>PowerPoint-Präsentation</vt:lpstr>
      <vt:lpstr>Linearity</vt:lpstr>
      <vt:lpstr>Content</vt:lpstr>
      <vt:lpstr>PowerPoint-Präsentation</vt:lpstr>
      <vt:lpstr>Innovation</vt:lpstr>
      <vt:lpstr>n_TOF Facility</vt:lpstr>
      <vt:lpstr>n_TOF at CERN</vt:lpstr>
      <vt:lpstr>CERN n_TOF facility</vt:lpstr>
      <vt:lpstr>Diamond-Mosaic Detector</vt:lpstr>
      <vt:lpstr>Energy spectrum</vt:lpstr>
      <vt:lpstr>Neutron interaction in diamond</vt:lpstr>
      <vt:lpstr>PowerPoint-Präsentation</vt:lpstr>
      <vt:lpstr>TRIGA MARK-II research reactor</vt:lpstr>
      <vt:lpstr>Li - conversion</vt:lpstr>
      <vt:lpstr>Tritons + gammas</vt:lpstr>
      <vt:lpstr>Tritons + alphas + gammas</vt:lpstr>
      <vt:lpstr>Reactor core</vt:lpstr>
      <vt:lpstr>Detector response</vt:lpstr>
      <vt:lpstr>PowerPoint-Präsentation</vt:lpstr>
      <vt:lpstr>Van de Graaf</vt:lpstr>
      <vt:lpstr>14 MeV neutrons</vt:lpstr>
      <vt:lpstr>14 MeV neutrons</vt:lpstr>
      <vt:lpstr>14 MeV neutrons</vt:lpstr>
      <vt:lpstr>PowerPoint-Präsentation</vt:lpstr>
      <vt:lpstr>Innovation</vt:lpstr>
      <vt:lpstr>XBPM</vt:lpstr>
      <vt:lpstr>Chris Bloomer &amp; B16</vt:lpstr>
      <vt:lpstr>XBPM</vt:lpstr>
      <vt:lpstr>Detector linearity</vt:lpstr>
      <vt:lpstr>Position response</vt:lpstr>
      <vt:lpstr>Beam position</vt:lpstr>
      <vt:lpstr>Position resolution</vt:lpstr>
      <vt:lpstr>Linear range</vt:lpstr>
      <vt:lpstr>Content</vt:lpstr>
      <vt:lpstr>Interviews</vt:lpstr>
      <vt:lpstr>Diamond producing industry</vt:lpstr>
      <vt:lpstr>Diamond producing industry</vt:lpstr>
      <vt:lpstr>Industry</vt:lpstr>
      <vt:lpstr>Beam diagnostics</vt:lpstr>
      <vt:lpstr>Experiments</vt:lpstr>
      <vt:lpstr>Neutron diagnostics</vt:lpstr>
      <vt:lpstr>Dosimetry</vt:lpstr>
      <vt:lpstr>New neutron facilities</vt:lpstr>
      <vt:lpstr>New neutron facilities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Erich</dc:creator>
  <cp:lastModifiedBy>Erich</cp:lastModifiedBy>
  <cp:revision>73</cp:revision>
  <dcterms:created xsi:type="dcterms:W3CDTF">2015-09-04T17:47:10Z</dcterms:created>
  <dcterms:modified xsi:type="dcterms:W3CDTF">2015-11-05T11:07:36Z</dcterms:modified>
</cp:coreProperties>
</file>