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631" r:id="rId2"/>
    <p:sldId id="619" r:id="rId3"/>
    <p:sldId id="618" r:id="rId4"/>
    <p:sldId id="610" r:id="rId5"/>
    <p:sldId id="621" r:id="rId6"/>
    <p:sldId id="609" r:id="rId7"/>
    <p:sldId id="601" r:id="rId8"/>
    <p:sldId id="602" r:id="rId9"/>
    <p:sldId id="599" r:id="rId10"/>
    <p:sldId id="603" r:id="rId11"/>
    <p:sldId id="590" r:id="rId12"/>
    <p:sldId id="629" r:id="rId13"/>
    <p:sldId id="632" r:id="rId14"/>
    <p:sldId id="580" r:id="rId15"/>
    <p:sldId id="586" r:id="rId16"/>
    <p:sldId id="604" r:id="rId17"/>
    <p:sldId id="607" r:id="rId18"/>
    <p:sldId id="633" r:id="rId19"/>
    <p:sldId id="626" r:id="rId20"/>
    <p:sldId id="613" r:id="rId21"/>
    <p:sldId id="615" r:id="rId22"/>
    <p:sldId id="630" r:id="rId23"/>
    <p:sldId id="616" r:id="rId24"/>
    <p:sldId id="623" r:id="rId25"/>
    <p:sldId id="624" r:id="rId26"/>
    <p:sldId id="625" r:id="rId27"/>
    <p:sldId id="634" r:id="rId28"/>
    <p:sldId id="622" r:id="rId29"/>
    <p:sldId id="617" r:id="rId30"/>
    <p:sldId id="614" r:id="rId31"/>
    <p:sldId id="627" r:id="rId32"/>
    <p:sldId id="628" r:id="rId33"/>
  </p:sldIdLst>
  <p:sldSz cx="9144000" cy="6858000" type="screen4x3"/>
  <p:notesSz cx="6794500" cy="9931400"/>
  <p:defaultTextStyle>
    <a:defPPr>
      <a:defRPr lang="de-DE"/>
    </a:defPPr>
    <a:lvl1pPr algn="l" rtl="0" fontAlgn="base">
      <a:spcBef>
        <a:spcPct val="10000"/>
      </a:spcBef>
      <a:spcAft>
        <a:spcPct val="0"/>
      </a:spcAft>
      <a:buChar char="•"/>
      <a:defRPr sz="3600" b="1" kern="1200">
        <a:solidFill>
          <a:srgbClr val="000000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10000"/>
      </a:spcBef>
      <a:spcAft>
        <a:spcPct val="0"/>
      </a:spcAft>
      <a:buChar char="•"/>
      <a:defRPr sz="3600" b="1" kern="1200">
        <a:solidFill>
          <a:srgbClr val="000000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10000"/>
      </a:spcBef>
      <a:spcAft>
        <a:spcPct val="0"/>
      </a:spcAft>
      <a:buChar char="•"/>
      <a:defRPr sz="3600" b="1" kern="1200">
        <a:solidFill>
          <a:srgbClr val="000000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10000"/>
      </a:spcBef>
      <a:spcAft>
        <a:spcPct val="0"/>
      </a:spcAft>
      <a:buChar char="•"/>
      <a:defRPr sz="3600" b="1" kern="1200">
        <a:solidFill>
          <a:srgbClr val="000000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10000"/>
      </a:spcBef>
      <a:spcAft>
        <a:spcPct val="0"/>
      </a:spcAft>
      <a:buChar char="•"/>
      <a:defRPr sz="3600" b="1" kern="1200">
        <a:solidFill>
          <a:srgbClr val="000000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3600" b="1" kern="1200">
        <a:solidFill>
          <a:srgbClr val="000000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3600" b="1" kern="1200">
        <a:solidFill>
          <a:srgbClr val="000000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3600" b="1" kern="1200">
        <a:solidFill>
          <a:srgbClr val="000000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3600" b="1" kern="1200">
        <a:solidFill>
          <a:srgbClr val="000000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66"/>
    <a:srgbClr val="0033CC"/>
    <a:srgbClr val="003399"/>
    <a:srgbClr val="FFFFCC"/>
    <a:srgbClr val="FFFF99"/>
    <a:srgbClr val="006600"/>
    <a:srgbClr val="339933"/>
    <a:srgbClr val="CC0000"/>
    <a:srgbClr val="0000FF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97266" autoAdjust="0"/>
  </p:normalViewPr>
  <p:slideViewPr>
    <p:cSldViewPr snapToGrid="0">
      <p:cViewPr>
        <p:scale>
          <a:sx n="80" d="100"/>
          <a:sy n="80" d="100"/>
        </p:scale>
        <p:origin x="-1038" y="-72"/>
      </p:cViewPr>
      <p:guideLst>
        <p:guide orient="horz" pos="818"/>
        <p:guide pos="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922304205178501"/>
          <c:y val="8.3317808946052771E-2"/>
          <c:w val="0.75959859199169943"/>
          <c:h val="0.7457267237762919"/>
        </c:manualLayout>
      </c:layout>
      <c:scatterChart>
        <c:scatterStyle val="lineMarker"/>
        <c:varyColors val="0"/>
        <c:ser>
          <c:idx val="0"/>
          <c:order val="0"/>
          <c:tx>
            <c:v>Daughter1</c:v>
          </c:tx>
          <c:spPr>
            <a:ln w="28575">
              <a:noFill/>
            </a:ln>
          </c:spPr>
          <c:marker>
            <c:symbol val="diamond"/>
            <c:size val="10"/>
            <c:spPr>
              <a:ln w="19050"/>
            </c:spPr>
          </c:marker>
          <c:xVal>
            <c:numRef>
              <c:f>Daughter!$B$8:$B$36</c:f>
              <c:numCache>
                <c:formatCode>General</c:formatCode>
                <c:ptCount val="29"/>
                <c:pt idx="0">
                  <c:v>0</c:v>
                </c:pt>
                <c:pt idx="1">
                  <c:v>4.2000000000000003E-2</c:v>
                </c:pt>
                <c:pt idx="2">
                  <c:v>8.4000000000000005E-2</c:v>
                </c:pt>
                <c:pt idx="3">
                  <c:v>0.126</c:v>
                </c:pt>
                <c:pt idx="4">
                  <c:v>0.16800000000000001</c:v>
                </c:pt>
                <c:pt idx="5">
                  <c:v>0.21000000000000002</c:v>
                </c:pt>
                <c:pt idx="6">
                  <c:v>0.252</c:v>
                </c:pt>
                <c:pt idx="7">
                  <c:v>0.29400000000000004</c:v>
                </c:pt>
                <c:pt idx="8">
                  <c:v>0.33600000000000002</c:v>
                </c:pt>
                <c:pt idx="9">
                  <c:v>0.378</c:v>
                </c:pt>
                <c:pt idx="10">
                  <c:v>0.42000000000000004</c:v>
                </c:pt>
                <c:pt idx="11">
                  <c:v>0.46200000000000002</c:v>
                </c:pt>
                <c:pt idx="12">
                  <c:v>0.504</c:v>
                </c:pt>
                <c:pt idx="13">
                  <c:v>0.54600000000000004</c:v>
                </c:pt>
                <c:pt idx="14">
                  <c:v>0.58800000000000008</c:v>
                </c:pt>
                <c:pt idx="15">
                  <c:v>0.63</c:v>
                </c:pt>
                <c:pt idx="16">
                  <c:v>0.67200000000000004</c:v>
                </c:pt>
                <c:pt idx="17">
                  <c:v>0.71400000000000008</c:v>
                </c:pt>
                <c:pt idx="18">
                  <c:v>0.75600000000000001</c:v>
                </c:pt>
                <c:pt idx="19">
                  <c:v>0.79800000000000004</c:v>
                </c:pt>
                <c:pt idx="20">
                  <c:v>0.84000000000000008</c:v>
                </c:pt>
                <c:pt idx="21">
                  <c:v>0.88200000000000001</c:v>
                </c:pt>
                <c:pt idx="22">
                  <c:v>0.92400000000000004</c:v>
                </c:pt>
                <c:pt idx="23">
                  <c:v>0.96600000000000008</c:v>
                </c:pt>
                <c:pt idx="24">
                  <c:v>1.008</c:v>
                </c:pt>
                <c:pt idx="25">
                  <c:v>1.05</c:v>
                </c:pt>
                <c:pt idx="26">
                  <c:v>1.0920000000000001</c:v>
                </c:pt>
                <c:pt idx="27">
                  <c:v>1.1340000000000001</c:v>
                </c:pt>
                <c:pt idx="28">
                  <c:v>1.1760000000000002</c:v>
                </c:pt>
              </c:numCache>
            </c:numRef>
          </c:xVal>
          <c:yVal>
            <c:numRef>
              <c:f>Daughter!$D$8:$D$36</c:f>
              <c:numCache>
                <c:formatCode>General</c:formatCode>
                <c:ptCount val="29"/>
                <c:pt idx="0">
                  <c:v>2598.7779999999998</c:v>
                </c:pt>
                <c:pt idx="1">
                  <c:v>2241.1479999999997</c:v>
                </c:pt>
                <c:pt idx="2">
                  <c:v>1883.5179999999998</c:v>
                </c:pt>
                <c:pt idx="3">
                  <c:v>1573.5719999999999</c:v>
                </c:pt>
                <c:pt idx="4">
                  <c:v>1358.9939999999999</c:v>
                </c:pt>
                <c:pt idx="5">
                  <c:v>1025.2059999999999</c:v>
                </c:pt>
                <c:pt idx="6">
                  <c:v>834.46999999999991</c:v>
                </c:pt>
                <c:pt idx="7">
                  <c:v>667.57600000000002</c:v>
                </c:pt>
                <c:pt idx="8">
                  <c:v>548.36599999999999</c:v>
                </c:pt>
                <c:pt idx="9">
                  <c:v>405.31399999999996</c:v>
                </c:pt>
                <c:pt idx="10">
                  <c:v>333.78800000000001</c:v>
                </c:pt>
                <c:pt idx="11">
                  <c:v>238.42</c:v>
                </c:pt>
                <c:pt idx="12">
                  <c:v>166.89400000000001</c:v>
                </c:pt>
                <c:pt idx="13">
                  <c:v>119.21</c:v>
                </c:pt>
                <c:pt idx="14">
                  <c:v>71.525999999999996</c:v>
                </c:pt>
                <c:pt idx="15">
                  <c:v>71.525999999999996</c:v>
                </c:pt>
                <c:pt idx="16">
                  <c:v>47.683999999999997</c:v>
                </c:pt>
                <c:pt idx="17">
                  <c:v>23.841999999999999</c:v>
                </c:pt>
                <c:pt idx="18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v>Daughter2</c:v>
          </c:tx>
          <c:spPr>
            <a:ln w="28575">
              <a:noFill/>
            </a:ln>
          </c:spPr>
          <c:xVal>
            <c:numRef>
              <c:f>Daughter!$B$8:$B$36</c:f>
              <c:numCache>
                <c:formatCode>General</c:formatCode>
                <c:ptCount val="29"/>
                <c:pt idx="0">
                  <c:v>0</c:v>
                </c:pt>
                <c:pt idx="1">
                  <c:v>4.2000000000000003E-2</c:v>
                </c:pt>
                <c:pt idx="2">
                  <c:v>8.4000000000000005E-2</c:v>
                </c:pt>
                <c:pt idx="3">
                  <c:v>0.126</c:v>
                </c:pt>
                <c:pt idx="4">
                  <c:v>0.16800000000000001</c:v>
                </c:pt>
                <c:pt idx="5">
                  <c:v>0.21000000000000002</c:v>
                </c:pt>
                <c:pt idx="6">
                  <c:v>0.252</c:v>
                </c:pt>
                <c:pt idx="7">
                  <c:v>0.29400000000000004</c:v>
                </c:pt>
                <c:pt idx="8">
                  <c:v>0.33600000000000002</c:v>
                </c:pt>
                <c:pt idx="9">
                  <c:v>0.378</c:v>
                </c:pt>
                <c:pt idx="10">
                  <c:v>0.42000000000000004</c:v>
                </c:pt>
                <c:pt idx="11">
                  <c:v>0.46200000000000002</c:v>
                </c:pt>
                <c:pt idx="12">
                  <c:v>0.504</c:v>
                </c:pt>
                <c:pt idx="13">
                  <c:v>0.54600000000000004</c:v>
                </c:pt>
                <c:pt idx="14">
                  <c:v>0.58800000000000008</c:v>
                </c:pt>
                <c:pt idx="15">
                  <c:v>0.63</c:v>
                </c:pt>
                <c:pt idx="16">
                  <c:v>0.67200000000000004</c:v>
                </c:pt>
                <c:pt idx="17">
                  <c:v>0.71400000000000008</c:v>
                </c:pt>
                <c:pt idx="18">
                  <c:v>0.75600000000000001</c:v>
                </c:pt>
                <c:pt idx="19">
                  <c:v>0.79800000000000004</c:v>
                </c:pt>
                <c:pt idx="20">
                  <c:v>0.84000000000000008</c:v>
                </c:pt>
                <c:pt idx="21">
                  <c:v>0.88200000000000001</c:v>
                </c:pt>
                <c:pt idx="22">
                  <c:v>0.92400000000000004</c:v>
                </c:pt>
                <c:pt idx="23">
                  <c:v>0.96600000000000008</c:v>
                </c:pt>
                <c:pt idx="24">
                  <c:v>1.008</c:v>
                </c:pt>
                <c:pt idx="25">
                  <c:v>1.05</c:v>
                </c:pt>
                <c:pt idx="26">
                  <c:v>1.0920000000000001</c:v>
                </c:pt>
                <c:pt idx="27">
                  <c:v>1.1340000000000001</c:v>
                </c:pt>
                <c:pt idx="28">
                  <c:v>1.1760000000000002</c:v>
                </c:pt>
              </c:numCache>
            </c:numRef>
          </c:xVal>
          <c:yVal>
            <c:numRef>
              <c:f>Daughter!$F$8:$F$36</c:f>
              <c:numCache>
                <c:formatCode>General</c:formatCode>
                <c:ptCount val="29"/>
                <c:pt idx="0">
                  <c:v>1597.414</c:v>
                </c:pt>
                <c:pt idx="1">
                  <c:v>1358.9939999999999</c:v>
                </c:pt>
                <c:pt idx="2">
                  <c:v>1096.732</c:v>
                </c:pt>
                <c:pt idx="3">
                  <c:v>810.62799999999993</c:v>
                </c:pt>
                <c:pt idx="4">
                  <c:v>619.89199999999994</c:v>
                </c:pt>
                <c:pt idx="5">
                  <c:v>476.84</c:v>
                </c:pt>
                <c:pt idx="6">
                  <c:v>262.262</c:v>
                </c:pt>
                <c:pt idx="7">
                  <c:v>190.73599999999999</c:v>
                </c:pt>
                <c:pt idx="8">
                  <c:v>143.05199999999999</c:v>
                </c:pt>
                <c:pt idx="9">
                  <c:v>95.367999999999995</c:v>
                </c:pt>
                <c:pt idx="10">
                  <c:v>95.367999999999995</c:v>
                </c:pt>
                <c:pt idx="11">
                  <c:v>47.683999999999997</c:v>
                </c:pt>
                <c:pt idx="12">
                  <c:v>23.841999999999999</c:v>
                </c:pt>
                <c:pt idx="13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935744"/>
        <c:axId val="33937664"/>
      </c:scatterChart>
      <c:valAx>
        <c:axId val="33935744"/>
        <c:scaling>
          <c:orientation val="minMax"/>
          <c:max val="0.8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400"/>
                </a:pPr>
                <a:r>
                  <a:rPr lang="en-US" sz="1600" b="1" dirty="0"/>
                  <a:t>time [s]</a:t>
                </a:r>
              </a:p>
            </c:rich>
          </c:tx>
          <c:layout>
            <c:manualLayout>
              <c:xMode val="edge"/>
              <c:yMode val="edge"/>
              <c:x val="0.42320072629558853"/>
              <c:y val="0.9114959025220292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33937664"/>
        <c:crosses val="autoZero"/>
        <c:crossBetween val="midCat"/>
      </c:valAx>
      <c:valAx>
        <c:axId val="339376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 b="1" dirty="0"/>
                  <a:t>frequency </a:t>
                </a:r>
                <a:r>
                  <a:rPr lang="en-US" sz="1600" b="1" dirty="0" smtClean="0"/>
                  <a:t>deviation </a:t>
                </a:r>
                <a:r>
                  <a:rPr lang="en-US" sz="1600" b="1" dirty="0" smtClean="0">
                    <a:sym typeface="Symbol"/>
                  </a:rPr>
                  <a:t>f</a:t>
                </a:r>
                <a:r>
                  <a:rPr lang="en-US" sz="1600" b="1" dirty="0" smtClean="0"/>
                  <a:t> </a:t>
                </a:r>
                <a:r>
                  <a:rPr lang="en-US" sz="1600" b="1" dirty="0"/>
                  <a:t>[Hz]</a:t>
                </a:r>
              </a:p>
            </c:rich>
          </c:tx>
          <c:layout>
            <c:manualLayout>
              <c:xMode val="edge"/>
              <c:yMode val="edge"/>
              <c:x val="8.2332413980379486E-3"/>
              <c:y val="0.1229490318132420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33935744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en-US"/>
          </a:p>
        </c:txPr>
      </c:legendEntry>
      <c:layout>
        <c:manualLayout>
          <c:xMode val="edge"/>
          <c:yMode val="edge"/>
          <c:x val="0.75313995172890369"/>
          <c:y val="0.14473950992687395"/>
          <c:w val="0.21224164729675785"/>
          <c:h val="0.14005146505860536"/>
        </c:manualLayout>
      </c:layout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9330141478794025"/>
          <c:y val="4.2519034281230293E-2"/>
          <c:w val="0.73057402331589527"/>
          <c:h val="0.76682766340963304"/>
        </c:manualLayout>
      </c:layout>
      <c:scatterChart>
        <c:scatterStyle val="smoothMarker"/>
        <c:varyColors val="0"/>
        <c:ser>
          <c:idx val="0"/>
          <c:order val="0"/>
          <c:tx>
            <c:v>Daughter1</c:v>
          </c:tx>
          <c:spPr>
            <a:ln w="50800"/>
          </c:spPr>
          <c:marker>
            <c:symbol val="none"/>
          </c:marker>
          <c:xVal>
            <c:numRef>
              <c:f>Daughter!$B$50:$B$67</c:f>
              <c:numCache>
                <c:formatCode>General</c:formatCode>
                <c:ptCount val="18"/>
                <c:pt idx="0">
                  <c:v>7382.507141</c:v>
                </c:pt>
                <c:pt idx="1">
                  <c:v>6280.8903250000003</c:v>
                </c:pt>
                <c:pt idx="2">
                  <c:v>5298.654227</c:v>
                </c:pt>
                <c:pt idx="3">
                  <c:v>4428.7003999999997</c:v>
                </c:pt>
                <c:pt idx="4">
                  <c:v>3663.9304000000002</c:v>
                </c:pt>
                <c:pt idx="5">
                  <c:v>2997.2457829999998</c:v>
                </c:pt>
                <c:pt idx="6">
                  <c:v>2421.5481020000002</c:v>
                </c:pt>
                <c:pt idx="7">
                  <c:v>1929.738914</c:v>
                </c:pt>
                <c:pt idx="8">
                  <c:v>1514.7197739999999</c:v>
                </c:pt>
                <c:pt idx="9">
                  <c:v>1169.392235</c:v>
                </c:pt>
                <c:pt idx="10">
                  <c:v>886.65785500000004</c:v>
                </c:pt>
                <c:pt idx="11">
                  <c:v>659.4181873</c:v>
                </c:pt>
                <c:pt idx="12">
                  <c:v>480.57478739999999</c:v>
                </c:pt>
                <c:pt idx="13">
                  <c:v>343.02921049999998</c:v>
                </c:pt>
                <c:pt idx="14">
                  <c:v>239.68301159999999</c:v>
                </c:pt>
                <c:pt idx="15">
                  <c:v>163.43774579999999</c:v>
                </c:pt>
                <c:pt idx="16">
                  <c:v>107.1949683</c:v>
                </c:pt>
                <c:pt idx="17">
                  <c:v>63.856234129999997</c:v>
                </c:pt>
              </c:numCache>
            </c:numRef>
          </c:xVal>
          <c:yVal>
            <c:numRef>
              <c:f>Daughter!$D$50:$D$67</c:f>
              <c:numCache>
                <c:formatCode>0.00E+00</c:formatCode>
                <c:ptCount val="18"/>
                <c:pt idx="0">
                  <c:v>3.51</c:v>
                </c:pt>
                <c:pt idx="1">
                  <c:v>3.14</c:v>
                </c:pt>
                <c:pt idx="2">
                  <c:v>2.79</c:v>
                </c:pt>
                <c:pt idx="3">
                  <c:v>2.46</c:v>
                </c:pt>
                <c:pt idx="4">
                  <c:v>2.16</c:v>
                </c:pt>
                <c:pt idx="5">
                  <c:v>1.87</c:v>
                </c:pt>
                <c:pt idx="6">
                  <c:v>1.61</c:v>
                </c:pt>
                <c:pt idx="7">
                  <c:v>1.37</c:v>
                </c:pt>
                <c:pt idx="8">
                  <c:v>1.1399999999999999</c:v>
                </c:pt>
                <c:pt idx="9">
                  <c:v>0.94399999999999995</c:v>
                </c:pt>
                <c:pt idx="10">
                  <c:v>0.76600000000000001</c:v>
                </c:pt>
                <c:pt idx="11">
                  <c:v>0.60899999999999999</c:v>
                </c:pt>
                <c:pt idx="12">
                  <c:v>0.47399999999999998</c:v>
                </c:pt>
                <c:pt idx="13">
                  <c:v>0.36</c:v>
                </c:pt>
                <c:pt idx="14">
                  <c:v>0.26700000000000002</c:v>
                </c:pt>
                <c:pt idx="15">
                  <c:v>0.19600000000000001</c:v>
                </c:pt>
                <c:pt idx="16">
                  <c:v>0.14699999999999999</c:v>
                </c:pt>
                <c:pt idx="17">
                  <c:v>0.11799999999999999</c:v>
                </c:pt>
              </c:numCache>
            </c:numRef>
          </c:yVal>
          <c:smooth val="1"/>
        </c:ser>
        <c:ser>
          <c:idx val="1"/>
          <c:order val="1"/>
          <c:tx>
            <c:v>Daughter2</c:v>
          </c:tx>
          <c:spPr>
            <a:ln w="50800"/>
          </c:spPr>
          <c:marker>
            <c:symbol val="none"/>
          </c:marker>
          <c:xVal>
            <c:numRef>
              <c:f>Daughter!$F$50:$F$61</c:f>
              <c:numCache>
                <c:formatCode>General</c:formatCode>
                <c:ptCount val="12"/>
                <c:pt idx="0">
                  <c:v>4631.0362859999996</c:v>
                </c:pt>
                <c:pt idx="1">
                  <c:v>3734.304795</c:v>
                </c:pt>
                <c:pt idx="2">
                  <c:v>2960.2641440000002</c:v>
                </c:pt>
                <c:pt idx="3">
                  <c:v>2300.2538159999999</c:v>
                </c:pt>
                <c:pt idx="4">
                  <c:v>1745.613292</c:v>
                </c:pt>
                <c:pt idx="5">
                  <c:v>1287.6820540000001</c:v>
                </c:pt>
                <c:pt idx="6">
                  <c:v>917.79958299999998</c:v>
                </c:pt>
                <c:pt idx="7">
                  <c:v>627.30536089999998</c:v>
                </c:pt>
                <c:pt idx="8">
                  <c:v>407.53886940000001</c:v>
                </c:pt>
                <c:pt idx="9">
                  <c:v>249.83958999999999</c:v>
                </c:pt>
                <c:pt idx="10">
                  <c:v>145.54700439999999</c:v>
                </c:pt>
                <c:pt idx="11">
                  <c:v>86.000594169999999</c:v>
                </c:pt>
              </c:numCache>
            </c:numRef>
          </c:xVal>
          <c:yVal>
            <c:numRef>
              <c:f>Daughter!$H$50:$H$61</c:f>
              <c:numCache>
                <c:formatCode>0.00E+00</c:formatCode>
                <c:ptCount val="12"/>
                <c:pt idx="0">
                  <c:v>2.9</c:v>
                </c:pt>
                <c:pt idx="1">
                  <c:v>2.52</c:v>
                </c:pt>
                <c:pt idx="2">
                  <c:v>2.16</c:v>
                </c:pt>
                <c:pt idx="3">
                  <c:v>1.83</c:v>
                </c:pt>
                <c:pt idx="4">
                  <c:v>1.52</c:v>
                </c:pt>
                <c:pt idx="5">
                  <c:v>1.25</c:v>
                </c:pt>
                <c:pt idx="6">
                  <c:v>0.99199999999999999</c:v>
                </c:pt>
                <c:pt idx="7">
                  <c:v>0.76600000000000001</c:v>
                </c:pt>
                <c:pt idx="8">
                  <c:v>0.56499999999999995</c:v>
                </c:pt>
                <c:pt idx="9">
                  <c:v>0.39100000000000001</c:v>
                </c:pt>
                <c:pt idx="10">
                  <c:v>0.24299999999999999</c:v>
                </c:pt>
                <c:pt idx="11">
                  <c:v>0.121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865792"/>
        <c:axId val="40867712"/>
      </c:scatterChart>
      <c:valAx>
        <c:axId val="40865792"/>
        <c:scaling>
          <c:logBase val="10"/>
          <c:orientation val="minMax"/>
          <c:max val="10000"/>
          <c:min val="1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b="1" dirty="0">
                    <a:latin typeface="Symbol" panose="05050102010706020507" pitchFamily="18" charset="2"/>
                  </a:rPr>
                  <a:t>g</a:t>
                </a:r>
                <a:r>
                  <a:rPr lang="en-US" sz="1600" b="1" baseline="30000" dirty="0"/>
                  <a:t>2</a:t>
                </a:r>
                <a:r>
                  <a:rPr lang="en-US" sz="1600" b="1" dirty="0">
                    <a:latin typeface="Symbol" panose="05050102010706020507" pitchFamily="18" charset="2"/>
                  </a:rPr>
                  <a:t>D</a:t>
                </a:r>
                <a:r>
                  <a:rPr lang="en-US" sz="1600" b="1" dirty="0"/>
                  <a:t>v [m/s] </a:t>
                </a:r>
              </a:p>
            </c:rich>
          </c:tx>
          <c:layout>
            <c:manualLayout>
              <c:xMode val="edge"/>
              <c:yMode val="edge"/>
              <c:x val="0.4339409206605932"/>
              <c:y val="0.89136547497277951"/>
            </c:manualLayout>
          </c:layout>
          <c:overlay val="0"/>
        </c:title>
        <c:numFmt formatCode="0.0E+00" sourceLinked="0"/>
        <c:majorTickMark val="in"/>
        <c:minorTickMark val="none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40867712"/>
        <c:crossesAt val="0.1"/>
        <c:crossBetween val="midCat"/>
        <c:majorUnit val="10"/>
        <c:minorUnit val="10"/>
      </c:valAx>
      <c:valAx>
        <c:axId val="40867712"/>
        <c:scaling>
          <c:logBase val="10"/>
          <c:orientation val="minMax"/>
          <c:max val="10"/>
          <c:min val="1.0000000000000002E-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 b="1" dirty="0" smtClean="0">
                    <a:sym typeface="Symbol"/>
                  </a:rPr>
                  <a:t></a:t>
                </a:r>
                <a:r>
                  <a:rPr lang="en-US" sz="1600" b="1" dirty="0" smtClean="0"/>
                  <a:t>F </a:t>
                </a:r>
                <a:r>
                  <a:rPr lang="en-US" sz="1600" b="1" dirty="0" smtClean="0">
                    <a:sym typeface="Symbol"/>
                  </a:rPr>
                  <a:t> </a:t>
                </a:r>
                <a:r>
                  <a:rPr lang="en-US" sz="1600" b="1" dirty="0" smtClean="0"/>
                  <a:t>[</a:t>
                </a:r>
                <a:r>
                  <a:rPr lang="en-US" sz="1600" b="1" dirty="0"/>
                  <a:t>eV/m</a:t>
                </a:r>
                <a:r>
                  <a:rPr lang="en-US" b="0" dirty="0"/>
                  <a:t>]</a:t>
                </a:r>
              </a:p>
            </c:rich>
          </c:tx>
          <c:layout>
            <c:manualLayout>
              <c:xMode val="edge"/>
              <c:yMode val="edge"/>
              <c:x val="1.5725261967283362E-2"/>
              <c:y val="0.17450021054628984"/>
            </c:manualLayout>
          </c:layout>
          <c:overlay val="0"/>
        </c:title>
        <c:numFmt formatCode="General" sourceLinked="0"/>
        <c:majorTickMark val="in"/>
        <c:minorTickMark val="none"/>
        <c:tickLblPos val="low"/>
        <c:crossAx val="40865792"/>
        <c:crossesAt val="10"/>
        <c:crossBetween val="midCat"/>
        <c:majorUnit val="10"/>
      </c:valAx>
    </c:plotArea>
    <c:legend>
      <c:legendPos val="r"/>
      <c:layout>
        <c:manualLayout>
          <c:xMode val="edge"/>
          <c:yMode val="edge"/>
          <c:x val="0.55638801619278677"/>
          <c:y val="0.61194897333660747"/>
          <c:w val="0.31691689298132886"/>
          <c:h val="0.16434115054900017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18120517094422"/>
          <c:y val="0.10294542345159977"/>
          <c:w val="0.76356596754042949"/>
          <c:h val="0.73414751588512184"/>
        </c:manualLayout>
      </c:layout>
      <c:scatterChart>
        <c:scatterStyle val="smoothMarker"/>
        <c:varyColors val="0"/>
        <c:ser>
          <c:idx val="0"/>
          <c:order val="0"/>
          <c:tx>
            <c:v>Mother1</c:v>
          </c:tx>
          <c:spPr>
            <a:ln w="38100">
              <a:solidFill>
                <a:srgbClr val="CC0000"/>
              </a:solidFill>
            </a:ln>
          </c:spPr>
          <c:marker>
            <c:symbol val="none"/>
          </c:marker>
          <c:xVal>
            <c:numRef>
              <c:f>Mother!$B$64:$B$95</c:f>
              <c:numCache>
                <c:formatCode>General</c:formatCode>
                <c:ptCount val="32"/>
                <c:pt idx="0">
                  <c:v>24457.807499999999</c:v>
                </c:pt>
                <c:pt idx="1">
                  <c:v>23609.693190000002</c:v>
                </c:pt>
                <c:pt idx="2">
                  <c:v>22736.18304</c:v>
                </c:pt>
                <c:pt idx="3">
                  <c:v>21840.410179999999</c:v>
                </c:pt>
                <c:pt idx="4">
                  <c:v>20925.507750000001</c:v>
                </c:pt>
                <c:pt idx="5">
                  <c:v>19994.60888</c:v>
                </c:pt>
                <c:pt idx="6">
                  <c:v>19050.846699999998</c:v>
                </c:pt>
                <c:pt idx="7">
                  <c:v>18097.354340000002</c:v>
                </c:pt>
                <c:pt idx="8">
                  <c:v>17137.264940000001</c:v>
                </c:pt>
                <c:pt idx="9">
                  <c:v>16173.71162</c:v>
                </c:pt>
                <c:pt idx="10">
                  <c:v>15209.827520000001</c:v>
                </c:pt>
                <c:pt idx="11">
                  <c:v>14248.74577</c:v>
                </c:pt>
                <c:pt idx="12">
                  <c:v>13293.59951</c:v>
                </c:pt>
                <c:pt idx="13">
                  <c:v>12347.521849999999</c:v>
                </c:pt>
                <c:pt idx="14">
                  <c:v>11413.64594</c:v>
                </c:pt>
                <c:pt idx="15">
                  <c:v>10495.10491</c:v>
                </c:pt>
                <c:pt idx="16">
                  <c:v>9595.0318889999999</c:v>
                </c:pt>
                <c:pt idx="17">
                  <c:v>8716.5600080000004</c:v>
                </c:pt>
                <c:pt idx="18">
                  <c:v>7862.8224</c:v>
                </c:pt>
                <c:pt idx="19">
                  <c:v>7036.9521960000002</c:v>
                </c:pt>
                <c:pt idx="20">
                  <c:v>6242.0825299999997</c:v>
                </c:pt>
                <c:pt idx="21">
                  <c:v>5481.3465319999996</c:v>
                </c:pt>
                <c:pt idx="22">
                  <c:v>4757.8773339999998</c:v>
                </c:pt>
                <c:pt idx="23">
                  <c:v>4074.8080690000002</c:v>
                </c:pt>
                <c:pt idx="24">
                  <c:v>3435.2718679999998</c:v>
                </c:pt>
                <c:pt idx="25">
                  <c:v>2842.4018639999999</c:v>
                </c:pt>
                <c:pt idx="26">
                  <c:v>2299.3311870000002</c:v>
                </c:pt>
                <c:pt idx="27">
                  <c:v>1809.1929700000001</c:v>
                </c:pt>
                <c:pt idx="28">
                  <c:v>1375.120345</c:v>
                </c:pt>
                <c:pt idx="29">
                  <c:v>1000.246444</c:v>
                </c:pt>
                <c:pt idx="30">
                  <c:v>687.70439850000002</c:v>
                </c:pt>
                <c:pt idx="31">
                  <c:v>440.62734030000001</c:v>
                </c:pt>
              </c:numCache>
            </c:numRef>
          </c:xVal>
          <c:yVal>
            <c:numRef>
              <c:f>Mother!$D$64:$D$95</c:f>
              <c:numCache>
                <c:formatCode>0.00E+00</c:formatCode>
                <c:ptCount val="32"/>
                <c:pt idx="0">
                  <c:v>2.52</c:v>
                </c:pt>
                <c:pt idx="1">
                  <c:v>2.6</c:v>
                </c:pt>
                <c:pt idx="2">
                  <c:v>2.67</c:v>
                </c:pt>
                <c:pt idx="3">
                  <c:v>2.73</c:v>
                </c:pt>
                <c:pt idx="4">
                  <c:v>2.79</c:v>
                </c:pt>
                <c:pt idx="5">
                  <c:v>2.83</c:v>
                </c:pt>
                <c:pt idx="6">
                  <c:v>2.87</c:v>
                </c:pt>
                <c:pt idx="7">
                  <c:v>2.89</c:v>
                </c:pt>
                <c:pt idx="8">
                  <c:v>2.91</c:v>
                </c:pt>
                <c:pt idx="9">
                  <c:v>2.91</c:v>
                </c:pt>
                <c:pt idx="10">
                  <c:v>2.91</c:v>
                </c:pt>
                <c:pt idx="11">
                  <c:v>2.89</c:v>
                </c:pt>
                <c:pt idx="12">
                  <c:v>2.87</c:v>
                </c:pt>
                <c:pt idx="13">
                  <c:v>2.84</c:v>
                </c:pt>
                <c:pt idx="14">
                  <c:v>2.8</c:v>
                </c:pt>
                <c:pt idx="15">
                  <c:v>2.75</c:v>
                </c:pt>
                <c:pt idx="16">
                  <c:v>2.69</c:v>
                </c:pt>
                <c:pt idx="17">
                  <c:v>2.62</c:v>
                </c:pt>
                <c:pt idx="18">
                  <c:v>2.54</c:v>
                </c:pt>
                <c:pt idx="19">
                  <c:v>2.4500000000000002</c:v>
                </c:pt>
                <c:pt idx="20">
                  <c:v>2.35</c:v>
                </c:pt>
                <c:pt idx="21">
                  <c:v>2.2400000000000002</c:v>
                </c:pt>
                <c:pt idx="22">
                  <c:v>2.12</c:v>
                </c:pt>
                <c:pt idx="23">
                  <c:v>2</c:v>
                </c:pt>
                <c:pt idx="24">
                  <c:v>1.86</c:v>
                </c:pt>
                <c:pt idx="25">
                  <c:v>1.72</c:v>
                </c:pt>
                <c:pt idx="26">
                  <c:v>1.56</c:v>
                </c:pt>
                <c:pt idx="27">
                  <c:v>1.4</c:v>
                </c:pt>
                <c:pt idx="28">
                  <c:v>1.22</c:v>
                </c:pt>
                <c:pt idx="29">
                  <c:v>1.04</c:v>
                </c:pt>
                <c:pt idx="30">
                  <c:v>0.84599999999999997</c:v>
                </c:pt>
                <c:pt idx="31">
                  <c:v>0.64400000000000002</c:v>
                </c:pt>
              </c:numCache>
            </c:numRef>
          </c:yVal>
          <c:smooth val="1"/>
        </c:ser>
        <c:ser>
          <c:idx val="1"/>
          <c:order val="1"/>
          <c:tx>
            <c:v>Mother2</c:v>
          </c:tx>
          <c:spPr>
            <a:ln w="38100"/>
          </c:spPr>
          <c:marker>
            <c:symbol val="none"/>
          </c:marker>
          <c:xVal>
            <c:numRef>
              <c:f>Mother!$F$64:$F$89</c:f>
              <c:numCache>
                <c:formatCode>General</c:formatCode>
                <c:ptCount val="26"/>
                <c:pt idx="0">
                  <c:v>20787.49769</c:v>
                </c:pt>
                <c:pt idx="1">
                  <c:v>19635.56983</c:v>
                </c:pt>
                <c:pt idx="2">
                  <c:v>18493.794969999999</c:v>
                </c:pt>
                <c:pt idx="3">
                  <c:v>17364.54594</c:v>
                </c:pt>
                <c:pt idx="4">
                  <c:v>16250.19556</c:v>
                </c:pt>
                <c:pt idx="5">
                  <c:v>15153.116679999999</c:v>
                </c:pt>
                <c:pt idx="6">
                  <c:v>14075.68211</c:v>
                </c:pt>
                <c:pt idx="7">
                  <c:v>13020.26468</c:v>
                </c:pt>
                <c:pt idx="8">
                  <c:v>11989.237230000001</c:v>
                </c:pt>
                <c:pt idx="9">
                  <c:v>10984.97258</c:v>
                </c:pt>
                <c:pt idx="10">
                  <c:v>10009.843559999999</c:v>
                </c:pt>
                <c:pt idx="11">
                  <c:v>9066.2229989999996</c:v>
                </c:pt>
                <c:pt idx="12">
                  <c:v>8156.4837260000004</c:v>
                </c:pt>
                <c:pt idx="13">
                  <c:v>7282.9985690000003</c:v>
                </c:pt>
                <c:pt idx="14">
                  <c:v>6448.140359</c:v>
                </c:pt>
                <c:pt idx="15">
                  <c:v>5654.2819220000001</c:v>
                </c:pt>
                <c:pt idx="16">
                  <c:v>4903.7960880000001</c:v>
                </c:pt>
                <c:pt idx="17">
                  <c:v>4199.0556859999997</c:v>
                </c:pt>
                <c:pt idx="18">
                  <c:v>3542.4335430000001</c:v>
                </c:pt>
                <c:pt idx="19">
                  <c:v>2936.30249</c:v>
                </c:pt>
                <c:pt idx="20">
                  <c:v>2383.0353540000001</c:v>
                </c:pt>
                <c:pt idx="21">
                  <c:v>1885.0049650000001</c:v>
                </c:pt>
                <c:pt idx="22">
                  <c:v>1444.584151</c:v>
                </c:pt>
                <c:pt idx="23">
                  <c:v>1064.1457399999999</c:v>
                </c:pt>
                <c:pt idx="24">
                  <c:v>746.06256210000004</c:v>
                </c:pt>
                <c:pt idx="25">
                  <c:v>492.7074452</c:v>
                </c:pt>
              </c:numCache>
            </c:numRef>
          </c:xVal>
          <c:yVal>
            <c:numRef>
              <c:f>Mother!$H$64:$H$89</c:f>
              <c:numCache>
                <c:formatCode>0.00E+00</c:formatCode>
                <c:ptCount val="26"/>
                <c:pt idx="0">
                  <c:v>3.49</c:v>
                </c:pt>
                <c:pt idx="1">
                  <c:v>3.46</c:v>
                </c:pt>
                <c:pt idx="2">
                  <c:v>3.43</c:v>
                </c:pt>
                <c:pt idx="3">
                  <c:v>3.39</c:v>
                </c:pt>
                <c:pt idx="4">
                  <c:v>3.34</c:v>
                </c:pt>
                <c:pt idx="5">
                  <c:v>3.28</c:v>
                </c:pt>
                <c:pt idx="6">
                  <c:v>3.22</c:v>
                </c:pt>
                <c:pt idx="7">
                  <c:v>3.15</c:v>
                </c:pt>
                <c:pt idx="8">
                  <c:v>3.07</c:v>
                </c:pt>
                <c:pt idx="9">
                  <c:v>2.99</c:v>
                </c:pt>
                <c:pt idx="10">
                  <c:v>2.9</c:v>
                </c:pt>
                <c:pt idx="11">
                  <c:v>2.8</c:v>
                </c:pt>
                <c:pt idx="12">
                  <c:v>2.69</c:v>
                </c:pt>
                <c:pt idx="13">
                  <c:v>2.58</c:v>
                </c:pt>
                <c:pt idx="14">
                  <c:v>2.46</c:v>
                </c:pt>
                <c:pt idx="15">
                  <c:v>2.33</c:v>
                </c:pt>
                <c:pt idx="16">
                  <c:v>2.2000000000000002</c:v>
                </c:pt>
                <c:pt idx="17">
                  <c:v>2.06</c:v>
                </c:pt>
                <c:pt idx="18">
                  <c:v>1.91</c:v>
                </c:pt>
                <c:pt idx="19">
                  <c:v>1.75</c:v>
                </c:pt>
                <c:pt idx="20">
                  <c:v>1.59</c:v>
                </c:pt>
                <c:pt idx="21">
                  <c:v>1.42</c:v>
                </c:pt>
                <c:pt idx="22">
                  <c:v>1.24</c:v>
                </c:pt>
                <c:pt idx="23">
                  <c:v>1.06</c:v>
                </c:pt>
                <c:pt idx="24">
                  <c:v>0.86399999999999999</c:v>
                </c:pt>
                <c:pt idx="25">
                  <c:v>0.66500000000000004</c:v>
                </c:pt>
              </c:numCache>
            </c:numRef>
          </c:yVal>
          <c:smooth val="1"/>
        </c:ser>
        <c:ser>
          <c:idx val="2"/>
          <c:order val="2"/>
          <c:tx>
            <c:v>Mother3</c:v>
          </c:tx>
          <c:spPr>
            <a:ln w="38100">
              <a:solidFill>
                <a:srgbClr val="339933"/>
              </a:solidFill>
            </a:ln>
          </c:spPr>
          <c:marker>
            <c:symbol val="none"/>
          </c:marker>
          <c:xVal>
            <c:numRef>
              <c:f>Mother!$J$64:$J$76</c:f>
              <c:numCache>
                <c:formatCode>General</c:formatCode>
                <c:ptCount val="13"/>
                <c:pt idx="0">
                  <c:v>3320.6466879999998</c:v>
                </c:pt>
                <c:pt idx="1">
                  <c:v>2657.4015800000002</c:v>
                </c:pt>
                <c:pt idx="2">
                  <c:v>2106.8157230000002</c:v>
                </c:pt>
                <c:pt idx="3">
                  <c:v>1657.6873519999999</c:v>
                </c:pt>
                <c:pt idx="4">
                  <c:v>1298.8146999999999</c:v>
                </c:pt>
                <c:pt idx="5">
                  <c:v>1018.996001</c:v>
                </c:pt>
                <c:pt idx="6">
                  <c:v>807.02949090000004</c:v>
                </c:pt>
                <c:pt idx="7">
                  <c:v>651.71340269999996</c:v>
                </c:pt>
                <c:pt idx="8">
                  <c:v>541.84597099999996</c:v>
                </c:pt>
                <c:pt idx="9">
                  <c:v>466.22543009999998</c:v>
                </c:pt>
                <c:pt idx="10">
                  <c:v>413.650014</c:v>
                </c:pt>
              </c:numCache>
            </c:numRef>
          </c:xVal>
          <c:yVal>
            <c:numRef>
              <c:f>Mother!$L$64:$L$76</c:f>
              <c:numCache>
                <c:formatCode>0.00E+00</c:formatCode>
                <c:ptCount val="13"/>
                <c:pt idx="0">
                  <c:v>2.1800000000000002</c:v>
                </c:pt>
                <c:pt idx="1">
                  <c:v>1.83</c:v>
                </c:pt>
                <c:pt idx="2">
                  <c:v>1.5</c:v>
                </c:pt>
                <c:pt idx="3">
                  <c:v>1.21</c:v>
                </c:pt>
                <c:pt idx="4">
                  <c:v>0.95799999999999996</c:v>
                </c:pt>
                <c:pt idx="5">
                  <c:v>0.73699999999999999</c:v>
                </c:pt>
                <c:pt idx="6">
                  <c:v>0.54900000000000004</c:v>
                </c:pt>
                <c:pt idx="7">
                  <c:v>0.39500000000000002</c:v>
                </c:pt>
                <c:pt idx="8">
                  <c:v>0.27400000000000002</c:v>
                </c:pt>
                <c:pt idx="9">
                  <c:v>0.188</c:v>
                </c:pt>
                <c:pt idx="10">
                  <c:v>0.13500000000000001</c:v>
                </c:pt>
              </c:numCache>
            </c:numRef>
          </c:yVal>
          <c:smooth val="1"/>
        </c:ser>
        <c:ser>
          <c:idx val="3"/>
          <c:order val="3"/>
          <c:tx>
            <c:v>Mother4</c:v>
          </c:tx>
          <c:spPr>
            <a:ln w="38100"/>
          </c:spPr>
          <c:marker>
            <c:symbol val="none"/>
          </c:marker>
          <c:xVal>
            <c:numRef>
              <c:f>Mother!$N$64:$N$74</c:f>
              <c:numCache>
                <c:formatCode>General</c:formatCode>
                <c:ptCount val="11"/>
                <c:pt idx="0">
                  <c:v>2916.1934820000001</c:v>
                </c:pt>
                <c:pt idx="1">
                  <c:v>2431.0817059999999</c:v>
                </c:pt>
                <c:pt idx="2">
                  <c:v>2008.3399449999999</c:v>
                </c:pt>
                <c:pt idx="3">
                  <c:v>1643.03469</c:v>
                </c:pt>
                <c:pt idx="4">
                  <c:v>1330.232434</c:v>
                </c:pt>
                <c:pt idx="5">
                  <c:v>1064.9996679999999</c:v>
                </c:pt>
                <c:pt idx="6">
                  <c:v>842.40288269999996</c:v>
                </c:pt>
                <c:pt idx="7">
                  <c:v>657.50857129999997</c:v>
                </c:pt>
                <c:pt idx="8">
                  <c:v>505.38322490000002</c:v>
                </c:pt>
                <c:pt idx="9">
                  <c:v>381.0933354</c:v>
                </c:pt>
                <c:pt idx="10">
                  <c:v>279.70539439999999</c:v>
                </c:pt>
              </c:numCache>
            </c:numRef>
          </c:xVal>
          <c:yVal>
            <c:numRef>
              <c:f>Mother!$P$64:$P$74</c:f>
              <c:numCache>
                <c:formatCode>0.00E+00</c:formatCode>
                <c:ptCount val="11"/>
                <c:pt idx="0">
                  <c:v>1.56</c:v>
                </c:pt>
                <c:pt idx="1">
                  <c:v>1.37</c:v>
                </c:pt>
                <c:pt idx="2">
                  <c:v>1.19</c:v>
                </c:pt>
                <c:pt idx="3">
                  <c:v>1.02</c:v>
                </c:pt>
                <c:pt idx="4">
                  <c:v>0.87</c:v>
                </c:pt>
                <c:pt idx="5">
                  <c:v>0.73399999999999999</c:v>
                </c:pt>
                <c:pt idx="6">
                  <c:v>0.61299999999999999</c:v>
                </c:pt>
                <c:pt idx="7">
                  <c:v>0.50600000000000001</c:v>
                </c:pt>
                <c:pt idx="8">
                  <c:v>0.41499999999999998</c:v>
                </c:pt>
                <c:pt idx="9">
                  <c:v>0.33800000000000002</c:v>
                </c:pt>
                <c:pt idx="10">
                  <c:v>0.27600000000000002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73568"/>
        <c:axId val="40579840"/>
      </c:scatterChart>
      <c:valAx>
        <c:axId val="40573568"/>
        <c:scaling>
          <c:logBase val="10"/>
          <c:orientation val="minMax"/>
          <c:max val="100000"/>
          <c:min val="10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sz="1400" b="1" i="0" u="none" strike="noStrike" dirty="0">
                    <a:solidFill>
                      <a:srgbClr val="000000"/>
                    </a:solidFill>
                    <a:effectLst/>
                    <a:latin typeface="Symbol" panose="05050102010706020507" pitchFamily="18" charset="2"/>
                  </a:rPr>
                  <a:t>g</a:t>
                </a:r>
                <a:r>
                  <a:rPr lang="en-US" sz="1400" b="1" i="0" u="none" strike="noStrike" baseline="30000" dirty="0">
                    <a:solidFill>
                      <a:srgbClr val="000000"/>
                    </a:solidFill>
                    <a:effectLst/>
                    <a:latin typeface="Symbol" panose="05050102010706020507" pitchFamily="18" charset="2"/>
                  </a:rPr>
                  <a:t>2</a:t>
                </a:r>
                <a:r>
                  <a:rPr lang="en-US" sz="1400" b="1" i="0" u="none" strike="noStrike" dirty="0">
                    <a:solidFill>
                      <a:srgbClr val="000000"/>
                    </a:solidFill>
                    <a:effectLst/>
                    <a:latin typeface="Symbol" panose="05050102010706020507" pitchFamily="18" charset="2"/>
                  </a:rPr>
                  <a:t>D</a:t>
                </a:r>
                <a:r>
                  <a:rPr lang="en-US" sz="1400" b="1" i="0" u="none" strike="noStrike" dirty="0">
                    <a:solidFill>
                      <a:srgbClr val="000000"/>
                    </a:solidFill>
                    <a:effectLst/>
                    <a:latin typeface="Arial"/>
                  </a:rPr>
                  <a:t>v [m/s]</a:t>
                </a:r>
                <a:r>
                  <a:rPr lang="en-US" sz="1400" dirty="0"/>
                  <a:t> </a:t>
                </a:r>
              </a:p>
            </c:rich>
          </c:tx>
          <c:layout/>
          <c:overlay val="0"/>
        </c:title>
        <c:numFmt formatCode="0.0E+00" sourceLinked="0"/>
        <c:majorTickMark val="in"/>
        <c:minorTickMark val="in"/>
        <c:tickLblPos val="low"/>
        <c:txPr>
          <a:bodyPr/>
          <a:lstStyle/>
          <a:p>
            <a:pPr>
              <a:defRPr sz="1200" b="1" baseline="0"/>
            </a:pPr>
            <a:endParaRPr lang="en-US"/>
          </a:p>
        </c:txPr>
        <c:crossAx val="40579840"/>
        <c:crossesAt val="0.1"/>
        <c:crossBetween val="midCat"/>
        <c:minorUnit val="2"/>
      </c:valAx>
      <c:valAx>
        <c:axId val="40579840"/>
        <c:scaling>
          <c:logBase val="10"/>
          <c:orientation val="minMax"/>
          <c:max val="10"/>
          <c:min val="1.0000000000000002E-2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 dirty="0"/>
                  <a:t>F [eV/m]</a:t>
                </a:r>
              </a:p>
            </c:rich>
          </c:tx>
          <c:layout>
            <c:manualLayout>
              <c:xMode val="edge"/>
              <c:yMode val="edge"/>
              <c:x val="3.1155371413508274E-2"/>
              <c:y val="0.35348246292718022"/>
            </c:manualLayout>
          </c:layout>
          <c:overlay val="0"/>
        </c:title>
        <c:numFmt formatCode="General" sourceLinked="0"/>
        <c:majorTickMark val="in"/>
        <c:minorTickMark val="in"/>
        <c:tickLblPos val="low"/>
        <c:txPr>
          <a:bodyPr/>
          <a:lstStyle/>
          <a:p>
            <a:pPr>
              <a:defRPr sz="1200" b="1" baseline="0"/>
            </a:pPr>
            <a:endParaRPr lang="en-US"/>
          </a:p>
        </c:txPr>
        <c:crossAx val="40573568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200"/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200"/>
            </a:pPr>
            <a:endParaRPr lang="en-US"/>
          </a:p>
        </c:txPr>
      </c:legendEntry>
      <c:layout>
        <c:manualLayout>
          <c:xMode val="edge"/>
          <c:yMode val="edge"/>
          <c:x val="0.65805942848069277"/>
          <c:y val="0.36906211798987582"/>
          <c:w val="0.2483766215873342"/>
          <c:h val="0.20415889350914543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83655812539967"/>
          <c:y val="8.1268476164457495E-2"/>
          <c:w val="0.7946460124867476"/>
          <c:h val="0.79093631202386683"/>
        </c:manualLayout>
      </c:layout>
      <c:scatterChart>
        <c:scatterStyle val="lineMarker"/>
        <c:varyColors val="0"/>
        <c:ser>
          <c:idx val="0"/>
          <c:order val="0"/>
          <c:tx>
            <c:v>Mother1</c:v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</c:spPr>
          </c:marker>
          <c:xVal>
            <c:numRef>
              <c:f>Mother!$B$8:$B$50</c:f>
              <c:numCache>
                <c:formatCode>General</c:formatCode>
                <c:ptCount val="43"/>
                <c:pt idx="0">
                  <c:v>0</c:v>
                </c:pt>
                <c:pt idx="1">
                  <c:v>4.2000000000000003E-2</c:v>
                </c:pt>
                <c:pt idx="2">
                  <c:v>8.4000000000000005E-2</c:v>
                </c:pt>
                <c:pt idx="3">
                  <c:v>0.126</c:v>
                </c:pt>
                <c:pt idx="4">
                  <c:v>0.16800000000000001</c:v>
                </c:pt>
                <c:pt idx="5">
                  <c:v>0.21000000000000002</c:v>
                </c:pt>
                <c:pt idx="6">
                  <c:v>0.252</c:v>
                </c:pt>
                <c:pt idx="7">
                  <c:v>0.29400000000000004</c:v>
                </c:pt>
                <c:pt idx="8">
                  <c:v>0.33600000000000002</c:v>
                </c:pt>
                <c:pt idx="9">
                  <c:v>0.378</c:v>
                </c:pt>
                <c:pt idx="10">
                  <c:v>0.42000000000000004</c:v>
                </c:pt>
                <c:pt idx="11">
                  <c:v>0.46200000000000002</c:v>
                </c:pt>
                <c:pt idx="12">
                  <c:v>0.504</c:v>
                </c:pt>
                <c:pt idx="13">
                  <c:v>0.54600000000000004</c:v>
                </c:pt>
                <c:pt idx="14">
                  <c:v>0.58800000000000008</c:v>
                </c:pt>
                <c:pt idx="15">
                  <c:v>0.63</c:v>
                </c:pt>
                <c:pt idx="16">
                  <c:v>0.67200000000000004</c:v>
                </c:pt>
                <c:pt idx="17">
                  <c:v>0.71400000000000008</c:v>
                </c:pt>
                <c:pt idx="18">
                  <c:v>0.75600000000000001</c:v>
                </c:pt>
                <c:pt idx="19">
                  <c:v>0.79800000000000004</c:v>
                </c:pt>
                <c:pt idx="20">
                  <c:v>0.84000000000000008</c:v>
                </c:pt>
                <c:pt idx="21">
                  <c:v>0.88200000000000001</c:v>
                </c:pt>
                <c:pt idx="22">
                  <c:v>0.92400000000000004</c:v>
                </c:pt>
                <c:pt idx="23">
                  <c:v>0.96600000000000008</c:v>
                </c:pt>
                <c:pt idx="24">
                  <c:v>1.008</c:v>
                </c:pt>
                <c:pt idx="25">
                  <c:v>1.05</c:v>
                </c:pt>
                <c:pt idx="26">
                  <c:v>1.0920000000000001</c:v>
                </c:pt>
                <c:pt idx="27">
                  <c:v>1.1340000000000001</c:v>
                </c:pt>
                <c:pt idx="28">
                  <c:v>1.1760000000000002</c:v>
                </c:pt>
                <c:pt idx="29">
                  <c:v>1.218</c:v>
                </c:pt>
                <c:pt idx="30">
                  <c:v>1.26</c:v>
                </c:pt>
                <c:pt idx="31">
                  <c:v>1.302</c:v>
                </c:pt>
                <c:pt idx="32">
                  <c:v>1.3440000000000001</c:v>
                </c:pt>
                <c:pt idx="33">
                  <c:v>1.3860000000000001</c:v>
                </c:pt>
                <c:pt idx="34">
                  <c:v>1.4280000000000002</c:v>
                </c:pt>
                <c:pt idx="35">
                  <c:v>1.4700000000000002</c:v>
                </c:pt>
                <c:pt idx="36">
                  <c:v>1.512</c:v>
                </c:pt>
                <c:pt idx="37">
                  <c:v>1.554</c:v>
                </c:pt>
                <c:pt idx="38">
                  <c:v>1.5960000000000001</c:v>
                </c:pt>
                <c:pt idx="39">
                  <c:v>1.6380000000000001</c:v>
                </c:pt>
                <c:pt idx="40">
                  <c:v>1.6800000000000002</c:v>
                </c:pt>
                <c:pt idx="41">
                  <c:v>1.7220000000000002</c:v>
                </c:pt>
                <c:pt idx="42">
                  <c:v>1.764</c:v>
                </c:pt>
              </c:numCache>
            </c:numRef>
          </c:xVal>
          <c:yVal>
            <c:numRef>
              <c:f>Mother!$D$8:$D$50</c:f>
              <c:numCache>
                <c:formatCode>General</c:formatCode>
                <c:ptCount val="43"/>
                <c:pt idx="0">
                  <c:v>8702.33</c:v>
                </c:pt>
                <c:pt idx="1">
                  <c:v>8392.384</c:v>
                </c:pt>
                <c:pt idx="2">
                  <c:v>8106.28</c:v>
                </c:pt>
                <c:pt idx="3">
                  <c:v>7700.9659999999994</c:v>
                </c:pt>
                <c:pt idx="4">
                  <c:v>7367.1779999999999</c:v>
                </c:pt>
                <c:pt idx="5">
                  <c:v>7033.3899999999994</c:v>
                </c:pt>
                <c:pt idx="6">
                  <c:v>6699.6019999999999</c:v>
                </c:pt>
                <c:pt idx="7">
                  <c:v>6437.3399999999992</c:v>
                </c:pt>
                <c:pt idx="8">
                  <c:v>6103.5519999999997</c:v>
                </c:pt>
                <c:pt idx="9">
                  <c:v>5745.9219999999996</c:v>
                </c:pt>
                <c:pt idx="10">
                  <c:v>5435.9759999999997</c:v>
                </c:pt>
                <c:pt idx="11">
                  <c:v>5054.5039999999999</c:v>
                </c:pt>
                <c:pt idx="12">
                  <c:v>4768.3999999999996</c:v>
                </c:pt>
                <c:pt idx="13">
                  <c:v>4458.4539999999997</c:v>
                </c:pt>
                <c:pt idx="14">
                  <c:v>4100.8239999999996</c:v>
                </c:pt>
                <c:pt idx="15">
                  <c:v>3719.3519999999999</c:v>
                </c:pt>
                <c:pt idx="16">
                  <c:v>3385.5639999999999</c:v>
                </c:pt>
                <c:pt idx="17">
                  <c:v>3051.7759999999998</c:v>
                </c:pt>
                <c:pt idx="18">
                  <c:v>2813.3559999999998</c:v>
                </c:pt>
                <c:pt idx="19">
                  <c:v>2479.5679999999998</c:v>
                </c:pt>
                <c:pt idx="20">
                  <c:v>2217.306</c:v>
                </c:pt>
                <c:pt idx="21">
                  <c:v>1931.202</c:v>
                </c:pt>
                <c:pt idx="22">
                  <c:v>1621.2559999999999</c:v>
                </c:pt>
                <c:pt idx="23">
                  <c:v>1406.6779999999999</c:v>
                </c:pt>
                <c:pt idx="24">
                  <c:v>1192.0999999999999</c:v>
                </c:pt>
                <c:pt idx="25">
                  <c:v>977.52199999999993</c:v>
                </c:pt>
                <c:pt idx="26">
                  <c:v>810.62799999999993</c:v>
                </c:pt>
                <c:pt idx="27">
                  <c:v>619.89199999999994</c:v>
                </c:pt>
                <c:pt idx="28">
                  <c:v>476.84</c:v>
                </c:pt>
                <c:pt idx="29">
                  <c:v>333.78800000000001</c:v>
                </c:pt>
                <c:pt idx="30">
                  <c:v>262.262</c:v>
                </c:pt>
                <c:pt idx="31">
                  <c:v>214.57799999999997</c:v>
                </c:pt>
                <c:pt idx="32">
                  <c:v>190.73599999999999</c:v>
                </c:pt>
                <c:pt idx="33">
                  <c:v>143.05199999999999</c:v>
                </c:pt>
                <c:pt idx="34">
                  <c:v>71.525999999999996</c:v>
                </c:pt>
                <c:pt idx="35">
                  <c:v>23.841999999999999</c:v>
                </c:pt>
                <c:pt idx="36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v>Mother2</c:v>
          </c:tx>
          <c:spPr>
            <a:ln w="28575">
              <a:noFill/>
            </a:ln>
          </c:spPr>
          <c:xVal>
            <c:numRef>
              <c:f>Mother!$B$8:$B$50</c:f>
              <c:numCache>
                <c:formatCode>General</c:formatCode>
                <c:ptCount val="43"/>
                <c:pt idx="0">
                  <c:v>0</c:v>
                </c:pt>
                <c:pt idx="1">
                  <c:v>4.2000000000000003E-2</c:v>
                </c:pt>
                <c:pt idx="2">
                  <c:v>8.4000000000000005E-2</c:v>
                </c:pt>
                <c:pt idx="3">
                  <c:v>0.126</c:v>
                </c:pt>
                <c:pt idx="4">
                  <c:v>0.16800000000000001</c:v>
                </c:pt>
                <c:pt idx="5">
                  <c:v>0.21000000000000002</c:v>
                </c:pt>
                <c:pt idx="6">
                  <c:v>0.252</c:v>
                </c:pt>
                <c:pt idx="7">
                  <c:v>0.29400000000000004</c:v>
                </c:pt>
                <c:pt idx="8">
                  <c:v>0.33600000000000002</c:v>
                </c:pt>
                <c:pt idx="9">
                  <c:v>0.378</c:v>
                </c:pt>
                <c:pt idx="10">
                  <c:v>0.42000000000000004</c:v>
                </c:pt>
                <c:pt idx="11">
                  <c:v>0.46200000000000002</c:v>
                </c:pt>
                <c:pt idx="12">
                  <c:v>0.504</c:v>
                </c:pt>
                <c:pt idx="13">
                  <c:v>0.54600000000000004</c:v>
                </c:pt>
                <c:pt idx="14">
                  <c:v>0.58800000000000008</c:v>
                </c:pt>
                <c:pt idx="15">
                  <c:v>0.63</c:v>
                </c:pt>
                <c:pt idx="16">
                  <c:v>0.67200000000000004</c:v>
                </c:pt>
                <c:pt idx="17">
                  <c:v>0.71400000000000008</c:v>
                </c:pt>
                <c:pt idx="18">
                  <c:v>0.75600000000000001</c:v>
                </c:pt>
                <c:pt idx="19">
                  <c:v>0.79800000000000004</c:v>
                </c:pt>
                <c:pt idx="20">
                  <c:v>0.84000000000000008</c:v>
                </c:pt>
                <c:pt idx="21">
                  <c:v>0.88200000000000001</c:v>
                </c:pt>
                <c:pt idx="22">
                  <c:v>0.92400000000000004</c:v>
                </c:pt>
                <c:pt idx="23">
                  <c:v>0.96600000000000008</c:v>
                </c:pt>
                <c:pt idx="24">
                  <c:v>1.008</c:v>
                </c:pt>
                <c:pt idx="25">
                  <c:v>1.05</c:v>
                </c:pt>
                <c:pt idx="26">
                  <c:v>1.0920000000000001</c:v>
                </c:pt>
                <c:pt idx="27">
                  <c:v>1.1340000000000001</c:v>
                </c:pt>
                <c:pt idx="28">
                  <c:v>1.1760000000000002</c:v>
                </c:pt>
                <c:pt idx="29">
                  <c:v>1.218</c:v>
                </c:pt>
                <c:pt idx="30">
                  <c:v>1.26</c:v>
                </c:pt>
                <c:pt idx="31">
                  <c:v>1.302</c:v>
                </c:pt>
                <c:pt idx="32">
                  <c:v>1.3440000000000001</c:v>
                </c:pt>
                <c:pt idx="33">
                  <c:v>1.3860000000000001</c:v>
                </c:pt>
                <c:pt idx="34">
                  <c:v>1.4280000000000002</c:v>
                </c:pt>
                <c:pt idx="35">
                  <c:v>1.4700000000000002</c:v>
                </c:pt>
                <c:pt idx="36">
                  <c:v>1.512</c:v>
                </c:pt>
                <c:pt idx="37">
                  <c:v>1.554</c:v>
                </c:pt>
                <c:pt idx="38">
                  <c:v>1.5960000000000001</c:v>
                </c:pt>
                <c:pt idx="39">
                  <c:v>1.6380000000000001</c:v>
                </c:pt>
                <c:pt idx="40">
                  <c:v>1.6800000000000002</c:v>
                </c:pt>
                <c:pt idx="41">
                  <c:v>1.7220000000000002</c:v>
                </c:pt>
                <c:pt idx="42">
                  <c:v>1.764</c:v>
                </c:pt>
              </c:numCache>
            </c:numRef>
          </c:xVal>
          <c:yVal>
            <c:numRef>
              <c:f>Mother!$F$8:$F$50</c:f>
              <c:numCache>
                <c:formatCode>General</c:formatCode>
                <c:ptCount val="43"/>
                <c:pt idx="0">
                  <c:v>7414.8619999999992</c:v>
                </c:pt>
                <c:pt idx="1">
                  <c:v>6961.8639999999996</c:v>
                </c:pt>
                <c:pt idx="2">
                  <c:v>6580.3919999999998</c:v>
                </c:pt>
                <c:pt idx="3">
                  <c:v>6055.8679999999995</c:v>
                </c:pt>
                <c:pt idx="4">
                  <c:v>5722.08</c:v>
                </c:pt>
                <c:pt idx="5">
                  <c:v>5412.134</c:v>
                </c:pt>
                <c:pt idx="6">
                  <c:v>5006.82</c:v>
                </c:pt>
                <c:pt idx="7">
                  <c:v>4625.348</c:v>
                </c:pt>
                <c:pt idx="8">
                  <c:v>4220.0339999999997</c:v>
                </c:pt>
                <c:pt idx="9">
                  <c:v>3910.0879999999997</c:v>
                </c:pt>
                <c:pt idx="10">
                  <c:v>3576.2999999999997</c:v>
                </c:pt>
                <c:pt idx="11">
                  <c:v>3290.1959999999999</c:v>
                </c:pt>
                <c:pt idx="12">
                  <c:v>2980.25</c:v>
                </c:pt>
                <c:pt idx="13">
                  <c:v>2622.62</c:v>
                </c:pt>
                <c:pt idx="14">
                  <c:v>2241.1479999999997</c:v>
                </c:pt>
                <c:pt idx="15">
                  <c:v>1931.202</c:v>
                </c:pt>
                <c:pt idx="16">
                  <c:v>1692.7819999999999</c:v>
                </c:pt>
                <c:pt idx="17">
                  <c:v>1454.3619999999999</c:v>
                </c:pt>
                <c:pt idx="18">
                  <c:v>1192.0999999999999</c:v>
                </c:pt>
                <c:pt idx="19">
                  <c:v>1072.8899999999999</c:v>
                </c:pt>
                <c:pt idx="20">
                  <c:v>858.3119999999999</c:v>
                </c:pt>
                <c:pt idx="21">
                  <c:v>691.41800000000001</c:v>
                </c:pt>
                <c:pt idx="22">
                  <c:v>500.68199999999996</c:v>
                </c:pt>
                <c:pt idx="23">
                  <c:v>381.47199999999998</c:v>
                </c:pt>
                <c:pt idx="24">
                  <c:v>262.262</c:v>
                </c:pt>
                <c:pt idx="25">
                  <c:v>190.73599999999999</c:v>
                </c:pt>
                <c:pt idx="26">
                  <c:v>143.05199999999999</c:v>
                </c:pt>
                <c:pt idx="27">
                  <c:v>95.367999999999995</c:v>
                </c:pt>
                <c:pt idx="28">
                  <c:v>71.525999999999996</c:v>
                </c:pt>
                <c:pt idx="29">
                  <c:v>0</c:v>
                </c:pt>
              </c:numCache>
            </c:numRef>
          </c:yVal>
          <c:smooth val="0"/>
        </c:ser>
        <c:ser>
          <c:idx val="2"/>
          <c:order val="2"/>
          <c:tx>
            <c:v>Mother3</c:v>
          </c:tx>
          <c:spPr>
            <a:ln w="28575">
              <a:noFill/>
            </a:ln>
          </c:spPr>
          <c:marker>
            <c:spPr>
              <a:solidFill>
                <a:srgbClr val="339966"/>
              </a:solidFill>
            </c:spPr>
          </c:marker>
          <c:xVal>
            <c:numRef>
              <c:f>Mother!$B$8:$B$50</c:f>
              <c:numCache>
                <c:formatCode>General</c:formatCode>
                <c:ptCount val="43"/>
                <c:pt idx="0">
                  <c:v>0</c:v>
                </c:pt>
                <c:pt idx="1">
                  <c:v>4.2000000000000003E-2</c:v>
                </c:pt>
                <c:pt idx="2">
                  <c:v>8.4000000000000005E-2</c:v>
                </c:pt>
                <c:pt idx="3">
                  <c:v>0.126</c:v>
                </c:pt>
                <c:pt idx="4">
                  <c:v>0.16800000000000001</c:v>
                </c:pt>
                <c:pt idx="5">
                  <c:v>0.21000000000000002</c:v>
                </c:pt>
                <c:pt idx="6">
                  <c:v>0.252</c:v>
                </c:pt>
                <c:pt idx="7">
                  <c:v>0.29400000000000004</c:v>
                </c:pt>
                <c:pt idx="8">
                  <c:v>0.33600000000000002</c:v>
                </c:pt>
                <c:pt idx="9">
                  <c:v>0.378</c:v>
                </c:pt>
                <c:pt idx="10">
                  <c:v>0.42000000000000004</c:v>
                </c:pt>
                <c:pt idx="11">
                  <c:v>0.46200000000000002</c:v>
                </c:pt>
                <c:pt idx="12">
                  <c:v>0.504</c:v>
                </c:pt>
                <c:pt idx="13">
                  <c:v>0.54600000000000004</c:v>
                </c:pt>
                <c:pt idx="14">
                  <c:v>0.58800000000000008</c:v>
                </c:pt>
                <c:pt idx="15">
                  <c:v>0.63</c:v>
                </c:pt>
                <c:pt idx="16">
                  <c:v>0.67200000000000004</c:v>
                </c:pt>
                <c:pt idx="17">
                  <c:v>0.71400000000000008</c:v>
                </c:pt>
                <c:pt idx="18">
                  <c:v>0.75600000000000001</c:v>
                </c:pt>
                <c:pt idx="19">
                  <c:v>0.79800000000000004</c:v>
                </c:pt>
                <c:pt idx="20">
                  <c:v>0.84000000000000008</c:v>
                </c:pt>
                <c:pt idx="21">
                  <c:v>0.88200000000000001</c:v>
                </c:pt>
                <c:pt idx="22">
                  <c:v>0.92400000000000004</c:v>
                </c:pt>
                <c:pt idx="23">
                  <c:v>0.96600000000000008</c:v>
                </c:pt>
                <c:pt idx="24">
                  <c:v>1.008</c:v>
                </c:pt>
                <c:pt idx="25">
                  <c:v>1.05</c:v>
                </c:pt>
                <c:pt idx="26">
                  <c:v>1.0920000000000001</c:v>
                </c:pt>
                <c:pt idx="27">
                  <c:v>1.1340000000000001</c:v>
                </c:pt>
                <c:pt idx="28">
                  <c:v>1.1760000000000002</c:v>
                </c:pt>
                <c:pt idx="29">
                  <c:v>1.218</c:v>
                </c:pt>
                <c:pt idx="30">
                  <c:v>1.26</c:v>
                </c:pt>
                <c:pt idx="31">
                  <c:v>1.302</c:v>
                </c:pt>
                <c:pt idx="32">
                  <c:v>1.3440000000000001</c:v>
                </c:pt>
                <c:pt idx="33">
                  <c:v>1.3860000000000001</c:v>
                </c:pt>
                <c:pt idx="34">
                  <c:v>1.4280000000000002</c:v>
                </c:pt>
                <c:pt idx="35">
                  <c:v>1.4700000000000002</c:v>
                </c:pt>
                <c:pt idx="36">
                  <c:v>1.512</c:v>
                </c:pt>
                <c:pt idx="37">
                  <c:v>1.554</c:v>
                </c:pt>
                <c:pt idx="38">
                  <c:v>1.5960000000000001</c:v>
                </c:pt>
                <c:pt idx="39">
                  <c:v>1.6380000000000001</c:v>
                </c:pt>
                <c:pt idx="40">
                  <c:v>1.6800000000000002</c:v>
                </c:pt>
                <c:pt idx="41">
                  <c:v>1.7220000000000002</c:v>
                </c:pt>
                <c:pt idx="42">
                  <c:v>1.764</c:v>
                </c:pt>
              </c:numCache>
            </c:numRef>
          </c:xVal>
          <c:yVal>
            <c:numRef>
              <c:f>Mother!$H$8:$H$50</c:f>
              <c:numCache>
                <c:formatCode>General</c:formatCode>
                <c:ptCount val="43"/>
                <c:pt idx="0">
                  <c:v>1192.0999999999999</c:v>
                </c:pt>
                <c:pt idx="1">
                  <c:v>953.68</c:v>
                </c:pt>
                <c:pt idx="2">
                  <c:v>715.26</c:v>
                </c:pt>
                <c:pt idx="3">
                  <c:v>572.20799999999997</c:v>
                </c:pt>
                <c:pt idx="4">
                  <c:v>452.99799999999999</c:v>
                </c:pt>
                <c:pt idx="5">
                  <c:v>381.47199999999998</c:v>
                </c:pt>
                <c:pt idx="6">
                  <c:v>286.10399999999998</c:v>
                </c:pt>
                <c:pt idx="7">
                  <c:v>238.42</c:v>
                </c:pt>
                <c:pt idx="8">
                  <c:v>214.57799999999997</c:v>
                </c:pt>
                <c:pt idx="9">
                  <c:v>166.89400000000001</c:v>
                </c:pt>
                <c:pt idx="10">
                  <c:v>143.05199999999999</c:v>
                </c:pt>
                <c:pt idx="11">
                  <c:v>119.21</c:v>
                </c:pt>
                <c:pt idx="12">
                  <c:v>119.21</c:v>
                </c:pt>
                <c:pt idx="13">
                  <c:v>95.367999999999995</c:v>
                </c:pt>
                <c:pt idx="14">
                  <c:v>71.525999999999996</c:v>
                </c:pt>
                <c:pt idx="15">
                  <c:v>23.841999999999999</c:v>
                </c:pt>
                <c:pt idx="16">
                  <c:v>0</c:v>
                </c:pt>
              </c:numCache>
            </c:numRef>
          </c:yVal>
          <c:smooth val="0"/>
        </c:ser>
        <c:ser>
          <c:idx val="3"/>
          <c:order val="3"/>
          <c:tx>
            <c:v>Mother4</c:v>
          </c:tx>
          <c:spPr>
            <a:ln w="25400">
              <a:noFill/>
            </a:ln>
          </c:spPr>
          <c:marker>
            <c:symbol val="x"/>
            <c:size val="7"/>
            <c:spPr>
              <a:noFill/>
            </c:spPr>
          </c:marker>
          <c:xVal>
            <c:numRef>
              <c:f>Mother!$B$8:$B$50</c:f>
              <c:numCache>
                <c:formatCode>General</c:formatCode>
                <c:ptCount val="43"/>
                <c:pt idx="0">
                  <c:v>0</c:v>
                </c:pt>
                <c:pt idx="1">
                  <c:v>4.2000000000000003E-2</c:v>
                </c:pt>
                <c:pt idx="2">
                  <c:v>8.4000000000000005E-2</c:v>
                </c:pt>
                <c:pt idx="3">
                  <c:v>0.126</c:v>
                </c:pt>
                <c:pt idx="4">
                  <c:v>0.16800000000000001</c:v>
                </c:pt>
                <c:pt idx="5">
                  <c:v>0.21000000000000002</c:v>
                </c:pt>
                <c:pt idx="6">
                  <c:v>0.252</c:v>
                </c:pt>
                <c:pt idx="7">
                  <c:v>0.29400000000000004</c:v>
                </c:pt>
                <c:pt idx="8">
                  <c:v>0.33600000000000002</c:v>
                </c:pt>
                <c:pt idx="9">
                  <c:v>0.378</c:v>
                </c:pt>
                <c:pt idx="10">
                  <c:v>0.42000000000000004</c:v>
                </c:pt>
                <c:pt idx="11">
                  <c:v>0.46200000000000002</c:v>
                </c:pt>
                <c:pt idx="12">
                  <c:v>0.504</c:v>
                </c:pt>
                <c:pt idx="13">
                  <c:v>0.54600000000000004</c:v>
                </c:pt>
                <c:pt idx="14">
                  <c:v>0.58800000000000008</c:v>
                </c:pt>
                <c:pt idx="15">
                  <c:v>0.63</c:v>
                </c:pt>
                <c:pt idx="16">
                  <c:v>0.67200000000000004</c:v>
                </c:pt>
                <c:pt idx="17">
                  <c:v>0.71400000000000008</c:v>
                </c:pt>
                <c:pt idx="18">
                  <c:v>0.75600000000000001</c:v>
                </c:pt>
                <c:pt idx="19">
                  <c:v>0.79800000000000004</c:v>
                </c:pt>
                <c:pt idx="20">
                  <c:v>0.84000000000000008</c:v>
                </c:pt>
                <c:pt idx="21">
                  <c:v>0.88200000000000001</c:v>
                </c:pt>
                <c:pt idx="22">
                  <c:v>0.92400000000000004</c:v>
                </c:pt>
                <c:pt idx="23">
                  <c:v>0.96600000000000008</c:v>
                </c:pt>
                <c:pt idx="24">
                  <c:v>1.008</c:v>
                </c:pt>
                <c:pt idx="25">
                  <c:v>1.05</c:v>
                </c:pt>
                <c:pt idx="26">
                  <c:v>1.0920000000000001</c:v>
                </c:pt>
                <c:pt idx="27">
                  <c:v>1.1340000000000001</c:v>
                </c:pt>
                <c:pt idx="28">
                  <c:v>1.1760000000000002</c:v>
                </c:pt>
                <c:pt idx="29">
                  <c:v>1.218</c:v>
                </c:pt>
                <c:pt idx="30">
                  <c:v>1.26</c:v>
                </c:pt>
                <c:pt idx="31">
                  <c:v>1.302</c:v>
                </c:pt>
                <c:pt idx="32">
                  <c:v>1.3440000000000001</c:v>
                </c:pt>
                <c:pt idx="33">
                  <c:v>1.3860000000000001</c:v>
                </c:pt>
                <c:pt idx="34">
                  <c:v>1.4280000000000002</c:v>
                </c:pt>
                <c:pt idx="35">
                  <c:v>1.4700000000000002</c:v>
                </c:pt>
                <c:pt idx="36">
                  <c:v>1.512</c:v>
                </c:pt>
                <c:pt idx="37">
                  <c:v>1.554</c:v>
                </c:pt>
                <c:pt idx="38">
                  <c:v>1.5960000000000001</c:v>
                </c:pt>
                <c:pt idx="39">
                  <c:v>1.6380000000000001</c:v>
                </c:pt>
                <c:pt idx="40">
                  <c:v>1.6800000000000002</c:v>
                </c:pt>
                <c:pt idx="41">
                  <c:v>1.7220000000000002</c:v>
                </c:pt>
                <c:pt idx="42">
                  <c:v>1.764</c:v>
                </c:pt>
              </c:numCache>
            </c:numRef>
          </c:xVal>
          <c:yVal>
            <c:numRef>
              <c:f>Mother!$J$8:$J$50</c:f>
              <c:numCache>
                <c:formatCode>General</c:formatCode>
                <c:ptCount val="43"/>
                <c:pt idx="0">
                  <c:v>1049.048</c:v>
                </c:pt>
                <c:pt idx="1">
                  <c:v>858.3119999999999</c:v>
                </c:pt>
                <c:pt idx="2">
                  <c:v>667.57600000000002</c:v>
                </c:pt>
                <c:pt idx="3">
                  <c:v>596.04999999999995</c:v>
                </c:pt>
                <c:pt idx="4">
                  <c:v>500.68199999999996</c:v>
                </c:pt>
                <c:pt idx="5">
                  <c:v>381.47199999999998</c:v>
                </c:pt>
                <c:pt idx="6">
                  <c:v>309.94599999999997</c:v>
                </c:pt>
                <c:pt idx="7">
                  <c:v>214.57799999999997</c:v>
                </c:pt>
                <c:pt idx="8">
                  <c:v>166.89400000000001</c:v>
                </c:pt>
                <c:pt idx="9">
                  <c:v>143.05199999999999</c:v>
                </c:pt>
                <c:pt idx="10">
                  <c:v>95.367999999999995</c:v>
                </c:pt>
                <c:pt idx="11">
                  <c:v>71.525999999999996</c:v>
                </c:pt>
                <c:pt idx="12">
                  <c:v>47.683999999999997</c:v>
                </c:pt>
                <c:pt idx="13">
                  <c:v>23.841999999999999</c:v>
                </c:pt>
                <c:pt idx="14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700544"/>
        <c:axId val="40707968"/>
      </c:scatterChart>
      <c:valAx>
        <c:axId val="40700544"/>
        <c:scaling>
          <c:orientation val="minMax"/>
          <c:max val="1.6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 [s]</a:t>
                </a:r>
              </a:p>
            </c:rich>
          </c:tx>
          <c:layout>
            <c:manualLayout>
              <c:xMode val="edge"/>
              <c:yMode val="edge"/>
              <c:x val="0.48362356799976441"/>
              <c:y val="0.9100240560524762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en-US"/>
          </a:p>
        </c:txPr>
        <c:crossAx val="40707968"/>
        <c:crosses val="autoZero"/>
        <c:crossBetween val="midCat"/>
      </c:valAx>
      <c:valAx>
        <c:axId val="40707968"/>
        <c:scaling>
          <c:orientation val="minMax"/>
          <c:max val="90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frequency change [Hz]</a:t>
                </a:r>
              </a:p>
            </c:rich>
          </c:tx>
          <c:layout>
            <c:manualLayout>
              <c:xMode val="edge"/>
              <c:yMode val="edge"/>
              <c:x val="9.3765366830649843E-3"/>
              <c:y val="0.1393810397882416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aseline="0"/>
            </a:pPr>
            <a:endParaRPr lang="en-US"/>
          </a:p>
        </c:txPr>
        <c:crossAx val="40700544"/>
        <c:crosses val="autoZero"/>
        <c:crossBetween val="midCat"/>
      </c:valAx>
    </c:plotArea>
    <c:legend>
      <c:legendPos val="r"/>
      <c:legendEntry>
        <c:idx val="0"/>
        <c:txPr>
          <a:bodyPr/>
          <a:lstStyle/>
          <a:p>
            <a:pPr>
              <a:defRPr sz="1000" baseline="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000" baseline="0"/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000" baseline="0"/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000" baseline="0"/>
            </a:pPr>
            <a:endParaRPr lang="en-US"/>
          </a:p>
        </c:txPr>
      </c:legendEntry>
      <c:layout>
        <c:manualLayout>
          <c:xMode val="edge"/>
          <c:yMode val="edge"/>
          <c:x val="0.65454362227723506"/>
          <c:y val="0.10082578282281465"/>
          <c:w val="0.19955564138117338"/>
          <c:h val="0.35282374129216598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8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28" tIns="47014" rIns="94028" bIns="47014" numCol="1" anchor="t" anchorCtr="0" compatLnSpc="1">
            <a:prstTxWarp prst="textNoShape">
              <a:avLst/>
            </a:prstTxWarp>
          </a:bodyPr>
          <a:lstStyle>
            <a:lvl1pPr defTabSz="941388" eaLnBrk="0" hangingPunct="0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28" tIns="47014" rIns="94028" bIns="47014" numCol="1" anchor="t" anchorCtr="0" compatLnSpc="1">
            <a:prstTxWarp prst="textNoShape">
              <a:avLst/>
            </a:prstTxWarp>
          </a:bodyPr>
          <a:lstStyle>
            <a:lvl1pPr algn="r" defTabSz="941388" eaLnBrk="0" hangingPunct="0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0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51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28" tIns="47014" rIns="94028" bIns="47014" numCol="1" anchor="b" anchorCtr="0" compatLnSpc="1">
            <a:prstTxWarp prst="textNoShape">
              <a:avLst/>
            </a:prstTxWarp>
          </a:bodyPr>
          <a:lstStyle>
            <a:lvl1pPr defTabSz="941388" eaLnBrk="0" hangingPunct="0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40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28" tIns="47014" rIns="94028" bIns="47014" numCol="1" anchor="b" anchorCtr="0" compatLnSpc="1">
            <a:prstTxWarp prst="textNoShape">
              <a:avLst/>
            </a:prstTxWarp>
          </a:bodyPr>
          <a:lstStyle>
            <a:lvl1pPr algn="r" defTabSz="941388" eaLnBrk="0" hangingPunct="0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8E5CB6C-C157-4DF4-9BD6-57DE82066C50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613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28" tIns="47014" rIns="94028" bIns="47014" numCol="1" anchor="t" anchorCtr="0" compatLnSpc="1">
            <a:prstTxWarp prst="textNoShape">
              <a:avLst/>
            </a:prstTxWarp>
          </a:bodyPr>
          <a:lstStyle>
            <a:lvl1pPr defTabSz="941388" eaLnBrk="0" hangingPunct="0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28" tIns="47014" rIns="94028" bIns="47014" numCol="1" anchor="t" anchorCtr="0" compatLnSpc="1">
            <a:prstTxWarp prst="textNoShape">
              <a:avLst/>
            </a:prstTxWarp>
          </a:bodyPr>
          <a:lstStyle>
            <a:lvl1pPr algn="r" defTabSz="941388" eaLnBrk="0" hangingPunct="0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95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8050"/>
            <a:ext cx="4981575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28" tIns="47014" rIns="94028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noProof="0" smtClean="0"/>
              <a:t>Mastertextformat bearbeiten</a:t>
            </a:r>
          </a:p>
          <a:p>
            <a:pPr lvl="1"/>
            <a:r>
              <a:rPr lang="de-DE" altLang="en-US" noProof="0" smtClean="0"/>
              <a:t>Zweite Ebene</a:t>
            </a:r>
          </a:p>
          <a:p>
            <a:pPr lvl="2"/>
            <a:r>
              <a:rPr lang="de-DE" altLang="en-US" noProof="0" smtClean="0"/>
              <a:t>Dritte Ebene</a:t>
            </a:r>
          </a:p>
          <a:p>
            <a:pPr lvl="3"/>
            <a:r>
              <a:rPr lang="de-DE" altLang="en-US" noProof="0" smtClean="0"/>
              <a:t>Vierte Ebene</a:t>
            </a:r>
          </a:p>
          <a:p>
            <a:pPr lvl="4"/>
            <a:r>
              <a:rPr lang="de-DE" altLang="en-US" noProof="0" smtClean="0"/>
              <a:t>Fünfte Ebene</a:t>
            </a:r>
          </a:p>
        </p:txBody>
      </p:sp>
      <p:sp>
        <p:nvSpPr>
          <p:cNvPr id="1095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51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28" tIns="47014" rIns="94028" bIns="47014" numCol="1" anchor="b" anchorCtr="0" compatLnSpc="1">
            <a:prstTxWarp prst="textNoShape">
              <a:avLst/>
            </a:prstTxWarp>
          </a:bodyPr>
          <a:lstStyle>
            <a:lvl1pPr defTabSz="941388" eaLnBrk="0" hangingPunct="0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altLang="en-US"/>
          </a:p>
        </p:txBody>
      </p:sp>
      <p:sp>
        <p:nvSpPr>
          <p:cNvPr id="1095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4513"/>
            <a:ext cx="2944812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028" tIns="47014" rIns="94028" bIns="47014" numCol="1" anchor="b" anchorCtr="0" compatLnSpc="1">
            <a:prstTxWarp prst="textNoShape">
              <a:avLst/>
            </a:prstTxWarp>
          </a:bodyPr>
          <a:lstStyle>
            <a:lvl1pPr algn="r" defTabSz="941388" eaLnBrk="0" hangingPunct="0">
              <a:spcBef>
                <a:spcPct val="0"/>
              </a:spcBef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DE3417E-911D-4C67-9E17-04A176ECF0E6}" type="slidenum">
              <a:rPr lang="de-DE" altLang="en-US"/>
              <a:pPr>
                <a:defRPr/>
              </a:pPr>
              <a:t>‹Nr.›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19577278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43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581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989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152400"/>
            <a:ext cx="8229600" cy="5973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901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533400" y="152400"/>
            <a:ext cx="7772400" cy="7429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849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74295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7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22565" y="164451"/>
            <a:ext cx="6242342" cy="787557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>
              <a:defRPr lang="de-DE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789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81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95177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076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395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23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4978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189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7657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77724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en-US" smtClean="0"/>
              <a:t>Mastertitelformat bearbeiten</a:t>
            </a:r>
          </a:p>
        </p:txBody>
      </p:sp>
      <p:grpSp>
        <p:nvGrpSpPr>
          <p:cNvPr id="1027" name="Group 8"/>
          <p:cNvGrpSpPr>
            <a:grpSpLocks/>
          </p:cNvGrpSpPr>
          <p:nvPr/>
        </p:nvGrpSpPr>
        <p:grpSpPr bwMode="auto">
          <a:xfrm>
            <a:off x="0" y="-28575"/>
            <a:ext cx="9144000" cy="6782748"/>
            <a:chOff x="0" y="0"/>
            <a:chExt cx="5760" cy="4203"/>
          </a:xfrm>
        </p:grpSpPr>
        <p:pic>
          <p:nvPicPr>
            <p:cNvPr id="1031" name="Picture 9"/>
            <p:cNvPicPr>
              <a:picLocks noChangeAspect="1" noChangeArrowheads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" y="4020"/>
              <a:ext cx="576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2" name="Line 10"/>
            <p:cNvSpPr>
              <a:spLocks noChangeShapeType="1"/>
            </p:cNvSpPr>
            <p:nvPr userDrawn="1"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" name="Line 11"/>
            <p:cNvSpPr>
              <a:spLocks noChangeShapeType="1"/>
            </p:cNvSpPr>
            <p:nvPr userDrawn="1"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34" name="Picture 12"/>
            <p:cNvPicPr>
              <a:picLocks noChangeAspect="1" noChangeArrowheads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8" name="Text Box 13"/>
          <p:cNvSpPr txBox="1">
            <a:spLocks noChangeArrowheads="1"/>
          </p:cNvSpPr>
          <p:nvPr/>
        </p:nvSpPr>
        <p:spPr bwMode="auto">
          <a:xfrm>
            <a:off x="111125" y="6630988"/>
            <a:ext cx="5467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1200" b="0" i="1" dirty="0" smtClean="0">
                <a:solidFill>
                  <a:schemeClr val="tx1"/>
                </a:solidFill>
                <a:latin typeface="Arial" charset="0"/>
              </a:rPr>
              <a:t>M. Steck,</a:t>
            </a:r>
            <a:r>
              <a:rPr lang="en-US" altLang="en-US" sz="1200" b="0" i="1" baseline="0" dirty="0" smtClean="0">
                <a:solidFill>
                  <a:schemeClr val="tx1"/>
                </a:solidFill>
                <a:latin typeface="Arial" charset="0"/>
              </a:rPr>
              <a:t> Beam Dynamics meets Diagnostics</a:t>
            </a:r>
            <a:r>
              <a:rPr lang="en-US" altLang="en-US" sz="1200" b="0" i="1" dirty="0" smtClean="0">
                <a:solidFill>
                  <a:schemeClr val="tx1"/>
                </a:solidFill>
                <a:latin typeface="Arial" charset="0"/>
              </a:rPr>
              <a:t>, Florence, 4-6 November 2015.</a:t>
            </a:r>
          </a:p>
        </p:txBody>
      </p:sp>
      <p:pic>
        <p:nvPicPr>
          <p:cNvPr id="1029" name="Picture 14" descr="FAIR_V1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217" y="6436808"/>
            <a:ext cx="611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5" descr="HG_LOGO_S_RGB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6554806"/>
            <a:ext cx="74453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tags" Target="../tags/tag3.xml"/><Relationship Id="rId7" Type="http://schemas.openxmlformats.org/officeDocument/2006/relationships/image" Target="../media/image2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cid/50479C01-32A2-41CC-8D8D-12528D61F79A@gsi.de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60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1513662" y="1793175"/>
            <a:ext cx="619913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Single Particle Detection</a:t>
            </a:r>
          </a:p>
          <a:p>
            <a:pPr algn="ctr">
              <a:buNone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with a Resonant Cavity 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013800" y="3871355"/>
            <a:ext cx="5198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8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Markus Steck, GSI Darmstadt</a:t>
            </a:r>
            <a:endParaRPr lang="en-US" sz="2800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33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nsicht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38" y="1213943"/>
            <a:ext cx="4836668" cy="5330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8" name="Line 5"/>
          <p:cNvSpPr>
            <a:spLocks noChangeShapeType="1"/>
          </p:cNvSpPr>
          <p:nvPr/>
        </p:nvSpPr>
        <p:spPr bwMode="auto">
          <a:xfrm flipH="1">
            <a:off x="1795558" y="1472391"/>
            <a:ext cx="454381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9" name="Text Box 6"/>
          <p:cNvSpPr txBox="1">
            <a:spLocks noChangeArrowheads="1"/>
          </p:cNvSpPr>
          <p:nvPr/>
        </p:nvSpPr>
        <p:spPr bwMode="auto">
          <a:xfrm>
            <a:off x="6416349" y="1338046"/>
            <a:ext cx="2333405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None/>
            </a:pPr>
            <a:r>
              <a:rPr lang="en-US" altLang="en-US" sz="2000" dirty="0"/>
              <a:t>f</a:t>
            </a:r>
            <a:r>
              <a:rPr lang="en-US" altLang="en-US" sz="2000" dirty="0" smtClean="0"/>
              <a:t>langes for frequency tuning</a:t>
            </a:r>
            <a:endParaRPr lang="en-US" altLang="en-US" sz="2000" dirty="0"/>
          </a:p>
        </p:txBody>
      </p:sp>
      <p:sp>
        <p:nvSpPr>
          <p:cNvPr id="4120" name="Line 7"/>
          <p:cNvSpPr>
            <a:spLocks noChangeShapeType="1"/>
          </p:cNvSpPr>
          <p:nvPr/>
        </p:nvSpPr>
        <p:spPr bwMode="auto">
          <a:xfrm flipH="1">
            <a:off x="4106121" y="1928331"/>
            <a:ext cx="2233251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4712" name="Group 24"/>
          <p:cNvGrpSpPr>
            <a:grpSpLocks/>
          </p:cNvGrpSpPr>
          <p:nvPr/>
        </p:nvGrpSpPr>
        <p:grpSpPr bwMode="auto">
          <a:xfrm>
            <a:off x="3021013" y="3535482"/>
            <a:ext cx="5032376" cy="400049"/>
            <a:chOff x="1857" y="1949"/>
            <a:chExt cx="3170" cy="252"/>
          </a:xfrm>
        </p:grpSpPr>
        <p:sp>
          <p:nvSpPr>
            <p:cNvPr id="4116" name="Line 10"/>
            <p:cNvSpPr>
              <a:spLocks noChangeShapeType="1"/>
            </p:cNvSpPr>
            <p:nvPr/>
          </p:nvSpPr>
          <p:spPr bwMode="auto">
            <a:xfrm flipH="1">
              <a:off x="1857" y="2069"/>
              <a:ext cx="204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Text Box 12"/>
            <p:cNvSpPr txBox="1">
              <a:spLocks noChangeArrowheads="1"/>
            </p:cNvSpPr>
            <p:nvPr/>
          </p:nvSpPr>
          <p:spPr bwMode="auto">
            <a:xfrm>
              <a:off x="3969" y="1949"/>
              <a:ext cx="1058" cy="2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None/>
              </a:pPr>
              <a:r>
                <a:rPr lang="en-US" altLang="en-US" sz="2000" dirty="0"/>
                <a:t>c</a:t>
              </a:r>
              <a:r>
                <a:rPr lang="en-US" altLang="en-US" sz="2000" dirty="0" smtClean="0"/>
                <a:t>eramic gap</a:t>
              </a:r>
              <a:endParaRPr lang="en-US" altLang="en-US" sz="2000" dirty="0"/>
            </a:p>
          </p:txBody>
        </p:sp>
      </p:grpSp>
      <p:sp>
        <p:nvSpPr>
          <p:cNvPr id="4103" name="Line 17"/>
          <p:cNvSpPr>
            <a:spLocks noChangeShapeType="1"/>
          </p:cNvSpPr>
          <p:nvPr/>
        </p:nvSpPr>
        <p:spPr bwMode="auto">
          <a:xfrm>
            <a:off x="2700338" y="4724400"/>
            <a:ext cx="719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Line 14"/>
          <p:cNvSpPr>
            <a:spLocks noChangeShapeType="1"/>
          </p:cNvSpPr>
          <p:nvPr/>
        </p:nvSpPr>
        <p:spPr bwMode="auto">
          <a:xfrm flipH="1">
            <a:off x="3093526" y="5889142"/>
            <a:ext cx="259238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4" name="Text Box 16"/>
          <p:cNvSpPr txBox="1">
            <a:spLocks noChangeArrowheads="1"/>
          </p:cNvSpPr>
          <p:nvPr/>
        </p:nvSpPr>
        <p:spPr bwMode="auto">
          <a:xfrm>
            <a:off x="5887509" y="5689117"/>
            <a:ext cx="318135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None/>
            </a:pPr>
            <a:r>
              <a:rPr lang="en-GB" altLang="en-US" sz="2000" dirty="0"/>
              <a:t>dismountable assembly</a:t>
            </a:r>
          </a:p>
        </p:txBody>
      </p:sp>
      <p:sp>
        <p:nvSpPr>
          <p:cNvPr id="4115" name="Line 18"/>
          <p:cNvSpPr>
            <a:spLocks noChangeShapeType="1"/>
          </p:cNvSpPr>
          <p:nvPr/>
        </p:nvSpPr>
        <p:spPr bwMode="auto">
          <a:xfrm>
            <a:off x="1660012" y="6258910"/>
            <a:ext cx="1040326" cy="133469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14711" name="Group 23"/>
          <p:cNvGrpSpPr>
            <a:grpSpLocks/>
          </p:cNvGrpSpPr>
          <p:nvPr/>
        </p:nvGrpSpPr>
        <p:grpSpPr bwMode="auto">
          <a:xfrm>
            <a:off x="1580544" y="2340815"/>
            <a:ext cx="7467598" cy="738188"/>
            <a:chOff x="1130" y="1207"/>
            <a:chExt cx="4704" cy="465"/>
          </a:xfrm>
        </p:grpSpPr>
        <p:sp>
          <p:nvSpPr>
            <p:cNvPr id="4110" name="Line 20"/>
            <p:cNvSpPr>
              <a:spLocks noChangeShapeType="1"/>
            </p:cNvSpPr>
            <p:nvPr/>
          </p:nvSpPr>
          <p:spPr bwMode="auto">
            <a:xfrm flipH="1">
              <a:off x="1130" y="1298"/>
              <a:ext cx="258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11" name="Text Box 21"/>
            <p:cNvSpPr txBox="1">
              <a:spLocks noChangeArrowheads="1"/>
            </p:cNvSpPr>
            <p:nvPr/>
          </p:nvSpPr>
          <p:spPr bwMode="auto">
            <a:xfrm>
              <a:off x="4059" y="1207"/>
              <a:ext cx="1775" cy="4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None/>
              </a:pPr>
              <a:r>
                <a:rPr lang="en-US" altLang="en-US" sz="2000" dirty="0"/>
                <a:t>t</a:t>
              </a:r>
              <a:r>
                <a:rPr lang="en-US" altLang="en-US" sz="2000" dirty="0" smtClean="0"/>
                <a:t>wo resonator halves,</a:t>
              </a:r>
            </a:p>
            <a:p>
              <a:pPr eaLnBrk="1" hangingPunct="1">
                <a:buNone/>
              </a:pPr>
              <a:r>
                <a:rPr lang="en-US" altLang="en-US" sz="2000" dirty="0" smtClean="0"/>
                <a:t>air filled</a:t>
              </a:r>
              <a:endParaRPr lang="en-US" altLang="en-US" sz="2000" dirty="0"/>
            </a:p>
          </p:txBody>
        </p:sp>
        <p:sp>
          <p:nvSpPr>
            <p:cNvPr id="4112" name="Line 22"/>
            <p:cNvSpPr>
              <a:spLocks noChangeShapeType="1"/>
            </p:cNvSpPr>
            <p:nvPr/>
          </p:nvSpPr>
          <p:spPr bwMode="auto">
            <a:xfrm flipH="1">
              <a:off x="2498" y="1434"/>
              <a:ext cx="156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4714" name="Group 26"/>
          <p:cNvGrpSpPr>
            <a:grpSpLocks/>
          </p:cNvGrpSpPr>
          <p:nvPr/>
        </p:nvGrpSpPr>
        <p:grpSpPr bwMode="auto">
          <a:xfrm>
            <a:off x="4389268" y="4947796"/>
            <a:ext cx="4537279" cy="400049"/>
            <a:chOff x="2560" y="3259"/>
            <a:chExt cx="3318" cy="252"/>
          </a:xfrm>
        </p:grpSpPr>
        <p:sp>
          <p:nvSpPr>
            <p:cNvPr id="4108" name="Line 27"/>
            <p:cNvSpPr>
              <a:spLocks noChangeShapeType="1"/>
            </p:cNvSpPr>
            <p:nvPr/>
          </p:nvSpPr>
          <p:spPr bwMode="auto">
            <a:xfrm flipH="1">
              <a:off x="2560" y="3385"/>
              <a:ext cx="845" cy="12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9" name="Text Box 28"/>
            <p:cNvSpPr txBox="1">
              <a:spLocks noChangeArrowheads="1"/>
            </p:cNvSpPr>
            <p:nvPr/>
          </p:nvSpPr>
          <p:spPr bwMode="auto">
            <a:xfrm>
              <a:off x="3608" y="3259"/>
              <a:ext cx="2270" cy="2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None/>
              </a:pPr>
              <a:r>
                <a:rPr lang="en-GB" altLang="en-US" sz="2000" dirty="0"/>
                <a:t>f</a:t>
              </a:r>
              <a:r>
                <a:rPr lang="en-GB" altLang="en-US" sz="2000" dirty="0" smtClean="0"/>
                <a:t>lange </a:t>
              </a:r>
              <a:r>
                <a:rPr lang="en-GB" altLang="en-US" sz="2000" dirty="0"/>
                <a:t>for coupling loop</a:t>
              </a:r>
            </a:p>
          </p:txBody>
        </p:sp>
      </p:grpSp>
      <p:sp>
        <p:nvSpPr>
          <p:cNvPr id="4107" name="Rectangle 29"/>
          <p:cNvSpPr>
            <a:spLocks noGrp="1" noChangeArrowheads="1"/>
          </p:cNvSpPr>
          <p:nvPr>
            <p:ph type="title"/>
          </p:nvPr>
        </p:nvSpPr>
        <p:spPr>
          <a:xfrm>
            <a:off x="756745" y="157660"/>
            <a:ext cx="6274675" cy="692150"/>
          </a:xfrm>
        </p:spPr>
        <p:txBody>
          <a:bodyPr/>
          <a:lstStyle/>
          <a:p>
            <a:pPr eaLnBrk="1" hangingPunct="1"/>
            <a:r>
              <a:rPr lang="de-DE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Basic Resonator Design</a:t>
            </a:r>
          </a:p>
        </p:txBody>
      </p:sp>
    </p:spTree>
    <p:extLst>
      <p:ext uri="{BB962C8B-B14F-4D97-AF65-F5344CB8AC3E}">
        <p14:creationId xmlns:p14="http://schemas.microsoft.com/office/powerpoint/2010/main" val="172619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839788" y="223838"/>
            <a:ext cx="54562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en-US" altLang="en-US" dirty="0">
                <a:latin typeface="Arial" charset="0"/>
              </a:rPr>
              <a:t>New </a:t>
            </a:r>
            <a:r>
              <a:rPr lang="en-US" altLang="en-US" dirty="0" err="1">
                <a:latin typeface="Arial" charset="0"/>
              </a:rPr>
              <a:t>Schottky</a:t>
            </a:r>
            <a:r>
              <a:rPr lang="en-US" altLang="en-US" dirty="0">
                <a:latin typeface="Arial" charset="0"/>
              </a:rPr>
              <a:t> Resonator</a:t>
            </a:r>
          </a:p>
        </p:txBody>
      </p:sp>
      <p:pic>
        <p:nvPicPr>
          <p:cNvPr id="3075" name="Picture 17" descr="TPps2b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492" y="3473220"/>
            <a:ext cx="3780174" cy="3076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9" descr="TPps2bm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23" y="1394233"/>
            <a:ext cx="3190997" cy="221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11" descr="TPps2bmp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295595"/>
            <a:ext cx="3052763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12" descr="Messplatz 01_cu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0" y="1195680"/>
            <a:ext cx="3371252" cy="301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14"/>
          <p:cNvSpPr txBox="1">
            <a:spLocks noChangeArrowheads="1"/>
          </p:cNvSpPr>
          <p:nvPr/>
        </p:nvSpPr>
        <p:spPr bwMode="auto">
          <a:xfrm>
            <a:off x="6887725" y="1852120"/>
            <a:ext cx="984250" cy="3365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noise floor</a:t>
            </a:r>
          </a:p>
        </p:txBody>
      </p:sp>
      <p:sp>
        <p:nvSpPr>
          <p:cNvPr id="3081" name="Text Box 16"/>
          <p:cNvSpPr txBox="1">
            <a:spLocks noChangeArrowheads="1"/>
          </p:cNvSpPr>
          <p:nvPr/>
        </p:nvSpPr>
        <p:spPr bwMode="auto">
          <a:xfrm>
            <a:off x="6215419" y="4367891"/>
            <a:ext cx="2328862" cy="64135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Transit time factor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(sensitivity vs velocity )</a:t>
            </a:r>
          </a:p>
        </p:txBody>
      </p:sp>
      <p:sp>
        <p:nvSpPr>
          <p:cNvPr id="3083" name="Text Box 13"/>
          <p:cNvSpPr txBox="1">
            <a:spLocks noChangeArrowheads="1"/>
          </p:cNvSpPr>
          <p:nvPr/>
        </p:nvSpPr>
        <p:spPr bwMode="auto">
          <a:xfrm>
            <a:off x="2831057" y="1292608"/>
            <a:ext cx="3232264" cy="128342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 wrap="squar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dirty="0"/>
              <a:t>Frequency           244 </a:t>
            </a:r>
            <a:r>
              <a:rPr lang="en-US" altLang="en-US" sz="1800" dirty="0">
                <a:sym typeface="Symbol" pitchFamily="18" charset="2"/>
              </a:rPr>
              <a:t> 2.5 MHz</a:t>
            </a:r>
          </a:p>
          <a:p>
            <a:pPr eaLnBrk="1" hangingPunct="1"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Quality factor (unloaded)  1130</a:t>
            </a:r>
          </a:p>
          <a:p>
            <a:pPr eaLnBrk="1" hangingPunct="1"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Quality factor calc.    1940/3837</a:t>
            </a:r>
          </a:p>
          <a:p>
            <a:pPr eaLnBrk="1" hangingPunct="1">
              <a:buFontTx/>
              <a:buNone/>
            </a:pPr>
            <a:r>
              <a:rPr lang="en-US" altLang="en-US" sz="1800" dirty="0">
                <a:sym typeface="Symbol" pitchFamily="18" charset="2"/>
              </a:rPr>
              <a:t>R/Q </a:t>
            </a:r>
            <a:r>
              <a:rPr lang="en-US" altLang="en-US" sz="1800" dirty="0" err="1">
                <a:sym typeface="Symbol" pitchFamily="18" charset="2"/>
              </a:rPr>
              <a:t>exper</a:t>
            </a:r>
            <a:r>
              <a:rPr lang="en-US" altLang="en-US" sz="1800" dirty="0">
                <a:sym typeface="Symbol" pitchFamily="18" charset="2"/>
              </a:rPr>
              <a:t>.	           50.7 </a:t>
            </a:r>
            <a:r>
              <a:rPr lang="en-US" altLang="en-US" sz="1800" dirty="0" smtClean="0">
                <a:sym typeface="Symbol" pitchFamily="18" charset="2"/>
              </a:rPr>
              <a:t></a:t>
            </a:r>
            <a:endParaRPr lang="en-US" altLang="en-US" sz="1800" dirty="0">
              <a:sym typeface="Symbol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6412675" y="5199755"/>
                <a:ext cx="2608495" cy="909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:r>
                  <a:rPr lang="de-DE" sz="1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1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nary>
                          <m:naryPr>
                            <m:limLoc m:val="undOvr"/>
                            <m:ctrlPr>
                              <a:rPr lang="de-DE" sz="1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lang="de-DE" sz="18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de-DE" sz="18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𝒅</m:t>
                            </m:r>
                            <m:r>
                              <a:rPr lang="de-DE" sz="18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/</m:t>
                            </m:r>
                            <m:r>
                              <a:rPr lang="de-DE" sz="18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de-DE" sz="18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𝒅</m:t>
                            </m:r>
                            <m:r>
                              <a:rPr lang="de-DE" sz="18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/</m:t>
                            </m:r>
                            <m:r>
                              <a:rPr lang="de-DE" sz="18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  <m:e>
                            <m:r>
                              <a:rPr lang="de-DE" sz="18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𝑬</m:t>
                            </m:r>
                            <m:r>
                              <a:rPr lang="de-DE" sz="1800" b="1" i="1" baseline="-25000" smtClean="0">
                                <a:latin typeface="Cambria Math"/>
                                <a:cs typeface="Arial" panose="020B0604020202020204" pitchFamily="34" charset="0"/>
                              </a:rPr>
                              <m:t>𝒛</m:t>
                            </m:r>
                            <m:r>
                              <a:rPr lang="de-DE" sz="18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𝒄𝒐𝒔</m:t>
                            </m:r>
                            <m:d>
                              <m:dPr>
                                <m:ctrlPr>
                                  <a:rPr lang="de-DE" sz="1800" b="1" i="1" smtClean="0">
                                    <a:latin typeface="Cambria Math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de-DE" sz="1800" b="1" i="1" smtClean="0">
                                        <a:latin typeface="Cambria Math"/>
                                        <a:cs typeface="Arial" panose="020B060402020202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sz="1800" b="1" i="1" smtClean="0">
                                        <a:latin typeface="Cambria Math"/>
                                        <a:cs typeface="Arial" panose="020B0604020202020204" pitchFamily="34" charset="0"/>
                                      </a:rPr>
                                      <m:t>𝟐</m:t>
                                    </m:r>
                                    <m:r>
                                      <a:rPr lang="de-DE" sz="1800" b="1" i="1" smtClean="0">
                                        <a:latin typeface="Cambria Math"/>
                                        <a:cs typeface="Arial" panose="020B0604020202020204" pitchFamily="34" charset="0"/>
                                        <a:sym typeface="Symbol"/>
                                      </a:rPr>
                                      <m:t></m:t>
                                    </m:r>
                                  </m:num>
                                  <m:den>
                                    <m:r>
                                      <a:rPr lang="de-DE" sz="1800" b="1" i="1" smtClean="0">
                                        <a:latin typeface="Cambria Math"/>
                                        <a:cs typeface="Arial" panose="020B0604020202020204" pitchFamily="34" charset="0"/>
                                        <a:sym typeface="Symbol"/>
                                      </a:rPr>
                                      <m:t></m:t>
                                    </m:r>
                                  </m:den>
                                </m:f>
                                <m:r>
                                  <a:rPr lang="de-DE" sz="1800" b="1" i="1" smtClean="0">
                                    <a:latin typeface="Cambria Math"/>
                                    <a:cs typeface="Arial" panose="020B0604020202020204" pitchFamily="34" charset="0"/>
                                  </a:rPr>
                                  <m:t>𝒛</m:t>
                                </m:r>
                              </m:e>
                            </m:d>
                          </m:e>
                        </m:nary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𝒅𝒛</m:t>
                        </m:r>
                      </m:num>
                      <m:den>
                        <m:nary>
                          <m:naryPr>
                            <m:ctrlPr>
                              <a:rPr lang="de-DE" sz="1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de-DE" sz="18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de-DE" sz="18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𝒅</m:t>
                            </m:r>
                            <m:r>
                              <a:rPr lang="de-DE" sz="18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/</m:t>
                            </m:r>
                            <m:r>
                              <a:rPr lang="de-DE" sz="18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𝟐</m:t>
                            </m:r>
                          </m:sub>
                          <m:sup>
                            <m:r>
                              <a:rPr lang="de-DE" sz="18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𝒅</m:t>
                            </m:r>
                            <m:r>
                              <a:rPr lang="de-DE" sz="18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/</m:t>
                            </m:r>
                            <m:r>
                              <a:rPr lang="de-DE" sz="18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  <m:e>
                            <m:r>
                              <a:rPr lang="de-DE" sz="18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de-DE" sz="1800" b="1" i="1" smtClean="0">
                                <a:latin typeface="Cambria Math"/>
                                <a:cs typeface="Arial" panose="020B0604020202020204" pitchFamily="34" charset="0"/>
                              </a:rPr>
                              <m:t>𝑬𝒛</m:t>
                            </m:r>
                          </m:e>
                        </m:nary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</a:rPr>
                          <m:t>𝒅𝒛</m:t>
                        </m:r>
                      </m:den>
                    </m:f>
                  </m:oMath>
                </a14:m>
                <a:r>
                  <a:rPr lang="de-DE" sz="1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675" y="5199755"/>
                <a:ext cx="2608495" cy="909288"/>
              </a:xfrm>
              <a:prstGeom prst="rect">
                <a:avLst/>
              </a:prstGeom>
              <a:blipFill rotWithShape="1">
                <a:blip r:embed="rId9"/>
                <a:stretch>
                  <a:fillRect l="-2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 txBox="1">
            <a:spLocks noChangeArrowheads="1"/>
          </p:cNvSpPr>
          <p:nvPr/>
        </p:nvSpPr>
        <p:spPr bwMode="auto">
          <a:xfrm>
            <a:off x="221473" y="5056885"/>
            <a:ext cx="7121021" cy="145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Dielectric losses in ceramics</a:t>
            </a:r>
          </a:p>
          <a:p>
            <a:pPr marL="0" indent="0" eaLnBrk="1" hangingPunct="1">
              <a:buNone/>
            </a:pPr>
            <a:r>
              <a:rPr lang="en-US" alt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Losses in stainless steel inside vacuum chamber</a:t>
            </a:r>
          </a:p>
          <a:p>
            <a:pPr marL="0" indent="0" eaLnBrk="1" hangingPunct="1">
              <a:buNone/>
            </a:pPr>
            <a:r>
              <a:rPr lang="en-US" altLang="en-US" sz="20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Partially exposed construction steel surface</a:t>
            </a:r>
          </a:p>
          <a:p>
            <a:pPr marL="0" indent="0" eaLnBrk="1" hangingPunct="1">
              <a:buNone/>
            </a:pPr>
            <a:r>
              <a:rPr lang="en-US" altLang="en-US" sz="200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problem, as larger band width is requested anyhow </a:t>
            </a:r>
          </a:p>
        </p:txBody>
      </p:sp>
      <p:pic>
        <p:nvPicPr>
          <p:cNvPr id="5" name="Picture 7" descr="detailansichtbeschrift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75" y="1287557"/>
            <a:ext cx="5860975" cy="365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50626" y="232012"/>
            <a:ext cx="6237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Reduction of Quality Factor</a:t>
            </a:r>
          </a:p>
        </p:txBody>
      </p:sp>
    </p:spTree>
    <p:extLst>
      <p:ext uri="{BB962C8B-B14F-4D97-AF65-F5344CB8AC3E}">
        <p14:creationId xmlns:p14="http://schemas.microsoft.com/office/powerpoint/2010/main" val="161350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9" descr="schottky4opac-c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797" y="3083491"/>
            <a:ext cx="2640942" cy="351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3" y="3102830"/>
            <a:ext cx="3087238" cy="3561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254" y="1255712"/>
            <a:ext cx="3026296" cy="424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9" y="1232231"/>
            <a:ext cx="3317969" cy="186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5"/>
          <p:cNvSpPr>
            <a:spLocks/>
          </p:cNvSpPr>
          <p:nvPr/>
        </p:nvSpPr>
        <p:spPr bwMode="auto">
          <a:xfrm>
            <a:off x="231775" y="3873500"/>
            <a:ext cx="8334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642938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en-US" altLang="en-US" sz="1300" b="0" dirty="0">
                <a:solidFill>
                  <a:srgbClr val="FFFFFF"/>
                </a:solidFill>
                <a:latin typeface="Gill Sans" charset="0"/>
                <a:sym typeface="Gill Sans" charset="0"/>
              </a:rPr>
              <a:t>142      59+</a:t>
            </a:r>
          </a:p>
        </p:txBody>
      </p:sp>
      <p:sp>
        <p:nvSpPr>
          <p:cNvPr id="15368" name="Rectangle 6"/>
          <p:cNvSpPr>
            <a:spLocks/>
          </p:cNvSpPr>
          <p:nvPr/>
        </p:nvSpPr>
        <p:spPr bwMode="auto">
          <a:xfrm>
            <a:off x="487369" y="4005427"/>
            <a:ext cx="3270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642938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en-US" altLang="en-US" sz="1700" b="0" dirty="0">
                <a:solidFill>
                  <a:srgbClr val="FFFFFF"/>
                </a:solidFill>
                <a:latin typeface="Gill Sans" charset="0"/>
                <a:sym typeface="Gill Sans" charset="0"/>
              </a:rPr>
              <a:t>Pm</a:t>
            </a:r>
          </a:p>
        </p:txBody>
      </p:sp>
      <p:sp>
        <p:nvSpPr>
          <p:cNvPr id="15369" name="Rectangle 7"/>
          <p:cNvSpPr>
            <a:spLocks/>
          </p:cNvSpPr>
          <p:nvPr/>
        </p:nvSpPr>
        <p:spPr bwMode="auto">
          <a:xfrm>
            <a:off x="2039494" y="3335209"/>
            <a:ext cx="8794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642938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en-US" altLang="en-US" sz="1300" b="0" dirty="0">
                <a:solidFill>
                  <a:srgbClr val="FFFFFF"/>
                </a:solidFill>
                <a:latin typeface="Gill Sans" charset="0"/>
                <a:sym typeface="Gill Sans" charset="0"/>
              </a:rPr>
              <a:t>142       59+</a:t>
            </a:r>
          </a:p>
        </p:txBody>
      </p:sp>
      <p:sp>
        <p:nvSpPr>
          <p:cNvPr id="15370" name="Rectangle 8"/>
          <p:cNvSpPr>
            <a:spLocks/>
          </p:cNvSpPr>
          <p:nvPr/>
        </p:nvSpPr>
        <p:spPr bwMode="auto">
          <a:xfrm>
            <a:off x="2363891" y="3461448"/>
            <a:ext cx="2789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642938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en-US" altLang="en-US" sz="1700" b="0" dirty="0" err="1">
                <a:solidFill>
                  <a:srgbClr val="FFFFFF"/>
                </a:solidFill>
                <a:latin typeface="Gill Sans" charset="0"/>
                <a:sym typeface="Gill Sans" charset="0"/>
              </a:rPr>
              <a:t>Nd</a:t>
            </a:r>
            <a:endParaRPr lang="en-US" altLang="en-US" sz="1700" b="0" dirty="0">
              <a:solidFill>
                <a:srgbClr val="FFFFFF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5371" name="Rectangle 9"/>
          <p:cNvSpPr>
            <a:spLocks/>
          </p:cNvSpPr>
          <p:nvPr/>
        </p:nvSpPr>
        <p:spPr bwMode="auto">
          <a:xfrm>
            <a:off x="6388100" y="1371600"/>
            <a:ext cx="8334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642938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en-US" altLang="en-US" sz="1300" b="0" dirty="0">
                <a:solidFill>
                  <a:srgbClr val="FFFFFF"/>
                </a:solidFill>
                <a:latin typeface="Gill Sans" charset="0"/>
                <a:sym typeface="Gill Sans" charset="0"/>
              </a:rPr>
              <a:t>142      59+</a:t>
            </a:r>
          </a:p>
        </p:txBody>
      </p:sp>
      <p:sp>
        <p:nvSpPr>
          <p:cNvPr id="15372" name="Rectangle 10"/>
          <p:cNvSpPr>
            <a:spLocks/>
          </p:cNvSpPr>
          <p:nvPr/>
        </p:nvSpPr>
        <p:spPr bwMode="auto">
          <a:xfrm>
            <a:off x="6687813" y="1531771"/>
            <a:ext cx="32701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642938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en-US" altLang="en-US" sz="1700" b="0" dirty="0">
                <a:solidFill>
                  <a:srgbClr val="FFFFFF"/>
                </a:solidFill>
                <a:latin typeface="Gill Sans" charset="0"/>
                <a:sym typeface="Gill Sans" charset="0"/>
              </a:rPr>
              <a:t>Pm</a:t>
            </a:r>
          </a:p>
        </p:txBody>
      </p:sp>
      <p:sp>
        <p:nvSpPr>
          <p:cNvPr id="15373" name="Rectangle 11"/>
          <p:cNvSpPr>
            <a:spLocks/>
          </p:cNvSpPr>
          <p:nvPr/>
        </p:nvSpPr>
        <p:spPr bwMode="auto">
          <a:xfrm>
            <a:off x="8192664" y="1928337"/>
            <a:ext cx="2789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642938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en-US" altLang="en-US" sz="1700" b="0" dirty="0" err="1">
                <a:solidFill>
                  <a:srgbClr val="FFFFFF"/>
                </a:solidFill>
                <a:latin typeface="Gill Sans" charset="0"/>
                <a:sym typeface="Gill Sans" charset="0"/>
              </a:rPr>
              <a:t>Nd</a:t>
            </a:r>
            <a:endParaRPr lang="en-US" altLang="en-US" sz="1700" b="0" dirty="0">
              <a:solidFill>
                <a:srgbClr val="FFFFFF"/>
              </a:solidFill>
              <a:latin typeface="Gill Sans" charset="0"/>
              <a:sym typeface="Gill Sans" charset="0"/>
            </a:endParaRPr>
          </a:p>
        </p:txBody>
      </p:sp>
      <p:sp>
        <p:nvSpPr>
          <p:cNvPr id="15374" name="Rectangle 12"/>
          <p:cNvSpPr>
            <a:spLocks/>
          </p:cNvSpPr>
          <p:nvPr/>
        </p:nvSpPr>
        <p:spPr bwMode="auto">
          <a:xfrm>
            <a:off x="7889853" y="1792619"/>
            <a:ext cx="8794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642938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en-US" altLang="en-US" sz="1300" b="0" dirty="0">
                <a:solidFill>
                  <a:srgbClr val="FFFFFF"/>
                </a:solidFill>
                <a:latin typeface="Gill Sans" charset="0"/>
                <a:sym typeface="Gill Sans" charset="0"/>
              </a:rPr>
              <a:t>142       59+</a:t>
            </a:r>
          </a:p>
        </p:txBody>
      </p:sp>
      <p:sp>
        <p:nvSpPr>
          <p:cNvPr id="15375" name="Rectangle 13"/>
          <p:cNvSpPr>
            <a:spLocks/>
          </p:cNvSpPr>
          <p:nvPr/>
        </p:nvSpPr>
        <p:spPr bwMode="auto">
          <a:xfrm>
            <a:off x="3534648" y="1309138"/>
            <a:ext cx="1288814" cy="121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642938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en-US" altLang="en-US" sz="1700" b="0" dirty="0">
                <a:cs typeface="Arial" charset="0"/>
                <a:sym typeface="Arial" charset="0"/>
              </a:rPr>
              <a:t>Old </a:t>
            </a:r>
            <a:r>
              <a:rPr lang="en-US" altLang="en-US" sz="1700" b="0" dirty="0" err="1">
                <a:cs typeface="Arial" charset="0"/>
                <a:sym typeface="Arial" charset="0"/>
              </a:rPr>
              <a:t>Schottky</a:t>
            </a:r>
            <a:endParaRPr lang="en-US" altLang="en-US" sz="1700" b="0" dirty="0">
              <a:cs typeface="Arial" charset="0"/>
              <a:sym typeface="Arial" charset="0"/>
            </a:endParaRPr>
          </a:p>
          <a:p>
            <a:pPr algn="ctr" eaLnBrk="1" hangingPunct="1">
              <a:buNone/>
            </a:pPr>
            <a:r>
              <a:rPr lang="en-US" altLang="en-US" sz="1700" b="0" dirty="0">
                <a:cs typeface="Arial" charset="0"/>
                <a:sym typeface="Arial" charset="0"/>
              </a:rPr>
              <a:t>Pick-up</a:t>
            </a:r>
          </a:p>
          <a:p>
            <a:pPr algn="ctr" eaLnBrk="1" hangingPunct="1">
              <a:buNone/>
            </a:pPr>
            <a:r>
              <a:rPr lang="en-US" altLang="en-US" sz="1000" b="0" dirty="0" err="1">
                <a:cs typeface="Arial" charset="0"/>
                <a:sym typeface="Arial" charset="0"/>
              </a:rPr>
              <a:t>Stripline</a:t>
            </a:r>
            <a:r>
              <a:rPr lang="en-US" altLang="en-US" sz="1000" b="0" dirty="0">
                <a:cs typeface="Arial" charset="0"/>
                <a:sym typeface="Arial" charset="0"/>
              </a:rPr>
              <a:t> electrode </a:t>
            </a:r>
          </a:p>
          <a:p>
            <a:pPr algn="ctr" eaLnBrk="1" hangingPunct="1">
              <a:buNone/>
            </a:pPr>
            <a:r>
              <a:rPr lang="en-US" altLang="en-US" sz="1000" b="0" dirty="0">
                <a:cs typeface="Arial" charset="0"/>
                <a:sym typeface="Arial" charset="0"/>
              </a:rPr>
              <a:t>with resonant circuit </a:t>
            </a:r>
            <a:br>
              <a:rPr lang="en-US" altLang="en-US" sz="1000" b="0" dirty="0">
                <a:cs typeface="Arial" charset="0"/>
                <a:sym typeface="Arial" charset="0"/>
              </a:rPr>
            </a:br>
            <a:r>
              <a:rPr lang="en-US" altLang="en-US" sz="1000" b="0" dirty="0">
                <a:cs typeface="Arial" charset="0"/>
                <a:sym typeface="Arial" charset="0"/>
              </a:rPr>
              <a:t>at 30</a:t>
            </a:r>
            <a:r>
              <a:rPr lang="en-US" altLang="en-US" sz="1000" b="0" baseline="32000" dirty="0">
                <a:cs typeface="Arial" charset="0"/>
                <a:sym typeface="Arial" charset="0"/>
              </a:rPr>
              <a:t>th</a:t>
            </a:r>
            <a:r>
              <a:rPr lang="en-US" altLang="en-US" sz="1000" b="0" dirty="0">
                <a:cs typeface="Arial" charset="0"/>
                <a:sym typeface="Arial" charset="0"/>
              </a:rPr>
              <a:t> harmonic</a:t>
            </a:r>
          </a:p>
          <a:p>
            <a:pPr algn="ctr" eaLnBrk="1" hangingPunct="1">
              <a:buNone/>
            </a:pPr>
            <a:r>
              <a:rPr lang="en-US" altLang="en-US" sz="1000" b="0" dirty="0">
                <a:cs typeface="Arial" charset="0"/>
                <a:sym typeface="Arial" charset="0"/>
              </a:rPr>
              <a:t>of revolution frequency</a:t>
            </a:r>
          </a:p>
        </p:txBody>
      </p:sp>
      <p:sp>
        <p:nvSpPr>
          <p:cNvPr id="15376" name="Rectangle 14"/>
          <p:cNvSpPr>
            <a:spLocks/>
          </p:cNvSpPr>
          <p:nvPr/>
        </p:nvSpPr>
        <p:spPr bwMode="auto">
          <a:xfrm>
            <a:off x="6230754" y="5510347"/>
            <a:ext cx="2172069" cy="88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642938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642938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642938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None/>
            </a:pPr>
            <a:r>
              <a:rPr lang="en-US" altLang="en-US" sz="1700" b="0" dirty="0">
                <a:cs typeface="Arial" charset="0"/>
                <a:sym typeface="Arial" charset="0"/>
              </a:rPr>
              <a:t>New Resonator Cavity</a:t>
            </a:r>
          </a:p>
          <a:p>
            <a:pPr algn="ctr" eaLnBrk="1" hangingPunct="1">
              <a:buNone/>
            </a:pPr>
            <a:r>
              <a:rPr lang="en-US" altLang="en-US" sz="1700" b="0" dirty="0">
                <a:cs typeface="Arial" charset="0"/>
                <a:sym typeface="Arial" charset="0"/>
              </a:rPr>
              <a:t>(pill box type) </a:t>
            </a:r>
          </a:p>
          <a:p>
            <a:pPr algn="ctr" eaLnBrk="1" hangingPunct="1">
              <a:buNone/>
            </a:pPr>
            <a:r>
              <a:rPr lang="en-US" altLang="en-US" sz="1000" b="0" dirty="0">
                <a:cs typeface="Arial" charset="0"/>
                <a:sym typeface="Arial" charset="0"/>
              </a:rPr>
              <a:t>124</a:t>
            </a:r>
            <a:r>
              <a:rPr lang="en-US" altLang="en-US" sz="1000" b="0" baseline="32000" dirty="0">
                <a:cs typeface="Arial" charset="0"/>
                <a:sym typeface="Arial" charset="0"/>
              </a:rPr>
              <a:t>th</a:t>
            </a:r>
            <a:r>
              <a:rPr lang="en-US" altLang="en-US" sz="1000" b="0" dirty="0">
                <a:cs typeface="Arial" charset="0"/>
                <a:sym typeface="Arial" charset="0"/>
              </a:rPr>
              <a:t> harmonic</a:t>
            </a:r>
          </a:p>
          <a:p>
            <a:pPr algn="ctr" eaLnBrk="1" hangingPunct="1">
              <a:buNone/>
            </a:pPr>
            <a:r>
              <a:rPr lang="en-US" altLang="en-US" sz="1000" b="0" dirty="0">
                <a:cs typeface="Arial" charset="0"/>
                <a:sym typeface="Arial" charset="0"/>
              </a:rPr>
              <a:t>of revolution </a:t>
            </a:r>
            <a:r>
              <a:rPr lang="en-US" altLang="en-US" sz="1000" b="0" dirty="0" err="1">
                <a:cs typeface="Arial" charset="0"/>
                <a:sym typeface="Arial" charset="0"/>
              </a:rPr>
              <a:t>fequency</a:t>
            </a:r>
            <a:endParaRPr lang="en-US" altLang="en-US" sz="1000" b="0" dirty="0">
              <a:cs typeface="Arial" charset="0"/>
              <a:sym typeface="Arial" charset="0"/>
            </a:endParaRPr>
          </a:p>
        </p:txBody>
      </p:sp>
      <p:sp>
        <p:nvSpPr>
          <p:cNvPr id="15377" name="Text Box 28"/>
          <p:cNvSpPr txBox="1">
            <a:spLocks noChangeArrowheads="1"/>
          </p:cNvSpPr>
          <p:nvPr/>
        </p:nvSpPr>
        <p:spPr bwMode="auto">
          <a:xfrm>
            <a:off x="839788" y="223838"/>
            <a:ext cx="55100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marL="342900" indent="-34290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None/>
            </a:pPr>
            <a:r>
              <a:rPr lang="en-US" altLang="en-US" sz="3600" dirty="0">
                <a:solidFill>
                  <a:srgbClr val="000000"/>
                </a:solidFill>
              </a:rPr>
              <a:t>New </a:t>
            </a:r>
            <a:r>
              <a:rPr lang="en-US" altLang="en-US" sz="3600" dirty="0" err="1">
                <a:solidFill>
                  <a:srgbClr val="000000"/>
                </a:solidFill>
              </a:rPr>
              <a:t>Schottky</a:t>
            </a:r>
            <a:r>
              <a:rPr lang="en-US" altLang="en-US" sz="3600" dirty="0">
                <a:solidFill>
                  <a:srgbClr val="000000"/>
                </a:solidFill>
              </a:rPr>
              <a:t> Resonator</a:t>
            </a:r>
          </a:p>
        </p:txBody>
      </p:sp>
    </p:spTree>
    <p:extLst>
      <p:ext uri="{BB962C8B-B14F-4D97-AF65-F5344CB8AC3E}">
        <p14:creationId xmlns:p14="http://schemas.microsoft.com/office/powerpoint/2010/main" val="3343420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225628" y="237486"/>
            <a:ext cx="738239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en-US" altLang="en-US" dirty="0" smtClean="0">
                <a:latin typeface="Arial" charset="0"/>
              </a:rPr>
              <a:t>Measurement of Cooling Process</a:t>
            </a:r>
            <a:endParaRPr lang="en-US" altLang="en-US" dirty="0">
              <a:latin typeface="Arial" charset="0"/>
            </a:endParaRPr>
          </a:p>
        </p:txBody>
      </p:sp>
      <p:pic>
        <p:nvPicPr>
          <p:cNvPr id="4099" name="Picture 5" descr="test_of_the_end_coo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200150"/>
            <a:ext cx="7096125" cy="537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6"/>
          <p:cNvSpPr txBox="1">
            <a:spLocks noChangeArrowheads="1"/>
          </p:cNvSpPr>
          <p:nvPr/>
        </p:nvSpPr>
        <p:spPr bwMode="auto">
          <a:xfrm rot="-5400000">
            <a:off x="-412750" y="3603625"/>
            <a:ext cx="14509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en-US" sz="2000"/>
              <a:t>time 32ms/u </a:t>
            </a:r>
            <a:endParaRPr lang="en-US" altLang="en-US" sz="2000"/>
          </a:p>
        </p:txBody>
      </p:sp>
      <p:sp>
        <p:nvSpPr>
          <p:cNvPr id="4101" name="Line 7"/>
          <p:cNvSpPr>
            <a:spLocks noChangeShapeType="1"/>
          </p:cNvSpPr>
          <p:nvPr/>
        </p:nvSpPr>
        <p:spPr bwMode="auto">
          <a:xfrm flipV="1">
            <a:off x="657225" y="3143250"/>
            <a:ext cx="0" cy="1381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/>
          <a:lstStyle/>
          <a:p>
            <a:endParaRPr lang="en-US"/>
          </a:p>
        </p:txBody>
      </p:sp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2917825" y="6248400"/>
            <a:ext cx="3727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000"/>
              <a:t>frequency 31.25 Hz/u @ 244 MHz</a:t>
            </a:r>
          </a:p>
        </p:txBody>
      </p:sp>
      <p:sp>
        <p:nvSpPr>
          <p:cNvPr id="4103" name="Line 10"/>
          <p:cNvSpPr>
            <a:spLocks noChangeShapeType="1"/>
          </p:cNvSpPr>
          <p:nvPr/>
        </p:nvSpPr>
        <p:spPr bwMode="auto">
          <a:xfrm>
            <a:off x="7677150" y="5600700"/>
            <a:ext cx="1209675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/>
          <a:lstStyle/>
          <a:p>
            <a:endParaRPr lang="en-US"/>
          </a:p>
        </p:txBody>
      </p:sp>
      <p:sp>
        <p:nvSpPr>
          <p:cNvPr id="4104" name="Text Box 11"/>
          <p:cNvSpPr txBox="1">
            <a:spLocks noChangeArrowheads="1"/>
          </p:cNvSpPr>
          <p:nvPr/>
        </p:nvSpPr>
        <p:spPr bwMode="auto">
          <a:xfrm>
            <a:off x="7688263" y="5729288"/>
            <a:ext cx="1250950" cy="3048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0"/>
              <a:t>Electron cooling</a:t>
            </a:r>
          </a:p>
        </p:txBody>
      </p:sp>
      <p:sp>
        <p:nvSpPr>
          <p:cNvPr id="4105" name="Line 12"/>
          <p:cNvSpPr>
            <a:spLocks noChangeShapeType="1"/>
          </p:cNvSpPr>
          <p:nvPr/>
        </p:nvSpPr>
        <p:spPr bwMode="auto">
          <a:xfrm>
            <a:off x="7654925" y="4149725"/>
            <a:ext cx="1209675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/>
          <a:lstStyle/>
          <a:p>
            <a:endParaRPr lang="en-US"/>
          </a:p>
        </p:txBody>
      </p:sp>
      <p:sp>
        <p:nvSpPr>
          <p:cNvPr id="4106" name="Text Box 13"/>
          <p:cNvSpPr txBox="1">
            <a:spLocks noChangeArrowheads="1"/>
          </p:cNvSpPr>
          <p:nvPr/>
        </p:nvSpPr>
        <p:spPr bwMode="auto">
          <a:xfrm>
            <a:off x="7651750" y="4440238"/>
            <a:ext cx="1425575" cy="771525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1400" b="0"/>
              <a:t>Stochastic cooling </a:t>
            </a:r>
          </a:p>
          <a:p>
            <a:pPr algn="ctr" eaLnBrk="1" hangingPunct="1">
              <a:buFontTx/>
              <a:buNone/>
            </a:pPr>
            <a:r>
              <a:rPr lang="en-US" altLang="en-US" sz="1400" b="0"/>
              <a:t>+</a:t>
            </a:r>
          </a:p>
          <a:p>
            <a:pPr algn="ctr" eaLnBrk="1" hangingPunct="1">
              <a:buFontTx/>
              <a:buNone/>
            </a:pPr>
            <a:r>
              <a:rPr lang="en-US" altLang="en-US" sz="1400" b="0"/>
              <a:t>Electron cooling</a:t>
            </a:r>
          </a:p>
        </p:txBody>
      </p:sp>
      <p:sp>
        <p:nvSpPr>
          <p:cNvPr id="4107" name="Text Box 14"/>
          <p:cNvSpPr txBox="1">
            <a:spLocks noChangeArrowheads="1"/>
          </p:cNvSpPr>
          <p:nvPr/>
        </p:nvSpPr>
        <p:spPr bwMode="auto">
          <a:xfrm>
            <a:off x="7713663" y="2859088"/>
            <a:ext cx="1279525" cy="3048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0"/>
              <a:t>Electron cooling</a:t>
            </a:r>
          </a:p>
        </p:txBody>
      </p:sp>
      <p:sp>
        <p:nvSpPr>
          <p:cNvPr id="4108" name="Text Box 15"/>
          <p:cNvSpPr txBox="1">
            <a:spLocks noChangeArrowheads="1"/>
          </p:cNvSpPr>
          <p:nvPr/>
        </p:nvSpPr>
        <p:spPr bwMode="auto">
          <a:xfrm>
            <a:off x="4430713" y="1792288"/>
            <a:ext cx="2219125" cy="67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dirty="0">
                <a:solidFill>
                  <a:srgbClr val="FF9933"/>
                </a:solidFill>
              </a:rPr>
              <a:t>Cooling of</a:t>
            </a:r>
          </a:p>
          <a:p>
            <a:pPr eaLnBrk="1" hangingPunct="1">
              <a:buFontTx/>
              <a:buNone/>
            </a:pPr>
            <a:r>
              <a:rPr lang="en-US" altLang="en-US" sz="1800" baseline="30000" dirty="0" smtClean="0">
                <a:solidFill>
                  <a:srgbClr val="FF9933"/>
                </a:solidFill>
              </a:rPr>
              <a:t>142</a:t>
            </a:r>
            <a:r>
              <a:rPr lang="en-US" altLang="en-US" sz="1800" dirty="0" smtClean="0">
                <a:solidFill>
                  <a:srgbClr val="FF9933"/>
                </a:solidFill>
              </a:rPr>
              <a:t>Pr</a:t>
            </a:r>
            <a:r>
              <a:rPr lang="en-US" altLang="en-US" sz="1800" baseline="30000" dirty="0" smtClean="0">
                <a:solidFill>
                  <a:srgbClr val="FF9933"/>
                </a:solidFill>
              </a:rPr>
              <a:t>59+ </a:t>
            </a:r>
            <a:r>
              <a:rPr lang="en-US" altLang="en-US" sz="1800" dirty="0">
                <a:solidFill>
                  <a:srgbClr val="FF9933"/>
                </a:solidFill>
              </a:rPr>
              <a:t>at 400 MeV/u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703308" y="223838"/>
            <a:ext cx="78184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en-US" altLang="en-US" dirty="0" smtClean="0">
                <a:latin typeface="Arial" charset="0"/>
              </a:rPr>
              <a:t>Measurement of Radioactive Decay</a:t>
            </a:r>
            <a:endParaRPr lang="en-US" altLang="en-US" dirty="0">
              <a:latin typeface="Arial" charset="0"/>
            </a:endParaRPr>
          </a:p>
        </p:txBody>
      </p:sp>
      <p:pic>
        <p:nvPicPr>
          <p:cNvPr id="5123" name="Picture 4" descr="test_of_the_end_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2071"/>
            <a:ext cx="7124700" cy="539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Line 5"/>
          <p:cNvSpPr>
            <a:spLocks noChangeShapeType="1"/>
          </p:cNvSpPr>
          <p:nvPr/>
        </p:nvSpPr>
        <p:spPr bwMode="auto">
          <a:xfrm>
            <a:off x="7559675" y="6121400"/>
            <a:ext cx="1438275" cy="4763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/>
          <a:lstStyle/>
          <a:p>
            <a:endParaRPr lang="en-US"/>
          </a:p>
        </p:txBody>
      </p:sp>
      <p:sp>
        <p:nvSpPr>
          <p:cNvPr id="5125" name="Line 6"/>
          <p:cNvSpPr>
            <a:spLocks noChangeShapeType="1"/>
          </p:cNvSpPr>
          <p:nvPr/>
        </p:nvSpPr>
        <p:spPr bwMode="auto">
          <a:xfrm>
            <a:off x="7585075" y="5813425"/>
            <a:ext cx="1400175" cy="9525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/>
          <a:lstStyle/>
          <a:p>
            <a:endParaRPr lang="en-US"/>
          </a:p>
        </p:txBody>
      </p:sp>
      <p:sp>
        <p:nvSpPr>
          <p:cNvPr id="5126" name="Line 7"/>
          <p:cNvSpPr>
            <a:spLocks noChangeShapeType="1"/>
          </p:cNvSpPr>
          <p:nvPr/>
        </p:nvSpPr>
        <p:spPr bwMode="auto">
          <a:xfrm>
            <a:off x="7575550" y="5503863"/>
            <a:ext cx="14097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/>
          <a:lstStyle/>
          <a:p>
            <a:endParaRPr lang="en-US"/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7570788" y="5840413"/>
            <a:ext cx="1431925" cy="25241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54000"/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0"/>
              <a:t>Stochastic  cooling</a:t>
            </a:r>
          </a:p>
        </p:txBody>
      </p:sp>
      <p:sp>
        <p:nvSpPr>
          <p:cNvPr id="5129" name="Text Box 10"/>
          <p:cNvSpPr txBox="1">
            <a:spLocks noChangeArrowheads="1"/>
          </p:cNvSpPr>
          <p:nvPr/>
        </p:nvSpPr>
        <p:spPr bwMode="auto">
          <a:xfrm>
            <a:off x="7761288" y="2459038"/>
            <a:ext cx="860425" cy="2879725"/>
          </a:xfrm>
          <a:prstGeom prst="rect">
            <a:avLst/>
          </a:prstGeom>
          <a:solidFill>
            <a:srgbClr val="FFCCCC">
              <a:alpha val="6901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54000" anchor="ctr"/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0"/>
              <a:t>no cooling</a:t>
            </a:r>
          </a:p>
        </p:txBody>
      </p:sp>
      <p:sp>
        <p:nvSpPr>
          <p:cNvPr id="5130" name="Line 11"/>
          <p:cNvSpPr>
            <a:spLocks noChangeShapeType="1"/>
          </p:cNvSpPr>
          <p:nvPr/>
        </p:nvSpPr>
        <p:spPr bwMode="auto">
          <a:xfrm>
            <a:off x="7581900" y="2266950"/>
            <a:ext cx="1209675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/>
          <a:lstStyle/>
          <a:p>
            <a:endParaRPr lang="en-US"/>
          </a:p>
        </p:txBody>
      </p:sp>
      <p:sp>
        <p:nvSpPr>
          <p:cNvPr id="5131" name="Text Box 12"/>
          <p:cNvSpPr txBox="1">
            <a:spLocks noChangeArrowheads="1"/>
          </p:cNvSpPr>
          <p:nvPr/>
        </p:nvSpPr>
        <p:spPr bwMode="auto">
          <a:xfrm>
            <a:off x="7543321" y="1906405"/>
            <a:ext cx="1269520" cy="252412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54000"/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0" dirty="0"/>
              <a:t>Electron cooling</a:t>
            </a:r>
          </a:p>
        </p:txBody>
      </p:sp>
      <p:sp>
        <p:nvSpPr>
          <p:cNvPr id="5132" name="Rectangle 13"/>
          <p:cNvSpPr>
            <a:spLocks/>
          </p:cNvSpPr>
          <p:nvPr/>
        </p:nvSpPr>
        <p:spPr bwMode="auto">
          <a:xfrm>
            <a:off x="2735263" y="5113338"/>
            <a:ext cx="793750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defTabSz="642938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defTabSz="642938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defTabSz="642938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defTabSz="642938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defTabSz="642938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defTabSz="642938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defTabSz="642938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defTabSz="642938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00" b="0" baseline="30000" dirty="0">
                <a:solidFill>
                  <a:srgbClr val="FFFFFF"/>
                </a:solidFill>
                <a:latin typeface="Gill Sans" charset="0"/>
                <a:sym typeface="Gill Sans" charset="0"/>
              </a:rPr>
              <a:t>142</a:t>
            </a:r>
            <a:r>
              <a:rPr lang="en-US" altLang="en-US" sz="1700" b="0" dirty="0">
                <a:solidFill>
                  <a:srgbClr val="FFFFFF"/>
                </a:solidFill>
                <a:latin typeface="Gill Sans" charset="0"/>
                <a:sym typeface="Gill Sans" charset="0"/>
              </a:rPr>
              <a:t>Pm</a:t>
            </a:r>
            <a:r>
              <a:rPr lang="en-US" altLang="en-US" sz="1700" b="0" baseline="30000" dirty="0">
                <a:solidFill>
                  <a:srgbClr val="FFFFFF"/>
                </a:solidFill>
                <a:latin typeface="Gill Sans" charset="0"/>
                <a:sym typeface="Gill Sans" charset="0"/>
              </a:rPr>
              <a:t>59+</a:t>
            </a:r>
          </a:p>
        </p:txBody>
      </p:sp>
      <p:sp>
        <p:nvSpPr>
          <p:cNvPr id="5133" name="Rectangle 14"/>
          <p:cNvSpPr>
            <a:spLocks/>
          </p:cNvSpPr>
          <p:nvPr/>
        </p:nvSpPr>
        <p:spPr bwMode="auto">
          <a:xfrm>
            <a:off x="4097338" y="5081588"/>
            <a:ext cx="7461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defTabSz="642938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defTabSz="642938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defTabSz="642938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defTabSz="642938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defTabSz="642938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defTabSz="642938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defTabSz="642938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defTabSz="642938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00" b="0" baseline="30000" dirty="0">
                <a:solidFill>
                  <a:srgbClr val="FFFFFF"/>
                </a:solidFill>
                <a:latin typeface="Gill Sans" charset="0"/>
                <a:sym typeface="Gill Sans" charset="0"/>
              </a:rPr>
              <a:t>142</a:t>
            </a:r>
            <a:r>
              <a:rPr lang="en-US" altLang="en-US" sz="1700" b="0" dirty="0">
                <a:solidFill>
                  <a:srgbClr val="FFFFFF"/>
                </a:solidFill>
                <a:latin typeface="Gill Sans" charset="0"/>
                <a:sym typeface="Gill Sans" charset="0"/>
              </a:rPr>
              <a:t>Nd</a:t>
            </a:r>
            <a:r>
              <a:rPr lang="en-US" altLang="en-US" sz="1700" b="0" baseline="30000" dirty="0">
                <a:solidFill>
                  <a:srgbClr val="FFFFFF"/>
                </a:solidFill>
                <a:latin typeface="Gill Sans" charset="0"/>
                <a:sym typeface="Gill Sans" charset="0"/>
              </a:rPr>
              <a:t>59+</a:t>
            </a:r>
          </a:p>
        </p:txBody>
      </p:sp>
      <p:sp>
        <p:nvSpPr>
          <p:cNvPr id="5134" name="Line 15"/>
          <p:cNvSpPr>
            <a:spLocks noChangeShapeType="1"/>
          </p:cNvSpPr>
          <p:nvPr/>
        </p:nvSpPr>
        <p:spPr bwMode="auto">
          <a:xfrm flipH="1" flipV="1">
            <a:off x="3419475" y="4486275"/>
            <a:ext cx="771525" cy="628650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/>
          <a:lstStyle/>
          <a:p>
            <a:endParaRPr lang="en-US"/>
          </a:p>
        </p:txBody>
      </p:sp>
      <p:sp>
        <p:nvSpPr>
          <p:cNvPr id="5135" name="Line 16"/>
          <p:cNvSpPr>
            <a:spLocks noChangeShapeType="1"/>
          </p:cNvSpPr>
          <p:nvPr/>
        </p:nvSpPr>
        <p:spPr bwMode="auto">
          <a:xfrm flipV="1">
            <a:off x="4568825" y="4740275"/>
            <a:ext cx="57150" cy="285750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/>
          <a:lstStyle/>
          <a:p>
            <a:endParaRPr lang="en-US"/>
          </a:p>
        </p:txBody>
      </p:sp>
      <p:sp>
        <p:nvSpPr>
          <p:cNvPr id="5136" name="Line 17"/>
          <p:cNvSpPr>
            <a:spLocks noChangeShapeType="1"/>
          </p:cNvSpPr>
          <p:nvPr/>
        </p:nvSpPr>
        <p:spPr bwMode="auto">
          <a:xfrm flipV="1">
            <a:off x="4737100" y="4965700"/>
            <a:ext cx="257175" cy="133350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/>
          <a:lstStyle/>
          <a:p>
            <a:endParaRPr lang="en-US"/>
          </a:p>
        </p:txBody>
      </p:sp>
      <p:sp>
        <p:nvSpPr>
          <p:cNvPr id="5137" name="Line 18"/>
          <p:cNvSpPr>
            <a:spLocks noChangeShapeType="1"/>
          </p:cNvSpPr>
          <p:nvPr/>
        </p:nvSpPr>
        <p:spPr bwMode="auto">
          <a:xfrm flipH="1" flipV="1">
            <a:off x="3879850" y="3117850"/>
            <a:ext cx="409575" cy="1895475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/>
          <a:lstStyle/>
          <a:p>
            <a:endParaRPr lang="en-US"/>
          </a:p>
        </p:txBody>
      </p:sp>
      <p:sp>
        <p:nvSpPr>
          <p:cNvPr id="5138" name="Line 19"/>
          <p:cNvSpPr>
            <a:spLocks noChangeShapeType="1"/>
          </p:cNvSpPr>
          <p:nvPr/>
        </p:nvSpPr>
        <p:spPr bwMode="auto">
          <a:xfrm flipH="1" flipV="1">
            <a:off x="4159250" y="3330575"/>
            <a:ext cx="276225" cy="1714500"/>
          </a:xfrm>
          <a:prstGeom prst="line">
            <a:avLst/>
          </a:prstGeom>
          <a:noFill/>
          <a:ln w="19050">
            <a:solidFill>
              <a:schemeClr val="bg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/>
          <a:lstStyle/>
          <a:p>
            <a:endParaRPr lang="en-US"/>
          </a:p>
        </p:txBody>
      </p:sp>
      <p:sp>
        <p:nvSpPr>
          <p:cNvPr id="5139" name="Text Box 20"/>
          <p:cNvSpPr txBox="1">
            <a:spLocks noChangeArrowheads="1"/>
          </p:cNvSpPr>
          <p:nvPr/>
        </p:nvSpPr>
        <p:spPr bwMode="auto">
          <a:xfrm rot="-5400000">
            <a:off x="-491331" y="3667919"/>
            <a:ext cx="13223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en-US" sz="1800"/>
              <a:t>time 32ms/u</a:t>
            </a:r>
            <a:r>
              <a:rPr lang="de-DE" altLang="en-US" sz="2000"/>
              <a:t> </a:t>
            </a:r>
            <a:endParaRPr lang="en-US" altLang="en-US" sz="2000"/>
          </a:p>
        </p:txBody>
      </p:sp>
      <p:sp>
        <p:nvSpPr>
          <p:cNvPr id="5140" name="Line 21"/>
          <p:cNvSpPr>
            <a:spLocks noChangeShapeType="1"/>
          </p:cNvSpPr>
          <p:nvPr/>
        </p:nvSpPr>
        <p:spPr bwMode="auto">
          <a:xfrm flipV="1">
            <a:off x="381000" y="3171825"/>
            <a:ext cx="0" cy="13811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/>
          <a:lstStyle/>
          <a:p>
            <a:endParaRPr lang="en-US"/>
          </a:p>
        </p:txBody>
      </p:sp>
      <p:sp>
        <p:nvSpPr>
          <p:cNvPr id="5141" name="Text Box 22"/>
          <p:cNvSpPr txBox="1">
            <a:spLocks noChangeArrowheads="1"/>
          </p:cNvSpPr>
          <p:nvPr/>
        </p:nvSpPr>
        <p:spPr bwMode="auto">
          <a:xfrm>
            <a:off x="2451100" y="6300788"/>
            <a:ext cx="3490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800" dirty="0"/>
              <a:t>frequency 31.25 Hz/u @ </a:t>
            </a:r>
            <a:r>
              <a:rPr lang="en-US" altLang="en-US" sz="1800" dirty="0" smtClean="0"/>
              <a:t>244 </a:t>
            </a:r>
            <a:r>
              <a:rPr lang="en-US" altLang="en-US" sz="1800" dirty="0"/>
              <a:t>MHz </a:t>
            </a:r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7628897" y="5528155"/>
            <a:ext cx="1335088" cy="27463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000" rIns="54000"/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0" dirty="0"/>
              <a:t>Electron </a:t>
            </a:r>
            <a:r>
              <a:rPr lang="en-US" altLang="en-US" sz="1400" b="0" dirty="0" smtClean="0"/>
              <a:t>cooling</a:t>
            </a:r>
            <a:endParaRPr lang="en-US" alt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0" y="266562"/>
            <a:ext cx="81772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 </a:t>
            </a:r>
            <a:r>
              <a:rPr 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Electron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Capture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endParaRPr lang="de-DE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4" descr="cid:50479C01-32A2-41CC-8D8D-12528D61F79A@gsi.de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64" y="2285999"/>
            <a:ext cx="5817476" cy="430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83326" y="1258282"/>
            <a:ext cx="4616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800" baseline="30000" dirty="0" smtClean="0">
                <a:latin typeface="+mj-lt"/>
                <a:cs typeface="Arial" panose="020B0604020202020204" pitchFamily="34" charset="0"/>
              </a:rPr>
              <a:t>142</a:t>
            </a:r>
            <a:r>
              <a:rPr lang="de-DE" sz="2800" dirty="0" smtClean="0">
                <a:latin typeface="+mj-lt"/>
                <a:cs typeface="Arial" panose="020B0604020202020204" pitchFamily="34" charset="0"/>
              </a:rPr>
              <a:t>Pm</a:t>
            </a:r>
            <a:r>
              <a:rPr lang="de-DE" sz="2800" baseline="30000" dirty="0" smtClean="0">
                <a:latin typeface="+mj-lt"/>
                <a:cs typeface="Arial" panose="020B0604020202020204" pitchFamily="34" charset="0"/>
              </a:rPr>
              <a:t>60+</a:t>
            </a:r>
            <a:r>
              <a:rPr lang="de-DE" sz="2800" dirty="0" smtClean="0">
                <a:latin typeface="+mj-lt"/>
                <a:cs typeface="Arial" panose="020B0604020202020204" pitchFamily="34" charset="0"/>
              </a:rPr>
              <a:t> + e</a:t>
            </a:r>
            <a:r>
              <a:rPr lang="de-DE" sz="2800" baseline="30000" dirty="0" smtClean="0">
                <a:latin typeface="+mj-lt"/>
                <a:cs typeface="Arial" panose="020B0604020202020204" pitchFamily="34" charset="0"/>
              </a:rPr>
              <a:t>-</a:t>
            </a:r>
            <a:r>
              <a:rPr lang="de-DE" sz="2800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de-DE" sz="2800" dirty="0" smtClean="0">
                <a:latin typeface="+mj-lt"/>
                <a:cs typeface="Arial" panose="020B0604020202020204" pitchFamily="34" charset="0"/>
                <a:sym typeface="Symbol"/>
              </a:rPr>
              <a:t> </a:t>
            </a:r>
            <a:r>
              <a:rPr lang="de-DE" sz="2800" baseline="30000" dirty="0" smtClean="0">
                <a:latin typeface="+mj-lt"/>
                <a:cs typeface="Arial" panose="020B0604020202020204" pitchFamily="34" charset="0"/>
                <a:sym typeface="Symbol"/>
              </a:rPr>
              <a:t>142</a:t>
            </a:r>
            <a:r>
              <a:rPr lang="de-DE" sz="2800" dirty="0" smtClean="0">
                <a:latin typeface="+mj-lt"/>
                <a:cs typeface="Arial" panose="020B0604020202020204" pitchFamily="34" charset="0"/>
                <a:sym typeface="Symbol"/>
              </a:rPr>
              <a:t>Nd</a:t>
            </a:r>
            <a:r>
              <a:rPr lang="de-DE" sz="2800" baseline="30000" dirty="0" smtClean="0">
                <a:latin typeface="+mj-lt"/>
                <a:cs typeface="Arial" panose="020B0604020202020204" pitchFamily="34" charset="0"/>
                <a:sym typeface="Symbol"/>
              </a:rPr>
              <a:t>60+</a:t>
            </a:r>
            <a:r>
              <a:rPr lang="de-DE" sz="2800" dirty="0" smtClean="0">
                <a:latin typeface="+mj-lt"/>
                <a:cs typeface="Arial" panose="020B0604020202020204" pitchFamily="34" charset="0"/>
                <a:sym typeface="Symbol"/>
              </a:rPr>
              <a:t> + </a:t>
            </a:r>
            <a:r>
              <a:rPr lang="de-DE" sz="2800" baseline="-25000" dirty="0" smtClean="0">
                <a:latin typeface="+mj-lt"/>
                <a:cs typeface="Arial" panose="020B0604020202020204" pitchFamily="34" charset="0"/>
                <a:sym typeface="Symbol"/>
              </a:rPr>
              <a:t>e</a:t>
            </a:r>
            <a:r>
              <a:rPr lang="de-DE" sz="2800" dirty="0" smtClean="0">
                <a:latin typeface="+mj-lt"/>
                <a:cs typeface="Arial" panose="020B0604020202020204" pitchFamily="34" charset="0"/>
              </a:rPr>
              <a:t> </a:t>
            </a:r>
            <a:endParaRPr lang="en-US" sz="2800" dirty="0" smtClean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7020" y="1749566"/>
            <a:ext cx="9106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isotropic emission of neutrino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 transfer of energy 90 eV to daughter ion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51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hteck 37"/>
          <p:cNvSpPr/>
          <p:nvPr/>
        </p:nvSpPr>
        <p:spPr bwMode="auto">
          <a:xfrm>
            <a:off x="2272" y="6428096"/>
            <a:ext cx="9141728" cy="4407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18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  <p:sp>
        <p:nvSpPr>
          <p:cNvPr id="2" name="Rechteck 1"/>
          <p:cNvSpPr/>
          <p:nvPr/>
        </p:nvSpPr>
        <p:spPr bwMode="auto">
          <a:xfrm>
            <a:off x="0" y="982662"/>
            <a:ext cx="9144000" cy="2745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18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  <p:sp>
        <p:nvSpPr>
          <p:cNvPr id="184323" name="Line 3"/>
          <p:cNvSpPr>
            <a:spLocks noChangeShapeType="1"/>
          </p:cNvSpPr>
          <p:nvPr/>
        </p:nvSpPr>
        <p:spPr bwMode="auto">
          <a:xfrm flipH="1">
            <a:off x="1403350" y="6596063"/>
            <a:ext cx="6624638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84326" name="Picture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982663"/>
            <a:ext cx="7697788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982663"/>
            <a:ext cx="7697788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982663"/>
            <a:ext cx="7697788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982663"/>
            <a:ext cx="7697788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982663"/>
            <a:ext cx="7697788" cy="58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06" name="Group 34"/>
          <p:cNvGrpSpPr>
            <a:grpSpLocks/>
          </p:cNvGrpSpPr>
          <p:nvPr/>
        </p:nvGrpSpPr>
        <p:grpSpPr bwMode="auto">
          <a:xfrm>
            <a:off x="1425267" y="982663"/>
            <a:ext cx="7200836" cy="5094331"/>
            <a:chOff x="-306" y="0"/>
            <a:chExt cx="6450" cy="4564"/>
          </a:xfrm>
        </p:grpSpPr>
        <p:grpSp>
          <p:nvGrpSpPr>
            <p:cNvPr id="184332" name="Group 27"/>
            <p:cNvGrpSpPr>
              <a:grpSpLocks/>
            </p:cNvGrpSpPr>
            <p:nvPr/>
          </p:nvGrpSpPr>
          <p:grpSpPr bwMode="auto">
            <a:xfrm>
              <a:off x="3273" y="0"/>
              <a:ext cx="2871" cy="2120"/>
              <a:chOff x="-14" y="0"/>
              <a:chExt cx="2870" cy="2120"/>
            </a:xfrm>
          </p:grpSpPr>
          <p:sp>
            <p:nvSpPr>
              <p:cNvPr id="184339" name="Rectangle 11"/>
              <p:cNvSpPr>
                <a:spLocks/>
              </p:cNvSpPr>
              <p:nvPr/>
            </p:nvSpPr>
            <p:spPr bwMode="auto">
              <a:xfrm>
                <a:off x="-14" y="0"/>
                <a:ext cx="2574" cy="212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lIns="0" tIns="0" rIns="0" bIns="0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endParaRPr>
              </a:p>
            </p:txBody>
          </p:sp>
          <p:sp>
            <p:nvSpPr>
              <p:cNvPr id="184340" name="Oval 12"/>
              <p:cNvSpPr>
                <a:spLocks/>
              </p:cNvSpPr>
              <p:nvPr/>
            </p:nvSpPr>
            <p:spPr bwMode="auto">
              <a:xfrm>
                <a:off x="978" y="760"/>
                <a:ext cx="492" cy="584"/>
              </a:xfrm>
              <a:prstGeom prst="ellips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endParaRPr>
              </a:p>
            </p:txBody>
          </p:sp>
          <p:sp>
            <p:nvSpPr>
              <p:cNvPr id="184341" name="Oval 13"/>
              <p:cNvSpPr>
                <a:spLocks/>
              </p:cNvSpPr>
              <p:nvPr/>
            </p:nvSpPr>
            <p:spPr bwMode="auto">
              <a:xfrm>
                <a:off x="594" y="374"/>
                <a:ext cx="1152" cy="1347"/>
              </a:xfrm>
              <a:prstGeom prst="ellipse">
                <a:avLst/>
              </a:prstGeom>
              <a:solidFill>
                <a:srgbClr val="33CCCC">
                  <a:alpha val="41568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FFFFFF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1700">
                  <a:solidFill>
                    <a:srgbClr val="000000"/>
                  </a:solidFill>
                  <a:latin typeface="Arial" charset="0"/>
                  <a:ea typeface="ヒラギノ角ゴ ProN W3" charset="0"/>
                  <a:cs typeface="ヒラギノ角ゴ ProN W3" charset="0"/>
                  <a:sym typeface="Arial" charset="0"/>
                </a:endParaRPr>
              </a:p>
            </p:txBody>
          </p:sp>
          <p:grpSp>
            <p:nvGrpSpPr>
              <p:cNvPr id="184342" name="Group 16"/>
              <p:cNvGrpSpPr>
                <a:grpSpLocks/>
              </p:cNvGrpSpPr>
              <p:nvPr/>
            </p:nvGrpSpPr>
            <p:grpSpPr bwMode="auto">
              <a:xfrm>
                <a:off x="904" y="704"/>
                <a:ext cx="677" cy="704"/>
                <a:chOff x="0" y="0"/>
                <a:chExt cx="677" cy="704"/>
              </a:xfrm>
            </p:grpSpPr>
            <p:sp>
              <p:nvSpPr>
                <p:cNvPr id="184353" name="Rectangle 14"/>
                <p:cNvSpPr>
                  <a:spLocks/>
                </p:cNvSpPr>
                <p:nvPr/>
              </p:nvSpPr>
              <p:spPr bwMode="auto">
                <a:xfrm>
                  <a:off x="0" y="0"/>
                  <a:ext cx="493" cy="704"/>
                </a:xfrm>
                <a:prstGeom prst="rect">
                  <a:avLst/>
                </a:prstGeom>
                <a:solidFill>
                  <a:srgbClr val="A4EA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7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endParaRPr>
                </a:p>
              </p:txBody>
            </p:sp>
            <p:sp>
              <p:nvSpPr>
                <p:cNvPr id="184354" name="Rectangle 15"/>
                <p:cNvSpPr>
                  <a:spLocks/>
                </p:cNvSpPr>
                <p:nvPr/>
              </p:nvSpPr>
              <p:spPr bwMode="auto">
                <a:xfrm>
                  <a:off x="346" y="376"/>
                  <a:ext cx="331" cy="192"/>
                </a:xfrm>
                <a:prstGeom prst="rect">
                  <a:avLst/>
                </a:prstGeom>
                <a:solidFill>
                  <a:srgbClr val="A4EAE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FFFFFF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defTabSz="91440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1700">
                    <a:solidFill>
                      <a:srgbClr val="000000"/>
                    </a:solidFill>
                    <a:latin typeface="Arial" charset="0"/>
                    <a:ea typeface="ヒラギノ角ゴ ProN W3" charset="0"/>
                    <a:cs typeface="ヒラギノ角ゴ ProN W3" charset="0"/>
                    <a:sym typeface="Arial" charset="0"/>
                  </a:endParaRPr>
                </a:p>
              </p:txBody>
            </p:sp>
          </p:grpSp>
          <p:sp>
            <p:nvSpPr>
              <p:cNvPr id="184343" name="Line 17"/>
              <p:cNvSpPr>
                <a:spLocks noChangeShapeType="1"/>
              </p:cNvSpPr>
              <p:nvPr/>
            </p:nvSpPr>
            <p:spPr bwMode="auto">
              <a:xfrm>
                <a:off x="46" y="1080"/>
                <a:ext cx="2466" cy="1"/>
              </a:xfrm>
              <a:prstGeom prst="line">
                <a:avLst/>
              </a:prstGeom>
              <a:noFill/>
              <a:ln w="76200">
                <a:solidFill>
                  <a:srgbClr val="00FF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344" name="Line 18"/>
              <p:cNvSpPr>
                <a:spLocks noChangeShapeType="1"/>
              </p:cNvSpPr>
              <p:nvPr/>
            </p:nvSpPr>
            <p:spPr bwMode="auto">
              <a:xfrm rot="10800000" flipH="1">
                <a:off x="1197" y="585"/>
                <a:ext cx="419" cy="495"/>
              </a:xfrm>
              <a:prstGeom prst="line">
                <a:avLst/>
              </a:prstGeom>
              <a:noFill/>
              <a:ln w="38100">
                <a:solidFill>
                  <a:srgbClr val="3366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345" name="Line 19"/>
              <p:cNvSpPr>
                <a:spLocks noChangeShapeType="1"/>
              </p:cNvSpPr>
              <p:nvPr/>
            </p:nvSpPr>
            <p:spPr bwMode="auto">
              <a:xfrm flipH="1">
                <a:off x="771" y="1080"/>
                <a:ext cx="426" cy="498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prstDash val="dash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346" name="Rectangle 20"/>
              <p:cNvSpPr>
                <a:spLocks/>
              </p:cNvSpPr>
              <p:nvPr/>
            </p:nvSpPr>
            <p:spPr bwMode="auto">
              <a:xfrm>
                <a:off x="1682" y="255"/>
                <a:ext cx="332" cy="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7797" bIns="0">
                <a:spAutoFit/>
              </a:bodyPr>
              <a:lstStyle/>
              <a:p>
                <a:pPr marL="38100" defTabSz="9144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sz="2400" dirty="0" smtClean="0">
                    <a:solidFill>
                      <a:srgbClr val="0000FF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/>
                  </a:rPr>
                  <a:t></a:t>
                </a:r>
                <a:r>
                  <a:rPr lang="en-US" sz="2400" baseline="-22000" dirty="0" smtClean="0">
                    <a:solidFill>
                      <a:srgbClr val="0000FF"/>
                    </a:solidFill>
                    <a:latin typeface="Arial Bold" charset="0"/>
                    <a:ea typeface="ＭＳ Ｐゴシック" charset="0"/>
                    <a:cs typeface="ＭＳ Ｐゴシック" charset="0"/>
                    <a:sym typeface="Arial Bold" charset="0"/>
                  </a:rPr>
                  <a:t>e</a:t>
                </a:r>
                <a:endParaRPr lang="en-US" sz="2400" baseline="-22000" dirty="0">
                  <a:solidFill>
                    <a:srgbClr val="0000FF"/>
                  </a:solidFill>
                  <a:latin typeface="Arial Bold" charset="0"/>
                  <a:ea typeface="ＭＳ Ｐゴシック" charset="0"/>
                  <a:cs typeface="ＭＳ Ｐゴシック" charset="0"/>
                  <a:sym typeface="Arial Bold" charset="0"/>
                </a:endParaRPr>
              </a:p>
            </p:txBody>
          </p:sp>
          <p:sp>
            <p:nvSpPr>
              <p:cNvPr id="184347" name="Rectangle 21"/>
              <p:cNvSpPr>
                <a:spLocks/>
              </p:cNvSpPr>
              <p:nvPr/>
            </p:nvSpPr>
            <p:spPr bwMode="auto">
              <a:xfrm>
                <a:off x="251" y="1578"/>
                <a:ext cx="609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7797" bIns="0">
                <a:spAutoFit/>
              </a:bodyPr>
              <a:lstStyle/>
              <a:p>
                <a:pPr marL="38100" defTabSz="9144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sz="1700" dirty="0">
                    <a:solidFill>
                      <a:srgbClr val="0000FF"/>
                    </a:solidFill>
                    <a:latin typeface="Arial" charset="0"/>
                    <a:ea typeface="ＭＳ Ｐゴシック" charset="0"/>
                    <a:cs typeface="ＭＳ Ｐゴシック" charset="0"/>
                    <a:sym typeface="Arial" charset="0"/>
                  </a:rPr>
                  <a:t>recoil</a:t>
                </a:r>
              </a:p>
            </p:txBody>
          </p:sp>
          <p:sp>
            <p:nvSpPr>
              <p:cNvPr id="184348" name="Rectangle 22"/>
              <p:cNvSpPr>
                <a:spLocks/>
              </p:cNvSpPr>
              <p:nvPr/>
            </p:nvSpPr>
            <p:spPr bwMode="auto">
              <a:xfrm>
                <a:off x="1728" y="1248"/>
                <a:ext cx="1128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7" bIns="0"/>
              <a:lstStyle/>
              <a:p>
                <a:pPr marL="38100" defTabSz="9144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sz="1600" b="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  <a:sym typeface="Arial Bold" charset="0"/>
                  </a:rPr>
                  <a:t>Beam </a:t>
                </a:r>
              </a:p>
              <a:p>
                <a:pPr marL="38100" defTabSz="9144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sz="1600" b="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  <a:sym typeface="Arial Bold" charset="0"/>
                  </a:rPr>
                  <a:t>direction</a:t>
                </a:r>
              </a:p>
            </p:txBody>
          </p:sp>
          <p:sp>
            <p:nvSpPr>
              <p:cNvPr id="184349" name="Rectangle 23"/>
              <p:cNvSpPr>
                <a:spLocks/>
              </p:cNvSpPr>
              <p:nvPr/>
            </p:nvSpPr>
            <p:spPr bwMode="auto">
              <a:xfrm>
                <a:off x="1421" y="760"/>
                <a:ext cx="189" cy="2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7797" bIns="0">
                <a:spAutoFit/>
              </a:bodyPr>
              <a:lstStyle/>
              <a:p>
                <a:pPr marL="38100" defTabSz="9144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sz="1700" dirty="0" smtClean="0">
                    <a:solidFill>
                      <a:srgbClr val="0000FF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/>
                  </a:rPr>
                  <a:t></a:t>
                </a:r>
                <a:endParaRPr lang="en-US" sz="1700" dirty="0">
                  <a:solidFill>
                    <a:srgbClr val="0000FF"/>
                  </a:solidFill>
                  <a:latin typeface="Symbol" charset="0"/>
                  <a:ea typeface="ＭＳ Ｐゴシック" charset="0"/>
                  <a:cs typeface="ＭＳ Ｐゴシック" charset="0"/>
                  <a:sym typeface="Symbol" charset="0"/>
                </a:endParaRPr>
              </a:p>
            </p:txBody>
          </p:sp>
          <p:sp>
            <p:nvSpPr>
              <p:cNvPr id="184350" name="Rectangle 24"/>
              <p:cNvSpPr>
                <a:spLocks/>
              </p:cNvSpPr>
              <p:nvPr/>
            </p:nvSpPr>
            <p:spPr bwMode="auto">
              <a:xfrm>
                <a:off x="483" y="246"/>
                <a:ext cx="408" cy="2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7797" bIns="0">
                <a:spAutoFit/>
              </a:bodyPr>
              <a:lstStyle/>
              <a:p>
                <a:pPr marL="38100" defTabSz="9144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sz="1800" b="0" dirty="0">
                    <a:solidFill>
                      <a:srgbClr val="000000"/>
                    </a:solidFill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  <a:sym typeface="Arial Bold" charset="0"/>
                  </a:rPr>
                  <a:t>CM</a:t>
                </a:r>
              </a:p>
            </p:txBody>
          </p:sp>
          <p:sp>
            <p:nvSpPr>
              <p:cNvPr id="184351" name="Line 25"/>
              <p:cNvSpPr>
                <a:spLocks noChangeShapeType="1"/>
              </p:cNvSpPr>
              <p:nvPr/>
            </p:nvSpPr>
            <p:spPr bwMode="auto">
              <a:xfrm>
                <a:off x="771" y="1114"/>
                <a:ext cx="2" cy="464"/>
              </a:xfrm>
              <a:prstGeom prst="line">
                <a:avLst/>
              </a:prstGeom>
              <a:noFill/>
              <a:ln w="12700">
                <a:solidFill>
                  <a:srgbClr val="3366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352" name="Rectangle 26"/>
              <p:cNvSpPr>
                <a:spLocks/>
              </p:cNvSpPr>
              <p:nvPr/>
            </p:nvSpPr>
            <p:spPr bwMode="auto">
              <a:xfrm>
                <a:off x="642" y="916"/>
                <a:ext cx="480" cy="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7797" bIns="0">
                <a:spAutoFit/>
              </a:bodyPr>
              <a:lstStyle/>
              <a:p>
                <a:pPr marL="38100" defTabSz="9144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sz="800" dirty="0" err="1">
                    <a:solidFill>
                      <a:srgbClr val="0000FF"/>
                    </a:solidFill>
                    <a:latin typeface="Arial Bold" charset="0"/>
                    <a:ea typeface="ＭＳ Ｐゴシック" charset="0"/>
                    <a:cs typeface="ＭＳ Ｐゴシック" charset="0"/>
                    <a:sym typeface="Arial Bold" charset="0"/>
                  </a:rPr>
                  <a:t>p</a:t>
                </a:r>
                <a:r>
                  <a:rPr lang="en-US" sz="800" baseline="-22000" dirty="0" err="1">
                    <a:solidFill>
                      <a:srgbClr val="0000FF"/>
                    </a:solidFill>
                    <a:latin typeface="Arial Bold" charset="0"/>
                    <a:ea typeface="ＭＳ Ｐゴシック" charset="0"/>
                    <a:cs typeface="ＭＳ Ｐゴシック" charset="0"/>
                    <a:sym typeface="Arial Bold" charset="0"/>
                  </a:rPr>
                  <a:t>R</a:t>
                </a:r>
                <a:r>
                  <a:rPr lang="en-US" sz="800" dirty="0">
                    <a:solidFill>
                      <a:srgbClr val="0000FF"/>
                    </a:solidFill>
                    <a:latin typeface="Arial Bold" charset="0"/>
                    <a:ea typeface="ＭＳ Ｐゴシック" charset="0"/>
                    <a:cs typeface="ＭＳ Ｐゴシック" charset="0"/>
                    <a:sym typeface="Arial Bold" charset="0"/>
                  </a:rPr>
                  <a:t> </a:t>
                </a:r>
                <a:r>
                  <a:rPr lang="en-US" sz="800" dirty="0" smtClean="0">
                    <a:solidFill>
                      <a:srgbClr val="0000FF"/>
                    </a:solidFill>
                    <a:latin typeface="Arial Bold" charset="0"/>
                    <a:ea typeface="ＭＳ Ｐゴシック" charset="0"/>
                    <a:cs typeface="ＭＳ Ｐゴシック" charset="0"/>
                    <a:sym typeface="Arial Bold" charset="0"/>
                  </a:rPr>
                  <a:t>cos(</a:t>
                </a:r>
                <a:r>
                  <a:rPr lang="en-US" sz="800" dirty="0">
                    <a:solidFill>
                      <a:srgbClr val="0000FF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 charset="0"/>
                  </a:rPr>
                  <a:t></a:t>
                </a:r>
                <a:r>
                  <a:rPr lang="en-US" sz="800" dirty="0" smtClean="0">
                    <a:solidFill>
                      <a:srgbClr val="0000FF"/>
                    </a:solidFill>
                    <a:latin typeface="Arial Bold" charset="0"/>
                    <a:ea typeface="ＭＳ Ｐゴシック" charset="0"/>
                    <a:cs typeface="ＭＳ Ｐゴシック" charset="0"/>
                    <a:sym typeface="Arial Bold" charset="0"/>
                  </a:rPr>
                  <a:t>)</a:t>
                </a:r>
                <a:endParaRPr lang="en-US" sz="800" dirty="0">
                  <a:solidFill>
                    <a:srgbClr val="0000FF"/>
                  </a:solidFill>
                  <a:latin typeface="Arial Bold" charset="0"/>
                  <a:ea typeface="ＭＳ Ｐゴシック" charset="0"/>
                  <a:cs typeface="ＭＳ Ｐゴシック" charset="0"/>
                  <a:sym typeface="Arial Bold" charset="0"/>
                </a:endParaRPr>
              </a:p>
            </p:txBody>
          </p:sp>
        </p:grpSp>
        <p:grpSp>
          <p:nvGrpSpPr>
            <p:cNvPr id="184333" name="Group 33"/>
            <p:cNvGrpSpPr>
              <a:grpSpLocks/>
            </p:cNvGrpSpPr>
            <p:nvPr/>
          </p:nvGrpSpPr>
          <p:grpSpPr bwMode="auto">
            <a:xfrm>
              <a:off x="-306" y="1022"/>
              <a:ext cx="2893" cy="3542"/>
              <a:chOff x="-306" y="-58"/>
              <a:chExt cx="2893" cy="3542"/>
            </a:xfrm>
          </p:grpSpPr>
          <p:sp>
            <p:nvSpPr>
              <p:cNvPr id="184334" name="Line 28"/>
              <p:cNvSpPr>
                <a:spLocks noChangeShapeType="1"/>
              </p:cNvSpPr>
              <p:nvPr/>
            </p:nvSpPr>
            <p:spPr bwMode="auto">
              <a:xfrm flipH="1">
                <a:off x="1232" y="3273"/>
                <a:ext cx="1193" cy="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335" name="Rectangle 29"/>
              <p:cNvSpPr>
                <a:spLocks/>
              </p:cNvSpPr>
              <p:nvPr/>
            </p:nvSpPr>
            <p:spPr bwMode="auto">
              <a:xfrm>
                <a:off x="1508" y="608"/>
                <a:ext cx="1049" cy="303"/>
              </a:xfrm>
              <a:prstGeom prst="rect">
                <a:avLst/>
              </a:prstGeom>
              <a:solidFill>
                <a:srgbClr val="0000FF">
                  <a:alpha val="64313"/>
                </a:srgbClr>
              </a:solidFill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lIns="0" tIns="0" rIns="57797" bIns="0">
                <a:spAutoFit/>
              </a:bodyPr>
              <a:lstStyle/>
              <a:p>
                <a:pPr marL="38100" algn="ctr" defTabSz="9144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sz="1100" dirty="0" smtClean="0">
                    <a:solidFill>
                      <a:srgbClr val="FFFF00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/>
                  </a:rPr>
                  <a:t></a:t>
                </a:r>
                <a:r>
                  <a:rPr lang="en-US" sz="1100" dirty="0" smtClean="0">
                    <a:solidFill>
                      <a:srgbClr val="FFFF00"/>
                    </a:solidFill>
                    <a:latin typeface="Arial Bold" charset="0"/>
                    <a:ea typeface="ＭＳ Ｐゴシック" charset="0"/>
                    <a:cs typeface="ＭＳ Ｐゴシック" charset="0"/>
                    <a:sym typeface="Arial Bold" charset="0"/>
                  </a:rPr>
                  <a:t>f </a:t>
                </a:r>
                <a:r>
                  <a:rPr lang="en-US" sz="1100" dirty="0">
                    <a:solidFill>
                      <a:srgbClr val="FFFF00"/>
                    </a:solidFill>
                    <a:latin typeface="Arial Bold" charset="0"/>
                    <a:ea typeface="ＭＳ Ｐゴシック" charset="0"/>
                    <a:cs typeface="ＭＳ Ｐゴシック" charset="0"/>
                    <a:sym typeface="Arial Bold" charset="0"/>
                  </a:rPr>
                  <a:t>= ± 3.91 kHz </a:t>
                </a:r>
              </a:p>
              <a:p>
                <a:pPr marL="38100" algn="ctr" defTabSz="9144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sz="1100" dirty="0">
                    <a:solidFill>
                      <a:srgbClr val="FFFF00"/>
                    </a:solidFill>
                    <a:latin typeface="Arial Bold" charset="0"/>
                    <a:ea typeface="ＭＳ Ｐゴシック" charset="0"/>
                    <a:cs typeface="ＭＳ Ｐゴシック" charset="0"/>
                    <a:sym typeface="Arial Bold" charset="0"/>
                  </a:rPr>
                  <a:t>(120 </a:t>
                </a:r>
                <a:r>
                  <a:rPr lang="en-US" sz="1100" dirty="0" err="1">
                    <a:solidFill>
                      <a:srgbClr val="FFFF00"/>
                    </a:solidFill>
                    <a:latin typeface="Arial Bold" charset="0"/>
                    <a:ea typeface="ＭＳ Ｐゴシック" charset="0"/>
                    <a:cs typeface="ＭＳ Ｐゴシック" charset="0"/>
                    <a:sym typeface="Arial Bold" charset="0"/>
                  </a:rPr>
                  <a:t>ch</a:t>
                </a:r>
                <a:r>
                  <a:rPr lang="en-US" sz="1100" dirty="0">
                    <a:solidFill>
                      <a:srgbClr val="FFFF00"/>
                    </a:solidFill>
                    <a:latin typeface="Arial Bold" charset="0"/>
                    <a:ea typeface="ＭＳ Ｐゴシック" charset="0"/>
                    <a:cs typeface="ＭＳ Ｐゴシック" charset="0"/>
                    <a:sym typeface="Arial Bold" charset="0"/>
                  </a:rPr>
                  <a:t>)</a:t>
                </a:r>
              </a:p>
            </p:txBody>
          </p:sp>
          <p:sp>
            <p:nvSpPr>
              <p:cNvPr id="184336" name="Line 30"/>
              <p:cNvSpPr>
                <a:spLocks noChangeShapeType="1"/>
              </p:cNvSpPr>
              <p:nvPr/>
            </p:nvSpPr>
            <p:spPr bwMode="auto">
              <a:xfrm flipH="1">
                <a:off x="400" y="-58"/>
                <a:ext cx="830" cy="4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prstDash val="sysDot"/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84337" name="Rectangle 31"/>
              <p:cNvSpPr>
                <a:spLocks/>
              </p:cNvSpPr>
              <p:nvPr/>
            </p:nvSpPr>
            <p:spPr bwMode="auto">
              <a:xfrm>
                <a:off x="1304" y="3319"/>
                <a:ext cx="1283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7797" bIns="0">
                <a:spAutoFit/>
              </a:bodyPr>
              <a:lstStyle/>
              <a:p>
                <a:pPr marL="38100" defTabSz="9144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sz="1200" dirty="0" smtClean="0">
                    <a:solidFill>
                      <a:srgbClr val="FFFF00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/>
                  </a:rPr>
                  <a:t></a:t>
                </a:r>
                <a:r>
                  <a:rPr lang="en-US" sz="1200" baseline="-25000" dirty="0" smtClean="0">
                    <a:solidFill>
                      <a:srgbClr val="FFFF00"/>
                    </a:solidFill>
                    <a:latin typeface="Arial Bold" charset="0"/>
                    <a:ea typeface="ＭＳ Ｐゴシック" charset="0"/>
                    <a:cs typeface="ＭＳ Ｐゴシック" charset="0"/>
                    <a:sym typeface="Arial Bold" charset="0"/>
                  </a:rPr>
                  <a:t>e</a:t>
                </a:r>
                <a:r>
                  <a:rPr lang="en-US" sz="1200" dirty="0" smtClean="0">
                    <a:solidFill>
                      <a:srgbClr val="FFFF00"/>
                    </a:solidFill>
                    <a:latin typeface="Arial Bold" charset="0"/>
                    <a:ea typeface="ＭＳ Ｐゴシック" charset="0"/>
                    <a:cs typeface="ＭＳ Ｐゴシック" charset="0"/>
                    <a:sym typeface="Arial Bold" charset="0"/>
                  </a:rPr>
                  <a:t> emitted </a:t>
                </a:r>
                <a:r>
                  <a:rPr lang="en-US" sz="1200" dirty="0">
                    <a:solidFill>
                      <a:srgbClr val="FFFF00"/>
                    </a:solidFill>
                    <a:latin typeface="Arial Bold" charset="0"/>
                    <a:ea typeface="ＭＳ Ｐゴシック" charset="0"/>
                    <a:cs typeface="ＭＳ Ｐゴシック" charset="0"/>
                    <a:sym typeface="Arial Bold" charset="0"/>
                  </a:rPr>
                  <a:t>forward</a:t>
                </a:r>
              </a:p>
            </p:txBody>
          </p:sp>
          <p:sp>
            <p:nvSpPr>
              <p:cNvPr id="184338" name="Rectangle 32"/>
              <p:cNvSpPr>
                <a:spLocks/>
              </p:cNvSpPr>
              <p:nvPr/>
            </p:nvSpPr>
            <p:spPr bwMode="auto">
              <a:xfrm>
                <a:off x="-306" y="-8"/>
                <a:ext cx="1412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7797" bIns="0">
                <a:spAutoFit/>
              </a:bodyPr>
              <a:lstStyle/>
              <a:p>
                <a:pPr marL="38100" defTabSz="91440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r>
                  <a:rPr lang="en-US" sz="1200" dirty="0" smtClean="0">
                    <a:solidFill>
                      <a:srgbClr val="FFFF00"/>
                    </a:solidFill>
                    <a:latin typeface="Symbol" charset="0"/>
                    <a:ea typeface="ＭＳ Ｐゴシック" charset="0"/>
                    <a:cs typeface="ＭＳ Ｐゴシック" charset="0"/>
                    <a:sym typeface="Symbol"/>
                  </a:rPr>
                  <a:t></a:t>
                </a:r>
                <a:r>
                  <a:rPr lang="en-US" sz="1200" baseline="-25000" dirty="0" smtClean="0">
                    <a:solidFill>
                      <a:srgbClr val="FFFF00"/>
                    </a:solidFill>
                    <a:latin typeface="Arial Bold" charset="0"/>
                    <a:ea typeface="ＭＳ Ｐゴシック" charset="0"/>
                    <a:cs typeface="ＭＳ Ｐゴシック" charset="0"/>
                    <a:sym typeface="Arial Bold" charset="0"/>
                  </a:rPr>
                  <a:t>e</a:t>
                </a:r>
                <a:r>
                  <a:rPr lang="en-US" sz="1200" dirty="0" smtClean="0">
                    <a:solidFill>
                      <a:srgbClr val="FFFF00"/>
                    </a:solidFill>
                    <a:latin typeface="Arial Bold" charset="0"/>
                    <a:ea typeface="ＭＳ Ｐゴシック" charset="0"/>
                    <a:cs typeface="ＭＳ Ｐゴシック" charset="0"/>
                    <a:sym typeface="Arial Bold" charset="0"/>
                  </a:rPr>
                  <a:t> emitted </a:t>
                </a:r>
                <a:r>
                  <a:rPr lang="en-US" sz="1200" dirty="0">
                    <a:solidFill>
                      <a:srgbClr val="FFFF00"/>
                    </a:solidFill>
                    <a:latin typeface="Arial Bold" charset="0"/>
                    <a:ea typeface="ＭＳ Ｐゴシック" charset="0"/>
                    <a:cs typeface="ＭＳ Ｐゴシック" charset="0"/>
                    <a:sym typeface="Arial Bold" charset="0"/>
                  </a:rPr>
                  <a:t>backward</a:t>
                </a:r>
              </a:p>
            </p:txBody>
          </p:sp>
        </p:grpSp>
      </p:grpSp>
      <p:sp>
        <p:nvSpPr>
          <p:cNvPr id="36" name="Rectangle 5"/>
          <p:cNvSpPr>
            <a:spLocks/>
          </p:cNvSpPr>
          <p:nvPr/>
        </p:nvSpPr>
        <p:spPr bwMode="auto">
          <a:xfrm>
            <a:off x="15759" y="231775"/>
            <a:ext cx="7287088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Black" charset="0"/>
              </a:rPr>
              <a:t>Three Parent He-Like </a:t>
            </a:r>
            <a:r>
              <a:rPr lang="en-US" baseline="320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Black" charset="0"/>
              </a:rPr>
              <a:t>142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Black" charset="0"/>
              </a:rPr>
              <a:t>Pm Ions</a:t>
            </a:r>
          </a:p>
        </p:txBody>
      </p:sp>
    </p:spTree>
    <p:extLst>
      <p:ext uri="{BB962C8B-B14F-4D97-AF65-F5344CB8AC3E}">
        <p14:creationId xmlns:p14="http://schemas.microsoft.com/office/powerpoint/2010/main" val="37398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6"/>
          <p:cNvSpPr>
            <a:spLocks/>
          </p:cNvSpPr>
          <p:nvPr/>
        </p:nvSpPr>
        <p:spPr bwMode="auto">
          <a:xfrm>
            <a:off x="136480" y="43215"/>
            <a:ext cx="8706081" cy="105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FFFFFF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defTabSz="914400" fontAlgn="base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Revolution Frequency Difference 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Symbol"/>
              </a:rPr>
              <a:t>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f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/>
            </a:r>
            <a:b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</a:b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of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the 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Recoils just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after 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Decay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: 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Symbol"/>
              </a:rPr>
              <a:t>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f 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=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f</a:t>
            </a:r>
            <a:r>
              <a:rPr lang="en-US" sz="3200" baseline="-25000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dec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 - </a:t>
            </a:r>
            <a:r>
              <a:rPr lang="en-US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f</a:t>
            </a:r>
            <a:r>
              <a:rPr lang="en-US" sz="3200" baseline="-25000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cool</a:t>
            </a:r>
            <a:r>
              <a:rPr 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  </a:t>
            </a:r>
          </a:p>
        </p:txBody>
      </p:sp>
      <p:grpSp>
        <p:nvGrpSpPr>
          <p:cNvPr id="185353" name="Group 16"/>
          <p:cNvGrpSpPr>
            <a:grpSpLocks/>
          </p:cNvGrpSpPr>
          <p:nvPr/>
        </p:nvGrpSpPr>
        <p:grpSpPr bwMode="auto">
          <a:xfrm>
            <a:off x="4462932" y="2092326"/>
            <a:ext cx="4870027" cy="4229672"/>
            <a:chOff x="-2" y="46"/>
            <a:chExt cx="2832" cy="2544"/>
          </a:xfrm>
        </p:grpSpPr>
        <p:pic>
          <p:nvPicPr>
            <p:cNvPr id="185355" name="Picture 9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" y="46"/>
              <a:ext cx="2832" cy="2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FF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5356" name="Rectangle 10"/>
            <p:cNvSpPr>
              <a:spLocks/>
            </p:cNvSpPr>
            <p:nvPr/>
          </p:nvSpPr>
          <p:spPr bwMode="auto">
            <a:xfrm>
              <a:off x="1872" y="1760"/>
              <a:ext cx="6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8100" algn="ctr" defTabSz="9144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sz="1600" dirty="0" err="1" smtClean="0">
                  <a:solidFill>
                    <a:srgbClr val="FF0000"/>
                  </a:solidFill>
                  <a:latin typeface="Arial Unicode MS" charset="0"/>
                  <a:ea typeface="ＭＳ Ｐゴシック" charset="0"/>
                  <a:cs typeface="ＭＳ Ｐゴシック" charset="0"/>
                  <a:sym typeface="Arial Unicode MS" charset="0"/>
                </a:rPr>
                <a:t>V</a:t>
              </a:r>
              <a:r>
                <a:rPr lang="en-US" sz="1600" baseline="-25000" dirty="0" err="1" smtClean="0">
                  <a:solidFill>
                    <a:srgbClr val="FF0000"/>
                  </a:solidFill>
                  <a:latin typeface="Arial Unicode MS" charset="0"/>
                  <a:ea typeface="ＭＳ Ｐゴシック" charset="0"/>
                  <a:cs typeface="ＭＳ Ｐゴシック" charset="0"/>
                  <a:sym typeface="Arial Unicode MS" charset="0"/>
                </a:rPr>
                <a:t>d</a:t>
              </a:r>
              <a:endParaRPr lang="en-US" sz="1600" baseline="-25000" dirty="0">
                <a:solidFill>
                  <a:srgbClr val="FF0000"/>
                </a:solidFill>
                <a:latin typeface="Arial Unicode MS" charset="0"/>
                <a:ea typeface="ＭＳ Ｐゴシック" charset="0"/>
                <a:cs typeface="ＭＳ Ｐゴシック" charset="0"/>
                <a:sym typeface="Arial Unicode MS" charset="0"/>
              </a:endParaRPr>
            </a:p>
            <a:p>
              <a:pPr marL="38100" algn="ctr" defTabSz="9144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sz="1600" dirty="0">
                  <a:solidFill>
                    <a:srgbClr val="000000"/>
                  </a:solidFill>
                  <a:latin typeface="Arial Unicode MS" charset="0"/>
                  <a:ea typeface="ＭＳ Ｐゴシック" charset="0"/>
                  <a:cs typeface="ＭＳ Ｐゴシック" charset="0"/>
                  <a:sym typeface="Arial Unicode MS" charset="0"/>
                </a:rPr>
                <a:t>↓</a:t>
              </a:r>
            </a:p>
          </p:txBody>
        </p:sp>
        <p:sp>
          <p:nvSpPr>
            <p:cNvPr id="50187" name="Rectangle 11"/>
            <p:cNvSpPr>
              <a:spLocks/>
            </p:cNvSpPr>
            <p:nvPr/>
          </p:nvSpPr>
          <p:spPr bwMode="auto">
            <a:xfrm>
              <a:off x="384" y="1712"/>
              <a:ext cx="6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52" algn="ctr" defTabSz="9144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600" dirty="0" err="1" smtClean="0">
                  <a:solidFill>
                    <a:srgbClr val="0033CC"/>
                  </a:solidFill>
                  <a:latin typeface="Arial Unicode MS" charset="0"/>
                  <a:ea typeface="ＭＳ Ｐゴシック" charset="0"/>
                  <a:cs typeface="Arial Unicode MS" charset="0"/>
                  <a:sym typeface="Arial Unicode MS" charset="0"/>
                </a:rPr>
                <a:t>V</a:t>
              </a:r>
              <a:r>
                <a:rPr lang="en-US" sz="1600" baseline="-25000" dirty="0" err="1" smtClean="0">
                  <a:solidFill>
                    <a:srgbClr val="0033CC"/>
                  </a:solidFill>
                  <a:latin typeface="Arial Unicode MS" charset="0"/>
                  <a:ea typeface="ＭＳ Ｐゴシック" charset="0"/>
                  <a:cs typeface="Arial Unicode MS" charset="0"/>
                  <a:sym typeface="Arial Unicode MS" charset="0"/>
                </a:rPr>
                <a:t>d</a:t>
              </a:r>
              <a:endParaRPr lang="en-US" sz="1600" baseline="-25000" dirty="0">
                <a:solidFill>
                  <a:srgbClr val="0033CC"/>
                </a:solidFill>
                <a:latin typeface="Arial Unicode MS" charset="0"/>
                <a:ea typeface="ＭＳ Ｐゴシック" charset="0"/>
                <a:cs typeface="Arial Unicode MS" charset="0"/>
                <a:sym typeface="Arial Unicode MS" charset="0"/>
              </a:endParaRPr>
            </a:p>
            <a:p>
              <a:pPr marL="39652" algn="ctr" defTabSz="914400" fontAlgn="base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sz="16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 Unicode MS" charset="0"/>
                  <a:ea typeface="ＭＳ Ｐゴシック" charset="0"/>
                  <a:cs typeface="Arial Unicode MS" charset="0"/>
                  <a:sym typeface="Arial Unicode MS" charset="0"/>
                </a:rPr>
                <a:t>↓</a:t>
              </a:r>
            </a:p>
          </p:txBody>
        </p:sp>
        <p:sp>
          <p:nvSpPr>
            <p:cNvPr id="185358" name="Rectangle 12"/>
            <p:cNvSpPr>
              <a:spLocks/>
            </p:cNvSpPr>
            <p:nvPr/>
          </p:nvSpPr>
          <p:spPr bwMode="auto">
            <a:xfrm>
              <a:off x="1480" y="729"/>
              <a:ext cx="1256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8100" defTabSz="9144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sz="1400" dirty="0">
                  <a:solidFill>
                    <a:srgbClr val="000000"/>
                  </a:solidFill>
                  <a:latin typeface="Arial Unicode MS" charset="0"/>
                  <a:ea typeface="ＭＳ Ｐゴシック" charset="0"/>
                  <a:cs typeface="ＭＳ Ｐゴシック" charset="0"/>
                  <a:sym typeface="Arial Unicode MS" charset="0"/>
                </a:rPr>
                <a:t>decay at f = </a:t>
              </a:r>
              <a:r>
                <a:rPr lang="en-US" sz="1400" dirty="0" err="1">
                  <a:solidFill>
                    <a:srgbClr val="000000"/>
                  </a:solidFill>
                  <a:latin typeface="Arial Unicode MS" charset="0"/>
                  <a:ea typeface="ＭＳ Ｐゴシック" charset="0"/>
                  <a:cs typeface="ＭＳ Ｐゴシック" charset="0"/>
                  <a:sym typeface="Arial Unicode MS" charset="0"/>
                </a:rPr>
                <a:t>f</a:t>
              </a:r>
              <a:r>
                <a:rPr lang="en-US" sz="1400" baseline="-25000" dirty="0" err="1">
                  <a:solidFill>
                    <a:srgbClr val="000000"/>
                  </a:solidFill>
                  <a:latin typeface="Arial Unicode MS" charset="0"/>
                  <a:ea typeface="ＭＳ Ｐゴシック" charset="0"/>
                  <a:cs typeface="ＭＳ Ｐゴシック" charset="0"/>
                  <a:sym typeface="Arial Unicode MS" charset="0"/>
                </a:rPr>
                <a:t>d</a:t>
              </a:r>
              <a:r>
                <a:rPr lang="en-US" sz="1400" dirty="0">
                  <a:solidFill>
                    <a:srgbClr val="000000"/>
                  </a:solidFill>
                  <a:latin typeface="Arial Unicode MS" charset="0"/>
                  <a:ea typeface="ＭＳ Ｐゴシック" charset="0"/>
                  <a:cs typeface="ＭＳ Ｐゴシック" charset="0"/>
                  <a:sym typeface="Arial Unicode MS" charset="0"/>
                </a:rPr>
                <a:t> (cool) </a:t>
              </a:r>
            </a:p>
          </p:txBody>
        </p:sp>
        <p:sp>
          <p:nvSpPr>
            <p:cNvPr id="185359" name="Rectangle 13"/>
            <p:cNvSpPr>
              <a:spLocks/>
            </p:cNvSpPr>
            <p:nvPr/>
          </p:nvSpPr>
          <p:spPr bwMode="auto">
            <a:xfrm>
              <a:off x="595" y="980"/>
              <a:ext cx="572" cy="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/>
            <a:p>
              <a:pPr marL="38100" defTabSz="9144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sz="1400" dirty="0" smtClean="0">
                  <a:solidFill>
                    <a:srgbClr val="000000"/>
                  </a:solidFill>
                  <a:latin typeface="Arial Unicode MS" charset="0"/>
                  <a:ea typeface="ＭＳ Ｐゴシック" charset="0"/>
                  <a:cs typeface="ＭＳ Ｐゴシック" charset="0"/>
                  <a:sym typeface="Arial Unicode MS" charset="0"/>
                </a:rPr>
                <a:t>decay at</a:t>
              </a:r>
            </a:p>
            <a:p>
              <a:pPr marL="38100" defTabSz="91440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sz="1400" dirty="0" smtClean="0">
                  <a:solidFill>
                    <a:srgbClr val="000000"/>
                  </a:solidFill>
                  <a:latin typeface="Arial Unicode MS" charset="0"/>
                  <a:ea typeface="ＭＳ Ｐゴシック" charset="0"/>
                  <a:cs typeface="ＭＳ Ｐゴシック" charset="0"/>
                  <a:sym typeface="Arial Unicode MS" charset="0"/>
                </a:rPr>
                <a:t>f </a:t>
              </a:r>
              <a:r>
                <a:rPr lang="en-US" sz="1400" dirty="0">
                  <a:solidFill>
                    <a:srgbClr val="000000"/>
                  </a:solidFill>
                  <a:latin typeface="Arial Unicode MS" charset="0"/>
                  <a:ea typeface="ＭＳ Ｐゴシック" charset="0"/>
                  <a:cs typeface="ＭＳ Ｐゴシック" charset="0"/>
                  <a:sym typeface="Arial Unicode MS" charset="0"/>
                </a:rPr>
                <a:t>= </a:t>
              </a:r>
              <a:r>
                <a:rPr lang="en-US" sz="1400" dirty="0" err="1">
                  <a:solidFill>
                    <a:srgbClr val="000000"/>
                  </a:solidFill>
                  <a:latin typeface="Arial Unicode MS" charset="0"/>
                  <a:ea typeface="ＭＳ Ｐゴシック" charset="0"/>
                  <a:cs typeface="ＭＳ Ｐゴシック" charset="0"/>
                  <a:sym typeface="Arial Unicode MS" charset="0"/>
                </a:rPr>
                <a:t>f</a:t>
              </a:r>
              <a:r>
                <a:rPr lang="en-US" sz="1400" baseline="-25000" dirty="0" err="1">
                  <a:solidFill>
                    <a:srgbClr val="000000"/>
                  </a:solidFill>
                  <a:latin typeface="Arial Unicode MS" charset="0"/>
                  <a:ea typeface="ＭＳ Ｐゴシック" charset="0"/>
                  <a:cs typeface="ＭＳ Ｐゴシック" charset="0"/>
                  <a:sym typeface="Arial Unicode MS" charset="0"/>
                </a:rPr>
                <a:t>p</a:t>
              </a:r>
              <a:r>
                <a:rPr lang="en-US" sz="1400" dirty="0">
                  <a:solidFill>
                    <a:srgbClr val="000000"/>
                  </a:solidFill>
                  <a:latin typeface="Arial Unicode MS" charset="0"/>
                  <a:ea typeface="ＭＳ Ｐゴシック" charset="0"/>
                  <a:cs typeface="ＭＳ Ｐゴシック" charset="0"/>
                  <a:sym typeface="Arial Unicode MS" charset="0"/>
                </a:rPr>
                <a:t>(cool)</a:t>
              </a:r>
            </a:p>
          </p:txBody>
        </p:sp>
        <p:sp>
          <p:nvSpPr>
            <p:cNvPr id="185360" name="Line 14"/>
            <p:cNvSpPr>
              <a:spLocks noChangeShapeType="1"/>
            </p:cNvSpPr>
            <p:nvPr/>
          </p:nvSpPr>
          <p:spPr bwMode="auto">
            <a:xfrm>
              <a:off x="979" y="960"/>
              <a:ext cx="14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5361" name="Line 15"/>
            <p:cNvSpPr>
              <a:spLocks noChangeShapeType="1"/>
            </p:cNvSpPr>
            <p:nvPr/>
          </p:nvSpPr>
          <p:spPr bwMode="auto">
            <a:xfrm flipH="1">
              <a:off x="1472" y="692"/>
              <a:ext cx="144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85352" name="Rectangle 8"/>
          <p:cNvSpPr>
            <a:spLocks/>
          </p:cNvSpPr>
          <p:nvPr/>
        </p:nvSpPr>
        <p:spPr bwMode="auto">
          <a:xfrm>
            <a:off x="4106034" y="1484892"/>
            <a:ext cx="5147149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03" bIns="0"/>
          <a:lstStyle/>
          <a:p>
            <a:pPr marL="3810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From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v</a:t>
            </a:r>
            <a:r>
              <a:rPr lang="en-US" sz="1600" baseline="-28000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d</a:t>
            </a:r>
            <a:r>
              <a:rPr lang="en-US" sz="1600" baseline="-280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and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m</a:t>
            </a:r>
            <a:r>
              <a:rPr lang="en-US" sz="1600" baseline="-280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d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one gets the momentum of the</a:t>
            </a:r>
          </a:p>
          <a:p>
            <a:pPr marL="3810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(monochromatic) neutrino: (pc)</a:t>
            </a:r>
            <a:r>
              <a:rPr lang="en-US" sz="1600" baseline="-28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d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 = m</a:t>
            </a:r>
            <a:r>
              <a:rPr lang="en-US" sz="1600" baseline="-28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d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cv</a:t>
            </a:r>
            <a:r>
              <a:rPr lang="en-US" sz="1600" baseline="-280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d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 = (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pc)</a:t>
            </a:r>
            <a:r>
              <a:rPr lang="en-US" sz="1600" baseline="-280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/>
              </a:rPr>
              <a:t></a:t>
            </a:r>
            <a:endParaRPr lang="en-US" sz="1600" baseline="-28000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Arial Unicode MS" charset="0"/>
            </a:endParaRPr>
          </a:p>
          <a:p>
            <a:pPr marL="3810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900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Arial" charset="0"/>
            </a:endParaRPr>
          </a:p>
          <a:p>
            <a:pPr marL="3810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From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m</a:t>
            </a:r>
            <a:r>
              <a:rPr lang="en-US" sz="1600" baseline="-280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p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 and m</a:t>
            </a:r>
            <a:r>
              <a:rPr lang="en-US" sz="1600" baseline="-28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d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 one gets its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energy:</a:t>
            </a:r>
            <a:b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E</a:t>
            </a:r>
            <a:r>
              <a:rPr lang="en-US" sz="1600" i="1" baseline="-280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/>
              </a:rPr>
              <a:t></a:t>
            </a:r>
            <a:r>
              <a:rPr lang="en-US" sz="1600" i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 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= (</a:t>
            </a:r>
            <a:r>
              <a:rPr lang="en-US" sz="1600" i="1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m</a:t>
            </a:r>
            <a:r>
              <a:rPr lang="en-US" sz="1600" i="1" baseline="-28000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p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 – m</a:t>
            </a:r>
            <a:r>
              <a:rPr lang="en-US" sz="1600" i="1" baseline="-280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d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) </a:t>
            </a:r>
            <a:r>
              <a:rPr lang="en-US" sz="1600" i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c</a:t>
            </a:r>
            <a:r>
              <a:rPr lang="en-US" sz="1600" i="1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2</a:t>
            </a:r>
            <a:r>
              <a:rPr lang="en-US" sz="1600" i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 and then  β</a:t>
            </a:r>
            <a:r>
              <a:rPr lang="en-US" sz="1600" i="1" baseline="-280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/>
              </a:rPr>
              <a:t></a:t>
            </a:r>
            <a:r>
              <a:rPr lang="en-US" sz="1600" i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 = E</a:t>
            </a:r>
            <a:r>
              <a:rPr lang="en-US" sz="1600" i="1" baseline="-280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/>
              </a:rPr>
              <a:t></a:t>
            </a:r>
            <a:r>
              <a:rPr lang="en-US" sz="1600" i="1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Arial Unicode MS" charset="0"/>
              </a:rPr>
              <a:t> /(pc)</a:t>
            </a:r>
            <a:r>
              <a:rPr lang="en-US" sz="1600" i="1" baseline="-28000" dirty="0" smtClean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/>
              </a:rPr>
              <a:t></a:t>
            </a:r>
            <a:endParaRPr lang="en-US" sz="1600" i="1" baseline="-28000" dirty="0">
              <a:solidFill>
                <a:srgbClr val="000000"/>
              </a:solidFill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Arial Unicode MS" charset="0"/>
            </a:endParaRPr>
          </a:p>
        </p:txBody>
      </p:sp>
      <p:pic>
        <p:nvPicPr>
          <p:cNvPr id="185354" name="Picture 17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1211715"/>
            <a:ext cx="321945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85351" name="Rectangle 7"/>
          <p:cNvSpPr>
            <a:spLocks/>
          </p:cNvSpPr>
          <p:nvPr/>
        </p:nvSpPr>
        <p:spPr bwMode="auto">
          <a:xfrm>
            <a:off x="43788" y="5293913"/>
            <a:ext cx="4837262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03" bIns="0"/>
          <a:lstStyle/>
          <a:p>
            <a:pPr marL="3810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Arial Unicode MS" charset="0"/>
                <a:ea typeface="ＭＳ Ｐゴシック" charset="0"/>
                <a:cs typeface="ＭＳ Ｐゴシック" charset="0"/>
                <a:sym typeface="Arial Unicode MS" charset="0"/>
              </a:rPr>
              <a:t>For a (longitudinally) </a:t>
            </a:r>
            <a:r>
              <a:rPr lang="en-US" sz="1600" dirty="0" err="1">
                <a:solidFill>
                  <a:srgbClr val="000000"/>
                </a:solidFill>
                <a:latin typeface="Arial Unicode MS" charset="0"/>
                <a:ea typeface="ＭＳ Ｐゴシック" charset="0"/>
                <a:cs typeface="ＭＳ Ｐゴシック" charset="0"/>
                <a:sym typeface="Arial Unicode MS" charset="0"/>
              </a:rPr>
              <a:t>unpolarized</a:t>
            </a:r>
            <a:r>
              <a:rPr lang="en-US" sz="1600" dirty="0">
                <a:solidFill>
                  <a:srgbClr val="000000"/>
                </a:solidFill>
                <a:latin typeface="Arial Unicode MS" charset="0"/>
                <a:ea typeface="ＭＳ Ｐゴシック" charset="0"/>
                <a:cs typeface="ＭＳ Ｐゴシック" charset="0"/>
                <a:sym typeface="Arial Unicode MS" charset="0"/>
              </a:rPr>
              <a:t> beam the</a:t>
            </a:r>
          </a:p>
          <a:p>
            <a:pPr marL="3810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Arial Unicode MS" charset="0"/>
                <a:ea typeface="ＭＳ Ｐゴシック" charset="0"/>
                <a:cs typeface="ＭＳ Ｐゴシック" charset="0"/>
                <a:sym typeface="Arial Unicode MS" charset="0"/>
              </a:rPr>
              <a:t>distribution should have a rectangular shape</a:t>
            </a:r>
          </a:p>
          <a:p>
            <a:pPr marL="3810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600" dirty="0">
              <a:solidFill>
                <a:srgbClr val="000000"/>
              </a:solidFill>
              <a:latin typeface="Arial Unicode MS" charset="0"/>
              <a:ea typeface="ＭＳ Ｐゴシック" charset="0"/>
              <a:cs typeface="ＭＳ Ｐゴシック" charset="0"/>
              <a:sym typeface="Arial Unicode MS" charset="0"/>
            </a:endParaRPr>
          </a:p>
          <a:p>
            <a:pPr marL="38100" algn="ctr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rgbClr val="000000"/>
                </a:solidFill>
                <a:latin typeface="Arial Unicode MS" charset="0"/>
                <a:ea typeface="ＭＳ Ｐゴシック" charset="0"/>
                <a:cs typeface="ＭＳ Ｐゴシック" charset="0"/>
                <a:sym typeface="Arial Unicode MS" charset="0"/>
              </a:rPr>
              <a:t>For a (steadily controlled) polarized </a:t>
            </a:r>
            <a:r>
              <a:rPr lang="en-US" sz="1600" dirty="0" smtClean="0">
                <a:solidFill>
                  <a:srgbClr val="000000"/>
                </a:solidFill>
                <a:latin typeface="Arial Unicode MS" charset="0"/>
                <a:ea typeface="ＭＳ Ｐゴシック" charset="0"/>
                <a:cs typeface="ＭＳ Ｐゴシック" charset="0"/>
                <a:sym typeface="Arial Unicode MS" charset="0"/>
              </a:rPr>
              <a:t>beam the </a:t>
            </a:r>
            <a:r>
              <a:rPr lang="en-US" sz="1600" dirty="0">
                <a:solidFill>
                  <a:srgbClr val="000000"/>
                </a:solidFill>
                <a:latin typeface="Arial Unicode MS" charset="0"/>
                <a:ea typeface="ＭＳ Ｐゴシック" charset="0"/>
                <a:cs typeface="ＭＳ Ｐゴシック" charset="0"/>
                <a:sym typeface="Arial Unicode MS" charset="0"/>
              </a:rPr>
              <a:t>distribution would provide the helicity of the </a:t>
            </a:r>
            <a:r>
              <a:rPr lang="en-US" sz="1600" dirty="0" smtClean="0">
                <a:solidFill>
                  <a:srgbClr val="000000"/>
                </a:solidFill>
                <a:latin typeface="Arial Unicode MS" charset="0"/>
                <a:ea typeface="ＭＳ Ｐゴシック" charset="0"/>
                <a:cs typeface="ＭＳ Ｐゴシック" charset="0"/>
                <a:sym typeface="Arial Unicode MS" charset="0"/>
              </a:rPr>
              <a:t>neutrino </a:t>
            </a:r>
            <a:endParaRPr lang="en-US" sz="1600" dirty="0">
              <a:solidFill>
                <a:srgbClr val="000000"/>
              </a:solidFill>
              <a:latin typeface="Arial Unicode MS" charset="0"/>
              <a:ea typeface="ＭＳ Ｐゴシック" charset="0"/>
              <a:cs typeface="ＭＳ Ｐゴシック" charset="0"/>
              <a:sym typeface="Arial Unicode MS" charset="0"/>
            </a:endParaRPr>
          </a:p>
        </p:txBody>
      </p:sp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50" y="1227757"/>
            <a:ext cx="3219450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073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8" y="1218273"/>
            <a:ext cx="5886374" cy="397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13899" y="250040"/>
            <a:ext cx="768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Stability of Revolution Frequency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59307" y="5172370"/>
            <a:ext cx="465383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variations of revolution frequency </a:t>
            </a:r>
            <a:br>
              <a:rPr lang="en-US" sz="200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one week:  </a:t>
            </a:r>
            <a:r>
              <a:rPr lang="en-US" sz="200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  310</a:t>
            </a:r>
            <a:r>
              <a:rPr lang="en-US" sz="2000" baseline="3000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-6</a:t>
            </a:r>
            <a:endParaRPr lang="en-US" sz="2000" baseline="30000" dirty="0" smtClean="0">
              <a:solidFill>
                <a:srgbClr val="33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00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 of magnet power converters</a:t>
            </a:r>
          </a:p>
          <a:p>
            <a:pPr>
              <a:buNone/>
            </a:pPr>
            <a:r>
              <a:rPr lang="en-US" sz="2000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stability of electron beam (energy)</a:t>
            </a:r>
          </a:p>
        </p:txBody>
      </p:sp>
      <p:sp>
        <p:nvSpPr>
          <p:cNvPr id="9" name="Rechteck 8"/>
          <p:cNvSpPr/>
          <p:nvPr/>
        </p:nvSpPr>
        <p:spPr bwMode="auto">
          <a:xfrm>
            <a:off x="3616656" y="4858603"/>
            <a:ext cx="81887" cy="3137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18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45" y="3406523"/>
            <a:ext cx="4162617" cy="289931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0" name="Rechteck 9"/>
          <p:cNvSpPr/>
          <p:nvPr/>
        </p:nvSpPr>
        <p:spPr bwMode="auto">
          <a:xfrm>
            <a:off x="5554639" y="3420171"/>
            <a:ext cx="3289110" cy="1555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18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5804484" y="1553204"/>
            <a:ext cx="3161443" cy="1015663"/>
          </a:xfrm>
          <a:prstGeom prst="rect">
            <a:avLst/>
          </a:prstGeom>
          <a:solidFill>
            <a:srgbClr val="FFFF99">
              <a:alpha val="62000"/>
            </a:srgbClr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variation over</a:t>
            </a:r>
            <a:br>
              <a:rPr lang="en-US" sz="20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week determined</a:t>
            </a:r>
            <a:br>
              <a:rPr lang="en-US" sz="20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peak position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804484" y="3087855"/>
            <a:ext cx="3259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FFT of temporal variation</a:t>
            </a:r>
          </a:p>
        </p:txBody>
      </p:sp>
    </p:spTree>
    <p:extLst>
      <p:ext uri="{BB962C8B-B14F-4D97-AF65-F5344CB8AC3E}">
        <p14:creationId xmlns:p14="http://schemas.microsoft.com/office/powerpoint/2010/main" val="315777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GSI Accelerators: </a:t>
            </a:r>
            <a:b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UNILAC, SIS18 and ESR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pieren 7"/>
          <p:cNvGrpSpPr/>
          <p:nvPr/>
        </p:nvGrpSpPr>
        <p:grpSpPr>
          <a:xfrm>
            <a:off x="1036400" y="1245851"/>
            <a:ext cx="6485253" cy="5110743"/>
            <a:chOff x="999460" y="1020726"/>
            <a:chExt cx="7353220" cy="5794744"/>
          </a:xfrm>
        </p:grpSpPr>
        <p:pic>
          <p:nvPicPr>
            <p:cNvPr id="6" name="Grafik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9460" y="1020726"/>
              <a:ext cx="7353220" cy="5794744"/>
            </a:xfrm>
            <a:prstGeom prst="rect">
              <a:avLst/>
            </a:prstGeom>
          </p:spPr>
        </p:pic>
        <p:sp>
          <p:nvSpPr>
            <p:cNvPr id="7" name="Rechteck 5"/>
            <p:cNvSpPr/>
            <p:nvPr/>
          </p:nvSpPr>
          <p:spPr bwMode="auto">
            <a:xfrm>
              <a:off x="8064648" y="4010488"/>
              <a:ext cx="288032" cy="56143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17" eaLnBrk="1">
                <a:lnSpc>
                  <a:spcPct val="93000"/>
                </a:lnSpc>
                <a:buClr>
                  <a:srgbClr val="000000"/>
                </a:buClr>
                <a:buSzPct val="100000"/>
              </a:pPr>
              <a:endParaRPr lang="de-DE"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292595" y="2663264"/>
            <a:ext cx="883555" cy="37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sz="2000" b="1" dirty="0" smtClean="0">
                <a:solidFill>
                  <a:srgbClr val="6633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SIS18</a:t>
            </a:r>
            <a:endParaRPr lang="de-DE" sz="2000" b="1" dirty="0">
              <a:solidFill>
                <a:srgbClr val="6633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3426846" y="2873861"/>
            <a:ext cx="1199347" cy="37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UNILAC</a:t>
            </a:r>
            <a:endParaRPr lang="de-DE" sz="2000" b="1" dirty="0">
              <a:solidFill>
                <a:srgbClr val="00206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  <p:pic>
        <p:nvPicPr>
          <p:cNvPr id="17" name="Picture 9" descr="2_GSI_ESR_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2595" y="4624687"/>
            <a:ext cx="2823693" cy="183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5623837" y="4139667"/>
            <a:ext cx="713637" cy="37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sz="2000" b="1" dirty="0">
                <a:solidFill>
                  <a:srgbClr val="6633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ESR</a:t>
            </a:r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62" t="8383" r="8070" b="8274"/>
          <a:stretch/>
        </p:blipFill>
        <p:spPr bwMode="auto">
          <a:xfrm>
            <a:off x="7018316" y="1245851"/>
            <a:ext cx="1987993" cy="124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8"/>
          <p:cNvGrpSpPr>
            <a:grpSpLocks noChangeAspect="1"/>
          </p:cNvGrpSpPr>
          <p:nvPr/>
        </p:nvGrpSpPr>
        <p:grpSpPr bwMode="auto">
          <a:xfrm>
            <a:off x="-34714" y="1245852"/>
            <a:ext cx="1749567" cy="1600404"/>
            <a:chOff x="3328" y="816"/>
            <a:chExt cx="1302" cy="1191"/>
          </a:xfrm>
        </p:grpSpPr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816"/>
              <a:ext cx="1222" cy="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10"/>
            <p:cNvSpPr txBox="1">
              <a:spLocks noChangeArrowheads="1"/>
            </p:cNvSpPr>
            <p:nvPr/>
          </p:nvSpPr>
          <p:spPr bwMode="auto">
            <a:xfrm>
              <a:off x="3328" y="1709"/>
              <a:ext cx="1209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Ion sources</a:t>
              </a:r>
            </a:p>
          </p:txBody>
        </p:sp>
      </p:grp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11" y="3996795"/>
            <a:ext cx="1946275" cy="129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528599" y="2412196"/>
            <a:ext cx="1268276" cy="1077208"/>
          </a:xfrm>
          <a:prstGeom prst="rect">
            <a:avLst/>
          </a:prstGeom>
          <a:noFill/>
        </p:spPr>
        <p:txBody>
          <a:bodyPr wrap="none" lIns="91430" tIns="45715" rIns="91430" bIns="45715" rtlCol="0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SIS-18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</a:t>
            </a:r>
          </a:p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FAIR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0247" y="3596696"/>
            <a:ext cx="2222063" cy="400099"/>
          </a:xfrm>
          <a:prstGeom prst="rect">
            <a:avLst/>
          </a:prstGeom>
        </p:spPr>
        <p:txBody>
          <a:bodyPr vert="horz" wrap="none" lIns="91430" tIns="45715" rIns="91430" bIns="45715" rtlCol="0" anchor="t">
            <a:spAutoFit/>
          </a:bodyPr>
          <a:lstStyle/>
          <a:p>
            <a:pPr algn="l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eams to SIS100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399995" y="3577423"/>
            <a:ext cx="1429953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09564" y="3627327"/>
            <a:ext cx="1622540" cy="400099"/>
          </a:xfrm>
          <a:prstGeom prst="rect">
            <a:avLst/>
          </a:prstGeom>
        </p:spPr>
        <p:txBody>
          <a:bodyPr vert="horz" wrap="none" lIns="91430" tIns="45715" rIns="91430" bIns="45715" rtlCol="0" anchor="t">
            <a:spAutoFit/>
          </a:bodyPr>
          <a:lstStyle/>
          <a:p>
            <a:pPr algn="l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IH structure</a:t>
            </a:r>
          </a:p>
        </p:txBody>
      </p:sp>
      <p:sp>
        <p:nvSpPr>
          <p:cNvPr id="31" name="Foliennummernplatzhalter 1"/>
          <p:cNvSpPr txBox="1">
            <a:spLocks/>
          </p:cNvSpPr>
          <p:nvPr/>
        </p:nvSpPr>
        <p:spPr>
          <a:xfrm>
            <a:off x="8583613" y="6581775"/>
            <a:ext cx="560387" cy="2762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fld id="{125CBDDA-5CCF-8748-8988-9DC6C8981774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5850817" y="3347416"/>
            <a:ext cx="699210" cy="37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0" tIns="45715" rIns="91430" bIns="45715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de-DE" sz="2000" dirty="0" smtClean="0">
                <a:solidFill>
                  <a:srgbClr val="6633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FR</a:t>
            </a:r>
            <a:r>
              <a:rPr lang="de-DE" sz="2000" b="1" dirty="0" smtClean="0">
                <a:solidFill>
                  <a:srgbClr val="663300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rPr>
              <a:t>S</a:t>
            </a:r>
            <a:endParaRPr lang="de-DE" sz="2000" b="1" dirty="0">
              <a:solidFill>
                <a:srgbClr val="663300"/>
              </a:solidFill>
              <a:latin typeface="Arial" panose="020B0604020202020204" pitchFamily="34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55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880" y="1169627"/>
            <a:ext cx="6579680" cy="355249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91636" y="275665"/>
            <a:ext cx="6417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Analysis of Cooling Process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89" y="3028280"/>
            <a:ext cx="6633210" cy="35814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6325794" y="2576544"/>
            <a:ext cx="2305439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emission</a:t>
            </a:r>
            <a:b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(daughter 2)</a:t>
            </a:r>
          </a:p>
          <a:p>
            <a:pPr algn="r">
              <a:buNone/>
            </a:pP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 deceleration</a:t>
            </a:r>
            <a:endParaRPr lang="en-US" sz="20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42159" y="3537391"/>
            <a:ext cx="254909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 emission</a:t>
            </a:r>
          </a:p>
          <a:p>
            <a:pPr>
              <a:buNone/>
            </a:pPr>
            <a:r>
              <a:rPr lang="de-DE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(</a:t>
            </a:r>
            <a:r>
              <a:rPr lang="de-DE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daughter</a:t>
            </a:r>
            <a:r>
              <a:rPr lang="de-DE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1)</a:t>
            </a:r>
            <a:endParaRPr lang="en-US" sz="20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>
              <a:buNone/>
            </a:pP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 acceleration</a:t>
            </a:r>
            <a:endParaRPr lang="en-US" sz="20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Gerade Verbindung mit Pfeil 4"/>
          <p:cNvCxnSpPr/>
          <p:nvPr/>
        </p:nvCxnSpPr>
        <p:spPr bwMode="auto">
          <a:xfrm flipH="1" flipV="1">
            <a:off x="2643881" y="5499914"/>
            <a:ext cx="514514" cy="9888"/>
          </a:xfrm>
          <a:prstGeom prst="straightConnector1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 Verbindung mit Pfeil 12"/>
          <p:cNvCxnSpPr/>
          <p:nvPr/>
        </p:nvCxnSpPr>
        <p:spPr bwMode="auto">
          <a:xfrm>
            <a:off x="5709684" y="2371061"/>
            <a:ext cx="520995" cy="0"/>
          </a:xfrm>
          <a:prstGeom prst="straightConnector1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tangle 14"/>
          <p:cNvSpPr>
            <a:spLocks/>
          </p:cNvSpPr>
          <p:nvPr/>
        </p:nvSpPr>
        <p:spPr bwMode="auto">
          <a:xfrm>
            <a:off x="841769" y="5552334"/>
            <a:ext cx="21881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defTabSz="642938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defTabSz="642938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defTabSz="642938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defTabSz="642938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defTabSz="642938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defTabSz="642938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defTabSz="642938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defTabSz="642938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0" baseline="30000" dirty="0">
                <a:solidFill>
                  <a:srgbClr val="FFFFFF"/>
                </a:solidFill>
                <a:latin typeface="Gill Sans" charset="0"/>
                <a:sym typeface="Gill Sans" charset="0"/>
              </a:rPr>
              <a:t>142</a:t>
            </a:r>
            <a:r>
              <a:rPr lang="en-US" altLang="en-US" sz="2000" b="0" dirty="0">
                <a:solidFill>
                  <a:srgbClr val="FFFFFF"/>
                </a:solidFill>
                <a:latin typeface="Gill Sans" charset="0"/>
                <a:sym typeface="Gill Sans" charset="0"/>
              </a:rPr>
              <a:t>Nd</a:t>
            </a:r>
            <a:r>
              <a:rPr lang="en-US" altLang="en-US" sz="2000" b="0" baseline="30000" dirty="0">
                <a:solidFill>
                  <a:srgbClr val="FFFFFF"/>
                </a:solidFill>
                <a:latin typeface="Gill Sans" charset="0"/>
                <a:sym typeface="Gill Sans" charset="0"/>
              </a:rPr>
              <a:t>59</a:t>
            </a:r>
            <a:r>
              <a:rPr lang="en-US" altLang="en-US" sz="2000" b="0" baseline="30000" dirty="0" smtClean="0">
                <a:solidFill>
                  <a:srgbClr val="FFFFFF"/>
                </a:solidFill>
                <a:latin typeface="Gill Sans" charset="0"/>
                <a:sym typeface="Gill Sans" charset="0"/>
              </a:rPr>
              <a:t>+ </a:t>
            </a:r>
            <a:r>
              <a:rPr lang="en-US" altLang="en-US" sz="2000" b="0" dirty="0" smtClean="0">
                <a:solidFill>
                  <a:srgbClr val="FFFFFF"/>
                </a:solidFill>
                <a:latin typeface="Gill Sans" charset="0"/>
                <a:sym typeface="Gill Sans" charset="0"/>
              </a:rPr>
              <a:t>400 MeV/u</a:t>
            </a:r>
            <a:endParaRPr lang="en-US" altLang="en-US" sz="2000" b="0" baseline="30000" dirty="0">
              <a:solidFill>
                <a:srgbClr val="FFFFFF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44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91636" y="275665"/>
            <a:ext cx="6417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Analysis of Cooling Process</a:t>
            </a:r>
          </a:p>
        </p:txBody>
      </p:sp>
      <p:graphicFrame>
        <p:nvGraphicFramePr>
          <p:cNvPr id="5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3409425"/>
              </p:ext>
            </p:extLst>
          </p:nvPr>
        </p:nvGraphicFramePr>
        <p:xfrm>
          <a:off x="0" y="1034074"/>
          <a:ext cx="4934630" cy="36448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5233597"/>
              </p:ext>
            </p:extLst>
          </p:nvPr>
        </p:nvGraphicFramePr>
        <p:xfrm>
          <a:off x="4999512" y="3221381"/>
          <a:ext cx="4013860" cy="3246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491635" y="4967542"/>
                <a:ext cx="3263457" cy="7545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20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force</a:t>
                </a:r>
                <a:r>
                  <a:rPr lang="de-DE" sz="20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F =</a:t>
                </a:r>
                <a:r>
                  <a:rPr lang="de-DE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de-DE" sz="2400" dirty="0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</m:t>
                        </m:r>
                        <m:r>
                          <a:rPr lang="de-DE" sz="2400" b="1" i="0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𝐩</m:t>
                        </m:r>
                      </m:num>
                      <m:den>
                        <m:r>
                          <a:rPr lang="de-DE" sz="2400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</m:t>
                        </m:r>
                        <m:r>
                          <a:rPr lang="de-DE" sz="2400" b="1" i="0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𝐭</m:t>
                        </m:r>
                      </m:den>
                    </m:f>
                    <m:r>
                      <a:rPr lang="de-DE" sz="2400" b="1" i="1" smtClean="0">
                        <a:latin typeface="Cambria Math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</m:t>
                        </m:r>
                      </m:den>
                    </m:f>
                    <m:r>
                      <a:rPr lang="de-DE" sz="2400" b="1" i="1" smtClean="0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de-DE" sz="2400" b="1" i="0" smtClean="0">
                            <a:latin typeface="Cambria Math"/>
                            <a:cs typeface="Arial" panose="020B0604020202020204" pitchFamily="34" charset="0"/>
                          </a:rPr>
                          <m:t>𝐟</m:t>
                        </m:r>
                      </m:den>
                    </m:f>
                    <m:r>
                      <a:rPr lang="de-DE" sz="2400" b="1" i="0" smtClean="0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r>
                      <a:rPr lang="de-DE" sz="2400" b="1" i="0" smtClean="0">
                        <a:latin typeface="Cambria Math"/>
                        <a:cs typeface="Arial" panose="020B0604020202020204" pitchFamily="34" charset="0"/>
                      </a:rPr>
                      <m:t>𝐩</m:t>
                    </m:r>
                    <m:r>
                      <a:rPr lang="de-DE" sz="2400" b="1" i="0" baseline="-25000" smtClean="0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2400" i="0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</m:t>
                        </m:r>
                        <m:r>
                          <m:rPr>
                            <m:sty m:val="p"/>
                          </m:rPr>
                          <a:rPr lang="de-DE" sz="2400" i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f</m:t>
                        </m:r>
                      </m:num>
                      <m:den>
                        <m:r>
                          <a:rPr lang="de-DE" sz="2400" i="0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</m:t>
                        </m:r>
                        <m:r>
                          <a:rPr lang="de-DE" sz="2400" b="1" i="0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𝐭</m:t>
                        </m:r>
                      </m:den>
                    </m:f>
                  </m:oMath>
                </a14:m>
                <a:endParaRPr lang="en-US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635" y="4967542"/>
                <a:ext cx="3263457" cy="754502"/>
              </a:xfrm>
              <a:prstGeom prst="rect">
                <a:avLst/>
              </a:prstGeom>
              <a:blipFill rotWithShape="1">
                <a:blip r:embed="rId4"/>
                <a:stretch>
                  <a:fillRect l="-2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275742" y="5720249"/>
                <a:ext cx="3999813" cy="7474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2000" b="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relative velocity 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de-DE" sz="20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  <a:sym typeface="Symbol"/>
                  </a:rPr>
                  <a:t></a:t>
                </a:r>
                <a:r>
                  <a:rPr lang="de-DE" sz="2000" baseline="300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  <a:sym typeface="Symbol"/>
                  </a:rPr>
                  <a:t>2</a:t>
                </a:r>
                <a:r>
                  <a:rPr lang="de-DE" sz="2000" dirty="0" smtClean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  <a:sym typeface="Symbol"/>
                  </a:rPr>
                  <a:t>v</a:t>
                </a:r>
                <a:r>
                  <a:rPr lang="de-DE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</a:t>
                </a:r>
                <a:r>
                  <a:rPr lang="de-DE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</m:t>
                        </m:r>
                      </m:den>
                    </m:f>
                    <m:r>
                      <a:rPr lang="de-DE" sz="2400" b="1" i="1" smtClean="0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r>
                      <a:rPr lang="de-DE" sz="2400" b="1" i="0" smtClean="0">
                        <a:latin typeface="Cambria Math"/>
                        <a:cs typeface="Arial" panose="020B0604020202020204" pitchFamily="34" charset="0"/>
                      </a:rPr>
                      <m:t>𝐯</m:t>
                    </m:r>
                    <m:r>
                      <a:rPr lang="de-DE" sz="2400" b="1" i="0" baseline="-25000" smtClean="0">
                        <a:latin typeface="Cambria Math"/>
                        <a:cs typeface="Arial" panose="020B0604020202020204" pitchFamily="34" charset="0"/>
                      </a:rPr>
                      <m:t>𝟎</m:t>
                    </m:r>
                    <m:r>
                      <a:rPr lang="de-DE" sz="2400" b="1" i="1" smtClean="0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2400" i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</m:t>
                        </m:r>
                        <m:r>
                          <m:rPr>
                            <m:sty m:val="p"/>
                          </m:rPr>
                          <a:rPr lang="de-DE" sz="2400" i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f</m:t>
                        </m:r>
                      </m:num>
                      <m:den>
                        <m:r>
                          <a:rPr lang="de-DE" sz="2400" b="1" i="0" smtClean="0">
                            <a:latin typeface="Cambria Math"/>
                            <a:cs typeface="Arial" panose="020B0604020202020204" pitchFamily="34" charset="0"/>
                          </a:rPr>
                          <m:t>𝐟</m:t>
                        </m:r>
                      </m:den>
                    </m:f>
                  </m:oMath>
                </a14:m>
                <a:endParaRPr lang="en-US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42" y="5720249"/>
                <a:ext cx="3999813" cy="747449"/>
              </a:xfrm>
              <a:prstGeom prst="rect">
                <a:avLst/>
              </a:prstGeom>
              <a:blipFill rotWithShape="1">
                <a:blip r:embed="rId5"/>
                <a:stretch>
                  <a:fillRect l="-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8" descr="Fcool_Parkh_proton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54" y="1236236"/>
            <a:ext cx="2410691" cy="192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392464" y="1249920"/>
            <a:ext cx="1473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theoretical </a:t>
            </a:r>
            <a:b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cooling force</a:t>
            </a:r>
          </a:p>
        </p:txBody>
      </p:sp>
    </p:spTree>
    <p:extLst>
      <p:ext uri="{BB962C8B-B14F-4D97-AF65-F5344CB8AC3E}">
        <p14:creationId xmlns:p14="http://schemas.microsoft.com/office/powerpoint/2010/main" val="48821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91636" y="275665"/>
            <a:ext cx="6417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Analysis of Cooling Process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45" y="1412269"/>
            <a:ext cx="5256325" cy="2837994"/>
          </a:xfrm>
          <a:prstGeom prst="rect">
            <a:avLst/>
          </a:prstGeom>
        </p:spPr>
      </p:pic>
      <p:graphicFrame>
        <p:nvGraphicFramePr>
          <p:cNvPr id="6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5954687"/>
              </p:ext>
            </p:extLst>
          </p:nvPr>
        </p:nvGraphicFramePr>
        <p:xfrm>
          <a:off x="4666789" y="2978926"/>
          <a:ext cx="4483978" cy="3538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278659" y="4482226"/>
            <a:ext cx="4532010" cy="15327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cooling force depends on initial</a:t>
            </a:r>
          </a:p>
          <a:p>
            <a:pPr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parameters of the ion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(single particle emittance)</a:t>
            </a:r>
          </a:p>
          <a:p>
            <a:pPr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ions start with different relative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velocities (longitudinal and transverse) </a:t>
            </a:r>
          </a:p>
        </p:txBody>
      </p:sp>
      <p:graphicFrame>
        <p:nvGraphicFramePr>
          <p:cNvPr id="10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155227"/>
              </p:ext>
            </p:extLst>
          </p:nvPr>
        </p:nvGraphicFramePr>
        <p:xfrm>
          <a:off x="5237637" y="1117414"/>
          <a:ext cx="3790632" cy="2082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Rectangle 13"/>
          <p:cNvSpPr>
            <a:spLocks/>
          </p:cNvSpPr>
          <p:nvPr/>
        </p:nvSpPr>
        <p:spPr bwMode="auto">
          <a:xfrm>
            <a:off x="2520873" y="3591864"/>
            <a:ext cx="199253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defTabSz="642938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defTabSz="642938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defTabSz="642938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defTabSz="642938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defTabSz="642938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defTabSz="642938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defTabSz="642938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defTabSz="642938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00" b="0" baseline="30000" dirty="0">
                <a:solidFill>
                  <a:srgbClr val="FFFFFF"/>
                </a:solidFill>
                <a:latin typeface="Gill Sans" charset="0"/>
                <a:sym typeface="Gill Sans" charset="0"/>
              </a:rPr>
              <a:t>142</a:t>
            </a:r>
            <a:r>
              <a:rPr lang="en-US" altLang="en-US" sz="1700" b="0" dirty="0">
                <a:solidFill>
                  <a:srgbClr val="FFFFFF"/>
                </a:solidFill>
                <a:latin typeface="Gill Sans" charset="0"/>
                <a:sym typeface="Gill Sans" charset="0"/>
              </a:rPr>
              <a:t>Pm</a:t>
            </a:r>
            <a:r>
              <a:rPr lang="en-US" altLang="en-US" sz="1700" b="0" baseline="30000" dirty="0">
                <a:solidFill>
                  <a:srgbClr val="FFFFFF"/>
                </a:solidFill>
                <a:latin typeface="Gill Sans" charset="0"/>
                <a:sym typeface="Gill Sans" charset="0"/>
              </a:rPr>
              <a:t>59</a:t>
            </a:r>
            <a:r>
              <a:rPr lang="en-US" altLang="en-US" sz="1700" b="0" baseline="30000" dirty="0" smtClean="0">
                <a:solidFill>
                  <a:srgbClr val="FFFFFF"/>
                </a:solidFill>
                <a:latin typeface="Gill Sans" charset="0"/>
                <a:sym typeface="Gill Sans" charset="0"/>
              </a:rPr>
              <a:t>+</a:t>
            </a:r>
            <a:r>
              <a:rPr lang="en-US" altLang="en-US" sz="1700" b="0" dirty="0" smtClean="0">
                <a:solidFill>
                  <a:srgbClr val="FFFFFF"/>
                </a:solidFill>
                <a:latin typeface="Gill Sans" charset="0"/>
                <a:sym typeface="Gill Sans" charset="0"/>
              </a:rPr>
              <a:t> 400 MeV/u</a:t>
            </a:r>
            <a:endParaRPr lang="en-US" altLang="en-US" sz="1700" b="0" baseline="30000" dirty="0">
              <a:solidFill>
                <a:srgbClr val="FFFFFF"/>
              </a:solidFill>
              <a:latin typeface="Gill Sans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09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351" y="3214228"/>
            <a:ext cx="6575839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ion velocity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 many cases exceeds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electron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velocity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aseline="-25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due to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spread  of the ion distribution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 single ions this contribution vanishes and allows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measurements of the cooling force for well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controlled ion parameters</a:t>
            </a:r>
          </a:p>
          <a:p>
            <a:pPr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2000" baseline="-250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 10</a:t>
            </a:r>
            <a:r>
              <a:rPr lang="en-US" sz="2000" baseline="30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-6</a:t>
            </a:r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 v</a:t>
            </a:r>
            <a:r>
              <a:rPr lang="en-US" sz="2000" baseline="-25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0</a:t>
            </a:r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 2×10</a:t>
            </a:r>
            <a:r>
              <a:rPr lang="en-US" sz="2000" baseline="30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m/s</a:t>
            </a:r>
            <a:endParaRPr lang="en-US" sz="20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endParaRPr lang="en-US" sz="8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de-DE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de-DE" sz="20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sz="2000" baseline="-25000" dirty="0" err="1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de-DE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 10</a:t>
            </a:r>
            <a:r>
              <a:rPr lang="de-DE" sz="2000" baseline="30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3</a:t>
            </a:r>
            <a:r>
              <a:rPr lang="de-DE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– 10</a:t>
            </a:r>
            <a:r>
              <a:rPr lang="de-DE" sz="2000" baseline="30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5</a:t>
            </a:r>
            <a:r>
              <a:rPr lang="de-DE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m/s</a:t>
            </a:r>
            <a:endParaRPr lang="en-US" sz="20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423070" y="195448"/>
            <a:ext cx="5878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Analysis of Cooling Force</a:t>
            </a:r>
          </a:p>
        </p:txBody>
      </p:sp>
      <p:pic>
        <p:nvPicPr>
          <p:cNvPr id="3" name="Picture 26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45" y="1563988"/>
            <a:ext cx="6157444" cy="130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CC00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402999" y="1137423"/>
            <a:ext cx="6037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Parkhomchuk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formula of electron cooling force: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27" y="3147601"/>
            <a:ext cx="2515547" cy="3286362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 bwMode="auto">
          <a:xfrm flipV="1">
            <a:off x="3643952" y="4339988"/>
            <a:ext cx="3652198" cy="1274652"/>
          </a:xfrm>
          <a:prstGeom prst="straightConnector1">
            <a:avLst/>
          </a:prstGeom>
          <a:noFill/>
          <a:ln w="19050" cap="flat" cmpd="sng" algn="ctr">
            <a:solidFill>
              <a:srgbClr val="0033CC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mit Pfeil 11"/>
          <p:cNvCxnSpPr/>
          <p:nvPr/>
        </p:nvCxnSpPr>
        <p:spPr bwMode="auto">
          <a:xfrm>
            <a:off x="3668637" y="5671782"/>
            <a:ext cx="3627513" cy="259411"/>
          </a:xfrm>
          <a:prstGeom prst="straightConnector1">
            <a:avLst/>
          </a:prstGeom>
          <a:noFill/>
          <a:ln w="19050" cap="flat" cmpd="sng" algn="ctr">
            <a:solidFill>
              <a:srgbClr val="0033CC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feld 18"/>
          <p:cNvSpPr txBox="1"/>
          <p:nvPr/>
        </p:nvSpPr>
        <p:spPr>
          <a:xfrm rot="-1200000">
            <a:off x="5141138" y="4842986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</a:t>
            </a:r>
          </a:p>
        </p:txBody>
      </p:sp>
      <p:sp>
        <p:nvSpPr>
          <p:cNvPr id="20" name="Textfeld 19"/>
          <p:cNvSpPr txBox="1"/>
          <p:nvPr/>
        </p:nvSpPr>
        <p:spPr>
          <a:xfrm rot="180000">
            <a:off x="5178809" y="5761916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transverse</a:t>
            </a:r>
          </a:p>
        </p:txBody>
      </p:sp>
      <p:sp>
        <p:nvSpPr>
          <p:cNvPr id="6" name="Ellipse 5"/>
          <p:cNvSpPr/>
          <p:nvPr/>
        </p:nvSpPr>
        <p:spPr bwMode="auto">
          <a:xfrm>
            <a:off x="4678324" y="1807531"/>
            <a:ext cx="1641190" cy="340246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66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314" y="1270409"/>
            <a:ext cx="5788451" cy="3957852"/>
          </a:xfrm>
          <a:prstGeom prst="rect">
            <a:avLst/>
          </a:prstGeom>
          <a:scene3d>
            <a:camera prst="orthographicFront">
              <a:rot lat="0" lon="10800000" rev="10800000"/>
            </a:camera>
            <a:lightRig rig="threePt" dir="t"/>
          </a:scene3d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895" y="1631417"/>
            <a:ext cx="5779689" cy="3731083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108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15"/>
          <p:cNvSpPr txBox="1">
            <a:spLocks noChangeArrowheads="1"/>
          </p:cNvSpPr>
          <p:nvPr/>
        </p:nvSpPr>
        <p:spPr bwMode="auto">
          <a:xfrm>
            <a:off x="5404660" y="1856621"/>
            <a:ext cx="9605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None/>
            </a:pPr>
            <a:r>
              <a:rPr lang="en-US" altLang="en-US" sz="1400" dirty="0">
                <a:solidFill>
                  <a:schemeClr val="bg1"/>
                </a:solidFill>
              </a:rPr>
              <a:t>Xe</a:t>
            </a:r>
            <a:r>
              <a:rPr lang="en-US" altLang="en-US" sz="1400" baseline="30000" dirty="0">
                <a:solidFill>
                  <a:schemeClr val="bg1"/>
                </a:solidFill>
              </a:rPr>
              <a:t>54+</a:t>
            </a:r>
            <a:r>
              <a:rPr lang="en-US" altLang="en-US" sz="1400" dirty="0">
                <a:solidFill>
                  <a:schemeClr val="bg1"/>
                </a:solidFill>
              </a:rPr>
              <a:t> </a:t>
            </a:r>
            <a:r>
              <a:rPr lang="en-US" altLang="en-US" sz="1400" dirty="0" smtClean="0">
                <a:solidFill>
                  <a:schemeClr val="bg1"/>
                </a:solidFill>
              </a:rPr>
              <a:t/>
            </a:r>
            <a:br>
              <a:rPr lang="en-US" altLang="en-US" sz="1400" dirty="0" smtClean="0">
                <a:solidFill>
                  <a:schemeClr val="bg1"/>
                </a:solidFill>
              </a:rPr>
            </a:br>
            <a:r>
              <a:rPr lang="en-US" altLang="en-US" sz="1400" dirty="0" smtClean="0">
                <a:solidFill>
                  <a:schemeClr val="bg1"/>
                </a:solidFill>
              </a:rPr>
              <a:t>15 </a:t>
            </a:r>
            <a:r>
              <a:rPr lang="en-US" altLang="en-US" sz="1400" dirty="0">
                <a:solidFill>
                  <a:schemeClr val="bg1"/>
                </a:solidFill>
              </a:rPr>
              <a:t>MeV/u</a:t>
            </a: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5412989" y="4451826"/>
            <a:ext cx="15953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None/>
            </a:pPr>
            <a:r>
              <a:rPr lang="en-US" altLang="en-US" sz="1400" dirty="0">
                <a:solidFill>
                  <a:schemeClr val="bg1"/>
                </a:solidFill>
              </a:rPr>
              <a:t>with internal gas</a:t>
            </a:r>
            <a:br>
              <a:rPr lang="en-US" altLang="en-US" sz="1400" dirty="0">
                <a:solidFill>
                  <a:schemeClr val="bg1"/>
                </a:solidFill>
              </a:rPr>
            </a:br>
            <a:r>
              <a:rPr lang="en-US" altLang="en-US" sz="1400" dirty="0">
                <a:solidFill>
                  <a:schemeClr val="bg1"/>
                </a:solidFill>
              </a:rPr>
              <a:t>target operation</a:t>
            </a:r>
          </a:p>
        </p:txBody>
      </p:sp>
      <p:sp>
        <p:nvSpPr>
          <p:cNvPr id="8" name="Rechteck 7"/>
          <p:cNvSpPr/>
          <p:nvPr/>
        </p:nvSpPr>
        <p:spPr>
          <a:xfrm>
            <a:off x="-1162314" y="1699587"/>
            <a:ext cx="1368425" cy="42878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8864516" y="1631417"/>
            <a:ext cx="1587068" cy="3875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/>
          <p:cNvSpPr txBox="1"/>
          <p:nvPr/>
        </p:nvSpPr>
        <p:spPr>
          <a:xfrm>
            <a:off x="6284724" y="5354992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dirty="0" err="1" smtClean="0">
                <a:latin typeface="+mj-lt"/>
                <a:cs typeface="Arial" panose="020B0604020202020204" pitchFamily="34" charset="0"/>
              </a:rPr>
              <a:t>dp</a:t>
            </a:r>
            <a:r>
              <a:rPr lang="de-DE" sz="1600" dirty="0" smtClean="0">
                <a:latin typeface="+mj-lt"/>
                <a:cs typeface="Arial" panose="020B0604020202020204" pitchFamily="34" charset="0"/>
              </a:rPr>
              <a:t>/p=1</a:t>
            </a:r>
            <a:r>
              <a:rPr lang="de-DE" sz="1600" dirty="0" smtClean="0">
                <a:latin typeface="+mj-lt"/>
                <a:cs typeface="Arial" panose="020B0604020202020204" pitchFamily="34" charset="0"/>
                <a:sym typeface="Symbol"/>
              </a:rPr>
              <a:t>10</a:t>
            </a:r>
            <a:r>
              <a:rPr lang="de-DE" sz="1600" baseline="30000" dirty="0" smtClean="0">
                <a:latin typeface="+mj-lt"/>
                <a:cs typeface="Arial" panose="020B0604020202020204" pitchFamily="34" charset="0"/>
                <a:sym typeface="Symbol"/>
              </a:rPr>
              <a:t>-3</a:t>
            </a:r>
            <a:endParaRPr lang="en-US" sz="1600" baseline="30000" dirty="0" smtClean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401872" y="98657"/>
            <a:ext cx="57390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High Sensitivity Measurement of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Interaction with Matter</a:t>
            </a:r>
          </a:p>
        </p:txBody>
      </p:sp>
      <p:sp>
        <p:nvSpPr>
          <p:cNvPr id="30" name="Rechteck 29"/>
          <p:cNvSpPr/>
          <p:nvPr/>
        </p:nvSpPr>
        <p:spPr>
          <a:xfrm>
            <a:off x="4110505" y="1563585"/>
            <a:ext cx="1156944" cy="43785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Gerade Verbindung mit Pfeil 30"/>
          <p:cNvCxnSpPr/>
          <p:nvPr/>
        </p:nvCxnSpPr>
        <p:spPr bwMode="auto">
          <a:xfrm>
            <a:off x="1874489" y="5408822"/>
            <a:ext cx="961901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feld 34"/>
          <p:cNvSpPr txBox="1"/>
          <p:nvPr/>
        </p:nvSpPr>
        <p:spPr>
          <a:xfrm>
            <a:off x="1746062" y="5407746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dirty="0" err="1" smtClean="0">
                <a:latin typeface="+mj-lt"/>
                <a:cs typeface="Arial" panose="020B0604020202020204" pitchFamily="34" charset="0"/>
              </a:rPr>
              <a:t>dp</a:t>
            </a:r>
            <a:r>
              <a:rPr lang="de-DE" sz="1600" dirty="0" smtClean="0">
                <a:latin typeface="+mj-lt"/>
                <a:cs typeface="Arial" panose="020B0604020202020204" pitchFamily="34" charset="0"/>
              </a:rPr>
              <a:t>/p=1</a:t>
            </a:r>
            <a:r>
              <a:rPr lang="de-DE" sz="1600" dirty="0" smtClean="0">
                <a:latin typeface="+mj-lt"/>
                <a:cs typeface="Arial" panose="020B0604020202020204" pitchFamily="34" charset="0"/>
                <a:sym typeface="Symbol"/>
              </a:rPr>
              <a:t>10</a:t>
            </a:r>
            <a:r>
              <a:rPr lang="de-DE" sz="1600" baseline="30000" dirty="0" smtClean="0">
                <a:latin typeface="+mj-lt"/>
                <a:cs typeface="Arial" panose="020B0604020202020204" pitchFamily="34" charset="0"/>
                <a:sym typeface="Symbol"/>
              </a:rPr>
              <a:t>-5</a:t>
            </a:r>
            <a:endParaRPr lang="en-US" sz="1600" baseline="30000" dirty="0" smtClean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243" name="Textfeld 10242"/>
          <p:cNvSpPr txBox="1"/>
          <p:nvPr/>
        </p:nvSpPr>
        <p:spPr>
          <a:xfrm>
            <a:off x="700644" y="4828151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s</a:t>
            </a:r>
            <a:endParaRPr lang="en-US" sz="20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hteck 36"/>
          <p:cNvSpPr/>
          <p:nvPr/>
        </p:nvSpPr>
        <p:spPr>
          <a:xfrm>
            <a:off x="0" y="1276162"/>
            <a:ext cx="9144000" cy="518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5228805" y="5189391"/>
            <a:ext cx="4057699" cy="186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feld 24"/>
          <p:cNvSpPr txBox="1"/>
          <p:nvPr/>
        </p:nvSpPr>
        <p:spPr>
          <a:xfrm>
            <a:off x="439384" y="1299923"/>
            <a:ext cx="3558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deceleration in residual gas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5193179" y="1291873"/>
            <a:ext cx="384111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deceleration in internal target</a:t>
            </a:r>
          </a:p>
        </p:txBody>
      </p:sp>
      <p:cxnSp>
        <p:nvCxnSpPr>
          <p:cNvPr id="14" name="Gerade Verbindung mit Pfeil 13"/>
          <p:cNvCxnSpPr/>
          <p:nvPr/>
        </p:nvCxnSpPr>
        <p:spPr bwMode="auto">
          <a:xfrm>
            <a:off x="6340422" y="5313822"/>
            <a:ext cx="1086924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feld 2"/>
          <p:cNvSpPr txBox="1"/>
          <p:nvPr/>
        </p:nvSpPr>
        <p:spPr>
          <a:xfrm>
            <a:off x="95002" y="5770050"/>
            <a:ext cx="8595623" cy="707886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of single ions allows the measurement of target effects</a:t>
            </a:r>
            <a:b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the uncertainty introduced by the beam spread</a:t>
            </a:r>
          </a:p>
        </p:txBody>
      </p:sp>
      <p:cxnSp>
        <p:nvCxnSpPr>
          <p:cNvPr id="10" name="Gerade Verbindung mit Pfeil 9"/>
          <p:cNvCxnSpPr/>
          <p:nvPr/>
        </p:nvCxnSpPr>
        <p:spPr bwMode="auto">
          <a:xfrm flipV="1">
            <a:off x="4671895" y="2379841"/>
            <a:ext cx="0" cy="2071986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feld 11"/>
          <p:cNvSpPr txBox="1"/>
          <p:nvPr/>
        </p:nvSpPr>
        <p:spPr>
          <a:xfrm rot="-5400000">
            <a:off x="4136159" y="3150536"/>
            <a:ext cx="710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18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-32564" y="45213"/>
            <a:ext cx="816626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dirty="0" smtClean="0">
                <a:latin typeface="Arial" charset="0"/>
              </a:rPr>
              <a:t>Isochronous Mode of the ESR    </a:t>
            </a:r>
            <a:br>
              <a:rPr lang="en-US" altLang="en-US" dirty="0" smtClean="0">
                <a:latin typeface="Arial" charset="0"/>
              </a:rPr>
            </a:br>
            <a:r>
              <a:rPr lang="en-US" altLang="en-US" sz="2800" dirty="0" smtClean="0">
                <a:latin typeface="Arial" charset="0"/>
              </a:rPr>
              <a:t>for Mass Measurements of Short-lived Isotopes</a:t>
            </a:r>
            <a:endParaRPr lang="en-US" altLang="en-US" sz="2800" dirty="0">
              <a:latin typeface="Arial" charset="0"/>
            </a:endParaRPr>
          </a:p>
        </p:txBody>
      </p:sp>
      <p:pic>
        <p:nvPicPr>
          <p:cNvPr id="6150" name="Picture 5" descr="old-es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2" y="1258789"/>
            <a:ext cx="5208131" cy="254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 Box 18"/>
          <p:cNvSpPr txBox="1">
            <a:spLocks noChangeArrowheads="1"/>
          </p:cNvSpPr>
          <p:nvPr/>
        </p:nvSpPr>
        <p:spPr bwMode="auto">
          <a:xfrm>
            <a:off x="5317064" y="1479109"/>
            <a:ext cx="3826936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600" dirty="0" smtClean="0">
                <a:latin typeface="Arial" charset="0"/>
              </a:rPr>
              <a:t>operation at transition energy:</a:t>
            </a:r>
          </a:p>
          <a:p>
            <a:pPr eaLnBrk="1" hangingPunct="1">
              <a:buFontTx/>
              <a:buNone/>
            </a:pPr>
            <a:r>
              <a:rPr lang="en-US" altLang="en-US" sz="1600" dirty="0" smtClean="0">
                <a:latin typeface="Arial" charset="0"/>
              </a:rPr>
              <a:t>negative dispersion in straight section</a:t>
            </a:r>
          </a:p>
          <a:p>
            <a:pPr eaLnBrk="1" hangingPunct="1">
              <a:buFontTx/>
              <a:buNone/>
            </a:pPr>
            <a:r>
              <a:rPr lang="en-US" altLang="en-US" sz="1600" dirty="0" smtClean="0">
                <a:latin typeface="Arial" charset="0"/>
              </a:rPr>
              <a:t>makes revolution frequency </a:t>
            </a:r>
          </a:p>
          <a:p>
            <a:pPr eaLnBrk="1" hangingPunct="1">
              <a:buFontTx/>
              <a:buNone/>
            </a:pPr>
            <a:r>
              <a:rPr lang="en-US" altLang="en-US" sz="1600" dirty="0" smtClean="0">
                <a:latin typeface="Arial" charset="0"/>
              </a:rPr>
              <a:t>independent of the beam momentum</a:t>
            </a:r>
          </a:p>
          <a:p>
            <a:pPr eaLnBrk="1" hangingPunct="1">
              <a:buFontTx/>
              <a:buNone/>
            </a:pPr>
            <a:r>
              <a:rPr lang="en-US" altLang="en-US" sz="1600" u="sng" dirty="0" smtClean="0">
                <a:latin typeface="Arial" charset="0"/>
                <a:sym typeface="Symbol"/>
              </a:rPr>
              <a:t> = 0</a:t>
            </a:r>
            <a:r>
              <a:rPr lang="en-US" altLang="en-US" sz="1600" dirty="0" smtClean="0">
                <a:latin typeface="Arial" charset="0"/>
                <a:sym typeface="Symbol"/>
              </a:rPr>
              <a:t> (  = </a:t>
            </a:r>
            <a:r>
              <a:rPr lang="en-US" altLang="en-US" sz="1600" baseline="-25000" dirty="0" smtClean="0">
                <a:latin typeface="Arial" charset="0"/>
                <a:sym typeface="Symbol"/>
              </a:rPr>
              <a:t>t</a:t>
            </a:r>
            <a:r>
              <a:rPr lang="en-US" altLang="en-US" sz="1600" dirty="0" smtClean="0">
                <a:latin typeface="Arial" charset="0"/>
                <a:sym typeface="Symbol"/>
              </a:rPr>
              <a:t>, transition energy </a:t>
            </a:r>
            <a:r>
              <a:rPr lang="en-US" altLang="en-US" sz="1600" dirty="0">
                <a:latin typeface="Arial" charset="0"/>
                <a:sym typeface="Symbol"/>
              </a:rPr>
              <a:t></a:t>
            </a:r>
            <a:r>
              <a:rPr lang="en-US" altLang="en-US" sz="1600" baseline="-25000" dirty="0">
                <a:latin typeface="Arial" charset="0"/>
                <a:sym typeface="Symbol"/>
              </a:rPr>
              <a:t>t</a:t>
            </a:r>
            <a:r>
              <a:rPr lang="en-US" altLang="en-US" sz="1600" dirty="0" smtClean="0">
                <a:latin typeface="Arial" charset="0"/>
                <a:sym typeface="Symbol"/>
              </a:rPr>
              <a:t> )</a:t>
            </a:r>
            <a:r>
              <a:rPr lang="en-US" altLang="en-US" sz="1600" dirty="0" smtClean="0">
                <a:latin typeface="Arial" charset="0"/>
              </a:rPr>
              <a:t> </a:t>
            </a:r>
            <a:endParaRPr lang="en-US" altLang="en-US" sz="1600" dirty="0">
              <a:latin typeface="Arial" charset="0"/>
            </a:endParaRPr>
          </a:p>
        </p:txBody>
      </p:sp>
      <p:sp>
        <p:nvSpPr>
          <p:cNvPr id="6155" name="Rectangle 23"/>
          <p:cNvSpPr>
            <a:spLocks noChangeArrowheads="1"/>
          </p:cNvSpPr>
          <p:nvPr/>
        </p:nvSpPr>
        <p:spPr bwMode="auto">
          <a:xfrm>
            <a:off x="6892925" y="5386388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 anchor="ctr"/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6158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10" y="3788230"/>
            <a:ext cx="3769989" cy="284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feld 3"/>
          <p:cNvSpPr txBox="1">
            <a:spLocks noChangeArrowheads="1"/>
          </p:cNvSpPr>
          <p:nvPr/>
        </p:nvSpPr>
        <p:spPr bwMode="auto">
          <a:xfrm>
            <a:off x="4159552" y="4468618"/>
            <a:ext cx="1395181" cy="99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0" dirty="0">
                <a:latin typeface="Arial" charset="0"/>
              </a:rPr>
              <a:t>measurement </a:t>
            </a:r>
            <a:r>
              <a:rPr lang="en-US" altLang="en-US" sz="1400" b="0" dirty="0" smtClean="0">
                <a:latin typeface="Arial" charset="0"/>
              </a:rPr>
              <a:t>of</a:t>
            </a:r>
          </a:p>
          <a:p>
            <a:pPr eaLnBrk="1" hangingPunct="1">
              <a:buFontTx/>
              <a:buNone/>
            </a:pPr>
            <a:r>
              <a:rPr lang="en-US" altLang="en-US" sz="1400" b="0" dirty="0" smtClean="0">
                <a:latin typeface="Arial" charset="0"/>
              </a:rPr>
              <a:t>transition </a:t>
            </a:r>
            <a:r>
              <a:rPr lang="en-US" altLang="en-US" sz="1400" b="0" dirty="0">
                <a:latin typeface="Arial" charset="0"/>
              </a:rPr>
              <a:t>energy</a:t>
            </a:r>
          </a:p>
          <a:p>
            <a:pPr eaLnBrk="1" hangingPunct="1">
              <a:buFontTx/>
              <a:buNone/>
            </a:pPr>
            <a:r>
              <a:rPr lang="en-US" altLang="en-US" sz="1400" b="0" dirty="0">
                <a:latin typeface="Arial" charset="0"/>
              </a:rPr>
              <a:t>by variation </a:t>
            </a:r>
            <a:r>
              <a:rPr lang="en-US" altLang="en-US" sz="1400" b="0" dirty="0" smtClean="0">
                <a:latin typeface="Arial" charset="0"/>
              </a:rPr>
              <a:t>of</a:t>
            </a:r>
            <a:br>
              <a:rPr lang="en-US" altLang="en-US" sz="1400" b="0" dirty="0" smtClean="0">
                <a:latin typeface="Arial" charset="0"/>
              </a:rPr>
            </a:br>
            <a:r>
              <a:rPr lang="en-US" altLang="en-US" sz="1400" b="0" dirty="0" smtClean="0">
                <a:latin typeface="Arial" charset="0"/>
              </a:rPr>
              <a:t>beam </a:t>
            </a:r>
            <a:r>
              <a:rPr lang="en-US" altLang="en-US" sz="1400" b="0" dirty="0">
                <a:latin typeface="Arial" charset="0"/>
              </a:rPr>
              <a:t>energy</a:t>
            </a:r>
          </a:p>
        </p:txBody>
      </p:sp>
      <p:cxnSp>
        <p:nvCxnSpPr>
          <p:cNvPr id="6160" name="Gerade Verbindung mit Pfeil 5"/>
          <p:cNvCxnSpPr>
            <a:cxnSpLocks noChangeShapeType="1"/>
          </p:cNvCxnSpPr>
          <p:nvPr/>
        </p:nvCxnSpPr>
        <p:spPr bwMode="auto">
          <a:xfrm>
            <a:off x="818162" y="4789862"/>
            <a:ext cx="0" cy="893762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61" name="Gerade Verbindung mit Pfeil 22"/>
          <p:cNvCxnSpPr>
            <a:cxnSpLocks noChangeShapeType="1"/>
          </p:cNvCxnSpPr>
          <p:nvPr/>
        </p:nvCxnSpPr>
        <p:spPr bwMode="auto">
          <a:xfrm>
            <a:off x="1282189" y="5972325"/>
            <a:ext cx="946150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162" name="Textfeld 8"/>
          <p:cNvSpPr txBox="1">
            <a:spLocks noChangeArrowheads="1"/>
          </p:cNvSpPr>
          <p:nvPr/>
        </p:nvSpPr>
        <p:spPr bwMode="auto">
          <a:xfrm rot="-5400000">
            <a:off x="299798" y="5082338"/>
            <a:ext cx="6588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dirty="0">
                <a:latin typeface="Arial" charset="0"/>
              </a:rPr>
              <a:t>energy</a:t>
            </a:r>
          </a:p>
        </p:txBody>
      </p:sp>
      <p:sp>
        <p:nvSpPr>
          <p:cNvPr id="6163" name="Textfeld 9"/>
          <p:cNvSpPr txBox="1">
            <a:spLocks noChangeArrowheads="1"/>
          </p:cNvSpPr>
          <p:nvPr/>
        </p:nvSpPr>
        <p:spPr bwMode="auto">
          <a:xfrm>
            <a:off x="1301239" y="5651712"/>
            <a:ext cx="9271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dirty="0">
                <a:latin typeface="Arial" charset="0"/>
              </a:rPr>
              <a:t>frequency</a:t>
            </a:r>
          </a:p>
        </p:txBody>
      </p:sp>
      <p:cxnSp>
        <p:nvCxnSpPr>
          <p:cNvPr id="6164" name="Gerade Verbindung mit Pfeil 11"/>
          <p:cNvCxnSpPr>
            <a:cxnSpLocks noChangeShapeType="1"/>
          </p:cNvCxnSpPr>
          <p:nvPr/>
        </p:nvCxnSpPr>
        <p:spPr bwMode="auto">
          <a:xfrm>
            <a:off x="3290011" y="5028102"/>
            <a:ext cx="242888" cy="62361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feld 13"/>
          <p:cNvSpPr txBox="1">
            <a:spLocks noChangeArrowheads="1"/>
          </p:cNvSpPr>
          <p:nvPr/>
        </p:nvSpPr>
        <p:spPr bwMode="auto">
          <a:xfrm>
            <a:off x="1878647" y="4575448"/>
            <a:ext cx="497499" cy="307777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en-US" sz="1400" dirty="0" smtClean="0">
                <a:latin typeface="Arial" charset="0"/>
                <a:sym typeface="Symbol" pitchFamily="18" charset="2"/>
              </a:rPr>
              <a:t> </a:t>
            </a:r>
            <a:r>
              <a:rPr lang="de-DE" altLang="en-US" sz="1400" dirty="0">
                <a:latin typeface="Arial" charset="0"/>
                <a:sym typeface="Symbol" pitchFamily="18" charset="2"/>
              </a:rPr>
              <a:t>&lt;</a:t>
            </a:r>
            <a:r>
              <a:rPr lang="de-DE" altLang="en-US" sz="1400" dirty="0" smtClean="0">
                <a:latin typeface="Arial" charset="0"/>
                <a:sym typeface="Symbol" pitchFamily="18" charset="2"/>
              </a:rPr>
              <a:t> </a:t>
            </a:r>
            <a:r>
              <a:rPr lang="de-DE" altLang="en-US" sz="1400" dirty="0" smtClean="0">
                <a:latin typeface="Arial" charset="0"/>
                <a:sym typeface="Symbol" pitchFamily="18" charset="2"/>
              </a:rPr>
              <a:t></a:t>
            </a:r>
            <a:r>
              <a:rPr lang="de-DE" altLang="en-US" sz="1400" baseline="-25000" dirty="0" smtClean="0">
                <a:latin typeface="Arial" charset="0"/>
                <a:sym typeface="Symbol" pitchFamily="18" charset="2"/>
              </a:rPr>
              <a:t>t </a:t>
            </a:r>
            <a:endParaRPr lang="en-US" altLang="en-US" sz="1400" baseline="-25000" dirty="0">
              <a:latin typeface="Arial" charset="0"/>
            </a:endParaRPr>
          </a:p>
        </p:txBody>
      </p:sp>
      <p:sp>
        <p:nvSpPr>
          <p:cNvPr id="29" name="Textfeld 13"/>
          <p:cNvSpPr txBox="1">
            <a:spLocks noChangeArrowheads="1"/>
          </p:cNvSpPr>
          <p:nvPr/>
        </p:nvSpPr>
        <p:spPr bwMode="auto">
          <a:xfrm>
            <a:off x="3047124" y="4444929"/>
            <a:ext cx="485775" cy="522287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en-US" sz="1400" dirty="0">
                <a:latin typeface="Arial" charset="0"/>
                <a:sym typeface="Symbol" pitchFamily="18" charset="2"/>
              </a:rPr>
              <a:t></a:t>
            </a:r>
            <a:r>
              <a:rPr lang="de-DE" altLang="en-US" sz="1400" dirty="0">
                <a:latin typeface="Arial" charset="0"/>
              </a:rPr>
              <a:t> = 0</a:t>
            </a:r>
            <a:br>
              <a:rPr lang="de-DE" altLang="en-US" sz="1400" dirty="0">
                <a:latin typeface="Arial" charset="0"/>
              </a:rPr>
            </a:br>
            <a:r>
              <a:rPr lang="de-DE" altLang="en-US" sz="1400" dirty="0">
                <a:latin typeface="Arial" charset="0"/>
                <a:sym typeface="Symbol" pitchFamily="18" charset="2"/>
              </a:rPr>
              <a:t> = </a:t>
            </a:r>
            <a:r>
              <a:rPr lang="de-DE" altLang="en-US" sz="1400" baseline="-25000" dirty="0">
                <a:latin typeface="Arial" charset="0"/>
                <a:sym typeface="Symbol" pitchFamily="18" charset="2"/>
              </a:rPr>
              <a:t>t</a:t>
            </a:r>
            <a:endParaRPr lang="en-US" altLang="en-US" sz="1400" baseline="-25000" dirty="0">
              <a:latin typeface="Arial" charset="0"/>
            </a:endParaRPr>
          </a:p>
        </p:txBody>
      </p:sp>
      <p:sp>
        <p:nvSpPr>
          <p:cNvPr id="32" name="Textfeld 13"/>
          <p:cNvSpPr txBox="1">
            <a:spLocks noChangeArrowheads="1"/>
          </p:cNvSpPr>
          <p:nvPr/>
        </p:nvSpPr>
        <p:spPr bwMode="auto">
          <a:xfrm>
            <a:off x="3343524" y="5928453"/>
            <a:ext cx="497499" cy="307777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de-DE" altLang="en-US" sz="1400" smtClean="0">
                <a:latin typeface="Arial" charset="0"/>
                <a:sym typeface="Symbol" pitchFamily="18" charset="2"/>
              </a:rPr>
              <a:t> </a:t>
            </a:r>
            <a:r>
              <a:rPr lang="de-DE" altLang="en-US" sz="1400" dirty="0">
                <a:latin typeface="Arial" charset="0"/>
                <a:cs typeface="Times New Roman"/>
                <a:sym typeface="Symbol" pitchFamily="18" charset="2"/>
              </a:rPr>
              <a:t>&gt;</a:t>
            </a:r>
            <a:r>
              <a:rPr lang="de-DE" altLang="en-US" sz="1400" smtClean="0">
                <a:latin typeface="Arial" charset="0"/>
                <a:sym typeface="Symbol" pitchFamily="18" charset="2"/>
              </a:rPr>
              <a:t> </a:t>
            </a:r>
            <a:r>
              <a:rPr lang="de-DE" altLang="en-US" sz="1400" dirty="0" smtClean="0">
                <a:latin typeface="Arial" charset="0"/>
                <a:sym typeface="Symbol" pitchFamily="18" charset="2"/>
              </a:rPr>
              <a:t></a:t>
            </a:r>
            <a:r>
              <a:rPr lang="de-DE" altLang="en-US" sz="1400" baseline="-25000" dirty="0" smtClean="0">
                <a:latin typeface="Arial" charset="0"/>
                <a:sym typeface="Symbol" pitchFamily="18" charset="2"/>
              </a:rPr>
              <a:t>t </a:t>
            </a:r>
            <a:endParaRPr lang="en-US" altLang="en-US" sz="1400" baseline="-25000" dirty="0">
              <a:latin typeface="Arial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733" y="3602288"/>
            <a:ext cx="3232881" cy="236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080259" y="5928453"/>
            <a:ext cx="2876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0" i="1" dirty="0" err="1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1600" b="0" i="1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i="1" dirty="0" err="1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de-DE" sz="1600" b="0" i="1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i="1" dirty="0" err="1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thesis</a:t>
            </a:r>
            <a:r>
              <a:rPr lang="de-DE" sz="1600" b="0" i="1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i="1" dirty="0" err="1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O.Kovalenko</a:t>
            </a:r>
            <a:endParaRPr lang="en-US" sz="1600" b="0" i="1" dirty="0" smtClean="0">
              <a:solidFill>
                <a:srgbClr val="33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78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3" y="1200431"/>
            <a:ext cx="4045296" cy="358733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feld 9"/>
          <p:cNvSpPr txBox="1"/>
          <p:nvPr/>
        </p:nvSpPr>
        <p:spPr>
          <a:xfrm>
            <a:off x="75981" y="4821326"/>
            <a:ext cx="3695242" cy="11203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ion is lost after a few thousand 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turns due to energy loss in foil,</a:t>
            </a:r>
          </a:p>
          <a:p>
            <a:pPr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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 few milliseconds of storage</a:t>
            </a:r>
          </a:p>
          <a:p>
            <a:pPr>
              <a:buNone/>
            </a:pPr>
            <a:endParaRPr lang="en-U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462777" y="246595"/>
            <a:ext cx="2997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3799776" y="1407159"/>
                <a:ext cx="5674117" cy="750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</m:t>
                        </m:r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𝒇</m:t>
                        </m:r>
                      </m:num>
                      <m:den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</a:rPr>
                          <m:t>𝒇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+mn-lt"/>
                    <a:cs typeface="Arial" panose="020B0604020202020204" pitchFamily="34" charset="0"/>
                  </a:rPr>
                  <a:t> 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</m:t>
                        </m:r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𝑻</m:t>
                        </m:r>
                      </m:num>
                      <m:den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𝑻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+mn-lt"/>
                    <a:cs typeface="Arial" panose="020B0604020202020204" pitchFamily="34" charset="0"/>
                  </a:rPr>
                  <a:t> =  </a:t>
                </a:r>
                <a14:m>
                  <m:oMath xmlns:m="http://schemas.openxmlformats.org/officeDocument/2006/math">
                    <m:r>
                      <a:rPr lang="de-DE" sz="2400" b="1" i="1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de-DE" sz="24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</m:t>
                        </m:r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𝒕</m:t>
                        </m:r>
                        <m:r>
                          <a:rPr lang="de-DE" sz="2400" b="1" i="1" baseline="30000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𝟐</m:t>
                        </m:r>
                      </m:den>
                    </m:f>
                    <m:r>
                      <a:rPr lang="de-DE" sz="2400" b="1" i="1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latin typeface="+mn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</m:t>
                        </m:r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(</m:t>
                        </m:r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𝒎</m:t>
                        </m:r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/</m:t>
                        </m:r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𝒒</m:t>
                        </m:r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)</m:t>
                        </m:r>
                      </m:num>
                      <m:den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</a:rPr>
                          <m:t>𝒎</m:t>
                        </m:r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</a:rPr>
                          <m:t>𝒒</m:t>
                        </m:r>
                      </m:den>
                    </m:f>
                    <m:r>
                      <a:rPr lang="de-DE" sz="2400" b="1" i="1" smtClean="0">
                        <a:latin typeface="Cambria Math"/>
                        <a:cs typeface="Arial" panose="020B0604020202020204" pitchFamily="34" charset="0"/>
                      </a:rPr>
                      <m:t> − </m:t>
                    </m:r>
                    <m:d>
                      <m:dPr>
                        <m:ctrlPr>
                          <a:rPr lang="de-DE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de-DE" sz="24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de-DE" sz="2400" b="1" i="1" smtClean="0">
                                <a:latin typeface="Cambria Math"/>
                                <a:cs typeface="Arial" panose="020B0604020202020204" pitchFamily="34" charset="0"/>
                                <a:sym typeface="Symbol"/>
                              </a:rPr>
                              <m:t></m:t>
                            </m:r>
                            <m:r>
                              <a:rPr lang="de-DE" sz="2400" b="1" i="1" baseline="30000" smtClean="0">
                                <a:latin typeface="Cambria Math"/>
                                <a:cs typeface="Arial" panose="020B0604020202020204" pitchFamily="34" charset="0"/>
                                <a:sym typeface="Symbol"/>
                              </a:rPr>
                              <m:t>𝟐</m:t>
                            </m:r>
                          </m:num>
                          <m:den>
                            <m:r>
                              <a:rPr lang="de-DE" sz="2400" b="1" i="1" smtClean="0">
                                <a:latin typeface="Cambria Math"/>
                                <a:cs typeface="Arial" panose="020B0604020202020204" pitchFamily="34" charset="0"/>
                                <a:sym typeface="Symbol"/>
                              </a:rPr>
                              <m:t></m:t>
                            </m:r>
                            <m:r>
                              <a:rPr lang="de-DE" sz="2400" b="1" i="1" smtClean="0">
                                <a:latin typeface="Cambria Math"/>
                                <a:cs typeface="Arial" panose="020B0604020202020204" pitchFamily="34" charset="0"/>
                                <a:sym typeface="Symbol"/>
                              </a:rPr>
                              <m:t>𝒕</m:t>
                            </m:r>
                            <m:r>
                              <a:rPr lang="de-DE" sz="2400" b="1" i="1" baseline="30000" smtClean="0">
                                <a:latin typeface="Cambria Math"/>
                                <a:cs typeface="Arial" panose="020B0604020202020204" pitchFamily="34" charset="0"/>
                                <a:sym typeface="Symbol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de-DE" sz="2400" b="1" i="1" smtClean="0">
                        <a:latin typeface="Cambria Math"/>
                        <a:cs typeface="Arial" panose="020B0604020202020204" pitchFamily="34" charset="0"/>
                      </a:rPr>
                      <m:t>  </m:t>
                    </m:r>
                    <m:f>
                      <m:fPr>
                        <m:ctrlPr>
                          <a:rPr lang="de-DE" sz="2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</m:t>
                        </m:r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𝒗</m:t>
                        </m:r>
                      </m:num>
                      <m:den>
                        <m:r>
                          <a:rPr lang="de-DE" sz="2400" b="1" i="1" smtClean="0">
                            <a:latin typeface="Cambria Math"/>
                            <a:cs typeface="Arial" panose="020B0604020202020204" pitchFamily="34" charset="0"/>
                          </a:rPr>
                          <m:t>𝒗</m:t>
                        </m:r>
                      </m:den>
                    </m:f>
                    <m:r>
                      <a:rPr lang="de-DE" sz="2400" b="1" i="1" smtClean="0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latin typeface="+mn-lt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9776" y="1407159"/>
                <a:ext cx="5674117" cy="75052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582" y="3207749"/>
            <a:ext cx="5074839" cy="267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6356810" y="5716455"/>
            <a:ext cx="83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400" dirty="0" smtClean="0">
                <a:latin typeface="+mj-lt"/>
                <a:cs typeface="Arial" panose="020B0604020202020204" pitchFamily="34" charset="0"/>
              </a:rPr>
              <a:t>time / µs</a:t>
            </a:r>
            <a:endParaRPr lang="en-US" sz="1400" dirty="0" smtClean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 rot="-5400000">
            <a:off x="3278943" y="4749325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dirty="0" smtClean="0">
                <a:latin typeface="+mj-lt"/>
                <a:cs typeface="Arial" panose="020B0604020202020204" pitchFamily="34" charset="0"/>
              </a:rPr>
              <a:t>voltage / </a:t>
            </a:r>
            <a:r>
              <a:rPr lang="en-US" sz="1400" dirty="0" err="1" smtClean="0">
                <a:latin typeface="+mj-lt"/>
                <a:cs typeface="Arial" panose="020B0604020202020204" pitchFamily="34" charset="0"/>
              </a:rPr>
              <a:t>a.u</a:t>
            </a:r>
            <a:r>
              <a:rPr lang="en-US" sz="1400" dirty="0" smtClean="0">
                <a:latin typeface="+mj-lt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3" name="Gerade Verbindung 12"/>
          <p:cNvCxnSpPr/>
          <p:nvPr/>
        </p:nvCxnSpPr>
        <p:spPr bwMode="auto">
          <a:xfrm flipV="1">
            <a:off x="7294991" y="1448103"/>
            <a:ext cx="1781299" cy="750526"/>
          </a:xfrm>
          <a:prstGeom prst="line">
            <a:avLst/>
          </a:prstGeom>
          <a:noFill/>
          <a:ln w="3175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feld 13"/>
          <p:cNvSpPr txBox="1"/>
          <p:nvPr/>
        </p:nvSpPr>
        <p:spPr>
          <a:xfrm>
            <a:off x="7567394" y="2252819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0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000" dirty="0" err="1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</a:t>
            </a:r>
            <a:r>
              <a:rPr lang="de-DE" sz="20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 = </a:t>
            </a:r>
            <a:r>
              <a:rPr lang="de-DE" sz="2000" baseline="-250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</a:t>
            </a:r>
            <a:r>
              <a:rPr lang="de-DE" sz="20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)</a:t>
            </a:r>
            <a:endParaRPr lang="en-US" sz="2000" dirty="0" smtClean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755508" y="2982866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passage of single ions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152994" y="5878458"/>
            <a:ext cx="5992346" cy="707886"/>
          </a:xfrm>
          <a:prstGeom prst="rect">
            <a:avLst/>
          </a:prstGeom>
          <a:solidFill>
            <a:srgbClr val="FFFFCC"/>
          </a:solidFill>
          <a:ln w="127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a </a:t>
            </a:r>
            <a:r>
              <a:rPr lang="en-US" sz="2000" dirty="0" err="1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Schottky</a:t>
            </a:r>
            <a:r>
              <a:rPr lang="en-US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detector with millisecond measuring</a:t>
            </a:r>
            <a:br>
              <a:rPr lang="en-US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</a:br>
            <a:r>
              <a:rPr lang="en-US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time should be competitive or even </a:t>
            </a:r>
            <a:r>
              <a:rPr lang="en-US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superior</a:t>
            </a:r>
            <a:endParaRPr lang="en-US" sz="20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1132764" y="1200431"/>
            <a:ext cx="1897039" cy="34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1132764" y="1200431"/>
            <a:ext cx="1774209" cy="34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8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1119116" y="1186783"/>
            <a:ext cx="1897039" cy="343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18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09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57" y="1564880"/>
            <a:ext cx="8112633" cy="451030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005622" y="5813336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fLo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= 245924.5 kHz)</a:t>
            </a: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0" y="285270"/>
            <a:ext cx="9448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Resonator Measurement in </a:t>
            </a:r>
            <a:r>
              <a:rPr lang="de-DE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Isochronous</a:t>
            </a: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Mode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868310" y="2847386"/>
            <a:ext cx="912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endParaRPr lang="en-US" sz="20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44447" y="1166049"/>
            <a:ext cx="841448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detection of the decay of a radioactive ion in the isochronous mode</a:t>
            </a:r>
          </a:p>
          <a:p>
            <a:pPr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injected with a momentum spread of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 0.2  (no cooling)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Gerade Verbindung mit Pfeil 9"/>
          <p:cNvCxnSpPr/>
          <p:nvPr/>
        </p:nvCxnSpPr>
        <p:spPr bwMode="auto">
          <a:xfrm>
            <a:off x="2727583" y="3206552"/>
            <a:ext cx="329519" cy="200055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feld 12"/>
          <p:cNvSpPr txBox="1"/>
          <p:nvPr/>
        </p:nvSpPr>
        <p:spPr>
          <a:xfrm>
            <a:off x="78509" y="5864226"/>
            <a:ext cx="3716082" cy="707886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m/m = 1.88 10</a:t>
            </a:r>
            <a:r>
              <a:rPr lang="en-US" sz="2000" baseline="30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-5</a:t>
            </a:r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/>
            </a:r>
            <a:b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</a:br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f/f=1/</a:t>
            </a:r>
            <a:r>
              <a:rPr lang="en-US" sz="2000" baseline="-25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</a:t>
            </a:r>
            <a:r>
              <a:rPr lang="en-US" sz="2000" baseline="30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2</a:t>
            </a:r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m/m = 9.2  10</a:t>
            </a:r>
            <a:r>
              <a:rPr lang="en-US" sz="2000" baseline="30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-6</a:t>
            </a:r>
            <a:endParaRPr lang="en-US" sz="2000" baseline="300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878477" y="6166792"/>
            <a:ext cx="1923925" cy="400110"/>
          </a:xfrm>
          <a:prstGeom prst="rect">
            <a:avLst/>
          </a:prstGeom>
          <a:solidFill>
            <a:srgbClr val="FFFFCC"/>
          </a:solidFill>
          <a:ln w="19050"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 f = 2.3 kHz</a:t>
            </a:r>
            <a:endParaRPr lang="en-US" sz="2000" dirty="0" smtClean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Gerade Verbindung 15"/>
          <p:cNvCxnSpPr/>
          <p:nvPr/>
        </p:nvCxnSpPr>
        <p:spPr bwMode="auto">
          <a:xfrm>
            <a:off x="3870629" y="5660319"/>
            <a:ext cx="0" cy="464963"/>
          </a:xfrm>
          <a:prstGeom prst="line">
            <a:avLst/>
          </a:prstGeom>
          <a:noFill/>
          <a:ln w="31750" cap="flat" cmpd="sng" algn="ctr">
            <a:solidFill>
              <a:srgbClr val="0033CC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16"/>
          <p:cNvCxnSpPr/>
          <p:nvPr/>
        </p:nvCxnSpPr>
        <p:spPr bwMode="auto">
          <a:xfrm>
            <a:off x="5794679" y="5662788"/>
            <a:ext cx="0" cy="464963"/>
          </a:xfrm>
          <a:prstGeom prst="line">
            <a:avLst/>
          </a:prstGeom>
          <a:noFill/>
          <a:ln w="31750" cap="flat" cmpd="sng" algn="ctr">
            <a:solidFill>
              <a:srgbClr val="0033CC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0602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3" descr="図1.pdf"/>
          <p:cNvPicPr>
            <a:picLocks noChangeAspect="1"/>
          </p:cNvPicPr>
          <p:nvPr/>
        </p:nvPicPr>
        <p:blipFill>
          <a:blip r:embed="rId2" cstate="print">
            <a:alphaModFix amt="7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1272" y="1158043"/>
            <a:ext cx="5571509" cy="3807076"/>
          </a:xfrm>
          <a:prstGeom prst="rect">
            <a:avLst/>
          </a:prstGeom>
          <a:noFill/>
          <a:effectLst/>
        </p:spPr>
      </p:pic>
      <p:pic>
        <p:nvPicPr>
          <p:cNvPr id="3" name="図 12" descr="schottky_全景op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3773" y="2724704"/>
            <a:ext cx="2180608" cy="2708386"/>
          </a:xfrm>
          <a:prstGeom prst="rect">
            <a:avLst/>
          </a:prstGeom>
          <a:ln w="12700" cmpd="sng">
            <a:solidFill>
              <a:srgbClr val="000000"/>
            </a:solidFill>
          </a:ln>
          <a:effectLst>
            <a:glow rad="63500">
              <a:schemeClr val="tx1">
                <a:alpha val="75000"/>
              </a:schemeClr>
            </a:glow>
          </a:effectLst>
        </p:spPr>
      </p:pic>
      <p:sp>
        <p:nvSpPr>
          <p:cNvPr id="4" name="テキスト ボックス 18"/>
          <p:cNvSpPr txBox="1"/>
          <p:nvPr/>
        </p:nvSpPr>
        <p:spPr>
          <a:xfrm>
            <a:off x="163778" y="5199797"/>
            <a:ext cx="4490108" cy="1421928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800000">
                <a:alpha val="62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en-US" altLang="ja-JP" sz="1600" dirty="0" smtClean="0">
                <a:latin typeface="Arial"/>
                <a:cs typeface="Arial"/>
              </a:rPr>
              <a:t>Resonance frequency :    173MHz (TM</a:t>
            </a:r>
            <a:r>
              <a:rPr kumimoji="1" lang="en-US" altLang="ja-JP" sz="1600" baseline="-25000" dirty="0" smtClean="0">
                <a:latin typeface="Arial"/>
                <a:cs typeface="Arial"/>
              </a:rPr>
              <a:t>010</a:t>
            </a:r>
            <a:r>
              <a:rPr kumimoji="1" lang="en-US" altLang="ja-JP" sz="1600" dirty="0" smtClean="0">
                <a:latin typeface="Arial"/>
                <a:cs typeface="Arial"/>
              </a:rPr>
              <a:t>)</a:t>
            </a:r>
          </a:p>
          <a:p>
            <a:pPr>
              <a:buNone/>
            </a:pPr>
            <a:r>
              <a:rPr lang="en-US" altLang="ja-JP" sz="1600" dirty="0" smtClean="0">
                <a:latin typeface="Arial"/>
                <a:cs typeface="Arial"/>
              </a:rPr>
              <a:t>Tuning range :</a:t>
            </a:r>
            <a:r>
              <a:rPr lang="en-US" altLang="ja-JP" sz="1600" dirty="0">
                <a:latin typeface="Arial"/>
                <a:cs typeface="Arial"/>
              </a:rPr>
              <a:t>	 </a:t>
            </a:r>
            <a:r>
              <a:rPr lang="en-US" altLang="ja-JP" sz="1600" dirty="0" smtClean="0">
                <a:latin typeface="Arial"/>
                <a:cs typeface="Arial"/>
              </a:rPr>
              <a:t>          ±1.5MHz</a:t>
            </a:r>
          </a:p>
          <a:p>
            <a:pPr>
              <a:buNone/>
            </a:pPr>
            <a:r>
              <a:rPr lang="en-US" altLang="ja-JP" sz="1600" dirty="0" smtClean="0">
                <a:latin typeface="Arial"/>
                <a:cs typeface="Arial"/>
              </a:rPr>
              <a:t>Shunt Impedance </a:t>
            </a:r>
            <a:r>
              <a:rPr lang="en-US" altLang="ja-JP" sz="1600" i="1" dirty="0" err="1" smtClean="0">
                <a:latin typeface="Arial"/>
                <a:cs typeface="Arial"/>
              </a:rPr>
              <a:t>R</a:t>
            </a:r>
            <a:r>
              <a:rPr lang="en-US" altLang="ja-JP" sz="1600" baseline="-25000" dirty="0" err="1" smtClean="0">
                <a:latin typeface="Arial"/>
                <a:cs typeface="Arial"/>
              </a:rPr>
              <a:t>sh</a:t>
            </a:r>
            <a:r>
              <a:rPr lang="en-US" altLang="ja-JP" sz="1600" dirty="0">
                <a:latin typeface="Arial"/>
                <a:cs typeface="Arial"/>
              </a:rPr>
              <a:t> </a:t>
            </a:r>
            <a:r>
              <a:rPr lang="en-US" altLang="ja-JP" sz="1600" dirty="0" smtClean="0">
                <a:latin typeface="Arial"/>
                <a:cs typeface="Arial"/>
              </a:rPr>
              <a:t>:</a:t>
            </a:r>
            <a:r>
              <a:rPr lang="en-US" altLang="ja-JP" sz="1600" baseline="-25000" dirty="0">
                <a:latin typeface="Arial"/>
                <a:cs typeface="Arial"/>
              </a:rPr>
              <a:t> </a:t>
            </a:r>
            <a:r>
              <a:rPr lang="en-US" altLang="ja-JP" sz="1600" dirty="0" smtClean="0">
                <a:latin typeface="Arial"/>
                <a:cs typeface="Arial"/>
              </a:rPr>
              <a:t>     161kΩ </a:t>
            </a:r>
            <a:endParaRPr lang="en-US" altLang="ja-JP" sz="1600" dirty="0">
              <a:latin typeface="Arial"/>
              <a:cs typeface="Arial"/>
            </a:endParaRPr>
          </a:p>
          <a:p>
            <a:pPr>
              <a:buNone/>
            </a:pPr>
            <a:r>
              <a:rPr lang="en-US" altLang="ja-JP" sz="1600" dirty="0" smtClean="0">
                <a:latin typeface="Arial"/>
                <a:cs typeface="Arial"/>
              </a:rPr>
              <a:t>Quality factor </a:t>
            </a:r>
            <a:r>
              <a:rPr lang="en-US" altLang="ja-JP" sz="1600" i="1" dirty="0" smtClean="0">
                <a:latin typeface="Arial"/>
                <a:cs typeface="Arial"/>
              </a:rPr>
              <a:t>Q</a:t>
            </a:r>
            <a:r>
              <a:rPr lang="en-US" altLang="ja-JP" sz="1600" baseline="-25000" dirty="0" smtClean="0">
                <a:latin typeface="Arial"/>
                <a:cs typeface="Arial"/>
              </a:rPr>
              <a:t>0</a:t>
            </a:r>
            <a:r>
              <a:rPr lang="en-US" altLang="ja-JP" sz="1600" dirty="0" smtClean="0">
                <a:latin typeface="Arial"/>
                <a:cs typeface="Arial"/>
              </a:rPr>
              <a:t> :</a:t>
            </a:r>
            <a:r>
              <a:rPr lang="en-US" altLang="ja-JP" sz="1600" baseline="-25000" dirty="0" smtClean="0">
                <a:latin typeface="Arial"/>
                <a:cs typeface="Arial"/>
              </a:rPr>
              <a:t>	</a:t>
            </a:r>
            <a:r>
              <a:rPr lang="en-US" altLang="ja-JP" sz="1600" dirty="0" smtClean="0">
                <a:latin typeface="Arial"/>
                <a:cs typeface="Arial"/>
              </a:rPr>
              <a:t>            1880</a:t>
            </a:r>
          </a:p>
          <a:p>
            <a:pPr>
              <a:buNone/>
            </a:pPr>
            <a:r>
              <a:rPr lang="en-US" altLang="ja-JP" sz="1600" dirty="0" smtClean="0">
                <a:latin typeface="Arial"/>
                <a:cs typeface="Arial"/>
              </a:rPr>
              <a:t>Ceramic tube size:     290mmΦ, 15mm thick</a:t>
            </a:r>
          </a:p>
        </p:txBody>
      </p:sp>
      <p:pic>
        <p:nvPicPr>
          <p:cNvPr id="5" name="図 5" descr="schottkyv3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225" y="1390057"/>
            <a:ext cx="4825977" cy="379609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305263" y="5255666"/>
            <a:ext cx="2245295" cy="1012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from COOL‘15:</a:t>
            </a:r>
          </a:p>
          <a:p>
            <a:pPr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Y. Yamaguchi et al.</a:t>
            </a:r>
          </a:p>
          <a:p>
            <a:pPr>
              <a:buNone/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テキスト ボックス 5"/>
          <p:cNvSpPr txBox="1"/>
          <p:nvPr/>
        </p:nvSpPr>
        <p:spPr>
          <a:xfrm>
            <a:off x="5571500" y="5875847"/>
            <a:ext cx="3640740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kumimoji="1" lang="en-US" altLang="ja-JP" sz="1600" b="1" dirty="0" smtClean="0">
                <a:solidFill>
                  <a:schemeClr val="tx2"/>
                </a:solidFill>
                <a:latin typeface="Arial" panose="020B0604020202020204" pitchFamily="34" charset="0"/>
                <a:ea typeface="ＤＦＰ太丸ゴシック体"/>
                <a:cs typeface="Arial" panose="020B0604020202020204" pitchFamily="34" charset="0"/>
              </a:rPr>
              <a:t>Commissioning of the Rare-RI Ring</a:t>
            </a:r>
          </a:p>
          <a:p>
            <a:pPr>
              <a:buNone/>
            </a:pPr>
            <a:r>
              <a:rPr kumimoji="1" lang="en-US" altLang="ja-JP" sz="1600" b="1" dirty="0">
                <a:solidFill>
                  <a:schemeClr val="tx2"/>
                </a:solidFill>
                <a:latin typeface="Arial" panose="020B0604020202020204" pitchFamily="34" charset="0"/>
                <a:ea typeface="ＤＦＰ太丸ゴシック体"/>
                <a:cs typeface="Arial" panose="020B0604020202020204" pitchFamily="34" charset="0"/>
              </a:rPr>
              <a:t>a</a:t>
            </a:r>
            <a:r>
              <a:rPr kumimoji="1" lang="en-US" altLang="ja-JP" sz="1600" b="1" dirty="0" smtClean="0">
                <a:solidFill>
                  <a:schemeClr val="tx2"/>
                </a:solidFill>
                <a:latin typeface="Arial" panose="020B0604020202020204" pitchFamily="34" charset="0"/>
                <a:ea typeface="ＤＦＰ太丸ゴシック体"/>
                <a:cs typeface="Arial" panose="020B0604020202020204" pitchFamily="34" charset="0"/>
              </a:rPr>
              <a:t>t the RIKEN RI Beam Factory</a:t>
            </a:r>
            <a:endParaRPr kumimoji="1" lang="ja-JP" altLang="en-US" sz="1600" b="1" dirty="0">
              <a:solidFill>
                <a:schemeClr val="tx2"/>
              </a:solidFill>
              <a:latin typeface="Arial" panose="020B0604020202020204" pitchFamily="34" charset="0"/>
              <a:ea typeface="ＤＦＰ太丸ゴシック体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873457" y="-37905"/>
            <a:ext cx="60324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Schottky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Resonator at the 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RIKEN Rare-RI Ring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555537" y="1158043"/>
            <a:ext cx="43268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deceleration in the residual gas of</a:t>
            </a:r>
            <a:b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single ion in isochronous mode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127844" y="1969939"/>
            <a:ext cx="2271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2000" baseline="30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r>
              <a:rPr lang="de-DE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</a:t>
            </a:r>
            <a:r>
              <a:rPr lang="de-DE" sz="2000" baseline="30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36+</a:t>
            </a:r>
            <a:r>
              <a:rPr lang="de-DE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168 </a:t>
            </a:r>
            <a:r>
              <a:rPr lang="de-DE" sz="20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de-DE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/u</a:t>
            </a:r>
            <a:endParaRPr lang="en-US" sz="2000" dirty="0" smtClean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9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31" y="1186631"/>
            <a:ext cx="4258641" cy="5392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 bwMode="auto">
          <a:xfrm>
            <a:off x="4271749" y="4266140"/>
            <a:ext cx="4844955" cy="619758"/>
          </a:xfrm>
          <a:prstGeom prst="rect">
            <a:avLst/>
          </a:prstGeom>
          <a:solidFill>
            <a:srgbClr val="FFFF99"/>
          </a:solidFill>
          <a:ln w="19050">
            <a:solidFill>
              <a:srgbClr val="C00000"/>
            </a:solidFill>
          </a:ln>
          <a:effectLst/>
          <a:extLst/>
        </p:spPr>
        <p:txBody>
          <a:bodyPr vert="horz" wrap="none" lIns="18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188393" y="1783317"/>
            <a:ext cx="5951591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algn="r">
              <a:spcBef>
                <a:spcPts val="1200"/>
              </a:spcBef>
              <a:buFontTx/>
              <a:buNone/>
            </a:pPr>
            <a:r>
              <a:rPr lang="en-US" altLang="en-US" sz="2000" u="sng" dirty="0" smtClean="0">
                <a:solidFill>
                  <a:schemeClr val="tx1"/>
                </a:solidFill>
                <a:latin typeface="Arial" charset="0"/>
              </a:rPr>
              <a:t>SIS100</a:t>
            </a:r>
            <a:r>
              <a:rPr lang="en-US" altLang="en-US" sz="2000" dirty="0" smtClean="0">
                <a:solidFill>
                  <a:schemeClr val="tx1"/>
                </a:solidFill>
                <a:latin typeface="Arial" charset="0"/>
              </a:rPr>
              <a:t>:    intense, primary</a:t>
            </a:r>
            <a:br>
              <a:rPr lang="en-US" altLang="en-US" sz="2000" dirty="0" smtClean="0">
                <a:solidFill>
                  <a:schemeClr val="tx1"/>
                </a:solidFill>
                <a:latin typeface="Arial" charset="0"/>
              </a:rPr>
            </a:br>
            <a:r>
              <a:rPr lang="en-US" altLang="en-US" sz="2000" dirty="0" smtClean="0">
                <a:solidFill>
                  <a:schemeClr val="tx1"/>
                </a:solidFill>
                <a:latin typeface="Arial" charset="0"/>
              </a:rPr>
              <a:t>heavy ion beams up to 2.7 GeV/u</a:t>
            </a:r>
          </a:p>
          <a:p>
            <a:pPr algn="r">
              <a:spcBef>
                <a:spcPts val="1200"/>
              </a:spcBef>
              <a:buFontTx/>
              <a:buNone/>
            </a:pPr>
            <a:r>
              <a:rPr lang="en-US" altLang="en-US" sz="2000" dirty="0" smtClean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algn="r">
              <a:spcBef>
                <a:spcPts val="1200"/>
              </a:spcBef>
              <a:buFontTx/>
              <a:buNone/>
            </a:pPr>
            <a:r>
              <a:rPr lang="en-US" altLang="en-US" sz="2000" u="sng" dirty="0" err="1" smtClean="0">
                <a:solidFill>
                  <a:schemeClr val="tx1"/>
                </a:solidFill>
                <a:latin typeface="Arial" charset="0"/>
              </a:rPr>
              <a:t>SuperFRS</a:t>
            </a:r>
            <a:r>
              <a:rPr lang="en-US" altLang="en-US" sz="2000" dirty="0" smtClean="0">
                <a:solidFill>
                  <a:schemeClr val="tx1"/>
                </a:solidFill>
                <a:latin typeface="Arial" charset="0"/>
              </a:rPr>
              <a:t>:   RIB production</a:t>
            </a:r>
            <a:br>
              <a:rPr lang="en-US" altLang="en-US" sz="2000" dirty="0" smtClean="0">
                <a:solidFill>
                  <a:schemeClr val="tx1"/>
                </a:solidFill>
                <a:latin typeface="Arial" charset="0"/>
              </a:rPr>
            </a:br>
            <a:endParaRPr lang="en-US" altLang="en-US" sz="2000" dirty="0" smtClean="0">
              <a:solidFill>
                <a:schemeClr val="tx1"/>
              </a:solidFill>
              <a:latin typeface="Arial" charset="0"/>
            </a:endParaRPr>
          </a:p>
          <a:p>
            <a:pPr algn="r">
              <a:spcBef>
                <a:spcPts val="1200"/>
              </a:spcBef>
              <a:buFontTx/>
              <a:buNone/>
            </a:pPr>
            <a:r>
              <a:rPr lang="en-US" altLang="en-US" sz="2000" dirty="0" smtClean="0">
                <a:solidFill>
                  <a:schemeClr val="tx1"/>
                </a:solidFill>
                <a:latin typeface="Arial" charset="0"/>
              </a:rPr>
              <a:t> </a:t>
            </a:r>
            <a:endParaRPr lang="en-US" altLang="en-US" sz="2000" u="sng" dirty="0" smtClean="0">
              <a:solidFill>
                <a:schemeClr val="tx1"/>
              </a:solidFill>
              <a:latin typeface="Arial" charset="0"/>
            </a:endParaRPr>
          </a:p>
          <a:p>
            <a:pPr algn="r">
              <a:spcBef>
                <a:spcPts val="1200"/>
              </a:spcBef>
              <a:buFontTx/>
              <a:buNone/>
            </a:pPr>
            <a:r>
              <a:rPr lang="en-US" altLang="en-US" sz="2000" u="sng" dirty="0" smtClean="0">
                <a:solidFill>
                  <a:srgbClr val="C00000"/>
                </a:solidFill>
                <a:latin typeface="Arial" charset="0"/>
              </a:rPr>
              <a:t>CR</a:t>
            </a:r>
            <a:r>
              <a:rPr lang="en-US" altLang="en-US" sz="2000" dirty="0" smtClean="0">
                <a:solidFill>
                  <a:srgbClr val="C00000"/>
                </a:solidFill>
                <a:latin typeface="Arial" charset="0"/>
              </a:rPr>
              <a:t>:  isochronous mass measurements</a:t>
            </a:r>
            <a:br>
              <a:rPr lang="en-US" altLang="en-US" sz="2000" dirty="0" smtClean="0">
                <a:solidFill>
                  <a:srgbClr val="C00000"/>
                </a:solidFill>
                <a:latin typeface="Arial" charset="0"/>
              </a:rPr>
            </a:br>
            <a:r>
              <a:rPr lang="en-US" altLang="en-US" sz="2000" dirty="0" smtClean="0">
                <a:solidFill>
                  <a:srgbClr val="C00000"/>
                </a:solidFill>
                <a:latin typeface="Arial" charset="0"/>
              </a:rPr>
              <a:t>of RIBs with energies 400-740 MeV/u</a:t>
            </a:r>
          </a:p>
          <a:p>
            <a:pPr algn="r">
              <a:spcBef>
                <a:spcPts val="1200"/>
              </a:spcBef>
              <a:buFontTx/>
              <a:buNone/>
            </a:pPr>
            <a:endParaRPr lang="en-US" altLang="en-US" sz="2000" dirty="0" smtClean="0">
              <a:solidFill>
                <a:schemeClr val="tx1"/>
              </a:solidFill>
              <a:latin typeface="Arial" charset="0"/>
            </a:endParaRPr>
          </a:p>
          <a:p>
            <a:pPr algn="r">
              <a:spcBef>
                <a:spcPts val="1200"/>
              </a:spcBef>
              <a:buFontTx/>
              <a:buNone/>
            </a:pPr>
            <a:r>
              <a:rPr lang="en-US" altLang="en-US" sz="2000" u="sng" dirty="0" smtClean="0">
                <a:solidFill>
                  <a:schemeClr val="tx1"/>
                </a:solidFill>
                <a:latin typeface="Arial" charset="0"/>
              </a:rPr>
              <a:t>CRYRING@ESR</a:t>
            </a:r>
            <a:r>
              <a:rPr lang="en-US" altLang="en-US" sz="2000" dirty="0" smtClean="0">
                <a:solidFill>
                  <a:schemeClr val="tx1"/>
                </a:solidFill>
                <a:latin typeface="Arial" charset="0"/>
              </a:rPr>
              <a:t>:     low energy ions</a:t>
            </a:r>
            <a:br>
              <a:rPr lang="en-US" altLang="en-US" sz="2000" dirty="0" smtClean="0">
                <a:solidFill>
                  <a:schemeClr val="tx1"/>
                </a:solidFill>
                <a:latin typeface="Arial" charset="0"/>
              </a:rPr>
            </a:br>
            <a:r>
              <a:rPr lang="en-US" altLang="en-US" sz="2000" dirty="0" smtClean="0">
                <a:solidFill>
                  <a:schemeClr val="tx1"/>
                </a:solidFill>
                <a:latin typeface="Arial" charset="0"/>
              </a:rPr>
              <a:t> and RIBs from ESR </a:t>
            </a:r>
            <a:endParaRPr lang="en-US" altLang="en-US" sz="20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377311" y="2111367"/>
            <a:ext cx="9284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1800" dirty="0">
                <a:solidFill>
                  <a:srgbClr val="FF3300"/>
                </a:solidFill>
                <a:latin typeface="Arial" charset="0"/>
              </a:rPr>
              <a:t>p-</a:t>
            </a:r>
            <a:r>
              <a:rPr lang="de-DE" altLang="en-US" sz="1800" dirty="0" err="1">
                <a:solidFill>
                  <a:srgbClr val="FF3300"/>
                </a:solidFill>
                <a:latin typeface="Arial" charset="0"/>
              </a:rPr>
              <a:t>linac</a:t>
            </a:r>
            <a:endParaRPr lang="en-US" altLang="en-US" sz="180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1854163" y="2111367"/>
            <a:ext cx="8130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1800" dirty="0">
                <a:solidFill>
                  <a:srgbClr val="003399"/>
                </a:solidFill>
                <a:latin typeface="Arial" charset="0"/>
              </a:rPr>
              <a:t>SIS18</a:t>
            </a:r>
            <a:endParaRPr lang="en-US" altLang="en-US" sz="180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3545682" y="1880394"/>
            <a:ext cx="9412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1800" dirty="0">
                <a:solidFill>
                  <a:srgbClr val="003399"/>
                </a:solidFill>
                <a:latin typeface="Arial" charset="0"/>
              </a:rPr>
              <a:t>SIS100</a:t>
            </a:r>
            <a:endParaRPr lang="en-US" altLang="en-US" sz="180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4106" name="Text Box 9"/>
          <p:cNvSpPr txBox="1">
            <a:spLocks noChangeArrowheads="1"/>
          </p:cNvSpPr>
          <p:nvPr/>
        </p:nvSpPr>
        <p:spPr bwMode="auto">
          <a:xfrm>
            <a:off x="-41275" y="2722273"/>
            <a:ext cx="10567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1800" dirty="0">
                <a:solidFill>
                  <a:srgbClr val="003399"/>
                </a:solidFill>
                <a:latin typeface="Arial" charset="0"/>
              </a:rPr>
              <a:t>UNILAC</a:t>
            </a:r>
            <a:endParaRPr lang="en-US" altLang="en-US" sz="180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4109" name="Text Box 12"/>
          <p:cNvSpPr txBox="1">
            <a:spLocks noChangeArrowheads="1"/>
          </p:cNvSpPr>
          <p:nvPr/>
        </p:nvSpPr>
        <p:spPr bwMode="auto">
          <a:xfrm>
            <a:off x="1416333" y="4173613"/>
            <a:ext cx="14542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de-DE" altLang="en-US" sz="1800" dirty="0" err="1" smtClean="0">
                <a:solidFill>
                  <a:srgbClr val="FF3300"/>
                </a:solidFill>
                <a:latin typeface="Arial" charset="0"/>
              </a:rPr>
              <a:t>pbar</a:t>
            </a:r>
            <a:r>
              <a:rPr lang="de-DE" altLang="en-US" sz="1800" dirty="0">
                <a:solidFill>
                  <a:srgbClr val="FF3300"/>
                </a:solidFill>
                <a:latin typeface="Arial" charset="0"/>
              </a:rPr>
              <a:t> </a:t>
            </a:r>
            <a:r>
              <a:rPr lang="de-DE" altLang="en-US" sz="1800" dirty="0" err="1" smtClean="0">
                <a:solidFill>
                  <a:srgbClr val="FF3300"/>
                </a:solidFill>
                <a:latin typeface="Arial" charset="0"/>
              </a:rPr>
              <a:t>target</a:t>
            </a:r>
            <a:r>
              <a:rPr lang="de-DE" altLang="en-US" sz="1800" dirty="0">
                <a:solidFill>
                  <a:srgbClr val="FF3300"/>
                </a:solidFill>
                <a:latin typeface="Arial" charset="0"/>
              </a:rPr>
              <a:t>/</a:t>
            </a:r>
            <a:br>
              <a:rPr lang="de-DE" altLang="en-US" sz="1800" dirty="0">
                <a:solidFill>
                  <a:srgbClr val="FF3300"/>
                </a:solidFill>
                <a:latin typeface="Arial" charset="0"/>
              </a:rPr>
            </a:br>
            <a:r>
              <a:rPr lang="de-DE" altLang="en-US" sz="1800" dirty="0" err="1">
                <a:solidFill>
                  <a:srgbClr val="FF3300"/>
                </a:solidFill>
                <a:latin typeface="Arial" charset="0"/>
              </a:rPr>
              <a:t>separator</a:t>
            </a:r>
            <a:endParaRPr lang="en-US" altLang="en-US" sz="180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110" name="Text Box 13"/>
          <p:cNvSpPr txBox="1">
            <a:spLocks noChangeArrowheads="1"/>
          </p:cNvSpPr>
          <p:nvPr/>
        </p:nvSpPr>
        <p:spPr bwMode="auto">
          <a:xfrm>
            <a:off x="1977161" y="3359549"/>
            <a:ext cx="82586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1800" dirty="0">
                <a:solidFill>
                  <a:srgbClr val="FF3300"/>
                </a:solidFill>
                <a:latin typeface="Arial" charset="0"/>
              </a:rPr>
              <a:t>HESR</a:t>
            </a:r>
            <a:endParaRPr lang="en-US" altLang="en-US" sz="1800" dirty="0">
              <a:solidFill>
                <a:srgbClr val="FF3300"/>
              </a:solidFill>
              <a:latin typeface="Arial" charset="0"/>
            </a:endParaRPr>
          </a:p>
        </p:txBody>
      </p:sp>
      <p:sp>
        <p:nvSpPr>
          <p:cNvPr id="4112" name="Text Box 15"/>
          <p:cNvSpPr txBox="1">
            <a:spLocks noChangeArrowheads="1"/>
          </p:cNvSpPr>
          <p:nvPr/>
        </p:nvSpPr>
        <p:spPr bwMode="auto">
          <a:xfrm>
            <a:off x="3979425" y="3494214"/>
            <a:ext cx="13003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1800" dirty="0" err="1">
                <a:solidFill>
                  <a:srgbClr val="003399"/>
                </a:solidFill>
                <a:latin typeface="Arial" charset="0"/>
              </a:rPr>
              <a:t>SuperFRS</a:t>
            </a:r>
            <a:endParaRPr lang="en-US" altLang="en-US" sz="180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4114" name="Text Box 17"/>
          <p:cNvSpPr txBox="1">
            <a:spLocks noChangeArrowheads="1"/>
          </p:cNvSpPr>
          <p:nvPr/>
        </p:nvSpPr>
        <p:spPr bwMode="auto">
          <a:xfrm>
            <a:off x="-69850" y="260350"/>
            <a:ext cx="89296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Arial" charset="0"/>
              </a:rPr>
              <a:t>FAIR - Modularized Start Version (MSV)</a:t>
            </a:r>
          </a:p>
        </p:txBody>
      </p:sp>
      <p:sp>
        <p:nvSpPr>
          <p:cNvPr id="4115" name="Text Box 18"/>
          <p:cNvSpPr txBox="1">
            <a:spLocks noChangeArrowheads="1"/>
          </p:cNvSpPr>
          <p:nvPr/>
        </p:nvSpPr>
        <p:spPr bwMode="auto">
          <a:xfrm>
            <a:off x="1603293" y="6042546"/>
            <a:ext cx="518091" cy="369332"/>
          </a:xfrm>
          <a:prstGeom prst="rect">
            <a:avLst/>
          </a:prstGeom>
          <a:solidFill>
            <a:srgbClr val="FFFF99"/>
          </a:solidFill>
          <a:ln w="19050">
            <a:solidFill>
              <a:srgbClr val="C00000"/>
            </a:solidFill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1800" dirty="0">
                <a:solidFill>
                  <a:srgbClr val="C00000"/>
                </a:solidFill>
                <a:latin typeface="Arial" charset="0"/>
              </a:rPr>
              <a:t>CR</a:t>
            </a:r>
            <a:endParaRPr lang="en-US" altLang="en-US" sz="18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117" name="Text Box 22"/>
          <p:cNvSpPr txBox="1">
            <a:spLocks noChangeArrowheads="1"/>
          </p:cNvSpPr>
          <p:nvPr/>
        </p:nvSpPr>
        <p:spPr bwMode="auto">
          <a:xfrm>
            <a:off x="1074377" y="2923340"/>
            <a:ext cx="600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en-US" sz="1600" dirty="0">
                <a:solidFill>
                  <a:srgbClr val="003399"/>
                </a:solidFill>
                <a:latin typeface="Arial" charset="0"/>
              </a:rPr>
              <a:t>ESR</a:t>
            </a:r>
            <a:endParaRPr lang="en-US" altLang="en-US" sz="160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4118" name="Text Box 23"/>
          <p:cNvSpPr txBox="1">
            <a:spLocks noChangeArrowheads="1"/>
          </p:cNvSpPr>
          <p:nvPr/>
        </p:nvSpPr>
        <p:spPr bwMode="auto">
          <a:xfrm>
            <a:off x="-88503" y="3983919"/>
            <a:ext cx="12404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de-DE" altLang="en-US" sz="1800" dirty="0">
                <a:solidFill>
                  <a:srgbClr val="003399"/>
                </a:solidFill>
                <a:latin typeface="Arial" charset="0"/>
              </a:rPr>
              <a:t>CRYRING</a:t>
            </a:r>
            <a:br>
              <a:rPr lang="de-DE" altLang="en-US" sz="1800" dirty="0">
                <a:solidFill>
                  <a:srgbClr val="003399"/>
                </a:solidFill>
                <a:latin typeface="Arial" charset="0"/>
              </a:rPr>
            </a:br>
            <a:r>
              <a:rPr lang="de-DE" altLang="en-US" sz="1800" dirty="0">
                <a:solidFill>
                  <a:srgbClr val="003399"/>
                </a:solidFill>
                <a:latin typeface="Arial" charset="0"/>
              </a:rPr>
              <a:t>@ESR</a:t>
            </a:r>
            <a:endParaRPr lang="en-US" altLang="en-US" sz="1800" dirty="0">
              <a:solidFill>
                <a:srgbClr val="003399"/>
              </a:solidFill>
              <a:latin typeface="Arial" charset="0"/>
            </a:endParaRPr>
          </a:p>
        </p:txBody>
      </p:sp>
      <p:sp>
        <p:nvSpPr>
          <p:cNvPr id="4120" name="Rechteck 1"/>
          <p:cNvSpPr>
            <a:spLocks noChangeArrowheads="1"/>
          </p:cNvSpPr>
          <p:nvPr/>
        </p:nvSpPr>
        <p:spPr bwMode="auto">
          <a:xfrm>
            <a:off x="3898900" y="1155700"/>
            <a:ext cx="3938588" cy="212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rIns="54000"/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19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esr_stocoo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1219200"/>
            <a:ext cx="3927475" cy="5421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4350316" y="1502043"/>
            <a:ext cx="4240263" cy="46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marL="0" eaLnBrk="1" hangingPunct="1">
              <a:spcBef>
                <a:spcPct val="30000"/>
              </a:spcBef>
              <a:buFontTx/>
              <a:buNone/>
            </a:pPr>
            <a:r>
              <a:rPr lang="en-US" altLang="en-US" sz="2000" dirty="0" smtClean="0">
                <a:latin typeface="Arial" charset="0"/>
              </a:rPr>
              <a:t>Storage of stable </a:t>
            </a:r>
            <a:r>
              <a:rPr lang="en-US" altLang="en-US" sz="2000" dirty="0">
                <a:latin typeface="Arial" charset="0"/>
              </a:rPr>
              <a:t>ions </a:t>
            </a:r>
            <a:r>
              <a:rPr lang="en-US" altLang="en-US" sz="2000" dirty="0" smtClean="0">
                <a:latin typeface="Arial" charset="0"/>
              </a:rPr>
              <a:t>and RIBs</a:t>
            </a:r>
            <a:br>
              <a:rPr lang="en-US" altLang="en-US" sz="2000" dirty="0" smtClean="0">
                <a:latin typeface="Arial" charset="0"/>
              </a:rPr>
            </a:br>
            <a:r>
              <a:rPr lang="en-US" altLang="en-US" sz="2000" dirty="0" smtClean="0">
                <a:latin typeface="Arial" charset="0"/>
              </a:rPr>
              <a:t>in the energy range 3-550 MeV/u </a:t>
            </a:r>
            <a:endParaRPr lang="en-US" altLang="en-US" sz="2000" dirty="0">
              <a:latin typeface="Arial" charset="0"/>
            </a:endParaRPr>
          </a:p>
          <a:p>
            <a:pPr marL="0" eaLnBrk="1" hangingPunct="1">
              <a:spcBef>
                <a:spcPct val="30000"/>
              </a:spcBef>
              <a:buFontTx/>
              <a:buNone/>
            </a:pPr>
            <a:r>
              <a:rPr lang="en-US" altLang="en-US" sz="2000" dirty="0">
                <a:latin typeface="Arial" charset="0"/>
              </a:rPr>
              <a:t>Stochastic cooling ( </a:t>
            </a:r>
            <a:r>
              <a:rPr lang="en-US" altLang="en-US" sz="2000" dirty="0">
                <a:latin typeface="Arial" charset="0"/>
                <a:sym typeface="Symbol" pitchFamily="82" charset="2"/>
              </a:rPr>
              <a:t> 400 MeV/u)</a:t>
            </a:r>
          </a:p>
          <a:p>
            <a:pPr marL="0" eaLnBrk="1" hangingPunct="1">
              <a:spcBef>
                <a:spcPct val="30000"/>
              </a:spcBef>
              <a:buFontTx/>
              <a:buNone/>
            </a:pPr>
            <a:r>
              <a:rPr lang="en-US" altLang="en-US" sz="2000" dirty="0">
                <a:latin typeface="Arial" charset="0"/>
              </a:rPr>
              <a:t>Electron cooling ( 3 - 430 MeV/u) </a:t>
            </a:r>
          </a:p>
          <a:p>
            <a:pPr marL="0" eaLnBrk="1" hangingPunct="1">
              <a:spcBef>
                <a:spcPct val="30000"/>
              </a:spcBef>
              <a:buFontTx/>
              <a:buNone/>
            </a:pPr>
            <a:r>
              <a:rPr lang="en-US" altLang="en-US" sz="2000" dirty="0" smtClean="0">
                <a:latin typeface="Arial" charset="0"/>
              </a:rPr>
              <a:t>Internal </a:t>
            </a:r>
            <a:r>
              <a:rPr lang="en-US" altLang="en-US" sz="2000" dirty="0">
                <a:latin typeface="Arial" charset="0"/>
              </a:rPr>
              <a:t>gas jet </a:t>
            </a:r>
            <a:r>
              <a:rPr lang="en-US" altLang="en-US" sz="2000" dirty="0" smtClean="0">
                <a:latin typeface="Arial" charset="0"/>
              </a:rPr>
              <a:t>target</a:t>
            </a:r>
          </a:p>
          <a:p>
            <a:pPr marL="0" eaLnBrk="1" hangingPunct="1">
              <a:spcBef>
                <a:spcPct val="30000"/>
              </a:spcBef>
              <a:buFontTx/>
              <a:buNone/>
            </a:pPr>
            <a:r>
              <a:rPr lang="en-US" altLang="en-US" sz="2000" dirty="0">
                <a:latin typeface="Arial" charset="0"/>
              </a:rPr>
              <a:t>D</a:t>
            </a:r>
            <a:r>
              <a:rPr lang="en-US" altLang="en-US" sz="2000" dirty="0" smtClean="0">
                <a:latin typeface="Arial" charset="0"/>
              </a:rPr>
              <a:t>eceleration </a:t>
            </a:r>
            <a:r>
              <a:rPr lang="en-US" altLang="en-US" sz="2000" dirty="0">
                <a:latin typeface="Arial" charset="0"/>
              </a:rPr>
              <a:t>(down to 3 MeV/u)</a:t>
            </a:r>
          </a:p>
          <a:p>
            <a:pPr marL="0" eaLnBrk="1" hangingPunct="1">
              <a:spcBef>
                <a:spcPct val="30000"/>
              </a:spcBef>
              <a:buFontTx/>
              <a:buNone/>
            </a:pPr>
            <a:r>
              <a:rPr lang="en-US" altLang="en-US" sz="2000" dirty="0">
                <a:latin typeface="Arial" charset="0"/>
              </a:rPr>
              <a:t>Fast </a:t>
            </a:r>
            <a:r>
              <a:rPr lang="en-US" altLang="en-US" sz="2000" dirty="0" smtClean="0">
                <a:latin typeface="Arial" charset="0"/>
              </a:rPr>
              <a:t>and slow extraction</a:t>
            </a:r>
            <a:endParaRPr lang="en-US" altLang="en-US" sz="2000" dirty="0">
              <a:latin typeface="Arial" charset="0"/>
            </a:endParaRPr>
          </a:p>
          <a:p>
            <a:pPr marL="0" eaLnBrk="1" hangingPunct="1">
              <a:spcBef>
                <a:spcPct val="30000"/>
              </a:spcBef>
              <a:buFontTx/>
              <a:buNone/>
            </a:pPr>
            <a:r>
              <a:rPr lang="en-US" altLang="en-US" sz="2000" dirty="0">
                <a:latin typeface="Arial" charset="0"/>
              </a:rPr>
              <a:t>Beam accumulation</a:t>
            </a:r>
          </a:p>
          <a:p>
            <a:pPr marL="0" eaLnBrk="1" hangingPunct="1">
              <a:spcBef>
                <a:spcPct val="30000"/>
              </a:spcBef>
              <a:buFontTx/>
              <a:buNone/>
            </a:pPr>
            <a:r>
              <a:rPr lang="en-US" altLang="en-US" sz="2000" dirty="0">
                <a:latin typeface="Arial" charset="0"/>
              </a:rPr>
              <a:t>Multi charge </a:t>
            </a:r>
            <a:r>
              <a:rPr lang="en-US" altLang="en-US" sz="2000" dirty="0" smtClean="0">
                <a:latin typeface="Arial" charset="0"/>
              </a:rPr>
              <a:t>state/</a:t>
            </a:r>
            <a:br>
              <a:rPr lang="en-US" altLang="en-US" sz="2000" dirty="0" smtClean="0">
                <a:latin typeface="Arial" charset="0"/>
              </a:rPr>
            </a:br>
            <a:r>
              <a:rPr lang="en-US" altLang="en-US" sz="2000" dirty="0" smtClean="0">
                <a:latin typeface="Arial" charset="0"/>
              </a:rPr>
              <a:t>multi component </a:t>
            </a:r>
            <a:r>
              <a:rPr lang="en-US" altLang="en-US" sz="2000" dirty="0">
                <a:latin typeface="Arial" charset="0"/>
              </a:rPr>
              <a:t>operation</a:t>
            </a:r>
          </a:p>
          <a:p>
            <a:pPr marL="0" eaLnBrk="1" hangingPunct="1">
              <a:spcBef>
                <a:spcPct val="30000"/>
              </a:spcBef>
              <a:buFontTx/>
              <a:buNone/>
            </a:pPr>
            <a:r>
              <a:rPr lang="en-US" altLang="en-US" sz="2000" dirty="0" err="1">
                <a:latin typeface="Arial" charset="0"/>
              </a:rPr>
              <a:t>Schottky</a:t>
            </a:r>
            <a:r>
              <a:rPr lang="en-US" altLang="en-US" sz="2000" dirty="0">
                <a:latin typeface="Arial" charset="0"/>
              </a:rPr>
              <a:t> mass spectrometry</a:t>
            </a:r>
          </a:p>
          <a:p>
            <a:pPr eaLnBrk="1" hangingPunct="1">
              <a:spcBef>
                <a:spcPct val="30000"/>
              </a:spcBef>
              <a:buFontTx/>
              <a:buNone/>
            </a:pPr>
            <a:r>
              <a:rPr lang="en-US" altLang="en-US" sz="2000" dirty="0">
                <a:latin typeface="Arial" charset="0"/>
              </a:rPr>
              <a:t>Isochronous </a:t>
            </a:r>
            <a:r>
              <a:rPr lang="en-US" altLang="en-US" sz="2000" dirty="0" smtClean="0">
                <a:latin typeface="Arial" charset="0"/>
              </a:rPr>
              <a:t>mode</a:t>
            </a:r>
            <a:endParaRPr lang="en-US" altLang="en-US" sz="2000" dirty="0">
              <a:latin typeface="Arial" charset="0"/>
            </a:endParaRPr>
          </a:p>
        </p:txBody>
      </p:sp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1603375" y="261938"/>
            <a:ext cx="508344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10000"/>
              </a:spcBef>
              <a:spcAft>
                <a:spcPct val="0"/>
              </a:spcAft>
              <a:buChar char="•"/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None/>
            </a:pPr>
            <a:r>
              <a:rPr lang="en-US" altLang="en-US" dirty="0" smtClean="0">
                <a:latin typeface="Arial" charset="0"/>
              </a:rPr>
              <a:t>The ESR Storage Ring</a:t>
            </a:r>
          </a:p>
        </p:txBody>
      </p:sp>
    </p:spTree>
    <p:extLst>
      <p:ext uri="{BB962C8B-B14F-4D97-AF65-F5344CB8AC3E}">
        <p14:creationId xmlns:p14="http://schemas.microsoft.com/office/powerpoint/2010/main" val="353575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>
          <a:xfrm>
            <a:off x="83125" y="106882"/>
            <a:ext cx="6982691" cy="955553"/>
          </a:xfrm>
        </p:spPr>
        <p:txBody>
          <a:bodyPr/>
          <a:lstStyle/>
          <a:p>
            <a:r>
              <a:rPr lang="en-US" alt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Schottky</a:t>
            </a:r>
            <a:r>
              <a:rPr lang="en-US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Resonators in the Collector Ring of FAIR </a:t>
            </a:r>
          </a:p>
        </p:txBody>
      </p:sp>
      <p:pic>
        <p:nvPicPr>
          <p:cNvPr id="4099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63" y="1216810"/>
            <a:ext cx="7541010" cy="533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100" name="Gerade Verbindung mit Pfeil 9"/>
          <p:cNvCxnSpPr>
            <a:cxnSpLocks noChangeShapeType="1"/>
          </p:cNvCxnSpPr>
          <p:nvPr/>
        </p:nvCxnSpPr>
        <p:spPr bwMode="auto">
          <a:xfrm flipV="1">
            <a:off x="4435475" y="2333625"/>
            <a:ext cx="620910" cy="79375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1" name="Gerade Verbindung mit Pfeil 9"/>
          <p:cNvCxnSpPr>
            <a:cxnSpLocks noChangeShapeType="1"/>
          </p:cNvCxnSpPr>
          <p:nvPr/>
        </p:nvCxnSpPr>
        <p:spPr bwMode="auto">
          <a:xfrm flipH="1">
            <a:off x="2563813" y="4696844"/>
            <a:ext cx="419100" cy="407419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2" name="Gerade Verbindung mit Pfeil 9"/>
          <p:cNvCxnSpPr>
            <a:cxnSpLocks noChangeShapeType="1"/>
          </p:cNvCxnSpPr>
          <p:nvPr/>
        </p:nvCxnSpPr>
        <p:spPr bwMode="auto">
          <a:xfrm flipV="1">
            <a:off x="4418058" y="2333625"/>
            <a:ext cx="327872" cy="5540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3" name="Gerade Verbindung mit Pfeil 9"/>
          <p:cNvCxnSpPr>
            <a:cxnSpLocks noChangeShapeType="1"/>
          </p:cNvCxnSpPr>
          <p:nvPr/>
        </p:nvCxnSpPr>
        <p:spPr bwMode="auto">
          <a:xfrm>
            <a:off x="4418058" y="3717948"/>
            <a:ext cx="1701800" cy="9223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4" name="Gerade Verbindung mit Pfeil 9"/>
          <p:cNvCxnSpPr>
            <a:cxnSpLocks noChangeShapeType="1"/>
          </p:cNvCxnSpPr>
          <p:nvPr/>
        </p:nvCxnSpPr>
        <p:spPr bwMode="auto">
          <a:xfrm flipH="1" flipV="1">
            <a:off x="1487606" y="2887662"/>
            <a:ext cx="1366719" cy="3857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5" name="Gerade Verbindung mit Pfeil 9"/>
          <p:cNvCxnSpPr>
            <a:cxnSpLocks noChangeShapeType="1"/>
          </p:cNvCxnSpPr>
          <p:nvPr/>
        </p:nvCxnSpPr>
        <p:spPr bwMode="auto">
          <a:xfrm flipV="1">
            <a:off x="4476246" y="3415992"/>
            <a:ext cx="1716087" cy="1095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6" name="Gerade Verbindung mit Pfeil 9"/>
          <p:cNvCxnSpPr>
            <a:cxnSpLocks noChangeShapeType="1"/>
          </p:cNvCxnSpPr>
          <p:nvPr/>
        </p:nvCxnSpPr>
        <p:spPr bwMode="auto">
          <a:xfrm>
            <a:off x="4445354" y="3874162"/>
            <a:ext cx="1606550" cy="85883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7" name="Gerade Verbindung mit Pfeil 9"/>
          <p:cNvCxnSpPr>
            <a:cxnSpLocks noChangeShapeType="1"/>
          </p:cNvCxnSpPr>
          <p:nvPr/>
        </p:nvCxnSpPr>
        <p:spPr bwMode="auto">
          <a:xfrm>
            <a:off x="4412302" y="4033838"/>
            <a:ext cx="1586861" cy="69916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8" name="Gerade Verbindung mit Pfeil 9"/>
          <p:cNvCxnSpPr>
            <a:cxnSpLocks noChangeShapeType="1"/>
          </p:cNvCxnSpPr>
          <p:nvPr/>
        </p:nvCxnSpPr>
        <p:spPr bwMode="auto">
          <a:xfrm flipH="1" flipV="1">
            <a:off x="1598613" y="2730500"/>
            <a:ext cx="1268413" cy="396876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09" name="Gerade Verbindung mit Pfeil 9"/>
          <p:cNvCxnSpPr>
            <a:cxnSpLocks noChangeShapeType="1"/>
          </p:cNvCxnSpPr>
          <p:nvPr/>
        </p:nvCxnSpPr>
        <p:spPr bwMode="auto">
          <a:xfrm flipH="1" flipV="1">
            <a:off x="1598613" y="2730501"/>
            <a:ext cx="1268413" cy="1984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0" name="Gerade Verbindung mit Pfeil 9"/>
          <p:cNvCxnSpPr>
            <a:cxnSpLocks noChangeShapeType="1"/>
          </p:cNvCxnSpPr>
          <p:nvPr/>
        </p:nvCxnSpPr>
        <p:spPr bwMode="auto">
          <a:xfrm flipH="1">
            <a:off x="1935163" y="4033838"/>
            <a:ext cx="931863" cy="781049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11" name="Gerade Verbindung mit Pfeil 9"/>
          <p:cNvCxnSpPr>
            <a:cxnSpLocks noChangeShapeType="1"/>
          </p:cNvCxnSpPr>
          <p:nvPr/>
        </p:nvCxnSpPr>
        <p:spPr bwMode="auto">
          <a:xfrm flipV="1">
            <a:off x="4435302" y="2647950"/>
            <a:ext cx="1242167" cy="64320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12" name="Grafik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2632075"/>
            <a:ext cx="1279525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 bwMode="auto">
          <a:xfrm>
            <a:off x="7588332" y="1334469"/>
            <a:ext cx="273133" cy="23834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none" lIns="18000" tIns="45720" rIns="5400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3600" b="1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Times" pitchFamily="18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367742" y="1334469"/>
            <a:ext cx="279114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Schottky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resonators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 isochronous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mass measurements</a:t>
            </a:r>
          </a:p>
          <a:p>
            <a:pPr algn="r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will also be useful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 highly sensitive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diagnostics of</a:t>
            </a:r>
          </a:p>
          <a:p>
            <a:pPr algn="r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antiprotons</a:t>
            </a:r>
          </a:p>
          <a:p>
            <a:pPr algn="r"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1455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863" y="1959496"/>
            <a:ext cx="4531060" cy="205884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313899" y="250040"/>
            <a:ext cx="864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Position Sensitive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Schottky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Resonator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6" y="1579840"/>
            <a:ext cx="4012440" cy="286312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59" y="4037585"/>
            <a:ext cx="4580793" cy="207187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715685" y="1229857"/>
            <a:ext cx="4275529" cy="646331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dependent shunt impedance</a:t>
            </a:r>
            <a:br>
              <a:rPr lang="en-US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 </a:t>
            </a:r>
            <a:r>
              <a:rPr lang="en-US" sz="1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Schottky</a:t>
            </a:r>
            <a:r>
              <a:rPr lang="en-US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noise </a:t>
            </a:r>
            <a:r>
              <a:rPr lang="en-US" sz="18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signal power P(x</a:t>
            </a:r>
            <a:r>
              <a:rPr lang="en-US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)</a:t>
            </a:r>
            <a:endParaRPr lang="en-US" sz="1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213445" y="2118244"/>
            <a:ext cx="1792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rectangular cavity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5186157" y="4227240"/>
            <a:ext cx="133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elliptic cavity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148351" y="4424117"/>
                <a:ext cx="4450940" cy="5859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18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</m:t>
                        </m:r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𝒇</m:t>
                        </m:r>
                      </m:num>
                      <m:den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</a:rPr>
                          <m:t>𝒇</m:t>
                        </m:r>
                      </m:den>
                    </m:f>
                  </m:oMath>
                </a14:m>
                <a:r>
                  <a:rPr lang="en-US" sz="1800" dirty="0" smtClean="0">
                    <a:latin typeface="+mn-lt"/>
                    <a:cs typeface="Arial" panose="020B0604020202020204" pitchFamily="34" charset="0"/>
                  </a:rPr>
                  <a:t> 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18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</m:t>
                        </m:r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𝑻</m:t>
                        </m:r>
                      </m:num>
                      <m:den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𝑻</m:t>
                        </m:r>
                      </m:den>
                    </m:f>
                  </m:oMath>
                </a14:m>
                <a:r>
                  <a:rPr lang="en-US" sz="1800" dirty="0" smtClean="0">
                    <a:latin typeface="+mn-lt"/>
                    <a:cs typeface="Arial" panose="020B0604020202020204" pitchFamily="34" charset="0"/>
                  </a:rPr>
                  <a:t> =  </a:t>
                </a:r>
                <a14:m>
                  <m:oMath xmlns:m="http://schemas.openxmlformats.org/officeDocument/2006/math">
                    <m:r>
                      <a:rPr lang="de-DE" sz="1800" b="1" i="1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de-DE" sz="1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</m:t>
                        </m:r>
                        <m:r>
                          <a:rPr lang="de-DE" sz="1800" b="1" i="1" baseline="-25000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𝒕</m:t>
                        </m:r>
                        <m:r>
                          <a:rPr lang="de-DE" sz="1800" b="1" i="1" baseline="30000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𝟐</m:t>
                        </m:r>
                      </m:den>
                    </m:f>
                    <m:r>
                      <a:rPr lang="de-DE" sz="1800" b="1" i="1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800" dirty="0" smtClean="0">
                    <a:latin typeface="+mn-lt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18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</m:t>
                        </m:r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(</m:t>
                        </m:r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𝒎</m:t>
                        </m:r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/</m:t>
                        </m:r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𝒒</m:t>
                        </m:r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)</m:t>
                        </m:r>
                      </m:num>
                      <m:den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</a:rPr>
                          <m:t>𝒎</m:t>
                        </m:r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</a:rPr>
                          <m:t>𝒒</m:t>
                        </m:r>
                      </m:den>
                    </m:f>
                    <m:r>
                      <a:rPr lang="de-DE" sz="1800" b="1" i="1" smtClean="0">
                        <a:latin typeface="Cambria Math"/>
                        <a:cs typeface="Arial" panose="020B0604020202020204" pitchFamily="34" charset="0"/>
                      </a:rPr>
                      <m:t> − </m:t>
                    </m:r>
                    <m:d>
                      <m:dPr>
                        <m:ctrlPr>
                          <a:rPr lang="de-DE" sz="1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de-DE" sz="1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de-DE" sz="1800" b="1" i="1" smtClean="0">
                                <a:latin typeface="Cambria Math"/>
                                <a:cs typeface="Arial" panose="020B0604020202020204" pitchFamily="34" charset="0"/>
                                <a:sym typeface="Symbol"/>
                              </a:rPr>
                              <m:t></m:t>
                            </m:r>
                            <m:r>
                              <a:rPr lang="de-DE" sz="1800" b="1" i="1" baseline="30000" smtClean="0">
                                <a:latin typeface="Cambria Math"/>
                                <a:cs typeface="Arial" panose="020B0604020202020204" pitchFamily="34" charset="0"/>
                                <a:sym typeface="Symbol"/>
                              </a:rPr>
                              <m:t>𝟐</m:t>
                            </m:r>
                          </m:num>
                          <m:den>
                            <m:r>
                              <a:rPr lang="de-DE" sz="1800" b="1" i="1" smtClean="0">
                                <a:latin typeface="Cambria Math"/>
                                <a:cs typeface="Arial" panose="020B0604020202020204" pitchFamily="34" charset="0"/>
                                <a:sym typeface="Symbol"/>
                              </a:rPr>
                              <m:t></m:t>
                            </m:r>
                            <m:r>
                              <a:rPr lang="de-DE" sz="1800" b="1" i="1" baseline="-25000" smtClean="0">
                                <a:latin typeface="Cambria Math"/>
                                <a:cs typeface="Arial" panose="020B0604020202020204" pitchFamily="34" charset="0"/>
                                <a:sym typeface="Symbol"/>
                              </a:rPr>
                              <m:t>𝒕</m:t>
                            </m:r>
                            <m:r>
                              <a:rPr lang="de-DE" sz="1800" b="1" i="1" baseline="30000" smtClean="0">
                                <a:latin typeface="Cambria Math"/>
                                <a:cs typeface="Arial" panose="020B0604020202020204" pitchFamily="34" charset="0"/>
                                <a:sym typeface="Symbol"/>
                              </a:rPr>
                              <m:t>𝟐</m:t>
                            </m:r>
                          </m:den>
                        </m:f>
                      </m:e>
                    </m:d>
                    <m:r>
                      <a:rPr lang="de-DE" sz="1800" b="1" i="1" smtClean="0">
                        <a:latin typeface="Cambria Math"/>
                        <a:cs typeface="Arial" panose="020B0604020202020204" pitchFamily="34" charset="0"/>
                      </a:rPr>
                      <m:t>  </m:t>
                    </m:r>
                    <m:f>
                      <m:fPr>
                        <m:ctrlPr>
                          <a:rPr lang="de-DE" sz="1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</m:t>
                        </m:r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  <a:sym typeface="Symbol"/>
                          </a:rPr>
                          <m:t>𝒗</m:t>
                        </m:r>
                      </m:num>
                      <m:den>
                        <m:r>
                          <a:rPr lang="de-DE" sz="1800" b="1" i="1" smtClean="0">
                            <a:latin typeface="Cambria Math"/>
                            <a:cs typeface="Arial" panose="020B0604020202020204" pitchFamily="34" charset="0"/>
                          </a:rPr>
                          <m:t>𝒗</m:t>
                        </m:r>
                      </m:den>
                    </m:f>
                    <m:r>
                      <a:rPr lang="de-DE" sz="1800" b="1" i="1" smtClean="0">
                        <a:latin typeface="Cambria Math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800" dirty="0" smtClean="0">
                    <a:latin typeface="+mn-lt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51" y="4424117"/>
                <a:ext cx="4450940" cy="58599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feld 11"/>
          <p:cNvSpPr txBox="1"/>
          <p:nvPr/>
        </p:nvSpPr>
        <p:spPr>
          <a:xfrm>
            <a:off x="81888" y="5037108"/>
            <a:ext cx="4429418" cy="1532727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horizontal position in dispersive section</a:t>
            </a:r>
            <a:b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0" dirty="0" smtClean="0">
                <a:latin typeface="Arial" panose="020B0604020202020204" pitchFamily="34" charset="0"/>
                <a:cs typeface="Arial" panose="020B0604020202020204" pitchFamily="34" charset="0"/>
              </a:rPr>
              <a:t>is related to particle velocity (momentum)</a:t>
            </a:r>
          </a:p>
          <a:p>
            <a:pPr marL="285750" indent="-285750">
              <a:buFont typeface="Symbol"/>
              <a:buChar char="Þ"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correction for deviations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 = </a:t>
            </a:r>
            <a:r>
              <a:rPr 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 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by measurement of p or v</a:t>
            </a:r>
            <a:endParaRPr lang="en-US" sz="1800" baseline="-25000" dirty="0">
              <a:latin typeface="Arial" panose="020B0604020202020204" pitchFamily="34" charset="0"/>
              <a:cs typeface="Arial" panose="020B0604020202020204" pitchFamily="34" charset="0"/>
              <a:sym typeface="Symbol"/>
            </a:endParaRPr>
          </a:p>
          <a:p>
            <a:pPr>
              <a:buNone/>
            </a:pPr>
            <a:r>
              <a:rPr lang="en-US" sz="1800" baseline="-25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  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(normalization to normal cavity signal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)</a:t>
            </a:r>
            <a:endParaRPr lang="en-US" sz="1600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2815" y="1323833"/>
            <a:ext cx="4496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beam pipe offset from cavity center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938602" y="6022792"/>
            <a:ext cx="37617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b="0" i="1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X. Chen, </a:t>
            </a:r>
            <a:r>
              <a:rPr lang="de-DE" sz="1600" b="0" i="1" dirty="0" err="1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</a:t>
            </a:r>
            <a:r>
              <a:rPr lang="de-DE" sz="1600" b="0" i="1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i="1" dirty="0" err="1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thesis</a:t>
            </a:r>
            <a:r>
              <a:rPr lang="de-DE" sz="1600" b="0" i="1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b="0" i="1" dirty="0" err="1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de-DE" sz="1600" b="0" i="1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i="1" dirty="0" err="1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600" b="0" i="1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1600" b="0" i="1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b="0" i="1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EU-</a:t>
            </a:r>
            <a:r>
              <a:rPr lang="de-DE" sz="1600" b="0" i="1" dirty="0" err="1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</a:t>
            </a:r>
            <a:r>
              <a:rPr lang="de-DE" sz="1600" b="0" i="1" dirty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i="1" dirty="0" err="1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de-DE" sz="1600" b="0" i="1" dirty="0" err="1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1600" b="0" i="1" dirty="0" smtClean="0">
                <a:solidFill>
                  <a:srgbClr val="33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PITN-GA-2011-289486</a:t>
            </a:r>
            <a:endParaRPr lang="en-US" sz="1600" b="0" i="1" dirty="0" smtClean="0">
              <a:solidFill>
                <a:srgbClr val="3399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74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614141" y="1733266"/>
            <a:ext cx="7141314" cy="16065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thanks to my colleagues</a:t>
            </a:r>
          </a:p>
          <a:p>
            <a:pPr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X. Chen, P.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Hülsmann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Y. Litvinov, F. Nolden, 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Peschke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P. Petri, S. Sanjari, I. Schurig, J.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Wu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70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38" y="2749785"/>
            <a:ext cx="5448110" cy="338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42142" y="2488229"/>
            <a:ext cx="40126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GSI Scientific Report 1995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510" y="1591732"/>
            <a:ext cx="3798957" cy="213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189086" y="1199857"/>
            <a:ext cx="4262705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standard capacitive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Schottky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pick-up</a:t>
            </a:r>
          </a:p>
          <a:p>
            <a:pPr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 broad band (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 1-150 MHz)</a:t>
            </a:r>
          </a:p>
          <a:p>
            <a:pPr>
              <a:buNone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resonant circuit (30-80 MHz)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42142" y="273131"/>
            <a:ext cx="7160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Single Particle detection in ESR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332028" y="3983193"/>
            <a:ext cx="387958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</a:t>
            </a:r>
            <a:r>
              <a:rPr lang="en-US" sz="2000" baseline="30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</a:t>
            </a:r>
            <a:r>
              <a:rPr lang="en-US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ion</a:t>
            </a:r>
          </a:p>
          <a:p>
            <a:pPr>
              <a:buNone/>
            </a:pPr>
            <a:r>
              <a:rPr lang="en-US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cooled by electron cooling</a:t>
            </a:r>
            <a:br>
              <a:rPr lang="en-US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 recombination 74+  73+</a:t>
            </a:r>
          </a:p>
          <a:p>
            <a:pPr>
              <a:buNone/>
            </a:pPr>
            <a:endParaRPr lang="en-US" sz="1000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en-US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Interacting with internal target</a:t>
            </a:r>
            <a:br>
              <a:rPr lang="en-US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 </a:t>
            </a:r>
            <a:r>
              <a:rPr lang="en-US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ionization 73+ </a:t>
            </a:r>
            <a:r>
              <a:rPr lang="en-US" sz="2000" dirty="0" smtClean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74+</a:t>
            </a:r>
            <a:endParaRPr lang="en-US" sz="2000" dirty="0" smtClean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23080" y="6132599"/>
            <a:ext cx="4647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Schottky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signal power P = N </a:t>
            </a:r>
            <a:r>
              <a:rPr lang="en-US" sz="2000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Qe</a:t>
            </a:r>
            <a:r>
              <a:rPr lang="en-US" sz="2000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000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baseline="-25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sz="2000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810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084" name="Picture 4" descr="massen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250"/>
            <a:ext cx="4451350" cy="305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8085" name="Picture 5" descr="masse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2940050"/>
            <a:ext cx="4595812" cy="31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8086" name="Text Box 6"/>
          <p:cNvSpPr txBox="1">
            <a:spLocks noChangeArrowheads="1"/>
          </p:cNvSpPr>
          <p:nvPr/>
        </p:nvSpPr>
        <p:spPr bwMode="auto">
          <a:xfrm>
            <a:off x="390525" y="271463"/>
            <a:ext cx="6457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None/>
            </a:pPr>
            <a:r>
              <a:rPr lang="en-US" altLang="en-US" sz="3600" dirty="0" err="1">
                <a:solidFill>
                  <a:srgbClr val="000000"/>
                </a:solidFill>
                <a:latin typeface="Arial" charset="0"/>
              </a:rPr>
              <a:t>Schottky</a:t>
            </a:r>
            <a:r>
              <a:rPr lang="en-US" altLang="en-US" sz="3600" dirty="0">
                <a:solidFill>
                  <a:srgbClr val="000000"/>
                </a:solidFill>
                <a:latin typeface="Arial" charset="0"/>
              </a:rPr>
              <a:t> Mass Spectrometry</a:t>
            </a:r>
          </a:p>
        </p:txBody>
      </p:sp>
      <p:sp>
        <p:nvSpPr>
          <p:cNvPr id="558087" name="Text Box 7"/>
          <p:cNvSpPr txBox="1">
            <a:spLocks noChangeArrowheads="1"/>
          </p:cNvSpPr>
          <p:nvPr/>
        </p:nvSpPr>
        <p:spPr bwMode="auto">
          <a:xfrm>
            <a:off x="365125" y="1293813"/>
            <a:ext cx="8626079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None/>
            </a:pPr>
            <a:r>
              <a:rPr lang="en-US" altLang="en-US" sz="2000" dirty="0">
                <a:solidFill>
                  <a:srgbClr val="000000"/>
                </a:solidFill>
                <a:latin typeface="Arial" charset="0"/>
              </a:rPr>
              <a:t>Injection of cocktail rare isotope beam from 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fragment separator FRS</a:t>
            </a:r>
            <a:endParaRPr lang="en-US" altLang="en-US" sz="2000" dirty="0">
              <a:solidFill>
                <a:srgbClr val="000000"/>
              </a:solidFill>
              <a:latin typeface="Arial" charset="0"/>
            </a:endParaRPr>
          </a:p>
          <a:p>
            <a:pPr marL="0" indent="0" eaLnBrk="1" hangingPunct="1">
              <a:spcBef>
                <a:spcPct val="20000"/>
              </a:spcBef>
              <a:buNone/>
            </a:pPr>
            <a:r>
              <a:rPr lang="en-US" altLang="en-US" sz="2000" dirty="0">
                <a:solidFill>
                  <a:srgbClr val="000000"/>
                </a:solidFill>
                <a:latin typeface="Arial" charset="0"/>
              </a:rPr>
              <a:t>Cooling (stochastic pre-cooling  + final electron cooling) </a:t>
            </a:r>
          </a:p>
          <a:p>
            <a:pPr marL="0" indent="0" eaLnBrk="1" hangingPunct="1">
              <a:spcBef>
                <a:spcPct val="20000"/>
              </a:spcBef>
              <a:buNone/>
            </a:pPr>
            <a:r>
              <a:rPr lang="en-US" altLang="en-US" sz="2000" dirty="0">
                <a:solidFill>
                  <a:srgbClr val="000000"/>
                </a:solidFill>
                <a:latin typeface="Arial" charset="0"/>
              </a:rPr>
              <a:t>Achieved momentum spread (</a:t>
            </a:r>
            <a:r>
              <a:rPr lang="en-US" altLang="en-US" sz="20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p/p = 510</a:t>
            </a:r>
            <a:r>
              <a:rPr lang="en-US" altLang="en-US" sz="2000" baseline="300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-7</a:t>
            </a:r>
            <a:r>
              <a:rPr lang="en-US" altLang="en-US" sz="20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, f/f = 210</a:t>
            </a:r>
            <a:r>
              <a:rPr lang="en-US" altLang="en-US" sz="2000" baseline="300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-7</a:t>
            </a:r>
            <a:r>
              <a:rPr lang="en-US" altLang="en-US" sz="2000" dirty="0">
                <a:solidFill>
                  <a:srgbClr val="000000"/>
                </a:solidFill>
                <a:latin typeface="Arial" charset="0"/>
                <a:sym typeface="Symbol" pitchFamily="18" charset="2"/>
              </a:rPr>
              <a:t>)</a:t>
            </a:r>
            <a:r>
              <a:rPr lang="en-US" altLang="en-US" sz="2000" dirty="0">
                <a:solidFill>
                  <a:srgbClr val="000000"/>
                </a:solidFill>
                <a:latin typeface="Arial" charset="0"/>
              </a:rPr>
              <a:t> </a:t>
            </a:r>
          </a:p>
        </p:txBody>
      </p:sp>
      <p:sp>
        <p:nvSpPr>
          <p:cNvPr id="558088" name="Text Box 8"/>
          <p:cNvSpPr txBox="1">
            <a:spLocks noChangeArrowheads="1"/>
          </p:cNvSpPr>
          <p:nvPr/>
        </p:nvSpPr>
        <p:spPr bwMode="auto">
          <a:xfrm>
            <a:off x="4451350" y="6121275"/>
            <a:ext cx="2313647" cy="400110"/>
          </a:xfrm>
          <a:prstGeom prst="rect">
            <a:avLst/>
          </a:prstGeom>
          <a:solidFill>
            <a:srgbClr val="FFFFCC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None/>
            </a:pPr>
            <a:r>
              <a:rPr lang="en-US" altLang="en-US" sz="2000" dirty="0" smtClean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altLang="en-US" sz="20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ions !</a:t>
            </a:r>
          </a:p>
        </p:txBody>
      </p:sp>
      <p:sp>
        <p:nvSpPr>
          <p:cNvPr id="558089" name="Text Box 9"/>
          <p:cNvSpPr txBox="1">
            <a:spLocks noChangeArrowheads="1"/>
          </p:cNvSpPr>
          <p:nvPr/>
        </p:nvSpPr>
        <p:spPr bwMode="auto">
          <a:xfrm>
            <a:off x="377825" y="2578100"/>
            <a:ext cx="2544286" cy="369332"/>
          </a:xfrm>
          <a:prstGeom prst="rect">
            <a:avLst/>
          </a:prstGeom>
          <a:solidFill>
            <a:srgbClr val="FFCC99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 band spectrum</a:t>
            </a:r>
          </a:p>
        </p:txBody>
      </p:sp>
      <p:sp>
        <p:nvSpPr>
          <p:cNvPr id="558090" name="Text Box 10"/>
          <p:cNvSpPr txBox="1">
            <a:spLocks noChangeArrowheads="1"/>
          </p:cNvSpPr>
          <p:nvPr/>
        </p:nvSpPr>
        <p:spPr bwMode="auto">
          <a:xfrm>
            <a:off x="4657725" y="2587625"/>
            <a:ext cx="2672526" cy="369332"/>
          </a:xfrm>
          <a:prstGeom prst="rect">
            <a:avLst/>
          </a:prstGeom>
          <a:solidFill>
            <a:srgbClr val="FFCC99">
              <a:alpha val="3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eaLnBrk="0" hangingPunct="0">
              <a:spcBef>
                <a:spcPct val="0"/>
              </a:spcBef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None/>
            </a:pPr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narrow band spectrum</a:t>
            </a:r>
          </a:p>
        </p:txBody>
      </p:sp>
      <p:cxnSp>
        <p:nvCxnSpPr>
          <p:cNvPr id="3" name="Gerade Verbindung mit Pfeil 2"/>
          <p:cNvCxnSpPr/>
          <p:nvPr/>
        </p:nvCxnSpPr>
        <p:spPr bwMode="auto">
          <a:xfrm flipV="1">
            <a:off x="5500048" y="4217158"/>
            <a:ext cx="1346046" cy="1858206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mit Pfeil 10"/>
          <p:cNvCxnSpPr/>
          <p:nvPr/>
        </p:nvCxnSpPr>
        <p:spPr bwMode="auto">
          <a:xfrm flipV="1">
            <a:off x="5788926" y="4107976"/>
            <a:ext cx="1376149" cy="1967387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mit Pfeil 13"/>
          <p:cNvCxnSpPr/>
          <p:nvPr/>
        </p:nvCxnSpPr>
        <p:spPr bwMode="auto">
          <a:xfrm flipH="1" flipV="1">
            <a:off x="2343434" y="5677469"/>
            <a:ext cx="2552132" cy="397894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mit Pfeil 16"/>
          <p:cNvCxnSpPr/>
          <p:nvPr/>
        </p:nvCxnSpPr>
        <p:spPr bwMode="auto">
          <a:xfrm flipH="1" flipV="1">
            <a:off x="2343434" y="5677469"/>
            <a:ext cx="2107916" cy="397894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368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63729" y="269738"/>
            <a:ext cx="8494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Radioactive Decay of a Single Particle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76632" y="5074918"/>
            <a:ext cx="386195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signal to noise ratio</a:t>
            </a:r>
          </a:p>
          <a:p>
            <a:pPr>
              <a:buNone/>
            </a:pP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resolution is limited</a:t>
            </a:r>
          </a:p>
          <a:p>
            <a:pPr>
              <a:buNone/>
            </a:pP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averaging over many seconds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693" y="4263241"/>
            <a:ext cx="3654431" cy="229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3578031" y="6317082"/>
            <a:ext cx="3679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from GSI scientific report 2000/2001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6" y="1180198"/>
            <a:ext cx="7857458" cy="342662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2477329" y="4386920"/>
            <a:ext cx="256672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6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de-DE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/Hz - 59950000</a:t>
            </a:r>
            <a:endParaRPr lang="en-US" sz="1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4594" y="1196668"/>
            <a:ext cx="908940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Schottky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noise signal of rare isotopes after stochastic and electron cooling</a:t>
            </a:r>
          </a:p>
        </p:txBody>
      </p:sp>
    </p:spTree>
    <p:extLst>
      <p:ext uri="{BB962C8B-B14F-4D97-AF65-F5344CB8AC3E}">
        <p14:creationId xmlns:p14="http://schemas.microsoft.com/office/powerpoint/2010/main" val="276810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66712" y="-1271"/>
            <a:ext cx="6981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Design Considerations for a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Schottky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Resonator in the ESR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6675" y="1403131"/>
            <a:ext cx="8896987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increased sensitivity to single ions</a:t>
            </a:r>
          </a:p>
          <a:p>
            <a:pPr>
              <a:spcBef>
                <a:spcPts val="1200"/>
              </a:spcBef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faster detection of single ions</a:t>
            </a:r>
          </a:p>
          <a:p>
            <a:pPr>
              <a:spcBef>
                <a:spcPts val="1200"/>
              </a:spcBef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UHV compatibility</a:t>
            </a:r>
          </a:p>
          <a:p>
            <a:pPr>
              <a:spcBef>
                <a:spcPts val="1200"/>
              </a:spcBef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decoupling of the resonator from the beam at high intensity</a:t>
            </a:r>
          </a:p>
          <a:p>
            <a:pPr>
              <a:spcBef>
                <a:spcPts val="1200"/>
              </a:spcBef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variable resonant frequency</a:t>
            </a:r>
          </a:p>
          <a:p>
            <a:pPr>
              <a:spcBef>
                <a:spcPts val="1200"/>
              </a:spcBef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frequency band width up to one percent</a:t>
            </a:r>
          </a:p>
          <a:p>
            <a:pPr>
              <a:spcBef>
                <a:spcPts val="1200"/>
              </a:spcBef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choice of frequency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larger sensitivity   </a:t>
            </a:r>
            <a:r>
              <a:rPr lang="en-US" sz="2400" dirty="0" smtClean="0">
                <a:latin typeface="+mj-lt"/>
                <a:cs typeface="Arial" panose="020B0604020202020204" pitchFamily="34" charset="0"/>
              </a:rPr>
              <a:t>&lt;=&gt;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 better time resolution</a:t>
            </a:r>
            <a:b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(lower frequency)           (higher frequency)</a:t>
            </a:r>
          </a:p>
          <a:p>
            <a:pPr>
              <a:spcBef>
                <a:spcPts val="1200"/>
              </a:spcBef>
              <a:buNone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mechanical dimensions of cavity</a:t>
            </a:r>
          </a:p>
        </p:txBody>
      </p:sp>
    </p:spTree>
    <p:extLst>
      <p:ext uri="{BB962C8B-B14F-4D97-AF65-F5344CB8AC3E}">
        <p14:creationId xmlns:p14="http://schemas.microsoft.com/office/powerpoint/2010/main" val="185570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withcer25_e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96" y="1817540"/>
            <a:ext cx="3984531" cy="466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166" y="3732408"/>
            <a:ext cx="2778509" cy="271235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81" y="1197654"/>
            <a:ext cx="2768437" cy="269930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505020" y="203450"/>
            <a:ext cx="4536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Pillbox Type Cavity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87046" y="1165555"/>
            <a:ext cx="3943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resonant frequency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 244 MHz,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radius 30 cm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093972" y="3695238"/>
            <a:ext cx="1737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TM010 mode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319128" y="4178247"/>
            <a:ext cx="14510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cylindrical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symmetry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177873" y="2923350"/>
            <a:ext cx="31999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coupling to the 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longitudinal electric field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generated by the particle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797269" y="2335650"/>
            <a:ext cx="1656223" cy="73866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SUPERFISH</a:t>
            </a:r>
          </a:p>
          <a:p>
            <a:pPr>
              <a:buNone/>
            </a:pPr>
            <a:r>
              <a:rPr lang="en-US" sz="2000" i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577025" y="3283901"/>
            <a:ext cx="1582741" cy="73866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CST-MAFIA</a:t>
            </a:r>
          </a:p>
          <a:p>
            <a:pPr>
              <a:buNone/>
            </a:pPr>
            <a:r>
              <a:rPr lang="en-US" sz="2000" i="1" dirty="0" smtClean="0">
                <a:solidFill>
                  <a:srgbClr val="0066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044647" y="5913787"/>
            <a:ext cx="19062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magnetic field</a:t>
            </a:r>
          </a:p>
        </p:txBody>
      </p:sp>
    </p:spTree>
    <p:extLst>
      <p:ext uri="{BB962C8B-B14F-4D97-AF65-F5344CB8AC3E}">
        <p14:creationId xmlns:p14="http://schemas.microsoft.com/office/powerpoint/2010/main" val="399076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42950"/>
          </a:xfrm>
        </p:spPr>
        <p:txBody>
          <a:bodyPr/>
          <a:lstStyle/>
          <a:p>
            <a:pPr eaLnBrk="1" hangingPunct="1"/>
            <a:r>
              <a:rPr lang="en-GB" altLang="en-US" sz="4000" dirty="0" smtClean="0"/>
              <a:t> </a:t>
            </a:r>
            <a:r>
              <a:rPr lang="en-GB" alt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Signal to Noise Ratio of a Single Particle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2924175"/>
            <a:ext cx="8229600" cy="31686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en-GB" altLang="en-US" sz="2400" b="1" dirty="0" err="1" smtClean="0"/>
              <a:t>Q</a:t>
            </a:r>
            <a:r>
              <a:rPr lang="en-GB" altLang="en-US" sz="2400" b="1" baseline="-25000" dirty="0" err="1" smtClean="0"/>
              <a:t>unloaded</a:t>
            </a:r>
            <a:r>
              <a:rPr lang="en-GB" altLang="en-US" sz="2400" b="1" dirty="0" smtClean="0"/>
              <a:t> = 1130</a:t>
            </a:r>
          </a:p>
          <a:p>
            <a:pPr marL="0" indent="0" eaLnBrk="1" hangingPunct="1">
              <a:buNone/>
            </a:pPr>
            <a:r>
              <a:rPr lang="en-GB" altLang="en-US" sz="2400" b="1" dirty="0" err="1" smtClean="0">
                <a:sym typeface="Symbol" pitchFamily="18" charset="2"/>
              </a:rPr>
              <a:t>R</a:t>
            </a:r>
            <a:r>
              <a:rPr lang="en-GB" altLang="en-US" sz="2400" b="1" baseline="-25000" dirty="0" err="1" smtClean="0">
                <a:sym typeface="Symbol" pitchFamily="18" charset="2"/>
              </a:rPr>
              <a:t>s</a:t>
            </a:r>
            <a:r>
              <a:rPr lang="en-GB" altLang="en-US" sz="2400" b="1" dirty="0" smtClean="0">
                <a:sym typeface="Symbol" pitchFamily="18" charset="2"/>
              </a:rPr>
              <a:t>(=0.7 ) = 40 k</a:t>
            </a:r>
          </a:p>
          <a:p>
            <a:pPr marL="0" indent="0" eaLnBrk="1" hangingPunct="1">
              <a:buNone/>
            </a:pPr>
            <a:r>
              <a:rPr lang="en-GB" altLang="en-US" sz="2400" b="1" dirty="0" smtClean="0">
                <a:sym typeface="Symbol" pitchFamily="18" charset="2"/>
              </a:rPr>
              <a:t>P (q=1) =  1 × 10</a:t>
            </a:r>
            <a:r>
              <a:rPr lang="en-GB" altLang="en-US" sz="2400" b="1" baseline="30000" dirty="0" smtClean="0">
                <a:sym typeface="Symbol" pitchFamily="18" charset="2"/>
              </a:rPr>
              <a:t>-21</a:t>
            </a:r>
            <a:r>
              <a:rPr lang="en-GB" altLang="en-US" sz="2400" b="1" dirty="0" smtClean="0">
                <a:sym typeface="Symbol" pitchFamily="18" charset="2"/>
              </a:rPr>
              <a:t> W</a:t>
            </a:r>
          </a:p>
          <a:p>
            <a:pPr marL="0" indent="0" eaLnBrk="1" hangingPunct="1">
              <a:buNone/>
            </a:pPr>
            <a:r>
              <a:rPr lang="en-GB" altLang="en-US" sz="2400" b="1" dirty="0" smtClean="0">
                <a:sym typeface="Symbol" pitchFamily="18" charset="2"/>
              </a:rPr>
              <a:t>f/f = 10</a:t>
            </a:r>
            <a:r>
              <a:rPr lang="en-GB" altLang="en-US" sz="2400" b="1" baseline="30000" dirty="0" smtClean="0">
                <a:sym typeface="Symbol" pitchFamily="18" charset="2"/>
              </a:rPr>
              <a:t>-6 </a:t>
            </a:r>
            <a:r>
              <a:rPr lang="en-GB" altLang="en-US" sz="2400" b="1" dirty="0" smtClean="0">
                <a:sym typeface="Symbol" pitchFamily="18" charset="2"/>
              </a:rPr>
              <a:t>(extremely cool beams, single particle)</a:t>
            </a:r>
          </a:p>
          <a:p>
            <a:pPr marL="0" indent="0" eaLnBrk="1" hangingPunct="1">
              <a:buNone/>
            </a:pPr>
            <a:r>
              <a:rPr lang="en-GB" altLang="en-US" sz="2400" b="1" dirty="0" err="1" smtClean="0">
                <a:sym typeface="Symbol" pitchFamily="18" charset="2"/>
              </a:rPr>
              <a:t>dP</a:t>
            </a:r>
            <a:r>
              <a:rPr lang="en-GB" altLang="en-US" sz="2400" b="1" baseline="-25000" dirty="0" err="1" smtClean="0">
                <a:sym typeface="Symbol" pitchFamily="18" charset="2"/>
              </a:rPr>
              <a:t>noise</a:t>
            </a:r>
            <a:r>
              <a:rPr lang="en-GB" altLang="en-US" sz="2400" b="1" dirty="0" smtClean="0">
                <a:sym typeface="Symbol" pitchFamily="18" charset="2"/>
              </a:rPr>
              <a:t>/</a:t>
            </a:r>
            <a:r>
              <a:rPr lang="en-GB" altLang="en-US" sz="2400" b="1" dirty="0" err="1" smtClean="0">
                <a:sym typeface="Symbol" pitchFamily="18" charset="2"/>
              </a:rPr>
              <a:t>df</a:t>
            </a:r>
            <a:r>
              <a:rPr lang="en-GB" altLang="en-US" sz="2400" b="1" dirty="0" smtClean="0">
                <a:sym typeface="Symbol" pitchFamily="18" charset="2"/>
              </a:rPr>
              <a:t> = -173 </a:t>
            </a:r>
            <a:r>
              <a:rPr lang="en-GB" altLang="en-US" sz="2400" b="1" dirty="0" err="1" smtClean="0">
                <a:sym typeface="Symbol" pitchFamily="18" charset="2"/>
              </a:rPr>
              <a:t>dBm</a:t>
            </a:r>
            <a:r>
              <a:rPr lang="en-GB" altLang="en-US" sz="2400" b="1" dirty="0" smtClean="0">
                <a:sym typeface="Symbol" pitchFamily="18" charset="2"/>
              </a:rPr>
              <a:t> = 5 × 10</a:t>
            </a:r>
            <a:r>
              <a:rPr lang="en-GB" altLang="en-US" sz="2400" b="1" baseline="30000" dirty="0" smtClean="0">
                <a:sym typeface="Symbol" pitchFamily="18" charset="2"/>
              </a:rPr>
              <a:t>-21</a:t>
            </a:r>
            <a:r>
              <a:rPr lang="en-GB" altLang="en-US" sz="2400" b="1" dirty="0" smtClean="0">
                <a:sym typeface="Symbol" pitchFamily="18" charset="2"/>
              </a:rPr>
              <a:t> W/Hz</a:t>
            </a:r>
          </a:p>
          <a:p>
            <a:pPr marL="0" indent="0" eaLnBrk="1" hangingPunct="1">
              <a:buNone/>
            </a:pPr>
            <a:r>
              <a:rPr lang="en-GB" altLang="en-US" sz="2400" b="1" dirty="0" err="1" smtClean="0">
                <a:sym typeface="Symbol" pitchFamily="18" charset="2"/>
              </a:rPr>
              <a:t>P</a:t>
            </a:r>
            <a:r>
              <a:rPr lang="en-GB" altLang="en-US" sz="2400" b="1" baseline="-25000" dirty="0" err="1" smtClean="0">
                <a:sym typeface="Symbol" pitchFamily="18" charset="2"/>
              </a:rPr>
              <a:t>noise</a:t>
            </a:r>
            <a:r>
              <a:rPr lang="en-GB" altLang="en-US" sz="2400" b="1" dirty="0" smtClean="0">
                <a:sym typeface="Symbol" pitchFamily="18" charset="2"/>
              </a:rPr>
              <a:t> &lt;  P(q)      q &gt;  31</a:t>
            </a:r>
          </a:p>
          <a:p>
            <a:pPr marL="0" indent="0" eaLnBrk="1" hangingPunct="1">
              <a:buNone/>
            </a:pPr>
            <a:endParaRPr lang="en-GB" altLang="en-US" sz="2400" b="1" dirty="0" smtClean="0">
              <a:sym typeface="Symbol" pitchFamily="18" charset="2"/>
            </a:endParaRPr>
          </a:p>
          <a:p>
            <a:pPr marL="0" indent="0" eaLnBrk="1" hangingPunct="1">
              <a:buNone/>
            </a:pPr>
            <a:endParaRPr lang="en-GB" altLang="en-US" sz="2400" b="1" dirty="0" smtClean="0">
              <a:sym typeface="Symbol" pitchFamily="18" charset="2"/>
            </a:endParaRPr>
          </a:p>
        </p:txBody>
      </p:sp>
      <p:graphicFrame>
        <p:nvGraphicFramePr>
          <p:cNvPr id="1946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218566"/>
              </p:ext>
            </p:extLst>
          </p:nvPr>
        </p:nvGraphicFramePr>
        <p:xfrm>
          <a:off x="3544888" y="1401763"/>
          <a:ext cx="4138612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" name="Equation" r:id="rId3" imgW="1549080" imgH="393480" progId="Equation.3">
                  <p:embed/>
                </p:oleObj>
              </mc:Choice>
              <mc:Fallback>
                <p:oleObj name="Equation" r:id="rId3" imgW="15490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4888" y="1401763"/>
                        <a:ext cx="4138612" cy="1050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3" name="Text Box 5"/>
          <p:cNvSpPr txBox="1">
            <a:spLocks noChangeArrowheads="1"/>
          </p:cNvSpPr>
          <p:nvPr/>
        </p:nvSpPr>
        <p:spPr bwMode="auto">
          <a:xfrm>
            <a:off x="219119" y="1511508"/>
            <a:ext cx="36047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None/>
            </a:pPr>
            <a:r>
              <a:rPr lang="en-GB" altLang="en-US" sz="2400" dirty="0"/>
              <a:t>single particle power on resonance:</a:t>
            </a:r>
          </a:p>
        </p:txBody>
      </p:sp>
    </p:spTree>
    <p:extLst>
      <p:ext uri="{BB962C8B-B14F-4D97-AF65-F5344CB8AC3E}">
        <p14:creationId xmlns:p14="http://schemas.microsoft.com/office/powerpoint/2010/main" val="177334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ostscript"/>
  <p:tag name="FILENAME" val="F:\Steck\vortrag\esrhitrap-jun2010\schottky\ttf.eps"/>
  <p:tag name="FORMAT" val="pngmono"/>
  <p:tag name="RES" val="150"/>
  <p:tag name="BLEND" val="0"/>
  <p:tag name="TRANSPARENT" val="1"/>
  <p:tag name="TBUG" val="0"/>
  <p:tag name="ORIGWIDTH" val="643"/>
  <p:tag name="PICTUREFILESIZE" val="93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ostscript"/>
  <p:tag name="FILENAME" val="F:\Steck\vortrag\esrhitrap-jun2010\schottky\All_Graph.eps"/>
  <p:tag name="FORMAT" val="png256"/>
  <p:tag name="RES" val="150"/>
  <p:tag name="BLEND" val="0"/>
  <p:tag name="TRANSPARENT" val="0"/>
  <p:tag name="TBUG" val="0"/>
  <p:tag name="ORIGWIDTH" val="747"/>
  <p:tag name="PICTUREFILESIZE" val="219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postscript"/>
  <p:tag name="FILENAME" val="F:\Steck\vortrag\esrhitrap-jun2010\schottky\04_graph.eps"/>
  <p:tag name="FORMAT" val="png256"/>
  <p:tag name="RES" val="150"/>
  <p:tag name="BLEND" val="0"/>
  <p:tag name="TRANSPARENT" val="0"/>
  <p:tag name="TBUG" val="0"/>
  <p:tag name="ORIGWIDTH" val="640"/>
  <p:tag name="PICTUREFILESIZE" val="1732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\overrightarrow{F}=-4 \frac{n_e}{m_e}\frac{(Qe^2)^2}{(4\pi \epsilon_0)^2} \ln{(\frac{b_{max}+b_{min}+r_c}{b_{min}+r_c})}\frac{\overrightarrow{v}_{ion}}{(v^2_{ion}+v^2_{eff})^{3/2}}~~~~~~~~~~~~~~~$$&#10;$$b_{min}=\frac{Qe^2/4\pi \epsilon _0}{m_ev^2_{ion}};~~~b_{max}=\frac{v_{ion}}{min(\omega_{pe},1/T_{cool})},~~~v_{eff}^2=v^2_{e,\parallel}+v^2_{e,\perp}$$&#10;\end{document}&#10;"/>
  <p:tag name="FILENAME" val="TP_tmp"/>
  <p:tag name="FORMAT" val="pngmono"/>
  <p:tag name="RES" val="1200"/>
  <p:tag name="BLEND" val="0"/>
  <p:tag name="TRANSPARENT" val="0"/>
  <p:tag name="TBUG" val="0"/>
  <p:tag name="ALLOWFS" val="0"/>
  <p:tag name="ORIGWIDTH" val="297"/>
  <p:tag name="PICTUREFILESIZE" val="35220"/>
</p:tagLst>
</file>

<file path=ppt/theme/theme1.xml><?xml version="1.0" encoding="utf-8"?>
<a:theme xmlns:a="http://schemas.openxmlformats.org/drawingml/2006/main" name="Leer">
  <a:themeElements>
    <a:clrScheme name="Le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8000" tIns="45720" rIns="5400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10000"/>
          </a:spcBef>
          <a:spcAft>
            <a:spcPct val="0"/>
          </a:spcAft>
          <a:buClrTx/>
          <a:buSzTx/>
          <a:buFontTx/>
          <a:buChar char="•"/>
          <a:tabLst/>
          <a:defRPr kumimoji="0" lang="de-DE" altLang="en-US" sz="36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18000" tIns="45720" rIns="5400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10000"/>
          </a:spcBef>
          <a:spcAft>
            <a:spcPct val="0"/>
          </a:spcAft>
          <a:buClrTx/>
          <a:buSzTx/>
          <a:buFontTx/>
          <a:buChar char="•"/>
          <a:tabLst/>
          <a:defRPr kumimoji="0" lang="de-DE" altLang="en-US" sz="36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buNone/>
          <a:defRPr sz="2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Le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1218</Words>
  <Application>Microsoft Office PowerPoint</Application>
  <PresentationFormat>Bildschirmpräsentation (4:3)</PresentationFormat>
  <Paragraphs>294</Paragraphs>
  <Slides>32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4" baseType="lpstr">
      <vt:lpstr>Leer</vt:lpstr>
      <vt:lpstr>Equation</vt:lpstr>
      <vt:lpstr>PowerPoint-Präsentation</vt:lpstr>
      <vt:lpstr>The GSI Accelerators:  UNILAC, SIS18 and ESR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Signal to Noise Ratio of a Single Particle</vt:lpstr>
      <vt:lpstr>Basic Resonator 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Schottky Resonators in the Collector Ring of FAIR </vt:lpstr>
      <vt:lpstr>PowerPoint-Präsentation</vt:lpstr>
      <vt:lpstr>PowerPoint-Präsentation</vt:lpstr>
    </vt:vector>
  </TitlesOfParts>
  <Company>GSI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MacTop</dc:creator>
  <cp:lastModifiedBy>Steck, Markus Dr.</cp:lastModifiedBy>
  <cp:revision>641</cp:revision>
  <cp:lastPrinted>2015-11-02T07:58:44Z</cp:lastPrinted>
  <dcterms:created xsi:type="dcterms:W3CDTF">2002-09-26T13:39:32Z</dcterms:created>
  <dcterms:modified xsi:type="dcterms:W3CDTF">2015-11-05T22:40:57Z</dcterms:modified>
</cp:coreProperties>
</file>