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audio1.bin" ContentType="audio/unknown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sldIdLst>
    <p:sldId id="256" r:id="rId5"/>
    <p:sldId id="263" r:id="rId6"/>
    <p:sldId id="270" r:id="rId7"/>
    <p:sldId id="265" r:id="rId8"/>
    <p:sldId id="267" r:id="rId9"/>
    <p:sldId id="269" r:id="rId10"/>
    <p:sldId id="271" r:id="rId11"/>
    <p:sldId id="272" r:id="rId12"/>
    <p:sldId id="264" r:id="rId13"/>
    <p:sldId id="273" r:id="rId14"/>
    <p:sldId id="274" r:id="rId15"/>
    <p:sldId id="275" r:id="rId16"/>
    <p:sldId id="259" r:id="rId17"/>
    <p:sldId id="282" r:id="rId18"/>
    <p:sldId id="283" r:id="rId19"/>
    <p:sldId id="286" r:id="rId20"/>
    <p:sldId id="261" r:id="rId21"/>
    <p:sldId id="258" r:id="rId22"/>
    <p:sldId id="287" r:id="rId23"/>
    <p:sldId id="288" r:id="rId24"/>
    <p:sldId id="284" r:id="rId25"/>
    <p:sldId id="260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20" autoAdjust="0"/>
  </p:normalViewPr>
  <p:slideViewPr>
    <p:cSldViewPr showGuides="1">
      <p:cViewPr varScale="1">
        <p:scale>
          <a:sx n="109" d="100"/>
          <a:sy n="109" d="100"/>
        </p:scale>
        <p:origin x="-12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11/5/15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Electron Scanner meets Montague Resonance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4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8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4v"/><Relationship Id="rId4" Type="http://schemas.microsoft.com/office/2007/relationships/media" Target="../media/media2.mov"/><Relationship Id="rId5" Type="http://schemas.openxmlformats.org/officeDocument/2006/relationships/video" Target="../media/media2.mo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tags" Target="../tags/tag1.xml"/><Relationship Id="rId2" Type="http://schemas.microsoft.com/office/2007/relationships/media" Target="../media/media1.m4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8560722" cy="128112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Electron </a:t>
            </a:r>
            <a:r>
              <a:rPr lang="en-US" dirty="0" smtClean="0"/>
              <a:t>Beam Profile Monitor </a:t>
            </a:r>
            <a:r>
              <a:rPr lang="en-US" dirty="0"/>
              <a:t>measurements of </a:t>
            </a:r>
            <a:r>
              <a:rPr lang="en-US" dirty="0" smtClean="0"/>
              <a:t>the </a:t>
            </a:r>
            <a:r>
              <a:rPr lang="en-US" dirty="0"/>
              <a:t>Montague Resonance in the SNS </a:t>
            </a:r>
            <a:r>
              <a:rPr lang="en-US" dirty="0" smtClean="0"/>
              <a:t>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4038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W. Blokland*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R. Potts</a:t>
            </a:r>
            <a:r>
              <a:rPr lang="en-US" baseline="30000" dirty="0" smtClean="0">
                <a:solidFill>
                  <a:schemeClr val="accent5">
                    <a:lumMod val="50000"/>
                  </a:schemeClr>
                </a:solidFill>
              </a:rPr>
              <a:t>#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, S.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Cousineau</a:t>
            </a:r>
            <a:r>
              <a:rPr lang="en-US" baseline="30000" dirty="0" smtClean="0">
                <a:solidFill>
                  <a:schemeClr val="accent5">
                    <a:lumMod val="50000"/>
                  </a:schemeClr>
                </a:solidFill>
              </a:rPr>
              <a:t>#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590800"/>
            <a:ext cx="181144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* Diagnostics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endParaRPr lang="en-US" sz="1600" dirty="0" smtClean="0"/>
          </a:p>
          <a:p>
            <a:r>
              <a:rPr lang="en-US" sz="1600" baseline="30000" dirty="0" smtClean="0">
                <a:solidFill>
                  <a:schemeClr val="accent5">
                    <a:lumMod val="50000"/>
                  </a:schemeClr>
                </a:solidFill>
              </a:rPr>
              <a:t>#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Beam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Dynamics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572000"/>
            <a:ext cx="3962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Dynamics meets Diagnostics Workshop</a:t>
            </a:r>
          </a:p>
          <a:p>
            <a:r>
              <a:rPr lang="en-US" sz="1400" dirty="0" smtClean="0"/>
              <a:t>4</a:t>
            </a:r>
            <a:r>
              <a:rPr lang="en-US" sz="1400" dirty="0"/>
              <a:t>-6 November 2015</a:t>
            </a:r>
          </a:p>
          <a:p>
            <a:r>
              <a:rPr lang="en-US" sz="1400" dirty="0" err="1"/>
              <a:t>Convitto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Calza</a:t>
            </a:r>
            <a:r>
              <a:rPr lang="en-US" sz="1400" dirty="0"/>
              <a:t>, Florence, Italy</a:t>
            </a:r>
            <a:endParaRPr lang="en-US" sz="1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585"/>
          <a:stretch/>
        </p:blipFill>
        <p:spPr>
          <a:xfrm>
            <a:off x="457200" y="5486400"/>
            <a:ext cx="262235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ES: Profile generation </a:t>
            </a:r>
            <a:endParaRPr lang="en-US" dirty="0"/>
          </a:p>
        </p:txBody>
      </p:sp>
      <p:pic>
        <p:nvPicPr>
          <p:cNvPr id="6" name="Content Placeholder 7" descr="ELS_App2.png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838200"/>
            <a:ext cx="2743200" cy="19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WEOCN2f6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13" r="-4007"/>
          <a:stretch/>
        </p:blipFill>
        <p:spPr>
          <a:xfrm>
            <a:off x="4114800" y="762000"/>
            <a:ext cx="2133840" cy="2669405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3124200" y="20574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2971800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Setup of accelerating voltages, cathode current, deflector voltages, dipoles, </a:t>
            </a:r>
            <a:r>
              <a:rPr lang="en-US" sz="1400" kern="1200" dirty="0" err="1" smtClean="0"/>
              <a:t>quadrupoles</a:t>
            </a:r>
            <a:r>
              <a:rPr lang="en-US" sz="1400" kern="1200" dirty="0" smtClean="0"/>
              <a:t>, and timing.</a:t>
            </a:r>
            <a:endParaRPr lang="en-US" sz="1400" kern="1200" dirty="0"/>
          </a:p>
        </p:txBody>
      </p:sp>
      <p:pic>
        <p:nvPicPr>
          <p:cNvPr id="14" name="Picture 13" descr="Curve-F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600201"/>
            <a:ext cx="1808399" cy="16763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400" y="35052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/>
              <a:t>Images</a:t>
            </a:r>
            <a:endParaRPr lang="en-US" sz="1600" kern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48400" y="20574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76200"/>
            <a:ext cx="1920240" cy="1371600"/>
          </a:xfrm>
          <a:prstGeom prst="rect">
            <a:avLst/>
          </a:prstGeom>
        </p:spPr>
      </p:pic>
      <p:pic>
        <p:nvPicPr>
          <p:cNvPr id="18" name="Content Placeholder 4" descr="WEOCN2f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08" r="-15208"/>
          <a:stretch>
            <a:fillRect/>
          </a:stretch>
        </p:blipFill>
        <p:spPr bwMode="auto">
          <a:xfrm>
            <a:off x="76200" y="4419600"/>
            <a:ext cx="2863302" cy="157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28600" y="59436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Take derivative to generate profile</a:t>
            </a:r>
            <a:endParaRPr lang="en-US" sz="1400" dirty="0"/>
          </a:p>
        </p:txBody>
      </p:sp>
      <p:cxnSp>
        <p:nvCxnSpPr>
          <p:cNvPr id="21" name="Elbow Connector 20"/>
          <p:cNvCxnSpPr>
            <a:stCxn id="14" idx="2"/>
            <a:endCxn id="18" idx="0"/>
          </p:cNvCxnSpPr>
          <p:nvPr/>
        </p:nvCxnSpPr>
        <p:spPr>
          <a:xfrm rot="5400000">
            <a:off x="4254026" y="530426"/>
            <a:ext cx="1143000" cy="663534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590800" y="5181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Content Placeholder 4" descr="WEOCN2f11.png"/>
          <p:cNvPicPr>
            <a:picLocks noGrp="1"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50"/>
          <a:stretch/>
        </p:blipFill>
        <p:spPr>
          <a:xfrm>
            <a:off x="3365015" y="4191000"/>
            <a:ext cx="2349985" cy="165546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352800" y="5867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Multi profiles show bunches in the ring during accumulation</a:t>
            </a:r>
            <a:endParaRPr lang="en-US" sz="14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791200" y="51816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477000" y="4280118"/>
            <a:ext cx="2590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But for beam dynamics more is needed:</a:t>
            </a:r>
          </a:p>
          <a:p>
            <a:pPr marL="119063" indent="-119063">
              <a:buFont typeface="Arial"/>
              <a:buChar char="•"/>
            </a:pPr>
            <a:r>
              <a:rPr lang="en-US" sz="1400" dirty="0" smtClean="0"/>
              <a:t>Automatic acquisition of defined turns and slices</a:t>
            </a:r>
          </a:p>
          <a:p>
            <a:pPr marL="119063" indent="-119063">
              <a:buFont typeface="Arial"/>
              <a:buChar char="•"/>
            </a:pPr>
            <a:r>
              <a:rPr lang="en-US" sz="1400" dirty="0" smtClean="0"/>
              <a:t>Offline quantitative analysis</a:t>
            </a:r>
          </a:p>
          <a:p>
            <a:pPr marL="119063" indent="-119063">
              <a:buFont typeface="Arial"/>
              <a:buChar char="•"/>
            </a:pPr>
            <a:r>
              <a:rPr lang="en-US" sz="1400" dirty="0" smtClean="0"/>
              <a:t>Visualize large amounts of data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3429000"/>
            <a:ext cx="1524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kern="1200" dirty="0" smtClean="0"/>
              <a:t>Find the curve</a:t>
            </a:r>
            <a:endParaRPr 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56345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ES: Offline analysis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0"/>
            <a:ext cx="6295440" cy="360296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4495800"/>
            <a:ext cx="8534400" cy="1881132"/>
          </a:xfrm>
        </p:spPr>
        <p:txBody>
          <a:bodyPr/>
          <a:lstStyle/>
          <a:p>
            <a:pPr marL="395288" lvl="1" indent="-227013">
              <a:lnSpc>
                <a:spcPct val="80000"/>
              </a:lnSpc>
            </a:pPr>
            <a:r>
              <a:rPr lang="en-US" sz="2000" dirty="0" smtClean="0"/>
              <a:t>Handle large amount of data</a:t>
            </a:r>
          </a:p>
          <a:p>
            <a:pPr marL="395288" lvl="1" indent="-227013">
              <a:lnSpc>
                <a:spcPct val="80000"/>
              </a:lnSpc>
            </a:pPr>
            <a:r>
              <a:rPr lang="en-US" sz="2000" dirty="0" smtClean="0"/>
              <a:t>Analyze images in stages for quick re-analysis</a:t>
            </a:r>
          </a:p>
          <a:p>
            <a:pPr marL="682625" lvl="2" indent="-287338">
              <a:lnSpc>
                <a:spcPct val="80000"/>
              </a:lnSpc>
            </a:pPr>
            <a:r>
              <a:rPr lang="en-US" sz="1600" dirty="0" smtClean="0"/>
              <a:t>Image to profile (most time-intensive), profile to accumulated profile, profile to RMS</a:t>
            </a:r>
          </a:p>
          <a:p>
            <a:pPr marL="395288" lvl="1" indent="-227013">
              <a:lnSpc>
                <a:spcPct val="80000"/>
              </a:lnSpc>
            </a:pPr>
            <a:r>
              <a:rPr lang="en-US" sz="2000" dirty="0" smtClean="0"/>
              <a:t>Visualize and export analysis results</a:t>
            </a:r>
          </a:p>
          <a:p>
            <a:pPr marL="682625" lvl="2" indent="-287338">
              <a:lnSpc>
                <a:spcPct val="80000"/>
              </a:lnSpc>
            </a:pPr>
            <a:r>
              <a:rPr lang="en-US" sz="1600" dirty="0" smtClean="0"/>
              <a:t>Results </a:t>
            </a:r>
            <a:r>
              <a:rPr lang="en-US" sz="1600" dirty="0"/>
              <a:t>plotted </a:t>
            </a:r>
            <a:r>
              <a:rPr lang="en-US" sz="1600" dirty="0" smtClean="0"/>
              <a:t>vs. turns</a:t>
            </a:r>
          </a:p>
          <a:p>
            <a:pPr marL="682625" lvl="2" indent="-287338">
              <a:lnSpc>
                <a:spcPct val="80000"/>
              </a:lnSpc>
            </a:pPr>
            <a:r>
              <a:rPr lang="en-US" sz="1600" dirty="0" smtClean="0"/>
              <a:t>Verify operation of electron scanner and data</a:t>
            </a:r>
            <a:endParaRPr lang="en-US" sz="16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091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Electron </a:t>
            </a:r>
            <a:r>
              <a:rPr lang="en-US" smtClean="0"/>
              <a:t>Scanner imperfections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521364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This is a prototype: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Projection not through center of quads: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Beam pipe of vertical ES not straight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Projection is not a straight line when no beam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Aperture is too small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Need to extend analysis beyond marker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Rotated vertical deflection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Artifacts interfere with image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Blobs of un-deflected electrons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Background of lower momentum electrons</a:t>
            </a:r>
          </a:p>
          <a:p>
            <a:pPr lvl="1">
              <a:lnSpc>
                <a:spcPct val="80000"/>
              </a:lnSpc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New HV power supply to be installed</a:t>
            </a:r>
          </a:p>
          <a:p>
            <a:pPr>
              <a:buFont typeface="Wingdings" charset="0"/>
              <a:buChar char="à"/>
            </a:pPr>
            <a:r>
              <a:rPr lang="en-US" sz="2400" dirty="0"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These imperfections make the setup (~1 hr. for new conditions) and analysis more time-consuming and also restrict beam conditions (width)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371600"/>
            <a:ext cx="3313363" cy="2183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9622" y="5004661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1200" dirty="0" smtClean="0">
                <a:solidFill>
                  <a:schemeClr val="bg1"/>
                </a:solidFill>
                <a:latin typeface="Arial Narrow"/>
                <a:cs typeface="Arial Narrow"/>
              </a:rPr>
              <a:t>Before</a:t>
            </a:r>
            <a:endParaRPr lang="en-US" sz="2400" kern="12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9" name="Picture 8" descr="My Book:Shared:Pubs:HB2012:Fig_DeflectionRo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471163" cy="1564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553200" y="5334000"/>
            <a:ext cx="572125" cy="22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22222" y="5842861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1200" dirty="0" smtClean="0">
                <a:solidFill>
                  <a:schemeClr val="bg1"/>
                </a:solidFill>
                <a:latin typeface="Arial Narrow"/>
                <a:cs typeface="Arial Narrow"/>
              </a:rPr>
              <a:t>After</a:t>
            </a:r>
            <a:endParaRPr lang="en-US" sz="2400" kern="12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543800" y="4572000"/>
            <a:ext cx="457200" cy="457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39000" y="914400"/>
            <a:ext cx="139101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background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2657" y="990600"/>
            <a:ext cx="73650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blobs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0" y="3200400"/>
            <a:ext cx="260930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Deflection past markers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096000" y="2667000"/>
            <a:ext cx="76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2"/>
          </p:cNvCxnSpPr>
          <p:nvPr/>
        </p:nvCxnSpPr>
        <p:spPr>
          <a:xfrm>
            <a:off x="5800907" y="1336849"/>
            <a:ext cx="142693" cy="6443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848600" y="1219200"/>
            <a:ext cx="142693" cy="6443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38800" y="5486400"/>
            <a:ext cx="1676400" cy="0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62600" y="4114800"/>
            <a:ext cx="1219200" cy="2234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934200" y="4343400"/>
            <a:ext cx="1371600" cy="2234"/>
          </a:xfrm>
          <a:prstGeom prst="straightConnector1">
            <a:avLst/>
          </a:prstGeom>
          <a:ln>
            <a:solidFill>
              <a:srgbClr val="FF66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848600" y="5334000"/>
            <a:ext cx="533400" cy="0"/>
          </a:xfrm>
          <a:prstGeom prst="straightConnector1">
            <a:avLst/>
          </a:prstGeom>
          <a:ln>
            <a:solidFill>
              <a:srgbClr val="FF66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458200" y="4343400"/>
            <a:ext cx="0" cy="9906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8800" y="4114800"/>
            <a:ext cx="0" cy="13716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38800" y="5638800"/>
            <a:ext cx="2995781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Increased aperture between markers by rotating the deflectors</a:t>
            </a:r>
          </a:p>
        </p:txBody>
      </p:sp>
    </p:spTree>
    <p:extLst>
      <p:ext uri="{BB962C8B-B14F-4D97-AF65-F5344CB8AC3E}">
        <p14:creationId xmlns:p14="http://schemas.microsoft.com/office/powerpoint/2010/main" val="358690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3429000"/>
            <a:ext cx="3742063" cy="2594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063080"/>
            <a:ext cx="3742063" cy="2365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Analyzing: Image to Profile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914400"/>
            <a:ext cx="4114800" cy="42433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Find curve in image then take derivative to find profile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Use spline fit to reduce noise but not predispose to a certain profile shape</a:t>
            </a:r>
          </a:p>
          <a:p>
            <a:pPr lvl="1"/>
            <a:r>
              <a:rPr lang="en-US" sz="2000" dirty="0" smtClean="0"/>
              <a:t>Shows slope</a:t>
            </a:r>
          </a:p>
          <a:p>
            <a:pPr lvl="1"/>
            <a:r>
              <a:rPr lang="en-US" sz="2000" dirty="0" smtClean="0"/>
              <a:t>Show effect of gap in trace due to marker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076353" y="3200400"/>
            <a:ext cx="97975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Marker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5056108" y="2438401"/>
            <a:ext cx="735092" cy="935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5056108" y="3373525"/>
            <a:ext cx="811292" cy="1503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0" y="4800600"/>
            <a:ext cx="1981200" cy="152400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3"/>
          </p:cNvCxnSpPr>
          <p:nvPr/>
        </p:nvCxnSpPr>
        <p:spPr>
          <a:xfrm flipV="1">
            <a:off x="4585047" y="4953000"/>
            <a:ext cx="1968153" cy="630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0" y="5410200"/>
            <a:ext cx="77504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Slope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6019800"/>
            <a:ext cx="236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" lvl="1" indent="-53975"/>
            <a:r>
              <a:rPr lang="en-US" sz="1600" dirty="0"/>
              <a:t>~</a:t>
            </a:r>
            <a:r>
              <a:rPr lang="en-US" sz="1600" dirty="0" smtClean="0"/>
              <a:t>1.2µC beam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185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Analyzing the data: Composite Profile </a:t>
            </a:r>
            <a:endParaRPr lang="en-US" dirty="0"/>
          </a:p>
        </p:txBody>
      </p:sp>
      <p:pic>
        <p:nvPicPr>
          <p:cNvPr id="4" name="ELS_ToFinalProfileTrimm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143000"/>
            <a:ext cx="5716587" cy="4471987"/>
          </a:xfrm>
        </p:spPr>
      </p:pic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76200" y="1066800"/>
            <a:ext cx="3048000" cy="447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From profile slice to composite profile:</a:t>
            </a:r>
          </a:p>
          <a:p>
            <a:pPr lvl="1"/>
            <a:r>
              <a:rPr lang="en-US" sz="2000" dirty="0" smtClean="0"/>
              <a:t>Shows slope</a:t>
            </a:r>
          </a:p>
          <a:p>
            <a:pPr lvl="2"/>
            <a:r>
              <a:rPr lang="en-US" sz="1800" dirty="0" smtClean="0"/>
              <a:t>Subtract base trace</a:t>
            </a:r>
          </a:p>
          <a:p>
            <a:pPr lvl="1"/>
            <a:r>
              <a:rPr lang="en-US" sz="2000" dirty="0" smtClean="0"/>
              <a:t>Show effect of gap in trace due to marker</a:t>
            </a:r>
          </a:p>
          <a:p>
            <a:pPr lvl="2"/>
            <a:r>
              <a:rPr lang="en-US" sz="1800" dirty="0" smtClean="0"/>
              <a:t>Exclude if no deflection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5708765"/>
            <a:ext cx="6746091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Animation of analyzing all profiles in this data set (40 turns with each 40 slice profiles </a:t>
            </a:r>
            <a:r>
              <a:rPr lang="en-US" sz="1600" dirty="0"/>
              <a:t>of ~</a:t>
            </a:r>
            <a:r>
              <a:rPr lang="en-US" sz="1600" dirty="0" smtClean="0"/>
              <a:t>1.2µC total accumulation)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305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smtClean="0"/>
              <a:t>Analyzing </a:t>
            </a:r>
            <a:r>
              <a:rPr lang="en-US" dirty="0" smtClean="0"/>
              <a:t>the data: display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648200"/>
            <a:ext cx="8686800" cy="1747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The Electron Scanner shows the evolution of transverse profile during the accumulation (and even profiles within the bunch)</a:t>
            </a:r>
            <a:endParaRPr lang="en-US" sz="2400" dirty="0">
              <a:solidFill>
                <a:srgbClr val="000090"/>
              </a:solidFill>
            </a:endParaRPr>
          </a:p>
          <a:p>
            <a:pPr marL="283464" indent="-285750">
              <a:lnSpc>
                <a:spcPct val="90000"/>
              </a:lnSpc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Qualitative idea of what is going on. But we need additiona</a:t>
            </a:r>
            <a:r>
              <a:rPr lang="en-US" sz="2000" dirty="0">
                <a:sym typeface="Wingdings"/>
              </a:rPr>
              <a:t>l</a:t>
            </a:r>
            <a:r>
              <a:rPr lang="en-US" sz="2000" dirty="0" smtClean="0">
                <a:sym typeface="Wingdings"/>
              </a:rPr>
              <a:t> quantitative results for beam dynamics</a:t>
            </a:r>
          </a:p>
          <a:p>
            <a:pPr marL="797814" lvl="1" indent="-342900">
              <a:lnSpc>
                <a:spcPct val="90000"/>
              </a:lnSpc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Arial"/>
              <a:buChar char="•"/>
            </a:pPr>
            <a:r>
              <a:rPr lang="en-US" sz="2000" dirty="0" smtClean="0">
                <a:sym typeface="Wingdings"/>
              </a:rPr>
              <a:t>Checking the electron </a:t>
            </a:r>
            <a:r>
              <a:rPr lang="en-US" sz="2000" dirty="0" smtClean="0">
                <a:sym typeface="Wingdings"/>
              </a:rPr>
              <a:t>scanner profiles</a:t>
            </a: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38563">
            <a:off x="5436812" y="840913"/>
            <a:ext cx="3032352" cy="2629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38200"/>
            <a:ext cx="3976634" cy="362133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553200" y="3733800"/>
            <a:ext cx="4572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686653">
            <a:off x="5382804" y="3679363"/>
            <a:ext cx="1752600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Beam accumulation for the first 100 turns</a:t>
            </a:r>
          </a:p>
        </p:txBody>
      </p:sp>
    </p:spTree>
    <p:extLst>
      <p:ext uri="{BB962C8B-B14F-4D97-AF65-F5344CB8AC3E}">
        <p14:creationId xmlns:p14="http://schemas.microsoft.com/office/powerpoint/2010/main" val="322986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Calibrating the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86800" cy="1295400"/>
          </a:xfrm>
        </p:spPr>
        <p:txBody>
          <a:bodyPr/>
          <a:lstStyle/>
          <a:p>
            <a:r>
              <a:rPr lang="en-US" sz="2400" dirty="0" smtClean="0"/>
              <a:t>Convert image pixels to mm in the profile</a:t>
            </a:r>
          </a:p>
          <a:p>
            <a:pPr lvl="1"/>
            <a:r>
              <a:rPr lang="en-US" sz="2000" dirty="0" smtClean="0"/>
              <a:t>Horizontal projection isn’t quite at 45 degrees </a:t>
            </a:r>
            <a:r>
              <a:rPr lang="en-US" sz="2000" dirty="0" smtClean="0">
                <a:sym typeface="Wingdings"/>
              </a:rPr>
              <a:t> small correction</a:t>
            </a:r>
          </a:p>
          <a:p>
            <a:pPr lvl="1"/>
            <a:r>
              <a:rPr lang="en-US" sz="2000" dirty="0" smtClean="0">
                <a:sym typeface="Wingdings"/>
              </a:rPr>
              <a:t>Vertical deflector intentionally rotated  large correction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667000"/>
            <a:ext cx="5867400" cy="36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Checking </a:t>
            </a:r>
            <a:r>
              <a:rPr lang="en-US" dirty="0" smtClean="0"/>
              <a:t>the obtained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5257800" cy="3276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 smtClean="0"/>
              <a:t>Integrate profile to obtain charge </a:t>
            </a:r>
          </a:p>
          <a:p>
            <a:pPr lvl="1">
              <a:spcBef>
                <a:spcPts val="600"/>
              </a:spcBef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we clearly see the linear increase in charge up to turn 100 and the charge matches beam accumulation even as profiles are changing (whole profile is captured)</a:t>
            </a:r>
          </a:p>
          <a:p>
            <a:pPr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sym typeface="Wingdings"/>
            </a:endParaRPr>
          </a:p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Track centroid through accumulation and storage </a:t>
            </a:r>
          </a:p>
          <a:p>
            <a:pPr lvl="1">
              <a:spcBef>
                <a:spcPts val="600"/>
              </a:spcBef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Centroid is stable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67" b="10354"/>
          <a:stretch/>
        </p:blipFill>
        <p:spPr>
          <a:xfrm>
            <a:off x="5791200" y="838200"/>
            <a:ext cx="2743200" cy="1602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667000"/>
            <a:ext cx="2819400" cy="1549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334425"/>
            <a:ext cx="3581400" cy="19901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895600" y="54102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8521" y="5216351"/>
            <a:ext cx="232707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Calculate RMS width</a:t>
            </a:r>
          </a:p>
        </p:txBody>
      </p:sp>
    </p:spTree>
    <p:extLst>
      <p:ext uri="{BB962C8B-B14F-4D97-AF65-F5344CB8AC3E}">
        <p14:creationId xmlns:p14="http://schemas.microsoft.com/office/powerpoint/2010/main" val="1797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Analyzing the data: Numerical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3156240" cy="2671415"/>
          </a:xfrm>
        </p:spPr>
        <p:txBody>
          <a:bodyPr/>
          <a:lstStyle/>
          <a:p>
            <a:r>
              <a:rPr lang="en-US" sz="2400" dirty="0" smtClean="0"/>
              <a:t>Plot the charge, centroid, and RMS width for both planes in same plot</a:t>
            </a:r>
          </a:p>
          <a:p>
            <a:r>
              <a:rPr lang="en-US" sz="2400" dirty="0" smtClean="0"/>
              <a:t>Allow user to view evolution of profile</a:t>
            </a:r>
            <a:endParaRPr lang="en-US" sz="2400" dirty="0"/>
          </a:p>
        </p:txBody>
      </p:sp>
      <p:pic>
        <p:nvPicPr>
          <p:cNvPr id="4" name="CoupledNormalCurr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8400"/>
          <a:stretch/>
        </p:blipFill>
        <p:spPr>
          <a:xfrm>
            <a:off x="3581400" y="990601"/>
            <a:ext cx="5181600" cy="47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819399"/>
            <a:ext cx="4191000" cy="204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Ring coupled beam </a:t>
            </a:r>
            <a:r>
              <a:rPr lang="en-US" dirty="0" smtClean="0"/>
              <a:t>study: Initial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721860"/>
            <a:ext cx="4419600" cy="2136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815253"/>
            <a:ext cx="4419600" cy="206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752332"/>
            <a:ext cx="4419600" cy="2067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4682951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1.2 µC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00" y="2743200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0.7 µC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000" y="720551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0.4 µC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4800600"/>
            <a:ext cx="3780579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Split tune does not show RMS oscillation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2625551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1.2 µC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762000"/>
            <a:ext cx="870857" cy="1143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931385"/>
              </p:ext>
            </p:extLst>
          </p:nvPr>
        </p:nvGraphicFramePr>
        <p:xfrm>
          <a:off x="5410200" y="5715000"/>
          <a:ext cx="2667000" cy="541020"/>
        </p:xfrm>
        <a:graphic>
          <a:graphicData uri="http://schemas.openxmlformats.org/drawingml/2006/table">
            <a:tbl>
              <a:tblPr/>
              <a:tblGrid>
                <a:gridCol w="666750"/>
                <a:gridCol w="666750"/>
                <a:gridCol w="666750"/>
                <a:gridCol w="666750"/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Case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err="1" smtClean="0">
                          <a:effectLst/>
                          <a:latin typeface="Arial"/>
                        </a:rPr>
                        <a:t>Hor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 Tune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err="1" smtClean="0">
                          <a:effectLst/>
                          <a:latin typeface="Arial"/>
                        </a:rPr>
                        <a:t>Ver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 Tune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err="1" smtClean="0">
                          <a:effectLst/>
                          <a:latin typeface="Arial"/>
                        </a:rPr>
                        <a:t>dTune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Equal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6.19944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6.19781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0.00163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Split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6.20898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6.16860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0.04038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56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499396" cy="888705"/>
          </a:xfrm>
        </p:spPr>
        <p:txBody>
          <a:bodyPr/>
          <a:lstStyle/>
          <a:p>
            <a:r>
              <a:rPr lang="en-US" dirty="0" smtClean="0"/>
              <a:t>Spallation Neutron Source Accelerator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825478"/>
            <a:ext cx="1828800" cy="1290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8600" y="1506379"/>
            <a:ext cx="5714999" cy="1997075"/>
            <a:chOff x="747183" y="1056741"/>
            <a:chExt cx="8396817" cy="3140075"/>
          </a:xfrm>
        </p:grpSpPr>
        <p:grpSp>
          <p:nvGrpSpPr>
            <p:cNvPr id="15" name="Group 14"/>
            <p:cNvGrpSpPr/>
            <p:nvPr/>
          </p:nvGrpSpPr>
          <p:grpSpPr>
            <a:xfrm>
              <a:off x="747183" y="1056741"/>
              <a:ext cx="8396817" cy="3140075"/>
              <a:chOff x="747183" y="1056741"/>
              <a:chExt cx="8396817" cy="3140075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747183" y="3391953"/>
                <a:ext cx="184150" cy="161925"/>
              </a:xfrm>
              <a:prstGeom prst="rect">
                <a:avLst/>
              </a:prstGeom>
              <a:solidFill>
                <a:srgbClr val="FFFFFF"/>
              </a:solidFill>
              <a:ln w="12700" cap="flat" cmpd="dbl" algn="ctr">
                <a:solidFill>
                  <a:srgbClr val="5FCCC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120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931333" y="3430053"/>
                <a:ext cx="4095750" cy="88900"/>
              </a:xfrm>
              <a:prstGeom prst="rect">
                <a:avLst/>
              </a:prstGeom>
              <a:solidFill>
                <a:srgbClr val="FFFFFF"/>
              </a:solidFill>
              <a:ln w="12700" cap="flat" cmpd="dbl" algn="ctr">
                <a:solidFill>
                  <a:srgbClr val="5FCCC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1200"/>
              </a:p>
            </p:txBody>
          </p:sp>
          <p:pic>
            <p:nvPicPr>
              <p:cNvPr id="19" name="Picture 18" descr="ring detail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0625" y="1056741"/>
                <a:ext cx="4143375" cy="314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V="1">
              <a:off x="899583" y="3490378"/>
              <a:ext cx="4121150" cy="3175"/>
            </a:xfrm>
            <a:prstGeom prst="line">
              <a:avLst/>
            </a:prstGeom>
            <a:noFill/>
            <a:ln w="6350">
              <a:solidFill>
                <a:srgbClr val="FAFF4F"/>
              </a:solidFill>
              <a:round/>
              <a:headEnd/>
              <a:tailEnd/>
            </a:ln>
          </p:spPr>
        </p:cxnSp>
      </p:grpSp>
      <p:grpSp>
        <p:nvGrpSpPr>
          <p:cNvPr id="20" name="Group 19"/>
          <p:cNvGrpSpPr/>
          <p:nvPr/>
        </p:nvGrpSpPr>
        <p:grpSpPr>
          <a:xfrm>
            <a:off x="457200" y="1887379"/>
            <a:ext cx="2057400" cy="1092116"/>
            <a:chOff x="255053" y="3557572"/>
            <a:chExt cx="4544496" cy="1829931"/>
          </a:xfrm>
        </p:grpSpPr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9821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13631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17441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1251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25061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H="1">
              <a:off x="2810933" y="4812222"/>
              <a:ext cx="15240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flipH="1">
              <a:off x="2895071" y="4812222"/>
              <a:ext cx="15240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39539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35729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3191933" y="4355022"/>
              <a:ext cx="228600" cy="609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/>
            </a:p>
          </p:txBody>
        </p: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 flipV="1">
              <a:off x="1363133" y="3974022"/>
              <a:ext cx="1588" cy="38100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V="1">
              <a:off x="1744133" y="3974022"/>
              <a:ext cx="1588" cy="38100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>
              <a:off x="998008" y="4126422"/>
              <a:ext cx="38100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triangl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H="1">
              <a:off x="1752071" y="4118485"/>
              <a:ext cx="38100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 type="triangl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994832" y="3693035"/>
              <a:ext cx="1143000" cy="72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 dirty="0">
                  <a:ea typeface="Arial" charset="0"/>
                  <a:cs typeface="Arial" charset="0"/>
                </a:rPr>
                <a:t>945 ns</a:t>
              </a:r>
            </a:p>
          </p:txBody>
        </p:sp>
        <p:sp>
          <p:nvSpPr>
            <p:cNvPr id="39" name="Line 88"/>
            <p:cNvSpPr>
              <a:spLocks noChangeShapeType="1"/>
            </p:cNvSpPr>
            <p:nvPr/>
          </p:nvSpPr>
          <p:spPr bwMode="auto">
            <a:xfrm>
              <a:off x="753533" y="3745422"/>
              <a:ext cx="1588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" name="Line 89"/>
            <p:cNvSpPr>
              <a:spLocks noChangeShapeType="1"/>
            </p:cNvSpPr>
            <p:nvPr/>
          </p:nvSpPr>
          <p:spPr bwMode="auto">
            <a:xfrm flipV="1">
              <a:off x="753534" y="4962046"/>
              <a:ext cx="4046015" cy="257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" name="Text Box 29"/>
            <p:cNvSpPr txBox="1">
              <a:spLocks noChangeArrowheads="1"/>
            </p:cNvSpPr>
            <p:nvPr/>
          </p:nvSpPr>
          <p:spPr bwMode="auto">
            <a:xfrm rot="16200000">
              <a:off x="-264056" y="4076681"/>
              <a:ext cx="1616076" cy="57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100" dirty="0">
                  <a:ea typeface="Arial" charset="0"/>
                  <a:cs typeface="Arial" charset="0"/>
                </a:rPr>
                <a:t>Current</a:t>
              </a:r>
              <a:endParaRPr lang="en-US" sz="1400" dirty="0">
                <a:latin typeface="Helvetica" charset="0"/>
                <a:ea typeface="Arial" charset="0"/>
                <a:cs typeface="Arial" charset="0"/>
              </a:endParaRPr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 flipH="1">
              <a:off x="754064" y="5217405"/>
              <a:ext cx="510877" cy="0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 type="triangl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V="1">
              <a:off x="3957976" y="5217405"/>
              <a:ext cx="504944" cy="0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 type="triangl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5" name="Text Box 26"/>
            <p:cNvSpPr txBox="1">
              <a:spLocks noChangeArrowheads="1"/>
            </p:cNvSpPr>
            <p:nvPr/>
          </p:nvSpPr>
          <p:spPr bwMode="auto">
            <a:xfrm>
              <a:off x="1204831" y="4962046"/>
              <a:ext cx="2970471" cy="425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ts val="630"/>
                </a:spcBef>
              </a:pPr>
              <a:r>
                <a:rPr lang="en-US" sz="1050" b="1" dirty="0">
                  <a:ea typeface="Arial" charset="0"/>
                  <a:cs typeface="Arial" charset="0"/>
                </a:rPr>
                <a:t>1 ms macro-pulse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05000" y="1049179"/>
            <a:ext cx="2032470" cy="1283144"/>
            <a:chOff x="5421601" y="3798887"/>
            <a:chExt cx="3325524" cy="2158939"/>
          </a:xfrm>
        </p:grpSpPr>
        <p:sp>
          <p:nvSpPr>
            <p:cNvPr id="47" name="Text Box 32"/>
            <p:cNvSpPr txBox="1">
              <a:spLocks noChangeArrowheads="1"/>
            </p:cNvSpPr>
            <p:nvPr/>
          </p:nvSpPr>
          <p:spPr bwMode="auto">
            <a:xfrm rot="16200000">
              <a:off x="4827587" y="4392901"/>
              <a:ext cx="1616074" cy="428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kern="1200">
                  <a:latin typeface="Helvetica" charset="0"/>
                  <a:ea typeface="Arial" charset="0"/>
                  <a:cs typeface="Arial" charset="0"/>
                </a:rPr>
                <a:t>Current</a:t>
              </a: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6164263" y="5324475"/>
              <a:ext cx="152400" cy="1524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6392863" y="5248275"/>
              <a:ext cx="152400" cy="2286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621463" y="5172075"/>
              <a:ext cx="152400" cy="3048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850063" y="5095875"/>
              <a:ext cx="152400" cy="381001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7078663" y="5019675"/>
              <a:ext cx="152400" cy="4572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307263" y="4943475"/>
              <a:ext cx="152400" cy="5334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4" name="Line 39"/>
            <p:cNvSpPr>
              <a:spLocks noChangeShapeType="1"/>
            </p:cNvSpPr>
            <p:nvPr/>
          </p:nvSpPr>
          <p:spPr bwMode="auto">
            <a:xfrm flipH="1">
              <a:off x="7459663" y="5324475"/>
              <a:ext cx="15240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55" name="Line 40"/>
            <p:cNvSpPr>
              <a:spLocks noChangeShapeType="1"/>
            </p:cNvSpPr>
            <p:nvPr/>
          </p:nvSpPr>
          <p:spPr bwMode="auto">
            <a:xfrm flipH="1">
              <a:off x="7535863" y="5324475"/>
              <a:ext cx="15240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7764463" y="4029075"/>
              <a:ext cx="152400" cy="14478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7993063" y="3952875"/>
              <a:ext cx="152400" cy="15240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8221663" y="3876675"/>
              <a:ext cx="152400" cy="16002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59" name="Line 44"/>
            <p:cNvSpPr>
              <a:spLocks noChangeShapeType="1"/>
            </p:cNvSpPr>
            <p:nvPr/>
          </p:nvSpPr>
          <p:spPr bwMode="auto">
            <a:xfrm>
              <a:off x="5791200" y="5397500"/>
              <a:ext cx="0" cy="381000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60" name="Line 45"/>
            <p:cNvSpPr>
              <a:spLocks noChangeShapeType="1"/>
            </p:cNvSpPr>
            <p:nvPr/>
          </p:nvSpPr>
          <p:spPr bwMode="auto">
            <a:xfrm>
              <a:off x="8374063" y="5486400"/>
              <a:ext cx="0" cy="276225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61" name="Text Box 46"/>
            <p:cNvSpPr txBox="1">
              <a:spLocks noChangeArrowheads="1"/>
            </p:cNvSpPr>
            <p:nvPr/>
          </p:nvSpPr>
          <p:spPr bwMode="auto">
            <a:xfrm>
              <a:off x="6518274" y="5543550"/>
              <a:ext cx="1219200" cy="4142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00" b="1" kern="1200">
                  <a:ea typeface="Arial" charset="0"/>
                  <a:cs typeface="Arial" charset="0"/>
                </a:rPr>
                <a:t>1ms</a:t>
              </a:r>
            </a:p>
          </p:txBody>
        </p:sp>
        <p:sp>
          <p:nvSpPr>
            <p:cNvPr id="62" name="Line 47"/>
            <p:cNvSpPr>
              <a:spLocks noChangeShapeType="1"/>
            </p:cNvSpPr>
            <p:nvPr/>
          </p:nvSpPr>
          <p:spPr bwMode="auto">
            <a:xfrm flipH="1">
              <a:off x="5783263" y="5686425"/>
              <a:ext cx="1141412" cy="0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 type="triangl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63" name="Line 48"/>
            <p:cNvSpPr>
              <a:spLocks noChangeShapeType="1"/>
            </p:cNvSpPr>
            <p:nvPr/>
          </p:nvSpPr>
          <p:spPr bwMode="auto">
            <a:xfrm>
              <a:off x="7331075" y="5686425"/>
              <a:ext cx="1042988" cy="0"/>
            </a:xfrm>
            <a:prstGeom prst="line">
              <a:avLst/>
            </a:prstGeom>
            <a:noFill/>
            <a:ln w="12700">
              <a:solidFill>
                <a:srgbClr val="7F7F7F"/>
              </a:solidFill>
              <a:round/>
              <a:headEnd/>
              <a:tailEnd type="triangle" w="sm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64" name="Line 90"/>
            <p:cNvSpPr>
              <a:spLocks noChangeShapeType="1"/>
            </p:cNvSpPr>
            <p:nvPr/>
          </p:nvSpPr>
          <p:spPr bwMode="auto">
            <a:xfrm>
              <a:off x="5783263" y="3800475"/>
              <a:ext cx="0" cy="1676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65" name="Line 91"/>
            <p:cNvSpPr>
              <a:spLocks noChangeShapeType="1"/>
            </p:cNvSpPr>
            <p:nvPr/>
          </p:nvSpPr>
          <p:spPr bwMode="auto">
            <a:xfrm>
              <a:off x="5775325" y="5476875"/>
              <a:ext cx="297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 kern="1200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935663" y="5400675"/>
              <a:ext cx="152400" cy="7620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200" kern="1200"/>
            </a:p>
          </p:txBody>
        </p:sp>
        <p:sp>
          <p:nvSpPr>
            <p:cNvPr id="67" name="Text Box 52"/>
            <p:cNvSpPr txBox="1">
              <a:spLocks noChangeArrowheads="1"/>
            </p:cNvSpPr>
            <p:nvPr/>
          </p:nvSpPr>
          <p:spPr bwMode="auto">
            <a:xfrm>
              <a:off x="5910265" y="3884612"/>
              <a:ext cx="1600200" cy="724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kern="1200">
                  <a:ea typeface="Arial" charset="0"/>
                  <a:cs typeface="Arial" charset="0"/>
                </a:rPr>
                <a:t>Accumulated in the Ring</a:t>
              </a:r>
            </a:p>
          </p:txBody>
        </p:sp>
      </p:grpSp>
      <p:sp>
        <p:nvSpPr>
          <p:cNvPr id="80" name="Line 44"/>
          <p:cNvSpPr>
            <a:spLocks noChangeShapeType="1"/>
          </p:cNvSpPr>
          <p:nvPr/>
        </p:nvSpPr>
        <p:spPr bwMode="auto">
          <a:xfrm>
            <a:off x="914400" y="2725579"/>
            <a:ext cx="0" cy="226444"/>
          </a:xfrm>
          <a:prstGeom prst="line">
            <a:avLst/>
          </a:prstGeom>
          <a:noFill/>
          <a:ln w="12700">
            <a:solidFill>
              <a:srgbClr val="7F7F7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kern="1200"/>
          </a:p>
        </p:txBody>
      </p:sp>
      <p:sp>
        <p:nvSpPr>
          <p:cNvPr id="81" name="Line 45"/>
          <p:cNvSpPr>
            <a:spLocks noChangeShapeType="1"/>
          </p:cNvSpPr>
          <p:nvPr/>
        </p:nvSpPr>
        <p:spPr bwMode="auto">
          <a:xfrm>
            <a:off x="2590800" y="2734649"/>
            <a:ext cx="0" cy="219529"/>
          </a:xfrm>
          <a:prstGeom prst="line">
            <a:avLst/>
          </a:prstGeom>
          <a:noFill/>
          <a:ln w="12700">
            <a:solidFill>
              <a:srgbClr val="7F7F7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00" kern="1200"/>
          </a:p>
        </p:txBody>
      </p:sp>
      <p:grpSp>
        <p:nvGrpSpPr>
          <p:cNvPr id="101" name="Group 100"/>
          <p:cNvGrpSpPr/>
          <p:nvPr/>
        </p:nvGrpSpPr>
        <p:grpSpPr>
          <a:xfrm>
            <a:off x="3048000" y="1569029"/>
            <a:ext cx="5021638" cy="2088571"/>
            <a:chOff x="3124200" y="4101250"/>
            <a:chExt cx="5021638" cy="2088571"/>
          </a:xfrm>
        </p:grpSpPr>
        <p:sp>
          <p:nvSpPr>
            <p:cNvPr id="72" name="Text Box 46"/>
            <p:cNvSpPr txBox="1">
              <a:spLocks noChangeArrowheads="1"/>
            </p:cNvSpPr>
            <p:nvPr/>
          </p:nvSpPr>
          <p:spPr bwMode="auto">
            <a:xfrm>
              <a:off x="7086600" y="5943600"/>
              <a:ext cx="76200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00" b="1" dirty="0" smtClean="0">
                  <a:ea typeface="Arial" charset="0"/>
                </a:rPr>
                <a:t>16.6m</a:t>
              </a:r>
              <a:r>
                <a:rPr lang="en-US" sz="1000" b="1" kern="1200" dirty="0" smtClean="0">
                  <a:ea typeface="Arial" charset="0"/>
                  <a:cs typeface="Arial" charset="0"/>
                </a:rPr>
                <a:t>s</a:t>
              </a:r>
              <a:endParaRPr lang="en-US" sz="1000" b="1" kern="1200" dirty="0">
                <a:ea typeface="Arial" charset="0"/>
                <a:cs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124200" y="4101250"/>
              <a:ext cx="5021638" cy="1994750"/>
              <a:chOff x="3588962" y="4634650"/>
              <a:chExt cx="5021638" cy="1994750"/>
            </a:xfrm>
          </p:grpSpPr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>
                <a:off x="7450657" y="5525937"/>
                <a:ext cx="93143" cy="951063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200" kern="1200"/>
              </a:p>
            </p:txBody>
          </p:sp>
          <p:sp>
            <p:nvSpPr>
              <p:cNvPr id="70" name="Text Box 32"/>
              <p:cNvSpPr txBox="1">
                <a:spLocks noChangeArrowheads="1"/>
              </p:cNvSpPr>
              <p:nvPr/>
            </p:nvSpPr>
            <p:spPr bwMode="auto">
              <a:xfrm rot="16200000">
                <a:off x="6668518" y="5780804"/>
                <a:ext cx="96049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50" kern="1200">
                    <a:latin typeface="Helvetica" charset="0"/>
                    <a:ea typeface="Arial" charset="0"/>
                    <a:cs typeface="Arial" charset="0"/>
                  </a:rPr>
                  <a:t>Current</a:t>
                </a:r>
              </a:p>
            </p:txBody>
          </p:sp>
          <p:sp>
            <p:nvSpPr>
              <p:cNvPr id="71" name="Line 44"/>
              <p:cNvSpPr>
                <a:spLocks noChangeShapeType="1"/>
              </p:cNvSpPr>
              <p:nvPr/>
            </p:nvSpPr>
            <p:spPr bwMode="auto">
              <a:xfrm flipH="1">
                <a:off x="7458529" y="6477000"/>
                <a:ext cx="0" cy="152400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 flipH="1">
                <a:off x="7543800" y="5486400"/>
                <a:ext cx="228600" cy="0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 type="triangle" w="sm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7239000" y="5486400"/>
                <a:ext cx="228600" cy="0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 type="triangle" w="sm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75" name="Line 90"/>
              <p:cNvSpPr>
                <a:spLocks noChangeShapeType="1"/>
              </p:cNvSpPr>
              <p:nvPr/>
            </p:nvSpPr>
            <p:spPr bwMode="auto">
              <a:xfrm>
                <a:off x="7239000" y="5480648"/>
                <a:ext cx="0" cy="9963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76" name="Line 91"/>
              <p:cNvSpPr>
                <a:spLocks noChangeShapeType="1"/>
              </p:cNvSpPr>
              <p:nvPr/>
            </p:nvSpPr>
            <p:spPr bwMode="auto">
              <a:xfrm>
                <a:off x="7239000" y="6477000"/>
                <a:ext cx="13716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77" name="Text Box 23"/>
              <p:cNvSpPr txBox="1">
                <a:spLocks noChangeArrowheads="1"/>
              </p:cNvSpPr>
              <p:nvPr/>
            </p:nvSpPr>
            <p:spPr bwMode="auto">
              <a:xfrm>
                <a:off x="7170362" y="5181600"/>
                <a:ext cx="66230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50" b="1" dirty="0" smtClean="0">
                    <a:ea typeface="Arial" charset="0"/>
                    <a:cs typeface="Arial" charset="0"/>
                  </a:rPr>
                  <a:t>670 </a:t>
                </a:r>
                <a:r>
                  <a:rPr lang="en-US" sz="1050" b="1" dirty="0">
                    <a:ea typeface="Arial" charset="0"/>
                    <a:cs typeface="Arial" charset="0"/>
                  </a:rPr>
                  <a:t>ns</a:t>
                </a:r>
              </a:p>
            </p:txBody>
          </p:sp>
          <p:sp>
            <p:nvSpPr>
              <p:cNvPr id="83" name="Line 45"/>
              <p:cNvSpPr>
                <a:spLocks noChangeShapeType="1"/>
              </p:cNvSpPr>
              <p:nvPr/>
            </p:nvSpPr>
            <p:spPr bwMode="auto">
              <a:xfrm>
                <a:off x="7534729" y="5352142"/>
                <a:ext cx="0" cy="164172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84" name="Line 45"/>
              <p:cNvSpPr>
                <a:spLocks noChangeShapeType="1"/>
              </p:cNvSpPr>
              <p:nvPr/>
            </p:nvSpPr>
            <p:spPr bwMode="auto">
              <a:xfrm>
                <a:off x="7458529" y="5352142"/>
                <a:ext cx="0" cy="164172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85" name="Line 40"/>
              <p:cNvSpPr>
                <a:spLocks noChangeShapeType="1"/>
              </p:cNvSpPr>
              <p:nvPr/>
            </p:nvSpPr>
            <p:spPr bwMode="auto">
              <a:xfrm flipH="1">
                <a:off x="7714342" y="6382658"/>
                <a:ext cx="93143" cy="1811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86" name="Line 40"/>
              <p:cNvSpPr>
                <a:spLocks noChangeShapeType="1"/>
              </p:cNvSpPr>
              <p:nvPr/>
            </p:nvSpPr>
            <p:spPr bwMode="auto">
              <a:xfrm flipH="1">
                <a:off x="7759089" y="6382658"/>
                <a:ext cx="93143" cy="1811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87" name="Rectangle 86"/>
              <p:cNvSpPr>
                <a:spLocks noChangeArrowheads="1"/>
              </p:cNvSpPr>
              <p:nvPr/>
            </p:nvSpPr>
            <p:spPr bwMode="auto">
              <a:xfrm>
                <a:off x="8441257" y="5525937"/>
                <a:ext cx="93143" cy="951063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200" kern="1200"/>
              </a:p>
            </p:txBody>
          </p:sp>
          <p:sp>
            <p:nvSpPr>
              <p:cNvPr id="88" name="Line 44"/>
              <p:cNvSpPr>
                <a:spLocks noChangeShapeType="1"/>
              </p:cNvSpPr>
              <p:nvPr/>
            </p:nvSpPr>
            <p:spPr bwMode="auto">
              <a:xfrm>
                <a:off x="8449129" y="6477000"/>
                <a:ext cx="0" cy="150244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90" name="Line 47"/>
              <p:cNvSpPr>
                <a:spLocks noChangeShapeType="1"/>
              </p:cNvSpPr>
              <p:nvPr/>
            </p:nvSpPr>
            <p:spPr bwMode="auto">
              <a:xfrm flipH="1">
                <a:off x="7449458" y="6620329"/>
                <a:ext cx="228600" cy="0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 type="triangle" w="sm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91" name="Line 48"/>
              <p:cNvSpPr>
                <a:spLocks noChangeShapeType="1"/>
              </p:cNvSpPr>
              <p:nvPr/>
            </p:nvSpPr>
            <p:spPr bwMode="auto">
              <a:xfrm>
                <a:off x="8229600" y="6629400"/>
                <a:ext cx="228600" cy="0"/>
              </a:xfrm>
              <a:prstGeom prst="line">
                <a:avLst/>
              </a:prstGeom>
              <a:noFill/>
              <a:ln w="12700">
                <a:solidFill>
                  <a:srgbClr val="7F7F7F"/>
                </a:solidFill>
                <a:round/>
                <a:headEnd/>
                <a:tailEnd type="triangle" w="sm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 kern="1200"/>
              </a:p>
            </p:txBody>
          </p:sp>
          <p:sp>
            <p:nvSpPr>
              <p:cNvPr id="89" name="Text Box 23"/>
              <p:cNvSpPr txBox="1">
                <a:spLocks noChangeArrowheads="1"/>
              </p:cNvSpPr>
              <p:nvPr/>
            </p:nvSpPr>
            <p:spPr bwMode="auto">
              <a:xfrm rot="3220693">
                <a:off x="5613648" y="5701451"/>
                <a:ext cx="66230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50" b="1" dirty="0" smtClean="0">
                    <a:ea typeface="Arial" charset="0"/>
                    <a:cs typeface="Arial" charset="0"/>
                  </a:rPr>
                  <a:t>RTBT</a:t>
                </a:r>
                <a:endParaRPr lang="en-US" sz="1050" b="1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92" name="Text Box 23"/>
              <p:cNvSpPr txBox="1">
                <a:spLocks noChangeArrowheads="1"/>
              </p:cNvSpPr>
              <p:nvPr/>
            </p:nvSpPr>
            <p:spPr bwMode="auto">
              <a:xfrm>
                <a:off x="4699249" y="4634650"/>
                <a:ext cx="66230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50" b="1" dirty="0" smtClean="0">
                    <a:ea typeface="Arial" charset="0"/>
                    <a:cs typeface="Arial" charset="0"/>
                  </a:rPr>
                  <a:t>Ring</a:t>
                </a:r>
                <a:endParaRPr lang="en-US" sz="1050" b="1" dirty="0">
                  <a:ea typeface="Arial" charset="0"/>
                  <a:cs typeface="Arial" charset="0"/>
                </a:endParaRPr>
              </a:p>
            </p:txBody>
          </p:sp>
          <p:sp>
            <p:nvSpPr>
              <p:cNvPr id="94" name="Text Box 23"/>
              <p:cNvSpPr txBox="1">
                <a:spLocks noChangeArrowheads="1"/>
              </p:cNvSpPr>
              <p:nvPr/>
            </p:nvSpPr>
            <p:spPr bwMode="auto">
              <a:xfrm>
                <a:off x="3588962" y="5791200"/>
                <a:ext cx="662301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50" b="1" dirty="0" smtClean="0">
                    <a:ea typeface="Arial" charset="0"/>
                    <a:cs typeface="Arial" charset="0"/>
                  </a:rPr>
                  <a:t>Linac</a:t>
                </a:r>
                <a:endParaRPr lang="en-US" sz="1050" b="1" dirty="0">
                  <a:ea typeface="Arial" charset="0"/>
                  <a:cs typeface="Arial" charset="0"/>
                </a:endParaRPr>
              </a:p>
            </p:txBody>
          </p:sp>
        </p:grpSp>
      </p:grpSp>
      <p:cxnSp>
        <p:nvCxnSpPr>
          <p:cNvPr id="93" name="Straight Arrow Connector 92"/>
          <p:cNvCxnSpPr/>
          <p:nvPr/>
        </p:nvCxnSpPr>
        <p:spPr>
          <a:xfrm>
            <a:off x="2590800" y="2725579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886200" y="1277779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5638800" y="2725579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228600" y="3810000"/>
            <a:ext cx="8763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Spallation Neutron Source (SNS)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Materials research with neutrons through spallation of protons in mercury</a:t>
            </a:r>
          </a:p>
          <a:p>
            <a:pPr marL="346075" lvl="1" indent="0">
              <a:lnSpc>
                <a:spcPct val="80000"/>
              </a:lnSpc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 smtClean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4800600" y="1201579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094766"/>
              </p:ext>
            </p:extLst>
          </p:nvPr>
        </p:nvGraphicFramePr>
        <p:xfrm>
          <a:off x="838200" y="4922520"/>
          <a:ext cx="7924800" cy="868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77440"/>
                <a:gridCol w="5547360"/>
              </a:tblGrid>
              <a:tr h="1594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Power on Target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 smtClean="0"/>
                        <a:t>1.4 MW at</a:t>
                      </a:r>
                      <a:r>
                        <a:rPr lang="en-US" sz="1600" b="0" baseline="0" dirty="0" smtClean="0"/>
                        <a:t> 1.0 </a:t>
                      </a:r>
                      <a:r>
                        <a:rPr lang="en-US" sz="1600" b="0" baseline="0" dirty="0" err="1" smtClean="0"/>
                        <a:t>GeV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4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Pulse on Target 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1.5 E14 protons (24 µC) in 670 ns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7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Macro-pulse in Linac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1000 mini pulses</a:t>
                      </a:r>
                      <a:r>
                        <a:rPr lang="en-US" sz="1600" baseline="0" dirty="0" smtClean="0"/>
                        <a:t> of </a:t>
                      </a:r>
                      <a:r>
                        <a:rPr lang="en-US" sz="1600" dirty="0" smtClean="0"/>
                        <a:t>~24 mA average over</a:t>
                      </a:r>
                      <a:r>
                        <a:rPr lang="en-US" sz="1600" baseline="0" dirty="0" smtClean="0"/>
                        <a:t> 1 </a:t>
                      </a:r>
                      <a:r>
                        <a:rPr lang="en-US" sz="1600" baseline="0" dirty="0" err="1" smtClean="0"/>
                        <a:t>ms</a:t>
                      </a:r>
                      <a:r>
                        <a:rPr lang="en-US" sz="1600" dirty="0" smtClean="0"/>
                        <a:t> at 60 Hz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71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971800"/>
            <a:ext cx="3430416" cy="193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Ring coupled beam </a:t>
            </a:r>
            <a:r>
              <a:rPr lang="en-US" dirty="0" smtClean="0"/>
              <a:t>study: initial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7200"/>
          </a:xfrm>
        </p:spPr>
        <p:txBody>
          <a:bodyPr/>
          <a:lstStyle/>
          <a:p>
            <a:r>
              <a:rPr lang="en-US" sz="2400" dirty="0" smtClean="0"/>
              <a:t>Damped oscillator: check its period changes </a:t>
            </a:r>
            <a:r>
              <a:rPr lang="en-US" sz="2400" dirty="0" err="1" smtClean="0"/>
              <a:t>vs</a:t>
            </a:r>
            <a:r>
              <a:rPr lang="en-US" sz="2400" dirty="0" smtClean="0"/>
              <a:t> charge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276600" y="5867400"/>
            <a:ext cx="2681775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Fit to function: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a</a:t>
            </a:r>
            <a:r>
              <a:rPr lang="en-US" sz="1400" dirty="0"/>
              <a:t>*</a:t>
            </a:r>
            <a:r>
              <a:rPr lang="en-US" sz="1400" dirty="0" err="1"/>
              <a:t>exp</a:t>
            </a:r>
            <a:r>
              <a:rPr lang="en-US" sz="1400" dirty="0"/>
              <a:t>(-f*x)*sin(b*x +c)+d</a:t>
            </a:r>
            <a:endParaRPr lang="en-US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4724400" y="1371600"/>
            <a:ext cx="41148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ym typeface="Wingdings"/>
              </a:rPr>
              <a:t> Lower charge seems to have longer </a:t>
            </a:r>
            <a:r>
              <a:rPr lang="en-US" dirty="0" smtClean="0">
                <a:sym typeface="Wingdings"/>
              </a:rPr>
              <a:t>and stronger exchange </a:t>
            </a:r>
            <a:r>
              <a:rPr lang="en-US" dirty="0" smtClean="0">
                <a:sym typeface="Wingdings"/>
              </a:rPr>
              <a:t>of RMS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86" y="2971800"/>
            <a:ext cx="2902214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143000"/>
            <a:ext cx="2941899" cy="17540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67600" y="2667000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1.2 µC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45414" y="3124200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0.7 µC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5414" y="1371600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0.4 µC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724400"/>
            <a:ext cx="2971800" cy="179782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45414" y="4876800"/>
            <a:ext cx="869386" cy="3462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1.2 µC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9967" y="5029200"/>
            <a:ext cx="122397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Split tune</a:t>
            </a:r>
          </a:p>
        </p:txBody>
      </p:sp>
    </p:spTree>
    <p:extLst>
      <p:ext uri="{BB962C8B-B14F-4D97-AF65-F5344CB8AC3E}">
        <p14:creationId xmlns:p14="http://schemas.microsoft.com/office/powerpoint/2010/main" val="333423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Beam Dynamics initial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Probably not Montague Resonance because coupling stronger at lower intensities</a:t>
            </a:r>
          </a:p>
          <a:p>
            <a:r>
              <a:rPr lang="en-US" dirty="0" smtClean="0"/>
              <a:t>Looks like linear lattice coupling, but this was corrected before experiment started with skew quads</a:t>
            </a:r>
          </a:p>
          <a:p>
            <a:r>
              <a:rPr lang="en-US" dirty="0" smtClean="0"/>
              <a:t>Investigation ongoing…. (e.g. mapping profiles from RTBT to Ring, </a:t>
            </a:r>
            <a:r>
              <a:rPr lang="en-US" dirty="0" smtClean="0"/>
              <a:t>simulations, verifying calibration)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Beam Dynamics meets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42640" cy="4724400"/>
          </a:xfrm>
        </p:spPr>
        <p:txBody>
          <a:bodyPr/>
          <a:lstStyle/>
          <a:p>
            <a:r>
              <a:rPr lang="en-US" dirty="0" smtClean="0"/>
              <a:t>Good example of how to use a complex diagnostic</a:t>
            </a:r>
          </a:p>
          <a:p>
            <a:r>
              <a:rPr lang="en-US" dirty="0" smtClean="0"/>
              <a:t>Has advantages over wire scanner</a:t>
            </a:r>
          </a:p>
          <a:p>
            <a:pPr lvl="1"/>
            <a:r>
              <a:rPr lang="en-US" dirty="0" smtClean="0"/>
              <a:t>Can handle high intensity</a:t>
            </a:r>
          </a:p>
          <a:p>
            <a:pPr lvl="1"/>
            <a:r>
              <a:rPr lang="en-US" dirty="0" smtClean="0"/>
              <a:t>Scans faster</a:t>
            </a:r>
          </a:p>
          <a:p>
            <a:pPr lvl="1"/>
            <a:r>
              <a:rPr lang="en-US" dirty="0" smtClean="0"/>
              <a:t>Not interceptive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No beam losses</a:t>
            </a:r>
          </a:p>
          <a:p>
            <a:r>
              <a:rPr lang="en-US" dirty="0" smtClean="0"/>
              <a:t>The Beam Dynamics experimental needs pushed the development of the electron scanner software</a:t>
            </a:r>
          </a:p>
          <a:p>
            <a:pPr lvl="1"/>
            <a:r>
              <a:rPr lang="en-US" dirty="0" smtClean="0"/>
              <a:t>Manage many turns of data for acquisition and display</a:t>
            </a:r>
          </a:p>
          <a:p>
            <a:pPr lvl="1"/>
            <a:r>
              <a:rPr lang="en-US" dirty="0" smtClean="0"/>
              <a:t>Further verification of analysis</a:t>
            </a:r>
          </a:p>
          <a:p>
            <a:r>
              <a:rPr lang="en-US" dirty="0" smtClean="0"/>
              <a:t>At SNS, the Beam Dynamics and Diagnostics meet every day (Espresso!)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9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7391400" cy="3962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Beam Dynamics: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Define and execute experiment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Simulate experiment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Benchmark simulation with experiment</a:t>
            </a:r>
          </a:p>
          <a:p>
            <a:pPr>
              <a:lnSpc>
                <a:spcPct val="80000"/>
              </a:lnSpc>
            </a:pPr>
            <a:endParaRPr lang="en-US" sz="1050" dirty="0" smtClean="0"/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1F538C"/>
                </a:solidFill>
              </a:rPr>
              <a:t>Diagnostics: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Knows </a:t>
            </a:r>
            <a:r>
              <a:rPr lang="en-US" sz="2000" dirty="0"/>
              <a:t>how to setup </a:t>
            </a:r>
            <a:r>
              <a:rPr lang="en-US" sz="2000" dirty="0" smtClean="0"/>
              <a:t>diagnostics devices for measurements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Knows how </a:t>
            </a:r>
            <a:r>
              <a:rPr lang="en-US" sz="2000" dirty="0" smtClean="0"/>
              <a:t>obtain beam parameters from raw data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Provides </a:t>
            </a:r>
            <a:r>
              <a:rPr lang="en-US" sz="2000" dirty="0"/>
              <a:t>application to </a:t>
            </a:r>
            <a:r>
              <a:rPr lang="en-US" sz="2000" dirty="0" smtClean="0"/>
              <a:t>acquire data </a:t>
            </a:r>
            <a:r>
              <a:rPr lang="en-US" sz="2000" dirty="0"/>
              <a:t>and generate </a:t>
            </a:r>
            <a:r>
              <a:rPr lang="en-US" sz="2000" dirty="0" smtClean="0"/>
              <a:t>results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67001" y="1219200"/>
            <a:ext cx="5714999" cy="1997075"/>
            <a:chOff x="747183" y="1056741"/>
            <a:chExt cx="8396817" cy="3140075"/>
          </a:xfrm>
        </p:grpSpPr>
        <p:grpSp>
          <p:nvGrpSpPr>
            <p:cNvPr id="6" name="Group 5"/>
            <p:cNvGrpSpPr/>
            <p:nvPr/>
          </p:nvGrpSpPr>
          <p:grpSpPr>
            <a:xfrm>
              <a:off x="747183" y="1056741"/>
              <a:ext cx="8396817" cy="3140075"/>
              <a:chOff x="747183" y="1056741"/>
              <a:chExt cx="8396817" cy="3140075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747183" y="3391953"/>
                <a:ext cx="184150" cy="161925"/>
              </a:xfrm>
              <a:prstGeom prst="rect">
                <a:avLst/>
              </a:prstGeom>
              <a:solidFill>
                <a:srgbClr val="FFFFFF"/>
              </a:solidFill>
              <a:ln w="12700" cap="flat" cmpd="dbl" algn="ctr">
                <a:solidFill>
                  <a:srgbClr val="5FCCC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1200"/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931333" y="3430053"/>
                <a:ext cx="4095750" cy="88900"/>
              </a:xfrm>
              <a:prstGeom prst="rect">
                <a:avLst/>
              </a:prstGeom>
              <a:solidFill>
                <a:srgbClr val="FFFFFF"/>
              </a:solidFill>
              <a:ln w="12700" cap="flat" cmpd="dbl" algn="ctr">
                <a:solidFill>
                  <a:srgbClr val="5FCCC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1200"/>
              </a:p>
            </p:txBody>
          </p:sp>
          <p:pic>
            <p:nvPicPr>
              <p:cNvPr id="10" name="Picture 9" descr="ring detaile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0625" y="1056741"/>
                <a:ext cx="4143375" cy="3140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V="1">
              <a:off x="899583" y="3490378"/>
              <a:ext cx="4121150" cy="3175"/>
            </a:xfrm>
            <a:prstGeom prst="line">
              <a:avLst/>
            </a:prstGeom>
            <a:noFill/>
            <a:ln w="6350">
              <a:solidFill>
                <a:srgbClr val="FAFF4F"/>
              </a:solidFill>
              <a:round/>
              <a:headEnd/>
              <a:tailEnd/>
            </a:ln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Beam Dynamics meets Diagnostics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109994"/>
            <a:ext cx="1219200" cy="1023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590800"/>
            <a:ext cx="1676400" cy="16367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548740" y="838200"/>
            <a:ext cx="1528460" cy="673100"/>
            <a:chOff x="6324600" y="1752600"/>
            <a:chExt cx="1528460" cy="673100"/>
          </a:xfrm>
        </p:grpSpPr>
        <p:sp>
          <p:nvSpPr>
            <p:cNvPr id="13" name="TextBox 12"/>
            <p:cNvSpPr txBox="1"/>
            <p:nvPr/>
          </p:nvSpPr>
          <p:spPr>
            <a:xfrm>
              <a:off x="6934200" y="1905000"/>
              <a:ext cx="918860" cy="247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 smtClean="0"/>
                <a:t>What the..?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1752600"/>
              <a:ext cx="673100" cy="673100"/>
            </a:xfrm>
            <a:prstGeom prst="rect">
              <a:avLst/>
            </a:prstGeom>
          </p:spPr>
        </p:pic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28600" y="4800600"/>
            <a:ext cx="755950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Problem:</a:t>
            </a:r>
          </a:p>
          <a:p>
            <a:pPr marL="393700" lvl="1" indent="-225425">
              <a:lnSpc>
                <a:spcPct val="80000"/>
              </a:lnSpc>
              <a:buNone/>
            </a:pPr>
            <a:r>
              <a:rPr lang="en-US" sz="2000" dirty="0" smtClean="0"/>
              <a:t>Beam profiles are found to be coupled under certain conditions</a:t>
            </a:r>
          </a:p>
          <a:p>
            <a:pPr marL="393700" lvl="1" indent="-225425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18783D"/>
                </a:solidFill>
                <a:sym typeface="Wingdings"/>
              </a:rPr>
              <a:t></a:t>
            </a:r>
            <a:r>
              <a:rPr lang="en-US" sz="2000" dirty="0" smtClean="0"/>
              <a:t> Setup to get right beam size on target more complicated </a:t>
            </a:r>
          </a:p>
        </p:txBody>
      </p:sp>
    </p:spTree>
    <p:extLst>
      <p:ext uri="{BB962C8B-B14F-4D97-AF65-F5344CB8AC3E}">
        <p14:creationId xmlns:p14="http://schemas.microsoft.com/office/powerpoint/2010/main" val="365310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aking Gla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9.86454E-7 -7.58908E-7 L 9.86454E-7 -0.1302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80" y="3124200"/>
            <a:ext cx="3317204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Beam Dynamics: Space Charge Effects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28339"/>
              </p:ext>
            </p:extLst>
          </p:nvPr>
        </p:nvGraphicFramePr>
        <p:xfrm>
          <a:off x="304800" y="1914160"/>
          <a:ext cx="4724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" name="Equation" r:id="rId4" imgW="2222500" imgH="228600" progId="Equation.3">
                  <p:embed/>
                </p:oleObj>
              </mc:Choice>
              <mc:Fallback>
                <p:oleObj name="Equation" r:id="rId4" imgW="2222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1914160"/>
                        <a:ext cx="47244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29477"/>
              </p:ext>
            </p:extLst>
          </p:nvPr>
        </p:nvGraphicFramePr>
        <p:xfrm>
          <a:off x="5625004" y="1676400"/>
          <a:ext cx="35052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0" name="Equation" r:id="rId6" imgW="1803400" imgH="431800" progId="Equation.3">
                  <p:embed/>
                </p:oleObj>
              </mc:Choice>
              <mc:Fallback>
                <p:oleObj name="Equation" r:id="rId6" imgW="1803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5004" y="1676400"/>
                        <a:ext cx="35052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1143000"/>
            <a:ext cx="69193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Hill’s equation with space charge as driving force: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67200" y="35814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/>
              <a:t>Nominal tune point without space charge</a:t>
            </a:r>
            <a:endParaRPr lang="en-US" sz="1600" kern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267200" y="4191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/>
              <a:t>Tune spread due to space charge effects particles differently based on local density</a:t>
            </a:r>
            <a:endParaRPr lang="en-US" sz="1600" kern="1200" dirty="0"/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 flipV="1">
            <a:off x="2971800" y="4038600"/>
            <a:ext cx="1295400" cy="567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1"/>
          </p:cNvCxnSpPr>
          <p:nvPr/>
        </p:nvCxnSpPr>
        <p:spPr>
          <a:xfrm flipH="1" flipV="1">
            <a:off x="3352800" y="3657600"/>
            <a:ext cx="914400" cy="93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/>
          <p:nvPr/>
        </p:nvPicPr>
        <p:blipFill>
          <a:blip r:embed="rId8"/>
          <a:stretch>
            <a:fillRect/>
          </a:stretch>
        </p:blipFill>
        <p:spPr>
          <a:xfrm>
            <a:off x="2397760" y="5410200"/>
            <a:ext cx="421640" cy="389562"/>
          </a:xfrm>
          <a:prstGeom prst="rect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9"/>
          <a:stretch>
            <a:fillRect/>
          </a:stretch>
        </p:blipFill>
        <p:spPr>
          <a:xfrm>
            <a:off x="442913" y="3886200"/>
            <a:ext cx="395287" cy="4127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30816" y="1990360"/>
            <a:ext cx="6079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426" y="5867400"/>
            <a:ext cx="3324721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 smtClean="0"/>
              <a:t>Simulation of space effect on tune </a:t>
            </a:r>
          </a:p>
        </p:txBody>
      </p:sp>
    </p:spTree>
    <p:extLst>
      <p:ext uri="{BB962C8B-B14F-4D97-AF65-F5344CB8AC3E}">
        <p14:creationId xmlns:p14="http://schemas.microsoft.com/office/powerpoint/2010/main" val="156525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99" y="4572000"/>
            <a:ext cx="3401137" cy="1537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362" y="616920"/>
            <a:ext cx="2996184" cy="21336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8600" y="2743200"/>
            <a:ext cx="853440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Aft>
                <a:spcPts val="600"/>
              </a:spcAft>
              <a:buFont typeface="Arial" charset="0"/>
              <a:buNone/>
            </a:pPr>
            <a:r>
              <a:rPr lang="en-US" sz="2400" dirty="0" smtClean="0">
                <a:solidFill>
                  <a:srgbClr val="18783D"/>
                </a:solidFill>
              </a:rPr>
              <a:t> </a:t>
            </a:r>
            <a:r>
              <a:rPr lang="en-US" sz="2400" dirty="0" smtClean="0">
                <a:solidFill>
                  <a:srgbClr val="1F538C"/>
                </a:solidFill>
              </a:rPr>
              <a:t>Characteristics</a:t>
            </a:r>
            <a:r>
              <a:rPr lang="en-US" sz="2400" dirty="0" smtClean="0"/>
              <a:t>:</a:t>
            </a:r>
          </a:p>
          <a:p>
            <a:pPr lvl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/>
              <a:t>Sensitive to intensity: stronger with more space charge</a:t>
            </a:r>
          </a:p>
          <a:p>
            <a:pPr lvl="1">
              <a:lnSpc>
                <a:spcPct val="70000"/>
              </a:lnSpc>
              <a:spcAft>
                <a:spcPts val="600"/>
              </a:spcAft>
            </a:pPr>
            <a:r>
              <a:rPr lang="en-US" sz="2000" dirty="0" smtClean="0">
                <a:latin typeface="+mn-lt"/>
                <a:ea typeface="ＭＳ ゴシック"/>
                <a:cs typeface="ＭＳ ゴシック"/>
                <a:sym typeface="Wingdings"/>
              </a:rPr>
              <a:t>Sensitive to tune-split: stronger with closer tunes</a:t>
            </a:r>
          </a:p>
          <a:p>
            <a:pPr lvl="1">
              <a:lnSpc>
                <a:spcPct val="70000"/>
              </a:lnSpc>
              <a:spcAft>
                <a:spcPts val="600"/>
              </a:spcAft>
              <a:buFont typeface="Wingdings" charset="0"/>
              <a:buChar char="à"/>
            </a:pPr>
            <a:r>
              <a:rPr lang="en-US" sz="2000" dirty="0" smtClean="0">
                <a:latin typeface="+mn-lt"/>
                <a:ea typeface="ＭＳ ゴシック"/>
                <a:cs typeface="ＭＳ ゴシック"/>
                <a:sym typeface="Wingdings"/>
              </a:rPr>
              <a:t>Observe exchange of RMS widths between planes</a:t>
            </a:r>
            <a:endParaRPr lang="en-US" sz="2000" dirty="0" smtClean="0">
              <a:latin typeface="+mn-lt"/>
              <a:ea typeface="ＭＳ ゴシック"/>
              <a:cs typeface="ＭＳ 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533400"/>
          </a:xfrm>
        </p:spPr>
        <p:txBody>
          <a:bodyPr>
            <a:normAutofit/>
          </a:bodyPr>
          <a:lstStyle/>
          <a:p>
            <a:r>
              <a:rPr lang="en-US" dirty="0"/>
              <a:t>Beam </a:t>
            </a:r>
            <a:r>
              <a:rPr lang="en-US" dirty="0" smtClean="0"/>
              <a:t>Dynamics: Resonances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5600"/>
            <a:ext cx="8229600" cy="685800"/>
          </a:xfrm>
        </p:spPr>
        <p:txBody>
          <a:bodyPr/>
          <a:lstStyle/>
          <a:p>
            <a:pPr marL="0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Montague Resonance</a:t>
            </a:r>
            <a:r>
              <a:rPr lang="en-US" sz="2400" dirty="0" smtClean="0"/>
              <a:t>:</a:t>
            </a:r>
            <a:endParaRPr lang="en-US" sz="2000" dirty="0" smtClean="0">
              <a:latin typeface="+mn-lt"/>
              <a:ea typeface="ＭＳ ゴシック"/>
              <a:cs typeface="ＭＳ ゴシック"/>
            </a:endParaRPr>
          </a:p>
          <a:p>
            <a:pPr lvl="1">
              <a:lnSpc>
                <a:spcPct val="70000"/>
              </a:lnSpc>
              <a:spcAft>
                <a:spcPts val="600"/>
              </a:spcAft>
            </a:pPr>
            <a:endParaRPr lang="en-US" sz="2000" dirty="0" smtClean="0">
              <a:latin typeface="+mn-lt"/>
              <a:ea typeface="ＭＳ ゴシック"/>
              <a:cs typeface="ＭＳ ゴシック"/>
            </a:endParaRPr>
          </a:p>
          <a:p>
            <a:pPr marL="0" indent="0">
              <a:lnSpc>
                <a:spcPct val="70000"/>
              </a:lnSpc>
              <a:spcAft>
                <a:spcPts val="600"/>
              </a:spcAft>
              <a:buNone/>
            </a:pPr>
            <a:endParaRPr lang="en-US" sz="2400" dirty="0" smtClean="0"/>
          </a:p>
          <a:p>
            <a:pPr lvl="1">
              <a:lnSpc>
                <a:spcPct val="70000"/>
              </a:lnSpc>
              <a:spcAft>
                <a:spcPts val="600"/>
              </a:spcAft>
            </a:pPr>
            <a:endParaRPr lang="en-US" sz="2000" dirty="0" smtClean="0">
              <a:latin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750472"/>
              </p:ext>
            </p:extLst>
          </p:nvPr>
        </p:nvGraphicFramePr>
        <p:xfrm>
          <a:off x="3429000" y="1725612"/>
          <a:ext cx="2500312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" name="Equation" r:id="rId5" imgW="1054100" imgH="190500" progId="Equation.3">
                  <p:embed/>
                </p:oleObj>
              </mc:Choice>
              <mc:Fallback>
                <p:oleObj name="Equation" r:id="rId5" imgW="10541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1725612"/>
                        <a:ext cx="2500312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/>
          <p:nvPr/>
        </p:nvPicPr>
        <p:blipFill>
          <a:blip r:embed="rId7"/>
          <a:stretch>
            <a:fillRect/>
          </a:stretch>
        </p:blipFill>
        <p:spPr>
          <a:xfrm>
            <a:off x="7696200" y="2646001"/>
            <a:ext cx="340900" cy="325799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8"/>
          <a:stretch>
            <a:fillRect/>
          </a:stretch>
        </p:blipFill>
        <p:spPr>
          <a:xfrm>
            <a:off x="6096000" y="1579201"/>
            <a:ext cx="319594" cy="345191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6773098" y="838200"/>
            <a:ext cx="1989902" cy="1569546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9296559">
            <a:off x="6774498" y="1859308"/>
            <a:ext cx="73794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2x-2y=0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601980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Turn</a:t>
            </a:r>
            <a:endParaRPr lang="en-US" sz="10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944794"/>
              </p:ext>
            </p:extLst>
          </p:nvPr>
        </p:nvGraphicFramePr>
        <p:xfrm>
          <a:off x="1676400" y="5029200"/>
          <a:ext cx="88387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" name="Equation" r:id="rId9" imgW="558800" imgH="241300" progId="Equation.3">
                  <p:embed/>
                </p:oleObj>
              </mc:Choice>
              <mc:Fallback>
                <p:oleObj name="Equation" r:id="rId9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76400" y="5029200"/>
                        <a:ext cx="88387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05200" y="4343400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Second Order Beam Moments</a:t>
            </a:r>
            <a:endParaRPr lang="en-US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5029200" y="4648200"/>
            <a:ext cx="77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kern="1200" dirty="0" smtClean="0">
                <a:solidFill>
                  <a:srgbClr val="FF0000"/>
                </a:solidFill>
                <a:latin typeface="MS Reference Sans Serif"/>
              </a:rPr>
              <a:t>Vertical</a:t>
            </a:r>
          </a:p>
          <a:p>
            <a:r>
              <a:rPr lang="en-US" sz="900" kern="1200" dirty="0" smtClean="0">
                <a:solidFill>
                  <a:srgbClr val="3366FF"/>
                </a:solidFill>
                <a:latin typeface="MS Reference Sans Serif"/>
              </a:rPr>
              <a:t>Horizontal</a:t>
            </a:r>
            <a:endParaRPr lang="en-US" sz="900" kern="1200" dirty="0">
              <a:solidFill>
                <a:srgbClr val="3366FF"/>
              </a:solidFill>
              <a:latin typeface="MS Reference Sans Serif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424389"/>
              </p:ext>
            </p:extLst>
          </p:nvPr>
        </p:nvGraphicFramePr>
        <p:xfrm>
          <a:off x="381000" y="943237"/>
          <a:ext cx="5029200" cy="58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" name="Equation" r:id="rId11" imgW="2120900" imgH="228600" progId="Equation.3">
                  <p:embed/>
                </p:oleObj>
              </mc:Choice>
              <mc:Fallback>
                <p:oleObj name="Equation" r:id="rId11" imgW="2120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1000" y="943237"/>
                        <a:ext cx="5029200" cy="58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876108" y="6248400"/>
            <a:ext cx="4601713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i="1" dirty="0" smtClean="0"/>
              <a:t>Simulation of space charge effect on RMS width</a:t>
            </a:r>
          </a:p>
        </p:txBody>
      </p:sp>
    </p:spTree>
    <p:extLst>
      <p:ext uri="{BB962C8B-B14F-4D97-AF65-F5344CB8AC3E}">
        <p14:creationId xmlns:p14="http://schemas.microsoft.com/office/powerpoint/2010/main" val="250858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1F538C"/>
                </a:solidFill>
              </a:rPr>
              <a:t>Conditions SNS Ring: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Different tune-splits with different beam intensities and stored turns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1F538C"/>
                </a:solidFill>
              </a:rPr>
              <a:t>Required Data: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Profiles (RMS width) during accumulation and storage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89303"/>
              </p:ext>
            </p:extLst>
          </p:nvPr>
        </p:nvGraphicFramePr>
        <p:xfrm>
          <a:off x="431039" y="2636520"/>
          <a:ext cx="7950961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173"/>
                <a:gridCol w="1056188"/>
                <a:gridCol w="1447800"/>
                <a:gridCol w="1219200"/>
                <a:gridCol w="914400"/>
                <a:gridCol w="1219200"/>
                <a:gridCol w="1143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Each 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Stored turns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Resolu</a:t>
                      </a:r>
                      <a:r>
                        <a:rPr lang="en-US" sz="1600" dirty="0" smtClean="0"/>
                        <a:t> -</a:t>
                      </a:r>
                      <a:r>
                        <a:rPr lang="en-US" sz="1600" dirty="0" err="1" smtClean="0"/>
                        <a:t>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Time@1Hz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 per set*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Wire Scanner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RTBT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Profile point</a:t>
                      </a:r>
                    </a:p>
                    <a:p>
                      <a:r>
                        <a:rPr lang="en-US" sz="1600" dirty="0" smtClean="0"/>
                        <a:t>extracted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Adjust 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50 -100 </a:t>
                      </a:r>
                      <a:r>
                        <a:rPr lang="en-US" sz="1600" dirty="0" err="1" smtClean="0"/>
                        <a:t>pts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100-200 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160 min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Harp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RTBT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Full profile extracted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Adjust 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 </a:t>
                      </a:r>
                      <a:r>
                        <a:rPr lang="en-US" sz="1600" dirty="0" err="1" smtClean="0"/>
                        <a:t>pts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 min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Electron Scanner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Ring </a:t>
                      </a:r>
                      <a:r>
                        <a:rPr lang="en-US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!!!</a:t>
                      </a:r>
                      <a:endParaRPr lang="en-US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Full profile slice any turn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 adjustment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50 -100 </a:t>
                      </a:r>
                      <a:r>
                        <a:rPr lang="en-US" sz="1600" dirty="0" err="1" smtClean="0"/>
                        <a:t>pts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5 - 40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 min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403553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Lucida Grande"/>
              <a:buChar char="-"/>
            </a:pPr>
            <a:r>
              <a:rPr lang="en-US" dirty="0" smtClean="0"/>
              <a:t>The electron scanner can take a set of data unattended (requires offline analysis)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Lucida Grande"/>
              <a:buChar char="-"/>
            </a:pPr>
            <a:r>
              <a:rPr lang="en-US" dirty="0" smtClean="0"/>
              <a:t>The wire scanner has the best signal to noise ratio, the harp has lowest resolution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Lucida Grande"/>
              <a:buChar char="-"/>
            </a:pPr>
            <a:r>
              <a:rPr lang="en-US" dirty="0" smtClean="0"/>
              <a:t>Only the electron scanner can measure directly (no extraction kicker, lattice,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1994" y="4953000"/>
            <a:ext cx="4370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*1 min per profile to setup extraction for RTBT measurements</a:t>
            </a:r>
          </a:p>
        </p:txBody>
      </p:sp>
    </p:spTree>
    <p:extLst>
      <p:ext uri="{BB962C8B-B14F-4D97-AF65-F5344CB8AC3E}">
        <p14:creationId xmlns:p14="http://schemas.microsoft.com/office/powerpoint/2010/main" val="378517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S_Movie_Processed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1" y="1524000"/>
            <a:ext cx="4114799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496290"/>
          </a:xfrm>
        </p:spPr>
        <p:txBody>
          <a:bodyPr>
            <a:normAutofit/>
          </a:bodyPr>
          <a:lstStyle/>
          <a:p>
            <a:r>
              <a:rPr lang="en-US" dirty="0" smtClean="0"/>
              <a:t>Electron Scanner Principle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5299665" y="2638578"/>
            <a:ext cx="2015535" cy="1515535"/>
            <a:chOff x="5299665" y="2714778"/>
            <a:chExt cx="2015535" cy="1515535"/>
          </a:xfrm>
        </p:grpSpPr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6096000" y="2714778"/>
              <a:ext cx="1219200" cy="1515535"/>
            </a:xfrm>
            <a:custGeom>
              <a:avLst/>
              <a:gdLst>
                <a:gd name="connsiteX0" fmla="*/ 0 w 223"/>
                <a:gd name="connsiteY0" fmla="*/ 361 h 397"/>
                <a:gd name="connsiteX1" fmla="*/ 58 w 223"/>
                <a:gd name="connsiteY1" fmla="*/ 78 h 397"/>
                <a:gd name="connsiteX2" fmla="*/ 110 w 223"/>
                <a:gd name="connsiteY2" fmla="*/ 45 h 397"/>
                <a:gd name="connsiteX3" fmla="*/ 223 w 223"/>
                <a:gd name="connsiteY3" fmla="*/ 350 h 397"/>
                <a:gd name="connsiteX0" fmla="*/ 0 w 223"/>
                <a:gd name="connsiteY0" fmla="*/ 357 h 370"/>
                <a:gd name="connsiteX1" fmla="*/ 58 w 223"/>
                <a:gd name="connsiteY1" fmla="*/ 74 h 370"/>
                <a:gd name="connsiteX2" fmla="*/ 110 w 223"/>
                <a:gd name="connsiteY2" fmla="*/ 41 h 370"/>
                <a:gd name="connsiteX3" fmla="*/ 149 w 223"/>
                <a:gd name="connsiteY3" fmla="*/ 319 h 370"/>
                <a:gd name="connsiteX4" fmla="*/ 223 w 223"/>
                <a:gd name="connsiteY4" fmla="*/ 346 h 370"/>
                <a:gd name="connsiteX0" fmla="*/ 0 w 223"/>
                <a:gd name="connsiteY0" fmla="*/ 357 h 370"/>
                <a:gd name="connsiteX1" fmla="*/ 53 w 223"/>
                <a:gd name="connsiteY1" fmla="*/ 311 h 370"/>
                <a:gd name="connsiteX2" fmla="*/ 58 w 223"/>
                <a:gd name="connsiteY2" fmla="*/ 74 h 370"/>
                <a:gd name="connsiteX3" fmla="*/ 110 w 223"/>
                <a:gd name="connsiteY3" fmla="*/ 41 h 370"/>
                <a:gd name="connsiteX4" fmla="*/ 149 w 223"/>
                <a:gd name="connsiteY4" fmla="*/ 319 h 370"/>
                <a:gd name="connsiteX5" fmla="*/ 223 w 223"/>
                <a:gd name="connsiteY5" fmla="*/ 346 h 370"/>
                <a:gd name="connsiteX0" fmla="*/ 0 w 287"/>
                <a:gd name="connsiteY0" fmla="*/ 357 h 370"/>
                <a:gd name="connsiteX1" fmla="*/ 117 w 287"/>
                <a:gd name="connsiteY1" fmla="*/ 311 h 370"/>
                <a:gd name="connsiteX2" fmla="*/ 122 w 287"/>
                <a:gd name="connsiteY2" fmla="*/ 74 h 370"/>
                <a:gd name="connsiteX3" fmla="*/ 174 w 287"/>
                <a:gd name="connsiteY3" fmla="*/ 41 h 370"/>
                <a:gd name="connsiteX4" fmla="*/ 213 w 287"/>
                <a:gd name="connsiteY4" fmla="*/ 319 h 370"/>
                <a:gd name="connsiteX5" fmla="*/ 287 w 287"/>
                <a:gd name="connsiteY5" fmla="*/ 346 h 370"/>
                <a:gd name="connsiteX0" fmla="*/ 0 w 353"/>
                <a:gd name="connsiteY0" fmla="*/ 357 h 370"/>
                <a:gd name="connsiteX1" fmla="*/ 117 w 353"/>
                <a:gd name="connsiteY1" fmla="*/ 311 h 370"/>
                <a:gd name="connsiteX2" fmla="*/ 122 w 353"/>
                <a:gd name="connsiteY2" fmla="*/ 74 h 370"/>
                <a:gd name="connsiteX3" fmla="*/ 174 w 353"/>
                <a:gd name="connsiteY3" fmla="*/ 41 h 370"/>
                <a:gd name="connsiteX4" fmla="*/ 213 w 353"/>
                <a:gd name="connsiteY4" fmla="*/ 319 h 370"/>
                <a:gd name="connsiteX5" fmla="*/ 353 w 353"/>
                <a:gd name="connsiteY5" fmla="*/ 346 h 370"/>
                <a:gd name="connsiteX0" fmla="*/ 0 w 353"/>
                <a:gd name="connsiteY0" fmla="*/ 353 h 354"/>
                <a:gd name="connsiteX1" fmla="*/ 117 w 353"/>
                <a:gd name="connsiteY1" fmla="*/ 307 h 354"/>
                <a:gd name="connsiteX2" fmla="*/ 122 w 353"/>
                <a:gd name="connsiteY2" fmla="*/ 70 h 354"/>
                <a:gd name="connsiteX3" fmla="*/ 174 w 353"/>
                <a:gd name="connsiteY3" fmla="*/ 37 h 354"/>
                <a:gd name="connsiteX4" fmla="*/ 238 w 353"/>
                <a:gd name="connsiteY4" fmla="*/ 290 h 354"/>
                <a:gd name="connsiteX5" fmla="*/ 353 w 353"/>
                <a:gd name="connsiteY5" fmla="*/ 342 h 354"/>
                <a:gd name="connsiteX0" fmla="*/ 0 w 353"/>
                <a:gd name="connsiteY0" fmla="*/ 353 h 354"/>
                <a:gd name="connsiteX1" fmla="*/ 117 w 353"/>
                <a:gd name="connsiteY1" fmla="*/ 307 h 354"/>
                <a:gd name="connsiteX2" fmla="*/ 122 w 353"/>
                <a:gd name="connsiteY2" fmla="*/ 70 h 354"/>
                <a:gd name="connsiteX3" fmla="*/ 174 w 353"/>
                <a:gd name="connsiteY3" fmla="*/ 37 h 354"/>
                <a:gd name="connsiteX4" fmla="*/ 238 w 353"/>
                <a:gd name="connsiteY4" fmla="*/ 290 h 354"/>
                <a:gd name="connsiteX5" fmla="*/ 353 w 353"/>
                <a:gd name="connsiteY5" fmla="*/ 342 h 354"/>
                <a:gd name="connsiteX0" fmla="*/ 0 w 353"/>
                <a:gd name="connsiteY0" fmla="*/ 319 h 326"/>
                <a:gd name="connsiteX1" fmla="*/ 117 w 353"/>
                <a:gd name="connsiteY1" fmla="*/ 273 h 326"/>
                <a:gd name="connsiteX2" fmla="*/ 174 w 353"/>
                <a:gd name="connsiteY2" fmla="*/ 3 h 326"/>
                <a:gd name="connsiteX3" fmla="*/ 238 w 353"/>
                <a:gd name="connsiteY3" fmla="*/ 256 h 326"/>
                <a:gd name="connsiteX4" fmla="*/ 353 w 353"/>
                <a:gd name="connsiteY4" fmla="*/ 308 h 326"/>
                <a:gd name="connsiteX0" fmla="*/ 0 w 353"/>
                <a:gd name="connsiteY0" fmla="*/ 319 h 319"/>
                <a:gd name="connsiteX1" fmla="*/ 107 w 353"/>
                <a:gd name="connsiteY1" fmla="*/ 238 h 319"/>
                <a:gd name="connsiteX2" fmla="*/ 174 w 353"/>
                <a:gd name="connsiteY2" fmla="*/ 3 h 319"/>
                <a:gd name="connsiteX3" fmla="*/ 238 w 353"/>
                <a:gd name="connsiteY3" fmla="*/ 256 h 319"/>
                <a:gd name="connsiteX4" fmla="*/ 353 w 353"/>
                <a:gd name="connsiteY4" fmla="*/ 308 h 319"/>
                <a:gd name="connsiteX0" fmla="*/ 0 w 363"/>
                <a:gd name="connsiteY0" fmla="*/ 272 h 308"/>
                <a:gd name="connsiteX1" fmla="*/ 117 w 363"/>
                <a:gd name="connsiteY1" fmla="*/ 238 h 308"/>
                <a:gd name="connsiteX2" fmla="*/ 184 w 363"/>
                <a:gd name="connsiteY2" fmla="*/ 3 h 308"/>
                <a:gd name="connsiteX3" fmla="*/ 248 w 363"/>
                <a:gd name="connsiteY3" fmla="*/ 256 h 308"/>
                <a:gd name="connsiteX4" fmla="*/ 363 w 363"/>
                <a:gd name="connsiteY4" fmla="*/ 308 h 308"/>
                <a:gd name="connsiteX0" fmla="*/ 0 w 363"/>
                <a:gd name="connsiteY0" fmla="*/ 272 h 308"/>
                <a:gd name="connsiteX1" fmla="*/ 117 w 363"/>
                <a:gd name="connsiteY1" fmla="*/ 238 h 308"/>
                <a:gd name="connsiteX2" fmla="*/ 184 w 363"/>
                <a:gd name="connsiteY2" fmla="*/ 3 h 308"/>
                <a:gd name="connsiteX3" fmla="*/ 248 w 363"/>
                <a:gd name="connsiteY3" fmla="*/ 256 h 308"/>
                <a:gd name="connsiteX4" fmla="*/ 363 w 363"/>
                <a:gd name="connsiteY4" fmla="*/ 308 h 308"/>
                <a:gd name="connsiteX0" fmla="*/ 0 w 363"/>
                <a:gd name="connsiteY0" fmla="*/ 277 h 313"/>
                <a:gd name="connsiteX1" fmla="*/ 111 w 363"/>
                <a:gd name="connsiteY1" fmla="*/ 215 h 313"/>
                <a:gd name="connsiteX2" fmla="*/ 184 w 363"/>
                <a:gd name="connsiteY2" fmla="*/ 8 h 313"/>
                <a:gd name="connsiteX3" fmla="*/ 248 w 363"/>
                <a:gd name="connsiteY3" fmla="*/ 261 h 313"/>
                <a:gd name="connsiteX4" fmla="*/ 363 w 363"/>
                <a:gd name="connsiteY4" fmla="*/ 313 h 313"/>
                <a:gd name="connsiteX0" fmla="*/ 0 w 357"/>
                <a:gd name="connsiteY0" fmla="*/ 264 h 313"/>
                <a:gd name="connsiteX1" fmla="*/ 105 w 357"/>
                <a:gd name="connsiteY1" fmla="*/ 215 h 313"/>
                <a:gd name="connsiteX2" fmla="*/ 178 w 357"/>
                <a:gd name="connsiteY2" fmla="*/ 8 h 313"/>
                <a:gd name="connsiteX3" fmla="*/ 242 w 357"/>
                <a:gd name="connsiteY3" fmla="*/ 261 h 313"/>
                <a:gd name="connsiteX4" fmla="*/ 357 w 357"/>
                <a:gd name="connsiteY4" fmla="*/ 313 h 313"/>
                <a:gd name="connsiteX0" fmla="*/ 41 w 398"/>
                <a:gd name="connsiteY0" fmla="*/ 264 h 313"/>
                <a:gd name="connsiteX1" fmla="*/ 146 w 398"/>
                <a:gd name="connsiteY1" fmla="*/ 215 h 313"/>
                <a:gd name="connsiteX2" fmla="*/ 219 w 398"/>
                <a:gd name="connsiteY2" fmla="*/ 8 h 313"/>
                <a:gd name="connsiteX3" fmla="*/ 283 w 398"/>
                <a:gd name="connsiteY3" fmla="*/ 261 h 313"/>
                <a:gd name="connsiteX4" fmla="*/ 398 w 398"/>
                <a:gd name="connsiteY4" fmla="*/ 313 h 313"/>
                <a:gd name="connsiteX0" fmla="*/ 41 w 400"/>
                <a:gd name="connsiteY0" fmla="*/ 239 h 313"/>
                <a:gd name="connsiteX1" fmla="*/ 148 w 400"/>
                <a:gd name="connsiteY1" fmla="*/ 215 h 313"/>
                <a:gd name="connsiteX2" fmla="*/ 221 w 400"/>
                <a:gd name="connsiteY2" fmla="*/ 8 h 313"/>
                <a:gd name="connsiteX3" fmla="*/ 285 w 400"/>
                <a:gd name="connsiteY3" fmla="*/ 261 h 313"/>
                <a:gd name="connsiteX4" fmla="*/ 400 w 400"/>
                <a:gd name="connsiteY4" fmla="*/ 313 h 313"/>
                <a:gd name="connsiteX0" fmla="*/ 41 w 400"/>
                <a:gd name="connsiteY0" fmla="*/ 226 h 313"/>
                <a:gd name="connsiteX1" fmla="*/ 148 w 400"/>
                <a:gd name="connsiteY1" fmla="*/ 215 h 313"/>
                <a:gd name="connsiteX2" fmla="*/ 221 w 400"/>
                <a:gd name="connsiteY2" fmla="*/ 8 h 313"/>
                <a:gd name="connsiteX3" fmla="*/ 285 w 400"/>
                <a:gd name="connsiteY3" fmla="*/ 261 h 313"/>
                <a:gd name="connsiteX4" fmla="*/ 400 w 400"/>
                <a:gd name="connsiteY4" fmla="*/ 313 h 313"/>
                <a:gd name="connsiteX0" fmla="*/ 0 w 359"/>
                <a:gd name="connsiteY0" fmla="*/ 226 h 313"/>
                <a:gd name="connsiteX1" fmla="*/ 107 w 359"/>
                <a:gd name="connsiteY1" fmla="*/ 215 h 313"/>
                <a:gd name="connsiteX2" fmla="*/ 180 w 359"/>
                <a:gd name="connsiteY2" fmla="*/ 8 h 313"/>
                <a:gd name="connsiteX3" fmla="*/ 244 w 359"/>
                <a:gd name="connsiteY3" fmla="*/ 261 h 313"/>
                <a:gd name="connsiteX4" fmla="*/ 359 w 359"/>
                <a:gd name="connsiteY4" fmla="*/ 313 h 313"/>
                <a:gd name="connsiteX0" fmla="*/ 0 w 341"/>
                <a:gd name="connsiteY0" fmla="*/ 233 h 313"/>
                <a:gd name="connsiteX1" fmla="*/ 89 w 341"/>
                <a:gd name="connsiteY1" fmla="*/ 215 h 313"/>
                <a:gd name="connsiteX2" fmla="*/ 162 w 341"/>
                <a:gd name="connsiteY2" fmla="*/ 8 h 313"/>
                <a:gd name="connsiteX3" fmla="*/ 226 w 341"/>
                <a:gd name="connsiteY3" fmla="*/ 261 h 313"/>
                <a:gd name="connsiteX4" fmla="*/ 341 w 341"/>
                <a:gd name="connsiteY4" fmla="*/ 313 h 313"/>
                <a:gd name="connsiteX0" fmla="*/ 0 w 341"/>
                <a:gd name="connsiteY0" fmla="*/ 233 h 313"/>
                <a:gd name="connsiteX1" fmla="*/ 89 w 341"/>
                <a:gd name="connsiteY1" fmla="*/ 215 h 313"/>
                <a:gd name="connsiteX2" fmla="*/ 162 w 341"/>
                <a:gd name="connsiteY2" fmla="*/ 8 h 313"/>
                <a:gd name="connsiteX3" fmla="*/ 226 w 341"/>
                <a:gd name="connsiteY3" fmla="*/ 261 h 313"/>
                <a:gd name="connsiteX4" fmla="*/ 341 w 341"/>
                <a:gd name="connsiteY4" fmla="*/ 313 h 313"/>
                <a:gd name="connsiteX0" fmla="*/ 0 w 341"/>
                <a:gd name="connsiteY0" fmla="*/ 306 h 317"/>
                <a:gd name="connsiteX1" fmla="*/ 89 w 341"/>
                <a:gd name="connsiteY1" fmla="*/ 215 h 317"/>
                <a:gd name="connsiteX2" fmla="*/ 162 w 341"/>
                <a:gd name="connsiteY2" fmla="*/ 8 h 317"/>
                <a:gd name="connsiteX3" fmla="*/ 226 w 341"/>
                <a:gd name="connsiteY3" fmla="*/ 261 h 317"/>
                <a:gd name="connsiteX4" fmla="*/ 341 w 341"/>
                <a:gd name="connsiteY4" fmla="*/ 313 h 317"/>
                <a:gd name="connsiteX0" fmla="*/ 0 w 341"/>
                <a:gd name="connsiteY0" fmla="*/ 306 h 313"/>
                <a:gd name="connsiteX1" fmla="*/ 89 w 341"/>
                <a:gd name="connsiteY1" fmla="*/ 215 h 313"/>
                <a:gd name="connsiteX2" fmla="*/ 162 w 341"/>
                <a:gd name="connsiteY2" fmla="*/ 8 h 313"/>
                <a:gd name="connsiteX3" fmla="*/ 226 w 341"/>
                <a:gd name="connsiteY3" fmla="*/ 261 h 313"/>
                <a:gd name="connsiteX4" fmla="*/ 341 w 341"/>
                <a:gd name="connsiteY4" fmla="*/ 313 h 313"/>
                <a:gd name="connsiteX0" fmla="*/ 0 w 341"/>
                <a:gd name="connsiteY0" fmla="*/ 299 h 306"/>
                <a:gd name="connsiteX1" fmla="*/ 89 w 341"/>
                <a:gd name="connsiteY1" fmla="*/ 245 h 306"/>
                <a:gd name="connsiteX2" fmla="*/ 162 w 341"/>
                <a:gd name="connsiteY2" fmla="*/ 1 h 306"/>
                <a:gd name="connsiteX3" fmla="*/ 226 w 341"/>
                <a:gd name="connsiteY3" fmla="*/ 254 h 306"/>
                <a:gd name="connsiteX4" fmla="*/ 341 w 341"/>
                <a:gd name="connsiteY4" fmla="*/ 306 h 306"/>
                <a:gd name="connsiteX0" fmla="*/ 0 w 341"/>
                <a:gd name="connsiteY0" fmla="*/ 299 h 306"/>
                <a:gd name="connsiteX1" fmla="*/ 89 w 341"/>
                <a:gd name="connsiteY1" fmla="*/ 245 h 306"/>
                <a:gd name="connsiteX2" fmla="*/ 162 w 341"/>
                <a:gd name="connsiteY2" fmla="*/ 1 h 306"/>
                <a:gd name="connsiteX3" fmla="*/ 226 w 341"/>
                <a:gd name="connsiteY3" fmla="*/ 254 h 306"/>
                <a:gd name="connsiteX4" fmla="*/ 341 w 341"/>
                <a:gd name="connsiteY4" fmla="*/ 306 h 306"/>
                <a:gd name="connsiteX0" fmla="*/ 0 w 341"/>
                <a:gd name="connsiteY0" fmla="*/ 304 h 335"/>
                <a:gd name="connsiteX1" fmla="*/ 89 w 341"/>
                <a:gd name="connsiteY1" fmla="*/ 250 h 335"/>
                <a:gd name="connsiteX2" fmla="*/ 162 w 341"/>
                <a:gd name="connsiteY2" fmla="*/ 6 h 335"/>
                <a:gd name="connsiteX3" fmla="*/ 226 w 341"/>
                <a:gd name="connsiteY3" fmla="*/ 284 h 335"/>
                <a:gd name="connsiteX4" fmla="*/ 341 w 341"/>
                <a:gd name="connsiteY4" fmla="*/ 311 h 335"/>
                <a:gd name="connsiteX0" fmla="*/ 0 w 475"/>
                <a:gd name="connsiteY0" fmla="*/ 304 h 335"/>
                <a:gd name="connsiteX1" fmla="*/ 89 w 475"/>
                <a:gd name="connsiteY1" fmla="*/ 250 h 335"/>
                <a:gd name="connsiteX2" fmla="*/ 162 w 475"/>
                <a:gd name="connsiteY2" fmla="*/ 6 h 335"/>
                <a:gd name="connsiteX3" fmla="*/ 226 w 475"/>
                <a:gd name="connsiteY3" fmla="*/ 284 h 335"/>
                <a:gd name="connsiteX4" fmla="*/ 341 w 475"/>
                <a:gd name="connsiteY4" fmla="*/ 311 h 335"/>
                <a:gd name="connsiteX0" fmla="*/ 0 w 526"/>
                <a:gd name="connsiteY0" fmla="*/ 304 h 320"/>
                <a:gd name="connsiteX1" fmla="*/ 89 w 526"/>
                <a:gd name="connsiteY1" fmla="*/ 250 h 320"/>
                <a:gd name="connsiteX2" fmla="*/ 162 w 526"/>
                <a:gd name="connsiteY2" fmla="*/ 6 h 320"/>
                <a:gd name="connsiteX3" fmla="*/ 226 w 526"/>
                <a:gd name="connsiteY3" fmla="*/ 284 h 320"/>
                <a:gd name="connsiteX4" fmla="*/ 392 w 526"/>
                <a:gd name="connsiteY4" fmla="*/ 224 h 320"/>
                <a:gd name="connsiteX0" fmla="*/ 0 w 392"/>
                <a:gd name="connsiteY0" fmla="*/ 304 h 320"/>
                <a:gd name="connsiteX1" fmla="*/ 89 w 392"/>
                <a:gd name="connsiteY1" fmla="*/ 250 h 320"/>
                <a:gd name="connsiteX2" fmla="*/ 162 w 392"/>
                <a:gd name="connsiteY2" fmla="*/ 6 h 320"/>
                <a:gd name="connsiteX3" fmla="*/ 226 w 392"/>
                <a:gd name="connsiteY3" fmla="*/ 284 h 320"/>
                <a:gd name="connsiteX4" fmla="*/ 392 w 392"/>
                <a:gd name="connsiteY4" fmla="*/ 224 h 320"/>
                <a:gd name="connsiteX0" fmla="*/ 0 w 392"/>
                <a:gd name="connsiteY0" fmla="*/ 304 h 339"/>
                <a:gd name="connsiteX1" fmla="*/ 89 w 392"/>
                <a:gd name="connsiteY1" fmla="*/ 250 h 339"/>
                <a:gd name="connsiteX2" fmla="*/ 162 w 392"/>
                <a:gd name="connsiteY2" fmla="*/ 6 h 339"/>
                <a:gd name="connsiteX3" fmla="*/ 226 w 392"/>
                <a:gd name="connsiteY3" fmla="*/ 284 h 339"/>
                <a:gd name="connsiteX4" fmla="*/ 392 w 392"/>
                <a:gd name="connsiteY4" fmla="*/ 311 h 339"/>
                <a:gd name="connsiteX0" fmla="*/ 0 w 392"/>
                <a:gd name="connsiteY0" fmla="*/ 304 h 335"/>
                <a:gd name="connsiteX1" fmla="*/ 89 w 392"/>
                <a:gd name="connsiteY1" fmla="*/ 250 h 335"/>
                <a:gd name="connsiteX2" fmla="*/ 162 w 392"/>
                <a:gd name="connsiteY2" fmla="*/ 6 h 335"/>
                <a:gd name="connsiteX3" fmla="*/ 226 w 392"/>
                <a:gd name="connsiteY3" fmla="*/ 284 h 335"/>
                <a:gd name="connsiteX4" fmla="*/ 392 w 392"/>
                <a:gd name="connsiteY4" fmla="*/ 311 h 335"/>
                <a:gd name="connsiteX0" fmla="*/ 0 w 392"/>
                <a:gd name="connsiteY0" fmla="*/ 304 h 329"/>
                <a:gd name="connsiteX1" fmla="*/ 89 w 392"/>
                <a:gd name="connsiteY1" fmla="*/ 250 h 329"/>
                <a:gd name="connsiteX2" fmla="*/ 162 w 392"/>
                <a:gd name="connsiteY2" fmla="*/ 6 h 329"/>
                <a:gd name="connsiteX3" fmla="*/ 226 w 392"/>
                <a:gd name="connsiteY3" fmla="*/ 284 h 329"/>
                <a:gd name="connsiteX4" fmla="*/ 392 w 392"/>
                <a:gd name="connsiteY4" fmla="*/ 311 h 329"/>
                <a:gd name="connsiteX0" fmla="*/ 0 w 392"/>
                <a:gd name="connsiteY0" fmla="*/ 298 h 323"/>
                <a:gd name="connsiteX1" fmla="*/ 89 w 392"/>
                <a:gd name="connsiteY1" fmla="*/ 275 h 323"/>
                <a:gd name="connsiteX2" fmla="*/ 162 w 392"/>
                <a:gd name="connsiteY2" fmla="*/ 0 h 323"/>
                <a:gd name="connsiteX3" fmla="*/ 226 w 392"/>
                <a:gd name="connsiteY3" fmla="*/ 278 h 323"/>
                <a:gd name="connsiteX4" fmla="*/ 392 w 392"/>
                <a:gd name="connsiteY4" fmla="*/ 305 h 323"/>
                <a:gd name="connsiteX0" fmla="*/ 0 w 392"/>
                <a:gd name="connsiteY0" fmla="*/ 298 h 323"/>
                <a:gd name="connsiteX1" fmla="*/ 115 w 392"/>
                <a:gd name="connsiteY1" fmla="*/ 275 h 323"/>
                <a:gd name="connsiteX2" fmla="*/ 162 w 392"/>
                <a:gd name="connsiteY2" fmla="*/ 0 h 323"/>
                <a:gd name="connsiteX3" fmla="*/ 226 w 392"/>
                <a:gd name="connsiteY3" fmla="*/ 278 h 323"/>
                <a:gd name="connsiteX4" fmla="*/ 392 w 392"/>
                <a:gd name="connsiteY4" fmla="*/ 305 h 323"/>
                <a:gd name="connsiteX0" fmla="*/ 0 w 392"/>
                <a:gd name="connsiteY0" fmla="*/ 298 h 323"/>
                <a:gd name="connsiteX1" fmla="*/ 115 w 392"/>
                <a:gd name="connsiteY1" fmla="*/ 275 h 323"/>
                <a:gd name="connsiteX2" fmla="*/ 162 w 392"/>
                <a:gd name="connsiteY2" fmla="*/ 0 h 323"/>
                <a:gd name="connsiteX3" fmla="*/ 226 w 392"/>
                <a:gd name="connsiteY3" fmla="*/ 278 h 323"/>
                <a:gd name="connsiteX4" fmla="*/ 392 w 39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8"/>
                <a:gd name="connsiteX1" fmla="*/ 175 w 452"/>
                <a:gd name="connsiteY1" fmla="*/ 275 h 328"/>
                <a:gd name="connsiteX2" fmla="*/ 222 w 452"/>
                <a:gd name="connsiteY2" fmla="*/ 0 h 328"/>
                <a:gd name="connsiteX3" fmla="*/ 286 w 452"/>
                <a:gd name="connsiteY3" fmla="*/ 278 h 328"/>
                <a:gd name="connsiteX4" fmla="*/ 452 w 452"/>
                <a:gd name="connsiteY4" fmla="*/ 305 h 328"/>
                <a:gd name="connsiteX0" fmla="*/ 0 w 452"/>
                <a:gd name="connsiteY0" fmla="*/ 298 h 328"/>
                <a:gd name="connsiteX1" fmla="*/ 175 w 452"/>
                <a:gd name="connsiteY1" fmla="*/ 275 h 328"/>
                <a:gd name="connsiteX2" fmla="*/ 222 w 452"/>
                <a:gd name="connsiteY2" fmla="*/ 0 h 328"/>
                <a:gd name="connsiteX3" fmla="*/ 286 w 452"/>
                <a:gd name="connsiteY3" fmla="*/ 278 h 328"/>
                <a:gd name="connsiteX4" fmla="*/ 452 w 452"/>
                <a:gd name="connsiteY4" fmla="*/ 305 h 328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75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49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49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49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52"/>
                <a:gd name="connsiteY0" fmla="*/ 298 h 323"/>
                <a:gd name="connsiteX1" fmla="*/ 149 w 452"/>
                <a:gd name="connsiteY1" fmla="*/ 275 h 323"/>
                <a:gd name="connsiteX2" fmla="*/ 222 w 452"/>
                <a:gd name="connsiteY2" fmla="*/ 0 h 323"/>
                <a:gd name="connsiteX3" fmla="*/ 286 w 452"/>
                <a:gd name="connsiteY3" fmla="*/ 278 h 323"/>
                <a:gd name="connsiteX4" fmla="*/ 452 w 452"/>
                <a:gd name="connsiteY4" fmla="*/ 305 h 323"/>
                <a:gd name="connsiteX0" fmla="*/ 0 w 426"/>
                <a:gd name="connsiteY0" fmla="*/ 298 h 323"/>
                <a:gd name="connsiteX1" fmla="*/ 123 w 426"/>
                <a:gd name="connsiteY1" fmla="*/ 275 h 323"/>
                <a:gd name="connsiteX2" fmla="*/ 196 w 426"/>
                <a:gd name="connsiteY2" fmla="*/ 0 h 323"/>
                <a:gd name="connsiteX3" fmla="*/ 260 w 426"/>
                <a:gd name="connsiteY3" fmla="*/ 278 h 323"/>
                <a:gd name="connsiteX4" fmla="*/ 426 w 426"/>
                <a:gd name="connsiteY4" fmla="*/ 305 h 323"/>
                <a:gd name="connsiteX0" fmla="*/ 0 w 465"/>
                <a:gd name="connsiteY0" fmla="*/ 298 h 323"/>
                <a:gd name="connsiteX1" fmla="*/ 162 w 465"/>
                <a:gd name="connsiteY1" fmla="*/ 275 h 323"/>
                <a:gd name="connsiteX2" fmla="*/ 235 w 465"/>
                <a:gd name="connsiteY2" fmla="*/ 0 h 323"/>
                <a:gd name="connsiteX3" fmla="*/ 299 w 465"/>
                <a:gd name="connsiteY3" fmla="*/ 278 h 323"/>
                <a:gd name="connsiteX4" fmla="*/ 465 w 465"/>
                <a:gd name="connsiteY4" fmla="*/ 305 h 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" h="323">
                  <a:moveTo>
                    <a:pt x="0" y="298"/>
                  </a:moveTo>
                  <a:cubicBezTo>
                    <a:pt x="56" y="300"/>
                    <a:pt x="121" y="301"/>
                    <a:pt x="162" y="275"/>
                  </a:cubicBezTo>
                  <a:cubicBezTo>
                    <a:pt x="210" y="245"/>
                    <a:pt x="212" y="0"/>
                    <a:pt x="235" y="0"/>
                  </a:cubicBezTo>
                  <a:cubicBezTo>
                    <a:pt x="258" y="0"/>
                    <a:pt x="261" y="227"/>
                    <a:pt x="299" y="278"/>
                  </a:cubicBezTo>
                  <a:cubicBezTo>
                    <a:pt x="347" y="323"/>
                    <a:pt x="409" y="304"/>
                    <a:pt x="465" y="305"/>
                  </a:cubicBezTo>
                </a:path>
              </a:pathLst>
            </a:cu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2210153" lon="18720000" rev="225455"/>
              </a:camera>
              <a:lightRig rig="threePt" dir="t"/>
            </a:scene3d>
            <a:sp3d/>
          </p:spPr>
          <p:txBody>
            <a:bodyPr wrap="none" anchor="ctr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>
              <a:off x="5909265" y="3400578"/>
              <a:ext cx="415335" cy="2961"/>
            </a:xfrm>
            <a:prstGeom prst="line">
              <a:avLst/>
            </a:prstGeom>
            <a:noFill/>
            <a:ln w="38100" cap="rnd" cmpd="sng" algn="ctr">
              <a:solidFill>
                <a:srgbClr val="0000FF">
                  <a:alpha val="56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Line 26"/>
            <p:cNvSpPr>
              <a:spLocks noChangeShapeType="1"/>
            </p:cNvSpPr>
            <p:nvPr/>
          </p:nvSpPr>
          <p:spPr bwMode="auto">
            <a:xfrm>
              <a:off x="5299665" y="3400578"/>
              <a:ext cx="415335" cy="2961"/>
            </a:xfrm>
            <a:prstGeom prst="line">
              <a:avLst/>
            </a:prstGeom>
            <a:noFill/>
            <a:ln w="38100" cap="rnd" cmpd="sng" algn="ctr">
              <a:solidFill>
                <a:srgbClr val="0000FF">
                  <a:alpha val="56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65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514762" y="2867178"/>
              <a:ext cx="623103" cy="1028930"/>
            </a:xfrm>
            <a:prstGeom prst="rect">
              <a:avLst/>
            </a:prstGeom>
            <a:solidFill>
              <a:srgbClr val="FF660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scene3d>
              <a:camera prst="orthographicFront">
                <a:rot lat="2100000" lon="18300000" rev="0"/>
              </a:camera>
              <a:lightRig rig="threePt" dir="t"/>
            </a:scene3d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000" b="1" i="1" u="sng" dirty="0" smtClean="0">
                  <a:latin typeface="Arial" pitchFamily="-107" charset="0"/>
                </a:rPr>
                <a:t>dy</a:t>
              </a:r>
              <a:endParaRPr lang="en-US" sz="2000" b="1" i="1" u="sng" dirty="0">
                <a:latin typeface="Arial" pitchFamily="-107" charset="0"/>
              </a:endParaRPr>
            </a:p>
            <a:p>
              <a:pPr algn="ctr">
                <a:defRPr/>
              </a:pPr>
              <a:r>
                <a:rPr lang="en-US" sz="2000" b="1" i="1" dirty="0">
                  <a:latin typeface="Arial" pitchFamily="-107" charset="0"/>
                </a:rPr>
                <a:t>dx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0600" y="1828800"/>
            <a:ext cx="175846" cy="195250"/>
            <a:chOff x="1387231" y="1856021"/>
            <a:chExt cx="175846" cy="195250"/>
          </a:xfrm>
          <a:scene3d>
            <a:camera prst="perspectiveFront">
              <a:rot lat="1140000" lon="840000" rev="21240000"/>
            </a:camera>
            <a:lightRig rig="threePt" dir="t"/>
          </a:scene3d>
        </p:grpSpPr>
        <p:cxnSp>
          <p:nvCxnSpPr>
            <p:cNvPr id="23" name="Straight Connector 22"/>
            <p:cNvCxnSpPr/>
            <p:nvPr/>
          </p:nvCxnSpPr>
          <p:spPr>
            <a:xfrm flipH="1">
              <a:off x="1387231" y="2041702"/>
              <a:ext cx="17584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471898" y="1856021"/>
              <a:ext cx="0" cy="19525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828800" y="733578"/>
            <a:ext cx="1943652" cy="369332"/>
          </a:xfrm>
          <a:prstGeom prst="rect">
            <a:avLst/>
          </a:prstGeom>
          <a:noFill/>
          <a:scene3d>
            <a:camera prst="perspectiveFront" fov="2700000">
              <a:rot lat="1124834" lon="829632" rev="2105400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Quadrupoles</a:t>
            </a:r>
            <a:endParaRPr lang="en-US" b="1" cap="none" dirty="0"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 flipV="1">
            <a:off x="895464" y="2384227"/>
            <a:ext cx="175846" cy="195250"/>
            <a:chOff x="1392705" y="1856021"/>
            <a:chExt cx="175846" cy="195250"/>
          </a:xfrm>
          <a:scene3d>
            <a:camera prst="perspectiveFront">
              <a:rot lat="1140000" lon="840000" rev="21240000"/>
            </a:camera>
            <a:lightRig rig="threePt" dir="t"/>
          </a:scene3d>
        </p:grpSpPr>
        <p:cxnSp>
          <p:nvCxnSpPr>
            <p:cNvPr id="30" name="Straight Connector 29"/>
            <p:cNvCxnSpPr/>
            <p:nvPr/>
          </p:nvCxnSpPr>
          <p:spPr>
            <a:xfrm flipH="1">
              <a:off x="1392705" y="2041702"/>
              <a:ext cx="17584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471898" y="1856021"/>
              <a:ext cx="0" cy="19525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31"/>
          <p:cNvSpPr/>
          <p:nvPr/>
        </p:nvSpPr>
        <p:spPr>
          <a:xfrm rot="1068338">
            <a:off x="1442241" y="1053546"/>
            <a:ext cx="385500" cy="3014330"/>
          </a:xfrm>
          <a:custGeom>
            <a:avLst/>
            <a:gdLst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240974 w 423333"/>
              <a:gd name="connsiteY2" fmla="*/ 905282 h 1817077"/>
              <a:gd name="connsiteX3" fmla="*/ 78154 w 423333"/>
              <a:gd name="connsiteY3" fmla="*/ 1699846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732410 h 1817077"/>
              <a:gd name="connsiteX7" fmla="*/ 254000 w 423333"/>
              <a:gd name="connsiteY7" fmla="*/ 918308 h 1817077"/>
              <a:gd name="connsiteX8" fmla="*/ 351692 w 423333"/>
              <a:gd name="connsiteY8" fmla="*/ 149795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240974 w 423333"/>
              <a:gd name="connsiteY2" fmla="*/ 905282 h 1817077"/>
              <a:gd name="connsiteX3" fmla="*/ 78154 w 423333"/>
              <a:gd name="connsiteY3" fmla="*/ 1699846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732410 h 1817077"/>
              <a:gd name="connsiteX7" fmla="*/ 286564 w 423333"/>
              <a:gd name="connsiteY7" fmla="*/ 905283 h 1817077"/>
              <a:gd name="connsiteX8" fmla="*/ 351692 w 423333"/>
              <a:gd name="connsiteY8" fmla="*/ 149795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95385 w 423333"/>
              <a:gd name="connsiteY2" fmla="*/ 905282 h 1817077"/>
              <a:gd name="connsiteX3" fmla="*/ 78154 w 423333"/>
              <a:gd name="connsiteY3" fmla="*/ 1699846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732410 h 1817077"/>
              <a:gd name="connsiteX7" fmla="*/ 286564 w 423333"/>
              <a:gd name="connsiteY7" fmla="*/ 905283 h 1817077"/>
              <a:gd name="connsiteX8" fmla="*/ 351692 w 423333"/>
              <a:gd name="connsiteY8" fmla="*/ 149795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69333 w 423333"/>
              <a:gd name="connsiteY2" fmla="*/ 905282 h 1817077"/>
              <a:gd name="connsiteX3" fmla="*/ 78154 w 423333"/>
              <a:gd name="connsiteY3" fmla="*/ 1699846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732410 h 1817077"/>
              <a:gd name="connsiteX7" fmla="*/ 286564 w 423333"/>
              <a:gd name="connsiteY7" fmla="*/ 905283 h 1817077"/>
              <a:gd name="connsiteX8" fmla="*/ 351692 w 423333"/>
              <a:gd name="connsiteY8" fmla="*/ 149795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69333 w 423333"/>
              <a:gd name="connsiteY2" fmla="*/ 905282 h 1817077"/>
              <a:gd name="connsiteX3" fmla="*/ 39077 w 423333"/>
              <a:gd name="connsiteY3" fmla="*/ 1712872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732410 h 1817077"/>
              <a:gd name="connsiteX7" fmla="*/ 286564 w 423333"/>
              <a:gd name="connsiteY7" fmla="*/ 905283 h 1817077"/>
              <a:gd name="connsiteX8" fmla="*/ 351692 w 423333"/>
              <a:gd name="connsiteY8" fmla="*/ 149795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69333 w 423333"/>
              <a:gd name="connsiteY2" fmla="*/ 905282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732410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69333 w 423333"/>
              <a:gd name="connsiteY2" fmla="*/ 905282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6564 w 423333"/>
              <a:gd name="connsiteY8" fmla="*/ 905283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23743 w 423333"/>
              <a:gd name="connsiteY1" fmla="*/ 162820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0051 w 423333"/>
              <a:gd name="connsiteY8" fmla="*/ 931334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43281 w 423333"/>
              <a:gd name="connsiteY1" fmla="*/ 436358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0051 w 423333"/>
              <a:gd name="connsiteY8" fmla="*/ 931334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43281 w 423333"/>
              <a:gd name="connsiteY1" fmla="*/ 436358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0051 w 423333"/>
              <a:gd name="connsiteY8" fmla="*/ 931334 h 1817077"/>
              <a:gd name="connsiteX9" fmla="*/ 351692 w 423333"/>
              <a:gd name="connsiteY9" fmla="*/ 149795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143281 w 423333"/>
              <a:gd name="connsiteY1" fmla="*/ 436358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0051 w 423333"/>
              <a:gd name="connsiteY8" fmla="*/ 931334 h 1817077"/>
              <a:gd name="connsiteX9" fmla="*/ 312615 w 423333"/>
              <a:gd name="connsiteY9" fmla="*/ 397282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75846 w 423333"/>
              <a:gd name="connsiteY2" fmla="*/ 94435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0051 w 423333"/>
              <a:gd name="connsiteY8" fmla="*/ 931334 h 1817077"/>
              <a:gd name="connsiteX9" fmla="*/ 312615 w 423333"/>
              <a:gd name="connsiteY9" fmla="*/ 397282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3282 w 423333"/>
              <a:gd name="connsiteY2" fmla="*/ 820614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80051 w 423333"/>
              <a:gd name="connsiteY8" fmla="*/ 931334 h 1817077"/>
              <a:gd name="connsiteX9" fmla="*/ 312615 w 423333"/>
              <a:gd name="connsiteY9" fmla="*/ 397282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3282 w 423333"/>
              <a:gd name="connsiteY2" fmla="*/ 820614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67025 w 423333"/>
              <a:gd name="connsiteY8" fmla="*/ 859693 h 1817077"/>
              <a:gd name="connsiteX9" fmla="*/ 312615 w 423333"/>
              <a:gd name="connsiteY9" fmla="*/ 397282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9795 w 423333"/>
              <a:gd name="connsiteY2" fmla="*/ 898768 h 1817077"/>
              <a:gd name="connsiteX3" fmla="*/ 91179 w 423333"/>
              <a:gd name="connsiteY3" fmla="*/ 1432820 h 1817077"/>
              <a:gd name="connsiteX4" fmla="*/ 39077 w 423333"/>
              <a:gd name="connsiteY4" fmla="*/ 1712872 h 1817077"/>
              <a:gd name="connsiteX5" fmla="*/ 0 w 423333"/>
              <a:gd name="connsiteY5" fmla="*/ 1810564 h 1817077"/>
              <a:gd name="connsiteX6" fmla="*/ 397282 w 423333"/>
              <a:gd name="connsiteY6" fmla="*/ 1817077 h 1817077"/>
              <a:gd name="connsiteX7" fmla="*/ 319128 w 423333"/>
              <a:gd name="connsiteY7" fmla="*/ 1615179 h 1817077"/>
              <a:gd name="connsiteX8" fmla="*/ 267025 w 423333"/>
              <a:gd name="connsiteY8" fmla="*/ 859693 h 1817077"/>
              <a:gd name="connsiteX9" fmla="*/ 312615 w 423333"/>
              <a:gd name="connsiteY9" fmla="*/ 397282 h 1817077"/>
              <a:gd name="connsiteX10" fmla="*/ 423333 w 423333"/>
              <a:gd name="connsiteY10" fmla="*/ 0 h 1817077"/>
              <a:gd name="connsiteX11" fmla="*/ 52102 w 423333"/>
              <a:gd name="connsiteY11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9795 w 423333"/>
              <a:gd name="connsiteY2" fmla="*/ 898768 h 1817077"/>
              <a:gd name="connsiteX3" fmla="*/ 91179 w 423333"/>
              <a:gd name="connsiteY3" fmla="*/ 1432820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12615 w 423333"/>
              <a:gd name="connsiteY8" fmla="*/ 397282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9795 w 423333"/>
              <a:gd name="connsiteY2" fmla="*/ 898768 h 1817077"/>
              <a:gd name="connsiteX3" fmla="*/ 65127 w 423333"/>
              <a:gd name="connsiteY3" fmla="*/ 1628204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12615 w 423333"/>
              <a:gd name="connsiteY8" fmla="*/ 397282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9795 w 423333"/>
              <a:gd name="connsiteY2" fmla="*/ 898768 h 1817077"/>
              <a:gd name="connsiteX3" fmla="*/ 65127 w 423333"/>
              <a:gd name="connsiteY3" fmla="*/ 1628204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25640 w 423333"/>
              <a:gd name="connsiteY8" fmla="*/ 227948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91178 w 423333"/>
              <a:gd name="connsiteY1" fmla="*/ 195384 h 1817077"/>
              <a:gd name="connsiteX2" fmla="*/ 149795 w 423333"/>
              <a:gd name="connsiteY2" fmla="*/ 898768 h 1817077"/>
              <a:gd name="connsiteX3" fmla="*/ 65127 w 423333"/>
              <a:gd name="connsiteY3" fmla="*/ 1628204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25640 w 423333"/>
              <a:gd name="connsiteY8" fmla="*/ 227948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97691 w 423333"/>
              <a:gd name="connsiteY1" fmla="*/ 240973 h 1817077"/>
              <a:gd name="connsiteX2" fmla="*/ 149795 w 423333"/>
              <a:gd name="connsiteY2" fmla="*/ 898768 h 1817077"/>
              <a:gd name="connsiteX3" fmla="*/ 65127 w 423333"/>
              <a:gd name="connsiteY3" fmla="*/ 1628204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25640 w 423333"/>
              <a:gd name="connsiteY8" fmla="*/ 227948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97691 w 423333"/>
              <a:gd name="connsiteY1" fmla="*/ 240973 h 1817077"/>
              <a:gd name="connsiteX2" fmla="*/ 149795 w 423333"/>
              <a:gd name="connsiteY2" fmla="*/ 898768 h 1817077"/>
              <a:gd name="connsiteX3" fmla="*/ 65127 w 423333"/>
              <a:gd name="connsiteY3" fmla="*/ 1628204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45178 w 423333"/>
              <a:gd name="connsiteY8" fmla="*/ 227948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7077"/>
              <a:gd name="connsiteX1" fmla="*/ 97691 w 423333"/>
              <a:gd name="connsiteY1" fmla="*/ 240973 h 1817077"/>
              <a:gd name="connsiteX2" fmla="*/ 149795 w 423333"/>
              <a:gd name="connsiteY2" fmla="*/ 898768 h 1817077"/>
              <a:gd name="connsiteX3" fmla="*/ 65127 w 423333"/>
              <a:gd name="connsiteY3" fmla="*/ 1628204 h 1817077"/>
              <a:gd name="connsiteX4" fmla="*/ 0 w 423333"/>
              <a:gd name="connsiteY4" fmla="*/ 1810564 h 1817077"/>
              <a:gd name="connsiteX5" fmla="*/ 397282 w 423333"/>
              <a:gd name="connsiteY5" fmla="*/ 1817077 h 1817077"/>
              <a:gd name="connsiteX6" fmla="*/ 319128 w 423333"/>
              <a:gd name="connsiteY6" fmla="*/ 1615179 h 1817077"/>
              <a:gd name="connsiteX7" fmla="*/ 267025 w 423333"/>
              <a:gd name="connsiteY7" fmla="*/ 859693 h 1817077"/>
              <a:gd name="connsiteX8" fmla="*/ 345178 w 423333"/>
              <a:gd name="connsiteY8" fmla="*/ 227948 h 1817077"/>
              <a:gd name="connsiteX9" fmla="*/ 423333 w 423333"/>
              <a:gd name="connsiteY9" fmla="*/ 0 h 1817077"/>
              <a:gd name="connsiteX10" fmla="*/ 52102 w 423333"/>
              <a:gd name="connsiteY10" fmla="*/ 0 h 1817077"/>
              <a:gd name="connsiteX0" fmla="*/ 52102 w 423333"/>
              <a:gd name="connsiteY0" fmla="*/ 0 h 1810564"/>
              <a:gd name="connsiteX1" fmla="*/ 97691 w 423333"/>
              <a:gd name="connsiteY1" fmla="*/ 240973 h 1810564"/>
              <a:gd name="connsiteX2" fmla="*/ 149795 w 423333"/>
              <a:gd name="connsiteY2" fmla="*/ 898768 h 1810564"/>
              <a:gd name="connsiteX3" fmla="*/ 65127 w 423333"/>
              <a:gd name="connsiteY3" fmla="*/ 1628204 h 1810564"/>
              <a:gd name="connsiteX4" fmla="*/ 0 w 423333"/>
              <a:gd name="connsiteY4" fmla="*/ 1810564 h 1810564"/>
              <a:gd name="connsiteX5" fmla="*/ 410308 w 423333"/>
              <a:gd name="connsiteY5" fmla="*/ 1804052 h 1810564"/>
              <a:gd name="connsiteX6" fmla="*/ 319128 w 423333"/>
              <a:gd name="connsiteY6" fmla="*/ 1615179 h 1810564"/>
              <a:gd name="connsiteX7" fmla="*/ 267025 w 423333"/>
              <a:gd name="connsiteY7" fmla="*/ 859693 h 1810564"/>
              <a:gd name="connsiteX8" fmla="*/ 345178 w 423333"/>
              <a:gd name="connsiteY8" fmla="*/ 227948 h 1810564"/>
              <a:gd name="connsiteX9" fmla="*/ 423333 w 423333"/>
              <a:gd name="connsiteY9" fmla="*/ 0 h 1810564"/>
              <a:gd name="connsiteX10" fmla="*/ 52102 w 423333"/>
              <a:gd name="connsiteY10" fmla="*/ 0 h 1810564"/>
              <a:gd name="connsiteX0" fmla="*/ 52102 w 423333"/>
              <a:gd name="connsiteY0" fmla="*/ 0 h 1810565"/>
              <a:gd name="connsiteX1" fmla="*/ 97691 w 423333"/>
              <a:gd name="connsiteY1" fmla="*/ 240973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67025 w 423333"/>
              <a:gd name="connsiteY7" fmla="*/ 859693 h 1810565"/>
              <a:gd name="connsiteX8" fmla="*/ 345178 w 423333"/>
              <a:gd name="connsiteY8" fmla="*/ 227948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7691 w 423333"/>
              <a:gd name="connsiteY1" fmla="*/ 240973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67025 w 423333"/>
              <a:gd name="connsiteY7" fmla="*/ 859693 h 1810565"/>
              <a:gd name="connsiteX8" fmla="*/ 345178 w 423333"/>
              <a:gd name="connsiteY8" fmla="*/ 227948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7691 w 423333"/>
              <a:gd name="connsiteY1" fmla="*/ 240973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67025 w 423333"/>
              <a:gd name="connsiteY7" fmla="*/ 859693 h 1810565"/>
              <a:gd name="connsiteX8" fmla="*/ 345178 w 423333"/>
              <a:gd name="connsiteY8" fmla="*/ 227948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1178 w 423333"/>
              <a:gd name="connsiteY1" fmla="*/ 175845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67025 w 423333"/>
              <a:gd name="connsiteY7" fmla="*/ 859693 h 1810565"/>
              <a:gd name="connsiteX8" fmla="*/ 345178 w 423333"/>
              <a:gd name="connsiteY8" fmla="*/ 227948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1178 w 423333"/>
              <a:gd name="connsiteY1" fmla="*/ 175845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67025 w 423333"/>
              <a:gd name="connsiteY7" fmla="*/ 859693 h 1810565"/>
              <a:gd name="connsiteX8" fmla="*/ 345178 w 423333"/>
              <a:gd name="connsiteY8" fmla="*/ 227948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1178 w 423333"/>
              <a:gd name="connsiteY1" fmla="*/ 175845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67025 w 423333"/>
              <a:gd name="connsiteY7" fmla="*/ 859693 h 1810565"/>
              <a:gd name="connsiteX8" fmla="*/ 364717 w 423333"/>
              <a:gd name="connsiteY8" fmla="*/ 169333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1178 w 423333"/>
              <a:gd name="connsiteY1" fmla="*/ 175845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99589 w 423333"/>
              <a:gd name="connsiteY7" fmla="*/ 872718 h 1810565"/>
              <a:gd name="connsiteX8" fmla="*/ 364717 w 423333"/>
              <a:gd name="connsiteY8" fmla="*/ 169333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1178 w 423333"/>
              <a:gd name="connsiteY1" fmla="*/ 175845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73538 w 423333"/>
              <a:gd name="connsiteY7" fmla="*/ 872718 h 1810565"/>
              <a:gd name="connsiteX8" fmla="*/ 364717 w 423333"/>
              <a:gd name="connsiteY8" fmla="*/ 169333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23333"/>
              <a:gd name="connsiteY0" fmla="*/ 0 h 1810565"/>
              <a:gd name="connsiteX1" fmla="*/ 91178 w 423333"/>
              <a:gd name="connsiteY1" fmla="*/ 175845 h 1810565"/>
              <a:gd name="connsiteX2" fmla="*/ 149795 w 423333"/>
              <a:gd name="connsiteY2" fmla="*/ 898768 h 1810565"/>
              <a:gd name="connsiteX3" fmla="*/ 65127 w 423333"/>
              <a:gd name="connsiteY3" fmla="*/ 1628204 h 1810565"/>
              <a:gd name="connsiteX4" fmla="*/ 0 w 423333"/>
              <a:gd name="connsiteY4" fmla="*/ 1810564 h 1810565"/>
              <a:gd name="connsiteX5" fmla="*/ 403796 w 423333"/>
              <a:gd name="connsiteY5" fmla="*/ 1810565 h 1810565"/>
              <a:gd name="connsiteX6" fmla="*/ 319128 w 423333"/>
              <a:gd name="connsiteY6" fmla="*/ 1615179 h 1810565"/>
              <a:gd name="connsiteX7" fmla="*/ 273538 w 423333"/>
              <a:gd name="connsiteY7" fmla="*/ 872718 h 1810565"/>
              <a:gd name="connsiteX8" fmla="*/ 351692 w 423333"/>
              <a:gd name="connsiteY8" fmla="*/ 195384 h 1810565"/>
              <a:gd name="connsiteX9" fmla="*/ 423333 w 423333"/>
              <a:gd name="connsiteY9" fmla="*/ 0 h 1810565"/>
              <a:gd name="connsiteX10" fmla="*/ 52102 w 423333"/>
              <a:gd name="connsiteY10" fmla="*/ 0 h 1810565"/>
              <a:gd name="connsiteX0" fmla="*/ 52102 w 403796"/>
              <a:gd name="connsiteY0" fmla="*/ 0 h 1810565"/>
              <a:gd name="connsiteX1" fmla="*/ 91178 w 403796"/>
              <a:gd name="connsiteY1" fmla="*/ 175845 h 1810565"/>
              <a:gd name="connsiteX2" fmla="*/ 149795 w 403796"/>
              <a:gd name="connsiteY2" fmla="*/ 898768 h 1810565"/>
              <a:gd name="connsiteX3" fmla="*/ 65127 w 403796"/>
              <a:gd name="connsiteY3" fmla="*/ 1628204 h 1810565"/>
              <a:gd name="connsiteX4" fmla="*/ 0 w 403796"/>
              <a:gd name="connsiteY4" fmla="*/ 1810564 h 1810565"/>
              <a:gd name="connsiteX5" fmla="*/ 403796 w 403796"/>
              <a:gd name="connsiteY5" fmla="*/ 1810565 h 1810565"/>
              <a:gd name="connsiteX6" fmla="*/ 319128 w 403796"/>
              <a:gd name="connsiteY6" fmla="*/ 1615179 h 1810565"/>
              <a:gd name="connsiteX7" fmla="*/ 273538 w 403796"/>
              <a:gd name="connsiteY7" fmla="*/ 872718 h 1810565"/>
              <a:gd name="connsiteX8" fmla="*/ 351692 w 403796"/>
              <a:gd name="connsiteY8" fmla="*/ 195384 h 1810565"/>
              <a:gd name="connsiteX9" fmla="*/ 390769 w 403796"/>
              <a:gd name="connsiteY9" fmla="*/ 0 h 1810565"/>
              <a:gd name="connsiteX10" fmla="*/ 52102 w 403796"/>
              <a:gd name="connsiteY10" fmla="*/ 0 h 1810565"/>
              <a:gd name="connsiteX0" fmla="*/ 52102 w 390769"/>
              <a:gd name="connsiteY0" fmla="*/ 0 h 1810564"/>
              <a:gd name="connsiteX1" fmla="*/ 91178 w 390769"/>
              <a:gd name="connsiteY1" fmla="*/ 175845 h 1810564"/>
              <a:gd name="connsiteX2" fmla="*/ 149795 w 390769"/>
              <a:gd name="connsiteY2" fmla="*/ 898768 h 1810564"/>
              <a:gd name="connsiteX3" fmla="*/ 65127 w 390769"/>
              <a:gd name="connsiteY3" fmla="*/ 1628204 h 1810564"/>
              <a:gd name="connsiteX4" fmla="*/ 0 w 390769"/>
              <a:gd name="connsiteY4" fmla="*/ 1810564 h 1810564"/>
              <a:gd name="connsiteX5" fmla="*/ 377745 w 390769"/>
              <a:gd name="connsiteY5" fmla="*/ 1804052 h 1810564"/>
              <a:gd name="connsiteX6" fmla="*/ 319128 w 390769"/>
              <a:gd name="connsiteY6" fmla="*/ 1615179 h 1810564"/>
              <a:gd name="connsiteX7" fmla="*/ 273538 w 390769"/>
              <a:gd name="connsiteY7" fmla="*/ 872718 h 1810564"/>
              <a:gd name="connsiteX8" fmla="*/ 351692 w 390769"/>
              <a:gd name="connsiteY8" fmla="*/ 195384 h 1810564"/>
              <a:gd name="connsiteX9" fmla="*/ 390769 w 390769"/>
              <a:gd name="connsiteY9" fmla="*/ 0 h 1810564"/>
              <a:gd name="connsiteX10" fmla="*/ 52102 w 390769"/>
              <a:gd name="connsiteY10" fmla="*/ 0 h 1810564"/>
              <a:gd name="connsiteX0" fmla="*/ 16208 w 354875"/>
              <a:gd name="connsiteY0" fmla="*/ 0 h 1804052"/>
              <a:gd name="connsiteX1" fmla="*/ 55284 w 354875"/>
              <a:gd name="connsiteY1" fmla="*/ 175845 h 1804052"/>
              <a:gd name="connsiteX2" fmla="*/ 113901 w 354875"/>
              <a:gd name="connsiteY2" fmla="*/ 898768 h 1804052"/>
              <a:gd name="connsiteX3" fmla="*/ 29233 w 354875"/>
              <a:gd name="connsiteY3" fmla="*/ 1628204 h 1804052"/>
              <a:gd name="connsiteX4" fmla="*/ 3183 w 354875"/>
              <a:gd name="connsiteY4" fmla="*/ 1797538 h 1804052"/>
              <a:gd name="connsiteX5" fmla="*/ 341851 w 354875"/>
              <a:gd name="connsiteY5" fmla="*/ 1804052 h 1804052"/>
              <a:gd name="connsiteX6" fmla="*/ 283234 w 354875"/>
              <a:gd name="connsiteY6" fmla="*/ 1615179 h 1804052"/>
              <a:gd name="connsiteX7" fmla="*/ 237644 w 354875"/>
              <a:gd name="connsiteY7" fmla="*/ 872718 h 1804052"/>
              <a:gd name="connsiteX8" fmla="*/ 315798 w 354875"/>
              <a:gd name="connsiteY8" fmla="*/ 195384 h 1804052"/>
              <a:gd name="connsiteX9" fmla="*/ 354875 w 354875"/>
              <a:gd name="connsiteY9" fmla="*/ 0 h 1804052"/>
              <a:gd name="connsiteX10" fmla="*/ 16208 w 354875"/>
              <a:gd name="connsiteY10" fmla="*/ 0 h 1804052"/>
              <a:gd name="connsiteX0" fmla="*/ 16208 w 354875"/>
              <a:gd name="connsiteY0" fmla="*/ 0 h 1810564"/>
              <a:gd name="connsiteX1" fmla="*/ 55284 w 354875"/>
              <a:gd name="connsiteY1" fmla="*/ 175845 h 1810564"/>
              <a:gd name="connsiteX2" fmla="*/ 113901 w 354875"/>
              <a:gd name="connsiteY2" fmla="*/ 898768 h 1810564"/>
              <a:gd name="connsiteX3" fmla="*/ 29233 w 354875"/>
              <a:gd name="connsiteY3" fmla="*/ 1628204 h 1810564"/>
              <a:gd name="connsiteX4" fmla="*/ 3183 w 354875"/>
              <a:gd name="connsiteY4" fmla="*/ 1810564 h 1810564"/>
              <a:gd name="connsiteX5" fmla="*/ 341851 w 354875"/>
              <a:gd name="connsiteY5" fmla="*/ 1804052 h 1810564"/>
              <a:gd name="connsiteX6" fmla="*/ 283234 w 354875"/>
              <a:gd name="connsiteY6" fmla="*/ 1615179 h 1810564"/>
              <a:gd name="connsiteX7" fmla="*/ 237644 w 354875"/>
              <a:gd name="connsiteY7" fmla="*/ 872718 h 1810564"/>
              <a:gd name="connsiteX8" fmla="*/ 315798 w 354875"/>
              <a:gd name="connsiteY8" fmla="*/ 195384 h 1810564"/>
              <a:gd name="connsiteX9" fmla="*/ 354875 w 354875"/>
              <a:gd name="connsiteY9" fmla="*/ 0 h 1810564"/>
              <a:gd name="connsiteX10" fmla="*/ 16208 w 354875"/>
              <a:gd name="connsiteY10" fmla="*/ 0 h 1810564"/>
              <a:gd name="connsiteX0" fmla="*/ 26050 w 364717"/>
              <a:gd name="connsiteY0" fmla="*/ 0 h 1810564"/>
              <a:gd name="connsiteX1" fmla="*/ 65126 w 364717"/>
              <a:gd name="connsiteY1" fmla="*/ 175845 h 1810564"/>
              <a:gd name="connsiteX2" fmla="*/ 123743 w 364717"/>
              <a:gd name="connsiteY2" fmla="*/ 898768 h 1810564"/>
              <a:gd name="connsiteX3" fmla="*/ 39075 w 364717"/>
              <a:gd name="connsiteY3" fmla="*/ 1628204 h 1810564"/>
              <a:gd name="connsiteX4" fmla="*/ 0 w 364717"/>
              <a:gd name="connsiteY4" fmla="*/ 1810564 h 1810564"/>
              <a:gd name="connsiteX5" fmla="*/ 351693 w 364717"/>
              <a:gd name="connsiteY5" fmla="*/ 1804052 h 1810564"/>
              <a:gd name="connsiteX6" fmla="*/ 293076 w 364717"/>
              <a:gd name="connsiteY6" fmla="*/ 1615179 h 1810564"/>
              <a:gd name="connsiteX7" fmla="*/ 247486 w 364717"/>
              <a:gd name="connsiteY7" fmla="*/ 872718 h 1810564"/>
              <a:gd name="connsiteX8" fmla="*/ 325640 w 364717"/>
              <a:gd name="connsiteY8" fmla="*/ 195384 h 1810564"/>
              <a:gd name="connsiteX9" fmla="*/ 364717 w 364717"/>
              <a:gd name="connsiteY9" fmla="*/ 0 h 1810564"/>
              <a:gd name="connsiteX10" fmla="*/ 26050 w 364717"/>
              <a:gd name="connsiteY10" fmla="*/ 0 h 1810564"/>
              <a:gd name="connsiteX0" fmla="*/ 26050 w 364717"/>
              <a:gd name="connsiteY0" fmla="*/ 0 h 1810564"/>
              <a:gd name="connsiteX1" fmla="*/ 65126 w 364717"/>
              <a:gd name="connsiteY1" fmla="*/ 175845 h 1810564"/>
              <a:gd name="connsiteX2" fmla="*/ 123743 w 364717"/>
              <a:gd name="connsiteY2" fmla="*/ 898768 h 1810564"/>
              <a:gd name="connsiteX3" fmla="*/ 39075 w 364717"/>
              <a:gd name="connsiteY3" fmla="*/ 1628204 h 1810564"/>
              <a:gd name="connsiteX4" fmla="*/ 0 w 364717"/>
              <a:gd name="connsiteY4" fmla="*/ 1810564 h 1810564"/>
              <a:gd name="connsiteX5" fmla="*/ 351693 w 364717"/>
              <a:gd name="connsiteY5" fmla="*/ 1804052 h 1810564"/>
              <a:gd name="connsiteX6" fmla="*/ 293076 w 364717"/>
              <a:gd name="connsiteY6" fmla="*/ 1615179 h 1810564"/>
              <a:gd name="connsiteX7" fmla="*/ 247486 w 364717"/>
              <a:gd name="connsiteY7" fmla="*/ 872718 h 1810564"/>
              <a:gd name="connsiteX8" fmla="*/ 325640 w 364717"/>
              <a:gd name="connsiteY8" fmla="*/ 195384 h 1810564"/>
              <a:gd name="connsiteX9" fmla="*/ 364717 w 364717"/>
              <a:gd name="connsiteY9" fmla="*/ 0 h 1810564"/>
              <a:gd name="connsiteX10" fmla="*/ 26050 w 364717"/>
              <a:gd name="connsiteY10" fmla="*/ 0 h 1810564"/>
              <a:gd name="connsiteX0" fmla="*/ 26050 w 364717"/>
              <a:gd name="connsiteY0" fmla="*/ 0 h 1817077"/>
              <a:gd name="connsiteX1" fmla="*/ 65126 w 364717"/>
              <a:gd name="connsiteY1" fmla="*/ 175845 h 1817077"/>
              <a:gd name="connsiteX2" fmla="*/ 123743 w 364717"/>
              <a:gd name="connsiteY2" fmla="*/ 898768 h 1817077"/>
              <a:gd name="connsiteX3" fmla="*/ 39075 w 364717"/>
              <a:gd name="connsiteY3" fmla="*/ 1628204 h 1817077"/>
              <a:gd name="connsiteX4" fmla="*/ 0 w 364717"/>
              <a:gd name="connsiteY4" fmla="*/ 1810564 h 1817077"/>
              <a:gd name="connsiteX5" fmla="*/ 351693 w 364717"/>
              <a:gd name="connsiteY5" fmla="*/ 1817077 h 1817077"/>
              <a:gd name="connsiteX6" fmla="*/ 293076 w 364717"/>
              <a:gd name="connsiteY6" fmla="*/ 1615179 h 1817077"/>
              <a:gd name="connsiteX7" fmla="*/ 247486 w 364717"/>
              <a:gd name="connsiteY7" fmla="*/ 872718 h 1817077"/>
              <a:gd name="connsiteX8" fmla="*/ 325640 w 364717"/>
              <a:gd name="connsiteY8" fmla="*/ 195384 h 1817077"/>
              <a:gd name="connsiteX9" fmla="*/ 364717 w 364717"/>
              <a:gd name="connsiteY9" fmla="*/ 0 h 1817077"/>
              <a:gd name="connsiteX10" fmla="*/ 26050 w 364717"/>
              <a:gd name="connsiteY10" fmla="*/ 0 h 1817077"/>
              <a:gd name="connsiteX0" fmla="*/ 32563 w 371230"/>
              <a:gd name="connsiteY0" fmla="*/ 0 h 1823589"/>
              <a:gd name="connsiteX1" fmla="*/ 71639 w 371230"/>
              <a:gd name="connsiteY1" fmla="*/ 175845 h 1823589"/>
              <a:gd name="connsiteX2" fmla="*/ 130256 w 371230"/>
              <a:gd name="connsiteY2" fmla="*/ 898768 h 1823589"/>
              <a:gd name="connsiteX3" fmla="*/ 45588 w 371230"/>
              <a:gd name="connsiteY3" fmla="*/ 1628204 h 1823589"/>
              <a:gd name="connsiteX4" fmla="*/ 0 w 371230"/>
              <a:gd name="connsiteY4" fmla="*/ 1823589 h 1823589"/>
              <a:gd name="connsiteX5" fmla="*/ 358206 w 371230"/>
              <a:gd name="connsiteY5" fmla="*/ 1817077 h 1823589"/>
              <a:gd name="connsiteX6" fmla="*/ 299589 w 371230"/>
              <a:gd name="connsiteY6" fmla="*/ 1615179 h 1823589"/>
              <a:gd name="connsiteX7" fmla="*/ 253999 w 371230"/>
              <a:gd name="connsiteY7" fmla="*/ 872718 h 1823589"/>
              <a:gd name="connsiteX8" fmla="*/ 332153 w 371230"/>
              <a:gd name="connsiteY8" fmla="*/ 195384 h 1823589"/>
              <a:gd name="connsiteX9" fmla="*/ 371230 w 371230"/>
              <a:gd name="connsiteY9" fmla="*/ 0 h 1823589"/>
              <a:gd name="connsiteX10" fmla="*/ 32563 w 371230"/>
              <a:gd name="connsiteY10" fmla="*/ 0 h 1823589"/>
              <a:gd name="connsiteX0" fmla="*/ 32563 w 371230"/>
              <a:gd name="connsiteY0" fmla="*/ 0 h 1831347"/>
              <a:gd name="connsiteX1" fmla="*/ 71639 w 371230"/>
              <a:gd name="connsiteY1" fmla="*/ 175845 h 1831347"/>
              <a:gd name="connsiteX2" fmla="*/ 130256 w 371230"/>
              <a:gd name="connsiteY2" fmla="*/ 898768 h 1831347"/>
              <a:gd name="connsiteX3" fmla="*/ 45588 w 371230"/>
              <a:gd name="connsiteY3" fmla="*/ 1628204 h 1831347"/>
              <a:gd name="connsiteX4" fmla="*/ 0 w 371230"/>
              <a:gd name="connsiteY4" fmla="*/ 1823589 h 1831347"/>
              <a:gd name="connsiteX5" fmla="*/ 354639 w 371230"/>
              <a:gd name="connsiteY5" fmla="*/ 1831347 h 1831347"/>
              <a:gd name="connsiteX6" fmla="*/ 299589 w 371230"/>
              <a:gd name="connsiteY6" fmla="*/ 1615179 h 1831347"/>
              <a:gd name="connsiteX7" fmla="*/ 253999 w 371230"/>
              <a:gd name="connsiteY7" fmla="*/ 872718 h 1831347"/>
              <a:gd name="connsiteX8" fmla="*/ 332153 w 371230"/>
              <a:gd name="connsiteY8" fmla="*/ 195384 h 1831347"/>
              <a:gd name="connsiteX9" fmla="*/ 371230 w 371230"/>
              <a:gd name="connsiteY9" fmla="*/ 0 h 1831347"/>
              <a:gd name="connsiteX10" fmla="*/ 32563 w 371230"/>
              <a:gd name="connsiteY10" fmla="*/ 0 h 1831347"/>
              <a:gd name="connsiteX0" fmla="*/ 32563 w 371230"/>
              <a:gd name="connsiteY0" fmla="*/ 0 h 1827779"/>
              <a:gd name="connsiteX1" fmla="*/ 71639 w 371230"/>
              <a:gd name="connsiteY1" fmla="*/ 175845 h 1827779"/>
              <a:gd name="connsiteX2" fmla="*/ 130256 w 371230"/>
              <a:gd name="connsiteY2" fmla="*/ 898768 h 1827779"/>
              <a:gd name="connsiteX3" fmla="*/ 45588 w 371230"/>
              <a:gd name="connsiteY3" fmla="*/ 1628204 h 1827779"/>
              <a:gd name="connsiteX4" fmla="*/ 0 w 371230"/>
              <a:gd name="connsiteY4" fmla="*/ 1823589 h 1827779"/>
              <a:gd name="connsiteX5" fmla="*/ 351072 w 371230"/>
              <a:gd name="connsiteY5" fmla="*/ 1827779 h 1827779"/>
              <a:gd name="connsiteX6" fmla="*/ 299589 w 371230"/>
              <a:gd name="connsiteY6" fmla="*/ 1615179 h 1827779"/>
              <a:gd name="connsiteX7" fmla="*/ 253999 w 371230"/>
              <a:gd name="connsiteY7" fmla="*/ 872718 h 1827779"/>
              <a:gd name="connsiteX8" fmla="*/ 332153 w 371230"/>
              <a:gd name="connsiteY8" fmla="*/ 195384 h 1827779"/>
              <a:gd name="connsiteX9" fmla="*/ 371230 w 371230"/>
              <a:gd name="connsiteY9" fmla="*/ 0 h 1827779"/>
              <a:gd name="connsiteX10" fmla="*/ 32563 w 371230"/>
              <a:gd name="connsiteY10" fmla="*/ 0 h 1827779"/>
              <a:gd name="connsiteX0" fmla="*/ 32563 w 371230"/>
              <a:gd name="connsiteY0" fmla="*/ 0 h 1824212"/>
              <a:gd name="connsiteX1" fmla="*/ 71639 w 371230"/>
              <a:gd name="connsiteY1" fmla="*/ 175845 h 1824212"/>
              <a:gd name="connsiteX2" fmla="*/ 130256 w 371230"/>
              <a:gd name="connsiteY2" fmla="*/ 898768 h 1824212"/>
              <a:gd name="connsiteX3" fmla="*/ 45588 w 371230"/>
              <a:gd name="connsiteY3" fmla="*/ 1628204 h 1824212"/>
              <a:gd name="connsiteX4" fmla="*/ 0 w 371230"/>
              <a:gd name="connsiteY4" fmla="*/ 1823589 h 1824212"/>
              <a:gd name="connsiteX5" fmla="*/ 351072 w 371230"/>
              <a:gd name="connsiteY5" fmla="*/ 1824212 h 1824212"/>
              <a:gd name="connsiteX6" fmla="*/ 299589 w 371230"/>
              <a:gd name="connsiteY6" fmla="*/ 1615179 h 1824212"/>
              <a:gd name="connsiteX7" fmla="*/ 253999 w 371230"/>
              <a:gd name="connsiteY7" fmla="*/ 872718 h 1824212"/>
              <a:gd name="connsiteX8" fmla="*/ 332153 w 371230"/>
              <a:gd name="connsiteY8" fmla="*/ 195384 h 1824212"/>
              <a:gd name="connsiteX9" fmla="*/ 371230 w 371230"/>
              <a:gd name="connsiteY9" fmla="*/ 0 h 1824212"/>
              <a:gd name="connsiteX10" fmla="*/ 32563 w 371230"/>
              <a:gd name="connsiteY10" fmla="*/ 0 h 1824212"/>
              <a:gd name="connsiteX0" fmla="*/ 46833 w 385500"/>
              <a:gd name="connsiteY0" fmla="*/ 0 h 1824212"/>
              <a:gd name="connsiteX1" fmla="*/ 85909 w 385500"/>
              <a:gd name="connsiteY1" fmla="*/ 175845 h 1824212"/>
              <a:gd name="connsiteX2" fmla="*/ 144526 w 385500"/>
              <a:gd name="connsiteY2" fmla="*/ 898768 h 1824212"/>
              <a:gd name="connsiteX3" fmla="*/ 59858 w 385500"/>
              <a:gd name="connsiteY3" fmla="*/ 1628204 h 1824212"/>
              <a:gd name="connsiteX4" fmla="*/ 0 w 385500"/>
              <a:gd name="connsiteY4" fmla="*/ 1823589 h 1824212"/>
              <a:gd name="connsiteX5" fmla="*/ 365342 w 385500"/>
              <a:gd name="connsiteY5" fmla="*/ 1824212 h 1824212"/>
              <a:gd name="connsiteX6" fmla="*/ 313859 w 385500"/>
              <a:gd name="connsiteY6" fmla="*/ 1615179 h 1824212"/>
              <a:gd name="connsiteX7" fmla="*/ 268269 w 385500"/>
              <a:gd name="connsiteY7" fmla="*/ 872718 h 1824212"/>
              <a:gd name="connsiteX8" fmla="*/ 346423 w 385500"/>
              <a:gd name="connsiteY8" fmla="*/ 195384 h 1824212"/>
              <a:gd name="connsiteX9" fmla="*/ 385500 w 385500"/>
              <a:gd name="connsiteY9" fmla="*/ 0 h 1824212"/>
              <a:gd name="connsiteX10" fmla="*/ 46833 w 385500"/>
              <a:gd name="connsiteY10" fmla="*/ 0 h 1824212"/>
              <a:gd name="connsiteX0" fmla="*/ 46833 w 385500"/>
              <a:gd name="connsiteY0" fmla="*/ 0 h 1824212"/>
              <a:gd name="connsiteX1" fmla="*/ 85909 w 385500"/>
              <a:gd name="connsiteY1" fmla="*/ 175845 h 1824212"/>
              <a:gd name="connsiteX2" fmla="*/ 144526 w 385500"/>
              <a:gd name="connsiteY2" fmla="*/ 898768 h 1824212"/>
              <a:gd name="connsiteX3" fmla="*/ 59858 w 385500"/>
              <a:gd name="connsiteY3" fmla="*/ 1628204 h 1824212"/>
              <a:gd name="connsiteX4" fmla="*/ 0 w 385500"/>
              <a:gd name="connsiteY4" fmla="*/ 1823589 h 1824212"/>
              <a:gd name="connsiteX5" fmla="*/ 365342 w 385500"/>
              <a:gd name="connsiteY5" fmla="*/ 1824212 h 1824212"/>
              <a:gd name="connsiteX6" fmla="*/ 313859 w 385500"/>
              <a:gd name="connsiteY6" fmla="*/ 1615179 h 1824212"/>
              <a:gd name="connsiteX7" fmla="*/ 264702 w 385500"/>
              <a:gd name="connsiteY7" fmla="*/ 901257 h 1824212"/>
              <a:gd name="connsiteX8" fmla="*/ 346423 w 385500"/>
              <a:gd name="connsiteY8" fmla="*/ 195384 h 1824212"/>
              <a:gd name="connsiteX9" fmla="*/ 385500 w 385500"/>
              <a:gd name="connsiteY9" fmla="*/ 0 h 1824212"/>
              <a:gd name="connsiteX10" fmla="*/ 46833 w 385500"/>
              <a:gd name="connsiteY10" fmla="*/ 0 h 1824212"/>
              <a:gd name="connsiteX0" fmla="*/ 46833 w 385500"/>
              <a:gd name="connsiteY0" fmla="*/ 0 h 1824212"/>
              <a:gd name="connsiteX1" fmla="*/ 85909 w 385500"/>
              <a:gd name="connsiteY1" fmla="*/ 175845 h 1824212"/>
              <a:gd name="connsiteX2" fmla="*/ 144526 w 385500"/>
              <a:gd name="connsiteY2" fmla="*/ 898768 h 1824212"/>
              <a:gd name="connsiteX3" fmla="*/ 59858 w 385500"/>
              <a:gd name="connsiteY3" fmla="*/ 1628204 h 1824212"/>
              <a:gd name="connsiteX4" fmla="*/ 0 w 385500"/>
              <a:gd name="connsiteY4" fmla="*/ 1823589 h 1824212"/>
              <a:gd name="connsiteX5" fmla="*/ 365342 w 385500"/>
              <a:gd name="connsiteY5" fmla="*/ 1824212 h 1824212"/>
              <a:gd name="connsiteX6" fmla="*/ 313859 w 385500"/>
              <a:gd name="connsiteY6" fmla="*/ 1615179 h 1824212"/>
              <a:gd name="connsiteX7" fmla="*/ 264702 w 385500"/>
              <a:gd name="connsiteY7" fmla="*/ 901257 h 1824212"/>
              <a:gd name="connsiteX8" fmla="*/ 346423 w 385500"/>
              <a:gd name="connsiteY8" fmla="*/ 195384 h 1824212"/>
              <a:gd name="connsiteX9" fmla="*/ 385500 w 385500"/>
              <a:gd name="connsiteY9" fmla="*/ 0 h 1824212"/>
              <a:gd name="connsiteX10" fmla="*/ 46833 w 385500"/>
              <a:gd name="connsiteY10" fmla="*/ 0 h 182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500" h="1824212">
                <a:moveTo>
                  <a:pt x="46833" y="0"/>
                </a:moveTo>
                <a:lnTo>
                  <a:pt x="85909" y="175845"/>
                </a:lnTo>
                <a:cubicBezTo>
                  <a:pt x="129328" y="429845"/>
                  <a:pt x="153209" y="631742"/>
                  <a:pt x="144526" y="898768"/>
                </a:cubicBezTo>
                <a:cubicBezTo>
                  <a:pt x="144526" y="1074613"/>
                  <a:pt x="92422" y="1458871"/>
                  <a:pt x="59858" y="1628204"/>
                </a:cubicBezTo>
                <a:cubicBezTo>
                  <a:pt x="-928" y="1799709"/>
                  <a:pt x="21709" y="1762802"/>
                  <a:pt x="0" y="1823589"/>
                </a:cubicBezTo>
                <a:lnTo>
                  <a:pt x="365342" y="1824212"/>
                </a:lnTo>
                <a:lnTo>
                  <a:pt x="313859" y="1615179"/>
                </a:lnTo>
                <a:cubicBezTo>
                  <a:pt x="283465" y="1365521"/>
                  <a:pt x="256018" y="1137889"/>
                  <a:pt x="264702" y="901257"/>
                </a:cubicBezTo>
                <a:cubicBezTo>
                  <a:pt x="260360" y="649428"/>
                  <a:pt x="298663" y="453726"/>
                  <a:pt x="346423" y="195384"/>
                </a:cubicBezTo>
                <a:cubicBezTo>
                  <a:pt x="373554" y="67298"/>
                  <a:pt x="352936" y="141111"/>
                  <a:pt x="385500" y="0"/>
                </a:cubicBezTo>
                <a:lnTo>
                  <a:pt x="4683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8600" y="1447800"/>
            <a:ext cx="1740186" cy="369332"/>
          </a:xfrm>
          <a:prstGeom prst="rect">
            <a:avLst/>
          </a:prstGeom>
          <a:noFill/>
          <a:scene3d>
            <a:camera prst="perspectiveFront" fov="2700000">
              <a:rot lat="1124834" lon="829632" rev="2105400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Deflector</a:t>
            </a:r>
            <a:endParaRPr lang="en-US" b="1" cap="none" dirty="0"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4616450"/>
            <a:ext cx="8839200" cy="1784350"/>
          </a:xfrm>
        </p:spPr>
        <p:txBody>
          <a:bodyPr>
            <a:normAutofit/>
          </a:bodyPr>
          <a:lstStyle/>
          <a:p>
            <a:pPr marL="0" indent="117475">
              <a:buFont typeface="Symbol" charset="2"/>
              <a:buNone/>
            </a:pPr>
            <a:r>
              <a:rPr lang="en-US" sz="2000" b="0" dirty="0">
                <a:latin typeface="Arial"/>
                <a:ea typeface="ＭＳ Ｐゴシック" charset="-128"/>
                <a:cs typeface="Arial"/>
              </a:rPr>
              <a:t>Look at the </a:t>
            </a:r>
            <a:r>
              <a:rPr lang="en-US" sz="2000" b="0" dirty="0" smtClean="0">
                <a:latin typeface="Arial"/>
                <a:ea typeface="ＭＳ Ｐゴシック" charset="-128"/>
                <a:cs typeface="Arial"/>
              </a:rPr>
              <a:t>deflected </a:t>
            </a:r>
            <a:r>
              <a:rPr lang="en-US" sz="2000" b="0" dirty="0">
                <a:latin typeface="Arial"/>
                <a:ea typeface="ＭＳ Ｐゴシック" charset="-128"/>
                <a:cs typeface="Arial"/>
              </a:rPr>
              <a:t>projection of a tilted sheet of </a:t>
            </a:r>
            <a:r>
              <a:rPr lang="en-US" sz="2000" b="0" dirty="0" smtClean="0">
                <a:latin typeface="Arial"/>
                <a:ea typeface="ＭＳ Ｐゴシック" charset="-128"/>
                <a:cs typeface="Arial"/>
              </a:rPr>
              <a:t>electrons:</a:t>
            </a:r>
            <a:endParaRPr lang="en-US" b="0" baseline="30000" dirty="0" smtClean="0">
              <a:latin typeface="Arial"/>
              <a:ea typeface="ＭＳ Ｐゴシック" charset="-128"/>
              <a:cs typeface="Arial"/>
            </a:endParaRPr>
          </a:p>
          <a:p>
            <a:pPr lvl="1">
              <a:lnSpc>
                <a:spcPct val="70000"/>
              </a:lnSpc>
            </a:pPr>
            <a:r>
              <a:rPr lang="en-US" sz="1600" b="0" dirty="0" smtClean="0">
                <a:latin typeface="Arial"/>
                <a:cs typeface="Arial"/>
              </a:rPr>
              <a:t>Neglect magnetic field (small displacement of projection)</a:t>
            </a:r>
          </a:p>
          <a:p>
            <a:pPr lvl="1">
              <a:lnSpc>
                <a:spcPct val="70000"/>
              </a:lnSpc>
            </a:pPr>
            <a:r>
              <a:rPr lang="en-US" sz="1600" b="0" dirty="0" smtClean="0">
                <a:latin typeface="Arial"/>
                <a:cs typeface="Arial"/>
              </a:rPr>
              <a:t>Assume path of electrons is straight (they are almost straight)</a:t>
            </a:r>
          </a:p>
          <a:p>
            <a:pPr lvl="1">
              <a:lnSpc>
                <a:spcPct val="70000"/>
              </a:lnSpc>
            </a:pPr>
            <a:r>
              <a:rPr lang="en-US" sz="1600" b="0" dirty="0" smtClean="0">
                <a:latin typeface="Arial"/>
                <a:cs typeface="Arial"/>
              </a:rPr>
              <a:t>Assume net electron energy change is zero</a:t>
            </a:r>
          </a:p>
          <a:p>
            <a:pPr lvl="1">
              <a:lnSpc>
                <a:spcPct val="140000"/>
              </a:lnSpc>
              <a:buFont typeface="Wingdings" charset="2"/>
              <a:buChar char="à"/>
            </a:pPr>
            <a:r>
              <a:rPr lang="en-US" sz="1600" b="0" dirty="0" smtClean="0">
                <a:latin typeface="Arial"/>
                <a:cs typeface="Arial"/>
              </a:rPr>
              <a:t>                                                               </a:t>
            </a:r>
            <a:endParaRPr lang="en-US" sz="1600" b="0" dirty="0">
              <a:latin typeface="Arial"/>
              <a:cs typeface="Arial"/>
            </a:endParaRPr>
          </a:p>
        </p:txBody>
      </p:sp>
      <p:pic>
        <p:nvPicPr>
          <p:cNvPr id="38" name="Picture 39" descr="Formula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37" y="5791200"/>
            <a:ext cx="2201863" cy="71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rot="1279369">
            <a:off x="2323035" y="1152511"/>
            <a:ext cx="232552" cy="318129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82941" y="2257578"/>
            <a:ext cx="1765059" cy="400110"/>
          </a:xfrm>
          <a:prstGeom prst="rect">
            <a:avLst/>
          </a:prstGeom>
          <a:noFill/>
          <a:scene3d>
            <a:camera prst="perspectiveFront" fov="2700000">
              <a:rot lat="1124834" lon="829632" rev="2111400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Electrons </a:t>
            </a:r>
            <a:r>
              <a:rPr lang="en-US" sz="2000" b="1" cap="none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b="1" cap="none" dirty="0"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219200"/>
            <a:ext cx="3124200" cy="3095777"/>
            <a:chOff x="539492" y="1155725"/>
            <a:chExt cx="3407238" cy="3670485"/>
          </a:xfrm>
        </p:grpSpPr>
        <p:cxnSp>
          <p:nvCxnSpPr>
            <p:cNvPr id="15" name="Straight Connector 14"/>
            <p:cNvCxnSpPr/>
            <p:nvPr/>
          </p:nvCxnSpPr>
          <p:spPr>
            <a:xfrm flipH="1" flipV="1">
              <a:off x="2068087" y="4684216"/>
              <a:ext cx="550082" cy="141994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1764606" y="2822623"/>
              <a:ext cx="303481" cy="1861593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3373601" y="1162238"/>
              <a:ext cx="573129" cy="123742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999397" y="1155725"/>
              <a:ext cx="1374204" cy="905281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1117035" y="2236860"/>
              <a:ext cx="647570" cy="585760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107148" y="2061006"/>
              <a:ext cx="892248" cy="175854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539492" y="2109791"/>
              <a:ext cx="573129" cy="123742"/>
            </a:xfrm>
            <a:prstGeom prst="line">
              <a:avLst/>
            </a:prstGeom>
            <a:ln w="12700" cmpd="sng">
              <a:solidFill>
                <a:srgbClr val="800000">
                  <a:alpha val="6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2011_01_27 Movie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2850" y="533400"/>
            <a:ext cx="2574364" cy="1641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252990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Multiple scans</a:t>
            </a:r>
            <a:endParaRPr lang="en-US" sz="1100" i="1" dirty="0"/>
          </a:p>
        </p:txBody>
      </p:sp>
      <p:sp>
        <p:nvSpPr>
          <p:cNvPr id="37" name="Rectangle 36"/>
          <p:cNvSpPr/>
          <p:nvPr/>
        </p:nvSpPr>
        <p:spPr>
          <a:xfrm rot="19377825">
            <a:off x="753367" y="3977095"/>
            <a:ext cx="1943652" cy="369332"/>
          </a:xfrm>
          <a:prstGeom prst="rect">
            <a:avLst/>
          </a:prstGeom>
          <a:noFill/>
          <a:scene3d>
            <a:camera prst="perspectiveFront" fov="2700000">
              <a:rot lat="1124834" lon="829632" rev="21054000"/>
            </a:camera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b="1" dirty="0" smtClean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Proton beam</a:t>
            </a:r>
            <a:endParaRPr lang="en-US" b="1" cap="none" dirty="0"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5943600"/>
            <a:ext cx="442320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take </a:t>
            </a:r>
            <a:r>
              <a:rPr lang="en-US" sz="1600" dirty="0">
                <a:latin typeface="Arial"/>
                <a:cs typeface="Arial"/>
              </a:rPr>
              <a:t>the derivative </a:t>
            </a:r>
            <a:r>
              <a:rPr lang="en-US" sz="1600" dirty="0" smtClean="0">
                <a:latin typeface="Arial"/>
                <a:cs typeface="Arial"/>
              </a:rPr>
              <a:t>of curve to </a:t>
            </a:r>
            <a:r>
              <a:rPr lang="en-US" sz="1600" dirty="0">
                <a:latin typeface="Arial"/>
                <a:cs typeface="Arial"/>
              </a:rPr>
              <a:t>get the </a:t>
            </a:r>
            <a:r>
              <a:rPr lang="en-US" sz="1600" dirty="0" smtClean="0">
                <a:latin typeface="Arial"/>
                <a:cs typeface="Arial"/>
              </a:rPr>
              <a:t>profile</a:t>
            </a:r>
            <a:endParaRPr lang="en-US" sz="1600" dirty="0"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9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348" objId="8"/>
        <p14:playEvt time="20669" objId="36"/>
        <p14:stopEvt time="20750" objId="8"/>
        <p14:playEvt time="27191" objId="36"/>
        <p14:playEvt time="33716" objId="36"/>
        <p14:playEvt time="40250" objId="36"/>
        <p14:playEvt time="46783" objId="36"/>
        <p14:playEvt time="53316" objId="36"/>
        <p14:playEvt time="59847" objId="36"/>
        <p14:playEvt time="66382" objId="36"/>
        <p14:playEvt time="72914" objId="36"/>
        <p14:playEvt time="79415" objId="36"/>
        <p14:playEvt time="85949" objId="36"/>
        <p14:playEvt time="92480" objId="36"/>
        <p14:playEvt time="99013" objId="36"/>
        <p14:playEvt time="105546" objId="36"/>
        <p14:playEvt time="112079" objId="36"/>
        <p14:stopEvt time="112718" objId="3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PIM163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1296" y="2126119"/>
            <a:ext cx="8669131" cy="3042960"/>
          </a:xfrm>
          <a:prstGeom prst="rect">
            <a:avLst/>
          </a:prstGeom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95419" y="153988"/>
            <a:ext cx="8775700" cy="50482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Electron Scanner Hardware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52400" y="5181600"/>
            <a:ext cx="495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Electron scanner </a:t>
            </a:r>
            <a:r>
              <a:rPr lang="en-US" sz="1600" i="1" dirty="0" smtClean="0"/>
              <a:t>now covered with magnetic shield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14116" y="1324274"/>
            <a:ext cx="1928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Quadrupoles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715719" y="803929"/>
            <a:ext cx="121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835812" y="1381764"/>
            <a:ext cx="1412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Deflector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8812" y="872138"/>
            <a:ext cx="179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Electron Gun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037715" y="1659962"/>
            <a:ext cx="446439" cy="117449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lg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 flipH="1" flipV="1">
            <a:off x="4367178" y="1755260"/>
            <a:ext cx="1172682" cy="10149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lg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3224166" y="2105168"/>
            <a:ext cx="1915532" cy="517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591825" y="1751096"/>
            <a:ext cx="41385" cy="12852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257800" y="5410200"/>
            <a:ext cx="237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Ring Beam Pipe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098347" y="1249881"/>
            <a:ext cx="668612" cy="197988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1" name="Straight Connector 20"/>
          <p:cNvCxnSpPr>
            <a:stCxn id="18" idx="0"/>
          </p:cNvCxnSpPr>
          <p:nvPr/>
        </p:nvCxnSpPr>
        <p:spPr bwMode="auto">
          <a:xfrm flipH="1" flipV="1">
            <a:off x="5791200" y="4495800"/>
            <a:ext cx="655314" cy="914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8056980" y="1926086"/>
            <a:ext cx="33641" cy="152236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559186" y="1510440"/>
            <a:ext cx="116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Screen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68204" y="1595472"/>
            <a:ext cx="2109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HV Transformer</a:t>
            </a:r>
            <a:endParaRPr lang="en-US" sz="2000" dirty="0"/>
          </a:p>
        </p:txBody>
      </p:sp>
      <p:cxnSp>
        <p:nvCxnSpPr>
          <p:cNvPr id="31" name="Straight Connector 30"/>
          <p:cNvCxnSpPr>
            <a:stCxn id="30" idx="2"/>
          </p:cNvCxnSpPr>
          <p:nvPr/>
        </p:nvCxnSpPr>
        <p:spPr bwMode="auto">
          <a:xfrm rot="16200000" flipH="1">
            <a:off x="940500" y="2277954"/>
            <a:ext cx="1023914" cy="45917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96200" y="5410200"/>
            <a:ext cx="116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Camera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8153400" y="3886200"/>
            <a:ext cx="685800" cy="1600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pic>
        <p:nvPicPr>
          <p:cNvPr id="26" name="Content Placeholder 4" descr="WEOCN2f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0576" r="49507" b="46993"/>
          <a:stretch/>
        </p:blipFill>
        <p:spPr bwMode="auto">
          <a:xfrm>
            <a:off x="685800" y="3886200"/>
            <a:ext cx="2133600" cy="117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97"/>
    </mc:Choice>
    <mc:Fallback xmlns:mv="urn:schemas-microsoft-com:mac:vml" xmlns="">
      <mp:transition xmlns:mp="http://schemas.microsoft.com/office/mac/powerpoint/2008/main" spd="slow" advTm="6289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Electron Scanner Capabilities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85620"/>
              </p:ext>
            </p:extLst>
          </p:nvPr>
        </p:nvGraphicFramePr>
        <p:xfrm>
          <a:off x="152400" y="3276600"/>
          <a:ext cx="8610600" cy="281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381"/>
                <a:gridCol w="2041688"/>
                <a:gridCol w="2485535"/>
                <a:gridCol w="230799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Implementation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Dependency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Intensity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 nC-25 µC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(1*600ns)</a:t>
                      </a:r>
                    </a:p>
                    <a:p>
                      <a:r>
                        <a:rPr lang="en-US" sz="1400" dirty="0" smtClean="0"/>
                        <a:t>10’s mA – 10’s 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10-100 </a:t>
                      </a:r>
                      <a:r>
                        <a:rPr lang="en-US" sz="1400" dirty="0" err="1" smtClean="0"/>
                        <a:t>keV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Geometry</a:t>
                      </a:r>
                      <a:r>
                        <a:rPr lang="en-US" sz="1400" baseline="0" dirty="0" smtClean="0"/>
                        <a:t> (deflection)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Potential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~20kV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Requires 100 </a:t>
                      </a:r>
                      <a:r>
                        <a:rPr lang="en-US" sz="1400" dirty="0" err="1" smtClean="0"/>
                        <a:t>keV</a:t>
                      </a:r>
                      <a:r>
                        <a:rPr lang="en-US" sz="1400" dirty="0" smtClean="0"/>
                        <a:t> electrons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 momentum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Bunch 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charset="0"/>
                        <a:buNone/>
                      </a:pPr>
                      <a:r>
                        <a:rPr lang="en-US" sz="1400" dirty="0" smtClean="0"/>
                        <a:t>&gt; 10’s ns</a:t>
                      </a:r>
                    </a:p>
                    <a:p>
                      <a:pPr marL="0" indent="0">
                        <a:buFont typeface="Wingdings" charset="0"/>
                        <a:buNone/>
                      </a:pPr>
                      <a:r>
                        <a:rPr lang="en-US" sz="1400" dirty="0" smtClean="0"/>
                        <a:t>&lt; 10’s 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Deflector single shot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profile</a:t>
                      </a:r>
                    </a:p>
                    <a:p>
                      <a:r>
                        <a:rPr lang="en-US" sz="1400" dirty="0" smtClean="0"/>
                        <a:t>Cavity or</a:t>
                      </a:r>
                      <a:r>
                        <a:rPr lang="en-US" sz="1400" baseline="0" dirty="0" smtClean="0"/>
                        <a:t> step per position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Amount of electrons to screen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&gt; 5 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 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Parallel projection</a:t>
                      </a:r>
                      <a:r>
                        <a:rPr lang="en-US" sz="1400" baseline="0" dirty="0" smtClean="0"/>
                        <a:t> &amp; screen</a:t>
                      </a:r>
                    </a:p>
                    <a:p>
                      <a:r>
                        <a:rPr lang="en-US" sz="1400" baseline="0" dirty="0" smtClean="0"/>
                        <a:t>diverging projection &amp; MCP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Geometry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 10’s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Screen and Camera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Fluorescent T</a:t>
                      </a:r>
                      <a:r>
                        <a:rPr lang="en-US" sz="1400" baseline="-25000" dirty="0" smtClean="0"/>
                        <a:t>c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dirty="0" smtClean="0"/>
                        <a:t>power supply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914400"/>
            <a:ext cx="8839200" cy="21390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1F538C"/>
                </a:solidFill>
              </a:rPr>
              <a:t>The SNS Ring presents a good </a:t>
            </a:r>
            <a:r>
              <a:rPr lang="en-US" sz="2000" dirty="0" smtClean="0">
                <a:solidFill>
                  <a:srgbClr val="1F538C"/>
                </a:solidFill>
              </a:rPr>
              <a:t>operational spot </a:t>
            </a:r>
            <a:r>
              <a:rPr lang="en-US" sz="2000" dirty="0" smtClean="0">
                <a:solidFill>
                  <a:srgbClr val="1F538C"/>
                </a:solidFill>
              </a:rPr>
              <a:t>for the electron scanner: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A lower </a:t>
            </a:r>
            <a:r>
              <a:rPr lang="en-US" dirty="0"/>
              <a:t>kV </a:t>
            </a:r>
            <a:r>
              <a:rPr lang="en-US" dirty="0" smtClean="0"/>
              <a:t>setting requires </a:t>
            </a:r>
            <a:r>
              <a:rPr lang="en-US" dirty="0"/>
              <a:t>better magnetic shielding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A higher beam potential requires higher </a:t>
            </a:r>
            <a:r>
              <a:rPr lang="en-US" dirty="0" err="1" smtClean="0"/>
              <a:t>kVs</a:t>
            </a:r>
            <a:r>
              <a:rPr lang="en-US" dirty="0" smtClean="0"/>
              <a:t> (expensive)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Shorter bunch lengths require faster scans e.g. cavity and result in less electrons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A smaller beam size requires lower electron </a:t>
            </a:r>
            <a:r>
              <a:rPr lang="en-US" dirty="0" err="1" smtClean="0"/>
              <a:t>emittance</a:t>
            </a:r>
            <a:r>
              <a:rPr lang="en-US" dirty="0" smtClean="0"/>
              <a:t> and projection and better sensor resolution and/or diverging projection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A faster rep rate requires a more expensive electron gun HV supply</a:t>
            </a:r>
          </a:p>
        </p:txBody>
      </p:sp>
    </p:spTree>
    <p:extLst>
      <p:ext uri="{BB962C8B-B14F-4D97-AF65-F5344CB8AC3E}">
        <p14:creationId xmlns:p14="http://schemas.microsoft.com/office/powerpoint/2010/main" val="201136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heme/theme1.xml><?xml version="1.0" encoding="utf-8"?>
<a:theme xmlns:a="http://schemas.openxmlformats.org/drawingml/2006/main" name="Powerpoint-Template_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Powerpoint-Template_SNS.potx</Template>
  <TotalTime>9769</TotalTime>
  <Words>1421</Words>
  <Application>Microsoft Macintosh PowerPoint</Application>
  <PresentationFormat>On-screen Show (4:3)</PresentationFormat>
  <Paragraphs>271</Paragraphs>
  <Slides>22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Powerpoint-Template_SNS</vt:lpstr>
      <vt:lpstr>Equation</vt:lpstr>
      <vt:lpstr>Electron Beam Profile Monitor measurements of the Montague Resonance in the SNS Ring</vt:lpstr>
      <vt:lpstr>Spallation Neutron Source Accelerator</vt:lpstr>
      <vt:lpstr>Beam Dynamics meets Diagnostics</vt:lpstr>
      <vt:lpstr>Beam Dynamics: Space Charge Effects</vt:lpstr>
      <vt:lpstr>Beam Dynamics: Resonances</vt:lpstr>
      <vt:lpstr>Experiment</vt:lpstr>
      <vt:lpstr>Electron Scanner Principle</vt:lpstr>
      <vt:lpstr>Electron Scanner Hardware</vt:lpstr>
      <vt:lpstr>Electron Scanner Capabilities</vt:lpstr>
      <vt:lpstr>ES: Profile generation </vt:lpstr>
      <vt:lpstr>ES: Offline analysis</vt:lpstr>
      <vt:lpstr>Electron Scanner imperfections</vt:lpstr>
      <vt:lpstr>Analyzing: Image to Profile</vt:lpstr>
      <vt:lpstr>Analyzing the data: Composite Profile </vt:lpstr>
      <vt:lpstr>Analyzing the data: display</vt:lpstr>
      <vt:lpstr>Calibrating the scale</vt:lpstr>
      <vt:lpstr>Checking the obtained profiles</vt:lpstr>
      <vt:lpstr>Analyzing the data: Numerical results</vt:lpstr>
      <vt:lpstr>Ring coupled beam study: Initial results</vt:lpstr>
      <vt:lpstr>Ring coupled beam study: initial results</vt:lpstr>
      <vt:lpstr>Beam Dynamics initial conclusions</vt:lpstr>
      <vt:lpstr>Beam Dynamics meets Diagnostics</vt:lpstr>
    </vt:vector>
  </TitlesOfParts>
  <Manager/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Manning, Renee</dc:creator>
  <cp:keywords>Spallation Neuton Souce, Neutron Sciences Directorate</cp:keywords>
  <dc:description/>
  <cp:lastModifiedBy>Willem Blokland</cp:lastModifiedBy>
  <cp:revision>177</cp:revision>
  <dcterms:created xsi:type="dcterms:W3CDTF">2014-04-28T13:33:12Z</dcterms:created>
  <dcterms:modified xsi:type="dcterms:W3CDTF">2015-11-05T16:46:05Z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