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7" r:id="rId3"/>
    <p:sldId id="259" r:id="rId4"/>
    <p:sldId id="260" r:id="rId5"/>
    <p:sldId id="256" r:id="rId6"/>
    <p:sldId id="261" r:id="rId7"/>
    <p:sldId id="258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>
        <p:scale>
          <a:sx n="98" d="100"/>
          <a:sy n="98" d="100"/>
        </p:scale>
        <p:origin x="168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648E9-64F0-4C88-BA6D-32AB0E41C1F3}" type="datetimeFigureOut">
              <a:rPr lang="it-IT" smtClean="0"/>
              <a:t>26/04/2015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772DA-9165-4078-B130-50F83F19E8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6125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7F43B-48F2-493D-B414-6CBDBC6A3C6A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70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7F43B-48F2-493D-B414-6CBDBC6A3C6A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9357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EED7-4BB3-4C9C-B3C4-D7B5617C7191}" type="datetimeFigureOut">
              <a:rPr lang="it-IT" smtClean="0"/>
              <a:t>26/04/2015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5950-63D1-42B2-95C2-DD0AE3578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959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EED7-4BB3-4C9C-B3C4-D7B5617C7191}" type="datetimeFigureOut">
              <a:rPr lang="it-IT" smtClean="0"/>
              <a:t>26/04/2015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5950-63D1-42B2-95C2-DD0AE3578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8019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EED7-4BB3-4C9C-B3C4-D7B5617C7191}" type="datetimeFigureOut">
              <a:rPr lang="it-IT" smtClean="0"/>
              <a:t>26/04/2015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5950-63D1-42B2-95C2-DD0AE3578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624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EED7-4BB3-4C9C-B3C4-D7B5617C7191}" type="datetimeFigureOut">
              <a:rPr lang="it-IT" smtClean="0"/>
              <a:t>26/04/2015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5950-63D1-42B2-95C2-DD0AE3578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4085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EED7-4BB3-4C9C-B3C4-D7B5617C7191}" type="datetimeFigureOut">
              <a:rPr lang="it-IT" smtClean="0"/>
              <a:t>26/04/2015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5950-63D1-42B2-95C2-DD0AE3578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4667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EED7-4BB3-4C9C-B3C4-D7B5617C7191}" type="datetimeFigureOut">
              <a:rPr lang="it-IT" smtClean="0"/>
              <a:t>26/04/2015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5950-63D1-42B2-95C2-DD0AE3578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723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EED7-4BB3-4C9C-B3C4-D7B5617C7191}" type="datetimeFigureOut">
              <a:rPr lang="it-IT" smtClean="0"/>
              <a:t>26/04/2015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5950-63D1-42B2-95C2-DD0AE3578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1639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EED7-4BB3-4C9C-B3C4-D7B5617C7191}" type="datetimeFigureOut">
              <a:rPr lang="it-IT" smtClean="0"/>
              <a:t>26/04/2015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5950-63D1-42B2-95C2-DD0AE3578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499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EED7-4BB3-4C9C-B3C4-D7B5617C7191}" type="datetimeFigureOut">
              <a:rPr lang="it-IT" smtClean="0"/>
              <a:t>26/04/2015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5950-63D1-42B2-95C2-DD0AE3578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500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EED7-4BB3-4C9C-B3C4-D7B5617C7191}" type="datetimeFigureOut">
              <a:rPr lang="it-IT" smtClean="0"/>
              <a:t>26/04/2015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5950-63D1-42B2-95C2-DD0AE3578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441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EED7-4BB3-4C9C-B3C4-D7B5617C7191}" type="datetimeFigureOut">
              <a:rPr lang="it-IT" smtClean="0"/>
              <a:t>26/04/2015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5950-63D1-42B2-95C2-DD0AE3578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976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AEED7-4BB3-4C9C-B3C4-D7B5617C7191}" type="datetimeFigureOut">
              <a:rPr lang="it-IT" smtClean="0"/>
              <a:t>26/04/2015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D5950-63D1-42B2-95C2-DD0AE3578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9361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5186" y="2416344"/>
            <a:ext cx="10172364" cy="2155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MVD ASSEMBLY UPDATE</a:t>
            </a:r>
          </a:p>
          <a:p>
            <a:pPr marL="0" indent="0">
              <a:buNone/>
            </a:pPr>
            <a:r>
              <a:rPr lang="en-US" sz="3200" dirty="0" smtClean="0"/>
              <a:t>	</a:t>
            </a:r>
            <a:r>
              <a:rPr lang="en-US" sz="2000" dirty="0" smtClean="0"/>
              <a:t>GSI 27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April 2015 - G. Giraudo</a:t>
            </a:r>
            <a:endParaRPr lang="en-US" sz="3200" dirty="0" smtClean="0"/>
          </a:p>
          <a:p>
            <a:pPr marL="0" indent="0" algn="ctr">
              <a:buNone/>
            </a:pP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418517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4" name="Group 283"/>
          <p:cNvGrpSpPr/>
          <p:nvPr/>
        </p:nvGrpSpPr>
        <p:grpSpPr>
          <a:xfrm>
            <a:off x="1513691" y="306092"/>
            <a:ext cx="9114372" cy="5744264"/>
            <a:chOff x="-10309" y="306092"/>
            <a:chExt cx="9114372" cy="5744264"/>
          </a:xfrm>
        </p:grpSpPr>
        <p:grpSp>
          <p:nvGrpSpPr>
            <p:cNvPr id="278" name="Group 277"/>
            <p:cNvGrpSpPr/>
            <p:nvPr/>
          </p:nvGrpSpPr>
          <p:grpSpPr>
            <a:xfrm>
              <a:off x="-10309" y="404664"/>
              <a:ext cx="9114372" cy="5645692"/>
              <a:chOff x="0" y="-200468"/>
              <a:chExt cx="9114372" cy="5645692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1305171" y="992730"/>
                <a:ext cx="1044116" cy="2573904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>
                    <a:solidFill>
                      <a:schemeClr val="tx1"/>
                    </a:solidFill>
                  </a:rPr>
                  <a:t>Patch panels</a:t>
                </a:r>
              </a:p>
            </p:txBody>
          </p:sp>
          <p:grpSp>
            <p:nvGrpSpPr>
              <p:cNvPr id="28" name="Group 27"/>
              <p:cNvGrpSpPr/>
              <p:nvPr/>
            </p:nvGrpSpPr>
            <p:grpSpPr>
              <a:xfrm>
                <a:off x="2349287" y="992730"/>
                <a:ext cx="2672846" cy="754097"/>
                <a:chOff x="341227" y="874703"/>
                <a:chExt cx="2672846" cy="754097"/>
              </a:xfrm>
            </p:grpSpPr>
            <p:cxnSp>
              <p:nvCxnSpPr>
                <p:cNvPr id="25" name="Straight Connector 24"/>
                <p:cNvCxnSpPr/>
                <p:nvPr/>
              </p:nvCxnSpPr>
              <p:spPr>
                <a:xfrm>
                  <a:off x="341227" y="1628800"/>
                  <a:ext cx="2672846" cy="0"/>
                </a:xfrm>
                <a:prstGeom prst="line">
                  <a:avLst/>
                </a:prstGeom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3014073" y="874703"/>
                  <a:ext cx="0" cy="754097"/>
                </a:xfrm>
                <a:prstGeom prst="line">
                  <a:avLst/>
                </a:prstGeom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Group 31"/>
              <p:cNvGrpSpPr/>
              <p:nvPr/>
            </p:nvGrpSpPr>
            <p:grpSpPr>
              <a:xfrm>
                <a:off x="2349287" y="1032713"/>
                <a:ext cx="3070199" cy="1058897"/>
                <a:chOff x="-56126" y="569903"/>
                <a:chExt cx="3070199" cy="1058897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-56126" y="1628800"/>
                  <a:ext cx="3070199" cy="0"/>
                </a:xfrm>
                <a:prstGeom prst="line">
                  <a:avLst/>
                </a:prstGeom>
                <a:ln w="38100">
                  <a:solidFill>
                    <a:srgbClr val="0000C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3014073" y="569903"/>
                  <a:ext cx="0" cy="1058897"/>
                </a:xfrm>
                <a:prstGeom prst="line">
                  <a:avLst/>
                </a:prstGeom>
                <a:ln w="38100">
                  <a:solidFill>
                    <a:srgbClr val="0000C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Group 49"/>
              <p:cNvGrpSpPr/>
              <p:nvPr/>
            </p:nvGrpSpPr>
            <p:grpSpPr>
              <a:xfrm>
                <a:off x="2349287" y="838161"/>
                <a:ext cx="4198196" cy="1965498"/>
                <a:chOff x="-1184123" y="-336698"/>
                <a:chExt cx="4198196" cy="1965498"/>
              </a:xfrm>
            </p:grpSpPr>
            <p:cxnSp>
              <p:nvCxnSpPr>
                <p:cNvPr id="51" name="Straight Connector 50"/>
                <p:cNvCxnSpPr/>
                <p:nvPr/>
              </p:nvCxnSpPr>
              <p:spPr>
                <a:xfrm>
                  <a:off x="-1184123" y="1628800"/>
                  <a:ext cx="4198196" cy="0"/>
                </a:xfrm>
                <a:prstGeom prst="line">
                  <a:avLst/>
                </a:prstGeom>
                <a:ln w="38100">
                  <a:solidFill>
                    <a:srgbClr val="FF99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3014073" y="-336698"/>
                  <a:ext cx="0" cy="1965498"/>
                </a:xfrm>
                <a:prstGeom prst="line">
                  <a:avLst/>
                </a:prstGeom>
                <a:ln w="38100">
                  <a:solidFill>
                    <a:srgbClr val="FF99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Group 55"/>
              <p:cNvGrpSpPr/>
              <p:nvPr/>
            </p:nvGrpSpPr>
            <p:grpSpPr>
              <a:xfrm>
                <a:off x="2349287" y="882502"/>
                <a:ext cx="4695993" cy="2278097"/>
                <a:chOff x="-1681920" y="-649297"/>
                <a:chExt cx="4695993" cy="2278097"/>
              </a:xfrm>
            </p:grpSpPr>
            <p:cxnSp>
              <p:nvCxnSpPr>
                <p:cNvPr id="57" name="Straight Connector 56"/>
                <p:cNvCxnSpPr/>
                <p:nvPr/>
              </p:nvCxnSpPr>
              <p:spPr>
                <a:xfrm>
                  <a:off x="-1681920" y="1621001"/>
                  <a:ext cx="4695993" cy="7799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3014073" y="-649297"/>
                  <a:ext cx="0" cy="2278097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" name="Rectangle 3"/>
              <p:cNvSpPr/>
              <p:nvPr/>
            </p:nvSpPr>
            <p:spPr>
              <a:xfrm>
                <a:off x="3563888" y="188640"/>
                <a:ext cx="5390338" cy="1044893"/>
              </a:xfrm>
              <a:prstGeom prst="rect">
                <a:avLst/>
              </a:prstGeom>
              <a:solidFill>
                <a:srgbClr val="CCE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4073980" y="851181"/>
                <a:ext cx="1531510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Pixel modules 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5665337" y="848047"/>
                <a:ext cx="1535998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Strip modules </a:t>
                </a: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4561751" y="1377495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HV</a:t>
                </a: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5022133" y="1722278"/>
                <a:ext cx="3973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LV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6567870" y="2783468"/>
                <a:ext cx="3973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LV</a:t>
                </a: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6150130" y="2434327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HV</a:t>
                </a: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7895307" y="526420"/>
                <a:ext cx="70993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Racks</a:t>
                </a: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3563888" y="195936"/>
                <a:ext cx="328121" cy="92333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it-IT" dirty="0"/>
                  <a:t>GBT</a:t>
                </a:r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 flipH="1">
                <a:off x="2159732" y="812023"/>
                <a:ext cx="1404156" cy="0"/>
              </a:xfrm>
              <a:prstGeom prst="line">
                <a:avLst/>
              </a:prstGeom>
              <a:ln w="38100">
                <a:solidFill>
                  <a:srgbClr val="FF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flipH="1">
                <a:off x="1917546" y="480052"/>
                <a:ext cx="1656184" cy="1"/>
              </a:xfrm>
              <a:prstGeom prst="line">
                <a:avLst/>
              </a:prstGeom>
              <a:ln w="38100">
                <a:solidFill>
                  <a:srgbClr val="99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flipH="1">
                <a:off x="1619672" y="335674"/>
                <a:ext cx="1926498" cy="311"/>
              </a:xfrm>
              <a:prstGeom prst="line">
                <a:avLst/>
              </a:prstGeom>
              <a:ln w="38100">
                <a:solidFill>
                  <a:srgbClr val="9933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flipV="1">
                <a:off x="901210" y="1377495"/>
                <a:ext cx="3544" cy="3440887"/>
              </a:xfrm>
              <a:prstGeom prst="line">
                <a:avLst/>
              </a:prstGeom>
              <a:ln w="38100">
                <a:solidFill>
                  <a:srgbClr val="FF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flipH="1" flipV="1">
                <a:off x="769753" y="1233533"/>
                <a:ext cx="1" cy="3625546"/>
              </a:xfrm>
              <a:prstGeom prst="line">
                <a:avLst/>
              </a:prstGeom>
              <a:ln w="38100">
                <a:solidFill>
                  <a:srgbClr val="99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flipH="1" flipV="1">
                <a:off x="606057" y="1124744"/>
                <a:ext cx="1" cy="3808177"/>
              </a:xfrm>
              <a:prstGeom prst="line">
                <a:avLst/>
              </a:prstGeom>
              <a:ln w="38100">
                <a:solidFill>
                  <a:srgbClr val="9933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flipV="1">
                <a:off x="2171351" y="812023"/>
                <a:ext cx="0" cy="180707"/>
              </a:xfrm>
              <a:prstGeom prst="line">
                <a:avLst/>
              </a:prstGeom>
              <a:ln w="38100">
                <a:solidFill>
                  <a:srgbClr val="FF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flipH="1" flipV="1">
                <a:off x="1935126" y="478465"/>
                <a:ext cx="2581" cy="514266"/>
              </a:xfrm>
              <a:prstGeom prst="line">
                <a:avLst/>
              </a:prstGeom>
              <a:ln w="38100">
                <a:solidFill>
                  <a:srgbClr val="99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flipH="1" flipV="1">
                <a:off x="1637034" y="335985"/>
                <a:ext cx="1198" cy="656745"/>
              </a:xfrm>
              <a:prstGeom prst="line">
                <a:avLst/>
              </a:prstGeom>
              <a:ln w="38100">
                <a:solidFill>
                  <a:srgbClr val="9933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flipH="1">
                <a:off x="606057" y="1124744"/>
                <a:ext cx="703909" cy="0"/>
              </a:xfrm>
              <a:prstGeom prst="line">
                <a:avLst/>
              </a:prstGeom>
              <a:ln w="38100">
                <a:solidFill>
                  <a:srgbClr val="9933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flipH="1">
                <a:off x="769753" y="1254799"/>
                <a:ext cx="535419" cy="1"/>
              </a:xfrm>
              <a:prstGeom prst="line">
                <a:avLst/>
              </a:prstGeom>
              <a:ln w="38100">
                <a:solidFill>
                  <a:srgbClr val="99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flipH="1">
                <a:off x="901210" y="1369778"/>
                <a:ext cx="403961" cy="7717"/>
              </a:xfrm>
              <a:prstGeom prst="line">
                <a:avLst/>
              </a:prstGeom>
              <a:ln w="38100">
                <a:solidFill>
                  <a:srgbClr val="FF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flipV="1">
                <a:off x="411482" y="1031358"/>
                <a:ext cx="3188" cy="3944502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flipH="1">
                <a:off x="417800" y="1031358"/>
                <a:ext cx="887371" cy="1355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flipH="1" flipV="1">
                <a:off x="1475656" y="-200468"/>
                <a:ext cx="2396" cy="1160572"/>
              </a:xfrm>
              <a:prstGeom prst="line">
                <a:avLst/>
              </a:prstGeom>
              <a:ln w="381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4" name="TextBox 153"/>
              <p:cNvSpPr txBox="1"/>
              <p:nvPr/>
            </p:nvSpPr>
            <p:spPr>
              <a:xfrm>
                <a:off x="699550" y="139001"/>
                <a:ext cx="69955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To CR</a:t>
                </a:r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0" y="678770"/>
                <a:ext cx="120956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it-IT" sz="1600" dirty="0"/>
                  <a:t>Optical fiber</a:t>
                </a:r>
              </a:p>
            </p:txBody>
          </p:sp>
          <p:sp>
            <p:nvSpPr>
              <p:cNvPr id="161" name="TextBox 160"/>
              <p:cNvSpPr txBox="1"/>
              <p:nvPr/>
            </p:nvSpPr>
            <p:spPr>
              <a:xfrm>
                <a:off x="2906374" y="27081"/>
                <a:ext cx="5613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600" dirty="0"/>
                  <a:t>1.5V</a:t>
                </a: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2871051" y="435855"/>
                <a:ext cx="5613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600" dirty="0"/>
                  <a:t>2.5V</a:t>
                </a:r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2471841" y="828764"/>
                <a:ext cx="108446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it-IT" sz="1600" dirty="0"/>
                  <a:t>Sense wire</a:t>
                </a:r>
              </a:p>
            </p:txBody>
          </p:sp>
          <p:cxnSp>
            <p:nvCxnSpPr>
              <p:cNvPr id="170" name="Straight Connector 169"/>
              <p:cNvCxnSpPr/>
              <p:nvPr/>
            </p:nvCxnSpPr>
            <p:spPr>
              <a:xfrm flipV="1">
                <a:off x="1053610" y="1746827"/>
                <a:ext cx="0" cy="3002449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flipH="1" flipV="1">
                <a:off x="1046523" y="1720456"/>
                <a:ext cx="258648" cy="1822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flipV="1">
                <a:off x="1215680" y="2783468"/>
                <a:ext cx="13013" cy="1919668"/>
              </a:xfrm>
              <a:prstGeom prst="line">
                <a:avLst/>
              </a:prstGeom>
              <a:ln w="38100">
                <a:solidFill>
                  <a:srgbClr val="FF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flipH="1">
                <a:off x="1228693" y="2783468"/>
                <a:ext cx="76479" cy="0"/>
              </a:xfrm>
              <a:prstGeom prst="line">
                <a:avLst/>
              </a:prstGeom>
              <a:ln w="38100">
                <a:solidFill>
                  <a:srgbClr val="FF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7" name="Group 276"/>
              <p:cNvGrpSpPr/>
              <p:nvPr/>
            </p:nvGrpSpPr>
            <p:grpSpPr>
              <a:xfrm>
                <a:off x="149884" y="3566635"/>
                <a:ext cx="8964488" cy="1878589"/>
                <a:chOff x="149884" y="3566635"/>
                <a:chExt cx="8964488" cy="1878589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149884" y="5023714"/>
                  <a:ext cx="8964488" cy="421510"/>
                  <a:chOff x="261275" y="3926492"/>
                  <a:chExt cx="8199157" cy="654636"/>
                </a:xfrm>
              </p:grpSpPr>
              <p:sp>
                <p:nvSpPr>
                  <p:cNvPr id="7" name="Flowchart: Connector 6"/>
                  <p:cNvSpPr/>
                  <p:nvPr/>
                </p:nvSpPr>
                <p:spPr>
                  <a:xfrm>
                    <a:off x="261275" y="3926492"/>
                    <a:ext cx="428167" cy="648072"/>
                  </a:xfrm>
                  <a:prstGeom prst="flowChartConnector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8" name="Rounded Rectangle 7"/>
                  <p:cNvSpPr/>
                  <p:nvPr/>
                </p:nvSpPr>
                <p:spPr>
                  <a:xfrm>
                    <a:off x="325468" y="3933056"/>
                    <a:ext cx="8134964" cy="648072"/>
                  </a:xfrm>
                  <a:prstGeom prst="round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it-IT" dirty="0">
                        <a:solidFill>
                          <a:schemeClr val="tx1"/>
                        </a:solidFill>
                      </a:rPr>
                      <a:t>Beam pipe</a:t>
                    </a:r>
                  </a:p>
                </p:txBody>
              </p:sp>
            </p:grpSp>
            <p:sp>
              <p:nvSpPr>
                <p:cNvPr id="11" name="Rectangle 10"/>
                <p:cNvSpPr/>
                <p:nvPr/>
              </p:nvSpPr>
              <p:spPr>
                <a:xfrm>
                  <a:off x="7376272" y="4488180"/>
                  <a:ext cx="1704865" cy="330200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it-IT" dirty="0"/>
                    <a:t>GBT</a:t>
                  </a:r>
                </a:p>
              </p:txBody>
            </p:sp>
            <p:grpSp>
              <p:nvGrpSpPr>
                <p:cNvPr id="19" name="Group 18"/>
                <p:cNvGrpSpPr/>
                <p:nvPr/>
              </p:nvGrpSpPr>
              <p:grpSpPr>
                <a:xfrm>
                  <a:off x="1318281" y="4316669"/>
                  <a:ext cx="5388459" cy="288032"/>
                  <a:chOff x="945351" y="4034542"/>
                  <a:chExt cx="5388459" cy="288032"/>
                </a:xfrm>
              </p:grpSpPr>
              <p:sp>
                <p:nvSpPr>
                  <p:cNvPr id="14" name="Rectangle 13"/>
                  <p:cNvSpPr/>
                  <p:nvPr/>
                </p:nvSpPr>
                <p:spPr>
                  <a:xfrm>
                    <a:off x="4605618" y="4034542"/>
                    <a:ext cx="1728192" cy="288032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it-IT" dirty="0"/>
                      <a:t>DCDC</a:t>
                    </a:r>
                  </a:p>
                </p:txBody>
              </p:sp>
              <p:sp>
                <p:nvSpPr>
                  <p:cNvPr id="15" name="Rectangle 14"/>
                  <p:cNvSpPr/>
                  <p:nvPr/>
                </p:nvSpPr>
                <p:spPr>
                  <a:xfrm>
                    <a:off x="2771800" y="4034542"/>
                    <a:ext cx="1728192" cy="288032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it-IT" dirty="0"/>
                      <a:t>DCDC</a:t>
                    </a:r>
                  </a:p>
                </p:txBody>
              </p:sp>
              <p:sp>
                <p:nvSpPr>
                  <p:cNvPr id="17" name="Rectangle 16"/>
                  <p:cNvSpPr/>
                  <p:nvPr/>
                </p:nvSpPr>
                <p:spPr>
                  <a:xfrm>
                    <a:off x="945351" y="4034542"/>
                    <a:ext cx="1728192" cy="288032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it-IT" dirty="0"/>
                      <a:t>DCDC</a:t>
                    </a:r>
                  </a:p>
                </p:txBody>
              </p:sp>
            </p:grpSp>
            <p:cxnSp>
              <p:nvCxnSpPr>
                <p:cNvPr id="109" name="Straight Connector 108"/>
                <p:cNvCxnSpPr/>
                <p:nvPr/>
              </p:nvCxnSpPr>
              <p:spPr>
                <a:xfrm flipH="1">
                  <a:off x="601262" y="4916048"/>
                  <a:ext cx="6600073" cy="0"/>
                </a:xfrm>
                <a:prstGeom prst="line">
                  <a:avLst/>
                </a:prstGeom>
                <a:ln w="38100">
                  <a:solidFill>
                    <a:srgbClr val="9933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flipH="1" flipV="1">
                  <a:off x="769754" y="4860454"/>
                  <a:ext cx="6354946" cy="1106"/>
                </a:xfrm>
                <a:prstGeom prst="line">
                  <a:avLst/>
                </a:prstGeom>
                <a:ln w="38100">
                  <a:solidFill>
                    <a:srgbClr val="9900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flipH="1" flipV="1">
                  <a:off x="904755" y="4804252"/>
                  <a:ext cx="6140525" cy="1664"/>
                </a:xfrm>
                <a:prstGeom prst="line">
                  <a:avLst/>
                </a:prstGeom>
                <a:ln w="38100">
                  <a:solidFill>
                    <a:srgbClr val="FF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 flipH="1">
                  <a:off x="411482" y="4983480"/>
                  <a:ext cx="6896822" cy="0"/>
                </a:xfrm>
                <a:prstGeom prst="line">
                  <a:avLst/>
                </a:prstGeom>
                <a:ln w="381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 flipH="1">
                  <a:off x="1046523" y="4749276"/>
                  <a:ext cx="5918700" cy="5357"/>
                </a:xfrm>
                <a:prstGeom prst="line">
                  <a:avLst/>
                </a:prstGeom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 flipH="1" flipV="1">
                  <a:off x="1228694" y="4701470"/>
                  <a:ext cx="5650571" cy="1666"/>
                </a:xfrm>
                <a:prstGeom prst="line">
                  <a:avLst/>
                </a:prstGeom>
                <a:ln w="38100">
                  <a:solidFill>
                    <a:srgbClr val="FF99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 flipV="1">
                  <a:off x="6880860" y="4290060"/>
                  <a:ext cx="0" cy="396240"/>
                </a:xfrm>
                <a:prstGeom prst="line">
                  <a:avLst/>
                </a:prstGeom>
                <a:ln w="38100">
                  <a:solidFill>
                    <a:srgbClr val="FF99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 flipH="1">
                  <a:off x="6873240" y="4297680"/>
                  <a:ext cx="1874520" cy="3749"/>
                </a:xfrm>
                <a:prstGeom prst="line">
                  <a:avLst/>
                </a:prstGeom>
                <a:ln w="38100">
                  <a:solidFill>
                    <a:srgbClr val="FF9999"/>
                  </a:solidFill>
                  <a:headEnd type="oval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 flipV="1">
                  <a:off x="6965223" y="4393595"/>
                  <a:ext cx="0" cy="355683"/>
                </a:xfrm>
                <a:prstGeom prst="line">
                  <a:avLst/>
                </a:prstGeom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/>
                <p:cNvCxnSpPr/>
                <p:nvPr/>
              </p:nvCxnSpPr>
              <p:spPr>
                <a:xfrm flipH="1" flipV="1">
                  <a:off x="6965223" y="4391773"/>
                  <a:ext cx="1783241" cy="1822"/>
                </a:xfrm>
                <a:prstGeom prst="line">
                  <a:avLst/>
                </a:prstGeom>
                <a:ln w="38100">
                  <a:solidFill>
                    <a:srgbClr val="00B0F0"/>
                  </a:solidFill>
                  <a:head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/>
                <p:cNvCxnSpPr/>
                <p:nvPr/>
              </p:nvCxnSpPr>
              <p:spPr>
                <a:xfrm flipV="1">
                  <a:off x="7308304" y="4754633"/>
                  <a:ext cx="0" cy="230619"/>
                </a:xfrm>
                <a:prstGeom prst="line">
                  <a:avLst/>
                </a:prstGeom>
                <a:ln w="381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 flipV="1">
                  <a:off x="7224195" y="4689604"/>
                  <a:ext cx="0" cy="241685"/>
                </a:xfrm>
                <a:prstGeom prst="line">
                  <a:avLst/>
                </a:prstGeom>
                <a:ln w="38100">
                  <a:solidFill>
                    <a:srgbClr val="9933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>
                <a:xfrm flipV="1">
                  <a:off x="7117080" y="4610102"/>
                  <a:ext cx="7620" cy="259078"/>
                </a:xfrm>
                <a:prstGeom prst="line">
                  <a:avLst/>
                </a:prstGeom>
                <a:ln w="38100">
                  <a:solidFill>
                    <a:srgbClr val="9900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 flipV="1">
                  <a:off x="7045280" y="4530348"/>
                  <a:ext cx="0" cy="282112"/>
                </a:xfrm>
                <a:prstGeom prst="line">
                  <a:avLst/>
                </a:prstGeom>
                <a:ln w="38100">
                  <a:solidFill>
                    <a:srgbClr val="FF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 flipH="1">
                  <a:off x="7308304" y="4756455"/>
                  <a:ext cx="67967" cy="0"/>
                </a:xfrm>
                <a:prstGeom prst="line">
                  <a:avLst/>
                </a:prstGeom>
                <a:ln w="381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 flipH="1">
                  <a:off x="7224195" y="4687940"/>
                  <a:ext cx="152076" cy="0"/>
                </a:xfrm>
                <a:prstGeom prst="line">
                  <a:avLst/>
                </a:prstGeom>
                <a:ln w="38100">
                  <a:solidFill>
                    <a:srgbClr val="9933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 flipH="1">
                  <a:off x="7133625" y="4610100"/>
                  <a:ext cx="257775" cy="3297"/>
                </a:xfrm>
                <a:prstGeom prst="line">
                  <a:avLst/>
                </a:prstGeom>
                <a:ln w="38100">
                  <a:solidFill>
                    <a:srgbClr val="9900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 flipH="1">
                  <a:off x="7045280" y="4530348"/>
                  <a:ext cx="330992" cy="0"/>
                </a:xfrm>
                <a:prstGeom prst="line">
                  <a:avLst/>
                </a:prstGeom>
                <a:ln w="38100">
                  <a:solidFill>
                    <a:srgbClr val="FF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flipV="1">
                  <a:off x="2155371" y="3567687"/>
                  <a:ext cx="1682" cy="623302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/>
                <p:cNvCxnSpPr/>
                <p:nvPr/>
              </p:nvCxnSpPr>
              <p:spPr>
                <a:xfrm flipV="1">
                  <a:off x="1761183" y="3566635"/>
                  <a:ext cx="2505" cy="531343"/>
                </a:xfrm>
                <a:prstGeom prst="line">
                  <a:avLst/>
                </a:prstGeom>
                <a:ln w="38100">
                  <a:solidFill>
                    <a:srgbClr val="0000C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40" name="Group 239"/>
                <p:cNvGrpSpPr/>
                <p:nvPr/>
              </p:nvGrpSpPr>
              <p:grpSpPr>
                <a:xfrm>
                  <a:off x="5220809" y="4092050"/>
                  <a:ext cx="384681" cy="224619"/>
                  <a:chOff x="5220809" y="4092050"/>
                  <a:chExt cx="384681" cy="224619"/>
                </a:xfrm>
              </p:grpSpPr>
              <p:cxnSp>
                <p:nvCxnSpPr>
                  <p:cNvPr id="235" name="Straight Connector 234"/>
                  <p:cNvCxnSpPr/>
                  <p:nvPr/>
                </p:nvCxnSpPr>
                <p:spPr>
                  <a:xfrm flipV="1">
                    <a:off x="5220809" y="4097978"/>
                    <a:ext cx="0" cy="218691"/>
                  </a:xfrm>
                  <a:prstGeom prst="line">
                    <a:avLst/>
                  </a:prstGeom>
                  <a:ln w="38100">
                    <a:solidFill>
                      <a:srgbClr val="0000C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7" name="Straight Connector 236"/>
                  <p:cNvCxnSpPr/>
                  <p:nvPr/>
                </p:nvCxnSpPr>
                <p:spPr>
                  <a:xfrm flipV="1">
                    <a:off x="5347104" y="4092052"/>
                    <a:ext cx="0" cy="218691"/>
                  </a:xfrm>
                  <a:prstGeom prst="line">
                    <a:avLst/>
                  </a:prstGeom>
                  <a:ln w="38100">
                    <a:solidFill>
                      <a:srgbClr val="0000C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8" name="Straight Connector 237"/>
                  <p:cNvCxnSpPr/>
                  <p:nvPr/>
                </p:nvCxnSpPr>
                <p:spPr>
                  <a:xfrm flipV="1">
                    <a:off x="5510389" y="4092051"/>
                    <a:ext cx="0" cy="218691"/>
                  </a:xfrm>
                  <a:prstGeom prst="line">
                    <a:avLst/>
                  </a:prstGeom>
                  <a:ln w="38100">
                    <a:solidFill>
                      <a:srgbClr val="0000C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9" name="Straight Connector 238"/>
                  <p:cNvCxnSpPr/>
                  <p:nvPr/>
                </p:nvCxnSpPr>
                <p:spPr>
                  <a:xfrm flipV="1">
                    <a:off x="5605490" y="4092050"/>
                    <a:ext cx="0" cy="218691"/>
                  </a:xfrm>
                  <a:prstGeom prst="line">
                    <a:avLst/>
                  </a:prstGeom>
                  <a:ln w="38100">
                    <a:solidFill>
                      <a:srgbClr val="0000C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1" name="Group 240"/>
                <p:cNvGrpSpPr/>
                <p:nvPr/>
              </p:nvGrpSpPr>
              <p:grpSpPr>
                <a:xfrm>
                  <a:off x="3371547" y="4092050"/>
                  <a:ext cx="384681" cy="224619"/>
                  <a:chOff x="5220809" y="4092050"/>
                  <a:chExt cx="384681" cy="224619"/>
                </a:xfrm>
              </p:grpSpPr>
              <p:cxnSp>
                <p:nvCxnSpPr>
                  <p:cNvPr id="242" name="Straight Connector 241"/>
                  <p:cNvCxnSpPr/>
                  <p:nvPr/>
                </p:nvCxnSpPr>
                <p:spPr>
                  <a:xfrm flipV="1">
                    <a:off x="5220809" y="4097978"/>
                    <a:ext cx="0" cy="218691"/>
                  </a:xfrm>
                  <a:prstGeom prst="line">
                    <a:avLst/>
                  </a:prstGeom>
                  <a:ln w="38100">
                    <a:solidFill>
                      <a:srgbClr val="0000C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3" name="Straight Connector 242"/>
                  <p:cNvCxnSpPr/>
                  <p:nvPr/>
                </p:nvCxnSpPr>
                <p:spPr>
                  <a:xfrm flipV="1">
                    <a:off x="5347104" y="4092052"/>
                    <a:ext cx="0" cy="218691"/>
                  </a:xfrm>
                  <a:prstGeom prst="line">
                    <a:avLst/>
                  </a:prstGeom>
                  <a:ln w="38100">
                    <a:solidFill>
                      <a:srgbClr val="0000C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4" name="Straight Connector 243"/>
                  <p:cNvCxnSpPr/>
                  <p:nvPr/>
                </p:nvCxnSpPr>
                <p:spPr>
                  <a:xfrm flipV="1">
                    <a:off x="5510389" y="4092051"/>
                    <a:ext cx="0" cy="218691"/>
                  </a:xfrm>
                  <a:prstGeom prst="line">
                    <a:avLst/>
                  </a:prstGeom>
                  <a:ln w="38100">
                    <a:solidFill>
                      <a:srgbClr val="0000C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5" name="Straight Connector 244"/>
                  <p:cNvCxnSpPr/>
                  <p:nvPr/>
                </p:nvCxnSpPr>
                <p:spPr>
                  <a:xfrm flipV="1">
                    <a:off x="5605490" y="4092050"/>
                    <a:ext cx="0" cy="218691"/>
                  </a:xfrm>
                  <a:prstGeom prst="line">
                    <a:avLst/>
                  </a:prstGeom>
                  <a:ln w="38100">
                    <a:solidFill>
                      <a:srgbClr val="0000C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6" name="Group 245"/>
                <p:cNvGrpSpPr/>
                <p:nvPr/>
              </p:nvGrpSpPr>
              <p:grpSpPr>
                <a:xfrm>
                  <a:off x="1634888" y="4081644"/>
                  <a:ext cx="384681" cy="224619"/>
                  <a:chOff x="5220809" y="4092050"/>
                  <a:chExt cx="384681" cy="224619"/>
                </a:xfrm>
              </p:grpSpPr>
              <p:cxnSp>
                <p:nvCxnSpPr>
                  <p:cNvPr id="247" name="Straight Connector 246"/>
                  <p:cNvCxnSpPr/>
                  <p:nvPr/>
                </p:nvCxnSpPr>
                <p:spPr>
                  <a:xfrm flipV="1">
                    <a:off x="5220809" y="4097978"/>
                    <a:ext cx="0" cy="218691"/>
                  </a:xfrm>
                  <a:prstGeom prst="line">
                    <a:avLst/>
                  </a:prstGeom>
                  <a:ln w="38100">
                    <a:solidFill>
                      <a:srgbClr val="0000C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8" name="Straight Connector 247"/>
                  <p:cNvCxnSpPr/>
                  <p:nvPr/>
                </p:nvCxnSpPr>
                <p:spPr>
                  <a:xfrm flipV="1">
                    <a:off x="5347104" y="4092052"/>
                    <a:ext cx="0" cy="218691"/>
                  </a:xfrm>
                  <a:prstGeom prst="line">
                    <a:avLst/>
                  </a:prstGeom>
                  <a:ln w="38100">
                    <a:solidFill>
                      <a:srgbClr val="0000C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9" name="Straight Connector 248"/>
                  <p:cNvCxnSpPr/>
                  <p:nvPr/>
                </p:nvCxnSpPr>
                <p:spPr>
                  <a:xfrm flipV="1">
                    <a:off x="5510389" y="4092051"/>
                    <a:ext cx="0" cy="218691"/>
                  </a:xfrm>
                  <a:prstGeom prst="line">
                    <a:avLst/>
                  </a:prstGeom>
                  <a:ln w="38100">
                    <a:solidFill>
                      <a:srgbClr val="0000C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0" name="Straight Connector 249"/>
                  <p:cNvCxnSpPr/>
                  <p:nvPr/>
                </p:nvCxnSpPr>
                <p:spPr>
                  <a:xfrm flipV="1">
                    <a:off x="5605490" y="4092050"/>
                    <a:ext cx="0" cy="218691"/>
                  </a:xfrm>
                  <a:prstGeom prst="line">
                    <a:avLst/>
                  </a:prstGeom>
                  <a:ln w="38100">
                    <a:solidFill>
                      <a:srgbClr val="0000C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51" name="Straight Connector 250"/>
                <p:cNvCxnSpPr/>
                <p:nvPr/>
              </p:nvCxnSpPr>
              <p:spPr>
                <a:xfrm flipH="1">
                  <a:off x="1627346" y="4089067"/>
                  <a:ext cx="7110232" cy="0"/>
                </a:xfrm>
                <a:prstGeom prst="line">
                  <a:avLst/>
                </a:prstGeom>
                <a:ln w="38100">
                  <a:solidFill>
                    <a:srgbClr val="0000CC"/>
                  </a:solidFill>
                  <a:headEnd type="oval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56" name="Group 255"/>
                <p:cNvGrpSpPr/>
                <p:nvPr/>
              </p:nvGrpSpPr>
              <p:grpSpPr>
                <a:xfrm>
                  <a:off x="4177070" y="4216954"/>
                  <a:ext cx="384681" cy="112310"/>
                  <a:chOff x="5220809" y="4092050"/>
                  <a:chExt cx="384681" cy="224619"/>
                </a:xfrm>
              </p:grpSpPr>
              <p:cxnSp>
                <p:nvCxnSpPr>
                  <p:cNvPr id="257" name="Straight Connector 256"/>
                  <p:cNvCxnSpPr/>
                  <p:nvPr/>
                </p:nvCxnSpPr>
                <p:spPr>
                  <a:xfrm flipV="1">
                    <a:off x="5220809" y="4097978"/>
                    <a:ext cx="0" cy="218691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8" name="Straight Connector 257"/>
                  <p:cNvCxnSpPr/>
                  <p:nvPr/>
                </p:nvCxnSpPr>
                <p:spPr>
                  <a:xfrm flipV="1">
                    <a:off x="5347104" y="4092052"/>
                    <a:ext cx="0" cy="218691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9" name="Straight Connector 258"/>
                  <p:cNvCxnSpPr/>
                  <p:nvPr/>
                </p:nvCxnSpPr>
                <p:spPr>
                  <a:xfrm flipV="1">
                    <a:off x="5510389" y="4092051"/>
                    <a:ext cx="0" cy="218691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0" name="Straight Connector 259"/>
                  <p:cNvCxnSpPr/>
                  <p:nvPr/>
                </p:nvCxnSpPr>
                <p:spPr>
                  <a:xfrm flipV="1">
                    <a:off x="5605490" y="4092050"/>
                    <a:ext cx="0" cy="218691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1" name="Group 260"/>
                <p:cNvGrpSpPr/>
                <p:nvPr/>
              </p:nvGrpSpPr>
              <p:grpSpPr>
                <a:xfrm>
                  <a:off x="2155371" y="4198968"/>
                  <a:ext cx="384681" cy="112310"/>
                  <a:chOff x="5220809" y="4092050"/>
                  <a:chExt cx="384681" cy="224619"/>
                </a:xfrm>
              </p:grpSpPr>
              <p:cxnSp>
                <p:nvCxnSpPr>
                  <p:cNvPr id="262" name="Straight Connector 261"/>
                  <p:cNvCxnSpPr/>
                  <p:nvPr/>
                </p:nvCxnSpPr>
                <p:spPr>
                  <a:xfrm flipV="1">
                    <a:off x="5220809" y="4097978"/>
                    <a:ext cx="0" cy="218691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Straight Connector 262"/>
                  <p:cNvCxnSpPr/>
                  <p:nvPr/>
                </p:nvCxnSpPr>
                <p:spPr>
                  <a:xfrm flipV="1">
                    <a:off x="5347104" y="4092052"/>
                    <a:ext cx="0" cy="218691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4" name="Straight Connector 263"/>
                  <p:cNvCxnSpPr/>
                  <p:nvPr/>
                </p:nvCxnSpPr>
                <p:spPr>
                  <a:xfrm flipV="1">
                    <a:off x="5510389" y="4092051"/>
                    <a:ext cx="0" cy="218691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5" name="Straight Connector 264"/>
                  <p:cNvCxnSpPr/>
                  <p:nvPr/>
                </p:nvCxnSpPr>
                <p:spPr>
                  <a:xfrm flipV="1">
                    <a:off x="5605490" y="4092050"/>
                    <a:ext cx="0" cy="218691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6" name="Group 265"/>
                <p:cNvGrpSpPr/>
                <p:nvPr/>
              </p:nvGrpSpPr>
              <p:grpSpPr>
                <a:xfrm>
                  <a:off x="5848184" y="4216954"/>
                  <a:ext cx="384681" cy="112310"/>
                  <a:chOff x="5220809" y="4092050"/>
                  <a:chExt cx="384681" cy="224619"/>
                </a:xfrm>
              </p:grpSpPr>
              <p:cxnSp>
                <p:nvCxnSpPr>
                  <p:cNvPr id="267" name="Straight Connector 266"/>
                  <p:cNvCxnSpPr/>
                  <p:nvPr/>
                </p:nvCxnSpPr>
                <p:spPr>
                  <a:xfrm flipV="1">
                    <a:off x="5220809" y="4097978"/>
                    <a:ext cx="0" cy="218691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8" name="Straight Connector 267"/>
                  <p:cNvCxnSpPr/>
                  <p:nvPr/>
                </p:nvCxnSpPr>
                <p:spPr>
                  <a:xfrm flipV="1">
                    <a:off x="5347104" y="4092052"/>
                    <a:ext cx="0" cy="218691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9" name="Straight Connector 268"/>
                  <p:cNvCxnSpPr/>
                  <p:nvPr/>
                </p:nvCxnSpPr>
                <p:spPr>
                  <a:xfrm flipV="1">
                    <a:off x="5510389" y="4092051"/>
                    <a:ext cx="0" cy="218691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0" name="Straight Connector 269"/>
                  <p:cNvCxnSpPr/>
                  <p:nvPr/>
                </p:nvCxnSpPr>
                <p:spPr>
                  <a:xfrm flipV="1">
                    <a:off x="5605490" y="4092050"/>
                    <a:ext cx="0" cy="218691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71" name="Straight Connector 270"/>
                <p:cNvCxnSpPr/>
                <p:nvPr/>
              </p:nvCxnSpPr>
              <p:spPr>
                <a:xfrm flipH="1">
                  <a:off x="2171351" y="4190991"/>
                  <a:ext cx="6566227" cy="16332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headEnd type="oval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80" name="Straight Connector 279"/>
            <p:cNvCxnSpPr/>
            <p:nvPr/>
          </p:nvCxnSpPr>
          <p:spPr>
            <a:xfrm flipH="1" flipV="1">
              <a:off x="8243357" y="306092"/>
              <a:ext cx="2396" cy="487680"/>
            </a:xfrm>
            <a:prstGeom prst="line">
              <a:avLst/>
            </a:prstGeom>
            <a:ln w="38100">
              <a:solidFill>
                <a:srgbClr val="CCEC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2" name="TextBox 281"/>
            <p:cNvSpPr txBox="1"/>
            <p:nvPr/>
          </p:nvSpPr>
          <p:spPr>
            <a:xfrm>
              <a:off x="8377494" y="374801"/>
              <a:ext cx="69955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it-IT" dirty="0"/>
                <a:t>To CR</a:t>
              </a:r>
            </a:p>
          </p:txBody>
        </p:sp>
        <p:sp>
          <p:nvSpPr>
            <p:cNvPr id="283" name="TextBox 282"/>
            <p:cNvSpPr txBox="1"/>
            <p:nvPr/>
          </p:nvSpPr>
          <p:spPr>
            <a:xfrm>
              <a:off x="6118061" y="390190"/>
              <a:ext cx="207851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it-IT" sz="1600" dirty="0"/>
                <a:t>Power supplies control</a:t>
              </a: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1567543" y="4283120"/>
            <a:ext cx="3003764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608385" y="4081717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Section A</a:t>
            </a:r>
          </a:p>
        </p:txBody>
      </p:sp>
      <p:cxnSp>
        <p:nvCxnSpPr>
          <p:cNvPr id="117" name="Straight Connector 116"/>
          <p:cNvCxnSpPr/>
          <p:nvPr/>
        </p:nvCxnSpPr>
        <p:spPr>
          <a:xfrm>
            <a:off x="1647545" y="4703110"/>
            <a:ext cx="1271800" cy="1918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3157735" y="4484470"/>
            <a:ext cx="833609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4029380" y="4292798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Section A2</a:t>
            </a:r>
          </a:p>
        </p:txBody>
      </p:sp>
      <p:sp>
        <p:nvSpPr>
          <p:cNvPr id="124" name="TextBox 123"/>
          <p:cNvSpPr txBox="1"/>
          <p:nvPr/>
        </p:nvSpPr>
        <p:spPr>
          <a:xfrm rot="16200000">
            <a:off x="1116377" y="5099684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Section A1</a:t>
            </a:r>
          </a:p>
        </p:txBody>
      </p:sp>
      <p:cxnSp>
        <p:nvCxnSpPr>
          <p:cNvPr id="126" name="Straight Connector 125"/>
          <p:cNvCxnSpPr/>
          <p:nvPr/>
        </p:nvCxnSpPr>
        <p:spPr>
          <a:xfrm rot="5400000">
            <a:off x="8177065" y="5028392"/>
            <a:ext cx="1271800" cy="1918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7782014" y="4141832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Section B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9319413" y="4151902"/>
            <a:ext cx="0" cy="941411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8855978" y="3753541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Section D</a:t>
            </a:r>
          </a:p>
        </p:txBody>
      </p:sp>
      <p:cxnSp>
        <p:nvCxnSpPr>
          <p:cNvPr id="130" name="Straight Connector 129"/>
          <p:cNvCxnSpPr/>
          <p:nvPr/>
        </p:nvCxnSpPr>
        <p:spPr>
          <a:xfrm rot="5400000">
            <a:off x="8254062" y="5728253"/>
            <a:ext cx="1271800" cy="1918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8917753" y="6025698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Section C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9181459" y="4557291"/>
            <a:ext cx="1446605" cy="0"/>
          </a:xfrm>
          <a:prstGeom prst="line">
            <a:avLst/>
          </a:prstGeom>
          <a:ln w="38100">
            <a:solidFill>
              <a:srgbClr val="00800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9759365" y="4135407"/>
            <a:ext cx="75373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1600" dirty="0"/>
              <a:t>Signals</a:t>
            </a:r>
          </a:p>
        </p:txBody>
      </p:sp>
      <p:grpSp>
        <p:nvGrpSpPr>
          <p:cNvPr id="12" name="Gruppo 11"/>
          <p:cNvGrpSpPr/>
          <p:nvPr/>
        </p:nvGrpSpPr>
        <p:grpSpPr>
          <a:xfrm>
            <a:off x="289182" y="3032103"/>
            <a:ext cx="1385316" cy="1479060"/>
            <a:chOff x="289182" y="3032103"/>
            <a:chExt cx="1385316" cy="1479060"/>
          </a:xfrm>
        </p:grpSpPr>
        <p:sp>
          <p:nvSpPr>
            <p:cNvPr id="2" name="CasellaDiTesto 1"/>
            <p:cNvSpPr txBox="1"/>
            <p:nvPr/>
          </p:nvSpPr>
          <p:spPr>
            <a:xfrm>
              <a:off x="289182" y="3032103"/>
              <a:ext cx="1385316" cy="646331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1248 </a:t>
              </a:r>
              <a:r>
                <a:rPr lang="en-US" dirty="0" smtClean="0"/>
                <a:t>cables</a:t>
              </a:r>
            </a:p>
            <a:p>
              <a:r>
                <a:rPr lang="en-US" dirty="0" smtClean="0"/>
                <a:t>~</a:t>
              </a:r>
              <a:r>
                <a:rPr lang="it-IT" dirty="0" smtClean="0"/>
                <a:t>18000 mm</a:t>
              </a:r>
              <a:r>
                <a:rPr lang="it-IT" baseline="30000" dirty="0" smtClean="0"/>
                <a:t>2</a:t>
              </a:r>
              <a:endParaRPr lang="it-IT" dirty="0"/>
            </a:p>
          </p:txBody>
        </p:sp>
        <p:sp>
          <p:nvSpPr>
            <p:cNvPr id="16" name="Freccia curva 15"/>
            <p:cNvSpPr/>
            <p:nvPr/>
          </p:nvSpPr>
          <p:spPr>
            <a:xfrm flipV="1">
              <a:off x="824433" y="3684600"/>
              <a:ext cx="694546" cy="826563"/>
            </a:xfrm>
            <a:prstGeom prst="bentArrow">
              <a:avLst>
                <a:gd name="adj1" fmla="val 24039"/>
                <a:gd name="adj2" fmla="val 34113"/>
                <a:gd name="adj3" fmla="val 50000"/>
                <a:gd name="adj4" fmla="val 4375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po 20"/>
          <p:cNvGrpSpPr/>
          <p:nvPr/>
        </p:nvGrpSpPr>
        <p:grpSpPr>
          <a:xfrm>
            <a:off x="409074" y="4399486"/>
            <a:ext cx="11038973" cy="2229914"/>
            <a:chOff x="409074" y="4399486"/>
            <a:chExt cx="11038973" cy="2229914"/>
          </a:xfrm>
        </p:grpSpPr>
        <p:sp>
          <p:nvSpPr>
            <p:cNvPr id="10" name="Rettangolo 9"/>
            <p:cNvSpPr/>
            <p:nvPr/>
          </p:nvSpPr>
          <p:spPr>
            <a:xfrm>
              <a:off x="409074" y="4399486"/>
              <a:ext cx="11038973" cy="2229914"/>
            </a:xfrm>
            <a:prstGeom prst="rect">
              <a:avLst/>
            </a:prstGeom>
            <a:solidFill>
              <a:srgbClr val="FFFF00">
                <a:alpha val="2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1082984" y="6228860"/>
              <a:ext cx="18966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INSIDE MAGNET</a:t>
              </a:r>
              <a:endParaRPr lang="it-IT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Rettangolo 12"/>
          <p:cNvSpPr/>
          <p:nvPr/>
        </p:nvSpPr>
        <p:spPr>
          <a:xfrm>
            <a:off x="8943931" y="5272"/>
            <a:ext cx="3248069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GSI 27</a:t>
            </a:r>
            <a:r>
              <a:rPr lang="en-US" baseline="30000" dirty="0"/>
              <a:t>th</a:t>
            </a:r>
            <a:r>
              <a:rPr lang="en-US" dirty="0"/>
              <a:t> April 2015 - G. Giraudo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37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>
          <a:xfrm>
            <a:off x="1735032" y="297138"/>
            <a:ext cx="85686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Bookman Old Style" panose="02050604050505020204" pitchFamily="18" charset="0"/>
              </a:rPr>
              <a:t>MODULARITY AND COOLING </a:t>
            </a:r>
            <a:r>
              <a:rPr lang="en-US" b="1" cap="all" dirty="0" smtClean="0">
                <a:latin typeface="Bookman Old Style" panose="02050604050505020204" pitchFamily="18" charset="0"/>
              </a:rPr>
              <a:t>lines</a:t>
            </a:r>
            <a:r>
              <a:rPr lang="en-US" b="1" dirty="0" smtClean="0">
                <a:latin typeface="Bookman Old Style" panose="02050604050505020204" pitchFamily="18" charset="0"/>
              </a:rPr>
              <a:t> MVD</a:t>
            </a:r>
            <a:endParaRPr lang="en-US" b="1" dirty="0">
              <a:latin typeface="Bookman Old Style" panose="02050604050505020204" pitchFamily="18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1491653" cy="365125"/>
          </a:xfrm>
        </p:spPr>
        <p:txBody>
          <a:bodyPr/>
          <a:lstStyle/>
          <a:p>
            <a:r>
              <a:rPr lang="en-US" dirty="0" smtClean="0"/>
              <a:t>S.COLI  9/12/2013</a:t>
            </a:r>
            <a:endParaRPr lang="en-US" dirty="0"/>
          </a:p>
        </p:txBody>
      </p:sp>
      <p:grpSp>
        <p:nvGrpSpPr>
          <p:cNvPr id="7" name="Gruppo 6"/>
          <p:cNvGrpSpPr/>
          <p:nvPr/>
        </p:nvGrpSpPr>
        <p:grpSpPr>
          <a:xfrm>
            <a:off x="1655044" y="873584"/>
            <a:ext cx="8376146" cy="5678478"/>
            <a:chOff x="2061279" y="1090153"/>
            <a:chExt cx="8376146" cy="5678478"/>
          </a:xfrm>
        </p:grpSpPr>
        <p:sp>
          <p:nvSpPr>
            <p:cNvPr id="4" name="TextBox 3"/>
            <p:cNvSpPr txBox="1"/>
            <p:nvPr/>
          </p:nvSpPr>
          <p:spPr>
            <a:xfrm>
              <a:off x="2061279" y="1090153"/>
              <a:ext cx="8376146" cy="56784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1100" b="1" i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LAYER </a:t>
              </a:r>
              <a:r>
                <a:rPr lang="it-IT" sz="1100" b="1" i="1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  <a:p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DX Half </a:t>
              </a:r>
              <a:r>
                <a:rPr lang="it-IT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 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 </a:t>
              </a:r>
              <a:r>
                <a:rPr 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staves	                     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 </a:t>
              </a:r>
              <a:r>
                <a:rPr 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 tubes </a:t>
              </a:r>
              <a:r>
                <a:rPr lang="en-US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   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lines [4*(1 in 2 </a:t>
              </a:r>
              <a:r>
                <a:rPr 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 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tubes)]</a:t>
              </a:r>
              <a:endPara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SX Half </a:t>
              </a:r>
              <a:r>
                <a:rPr lang="it-IT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 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 </a:t>
              </a:r>
              <a:r>
                <a:rPr 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staves	                     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 </a:t>
              </a:r>
              <a:r>
                <a:rPr 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 tubes </a:t>
              </a:r>
              <a:r>
                <a:rPr lang="it-IT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   </a:t>
              </a:r>
              <a:r>
                <a:rPr lang="it-IT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	    2 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lines [2*(1 in 3 </a:t>
              </a:r>
              <a:r>
                <a:rPr 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 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tubes)]</a:t>
              </a:r>
              <a:endPara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it-IT" sz="11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it-IT" sz="1100" b="1" i="1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LAYER 2</a:t>
              </a:r>
            </a:p>
            <a:p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DX Half layer 14 </a:t>
              </a:r>
              <a:r>
                <a:rPr 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staves	                      7 U tubes 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   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lines [</a:t>
              </a:r>
              <a:r>
                <a:rPr lang="it-IT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2*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 in 3 </a:t>
              </a:r>
              <a:r>
                <a:rPr 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 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tubes)</a:t>
              </a:r>
              <a:r>
                <a:rPr lang="it-IT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it-IT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4*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 in 2 </a:t>
              </a:r>
              <a:r>
                <a:rPr 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 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tubes)]</a:t>
              </a:r>
              <a:endPara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SX Half layer 14 </a:t>
              </a:r>
              <a:r>
                <a:rPr 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staves	                      7 U tubes 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6 lines [1</a:t>
              </a:r>
              <a:r>
                <a:rPr lang="it-IT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 in 3 U tubes)</a:t>
              </a:r>
              <a:r>
                <a:rPr lang="it-IT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it-IT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4*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 in 2 U tubes)]</a:t>
              </a:r>
            </a:p>
            <a:p>
              <a:endPara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it-IT" sz="1100" b="1" i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LAYER 3</a:t>
              </a:r>
            </a:p>
            <a:p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DX Half layer 10 staves	                      5 U tubes 		    4 lines [</a:t>
              </a:r>
              <a:r>
                <a:rPr lang="it-IT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2*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 in 3 U tubes)</a:t>
              </a:r>
              <a:r>
                <a:rPr lang="it-IT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it-IT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it-IT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 in 2 U tubes)]</a:t>
              </a:r>
            </a:p>
            <a:p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SX Half layer 10 staves	                      5 U tubes 		    4 lines [2</a:t>
              </a:r>
              <a:r>
                <a:rPr lang="it-IT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 in 3 U tubes)</a:t>
              </a:r>
              <a:r>
                <a:rPr lang="it-IT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it-IT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it-IT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 in 2 U tubes)]</a:t>
              </a:r>
            </a:p>
            <a:p>
              <a:endPara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it-IT" sz="1100" b="1" i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LAYER 4</a:t>
              </a:r>
            </a:p>
            <a:p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DX Half layer 13 staves	                      6 U tubes + 1 single                           6 lines [</a:t>
              </a:r>
              <a:r>
                <a:rPr lang="it-IT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2*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 in 3 U tubes)</a:t>
              </a:r>
              <a:r>
                <a:rPr lang="it-IT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it-IT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it-IT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 in 2 U tubes)]</a:t>
              </a:r>
            </a:p>
            <a:p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SX Half layer 13 staves	                      6 U tubes + 1 single	    6 lines [2</a:t>
              </a:r>
              <a:r>
                <a:rPr lang="it-IT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 in 3 U tubes)</a:t>
              </a:r>
              <a:r>
                <a:rPr lang="it-IT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it-IT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it-IT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 in 2 U tubes)]</a:t>
              </a:r>
            </a:p>
            <a:p>
              <a:endPara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it-IT" sz="1100" b="1" i="1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DISKS </a:t>
              </a:r>
              <a:r>
                <a:rPr lang="it-IT" sz="1100" b="1" i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1-2 </a:t>
              </a:r>
              <a:r>
                <a:rPr lang="it-IT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(pixel disks)</a:t>
              </a:r>
              <a:endParaRPr lang="it-IT" sz="11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DX Half disk 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             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2 tubes </a:t>
              </a:r>
              <a:r>
                <a:rPr 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   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2 lines [2*(1 in 2 U tubes)]</a:t>
              </a:r>
              <a:endPara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 Half disk 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	                      2 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tubes 	                              2 lines [2*(1 in 2 U tubes)]</a:t>
              </a:r>
            </a:p>
            <a:p>
              <a:endParaRPr lang="it-IT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it-IT" sz="1100" b="1" i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DISKS 3-6 </a:t>
              </a:r>
              <a:r>
                <a:rPr lang="it-IT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(pixel disks)</a:t>
              </a:r>
              <a:endParaRPr lang="it-IT" sz="11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defTabSz="896938"/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DX Half disk 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	                       12 </a:t>
              </a:r>
              <a:r>
                <a:rPr 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 tubes  	    	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lines [8*(1 in 3 U tubes)]</a:t>
              </a:r>
            </a:p>
            <a:p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SX Half disk 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 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12 U tubes                                          </a:t>
              </a:r>
              <a:r>
                <a:rPr lang="en-US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lines [8*(1 in 3 U tubes)]</a:t>
              </a:r>
            </a:p>
            <a:p>
              <a:endPara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it-IT" sz="1100" b="1" i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DISKS 7-8 </a:t>
              </a:r>
              <a:r>
                <a:rPr lang="it-IT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(strip disks)</a:t>
              </a:r>
            </a:p>
            <a:p>
              <a:pPr defTabSz="896938"/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DX Half disk 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	                       4 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 tubes  	    	      4 lines [8*(1 in 2 U tubes)]</a:t>
              </a:r>
            </a:p>
            <a:p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SX Half disk 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                      4 U tubes                                            4 lines [8*(1 in 2 U tubes)]</a:t>
              </a:r>
            </a:p>
            <a:p>
              <a:pPr algn="ctr"/>
              <a:endPara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		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Freccia a destra 5"/>
            <p:cNvSpPr/>
            <p:nvPr/>
          </p:nvSpPr>
          <p:spPr>
            <a:xfrm>
              <a:off x="3928307" y="1287529"/>
              <a:ext cx="481263" cy="385010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100"/>
            </a:p>
          </p:txBody>
        </p:sp>
        <p:sp>
          <p:nvSpPr>
            <p:cNvPr id="86" name="Freccia a destra 85"/>
            <p:cNvSpPr/>
            <p:nvPr/>
          </p:nvSpPr>
          <p:spPr>
            <a:xfrm>
              <a:off x="5934767" y="1287529"/>
              <a:ext cx="481263" cy="385010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100"/>
            </a:p>
          </p:txBody>
        </p:sp>
        <p:sp>
          <p:nvSpPr>
            <p:cNvPr id="88" name="Freccia a destra 87"/>
            <p:cNvSpPr/>
            <p:nvPr/>
          </p:nvSpPr>
          <p:spPr>
            <a:xfrm>
              <a:off x="3928307" y="1949132"/>
              <a:ext cx="481263" cy="385010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100"/>
            </a:p>
          </p:txBody>
        </p:sp>
        <p:sp>
          <p:nvSpPr>
            <p:cNvPr id="89" name="Freccia a destra 88"/>
            <p:cNvSpPr/>
            <p:nvPr/>
          </p:nvSpPr>
          <p:spPr>
            <a:xfrm>
              <a:off x="5934766" y="1944156"/>
              <a:ext cx="481263" cy="385010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100"/>
            </a:p>
          </p:txBody>
        </p:sp>
        <p:sp>
          <p:nvSpPr>
            <p:cNvPr id="95" name="Freccia a destra 94"/>
            <p:cNvSpPr/>
            <p:nvPr/>
          </p:nvSpPr>
          <p:spPr>
            <a:xfrm>
              <a:off x="3938931" y="2610030"/>
              <a:ext cx="481263" cy="385010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100"/>
            </a:p>
          </p:txBody>
        </p:sp>
        <p:sp>
          <p:nvSpPr>
            <p:cNvPr id="97" name="Freccia a destra 96"/>
            <p:cNvSpPr/>
            <p:nvPr/>
          </p:nvSpPr>
          <p:spPr>
            <a:xfrm>
              <a:off x="5934764" y="2605912"/>
              <a:ext cx="481263" cy="385010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100"/>
            </a:p>
          </p:txBody>
        </p:sp>
        <p:sp>
          <p:nvSpPr>
            <p:cNvPr id="103" name="Freccia a destra 102"/>
            <p:cNvSpPr/>
            <p:nvPr/>
          </p:nvSpPr>
          <p:spPr>
            <a:xfrm>
              <a:off x="3938931" y="3271633"/>
              <a:ext cx="481263" cy="385010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100"/>
            </a:p>
          </p:txBody>
        </p:sp>
        <p:sp>
          <p:nvSpPr>
            <p:cNvPr id="108" name="Freccia a destra 107"/>
            <p:cNvSpPr/>
            <p:nvPr/>
          </p:nvSpPr>
          <p:spPr>
            <a:xfrm>
              <a:off x="5934764" y="3271633"/>
              <a:ext cx="481263" cy="385010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100"/>
            </a:p>
          </p:txBody>
        </p:sp>
      </p:grpSp>
      <p:sp>
        <p:nvSpPr>
          <p:cNvPr id="114" name="Freccia a destra 113"/>
          <p:cNvSpPr/>
          <p:nvPr/>
        </p:nvSpPr>
        <p:spPr>
          <a:xfrm>
            <a:off x="3532696" y="3715962"/>
            <a:ext cx="481263" cy="385010"/>
          </a:xfrm>
          <a:prstGeom prst="righ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9" name="Freccia a destra 118"/>
          <p:cNvSpPr/>
          <p:nvPr/>
        </p:nvSpPr>
        <p:spPr>
          <a:xfrm>
            <a:off x="5516515" y="3708522"/>
            <a:ext cx="481263" cy="385010"/>
          </a:xfrm>
          <a:prstGeom prst="righ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1" name="Freccia a destra 120"/>
          <p:cNvSpPr/>
          <p:nvPr/>
        </p:nvSpPr>
        <p:spPr>
          <a:xfrm>
            <a:off x="3540837" y="4366584"/>
            <a:ext cx="481263" cy="385010"/>
          </a:xfrm>
          <a:prstGeom prst="righ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2" name="Freccia a destra 121"/>
          <p:cNvSpPr/>
          <p:nvPr/>
        </p:nvSpPr>
        <p:spPr>
          <a:xfrm>
            <a:off x="5528529" y="4364037"/>
            <a:ext cx="481263" cy="385010"/>
          </a:xfrm>
          <a:prstGeom prst="righ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3" name="Freccia a destra 122"/>
          <p:cNvSpPr/>
          <p:nvPr/>
        </p:nvSpPr>
        <p:spPr>
          <a:xfrm>
            <a:off x="5528529" y="5027482"/>
            <a:ext cx="481263" cy="385010"/>
          </a:xfrm>
          <a:prstGeom prst="righ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7" name="Freccia a destra 126"/>
          <p:cNvSpPr/>
          <p:nvPr/>
        </p:nvSpPr>
        <p:spPr>
          <a:xfrm>
            <a:off x="3525624" y="5027482"/>
            <a:ext cx="481263" cy="385010"/>
          </a:xfrm>
          <a:prstGeom prst="righ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0" name="Gruppo 9"/>
          <p:cNvGrpSpPr/>
          <p:nvPr/>
        </p:nvGrpSpPr>
        <p:grpSpPr>
          <a:xfrm>
            <a:off x="4191674" y="962952"/>
            <a:ext cx="1324841" cy="4572000"/>
            <a:chOff x="4191674" y="962952"/>
            <a:chExt cx="1324841" cy="4572000"/>
          </a:xfrm>
        </p:grpSpPr>
        <p:sp>
          <p:nvSpPr>
            <p:cNvPr id="2" name="Rettangolo 1"/>
            <p:cNvSpPr/>
            <p:nvPr/>
          </p:nvSpPr>
          <p:spPr>
            <a:xfrm>
              <a:off x="4191674" y="962952"/>
              <a:ext cx="1324841" cy="4572000"/>
            </a:xfrm>
            <a:prstGeom prst="rect">
              <a:avLst/>
            </a:prstGeom>
            <a:solidFill>
              <a:schemeClr val="accent1">
                <a:alpha val="4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8" name="CasellaDiTesto 7"/>
            <p:cNvSpPr txBox="1"/>
            <p:nvPr/>
          </p:nvSpPr>
          <p:spPr>
            <a:xfrm rot="16200000">
              <a:off x="3808922" y="2989332"/>
              <a:ext cx="24336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b="1" cap="small" dirty="0" smtClean="0"/>
                <a:t>Inside MVD</a:t>
              </a:r>
              <a:endParaRPr lang="it-IT" sz="3200" b="1" cap="small" dirty="0"/>
            </a:p>
          </p:txBody>
        </p:sp>
      </p:grpSp>
      <p:grpSp>
        <p:nvGrpSpPr>
          <p:cNvPr id="11" name="Gruppo 10"/>
          <p:cNvGrpSpPr/>
          <p:nvPr/>
        </p:nvGrpSpPr>
        <p:grpSpPr>
          <a:xfrm>
            <a:off x="6381750" y="962952"/>
            <a:ext cx="2886075" cy="4572000"/>
            <a:chOff x="6381750" y="962952"/>
            <a:chExt cx="2886075" cy="4572000"/>
          </a:xfrm>
        </p:grpSpPr>
        <p:sp>
          <p:nvSpPr>
            <p:cNvPr id="5" name="Rettangolo 4"/>
            <p:cNvSpPr/>
            <p:nvPr/>
          </p:nvSpPr>
          <p:spPr>
            <a:xfrm>
              <a:off x="6381750" y="962952"/>
              <a:ext cx="2886075" cy="4572000"/>
            </a:xfrm>
            <a:prstGeom prst="rect">
              <a:avLst/>
            </a:prstGeom>
            <a:solidFill>
              <a:schemeClr val="accent1">
                <a:alpha val="4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3" name="CasellaDiTesto 22"/>
            <p:cNvSpPr txBox="1"/>
            <p:nvPr/>
          </p:nvSpPr>
          <p:spPr>
            <a:xfrm rot="16200000">
              <a:off x="6398335" y="2833976"/>
              <a:ext cx="389439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b="1" cap="small" dirty="0" err="1" smtClean="0"/>
                <a:t>Manifolds</a:t>
              </a:r>
              <a:r>
                <a:rPr lang="it-IT" sz="3200" b="1" cap="small" dirty="0" smtClean="0"/>
                <a:t> Volume</a:t>
              </a:r>
              <a:endParaRPr lang="it-IT" sz="3200" b="1" cap="small" dirty="0"/>
            </a:p>
          </p:txBody>
        </p:sp>
      </p:grpSp>
      <p:sp>
        <p:nvSpPr>
          <p:cNvPr id="9" name="Rettangolo 8"/>
          <p:cNvSpPr/>
          <p:nvPr/>
        </p:nvSpPr>
        <p:spPr>
          <a:xfrm>
            <a:off x="3618790" y="5816612"/>
            <a:ext cx="4448654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66 Cooling lines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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8943931" y="-4456"/>
            <a:ext cx="3248069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GSI 27</a:t>
            </a:r>
            <a:r>
              <a:rPr lang="en-US" baseline="30000" dirty="0"/>
              <a:t>th</a:t>
            </a:r>
            <a:r>
              <a:rPr lang="en-US" dirty="0"/>
              <a:t> April 2015 - G. Giraudo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735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ttangolo 139"/>
          <p:cNvSpPr/>
          <p:nvPr/>
        </p:nvSpPr>
        <p:spPr>
          <a:xfrm>
            <a:off x="4076198" y="4835356"/>
            <a:ext cx="663980" cy="2022644"/>
          </a:xfrm>
          <a:prstGeom prst="rect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1" name="Rectangle 80"/>
          <p:cNvSpPr/>
          <p:nvPr/>
        </p:nvSpPr>
        <p:spPr>
          <a:xfrm>
            <a:off x="1071697" y="192009"/>
            <a:ext cx="9633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MVD 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COOLING 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LINES MODULARITY</a:t>
            </a:r>
            <a:endParaRPr lang="it-I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CasellaDiTesto 96"/>
          <p:cNvSpPr txBox="1"/>
          <p:nvPr/>
        </p:nvSpPr>
        <p:spPr>
          <a:xfrm>
            <a:off x="10245205" y="2113283"/>
            <a:ext cx="781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Bookman Old Style" panose="02050604050505020204" pitchFamily="18" charset="0"/>
              </a:rPr>
              <a:t>PP3</a:t>
            </a:r>
            <a:endParaRPr lang="en-US" b="1" dirty="0">
              <a:latin typeface="Bookman Old Style" panose="02050604050505020204" pitchFamily="18" charset="0"/>
            </a:endParaRPr>
          </a:p>
        </p:txBody>
      </p:sp>
      <p:sp>
        <p:nvSpPr>
          <p:cNvPr id="99" name="CasellaDiTesto 98"/>
          <p:cNvSpPr txBox="1"/>
          <p:nvPr/>
        </p:nvSpPr>
        <p:spPr>
          <a:xfrm>
            <a:off x="10245204" y="3183543"/>
            <a:ext cx="781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Bookman Old Style" panose="02050604050505020204" pitchFamily="18" charset="0"/>
              </a:rPr>
              <a:t>PP3</a:t>
            </a:r>
            <a:endParaRPr lang="en-US" b="1" dirty="0">
              <a:latin typeface="Bookman Old Style" panose="02050604050505020204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266895" y="3220721"/>
            <a:ext cx="792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>
                <a:latin typeface="Californian FB" pitchFamily="18" charset="0"/>
              </a:rPr>
              <a:t>U tubes </a:t>
            </a:r>
          </a:p>
          <a:p>
            <a:r>
              <a:rPr lang="en-US" sz="1000" b="1" dirty="0">
                <a:latin typeface="Californian FB" pitchFamily="18" charset="0"/>
              </a:rPr>
              <a:t>(</a:t>
            </a:r>
            <a:r>
              <a:rPr lang="en-US" sz="1000" b="1" dirty="0" err="1">
                <a:latin typeface="Symbol" pitchFamily="18" charset="2"/>
              </a:rPr>
              <a:t>f</a:t>
            </a:r>
            <a:r>
              <a:rPr lang="en-US" sz="1000" b="1" baseline="-25000" dirty="0" err="1">
                <a:latin typeface="Californian FB" pitchFamily="18" charset="0"/>
              </a:rPr>
              <a:t>e</a:t>
            </a:r>
            <a:r>
              <a:rPr lang="en-US" sz="1000" b="1" baseline="-25000" dirty="0">
                <a:latin typeface="Californian FB" pitchFamily="18" charset="0"/>
              </a:rPr>
              <a:t> </a:t>
            </a:r>
            <a:r>
              <a:rPr lang="en-US" sz="1000" b="1" dirty="0" smtClean="0">
                <a:latin typeface="Californian FB" pitchFamily="18" charset="0"/>
              </a:rPr>
              <a:t>2mm)</a:t>
            </a:r>
            <a:endParaRPr lang="it-IT" sz="1000" b="1" dirty="0">
              <a:latin typeface="Californian FB" pitchFamily="18" charset="0"/>
            </a:endParaRPr>
          </a:p>
        </p:txBody>
      </p:sp>
      <p:cxnSp>
        <p:nvCxnSpPr>
          <p:cNvPr id="48" name="Straight Arrow Connector 47"/>
          <p:cNvCxnSpPr>
            <a:stCxn id="46" idx="3"/>
          </p:cNvCxnSpPr>
          <p:nvPr/>
        </p:nvCxnSpPr>
        <p:spPr>
          <a:xfrm>
            <a:off x="3270842" y="2373122"/>
            <a:ext cx="973249" cy="680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4461931" y="2083888"/>
            <a:ext cx="726131" cy="216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9" idx="3"/>
          </p:cNvCxnSpPr>
          <p:nvPr/>
        </p:nvCxnSpPr>
        <p:spPr>
          <a:xfrm>
            <a:off x="4461931" y="2377764"/>
            <a:ext cx="798744" cy="216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461931" y="2671638"/>
            <a:ext cx="726131" cy="216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260675" y="2083888"/>
            <a:ext cx="363066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0800000">
            <a:off x="5260675" y="3749181"/>
            <a:ext cx="363066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333289" y="2377764"/>
            <a:ext cx="145226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0800000">
            <a:off x="5333289" y="3455306"/>
            <a:ext cx="145226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4461931" y="3455306"/>
            <a:ext cx="798744" cy="216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4461931" y="3749181"/>
            <a:ext cx="726131" cy="216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5088393" y="2916535"/>
            <a:ext cx="489792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10800000">
            <a:off x="5260675" y="2671638"/>
            <a:ext cx="72613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1456322" y="982935"/>
            <a:ext cx="1638756" cy="2770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lifornian FB" pitchFamily="18" charset="0"/>
              </a:rPr>
              <a:t>LINES FOR </a:t>
            </a:r>
            <a:r>
              <a:rPr lang="en-US" sz="1200" b="1" dirty="0">
                <a:latin typeface="Californian FB" pitchFamily="18" charset="0"/>
              </a:rPr>
              <a:t>3 U tubes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36753" y="1369887"/>
            <a:ext cx="4800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OUTSIDE 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MAGNET     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INSIDE 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MAGNET</a:t>
            </a: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1702633" y="2377764"/>
            <a:ext cx="1260000" cy="216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985172" y="2322216"/>
            <a:ext cx="285671" cy="10181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244092" y="2083888"/>
            <a:ext cx="217839" cy="58775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9" name="Straight Connector 58"/>
          <p:cNvCxnSpPr/>
          <p:nvPr/>
        </p:nvCxnSpPr>
        <p:spPr>
          <a:xfrm rot="5400000">
            <a:off x="4791094" y="2916535"/>
            <a:ext cx="1665293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4939744" y="2916535"/>
            <a:ext cx="1077542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4461931" y="3161430"/>
            <a:ext cx="726131" cy="216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4244092" y="3161430"/>
            <a:ext cx="217839" cy="58775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0" name="Straight Connector 99"/>
          <p:cNvCxnSpPr/>
          <p:nvPr/>
        </p:nvCxnSpPr>
        <p:spPr>
          <a:xfrm rot="10800000">
            <a:off x="5260675" y="3161430"/>
            <a:ext cx="72613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10800000">
            <a:off x="3287269" y="3460964"/>
            <a:ext cx="936000" cy="303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10800000">
            <a:off x="1702633" y="3455307"/>
            <a:ext cx="1282539" cy="224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1987721" y="1975553"/>
            <a:ext cx="943970" cy="430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Symbol" pitchFamily="18" charset="2"/>
              </a:rPr>
              <a:t> f</a:t>
            </a:r>
            <a:r>
              <a:rPr lang="en-US" sz="1100" b="1" baseline="-25000" dirty="0">
                <a:latin typeface="Californian FB" pitchFamily="18" charset="0"/>
              </a:rPr>
              <a:t>i </a:t>
            </a:r>
            <a:r>
              <a:rPr lang="en-US" sz="1100" b="1" dirty="0" smtClean="0">
                <a:latin typeface="Californian FB" pitchFamily="18" charset="0"/>
              </a:rPr>
              <a:t>8 mm</a:t>
            </a:r>
            <a:endParaRPr lang="en-US" sz="1100" b="1" dirty="0">
              <a:latin typeface="Californian FB" pitchFamily="18" charset="0"/>
            </a:endParaRPr>
          </a:p>
          <a:p>
            <a:r>
              <a:rPr lang="en-US" sz="1100" b="1" dirty="0">
                <a:latin typeface="Californian FB" pitchFamily="18" charset="0"/>
              </a:rPr>
              <a:t>  0,9 lit/min</a:t>
            </a:r>
            <a:endParaRPr lang="it-IT" sz="1100" b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3356962" y="1997972"/>
            <a:ext cx="943970" cy="430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Symbol" pitchFamily="18" charset="2"/>
              </a:rPr>
              <a:t>f</a:t>
            </a:r>
            <a:r>
              <a:rPr lang="en-US" sz="1100" b="1" baseline="-25000" dirty="0">
                <a:latin typeface="Californian FB" pitchFamily="18" charset="0"/>
              </a:rPr>
              <a:t>i  </a:t>
            </a:r>
            <a:r>
              <a:rPr lang="en-US" sz="1100" b="1" dirty="0" smtClean="0">
                <a:latin typeface="Californian FB" pitchFamily="18" charset="0"/>
              </a:rPr>
              <a:t>6 mm</a:t>
            </a:r>
            <a:endParaRPr lang="en-US" sz="1100" b="1" dirty="0">
              <a:latin typeface="Californian FB" pitchFamily="18" charset="0"/>
            </a:endParaRPr>
          </a:p>
          <a:p>
            <a:r>
              <a:rPr lang="en-US" sz="1100" b="1" dirty="0">
                <a:latin typeface="Californian FB" pitchFamily="18" charset="0"/>
              </a:rPr>
              <a:t>0,9 lit/min</a:t>
            </a:r>
            <a:endParaRPr lang="it-IT" sz="1100" b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4421837" y="2658617"/>
            <a:ext cx="871357" cy="628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Symbol" pitchFamily="18" charset="2"/>
              </a:rPr>
              <a:t>f</a:t>
            </a:r>
            <a:r>
              <a:rPr lang="en-US" sz="1100" b="1" baseline="-25000" dirty="0">
                <a:latin typeface="Californian FB" pitchFamily="18" charset="0"/>
              </a:rPr>
              <a:t>i  </a:t>
            </a:r>
            <a:r>
              <a:rPr lang="en-US" sz="1100" b="1" dirty="0">
                <a:latin typeface="Californian FB" pitchFamily="18" charset="0"/>
              </a:rPr>
              <a:t>2,5mm</a:t>
            </a:r>
          </a:p>
          <a:p>
            <a:r>
              <a:rPr lang="en-US" sz="1100" b="1" dirty="0">
                <a:latin typeface="Californian FB" pitchFamily="18" charset="0"/>
              </a:rPr>
              <a:t>0,3 lit/min</a:t>
            </a:r>
            <a:endParaRPr lang="it-IT" sz="1100" b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2018861" y="3076809"/>
            <a:ext cx="871357" cy="430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Symbol" pitchFamily="18" charset="2"/>
              </a:rPr>
              <a:t>f</a:t>
            </a:r>
            <a:r>
              <a:rPr lang="en-US" sz="1100" b="1" baseline="-25000" dirty="0">
                <a:latin typeface="Californian FB" pitchFamily="18" charset="0"/>
              </a:rPr>
              <a:t>i </a:t>
            </a:r>
            <a:r>
              <a:rPr lang="en-US" sz="1100" b="1" dirty="0" smtClean="0">
                <a:latin typeface="Californian FB" pitchFamily="18" charset="0"/>
              </a:rPr>
              <a:t>10mm</a:t>
            </a:r>
            <a:endParaRPr lang="en-US" sz="1100" b="1" dirty="0">
              <a:latin typeface="Californian FB" pitchFamily="18" charset="0"/>
            </a:endParaRPr>
          </a:p>
          <a:p>
            <a:r>
              <a:rPr lang="en-US" sz="1100" b="1" dirty="0">
                <a:latin typeface="Californian FB" pitchFamily="18" charset="0"/>
              </a:rPr>
              <a:t>0,9 lit/min</a:t>
            </a:r>
            <a:endParaRPr lang="it-IT" sz="1100" b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3386598" y="3084761"/>
            <a:ext cx="871357" cy="430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Symbol" pitchFamily="18" charset="2"/>
              </a:rPr>
              <a:t>f</a:t>
            </a:r>
            <a:r>
              <a:rPr lang="en-US" sz="1100" b="1" baseline="-25000" dirty="0">
                <a:latin typeface="Californian FB" pitchFamily="18" charset="0"/>
              </a:rPr>
              <a:t>i  </a:t>
            </a:r>
            <a:r>
              <a:rPr lang="en-US" sz="1100" b="1" dirty="0" smtClean="0">
                <a:latin typeface="Californian FB" pitchFamily="18" charset="0"/>
              </a:rPr>
              <a:t>6mm</a:t>
            </a:r>
            <a:endParaRPr lang="en-US" sz="1100" b="1" dirty="0">
              <a:latin typeface="Californian FB" pitchFamily="18" charset="0"/>
            </a:endParaRPr>
          </a:p>
          <a:p>
            <a:r>
              <a:rPr lang="en-US" sz="1100" b="1" dirty="0">
                <a:latin typeface="Californian FB" pitchFamily="18" charset="0"/>
              </a:rPr>
              <a:t>0,9 lit/min</a:t>
            </a:r>
            <a:endParaRPr lang="it-IT" sz="1100" b="1" dirty="0"/>
          </a:p>
        </p:txBody>
      </p:sp>
      <p:sp>
        <p:nvSpPr>
          <p:cNvPr id="207" name="Rectangle 206"/>
          <p:cNvSpPr/>
          <p:nvPr/>
        </p:nvSpPr>
        <p:spPr>
          <a:xfrm>
            <a:off x="2999237" y="3389815"/>
            <a:ext cx="288032" cy="10181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058392" y="2069792"/>
            <a:ext cx="781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Bookman Old Style" panose="02050604050505020204" pitchFamily="18" charset="0"/>
              </a:rPr>
              <a:t>PP3</a:t>
            </a:r>
            <a:endParaRPr lang="en-US" b="1" dirty="0">
              <a:latin typeface="Bookman Old Style" panose="02050604050505020204" pitchFamily="18" charset="0"/>
            </a:endParaRPr>
          </a:p>
        </p:txBody>
      </p:sp>
      <p:sp>
        <p:nvSpPr>
          <p:cNvPr id="95" name="CasellaDiTesto 94"/>
          <p:cNvSpPr txBox="1"/>
          <p:nvPr/>
        </p:nvSpPr>
        <p:spPr>
          <a:xfrm>
            <a:off x="1052008" y="3220721"/>
            <a:ext cx="781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Bookman Old Style" panose="02050604050505020204" pitchFamily="18" charset="0"/>
              </a:rPr>
              <a:t>PP3</a:t>
            </a:r>
            <a:endParaRPr lang="en-US" b="1" dirty="0">
              <a:latin typeface="Bookman Old Style" panose="02050604050505020204" pitchFamily="18" charset="0"/>
            </a:endParaRPr>
          </a:p>
        </p:txBody>
      </p:sp>
      <p:sp>
        <p:nvSpPr>
          <p:cNvPr id="104" name="CasellaDiTesto 103"/>
          <p:cNvSpPr txBox="1"/>
          <p:nvPr/>
        </p:nvSpPr>
        <p:spPr>
          <a:xfrm>
            <a:off x="2817099" y="1970623"/>
            <a:ext cx="781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Bookman Old Style" panose="02050604050505020204" pitchFamily="18" charset="0"/>
              </a:rPr>
              <a:t>PP4</a:t>
            </a:r>
            <a:endParaRPr lang="en-US" b="1" dirty="0">
              <a:latin typeface="Bookman Old Style" panose="02050604050505020204" pitchFamily="18" charset="0"/>
            </a:endParaRPr>
          </a:p>
        </p:txBody>
      </p:sp>
      <p:sp>
        <p:nvSpPr>
          <p:cNvPr id="106" name="CasellaDiTesto 105"/>
          <p:cNvSpPr txBox="1"/>
          <p:nvPr/>
        </p:nvSpPr>
        <p:spPr>
          <a:xfrm>
            <a:off x="2811334" y="3020703"/>
            <a:ext cx="781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Bookman Old Style" panose="02050604050505020204" pitchFamily="18" charset="0"/>
              </a:rPr>
              <a:t>PP4</a:t>
            </a:r>
            <a:endParaRPr lang="en-US" b="1" dirty="0">
              <a:latin typeface="Bookman Old Style" panose="02050604050505020204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94140" y="2595231"/>
            <a:ext cx="2223686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COOLING LINES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7903512" y="978031"/>
            <a:ext cx="1505183" cy="2770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lifornian FB" pitchFamily="18" charset="0"/>
              </a:rPr>
              <a:t>LINES </a:t>
            </a:r>
            <a:r>
              <a:rPr lang="en-US" sz="1200" b="1" dirty="0">
                <a:latin typeface="Californian FB" pitchFamily="18" charset="0"/>
              </a:rPr>
              <a:t>for 2 U tubes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6277257" y="1358636"/>
            <a:ext cx="48713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INSIDE </a:t>
            </a: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MAGNET        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OUTSIDE </a:t>
            </a: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MAGNET</a:t>
            </a:r>
          </a:p>
        </p:txBody>
      </p:sp>
      <p:grpSp>
        <p:nvGrpSpPr>
          <p:cNvPr id="125" name="Group 124"/>
          <p:cNvGrpSpPr/>
          <p:nvPr/>
        </p:nvGrpSpPr>
        <p:grpSpPr>
          <a:xfrm rot="10800000">
            <a:off x="6277258" y="1997971"/>
            <a:ext cx="3921108" cy="1753370"/>
            <a:chOff x="539552" y="5301208"/>
            <a:chExt cx="3888432" cy="1288880"/>
          </a:xfrm>
        </p:grpSpPr>
        <p:cxnSp>
          <p:nvCxnSpPr>
            <p:cNvPr id="126" name="Straight Arrow Connector 125"/>
            <p:cNvCxnSpPr/>
            <p:nvPr/>
          </p:nvCxnSpPr>
          <p:spPr>
            <a:xfrm>
              <a:off x="575431" y="5517232"/>
              <a:ext cx="123165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 flipV="1">
              <a:off x="2111990" y="5518820"/>
              <a:ext cx="928200" cy="64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ectangle 128"/>
            <p:cNvSpPr/>
            <p:nvPr/>
          </p:nvSpPr>
          <p:spPr>
            <a:xfrm>
              <a:off x="3059832" y="5301208"/>
              <a:ext cx="216024" cy="432048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30" name="Straight Arrow Connector 129"/>
            <p:cNvCxnSpPr/>
            <p:nvPr/>
          </p:nvCxnSpPr>
          <p:spPr>
            <a:xfrm>
              <a:off x="3275856" y="5301208"/>
              <a:ext cx="72008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/>
            <p:nvPr/>
          </p:nvCxnSpPr>
          <p:spPr>
            <a:xfrm>
              <a:off x="3275856" y="5733256"/>
              <a:ext cx="72008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4067944" y="5301208"/>
              <a:ext cx="360040" cy="0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5400000">
              <a:off x="3815916" y="5913276"/>
              <a:ext cx="1224136" cy="0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10800000">
              <a:off x="4067944" y="6525344"/>
              <a:ext cx="360040" cy="0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/>
            <p:nvPr/>
          </p:nvCxnSpPr>
          <p:spPr>
            <a:xfrm>
              <a:off x="3275856" y="6093296"/>
              <a:ext cx="72008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Arrow Connector 140"/>
            <p:cNvCxnSpPr/>
            <p:nvPr/>
          </p:nvCxnSpPr>
          <p:spPr>
            <a:xfrm>
              <a:off x="3275856" y="6525344"/>
              <a:ext cx="72008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Rectangle 141"/>
            <p:cNvSpPr/>
            <p:nvPr/>
          </p:nvSpPr>
          <p:spPr>
            <a:xfrm>
              <a:off x="3059832" y="6093296"/>
              <a:ext cx="216024" cy="432048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43" name="Straight Connector 142"/>
            <p:cNvCxnSpPr/>
            <p:nvPr/>
          </p:nvCxnSpPr>
          <p:spPr>
            <a:xfrm rot="5400000">
              <a:off x="3959932" y="5913276"/>
              <a:ext cx="360040" cy="0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rot="10800000">
              <a:off x="4067944" y="5733256"/>
              <a:ext cx="72008" cy="0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0800000">
              <a:off x="4067944" y="6093296"/>
              <a:ext cx="72008" cy="0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Arrow Connector 145"/>
            <p:cNvCxnSpPr/>
            <p:nvPr/>
          </p:nvCxnSpPr>
          <p:spPr>
            <a:xfrm rot="10800000">
              <a:off x="2131633" y="6309320"/>
              <a:ext cx="9282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/>
            <p:nvPr/>
          </p:nvCxnSpPr>
          <p:spPr>
            <a:xfrm rot="10800000">
              <a:off x="539552" y="6309320"/>
              <a:ext cx="144016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TextBox 148"/>
            <p:cNvSpPr txBox="1"/>
            <p:nvPr/>
          </p:nvSpPr>
          <p:spPr>
            <a:xfrm rot="10800000">
              <a:off x="849745" y="5469243"/>
              <a:ext cx="864096" cy="3167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latin typeface="Symbol" pitchFamily="18" charset="2"/>
                </a:rPr>
                <a:t>f</a:t>
              </a:r>
              <a:r>
                <a:rPr lang="en-US" sz="1100" b="1" baseline="-25000" dirty="0">
                  <a:latin typeface="Californian FB" pitchFamily="18" charset="0"/>
                </a:rPr>
                <a:t>i  </a:t>
              </a:r>
              <a:r>
                <a:rPr lang="en-US" sz="1100" b="1" dirty="0" smtClean="0">
                  <a:latin typeface="Californian FB" pitchFamily="18" charset="0"/>
                </a:rPr>
                <a:t>8 mm</a:t>
              </a:r>
              <a:endParaRPr lang="en-US" sz="1100" b="1" dirty="0">
                <a:latin typeface="Californian FB" pitchFamily="18" charset="0"/>
              </a:endParaRPr>
            </a:p>
            <a:p>
              <a:r>
                <a:rPr lang="en-US" sz="1100" b="1" dirty="0">
                  <a:latin typeface="Californian FB" pitchFamily="18" charset="0"/>
                </a:rPr>
                <a:t>0,6 lit/min</a:t>
              </a:r>
              <a:endParaRPr lang="it-IT" sz="1100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 rot="10800000">
              <a:off x="2081393" y="5474462"/>
              <a:ext cx="849871" cy="3167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latin typeface="Symbol" pitchFamily="18" charset="2"/>
                </a:rPr>
                <a:t>f</a:t>
              </a:r>
              <a:r>
                <a:rPr lang="en-US" sz="1100" b="1" baseline="-25000" dirty="0">
                  <a:latin typeface="Californian FB" pitchFamily="18" charset="0"/>
                </a:rPr>
                <a:t>i  </a:t>
              </a:r>
              <a:r>
                <a:rPr lang="en-US" sz="1100" b="1" dirty="0" smtClean="0">
                  <a:latin typeface="Californian FB" pitchFamily="18" charset="0"/>
                </a:rPr>
                <a:t>6mm</a:t>
              </a:r>
              <a:endParaRPr lang="en-US" sz="1100" b="1" dirty="0">
                <a:latin typeface="Californian FB" pitchFamily="18" charset="0"/>
              </a:endParaRPr>
            </a:p>
            <a:p>
              <a:r>
                <a:rPr lang="en-US" sz="1100" b="1" dirty="0">
                  <a:latin typeface="Californian FB" pitchFamily="18" charset="0"/>
                </a:rPr>
                <a:t>0,6 lit/min</a:t>
              </a:r>
              <a:endParaRPr lang="it-IT" sz="1100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 rot="10800000">
              <a:off x="763354" y="6273349"/>
              <a:ext cx="864096" cy="3167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latin typeface="Symbol" pitchFamily="18" charset="2"/>
                </a:rPr>
                <a:t>f</a:t>
              </a:r>
              <a:r>
                <a:rPr lang="en-US" sz="1100" b="1" baseline="-25000" dirty="0">
                  <a:latin typeface="Californian FB" pitchFamily="18" charset="0"/>
                </a:rPr>
                <a:t>i  </a:t>
              </a:r>
              <a:r>
                <a:rPr lang="en-US" sz="1100" b="1" dirty="0" smtClean="0">
                  <a:latin typeface="Californian FB" pitchFamily="18" charset="0"/>
                </a:rPr>
                <a:t>10 </a:t>
              </a:r>
              <a:r>
                <a:rPr lang="en-US" sz="1100" b="1" dirty="0">
                  <a:latin typeface="Californian FB" pitchFamily="18" charset="0"/>
                </a:rPr>
                <a:t>mm</a:t>
              </a:r>
            </a:p>
            <a:p>
              <a:r>
                <a:rPr lang="en-US" sz="1100" b="1" dirty="0">
                  <a:latin typeface="Californian FB" pitchFamily="18" charset="0"/>
                </a:rPr>
                <a:t>0,6 lit/min</a:t>
              </a:r>
              <a:endParaRPr lang="it-IT" sz="1100" b="1" dirty="0"/>
            </a:p>
          </p:txBody>
        </p:sp>
        <p:sp>
          <p:nvSpPr>
            <p:cNvPr id="153" name="TextBox 152"/>
            <p:cNvSpPr txBox="1"/>
            <p:nvPr/>
          </p:nvSpPr>
          <p:spPr>
            <a:xfrm rot="10800000">
              <a:off x="2181972" y="6273348"/>
              <a:ext cx="864096" cy="3167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latin typeface="Symbol" pitchFamily="18" charset="2"/>
                </a:rPr>
                <a:t>f</a:t>
              </a:r>
              <a:r>
                <a:rPr lang="en-US" sz="1100" b="1" baseline="-25000" dirty="0">
                  <a:latin typeface="Californian FB" pitchFamily="18" charset="0"/>
                </a:rPr>
                <a:t>i  </a:t>
              </a:r>
              <a:r>
                <a:rPr lang="en-US" sz="1100" b="1" dirty="0" smtClean="0">
                  <a:latin typeface="Californian FB" pitchFamily="18" charset="0"/>
                </a:rPr>
                <a:t>6mm</a:t>
              </a:r>
              <a:endParaRPr lang="en-US" sz="1100" b="1" dirty="0">
                <a:latin typeface="Californian FB" pitchFamily="18" charset="0"/>
              </a:endParaRPr>
            </a:p>
            <a:p>
              <a:r>
                <a:rPr lang="en-US" sz="1100" b="1" dirty="0">
                  <a:latin typeface="Californian FB" pitchFamily="18" charset="0"/>
                </a:rPr>
                <a:t>0,6 lit/min</a:t>
              </a:r>
              <a:endParaRPr lang="it-IT" sz="1100" b="1" dirty="0"/>
            </a:p>
          </p:txBody>
        </p:sp>
        <p:sp>
          <p:nvSpPr>
            <p:cNvPr id="154" name="TextBox 153"/>
            <p:cNvSpPr txBox="1"/>
            <p:nvPr/>
          </p:nvSpPr>
          <p:spPr>
            <a:xfrm rot="10800000">
              <a:off x="3130232" y="5653936"/>
              <a:ext cx="849871" cy="4478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latin typeface="Symbol" pitchFamily="18" charset="2"/>
                </a:rPr>
                <a:t>f</a:t>
              </a:r>
              <a:r>
                <a:rPr lang="en-US" sz="1100" b="1" baseline="-25000" dirty="0">
                  <a:latin typeface="Californian FB" pitchFamily="18" charset="0"/>
                </a:rPr>
                <a:t>i  </a:t>
              </a:r>
              <a:r>
                <a:rPr lang="en-US" sz="1100" b="1" dirty="0">
                  <a:latin typeface="Californian FB" pitchFamily="18" charset="0"/>
                </a:rPr>
                <a:t>2,5mm</a:t>
              </a:r>
            </a:p>
            <a:p>
              <a:r>
                <a:rPr lang="en-US" sz="1100" b="1" dirty="0">
                  <a:latin typeface="Californian FB" pitchFamily="18" charset="0"/>
                </a:rPr>
                <a:t>0,3 lit/min</a:t>
              </a:r>
              <a:endParaRPr lang="it-IT" sz="1100" b="1" dirty="0"/>
            </a:p>
          </p:txBody>
        </p:sp>
      </p:grpSp>
      <p:sp>
        <p:nvSpPr>
          <p:cNvPr id="209" name="Rectangle 208"/>
          <p:cNvSpPr/>
          <p:nvPr/>
        </p:nvSpPr>
        <p:spPr>
          <a:xfrm>
            <a:off x="8612714" y="2326856"/>
            <a:ext cx="288032" cy="10181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8619454" y="3405881"/>
            <a:ext cx="288032" cy="10181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07" name="CasellaDiTesto 106"/>
          <p:cNvSpPr txBox="1"/>
          <p:nvPr/>
        </p:nvSpPr>
        <p:spPr>
          <a:xfrm>
            <a:off x="8392998" y="1966225"/>
            <a:ext cx="781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Bookman Old Style" panose="02050604050505020204" pitchFamily="18" charset="0"/>
              </a:rPr>
              <a:t>PP4</a:t>
            </a:r>
            <a:endParaRPr lang="en-US" b="1" dirty="0">
              <a:latin typeface="Bookman Old Style" panose="02050604050505020204" pitchFamily="18" charset="0"/>
            </a:endParaRPr>
          </a:p>
        </p:txBody>
      </p:sp>
      <p:sp>
        <p:nvSpPr>
          <p:cNvPr id="110" name="CasellaDiTesto 109"/>
          <p:cNvSpPr txBox="1"/>
          <p:nvPr/>
        </p:nvSpPr>
        <p:spPr>
          <a:xfrm>
            <a:off x="8416110" y="3020703"/>
            <a:ext cx="781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Bookman Old Style" panose="02050604050505020204" pitchFamily="18" charset="0"/>
              </a:rPr>
              <a:t>PP4</a:t>
            </a:r>
            <a:endParaRPr lang="en-US" b="1" dirty="0">
              <a:latin typeface="Bookman Old Style" panose="02050604050505020204" pitchFamily="18" charset="0"/>
            </a:endParaRPr>
          </a:p>
        </p:txBody>
      </p:sp>
      <p:sp>
        <p:nvSpPr>
          <p:cNvPr id="127" name="CasellaDiTesto 126"/>
          <p:cNvSpPr txBox="1"/>
          <p:nvPr/>
        </p:nvSpPr>
        <p:spPr>
          <a:xfrm>
            <a:off x="9696628" y="2515419"/>
            <a:ext cx="2223686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 COOLING LINES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6" name="Straight Arrow Connector 47"/>
          <p:cNvCxnSpPr>
            <a:stCxn id="157" idx="3"/>
          </p:cNvCxnSpPr>
          <p:nvPr/>
        </p:nvCxnSpPr>
        <p:spPr>
          <a:xfrm>
            <a:off x="4541232" y="5418456"/>
            <a:ext cx="973249" cy="680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52"/>
          <p:cNvCxnSpPr/>
          <p:nvPr/>
        </p:nvCxnSpPr>
        <p:spPr>
          <a:xfrm>
            <a:off x="5732321" y="5423098"/>
            <a:ext cx="798744" cy="216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62"/>
          <p:cNvCxnSpPr/>
          <p:nvPr/>
        </p:nvCxnSpPr>
        <p:spPr>
          <a:xfrm>
            <a:off x="6603679" y="5423098"/>
            <a:ext cx="145226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89"/>
          <p:cNvCxnSpPr/>
          <p:nvPr/>
        </p:nvCxnSpPr>
        <p:spPr>
          <a:xfrm rot="10800000">
            <a:off x="6603679" y="6500639"/>
            <a:ext cx="145226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91"/>
          <p:cNvCxnSpPr/>
          <p:nvPr/>
        </p:nvCxnSpPr>
        <p:spPr>
          <a:xfrm>
            <a:off x="5732321" y="6500639"/>
            <a:ext cx="798744" cy="216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59"/>
          <p:cNvSpPr txBox="1"/>
          <p:nvPr/>
        </p:nvSpPr>
        <p:spPr>
          <a:xfrm>
            <a:off x="3095078" y="4252631"/>
            <a:ext cx="3113218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LINES FOR DC-DC CONVERTER </a:t>
            </a:r>
            <a:r>
              <a:rPr lang="it-I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GBT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" name="TextBox 42"/>
          <p:cNvSpPr txBox="1"/>
          <p:nvPr/>
        </p:nvSpPr>
        <p:spPr>
          <a:xfrm>
            <a:off x="1727935" y="4559693"/>
            <a:ext cx="57988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OUTSIDE MAGNET       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INSIDE 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MAGNET</a:t>
            </a: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5" name="Gruppo 154"/>
          <p:cNvGrpSpPr/>
          <p:nvPr/>
        </p:nvGrpSpPr>
        <p:grpSpPr>
          <a:xfrm>
            <a:off x="2973023" y="5020891"/>
            <a:ext cx="3775882" cy="1547855"/>
            <a:chOff x="1807902" y="5499028"/>
            <a:chExt cx="3775882" cy="1094727"/>
          </a:xfrm>
        </p:grpSpPr>
        <p:cxnSp>
          <p:nvCxnSpPr>
            <p:cNvPr id="156" name="Straight Arrow Connector 44"/>
            <p:cNvCxnSpPr/>
            <p:nvPr/>
          </p:nvCxnSpPr>
          <p:spPr>
            <a:xfrm>
              <a:off x="1807902" y="5783493"/>
              <a:ext cx="1260000" cy="152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Rectangle 45"/>
            <p:cNvSpPr/>
            <p:nvPr/>
          </p:nvSpPr>
          <p:spPr>
            <a:xfrm>
              <a:off x="3090441" y="5744207"/>
              <a:ext cx="285671" cy="72008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chemeClr val="tx1"/>
                </a:solidFill>
              </a:endParaRPr>
            </a:p>
          </p:txBody>
        </p:sp>
        <p:cxnSp>
          <p:nvCxnSpPr>
            <p:cNvPr id="163" name="Straight Connector 64"/>
            <p:cNvCxnSpPr/>
            <p:nvPr/>
          </p:nvCxnSpPr>
          <p:spPr>
            <a:xfrm rot="5400000">
              <a:off x="5202736" y="6164541"/>
              <a:ext cx="762096" cy="0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Arrow Connector 101"/>
            <p:cNvCxnSpPr/>
            <p:nvPr/>
          </p:nvCxnSpPr>
          <p:spPr>
            <a:xfrm rot="10800000">
              <a:off x="3392538" y="6549591"/>
              <a:ext cx="936000" cy="21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Arrow Connector 104"/>
            <p:cNvCxnSpPr/>
            <p:nvPr/>
          </p:nvCxnSpPr>
          <p:spPr>
            <a:xfrm rot="10800000">
              <a:off x="1807902" y="6545590"/>
              <a:ext cx="1282539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TextBox 110"/>
            <p:cNvSpPr txBox="1"/>
            <p:nvPr/>
          </p:nvSpPr>
          <p:spPr>
            <a:xfrm>
              <a:off x="2092990" y="5499028"/>
              <a:ext cx="943970" cy="3047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latin typeface="Symbol" pitchFamily="18" charset="2"/>
                </a:rPr>
                <a:t> f</a:t>
              </a:r>
              <a:r>
                <a:rPr lang="en-US" sz="1100" b="1" baseline="-25000" dirty="0">
                  <a:latin typeface="Californian FB" pitchFamily="18" charset="0"/>
                </a:rPr>
                <a:t>i  </a:t>
              </a:r>
              <a:r>
                <a:rPr lang="en-US" sz="1100" b="1" dirty="0" smtClean="0">
                  <a:latin typeface="Californian FB" pitchFamily="18" charset="0"/>
                </a:rPr>
                <a:t>8mm</a:t>
              </a:r>
              <a:endParaRPr lang="en-US" sz="1100" b="1" dirty="0">
                <a:latin typeface="Californian FB" pitchFamily="18" charset="0"/>
              </a:endParaRPr>
            </a:p>
            <a:p>
              <a:r>
                <a:rPr lang="en-US" sz="1100" b="1" dirty="0">
                  <a:latin typeface="Californian FB" pitchFamily="18" charset="0"/>
                </a:rPr>
                <a:t>  0,9 lit/min</a:t>
              </a:r>
              <a:endParaRPr lang="it-IT" sz="1100" b="1" dirty="0"/>
            </a:p>
          </p:txBody>
        </p:sp>
        <p:sp>
          <p:nvSpPr>
            <p:cNvPr id="171" name="TextBox 111"/>
            <p:cNvSpPr txBox="1"/>
            <p:nvPr/>
          </p:nvSpPr>
          <p:spPr>
            <a:xfrm>
              <a:off x="3462231" y="5514884"/>
              <a:ext cx="943970" cy="3047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latin typeface="Symbol" pitchFamily="18" charset="2"/>
                </a:rPr>
                <a:t>f</a:t>
              </a:r>
              <a:r>
                <a:rPr lang="en-US" sz="1100" b="1" baseline="-25000" dirty="0">
                  <a:latin typeface="Californian FB" pitchFamily="18" charset="0"/>
                </a:rPr>
                <a:t>i  </a:t>
              </a:r>
              <a:r>
                <a:rPr lang="en-US" sz="1100" b="1" dirty="0" smtClean="0">
                  <a:latin typeface="Californian FB" pitchFamily="18" charset="0"/>
                </a:rPr>
                <a:t>6 mm</a:t>
              </a:r>
              <a:endParaRPr lang="en-US" sz="1100" b="1" dirty="0">
                <a:latin typeface="Californian FB" pitchFamily="18" charset="0"/>
              </a:endParaRPr>
            </a:p>
            <a:p>
              <a:r>
                <a:rPr lang="en-US" sz="1100" b="1" dirty="0">
                  <a:latin typeface="Californian FB" pitchFamily="18" charset="0"/>
                </a:rPr>
                <a:t>0,9 lit/min</a:t>
              </a:r>
              <a:endParaRPr lang="it-IT" sz="1100" b="1" dirty="0"/>
            </a:p>
          </p:txBody>
        </p:sp>
        <p:sp>
          <p:nvSpPr>
            <p:cNvPr id="174" name="TextBox 114"/>
            <p:cNvSpPr txBox="1"/>
            <p:nvPr/>
          </p:nvSpPr>
          <p:spPr>
            <a:xfrm>
              <a:off x="2238891" y="6276871"/>
              <a:ext cx="871357" cy="3047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latin typeface="Symbol" pitchFamily="18" charset="2"/>
                </a:rPr>
                <a:t>f</a:t>
              </a:r>
              <a:r>
                <a:rPr lang="en-US" sz="1100" b="1" baseline="-25000" dirty="0">
                  <a:latin typeface="Californian FB" pitchFamily="18" charset="0"/>
                </a:rPr>
                <a:t>i  </a:t>
              </a:r>
              <a:r>
                <a:rPr lang="en-US" sz="1100" b="1" dirty="0" smtClean="0">
                  <a:latin typeface="Californian FB" pitchFamily="18" charset="0"/>
                </a:rPr>
                <a:t>10 </a:t>
              </a:r>
              <a:r>
                <a:rPr lang="en-US" sz="1100" b="1" dirty="0">
                  <a:latin typeface="Californian FB" pitchFamily="18" charset="0"/>
                </a:rPr>
                <a:t>mm</a:t>
              </a:r>
            </a:p>
            <a:p>
              <a:r>
                <a:rPr lang="en-US" sz="1100" b="1" dirty="0">
                  <a:latin typeface="Californian FB" pitchFamily="18" charset="0"/>
                </a:rPr>
                <a:t>0,9 lit/min</a:t>
              </a:r>
              <a:endParaRPr lang="it-IT" sz="1100" b="1" dirty="0"/>
            </a:p>
          </p:txBody>
        </p:sp>
        <p:sp>
          <p:nvSpPr>
            <p:cNvPr id="175" name="TextBox 115"/>
            <p:cNvSpPr txBox="1"/>
            <p:nvPr/>
          </p:nvSpPr>
          <p:spPr>
            <a:xfrm>
              <a:off x="3491006" y="6289008"/>
              <a:ext cx="871357" cy="3047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latin typeface="Symbol" pitchFamily="18" charset="2"/>
                </a:rPr>
                <a:t>f</a:t>
              </a:r>
              <a:r>
                <a:rPr lang="en-US" sz="1100" b="1" baseline="-25000" dirty="0">
                  <a:latin typeface="Californian FB" pitchFamily="18" charset="0"/>
                </a:rPr>
                <a:t>i  </a:t>
              </a:r>
              <a:r>
                <a:rPr lang="en-US" sz="1100" b="1" dirty="0" smtClean="0">
                  <a:latin typeface="Californian FB" pitchFamily="18" charset="0"/>
                </a:rPr>
                <a:t>6mm</a:t>
              </a:r>
              <a:endParaRPr lang="en-US" sz="1100" b="1" dirty="0">
                <a:latin typeface="Californian FB" pitchFamily="18" charset="0"/>
              </a:endParaRPr>
            </a:p>
            <a:p>
              <a:r>
                <a:rPr lang="en-US" sz="1100" b="1" dirty="0">
                  <a:latin typeface="Californian FB" pitchFamily="18" charset="0"/>
                </a:rPr>
                <a:t>0,9 lit/min</a:t>
              </a:r>
              <a:endParaRPr lang="it-IT" sz="1100" b="1" dirty="0"/>
            </a:p>
          </p:txBody>
        </p:sp>
        <p:sp>
          <p:nvSpPr>
            <p:cNvPr id="178" name="Rectangle 206"/>
            <p:cNvSpPr/>
            <p:nvPr/>
          </p:nvSpPr>
          <p:spPr>
            <a:xfrm>
              <a:off x="3104506" y="6499270"/>
              <a:ext cx="288032" cy="72008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chemeClr val="tx1"/>
                </a:solidFill>
              </a:endParaRPr>
            </a:p>
          </p:txBody>
        </p:sp>
      </p:grpSp>
      <p:sp>
        <p:nvSpPr>
          <p:cNvPr id="101" name="CasellaDiTesto 100"/>
          <p:cNvSpPr txBox="1"/>
          <p:nvPr/>
        </p:nvSpPr>
        <p:spPr>
          <a:xfrm>
            <a:off x="2237737" y="5240593"/>
            <a:ext cx="781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Bookman Old Style" panose="02050604050505020204" pitchFamily="18" charset="0"/>
              </a:rPr>
              <a:t>PP3</a:t>
            </a:r>
            <a:endParaRPr lang="en-US" b="1" dirty="0">
              <a:latin typeface="Bookman Old Style" panose="02050604050505020204" pitchFamily="18" charset="0"/>
            </a:endParaRPr>
          </a:p>
        </p:txBody>
      </p:sp>
      <p:sp>
        <p:nvSpPr>
          <p:cNvPr id="103" name="CasellaDiTesto 102"/>
          <p:cNvSpPr txBox="1"/>
          <p:nvPr/>
        </p:nvSpPr>
        <p:spPr>
          <a:xfrm>
            <a:off x="2256057" y="6250483"/>
            <a:ext cx="781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Bookman Old Style" panose="02050604050505020204" pitchFamily="18" charset="0"/>
              </a:rPr>
              <a:t>PP3</a:t>
            </a:r>
            <a:endParaRPr lang="en-US" b="1" dirty="0">
              <a:latin typeface="Bookman Old Style" panose="02050604050505020204" pitchFamily="18" charset="0"/>
            </a:endParaRPr>
          </a:p>
        </p:txBody>
      </p:sp>
      <p:sp>
        <p:nvSpPr>
          <p:cNvPr id="118" name="CasellaDiTesto 117"/>
          <p:cNvSpPr txBox="1"/>
          <p:nvPr/>
        </p:nvSpPr>
        <p:spPr>
          <a:xfrm>
            <a:off x="4082683" y="5008723"/>
            <a:ext cx="781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Bookman Old Style" panose="02050604050505020204" pitchFamily="18" charset="0"/>
              </a:rPr>
              <a:t>PP4</a:t>
            </a:r>
            <a:endParaRPr lang="en-US" b="1" dirty="0">
              <a:latin typeface="Bookman Old Style" panose="02050604050505020204" pitchFamily="18" charset="0"/>
            </a:endParaRPr>
          </a:p>
        </p:txBody>
      </p:sp>
      <p:sp>
        <p:nvSpPr>
          <p:cNvPr id="120" name="CasellaDiTesto 119"/>
          <p:cNvSpPr txBox="1"/>
          <p:nvPr/>
        </p:nvSpPr>
        <p:spPr>
          <a:xfrm>
            <a:off x="4142084" y="6097967"/>
            <a:ext cx="781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Bookman Old Style" panose="02050604050505020204" pitchFamily="18" charset="0"/>
              </a:rPr>
              <a:t>PP4</a:t>
            </a:r>
            <a:endParaRPr lang="en-US" b="1" dirty="0">
              <a:latin typeface="Bookman Old Style" panose="02050604050505020204" pitchFamily="18" charset="0"/>
            </a:endParaRPr>
          </a:p>
        </p:txBody>
      </p:sp>
      <p:sp>
        <p:nvSpPr>
          <p:cNvPr id="121" name="TextBox 108"/>
          <p:cNvSpPr txBox="1"/>
          <p:nvPr/>
        </p:nvSpPr>
        <p:spPr>
          <a:xfrm>
            <a:off x="6765079" y="5612233"/>
            <a:ext cx="717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>
                <a:latin typeface="Californian FB" pitchFamily="18" charset="0"/>
              </a:rPr>
              <a:t>U tubes </a:t>
            </a:r>
          </a:p>
          <a:p>
            <a:r>
              <a:rPr lang="en-US" sz="1000" b="1" dirty="0">
                <a:latin typeface="Californian FB" pitchFamily="18" charset="0"/>
              </a:rPr>
              <a:t>(</a:t>
            </a:r>
            <a:r>
              <a:rPr lang="en-US" sz="1000" b="1" dirty="0" smtClean="0">
                <a:latin typeface="Symbol" pitchFamily="18" charset="2"/>
              </a:rPr>
              <a:t>f</a:t>
            </a:r>
            <a:r>
              <a:rPr lang="en-US" sz="1000" b="1" baseline="-25000" dirty="0">
                <a:latin typeface="Californian FB" pitchFamily="18" charset="0"/>
              </a:rPr>
              <a:t>i</a:t>
            </a:r>
            <a:r>
              <a:rPr lang="en-US" sz="1000" b="1" baseline="-25000" dirty="0" smtClean="0">
                <a:latin typeface="Californian FB" pitchFamily="18" charset="0"/>
              </a:rPr>
              <a:t> </a:t>
            </a:r>
            <a:r>
              <a:rPr lang="en-US" sz="1000" b="1" dirty="0" smtClean="0">
                <a:latin typeface="Californian FB" pitchFamily="18" charset="0"/>
              </a:rPr>
              <a:t>5mm)</a:t>
            </a:r>
            <a:endParaRPr lang="it-IT" sz="1000" b="1" dirty="0">
              <a:latin typeface="Californian FB" pitchFamily="18" charset="0"/>
            </a:endParaRPr>
          </a:p>
        </p:txBody>
      </p:sp>
      <p:sp>
        <p:nvSpPr>
          <p:cNvPr id="136" name="CasellaDiTesto 135"/>
          <p:cNvSpPr txBox="1"/>
          <p:nvPr/>
        </p:nvSpPr>
        <p:spPr>
          <a:xfrm>
            <a:off x="330693" y="5653206"/>
            <a:ext cx="2223686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 COOLING LINES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8024294" y="4942683"/>
            <a:ext cx="3922869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PP4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collects 126 cooling lines</a:t>
            </a:r>
            <a:endParaRPr lang="it-I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825632" y="1975553"/>
            <a:ext cx="2318562" cy="1872547"/>
          </a:xfrm>
          <a:prstGeom prst="rect">
            <a:avLst/>
          </a:prstGeom>
          <a:solidFill>
            <a:schemeClr val="accent2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2811334" y="1631497"/>
            <a:ext cx="663980" cy="2216603"/>
          </a:xfrm>
          <a:prstGeom prst="rect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7" name="Rettangolo 116"/>
          <p:cNvSpPr/>
          <p:nvPr/>
        </p:nvSpPr>
        <p:spPr>
          <a:xfrm>
            <a:off x="8400689" y="1631497"/>
            <a:ext cx="663980" cy="2216603"/>
          </a:xfrm>
          <a:prstGeom prst="rect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 rot="16200000">
            <a:off x="2416300" y="2731869"/>
            <a:ext cx="1502206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cap="small" dirty="0" smtClean="0"/>
              <a:t>Front Door</a:t>
            </a:r>
            <a:endParaRPr lang="it-IT" b="1" cap="small" dirty="0"/>
          </a:p>
        </p:txBody>
      </p:sp>
      <p:sp>
        <p:nvSpPr>
          <p:cNvPr id="131" name="CasellaDiTesto 130"/>
          <p:cNvSpPr txBox="1"/>
          <p:nvPr/>
        </p:nvSpPr>
        <p:spPr>
          <a:xfrm rot="16200000">
            <a:off x="7988406" y="2704134"/>
            <a:ext cx="1502206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cap="small" dirty="0" smtClean="0"/>
              <a:t>Front Door</a:t>
            </a:r>
            <a:endParaRPr lang="it-IT" b="1" cap="small" dirty="0"/>
          </a:p>
        </p:txBody>
      </p:sp>
      <p:sp>
        <p:nvSpPr>
          <p:cNvPr id="137" name="CasellaDiTesto 136"/>
          <p:cNvSpPr txBox="1"/>
          <p:nvPr/>
        </p:nvSpPr>
        <p:spPr>
          <a:xfrm rot="16200000">
            <a:off x="3664152" y="5710456"/>
            <a:ext cx="1502206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cap="small" dirty="0" smtClean="0"/>
              <a:t>Front Door</a:t>
            </a:r>
            <a:endParaRPr lang="it-IT" b="1" cap="small" dirty="0"/>
          </a:p>
        </p:txBody>
      </p:sp>
      <p:sp>
        <p:nvSpPr>
          <p:cNvPr id="7" name="CasellaDiTesto 6"/>
          <p:cNvSpPr txBox="1"/>
          <p:nvPr/>
        </p:nvSpPr>
        <p:spPr>
          <a:xfrm rot="16200000">
            <a:off x="5527518" y="2735251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MVD</a:t>
            </a:r>
            <a:endParaRPr lang="it-IT" b="1" dirty="0"/>
          </a:p>
        </p:txBody>
      </p:sp>
      <p:sp>
        <p:nvSpPr>
          <p:cNvPr id="147" name="Rettangolo 146"/>
          <p:cNvSpPr/>
          <p:nvPr/>
        </p:nvSpPr>
        <p:spPr>
          <a:xfrm>
            <a:off x="5589624" y="4950240"/>
            <a:ext cx="1786489" cy="1872547"/>
          </a:xfrm>
          <a:prstGeom prst="rect">
            <a:avLst/>
          </a:prstGeom>
          <a:solidFill>
            <a:schemeClr val="accent2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706410" y="5001647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DCDC/GBT</a:t>
            </a:r>
            <a:endParaRPr lang="it-IT" b="1" dirty="0"/>
          </a:p>
        </p:txBody>
      </p:sp>
      <p:sp>
        <p:nvSpPr>
          <p:cNvPr id="151" name="Rettangolo 150"/>
          <p:cNvSpPr/>
          <p:nvPr/>
        </p:nvSpPr>
        <p:spPr>
          <a:xfrm>
            <a:off x="8943931" y="-4456"/>
            <a:ext cx="3248069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GSI 27</a:t>
            </a:r>
            <a:r>
              <a:rPr lang="en-US" baseline="30000" dirty="0"/>
              <a:t>th</a:t>
            </a:r>
            <a:r>
              <a:rPr lang="en-US" dirty="0"/>
              <a:t> April 2015 - G. Giraudo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758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animBg="1"/>
      <p:bldP spid="9" grpId="0" animBg="1"/>
      <p:bldP spid="127" grpId="0" animBg="1"/>
      <p:bldP spid="136" grpId="0" animBg="1"/>
      <p:bldP spid="15" grpId="0" animBg="1"/>
      <p:bldP spid="5" grpId="0" animBg="1"/>
      <p:bldP spid="117" grpId="0" animBg="1"/>
      <p:bldP spid="6" grpId="0" animBg="1"/>
      <p:bldP spid="131" grpId="0" animBg="1"/>
      <p:bldP spid="1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6" y="0"/>
            <a:ext cx="6142148" cy="6858000"/>
          </a:xfrm>
          <a:prstGeom prst="rect">
            <a:avLst/>
          </a:prstGeom>
        </p:spPr>
      </p:pic>
      <p:sp>
        <p:nvSpPr>
          <p:cNvPr id="5" name="Freccia a destra con strisce 4"/>
          <p:cNvSpPr/>
          <p:nvPr/>
        </p:nvSpPr>
        <p:spPr>
          <a:xfrm>
            <a:off x="6848475" y="2543175"/>
            <a:ext cx="1013674" cy="523875"/>
          </a:xfrm>
          <a:prstGeom prst="striped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9464" y="1337311"/>
            <a:ext cx="3198301" cy="3016398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5923349" y="4795339"/>
            <a:ext cx="2525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SS transition block</a:t>
            </a:r>
            <a:endParaRPr lang="en-US" sz="2400" dirty="0"/>
          </a:p>
        </p:txBody>
      </p:sp>
      <p:cxnSp>
        <p:nvCxnSpPr>
          <p:cNvPr id="9" name="Connettore 2 8"/>
          <p:cNvCxnSpPr>
            <a:stCxn id="7" idx="0"/>
          </p:cNvCxnSpPr>
          <p:nvPr/>
        </p:nvCxnSpPr>
        <p:spPr>
          <a:xfrm flipV="1">
            <a:off x="7185874" y="3351534"/>
            <a:ext cx="1687181" cy="14438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6845235" y="1008385"/>
            <a:ext cx="2985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Fast </a:t>
            </a:r>
            <a:r>
              <a:rPr lang="en-GB" sz="2400" dirty="0" smtClean="0"/>
              <a:t>Fitting</a:t>
            </a:r>
            <a:r>
              <a:rPr lang="it-IT" sz="2400" dirty="0" smtClean="0"/>
              <a:t> tube 8 mm</a:t>
            </a:r>
            <a:endParaRPr lang="it-IT" sz="2400" dirty="0"/>
          </a:p>
        </p:txBody>
      </p:sp>
      <p:cxnSp>
        <p:nvCxnSpPr>
          <p:cNvPr id="13" name="Connettore 2 12"/>
          <p:cNvCxnSpPr>
            <a:stCxn id="10" idx="2"/>
          </p:cNvCxnSpPr>
          <p:nvPr/>
        </p:nvCxnSpPr>
        <p:spPr>
          <a:xfrm>
            <a:off x="8337792" y="1470050"/>
            <a:ext cx="225183" cy="10083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8312547" y="4333674"/>
            <a:ext cx="3531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Fast </a:t>
            </a:r>
            <a:r>
              <a:rPr lang="en-GB" sz="2400" dirty="0" smtClean="0"/>
              <a:t>Fitting</a:t>
            </a:r>
            <a:r>
              <a:rPr lang="it-IT" sz="2400" dirty="0" smtClean="0"/>
              <a:t> tube 12/16 mm</a:t>
            </a:r>
            <a:endParaRPr lang="it-IT" sz="2400" dirty="0"/>
          </a:p>
        </p:txBody>
      </p:sp>
      <p:cxnSp>
        <p:nvCxnSpPr>
          <p:cNvPr id="18" name="Connettore 2 17"/>
          <p:cNvCxnSpPr>
            <a:stCxn id="16" idx="0"/>
          </p:cNvCxnSpPr>
          <p:nvPr/>
        </p:nvCxnSpPr>
        <p:spPr>
          <a:xfrm flipV="1">
            <a:off x="10078415" y="3619500"/>
            <a:ext cx="180010" cy="71417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9039225" y="449672"/>
            <a:ext cx="2635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Pressure </a:t>
            </a:r>
            <a:r>
              <a:rPr lang="en-GB" sz="2400" dirty="0" smtClean="0"/>
              <a:t>transmitter</a:t>
            </a:r>
            <a:endParaRPr lang="en-GB" sz="2400" dirty="0"/>
          </a:p>
        </p:txBody>
      </p:sp>
      <p:cxnSp>
        <p:nvCxnSpPr>
          <p:cNvPr id="27" name="Connettore 2 26"/>
          <p:cNvCxnSpPr>
            <a:stCxn id="26" idx="2"/>
          </p:cNvCxnSpPr>
          <p:nvPr/>
        </p:nvCxnSpPr>
        <p:spPr>
          <a:xfrm flipH="1">
            <a:off x="9582150" y="911337"/>
            <a:ext cx="774904" cy="130559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/>
          <p:cNvSpPr txBox="1"/>
          <p:nvPr/>
        </p:nvSpPr>
        <p:spPr>
          <a:xfrm>
            <a:off x="200136" y="3704104"/>
            <a:ext cx="1794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600x400x8 (mm)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0" y="0"/>
            <a:ext cx="6654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cap="small" dirty="0" smtClean="0"/>
              <a:t>The </a:t>
            </a:r>
            <a:r>
              <a:rPr lang="en-US" sz="2400" b="1" cap="small" dirty="0" smtClean="0"/>
              <a:t>P</a:t>
            </a:r>
            <a:r>
              <a:rPr lang="en-US" sz="2400" cap="small" dirty="0" smtClean="0"/>
              <a:t>atch </a:t>
            </a:r>
            <a:r>
              <a:rPr lang="en-US" sz="2400" b="1" cap="small" dirty="0" smtClean="0"/>
              <a:t>P</a:t>
            </a:r>
            <a:r>
              <a:rPr lang="en-US" sz="2400" cap="small" dirty="0" smtClean="0"/>
              <a:t>anel </a:t>
            </a:r>
            <a:r>
              <a:rPr lang="en-US" sz="2400" b="1" cap="small" dirty="0" smtClean="0"/>
              <a:t>4</a:t>
            </a:r>
            <a:r>
              <a:rPr lang="en-US" sz="2400" cap="small" dirty="0" smtClean="0"/>
              <a:t> (Cooling Tubes Transition)</a:t>
            </a:r>
            <a:endParaRPr lang="en-US" sz="2400" cap="small" dirty="0"/>
          </a:p>
        </p:txBody>
      </p:sp>
      <p:sp>
        <p:nvSpPr>
          <p:cNvPr id="15" name="Rettangolo 14"/>
          <p:cNvSpPr/>
          <p:nvPr/>
        </p:nvSpPr>
        <p:spPr>
          <a:xfrm>
            <a:off x="8943931" y="-4456"/>
            <a:ext cx="3248069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GSI 27</a:t>
            </a:r>
            <a:r>
              <a:rPr lang="en-US" baseline="30000" dirty="0"/>
              <a:t>th</a:t>
            </a:r>
            <a:r>
              <a:rPr lang="en-US" dirty="0"/>
              <a:t> April 2015 - G. Giraudo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468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717" y="219937"/>
            <a:ext cx="6891219" cy="6638063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0" y="0"/>
            <a:ext cx="7742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cap="small" dirty="0" smtClean="0"/>
              <a:t>The Patch Panel for Electronics (preliminary sketch)</a:t>
            </a:r>
            <a:endParaRPr lang="it-IT" sz="2400" cap="small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25476" y="2274868"/>
            <a:ext cx="270407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PP </a:t>
            </a:r>
            <a:r>
              <a:rPr lang="en-GB" sz="2800" dirty="0" smtClean="0"/>
              <a:t>Optical Fibres</a:t>
            </a:r>
          </a:p>
          <a:p>
            <a:r>
              <a:rPr lang="en-GB" dirty="0" smtClean="0"/>
              <a:t>200x100x200 (mm)</a:t>
            </a:r>
            <a:endParaRPr lang="en-GB" dirty="0"/>
          </a:p>
        </p:txBody>
      </p:sp>
      <p:cxnSp>
        <p:nvCxnSpPr>
          <p:cNvPr id="6" name="Connettore 2 5"/>
          <p:cNvCxnSpPr/>
          <p:nvPr/>
        </p:nvCxnSpPr>
        <p:spPr>
          <a:xfrm>
            <a:off x="2650390" y="3228975"/>
            <a:ext cx="1092935" cy="53340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1476965" y="5466412"/>
            <a:ext cx="202491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PP </a:t>
            </a:r>
            <a:r>
              <a:rPr lang="en-US" sz="2800" dirty="0" smtClean="0"/>
              <a:t>GBT-LV</a:t>
            </a:r>
          </a:p>
          <a:p>
            <a:r>
              <a:rPr lang="en-US" dirty="0" smtClean="0"/>
              <a:t>600x150x200 (mm)</a:t>
            </a:r>
            <a:endParaRPr lang="it-IT" dirty="0"/>
          </a:p>
        </p:txBody>
      </p:sp>
      <p:cxnSp>
        <p:nvCxnSpPr>
          <p:cNvPr id="8" name="Connettore 2 7"/>
          <p:cNvCxnSpPr>
            <a:stCxn id="7" idx="0"/>
          </p:cNvCxnSpPr>
          <p:nvPr/>
        </p:nvCxnSpPr>
        <p:spPr>
          <a:xfrm flipV="1">
            <a:off x="2489422" y="4780612"/>
            <a:ext cx="1035418" cy="68580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8525465" y="1330032"/>
            <a:ext cx="202491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PP </a:t>
            </a:r>
            <a:r>
              <a:rPr lang="en-US" sz="2800" dirty="0" smtClean="0"/>
              <a:t>LV</a:t>
            </a:r>
          </a:p>
          <a:p>
            <a:r>
              <a:rPr lang="en-US" dirty="0" smtClean="0"/>
              <a:t>300x300x200 (mm)</a:t>
            </a:r>
            <a:endParaRPr lang="it-IT" dirty="0"/>
          </a:p>
        </p:txBody>
      </p:sp>
      <p:cxnSp>
        <p:nvCxnSpPr>
          <p:cNvPr id="13" name="Connettore 2 12"/>
          <p:cNvCxnSpPr>
            <a:stCxn id="12" idx="2"/>
          </p:cNvCxnSpPr>
          <p:nvPr/>
        </p:nvCxnSpPr>
        <p:spPr>
          <a:xfrm flipH="1">
            <a:off x="6887174" y="2130251"/>
            <a:ext cx="2650748" cy="364361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9682711" y="2770897"/>
            <a:ext cx="202491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PP </a:t>
            </a:r>
            <a:r>
              <a:rPr lang="en-US" sz="2800" dirty="0" smtClean="0"/>
              <a:t>HV</a:t>
            </a:r>
          </a:p>
          <a:p>
            <a:r>
              <a:rPr lang="en-US" dirty="0" smtClean="0"/>
              <a:t>400x100x200 (mm)</a:t>
            </a:r>
            <a:endParaRPr lang="it-IT" dirty="0"/>
          </a:p>
        </p:txBody>
      </p:sp>
      <p:cxnSp>
        <p:nvCxnSpPr>
          <p:cNvPr id="17" name="Connettore 2 16"/>
          <p:cNvCxnSpPr>
            <a:stCxn id="16" idx="2"/>
          </p:cNvCxnSpPr>
          <p:nvPr/>
        </p:nvCxnSpPr>
        <p:spPr>
          <a:xfrm flipH="1">
            <a:off x="8044422" y="3571116"/>
            <a:ext cx="2650746" cy="364361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8752188" y="5977581"/>
            <a:ext cx="2226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600x650x200 (mm)</a:t>
            </a:r>
            <a:endParaRPr lang="it-IT" sz="2000" dirty="0"/>
          </a:p>
        </p:txBody>
      </p:sp>
      <p:sp>
        <p:nvSpPr>
          <p:cNvPr id="15" name="Rettangolo 14"/>
          <p:cNvSpPr/>
          <p:nvPr/>
        </p:nvSpPr>
        <p:spPr>
          <a:xfrm>
            <a:off x="8943931" y="-4456"/>
            <a:ext cx="3248069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GSI 27</a:t>
            </a:r>
            <a:r>
              <a:rPr lang="en-US" baseline="30000" dirty="0"/>
              <a:t>th</a:t>
            </a:r>
            <a:r>
              <a:rPr lang="en-US" dirty="0"/>
              <a:t> April 2015 - G. Giraudo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2497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0" y="174171"/>
            <a:ext cx="2626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cap="small" dirty="0" smtClean="0"/>
              <a:t>The Cooling Path</a:t>
            </a:r>
            <a:endParaRPr lang="it-IT" sz="2400" cap="small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222" y="0"/>
            <a:ext cx="7115175" cy="6858000"/>
          </a:xfrm>
          <a:prstGeom prst="rect">
            <a:avLst/>
          </a:prstGeom>
        </p:spPr>
      </p:pic>
      <p:grpSp>
        <p:nvGrpSpPr>
          <p:cNvPr id="15" name="Gruppo 14"/>
          <p:cNvGrpSpPr/>
          <p:nvPr/>
        </p:nvGrpSpPr>
        <p:grpSpPr>
          <a:xfrm>
            <a:off x="4126591" y="3494555"/>
            <a:ext cx="4001976" cy="2628636"/>
            <a:chOff x="4126591" y="3494555"/>
            <a:chExt cx="4001976" cy="2628636"/>
          </a:xfrm>
        </p:grpSpPr>
        <p:sp>
          <p:nvSpPr>
            <p:cNvPr id="6" name="Freccia ad arco 5"/>
            <p:cNvSpPr/>
            <p:nvPr/>
          </p:nvSpPr>
          <p:spPr>
            <a:xfrm rot="9513516">
              <a:off x="5572105" y="3494555"/>
              <a:ext cx="1123330" cy="900451"/>
            </a:xfrm>
            <a:prstGeom prst="circularArrow">
              <a:avLst>
                <a:gd name="adj1" fmla="val 12116"/>
                <a:gd name="adj2" fmla="val 1279168"/>
                <a:gd name="adj3" fmla="val 19777494"/>
                <a:gd name="adj4" fmla="val 12618119"/>
                <a:gd name="adj5" fmla="val 25000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7" name="Freccia ad arco 6"/>
            <p:cNvSpPr/>
            <p:nvPr/>
          </p:nvSpPr>
          <p:spPr>
            <a:xfrm rot="3301576" flipV="1">
              <a:off x="6285516" y="3674331"/>
              <a:ext cx="1123330" cy="1007054"/>
            </a:xfrm>
            <a:prstGeom prst="circularArrow">
              <a:avLst>
                <a:gd name="adj1" fmla="val 12116"/>
                <a:gd name="adj2" fmla="val 1279168"/>
                <a:gd name="adj3" fmla="val 19777494"/>
                <a:gd name="adj4" fmla="val 12618119"/>
                <a:gd name="adj5" fmla="val 25000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8" name="Freccia ad arco 7"/>
            <p:cNvSpPr/>
            <p:nvPr/>
          </p:nvSpPr>
          <p:spPr>
            <a:xfrm rot="5400000">
              <a:off x="6915444" y="4400007"/>
              <a:ext cx="1290258" cy="1135988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21533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9" name="Freccia ad arco 8"/>
            <p:cNvSpPr/>
            <p:nvPr/>
          </p:nvSpPr>
          <p:spPr>
            <a:xfrm rot="6215406">
              <a:off x="4744366" y="4109588"/>
              <a:ext cx="1290258" cy="1135988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3922824"/>
                <a:gd name="adj5" fmla="val 21533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11" name="CasellaDiTesto 10"/>
            <p:cNvSpPr txBox="1"/>
            <p:nvPr/>
          </p:nvSpPr>
          <p:spPr>
            <a:xfrm>
              <a:off x="7001349" y="5661526"/>
              <a:ext cx="1118448" cy="461665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cap="small" dirty="0" smtClean="0"/>
                <a:t>To PP3</a:t>
              </a:r>
              <a:endParaRPr lang="it-IT" sz="2400" cap="small" dirty="0"/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4126591" y="4926717"/>
              <a:ext cx="1118448" cy="461665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cap="small" dirty="0" smtClean="0"/>
                <a:t>To PP3</a:t>
              </a:r>
              <a:endParaRPr lang="it-IT" sz="2400" cap="small" dirty="0"/>
            </a:p>
          </p:txBody>
        </p:sp>
      </p:grpSp>
      <p:sp>
        <p:nvSpPr>
          <p:cNvPr id="3" name="CasellaDiTesto 2"/>
          <p:cNvSpPr txBox="1"/>
          <p:nvPr/>
        </p:nvSpPr>
        <p:spPr>
          <a:xfrm>
            <a:off x="163549" y="1824446"/>
            <a:ext cx="5955476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The PP4s must be located as close as possible to the beam line</a:t>
            </a:r>
            <a:endParaRPr lang="it-IT" dirty="0"/>
          </a:p>
        </p:txBody>
      </p:sp>
      <p:cxnSp>
        <p:nvCxnSpPr>
          <p:cNvPr id="5" name="Connettore 2 4"/>
          <p:cNvCxnSpPr>
            <a:stCxn id="3" idx="2"/>
          </p:cNvCxnSpPr>
          <p:nvPr/>
        </p:nvCxnSpPr>
        <p:spPr>
          <a:xfrm>
            <a:off x="3141287" y="2193778"/>
            <a:ext cx="3235237" cy="1342441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/>
          <p:cNvSpPr/>
          <p:nvPr/>
        </p:nvSpPr>
        <p:spPr>
          <a:xfrm>
            <a:off x="8943931" y="-4456"/>
            <a:ext cx="3248069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GSI 27</a:t>
            </a:r>
            <a:r>
              <a:rPr lang="en-US" baseline="30000" dirty="0"/>
              <a:t>th</a:t>
            </a:r>
            <a:r>
              <a:rPr lang="en-US" dirty="0"/>
              <a:t> April 2015 - G. Giraudo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049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069" y="0"/>
            <a:ext cx="7115175" cy="685800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0" y="174171"/>
            <a:ext cx="2689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cap="small" dirty="0" smtClean="0"/>
              <a:t>The Electric Path</a:t>
            </a:r>
            <a:endParaRPr lang="it-IT" sz="2400" cap="small" dirty="0"/>
          </a:p>
        </p:txBody>
      </p:sp>
      <p:grpSp>
        <p:nvGrpSpPr>
          <p:cNvPr id="5" name="Gruppo 4"/>
          <p:cNvGrpSpPr/>
          <p:nvPr/>
        </p:nvGrpSpPr>
        <p:grpSpPr>
          <a:xfrm>
            <a:off x="5306319" y="1337387"/>
            <a:ext cx="3910066" cy="2900236"/>
            <a:chOff x="5306319" y="1337387"/>
            <a:chExt cx="3910066" cy="2900236"/>
          </a:xfrm>
        </p:grpSpPr>
        <p:sp>
          <p:nvSpPr>
            <p:cNvPr id="6" name="Freccia ad arco 5"/>
            <p:cNvSpPr/>
            <p:nvPr/>
          </p:nvSpPr>
          <p:spPr>
            <a:xfrm rot="2096442">
              <a:off x="6266843" y="3313255"/>
              <a:ext cx="1123330" cy="924368"/>
            </a:xfrm>
            <a:prstGeom prst="circularArrow">
              <a:avLst>
                <a:gd name="adj1" fmla="val 12116"/>
                <a:gd name="adj2" fmla="val 1279168"/>
                <a:gd name="adj3" fmla="val 19777494"/>
                <a:gd name="adj4" fmla="val 9638312"/>
                <a:gd name="adj5" fmla="val 25000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7" name="Freccia ad arco 6"/>
            <p:cNvSpPr/>
            <p:nvPr/>
          </p:nvSpPr>
          <p:spPr>
            <a:xfrm rot="11525685" flipV="1">
              <a:off x="5397794" y="3070839"/>
              <a:ext cx="1264018" cy="1007054"/>
            </a:xfrm>
            <a:prstGeom prst="circularArrow">
              <a:avLst>
                <a:gd name="adj1" fmla="val 12116"/>
                <a:gd name="adj2" fmla="val 1279168"/>
                <a:gd name="adj3" fmla="val 19777494"/>
                <a:gd name="adj4" fmla="val 10519538"/>
                <a:gd name="adj5" fmla="val 25000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3" name="Freccia in su 2"/>
            <p:cNvSpPr/>
            <p:nvPr/>
          </p:nvSpPr>
          <p:spPr>
            <a:xfrm>
              <a:off x="6029803" y="1804276"/>
              <a:ext cx="400891" cy="1051124"/>
            </a:xfrm>
            <a:prstGeom prst="up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Freccia in su 12"/>
            <p:cNvSpPr/>
            <p:nvPr/>
          </p:nvSpPr>
          <p:spPr>
            <a:xfrm>
              <a:off x="7672489" y="2226642"/>
              <a:ext cx="400891" cy="1051124"/>
            </a:xfrm>
            <a:prstGeom prst="up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" name="CasellaDiTesto 3"/>
            <p:cNvSpPr txBox="1"/>
            <p:nvPr/>
          </p:nvSpPr>
          <p:spPr>
            <a:xfrm>
              <a:off x="5306319" y="1337387"/>
              <a:ext cx="1143005" cy="40011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To Racks</a:t>
              </a:r>
              <a:endParaRPr lang="it-IT" sz="2000" dirty="0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8073380" y="1929728"/>
              <a:ext cx="1143005" cy="40011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To Racks</a:t>
              </a:r>
              <a:endParaRPr lang="it-IT" sz="2000" dirty="0"/>
            </a:p>
          </p:txBody>
        </p:sp>
      </p:grpSp>
      <p:sp>
        <p:nvSpPr>
          <p:cNvPr id="11" name="Rettangolo 10"/>
          <p:cNvSpPr/>
          <p:nvPr/>
        </p:nvSpPr>
        <p:spPr>
          <a:xfrm>
            <a:off x="8943931" y="-4456"/>
            <a:ext cx="3248069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GSI 27</a:t>
            </a:r>
            <a:r>
              <a:rPr lang="en-US" baseline="30000" dirty="0"/>
              <a:t>th</a:t>
            </a:r>
            <a:r>
              <a:rPr lang="en-US" dirty="0"/>
              <a:t> April 2015 - G. Giraudo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156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069" y="0"/>
            <a:ext cx="7115175" cy="6858000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9152091" y="2969777"/>
            <a:ext cx="2755883" cy="92333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PPs array should be</a:t>
            </a:r>
          </a:p>
          <a:p>
            <a:r>
              <a:rPr lang="en-US" dirty="0"/>
              <a:t>s</a:t>
            </a:r>
            <a:r>
              <a:rPr lang="en-US" dirty="0" smtClean="0"/>
              <a:t>uspended and fixed on the </a:t>
            </a:r>
            <a:br>
              <a:rPr lang="en-US" dirty="0" smtClean="0"/>
            </a:br>
            <a:r>
              <a:rPr lang="en-US" dirty="0" smtClean="0"/>
              <a:t>platform</a:t>
            </a:r>
            <a:endParaRPr lang="it-IT" dirty="0"/>
          </a:p>
        </p:txBody>
      </p:sp>
      <p:sp>
        <p:nvSpPr>
          <p:cNvPr id="9" name="Ovale 8"/>
          <p:cNvSpPr/>
          <p:nvPr/>
        </p:nvSpPr>
        <p:spPr>
          <a:xfrm>
            <a:off x="6593491" y="2969777"/>
            <a:ext cx="1383738" cy="3439115"/>
          </a:xfrm>
          <a:prstGeom prst="ellipse">
            <a:avLst/>
          </a:prstGeom>
          <a:solidFill>
            <a:schemeClr val="accent2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2 11"/>
          <p:cNvCxnSpPr>
            <a:stCxn id="8" idx="2"/>
          </p:cNvCxnSpPr>
          <p:nvPr/>
        </p:nvCxnSpPr>
        <p:spPr>
          <a:xfrm flipH="1">
            <a:off x="7991475" y="3893107"/>
            <a:ext cx="2538558" cy="79319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8787950" y="4686300"/>
            <a:ext cx="3307316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QUESTION: could the PPs array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stay in place during maintenance?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358194" y="1796432"/>
            <a:ext cx="3031599" cy="646331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This pipe sector must be fixed,</a:t>
            </a:r>
            <a:br>
              <a:rPr lang="en-US" dirty="0" smtClean="0"/>
            </a:br>
            <a:r>
              <a:rPr lang="en-US" dirty="0" smtClean="0"/>
              <a:t>cannot stay cantilever</a:t>
            </a:r>
            <a:endParaRPr lang="it-IT" dirty="0"/>
          </a:p>
        </p:txBody>
      </p:sp>
      <p:cxnSp>
        <p:nvCxnSpPr>
          <p:cNvPr id="17" name="Connettore 2 16"/>
          <p:cNvCxnSpPr>
            <a:stCxn id="16" idx="2"/>
          </p:cNvCxnSpPr>
          <p:nvPr/>
        </p:nvCxnSpPr>
        <p:spPr>
          <a:xfrm>
            <a:off x="4873994" y="2442763"/>
            <a:ext cx="1691585" cy="10096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0" y="0"/>
            <a:ext cx="3320524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ASSEMBLY OPEN PROBLEMS</a:t>
            </a:r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3536219" y="4919958"/>
            <a:ext cx="2698175" cy="646331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Vacuum Pump dimension</a:t>
            </a:r>
            <a:br>
              <a:rPr lang="en-US" dirty="0" smtClean="0"/>
            </a:br>
            <a:r>
              <a:rPr lang="en-US" dirty="0" smtClean="0"/>
              <a:t>&amp; location must be defined</a:t>
            </a:r>
            <a:endParaRPr lang="it-IT" dirty="0"/>
          </a:p>
        </p:txBody>
      </p:sp>
      <p:cxnSp>
        <p:nvCxnSpPr>
          <p:cNvPr id="22" name="Connettore 2 21"/>
          <p:cNvCxnSpPr>
            <a:stCxn id="21" idx="0"/>
            <a:endCxn id="25" idx="2"/>
          </p:cNvCxnSpPr>
          <p:nvPr/>
        </p:nvCxnSpPr>
        <p:spPr>
          <a:xfrm flipV="1">
            <a:off x="4885307" y="4213065"/>
            <a:ext cx="950629" cy="70689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e 24"/>
          <p:cNvSpPr/>
          <p:nvPr/>
        </p:nvSpPr>
        <p:spPr>
          <a:xfrm>
            <a:off x="5835936" y="3361324"/>
            <a:ext cx="840983" cy="1703482"/>
          </a:xfrm>
          <a:prstGeom prst="ellipse">
            <a:avLst/>
          </a:prstGeom>
          <a:solidFill>
            <a:schemeClr val="accent2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ettangolo 26"/>
          <p:cNvSpPr/>
          <p:nvPr/>
        </p:nvSpPr>
        <p:spPr>
          <a:xfrm>
            <a:off x="8943931" y="-4456"/>
            <a:ext cx="3248069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GSI 27</a:t>
            </a:r>
            <a:r>
              <a:rPr lang="en-US" baseline="30000" dirty="0"/>
              <a:t>th</a:t>
            </a:r>
            <a:r>
              <a:rPr lang="en-US" dirty="0"/>
              <a:t> April 2015 - G. Giraudo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740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5" grpId="0" animBg="1"/>
      <p:bldP spid="16" grpId="0" animBg="1"/>
      <p:bldP spid="21" grpId="0" animBg="1"/>
      <p:bldP spid="25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i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734</TotalTime>
  <Words>412</Words>
  <Application>Microsoft Office PowerPoint</Application>
  <PresentationFormat>Widescreen</PresentationFormat>
  <Paragraphs>170</Paragraphs>
  <Slides>9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7" baseType="lpstr">
      <vt:lpstr>Arial</vt:lpstr>
      <vt:lpstr>Bookman Old Style</vt:lpstr>
      <vt:lpstr>Calibri</vt:lpstr>
      <vt:lpstr>Californian FB</vt:lpstr>
      <vt:lpstr>Symbol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giraudo</dc:creator>
  <cp:lastModifiedBy>giraudo</cp:lastModifiedBy>
  <cp:revision>56</cp:revision>
  <dcterms:created xsi:type="dcterms:W3CDTF">2015-04-23T08:33:22Z</dcterms:created>
  <dcterms:modified xsi:type="dcterms:W3CDTF">2015-04-26T08:51:20Z</dcterms:modified>
</cp:coreProperties>
</file>