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58" r:id="rId9"/>
    <p:sldId id="265" r:id="rId10"/>
    <p:sldId id="266" r:id="rId11"/>
    <p:sldId id="275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7978C-E75F-410E-BB1D-B2E4863530AC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22C84-29F4-48D9-BA41-9370892D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reality we would have had considered 3478 = 2318 tubes + 1160 control lines</a:t>
            </a:r>
          </a:p>
          <a:p>
            <a:r>
              <a:rPr lang="en-US" dirty="0" smtClean="0"/>
              <a:t>The surface of the Left and Right cutouts is</a:t>
            </a:r>
            <a:r>
              <a:rPr lang="en-US" baseline="0" dirty="0" smtClean="0"/>
              <a:t> 6600 mm2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7A334-D2EB-452A-A12B-3DB0BFAE838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258">
              <a:defRPr/>
            </a:pPr>
            <a:r>
              <a:rPr lang="en-US" dirty="0" smtClean="0"/>
              <a:t>The surface of the Up and Down cutouts is</a:t>
            </a:r>
            <a:r>
              <a:rPr lang="en-US" baseline="0" dirty="0" smtClean="0"/>
              <a:t> 1800 mm2 each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7A334-D2EB-452A-A12B-3DB0BFAE838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01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9FEA-1DB3-45C6-B215-30D6BACCD5D5}" type="datetimeFigureOut">
              <a:rPr lang="en-US" smtClean="0"/>
              <a:t>27/04/15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7503-7220-4DD6-996E-D824B3C1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SI_PANDA - December_2014\A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8" y="914400"/>
            <a:ext cx="7012162" cy="55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12576"/>
            <a:ext cx="41148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100" b="1" dirty="0" smtClean="0">
                <a:solidFill>
                  <a:srgbClr val="0070C0"/>
                </a:solidFill>
                <a:latin typeface="Comic Sans MS" pitchFamily="66" charset="0"/>
              </a:rPr>
              <a:t>THE AUXILIARY STRUCTURE HAS BEEN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POSITIONED ON THE MOUNTING PLATFORM;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UPPER AND LOWER RAILS ALIGNED WITH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THOSE OF BARREL DIRC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855113"/>
            <a:ext cx="41148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&gt; THE CENTRAL SUPPORT FRAME HAS BEEN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PLACED IN THE AUXILIARY STRUCTURE.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276600"/>
            <a:ext cx="5621372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100" b="1" dirty="0" smtClean="0">
                <a:solidFill>
                  <a:srgbClr val="FF0000"/>
                </a:solidFill>
                <a:latin typeface="Comic Sans MS" pitchFamily="66" charset="0"/>
              </a:rPr>
              <a:t>CRUCIAL TOPICS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THE RECIPROCAL POSITIONS OF THE “DIRC BARREL RAILS”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THE ALIGNEMENT PROCEDURE OF THE RAILS SYSTEM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THE DEFINITION OF A FURTHER MECHANICAL POSITIONING </a:t>
            </a: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SYSTEM OF THE RAIL POSITIONS.</a:t>
            </a:r>
          </a:p>
          <a:p>
            <a:r>
              <a:rPr lang="en-US" sz="1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3828" y="44624"/>
            <a:ext cx="560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CT  INSTALLATION 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34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GSI_PANDA - December_2014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1514"/>
            <a:ext cx="4901536" cy="4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343400"/>
            <a:ext cx="6781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92D050"/>
                </a:solidFill>
                <a:latin typeface="Comic Sans MS" pitchFamily="66" charset="0"/>
              </a:rPr>
              <a:t>HYPOTESIS FOR STT CABLING PROS: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&gt; THE SYSTEM APPEARS FEASIBLE AND RATIONAL.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&gt; NO PATCH PANELS 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&gt; ??????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410200"/>
            <a:ext cx="70104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HYPOTESIS FOR STT CABLING CONS: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&gt; THE SPACE ON THE SIDEWAYS OF THE CT WILL BE OCCUPIED   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         BY THE RACEWAYS.  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&gt; MUST BE MANAGED MORE OF 5 METERS OF CABLES AND GAS PIPES.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&gt; ?????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4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GSI_PANDA - December_2014\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11" y="509410"/>
            <a:ext cx="4869689" cy="59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1" y="4554141"/>
            <a:ext cx="8686800" cy="1846659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AN ALTERNATIVE HYPOTESIS FOR STT CABLING 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(AS SUGGESTED 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BY DANIELA):</a:t>
            </a:r>
          </a:p>
          <a:p>
            <a:pPr marL="171450" indent="-171450">
              <a:buFontTx/>
              <a:buChar char="-"/>
            </a:pPr>
            <a:endParaRPr lang="en-US" sz="1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         &gt; A SYSTEM OF PATCH PANELS COULD BE SUSPENDED ON THE RACKS STRUCTURE (A SORT OF BRIDGE)</a:t>
            </a:r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en-US" sz="1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         &gt; THE CABLES AND THE GAS PIPES BETWEEN RACKS AND PATCH PANELS REMAIN ALWAYS CONNECTED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endParaRPr lang="en-US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        &gt; THE CABLES AND THE GAS PIPES BETWEEN SST AND PATCH PANELS MUST BE CONNECTED AFTER THE </a:t>
            </a:r>
          </a:p>
          <a:p>
            <a:r>
              <a:rPr lang="en-US" sz="1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                    CT INSERTION AND MUST BE DISCONNECTED BEFORE THE CT EXTRACTION.</a:t>
            </a:r>
          </a:p>
          <a:p>
            <a:endParaRPr lang="en-US" sz="1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308093" y="2401842"/>
            <a:ext cx="381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7143" y="3163842"/>
            <a:ext cx="169545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22593" y="2554242"/>
            <a:ext cx="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08093" y="2401842"/>
            <a:ext cx="17145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4091" y="2449852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4405" y="2478042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3707" y="2488392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7805" y="2520105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52605" y="2505789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1205" y="2554242"/>
            <a:ext cx="0" cy="7571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81400" y="2520105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/>
          <p:cNvSpPr/>
          <p:nvPr/>
        </p:nvSpPr>
        <p:spPr>
          <a:xfrm>
            <a:off x="3834226" y="2550938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4103788" y="2577366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/>
          <p:cNvSpPr/>
          <p:nvPr/>
        </p:nvSpPr>
        <p:spPr>
          <a:xfrm>
            <a:off x="4399779" y="2598508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4685199" y="2630220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3353240" y="2508653"/>
            <a:ext cx="187197" cy="6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799279" y="1752600"/>
            <a:ext cx="1982521" cy="127073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1585435"/>
            <a:ext cx="14478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PATCH PANELS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73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rio\Desktop\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/>
          <a:stretch/>
        </p:blipFill>
        <p:spPr bwMode="auto">
          <a:xfrm>
            <a:off x="511037" y="381000"/>
            <a:ext cx="8122986" cy="62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115012" y="1751271"/>
            <a:ext cx="1296444" cy="7465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26242" y="1174069"/>
            <a:ext cx="1786270" cy="10526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78395" y="2295804"/>
            <a:ext cx="1554" cy="22065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72809" y="2598832"/>
            <a:ext cx="10634" cy="16214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13104" y="4322476"/>
            <a:ext cx="1312313" cy="7443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4537" y="4606154"/>
            <a:ext cx="1800880" cy="10330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91680" y="1780125"/>
            <a:ext cx="0" cy="108396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690577" y="1780125"/>
            <a:ext cx="1890241" cy="110891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190847" y="1381404"/>
            <a:ext cx="2441561" cy="142669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87474" y="1381404"/>
            <a:ext cx="150" cy="147570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11457" y="612600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55576" y="612600"/>
            <a:ext cx="0" cy="225148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689197" y="3924968"/>
            <a:ext cx="1898638" cy="109999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24254" y="4576163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765971" y="6242500"/>
            <a:ext cx="3658283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55576" y="4068984"/>
            <a:ext cx="10395" cy="217351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5576" y="612600"/>
            <a:ext cx="365588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80214" y="4021486"/>
            <a:ext cx="2464991" cy="14056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91680" y="4068985"/>
            <a:ext cx="0" cy="95597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187624" y="4075966"/>
            <a:ext cx="3223" cy="1351127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9552" y="318348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296 Flates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(2960 Ch.)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470223" y="3187427"/>
            <a:ext cx="214061" cy="43977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</a:t>
            </a:r>
            <a:endParaRPr lang="it-IT" dirty="0"/>
          </a:p>
        </p:txBody>
      </p:sp>
      <p:sp>
        <p:nvSpPr>
          <p:cNvPr id="42" name="Rectangle 41"/>
          <p:cNvSpPr/>
          <p:nvPr/>
        </p:nvSpPr>
        <p:spPr>
          <a:xfrm>
            <a:off x="1835696" y="2665678"/>
            <a:ext cx="174504" cy="1517125"/>
          </a:xfrm>
          <a:prstGeom prst="rect">
            <a:avLst/>
          </a:prstGeom>
          <a:solidFill>
            <a:srgbClr val="00B0F0">
              <a:alpha val="68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TextBox 58"/>
          <p:cNvSpPr txBox="1"/>
          <p:nvPr/>
        </p:nvSpPr>
        <p:spPr>
          <a:xfrm>
            <a:off x="3275856" y="238339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67944" y="193682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9937" y="215854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7944" y="141020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14163" y="1893935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67944" y="96392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98950" y="2740975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31840" y="3822763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24610" y="252661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8330" y="406898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70602" y="2278937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22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77582" y="429623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00674" y="4182803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FF00"/>
                </a:solidFill>
                <a:latin typeface="Comic Sans MS" pitchFamily="66" charset="0"/>
              </a:rPr>
              <a:t>9</a:t>
            </a:r>
            <a:endParaRPr lang="it-IT" sz="1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67944" y="4614851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4213" y="442902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67944" y="5163110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83768" y="4663378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19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67944" y="558115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7544" y="2556816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54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20857" y="2542568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419872" y="1764728"/>
            <a:ext cx="413990" cy="308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>
                <a:latin typeface="Comic Sans MS" pitchFamily="66" charset="0"/>
              </a:rPr>
              <a:t>95</a:t>
            </a:r>
            <a:endParaRPr lang="it-IT" sz="1050" dirty="0">
              <a:latin typeface="Comic Sans MS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602749" y="3289281"/>
            <a:ext cx="445025" cy="308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>
                <a:latin typeface="Comic Sans MS" pitchFamily="66" charset="0"/>
              </a:rPr>
              <a:t>106</a:t>
            </a:r>
            <a:endParaRPr lang="it-IT" sz="1050" dirty="0">
              <a:latin typeface="Comic Sans MS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438210" y="4758581"/>
            <a:ext cx="413990" cy="308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>
                <a:latin typeface="Comic Sans MS" pitchFamily="66" charset="0"/>
              </a:rPr>
              <a:t>95</a:t>
            </a:r>
            <a:endParaRPr lang="it-IT" sz="1050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06373" y="256188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53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7544" y="4140621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54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20857" y="4126373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41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06373" y="4145687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FF00"/>
                </a:solidFill>
                <a:latin typeface="Comic Sans MS" pitchFamily="66" charset="0"/>
              </a:rPr>
              <a:t>53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101134" y="2226692"/>
            <a:ext cx="3431306" cy="33518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TextBox 96"/>
          <p:cNvSpPr txBox="1"/>
          <p:nvPr/>
        </p:nvSpPr>
        <p:spPr>
          <a:xfrm>
            <a:off x="5578036" y="5968007"/>
            <a:ext cx="295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-The 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encumbrance of the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connectors </a:t>
            </a:r>
          </a:p>
          <a:p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       has 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not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been considered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24988" y="2245452"/>
            <a:ext cx="337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0070C0"/>
                </a:solidFill>
                <a:latin typeface="Comic Sans MS" pitchFamily="66" charset="0"/>
              </a:rPr>
              <a:t>- SIGNALS CABLES CROSS </a:t>
            </a:r>
            <a:r>
              <a:rPr lang="it-IT" sz="1000" dirty="0" smtClean="0">
                <a:solidFill>
                  <a:srgbClr val="FF0000"/>
                </a:solidFill>
                <a:latin typeface="Comic Sans MS" pitchFamily="66" charset="0"/>
              </a:rPr>
              <a:t>SECTION:</a:t>
            </a:r>
            <a:r>
              <a:rPr lang="it-IT" sz="1200" b="1" i="1" dirty="0" smtClean="0">
                <a:solidFill>
                  <a:srgbClr val="FF0000"/>
                </a:solidFill>
                <a:latin typeface="Comic Sans MS" pitchFamily="66" charset="0"/>
              </a:rPr>
              <a:t>3000mm^2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716016" y="2728621"/>
            <a:ext cx="3816424" cy="561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SERVICES TOTAL CROSS SECTION</a:t>
            </a:r>
            <a:r>
              <a:rPr lang="it-IT" sz="1100" dirty="0" smtClean="0">
                <a:solidFill>
                  <a:srgbClr val="0070C0"/>
                </a:solidFill>
              </a:rPr>
              <a:t>:     </a:t>
            </a:r>
            <a:r>
              <a:rPr lang="it-IT" sz="11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3000mm^2</a:t>
            </a:r>
          </a:p>
          <a:p>
            <a:r>
              <a:rPr lang="it-IT" sz="1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it-IT" sz="1100" dirty="0">
                <a:solidFill>
                  <a:srgbClr val="0070C0"/>
                </a:solidFill>
                <a:latin typeface="Comic Sans MS" panose="030F0702030302020204" pitchFamily="66" charset="0"/>
              </a:rPr>
              <a:t>AVAILABLE CROSS SECTION:              </a:t>
            </a:r>
            <a:r>
              <a:rPr lang="it-IT" sz="11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5500mm^2</a:t>
            </a:r>
            <a:endParaRPr lang="it-IT" sz="11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43608" y="44624"/>
            <a:ext cx="739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SIGNALS  CABLES AND GAS PIPES  CROSS SECTION  DATA -</a:t>
            </a:r>
            <a:r>
              <a:rPr lang="it-IT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69594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39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rio\Desktop\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2" y="449760"/>
            <a:ext cx="7632848" cy="61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749416" y="1052736"/>
            <a:ext cx="542935" cy="254963"/>
          </a:xfrm>
          <a:prstGeom prst="rect">
            <a:avLst/>
          </a:prstGeom>
          <a:solidFill>
            <a:srgbClr val="00B0F0">
              <a:alpha val="63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Rounded Rectangle 51"/>
          <p:cNvSpPr/>
          <p:nvPr/>
        </p:nvSpPr>
        <p:spPr>
          <a:xfrm>
            <a:off x="5218571" y="2019744"/>
            <a:ext cx="3096697" cy="2858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ounded Rectangle 49"/>
          <p:cNvSpPr/>
          <p:nvPr/>
        </p:nvSpPr>
        <p:spPr>
          <a:xfrm>
            <a:off x="5219596" y="1661590"/>
            <a:ext cx="3095672" cy="3272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62009" y="2066125"/>
            <a:ext cx="1200586" cy="69801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19287" y="1575438"/>
            <a:ext cx="1633282" cy="9534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99792" y="2601882"/>
            <a:ext cx="0" cy="20590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1840" y="2881217"/>
            <a:ext cx="0" cy="15121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1767" y="4469806"/>
            <a:ext cx="1144788" cy="6466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5629" y="4782201"/>
            <a:ext cx="1599982" cy="9096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21820" y="2031224"/>
            <a:ext cx="1799755" cy="105400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1457" y="836712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91621" y="4209972"/>
            <a:ext cx="1722115" cy="100420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24254" y="4800276"/>
            <a:ext cx="0" cy="158105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210833" y="6378860"/>
            <a:ext cx="213421" cy="246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34979" y="836712"/>
            <a:ext cx="176479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4573" y="2081572"/>
            <a:ext cx="1090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 HV Cables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792" y="3523703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14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0524" y="4898475"/>
            <a:ext cx="90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 HV Cables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08104" y="6069097"/>
            <a:ext cx="295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-The 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encumbrance of the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connectors </a:t>
            </a:r>
          </a:p>
          <a:p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       has 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not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been considered</a:t>
            </a:r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42721" y="1095283"/>
            <a:ext cx="107856" cy="1104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</a:t>
            </a:r>
            <a:endParaRPr lang="it-IT" dirty="0"/>
          </a:p>
        </p:txBody>
      </p:sp>
      <p:sp>
        <p:nvSpPr>
          <p:cNvPr id="69" name="Oval 68"/>
          <p:cNvSpPr/>
          <p:nvPr/>
        </p:nvSpPr>
        <p:spPr>
          <a:xfrm>
            <a:off x="4102977" y="1095283"/>
            <a:ext cx="107856" cy="1104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sp>
        <p:nvSpPr>
          <p:cNvPr id="70" name="Oval 69"/>
          <p:cNvSpPr/>
          <p:nvPr/>
        </p:nvSpPr>
        <p:spPr>
          <a:xfrm>
            <a:off x="3866867" y="6021288"/>
            <a:ext cx="107856" cy="1104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</a:t>
            </a:r>
            <a:endParaRPr lang="it-IT" dirty="0"/>
          </a:p>
        </p:txBody>
      </p:sp>
      <p:sp>
        <p:nvSpPr>
          <p:cNvPr id="71" name="Oval 70"/>
          <p:cNvSpPr/>
          <p:nvPr/>
        </p:nvSpPr>
        <p:spPr>
          <a:xfrm>
            <a:off x="4127123" y="6021288"/>
            <a:ext cx="107856" cy="1104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234979" y="836712"/>
            <a:ext cx="0" cy="21602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823715" y="845354"/>
            <a:ext cx="8875" cy="118096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102977" y="845353"/>
            <a:ext cx="0" cy="21602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211960" y="6165304"/>
            <a:ext cx="0" cy="2135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1891621" y="5207194"/>
            <a:ext cx="1062" cy="1171666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832590" y="845353"/>
            <a:ext cx="22703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3923928" y="6165304"/>
            <a:ext cx="0" cy="2135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891621" y="6381328"/>
            <a:ext cx="202917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49417" y="658598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20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83154" y="6381328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20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587798" y="691035"/>
            <a:ext cx="254923" cy="37034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538330" y="6218652"/>
            <a:ext cx="345975" cy="2537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11475" y="5837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15 Gas Pipes</a:t>
            </a:r>
            <a:endParaRPr lang="it-IT" sz="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83553" y="6381328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15 Gas Pipes</a:t>
            </a:r>
            <a:endParaRPr lang="it-IT" sz="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28465" y="846034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5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7584" y="2189293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10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78065" y="6066119"/>
            <a:ext cx="15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5Gas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43450" y="1680349"/>
            <a:ext cx="3098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0070C0"/>
                </a:solidFill>
                <a:latin typeface="Comic Sans MS" pitchFamily="66" charset="0"/>
              </a:rPr>
              <a:t>- HV CROSS </a:t>
            </a:r>
            <a:r>
              <a:rPr lang="it-IT" sz="1000" dirty="0" smtClean="0">
                <a:solidFill>
                  <a:srgbClr val="FF0000"/>
                </a:solidFill>
                <a:latin typeface="Comic Sans MS" pitchFamily="66" charset="0"/>
              </a:rPr>
              <a:t>SECTION:                    </a:t>
            </a:r>
            <a:r>
              <a:rPr lang="it-IT" sz="1200" b="1" i="1" dirty="0" smtClean="0">
                <a:solidFill>
                  <a:srgbClr val="FF0000"/>
                </a:solidFill>
                <a:latin typeface="Comic Sans MS" pitchFamily="66" charset="0"/>
              </a:rPr>
              <a:t>200mm^2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224575" y="2028597"/>
            <a:ext cx="319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0070C0"/>
                </a:solidFill>
                <a:latin typeface="Comic Sans MS" pitchFamily="66" charset="0"/>
              </a:rPr>
              <a:t>- GAS PIPE CROSS SECTION:          </a:t>
            </a:r>
            <a:r>
              <a:rPr lang="it-IT" sz="1200" b="1" i="1" dirty="0" smtClean="0">
                <a:solidFill>
                  <a:srgbClr val="FF0000"/>
                </a:solidFill>
                <a:latin typeface="Comic Sans MS" pitchFamily="66" charset="0"/>
              </a:rPr>
              <a:t>450mm^2 </a:t>
            </a:r>
            <a:endParaRPr lang="it-IT" sz="1200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39952" y="2265168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45517" y="4790753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36541" y="306954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7593" y="404135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4817" y="4469806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10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5885" y="44624"/>
            <a:ext cx="639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HV CABLES AND GAS PIPES  CROSS SECTION  DATA -</a:t>
            </a:r>
            <a:r>
              <a:rPr lang="it-IT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224575" y="2348879"/>
            <a:ext cx="3111065" cy="48172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TextBox 58"/>
          <p:cNvSpPr txBox="1"/>
          <p:nvPr/>
        </p:nvSpPr>
        <p:spPr>
          <a:xfrm>
            <a:off x="5231055" y="2368942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000" dirty="0" smtClean="0">
                <a:solidFill>
                  <a:srgbClr val="0070C0"/>
                </a:solidFill>
                <a:latin typeface="Comic Sans MS" pitchFamily="66" charset="0"/>
              </a:rPr>
              <a:t>COOLING PIPE CROSS SECTION: </a:t>
            </a:r>
            <a:r>
              <a:rPr lang="it-IT" sz="1200" b="1" i="1" dirty="0" smtClean="0">
                <a:solidFill>
                  <a:srgbClr val="FF0000"/>
                </a:solidFill>
                <a:latin typeface="Comic Sans MS" pitchFamily="66" charset="0"/>
              </a:rPr>
              <a:t>70mm^2</a:t>
            </a:r>
          </a:p>
          <a:p>
            <a:r>
              <a:rPr lang="it-IT" sz="1100" b="1" i="1" dirty="0" smtClean="0">
                <a:solidFill>
                  <a:srgbClr val="0070C0"/>
                </a:solidFill>
                <a:latin typeface="Comic Sans MS" pitchFamily="66" charset="0"/>
              </a:rPr>
              <a:t>   (New entry) </a:t>
            </a:r>
            <a:endParaRPr lang="it-IT" sz="1100" i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519216" y="2952733"/>
            <a:ext cx="3816424" cy="561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dirty="0">
                <a:solidFill>
                  <a:srgbClr val="0070C0"/>
                </a:solidFill>
                <a:latin typeface="Comic Sans MS" panose="030F0702030302020204" pitchFamily="66" charset="0"/>
              </a:rPr>
              <a:t>- SERVICES TOTAL CROSS SECTION</a:t>
            </a:r>
            <a:r>
              <a:rPr lang="it-IT" sz="1100" dirty="0">
                <a:solidFill>
                  <a:srgbClr val="0070C0"/>
                </a:solidFill>
              </a:rPr>
              <a:t>:     </a:t>
            </a:r>
            <a:r>
              <a:rPr lang="it-IT" sz="1100" dirty="0" smtClean="0">
                <a:solidFill>
                  <a:srgbClr val="0070C0"/>
                </a:solidFill>
              </a:rPr>
              <a:t>  </a:t>
            </a:r>
            <a:r>
              <a:rPr lang="it-IT" sz="11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800mm^2</a:t>
            </a:r>
            <a:r>
              <a:rPr lang="it-IT" sz="1100" b="1" i="1" dirty="0" smtClean="0">
                <a:solidFill>
                  <a:srgbClr val="FF0000"/>
                </a:solidFill>
              </a:rPr>
              <a:t> </a:t>
            </a:r>
            <a:endParaRPr lang="it-IT" sz="1100" b="1" i="1" dirty="0">
              <a:solidFill>
                <a:srgbClr val="FF0000"/>
              </a:solidFill>
            </a:endParaRPr>
          </a:p>
          <a:p>
            <a:r>
              <a:rPr lang="it-IT" sz="1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AVAILABLE CROSS SECTION:             </a:t>
            </a:r>
            <a:r>
              <a:rPr lang="it-IT" sz="11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1400mm^2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41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SI_PANDA - December_2014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4097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3828" y="44624"/>
            <a:ext cx="560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CT  INSTALLATION 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2576"/>
            <a:ext cx="52578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100" b="1" dirty="0" smtClean="0">
                <a:solidFill>
                  <a:srgbClr val="0070C0"/>
                </a:solidFill>
                <a:latin typeface="Comic Sans MS" pitchFamily="66" charset="0"/>
              </a:rPr>
              <a:t>THE ROLE OF THE CENTRAL SUPPORT FRAME IS CRUCIAL FOR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TO CHECK THE CORRECT ALIGNMENT OF THE RAILS SYSTEM;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TO CHECK THE CORRECT COUPLING WITH THE TARGET  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VERTICAL ARM.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554532"/>
            <a:ext cx="6038850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100" b="1" dirty="0" smtClean="0">
                <a:solidFill>
                  <a:srgbClr val="FF0000"/>
                </a:solidFill>
                <a:latin typeface="Comic Sans MS" pitchFamily="66" charset="0"/>
              </a:rPr>
              <a:t>CRUCIAL TOPICS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THE INNER VOLUMES MUST BE ACCESIBLE FROM BOTH SIDES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THE ALIGNMENT PROCEDURE OF THE CENTRAL SUPPORT FRAME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endParaRPr lang="en-US" sz="1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&gt; SOME “FAKE COMPONENTS” THAT SIMULATE THE CROSS PIPE COUPLING </a:t>
            </a:r>
          </a:p>
          <a:p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PARTS MUST BE IMPLEMENTED IN THE FRAME.</a:t>
            </a:r>
          </a:p>
          <a:p>
            <a:r>
              <a:rPr lang="en-US" sz="1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9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rio Orecchini\Desktop\DDD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3" y="908720"/>
            <a:ext cx="7488727" cy="52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6228" y="44624"/>
            <a:ext cx="560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CT  INSTALLATION 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2576"/>
            <a:ext cx="5791200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100" b="1" dirty="0" smtClean="0">
                <a:solidFill>
                  <a:srgbClr val="0070C0"/>
                </a:solidFill>
                <a:latin typeface="Comic Sans MS" pitchFamily="66" charset="0"/>
              </a:rPr>
              <a:t>THE STEPS OF THE CENTRAL TRACKER ASSEMBLY  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PROCEED WITH: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VERTEX ASSEMBLY;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STT ASSEMBLY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2362200"/>
            <a:ext cx="76200" cy="12192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2133600"/>
            <a:ext cx="15240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VERTEX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H="1" flipV="1">
            <a:off x="4648200" y="3962400"/>
            <a:ext cx="381000" cy="1143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5105400"/>
            <a:ext cx="16764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ST_TRACKER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SI_PANDA - December_2014\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3" y="1142999"/>
            <a:ext cx="8373600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066" y="635168"/>
            <a:ext cx="5461734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RACEWAYS ARE MOUNTED ON THE SIDEWAYS OF THE CT  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SYSTEM (ONE FOR EACH SIDE);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SERVICES (CABLES AND GAS PIPES) ARE CONVOYED IN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THE RACEWAYS AND CONNECTED TO THE RACKS.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SI_PANDA - December_2014\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6781800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CABLING/PIPING:</a:t>
            </a:r>
            <a:endParaRPr lang="en-US" sz="11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SUPPORT STRUCTURE OF THE RACEWAYS ARE FORMED BY TWO PARTS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- A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BLUE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ONE, SUPPORTED ON THE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RACKS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STRUCTURE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- A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YELLOW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ONE, SUPPORTED ON THE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AUXILIARY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STRUCTURE.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676400"/>
            <a:ext cx="1196297" cy="283217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3600" y="1295400"/>
            <a:ext cx="0" cy="2514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57800" y="1295400"/>
            <a:ext cx="685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87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73152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CABLING/PIPING:</a:t>
            </a:r>
            <a:endParaRPr lang="en-US" sz="11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DURING THE SHIFTING PHASE OF THE CT INSIDE THE MAGNET, THE RACEWAYS  FOLLOW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   THE MOVEMENT OF THE CENTRAL SUPPORT FRAME.</a:t>
            </a:r>
          </a:p>
        </p:txBody>
      </p:sp>
      <p:pic>
        <p:nvPicPr>
          <p:cNvPr id="3074" name="Picture 2" descr="E:\GSI_PANDA - December_2014\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4805"/>
            <a:ext cx="8382000" cy="48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7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GSI_PANDA - December_2014\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975681" cy="61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4953000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CABLING/PIPING: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CT IS IN THE FINAL POSITION INSIDE  THE MAGNET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&gt; THE RACEWAYS SUPPORTED ON THE AUXILIARY </a:t>
            </a:r>
          </a:p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STRUCTURE (THE YELLOW ONE), ARE DISMOUNTED   </a:t>
            </a:r>
          </a:p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  TOGHETER WITH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083713"/>
            <a:ext cx="4953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&gt; THE RACEWAYS SUPPORTED ON THE RACKS STRUCTURE, </a:t>
            </a:r>
          </a:p>
          <a:p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                (</a:t>
            </a:r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BLUE </a:t>
            </a:r>
            <a:r>
              <a:rPr lang="en-US" sz="1100" dirty="0">
                <a:solidFill>
                  <a:srgbClr val="0070C0"/>
                </a:solidFill>
                <a:latin typeface="Comic Sans MS" pitchFamily="66" charset="0"/>
              </a:rPr>
              <a:t>ONE),</a:t>
            </a:r>
            <a:r>
              <a:rPr lang="en-US" sz="1100" dirty="0" smtClean="0">
                <a:solidFill>
                  <a:srgbClr val="0070C0"/>
                </a:solidFill>
                <a:latin typeface="Comic Sans MS" pitchFamily="66" charset="0"/>
              </a:rPr>
              <a:t> REMAIN ON SITE.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GSI_PANDA - December_2014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762000"/>
            <a:ext cx="327908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GSI_PANDA - December_2014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399"/>
            <a:ext cx="3333532" cy="36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GSI_PANDA - December_2014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3067377" cy="35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1" y="709136"/>
            <a:ext cx="47244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 marL="171450" indent="-171450">
              <a:buFontTx/>
              <a:buChar char="-"/>
            </a:pPr>
            <a:endParaRPr lang="en-US" sz="1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&gt; TOP VIEW OF THE RACEWAYS MOVEMENT.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907783"/>
            <a:ext cx="2969531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STEP 1: THE CT IS COMPLETELY </a:t>
            </a:r>
          </a:p>
          <a:p>
            <a:r>
              <a:rPr lang="en-US" sz="11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             OUTSIDE.</a:t>
            </a: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334000"/>
            <a:ext cx="33528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STEP 2: THE CT IS IN AN </a:t>
            </a:r>
          </a:p>
          <a:p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              INTERMEDIATE POSITION.</a:t>
            </a:r>
            <a:endParaRPr lang="en-US" sz="11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6172200"/>
            <a:ext cx="41148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STEP 3: THE CT IS IN THE FINAL POSITION.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91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GSI_PANDA - December_2014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10" y="533400"/>
            <a:ext cx="5181990" cy="55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75438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HYPOTESIS FOR STT CABLING/PIPING: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&gt; CT IN FINAL POSITION.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          INTERFERENCES WITH OTHER COMPONENTS DO NOT SEEM TO BE…….. ?.  </a:t>
            </a:r>
          </a:p>
        </p:txBody>
      </p:sp>
      <p:pic>
        <p:nvPicPr>
          <p:cNvPr id="5" name="Picture 2" descr="I:\GSI_PANDA - December_2014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627"/>
          <a:stretch/>
        </p:blipFill>
        <p:spPr bwMode="auto">
          <a:xfrm>
            <a:off x="76200" y="1259306"/>
            <a:ext cx="3886200" cy="26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6581001"/>
            <a:ext cx="3959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GSI-MECH WORKSHOP_27.4.2015  - D. ORECCHINI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624"/>
            <a:ext cx="806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STT SERVICES (CABLES AND GAS PIPES) PROCEDURE  OVERVIEW -</a:t>
            </a:r>
            <a:r>
              <a:rPr lang="it-IT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5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1100</Words>
  <Application>Microsoft Macintosh PowerPoint</Application>
  <PresentationFormat>On-screen Show (4:3)</PresentationFormat>
  <Paragraphs>192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D.Orecchini</dc:creator>
  <cp:lastModifiedBy>Dario</cp:lastModifiedBy>
  <cp:revision>88</cp:revision>
  <dcterms:created xsi:type="dcterms:W3CDTF">2015-04-22T14:46:11Z</dcterms:created>
  <dcterms:modified xsi:type="dcterms:W3CDTF">2015-04-27T11:46:49Z</dcterms:modified>
</cp:coreProperties>
</file>