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402" r:id="rId2"/>
    <p:sldId id="528" r:id="rId3"/>
    <p:sldId id="529" r:id="rId4"/>
    <p:sldId id="530" r:id="rId5"/>
    <p:sldId id="531" r:id="rId6"/>
    <p:sldId id="478" r:id="rId7"/>
    <p:sldId id="523" r:id="rId8"/>
    <p:sldId id="517" r:id="rId9"/>
    <p:sldId id="540" r:id="rId10"/>
    <p:sldId id="538" r:id="rId11"/>
    <p:sldId id="535" r:id="rId12"/>
    <p:sldId id="527" r:id="rId13"/>
    <p:sldId id="525" r:id="rId14"/>
    <p:sldId id="537" r:id="rId15"/>
    <p:sldId id="524" r:id="rId16"/>
    <p:sldId id="536" r:id="rId17"/>
    <p:sldId id="533" r:id="rId18"/>
    <p:sldId id="541" r:id="rId1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FFFF66"/>
    <a:srgbClr val="9C9C9C"/>
    <a:srgbClr val="C4DF63"/>
    <a:srgbClr val="515151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8380" autoAdjust="0"/>
  </p:normalViewPr>
  <p:slideViewPr>
    <p:cSldViewPr>
      <p:cViewPr varScale="1">
        <p:scale>
          <a:sx n="77" d="100"/>
          <a:sy n="77" d="100"/>
        </p:scale>
        <p:origin x="-756" y="-84"/>
      </p:cViewPr>
      <p:guideLst>
        <p:guide orient="horz" pos="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17.03.2015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3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81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52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26" y="53625"/>
            <a:ext cx="1762354" cy="5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Unsere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Ziele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</a:t>
            </a:r>
            <a:r>
              <a:rPr lang="en-US" noProof="0" dirty="0" err="1" smtClean="0"/>
              <a:t>Forschungszentrum</a:t>
            </a:r>
            <a:r>
              <a:rPr lang="de-DE" dirty="0" smtClean="0"/>
              <a:t>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Grafik 3" descr="Panda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4637" y="53625"/>
            <a:ext cx="2157153" cy="5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7230" y="1628775"/>
            <a:ext cx="8165250" cy="4464521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6866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Row</a:t>
            </a:r>
            <a:endParaRPr lang="de-DE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628775"/>
            <a:ext cx="8172480" cy="938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7766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2" descr="Panda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85809" y="487215"/>
            <a:ext cx="1006671" cy="241485"/>
          </a:xfrm>
          <a:prstGeom prst="rect">
            <a:avLst/>
          </a:prstGeom>
        </p:spPr>
      </p:pic>
      <p:pic>
        <p:nvPicPr>
          <p:cNvPr id="15" name="Picture 60" descr="logo_699cm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21" y="98630"/>
            <a:ext cx="1007059" cy="3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8136904" cy="1440805"/>
          </a:xfrm>
        </p:spPr>
        <p:txBody>
          <a:bodyPr/>
          <a:lstStyle/>
          <a:p>
            <a:r>
              <a:rPr lang="en-US" sz="4400" dirty="0" smtClean="0"/>
              <a:t>STT News &amp; Status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4599130"/>
            <a:ext cx="8064896" cy="576262"/>
          </a:xfrm>
        </p:spPr>
        <p:txBody>
          <a:bodyPr/>
          <a:lstStyle/>
          <a:p>
            <a:r>
              <a:rPr lang="de-DE" sz="1800" b="1" dirty="0" smtClean="0"/>
              <a:t>Peter </a:t>
            </a:r>
            <a:r>
              <a:rPr lang="de-DE" sz="1800" b="1" dirty="0" err="1" smtClean="0"/>
              <a:t>Wintz</a:t>
            </a:r>
            <a:r>
              <a:rPr lang="de-DE" sz="1800" b="1" dirty="0" smtClean="0"/>
              <a:t> (FZ Jülich) </a:t>
            </a:r>
            <a:r>
              <a:rPr lang="de-DE" sz="1800" b="1" dirty="0" err="1" smtClean="0"/>
              <a:t>for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STT </a:t>
            </a:r>
            <a:r>
              <a:rPr lang="de-DE" sz="1800" b="1" dirty="0" err="1" smtClean="0"/>
              <a:t>group</a:t>
            </a:r>
            <a:endParaRPr lang="de-DE" sz="1800" b="1" dirty="0" smtClean="0"/>
          </a:p>
          <a:p>
            <a:endParaRPr lang="de-DE" sz="1800" b="1" dirty="0"/>
          </a:p>
          <a:p>
            <a:endParaRPr lang="de-DE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828078" y="6093296"/>
            <a:ext cx="518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LII. PANDA CM Giessen, TRK session, Mar-18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, 2015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Beam Test Series In 2014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3"/>
          <a:stretch/>
        </p:blipFill>
        <p:spPr>
          <a:xfrm>
            <a:off x="431540" y="3203975"/>
            <a:ext cx="6400800" cy="2704994"/>
          </a:xfrm>
          <a:prstGeom prst="rect">
            <a:avLst/>
          </a:prstGeom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727230" y="1493839"/>
            <a:ext cx="8165250" cy="4599458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200" lvl="1" indent="-342900">
              <a:buFont typeface="Wingdings" panose="05000000000000000000" pitchFamily="2" charset="2"/>
              <a:buChar char="§"/>
            </a:pPr>
            <a:r>
              <a:rPr lang="de-DE" sz="1800" dirty="0" smtClean="0">
                <a:sym typeface="Symbol"/>
              </a:rPr>
              <a:t>3x 1 </a:t>
            </a:r>
            <a:r>
              <a:rPr lang="de-DE" sz="1800" dirty="0" err="1" smtClean="0">
                <a:sym typeface="Symbol"/>
              </a:rPr>
              <a:t>week</a:t>
            </a:r>
            <a:r>
              <a:rPr lang="de-DE" sz="1800" dirty="0" smtClean="0">
                <a:sym typeface="Symbol"/>
              </a:rPr>
              <a:t> (</a:t>
            </a:r>
            <a:r>
              <a:rPr lang="de-DE" sz="1800" dirty="0" err="1" smtClean="0">
                <a:sym typeface="Symbol"/>
              </a:rPr>
              <a:t>July</a:t>
            </a:r>
            <a:r>
              <a:rPr lang="de-DE" sz="1800" dirty="0" smtClean="0">
                <a:sym typeface="Symbol"/>
              </a:rPr>
              <a:t> / Sep / </a:t>
            </a:r>
            <a:r>
              <a:rPr lang="de-DE" sz="1800" dirty="0" err="1" smtClean="0">
                <a:sym typeface="Symbol"/>
              </a:rPr>
              <a:t>Dec</a:t>
            </a:r>
            <a:r>
              <a:rPr lang="de-DE" sz="1800" dirty="0" smtClean="0">
                <a:sym typeface="Symbol"/>
              </a:rPr>
              <a:t>) at COSY Big Karl beam </a:t>
            </a:r>
            <a:r>
              <a:rPr lang="de-DE" sz="1800" dirty="0" err="1" smtClean="0">
                <a:sym typeface="Symbol"/>
              </a:rPr>
              <a:t>area</a:t>
            </a:r>
            <a:endParaRPr lang="de-DE" sz="1800" dirty="0" smtClean="0">
              <a:sym typeface="Symbol"/>
            </a:endParaRPr>
          </a:p>
          <a:p>
            <a:pPr marL="106200" lvl="1" indent="-342900">
              <a:buFont typeface="Wingdings" panose="05000000000000000000" pitchFamily="2" charset="2"/>
              <a:buChar char="§"/>
            </a:pPr>
            <a:r>
              <a:rPr lang="de-DE" sz="1800" dirty="0" err="1" smtClean="0"/>
              <a:t>Coverage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large </a:t>
            </a:r>
            <a:r>
              <a:rPr lang="de-DE" sz="1800" dirty="0" err="1" smtClean="0"/>
              <a:t>dE</a:t>
            </a:r>
            <a:r>
              <a:rPr lang="de-DE" sz="1800" dirty="0" smtClean="0"/>
              <a:t>/dx </a:t>
            </a:r>
            <a:r>
              <a:rPr lang="de-DE" sz="1800" dirty="0" err="1" smtClean="0"/>
              <a:t>region</a:t>
            </a:r>
            <a:r>
              <a:rPr lang="de-DE" sz="1800" dirty="0" smtClean="0"/>
              <a:t>, large </a:t>
            </a:r>
            <a:r>
              <a:rPr lang="de-DE" sz="1800" dirty="0" err="1" smtClean="0"/>
              <a:t>signal</a:t>
            </a:r>
            <a:r>
              <a:rPr lang="de-DE" sz="1800" dirty="0" smtClean="0"/>
              <a:t> </a:t>
            </a:r>
            <a:r>
              <a:rPr lang="de-DE" sz="1800" dirty="0" err="1" smtClean="0"/>
              <a:t>dynamic</a:t>
            </a:r>
            <a:r>
              <a:rPr lang="de-DE" sz="1800" dirty="0" smtClean="0"/>
              <a:t> </a:t>
            </a:r>
            <a:r>
              <a:rPr lang="de-DE" sz="1800" dirty="0" err="1" smtClean="0"/>
              <a:t>range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PID </a:t>
            </a:r>
            <a:r>
              <a:rPr lang="de-DE" sz="1800" dirty="0" err="1" smtClean="0"/>
              <a:t>test</a:t>
            </a:r>
            <a:endParaRPr lang="de-DE" sz="1800" dirty="0" smtClean="0"/>
          </a:p>
          <a:p>
            <a:pPr marL="792000" lvl="2" indent="-342900"/>
            <a:r>
              <a:rPr lang="de-DE" sz="1600" dirty="0" smtClean="0">
                <a:sym typeface="Symbol"/>
              </a:rPr>
              <a:t>6 different </a:t>
            </a:r>
            <a:r>
              <a:rPr lang="de-DE" sz="1600" dirty="0" err="1" smtClean="0">
                <a:sym typeface="Symbol"/>
              </a:rPr>
              <a:t>proton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momenta</a:t>
            </a:r>
            <a:r>
              <a:rPr lang="de-DE" sz="1600" dirty="0" smtClean="0">
                <a:sym typeface="Symbol"/>
              </a:rPr>
              <a:t> (0.6, 0.8, </a:t>
            </a:r>
            <a:r>
              <a:rPr lang="en-US" sz="1600" dirty="0" smtClean="0"/>
              <a:t>1.0, 1.3, 2.0, 3.0 GeV/c)</a:t>
            </a:r>
            <a:r>
              <a:rPr lang="de-DE" sz="1600" dirty="0" smtClean="0">
                <a:sym typeface="Symbol"/>
              </a:rPr>
              <a:t> </a:t>
            </a:r>
          </a:p>
          <a:p>
            <a:pPr marL="792000" lvl="2" indent="-342900"/>
            <a:r>
              <a:rPr lang="de-DE" sz="1600" dirty="0" smtClean="0">
                <a:sym typeface="Symbol"/>
              </a:rPr>
              <a:t>3 different </a:t>
            </a:r>
            <a:r>
              <a:rPr lang="de-DE" sz="1600" dirty="0" err="1" smtClean="0">
                <a:sym typeface="Symbol"/>
              </a:rPr>
              <a:t>deuteron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momenta</a:t>
            </a:r>
            <a:r>
              <a:rPr lang="de-DE" sz="1600" dirty="0" smtClean="0">
                <a:sym typeface="Symbol"/>
              </a:rPr>
              <a:t> (</a:t>
            </a:r>
            <a:r>
              <a:rPr lang="en-US" sz="1600" dirty="0" smtClean="0"/>
              <a:t>1.0, 1.3, 2.0 GeV/c)</a:t>
            </a:r>
          </a:p>
          <a:p>
            <a:pPr marL="106200" lvl="1" indent="-342900">
              <a:buFont typeface="Wingdings" panose="05000000000000000000" pitchFamily="2" charset="2"/>
              <a:buChar char="§"/>
            </a:pPr>
            <a:r>
              <a:rPr lang="de-DE" sz="1800" dirty="0" smtClean="0"/>
              <a:t>2 </a:t>
            </a:r>
            <a:r>
              <a:rPr lang="de-DE" sz="1800" dirty="0" err="1" smtClean="0"/>
              <a:t>Straw</a:t>
            </a:r>
            <a:r>
              <a:rPr lang="de-DE" sz="1800" dirty="0" smtClean="0"/>
              <a:t> </a:t>
            </a:r>
            <a:r>
              <a:rPr lang="de-DE" sz="1800" dirty="0" err="1" smtClean="0"/>
              <a:t>setups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both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readouts</a:t>
            </a:r>
            <a:r>
              <a:rPr lang="de-DE" sz="1800" dirty="0" smtClean="0"/>
              <a:t>: time-</a:t>
            </a:r>
            <a:r>
              <a:rPr lang="de-DE" sz="1800" dirty="0" err="1" smtClean="0"/>
              <a:t>over</a:t>
            </a:r>
            <a:r>
              <a:rPr lang="de-DE" sz="1800" dirty="0" smtClean="0"/>
              <a:t>-</a:t>
            </a:r>
            <a:r>
              <a:rPr lang="de-DE" sz="1800" dirty="0" err="1" smtClean="0"/>
              <a:t>threshold</a:t>
            </a:r>
            <a:r>
              <a:rPr lang="de-DE" sz="1800" dirty="0" smtClean="0"/>
              <a:t> / </a:t>
            </a:r>
            <a:r>
              <a:rPr lang="de-DE" sz="1800" dirty="0" err="1" smtClean="0"/>
              <a:t>amplitude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</a:t>
            </a:r>
            <a:endParaRPr lang="de-DE" sz="1800" dirty="0" smtClean="0"/>
          </a:p>
          <a:p>
            <a:pPr marL="106200" lvl="1" indent="-342900">
              <a:buFont typeface="Wingdings" panose="05000000000000000000" pitchFamily="2" charset="2"/>
              <a:buChar char="§"/>
            </a:pPr>
            <a:r>
              <a:rPr lang="de-DE" sz="1800" dirty="0" smtClean="0">
                <a:sym typeface="Symbol"/>
              </a:rPr>
              <a:t>Additional </a:t>
            </a:r>
            <a:r>
              <a:rPr lang="de-DE" sz="1800" dirty="0" err="1" smtClean="0">
                <a:sym typeface="Symbol"/>
              </a:rPr>
              <a:t>scintillators</a:t>
            </a:r>
            <a:r>
              <a:rPr lang="de-DE" sz="1800" dirty="0" smtClean="0">
                <a:sym typeface="Symbol"/>
              </a:rPr>
              <a:t>, </a:t>
            </a:r>
            <a:r>
              <a:rPr lang="de-DE" sz="1800" dirty="0" err="1" smtClean="0">
                <a:sym typeface="Symbol"/>
              </a:rPr>
              <a:t>straw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chambers</a:t>
            </a:r>
            <a:r>
              <a:rPr lang="de-DE" sz="1800" dirty="0" smtClean="0">
                <a:sym typeface="Symbol"/>
              </a:rPr>
              <a:t>, GEM </a:t>
            </a:r>
            <a:r>
              <a:rPr lang="de-DE" sz="1800" dirty="0" err="1" smtClean="0">
                <a:sym typeface="Symbol"/>
              </a:rPr>
              <a:t>for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triggering</a:t>
            </a:r>
            <a:r>
              <a:rPr lang="de-DE" sz="1800" dirty="0" smtClean="0">
                <a:sym typeface="Symbol"/>
              </a:rPr>
              <a:t> &amp; beam </a:t>
            </a:r>
            <a:r>
              <a:rPr lang="de-DE" sz="1800" dirty="0" err="1" smtClean="0">
                <a:sym typeface="Symbol"/>
              </a:rPr>
              <a:t>monitor</a:t>
            </a:r>
            <a:endParaRPr lang="de-DE" sz="1800" dirty="0" smtClean="0">
              <a:sym typeface="Symbol"/>
            </a:endParaRPr>
          </a:p>
          <a:p>
            <a:pPr marL="106200" lvl="1" indent="-342900">
              <a:buFont typeface="Wingdings" panose="05000000000000000000" pitchFamily="2" charset="2"/>
              <a:buChar char="§"/>
            </a:pPr>
            <a:endParaRPr lang="de-DE" sz="1800" dirty="0" smtClean="0">
              <a:sym typeface="Symbol"/>
            </a:endParaRPr>
          </a:p>
          <a:p>
            <a:pPr marL="106200" lvl="1" indent="-342900">
              <a:buFont typeface="Wingdings" panose="05000000000000000000" pitchFamily="2" charset="2"/>
              <a:buChar char="§"/>
            </a:pPr>
            <a:endParaRPr lang="de-DE" sz="1800" dirty="0" smtClean="0">
              <a:sym typeface="Symbol"/>
            </a:endParaRPr>
          </a:p>
          <a:p>
            <a:pPr marL="106200" lvl="1" indent="-342900">
              <a:buFont typeface="Wingdings" panose="05000000000000000000" pitchFamily="2" charset="2"/>
              <a:buChar char="§"/>
            </a:pPr>
            <a:endParaRPr lang="de-DE" sz="1800" dirty="0" smtClean="0">
              <a:sym typeface="Symbol"/>
            </a:endParaRPr>
          </a:p>
          <a:p>
            <a:pPr marL="106200" lvl="1" indent="-342900">
              <a:buFont typeface="Wingdings" panose="05000000000000000000" pitchFamily="2" charset="2"/>
              <a:buChar char="§"/>
            </a:pPr>
            <a:endParaRPr lang="de-DE" sz="1800" dirty="0" smtClean="0">
              <a:sym typeface="Symbol"/>
            </a:endParaRPr>
          </a:p>
          <a:p>
            <a:pPr marL="106200" lvl="1" indent="-342900">
              <a:buFont typeface="Wingdings" panose="05000000000000000000" pitchFamily="2" charset="2"/>
              <a:buChar char="§"/>
            </a:pPr>
            <a:endParaRPr lang="de-DE" sz="1800" dirty="0" smtClean="0">
              <a:sym typeface="Symbol"/>
            </a:endParaRPr>
          </a:p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01570" y="5679250"/>
            <a:ext cx="283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Big Karl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Additional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GEM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(beam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back).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66955" y="5769260"/>
            <a:ext cx="238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data-acquisition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ASIC/TRB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(beam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32240" y="5544235"/>
            <a:ext cx="210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Hitmap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Boxes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Arrow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687235" y="4059070"/>
            <a:ext cx="2316452" cy="1466977"/>
            <a:chOff x="6687235" y="4167268"/>
            <a:chExt cx="2316452" cy="146697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27">
              <a:off x="6808481" y="4167268"/>
              <a:ext cx="1948984" cy="1466977"/>
            </a:xfrm>
            <a:prstGeom prst="rect">
              <a:avLst/>
            </a:prstGeom>
          </p:spPr>
        </p:pic>
        <p:sp>
          <p:nvSpPr>
            <p:cNvPr id="14" name="Pfeil nach rechts 13"/>
            <p:cNvSpPr/>
            <p:nvPr/>
          </p:nvSpPr>
          <p:spPr>
            <a:xfrm>
              <a:off x="6687235" y="4914165"/>
              <a:ext cx="2316452" cy="242316"/>
            </a:xfrm>
            <a:prstGeom prst="rightArrow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Time </a:t>
            </a:r>
            <a:r>
              <a:rPr lang="de-DE" dirty="0" err="1" smtClean="0"/>
              <a:t>offset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time-</a:t>
            </a:r>
            <a:r>
              <a:rPr lang="de-DE" dirty="0" err="1" smtClean="0"/>
              <a:t>over</a:t>
            </a:r>
            <a:r>
              <a:rPr lang="de-DE" dirty="0" smtClean="0"/>
              <a:t>-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shifts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individual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corrected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Determine</a:t>
            </a:r>
            <a:r>
              <a:rPr lang="de-DE" dirty="0" smtClean="0"/>
              <a:t> isochrone </a:t>
            </a:r>
            <a:r>
              <a:rPr lang="de-DE" dirty="0" err="1" smtClean="0"/>
              <a:t>radius</a:t>
            </a:r>
            <a:r>
              <a:rPr lang="de-DE" dirty="0" smtClean="0"/>
              <a:t> – </a:t>
            </a:r>
            <a:r>
              <a:rPr lang="de-DE" dirty="0" err="1" smtClean="0"/>
              <a:t>drift</a:t>
            </a:r>
            <a:r>
              <a:rPr lang="de-DE" dirty="0" smtClean="0"/>
              <a:t> time </a:t>
            </a:r>
            <a:r>
              <a:rPr lang="de-DE" dirty="0" err="1" smtClean="0"/>
              <a:t>relation</a:t>
            </a:r>
            <a:r>
              <a:rPr lang="de-DE" dirty="0" smtClean="0"/>
              <a:t>, global (same)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straws</a:t>
            </a: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 </a:t>
            </a:r>
            <a:r>
              <a:rPr lang="de-DE" sz="1800" dirty="0" smtClean="0"/>
              <a:t>1</a:t>
            </a:r>
            <a:r>
              <a:rPr lang="de-DE" sz="1800" baseline="30000" dirty="0" smtClean="0"/>
              <a:t>st</a:t>
            </a:r>
            <a:r>
              <a:rPr lang="de-DE" sz="1800" dirty="0" smtClean="0"/>
              <a:t> </a:t>
            </a:r>
            <a:r>
              <a:rPr lang="de-DE" sz="1800" dirty="0" err="1" smtClean="0"/>
              <a:t>step</a:t>
            </a:r>
            <a:r>
              <a:rPr lang="de-DE" sz="1800" dirty="0" smtClean="0"/>
              <a:t>: </a:t>
            </a:r>
            <a:r>
              <a:rPr lang="de-DE" sz="1800" dirty="0" err="1" smtClean="0"/>
              <a:t>from</a:t>
            </a:r>
            <a:r>
              <a:rPr lang="de-DE" sz="1800" dirty="0" smtClean="0"/>
              <a:t> time </a:t>
            </a:r>
            <a:r>
              <a:rPr lang="de-DE" sz="1800" dirty="0" err="1" smtClean="0"/>
              <a:t>spectra</a:t>
            </a:r>
            <a:r>
              <a:rPr lang="de-DE" sz="1800" dirty="0" smtClean="0"/>
              <a:t> (</a:t>
            </a:r>
            <a:r>
              <a:rPr lang="de-DE" sz="1800" dirty="0" err="1" smtClean="0"/>
              <a:t>integration</a:t>
            </a:r>
            <a:r>
              <a:rPr lang="de-DE" sz="1800" dirty="0" smtClean="0"/>
              <a:t>/</a:t>
            </a:r>
            <a:r>
              <a:rPr lang="de-DE" sz="1800" dirty="0" err="1" smtClean="0"/>
              <a:t>number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entries</a:t>
            </a:r>
            <a:r>
              <a:rPr lang="de-DE" sz="1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 </a:t>
            </a:r>
            <a:r>
              <a:rPr lang="de-DE" sz="1800" dirty="0" smtClean="0"/>
              <a:t>2</a:t>
            </a:r>
            <a:r>
              <a:rPr lang="de-DE" sz="1800" baseline="30000" dirty="0" smtClean="0"/>
              <a:t>nd</a:t>
            </a:r>
            <a:r>
              <a:rPr lang="de-DE" sz="1800" dirty="0" smtClean="0"/>
              <a:t> </a:t>
            </a:r>
            <a:r>
              <a:rPr lang="de-DE" sz="1800" dirty="0" err="1" smtClean="0"/>
              <a:t>step</a:t>
            </a:r>
            <a:r>
              <a:rPr lang="de-DE" sz="1800" dirty="0" smtClean="0"/>
              <a:t>: isochrone – </a:t>
            </a:r>
            <a:r>
              <a:rPr lang="de-DE" sz="1800" dirty="0" err="1" smtClean="0"/>
              <a:t>drift</a:t>
            </a:r>
            <a:r>
              <a:rPr lang="de-DE" sz="1800" dirty="0" smtClean="0"/>
              <a:t> time </a:t>
            </a:r>
            <a:r>
              <a:rPr lang="de-DE" sz="1800" dirty="0" err="1" smtClean="0"/>
              <a:t>re</a:t>
            </a:r>
            <a:r>
              <a:rPr lang="de-DE" sz="1800" dirty="0" smtClean="0"/>
              <a:t>-fit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reconstructed</a:t>
            </a:r>
            <a:r>
              <a:rPr lang="de-DE" sz="1800" dirty="0" smtClean="0"/>
              <a:t> </a:t>
            </a:r>
            <a:r>
              <a:rPr lang="de-DE" sz="1800" dirty="0" err="1" smtClean="0"/>
              <a:t>tracks</a:t>
            </a:r>
            <a:endParaRPr lang="de-DE" sz="1800" dirty="0"/>
          </a:p>
          <a:p>
            <a:r>
              <a:rPr lang="de-DE" dirty="0" smtClean="0"/>
              <a:t>Track </a:t>
            </a:r>
            <a:r>
              <a:rPr lang="de-DE" dirty="0" err="1" smtClean="0"/>
              <a:t>reconstruction</a:t>
            </a:r>
            <a:r>
              <a:rPr lang="de-DE" dirty="0" smtClean="0"/>
              <a:t> (minor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cuts</a:t>
            </a:r>
            <a:r>
              <a:rPr lang="de-D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Symbol"/>
              </a:rPr>
              <a:t></a:t>
            </a:r>
            <a:r>
              <a:rPr lang="de-DE" baseline="30000" dirty="0" smtClean="0">
                <a:sym typeface="Symbol"/>
              </a:rPr>
              <a:t>2</a:t>
            </a:r>
            <a:r>
              <a:rPr lang="de-DE" dirty="0" smtClean="0">
                <a:sym typeface="Symbol"/>
              </a:rPr>
              <a:t> – fit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straight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line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isochrone </a:t>
            </a:r>
            <a:r>
              <a:rPr lang="de-DE" dirty="0" err="1" smtClean="0">
                <a:sym typeface="Symbol"/>
              </a:rPr>
              <a:t>circles</a:t>
            </a:r>
            <a:endParaRPr lang="de-DE" dirty="0" smtClean="0">
              <a:sym typeface="Symbo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Symbol"/>
              </a:rPr>
              <a:t>Cut on minimal </a:t>
            </a:r>
            <a:r>
              <a:rPr lang="de-DE" dirty="0" err="1" smtClean="0">
                <a:sym typeface="Symbol"/>
              </a:rPr>
              <a:t>number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hits</a:t>
            </a:r>
            <a:r>
              <a:rPr lang="de-DE" dirty="0" smtClean="0">
                <a:sym typeface="Symbol"/>
              </a:rPr>
              <a:t> (7), on </a:t>
            </a:r>
            <a:r>
              <a:rPr lang="de-DE" dirty="0" err="1" smtClean="0">
                <a:sym typeface="Symbol"/>
              </a:rPr>
              <a:t>average</a:t>
            </a:r>
            <a:r>
              <a:rPr lang="de-DE" dirty="0" smtClean="0">
                <a:sym typeface="Symbol"/>
              </a:rPr>
              <a:t> 12 </a:t>
            </a:r>
            <a:r>
              <a:rPr lang="de-DE" dirty="0" err="1" smtClean="0">
                <a:sym typeface="Symbol"/>
              </a:rPr>
              <a:t>hits</a:t>
            </a:r>
            <a:r>
              <a:rPr lang="de-DE" dirty="0" smtClean="0">
                <a:sym typeface="Symbol"/>
              </a:rPr>
              <a:t> per </a:t>
            </a:r>
            <a:r>
              <a:rPr lang="de-DE" dirty="0" err="1" smtClean="0">
                <a:sym typeface="Symbol"/>
              </a:rPr>
              <a:t>track</a:t>
            </a:r>
            <a:r>
              <a:rPr lang="de-DE" dirty="0" smtClean="0">
                <a:sym typeface="Symbol"/>
              </a:rPr>
              <a:t> (10-15 </a:t>
            </a:r>
            <a:r>
              <a:rPr lang="de-DE" dirty="0" err="1" smtClean="0">
                <a:sym typeface="Symbol"/>
              </a:rPr>
              <a:t>hits</a:t>
            </a:r>
            <a:r>
              <a:rPr lang="de-DE" dirty="0" smtClean="0">
                <a:sym typeface="Symbol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sym typeface="Symbol"/>
              </a:rPr>
              <a:t>Removal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single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outlier</a:t>
            </a:r>
            <a:r>
              <a:rPr lang="de-DE" dirty="0" smtClean="0">
                <a:sym typeface="Symbol"/>
              </a:rPr>
              <a:t> (-</a:t>
            </a:r>
            <a:r>
              <a:rPr lang="de-DE" dirty="0" err="1" smtClean="0">
                <a:sym typeface="Symbol"/>
              </a:rPr>
              <a:t>electron</a:t>
            </a:r>
            <a:r>
              <a:rPr lang="de-DE" dirty="0" smtClean="0">
                <a:sym typeface="Symbol"/>
              </a:rPr>
              <a:t>) </a:t>
            </a:r>
            <a:r>
              <a:rPr lang="de-DE" dirty="0" err="1" smtClean="0">
                <a:sym typeface="Symbol"/>
              </a:rPr>
              <a:t>hits</a:t>
            </a:r>
            <a:r>
              <a:rPr lang="de-DE" dirty="0" smtClean="0">
                <a:sym typeface="Symbol"/>
              </a:rPr>
              <a:t> (</a:t>
            </a:r>
            <a:r>
              <a:rPr lang="de-DE" dirty="0" err="1" smtClean="0">
                <a:sym typeface="Symbol"/>
              </a:rPr>
              <a:t>distance</a:t>
            </a:r>
            <a:r>
              <a:rPr lang="de-DE" dirty="0" smtClean="0">
                <a:sym typeface="Symbol"/>
              </a:rPr>
              <a:t> &gt; 3</a:t>
            </a:r>
            <a:r>
              <a:rPr lang="el-GR" dirty="0" smtClean="0">
                <a:sym typeface="Symbol"/>
              </a:rPr>
              <a:t>σ</a:t>
            </a:r>
            <a:r>
              <a:rPr lang="de-DE" dirty="0" smtClean="0">
                <a:sym typeface="Symbol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cuts</a:t>
            </a:r>
            <a:r>
              <a:rPr lang="de-DE" dirty="0" smtClean="0"/>
              <a:t> on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</a:t>
            </a:r>
            <a:r>
              <a:rPr lang="de-DE" baseline="30000" dirty="0" smtClean="0">
                <a:sym typeface="Symbol"/>
              </a:rPr>
              <a:t>2 </a:t>
            </a:r>
            <a:r>
              <a:rPr lang="de-DE" dirty="0" smtClean="0">
                <a:sym typeface="Symbol"/>
              </a:rPr>
              <a:t>- </a:t>
            </a:r>
            <a:r>
              <a:rPr lang="de-DE" dirty="0" err="1" smtClean="0">
                <a:sym typeface="Symbol"/>
              </a:rPr>
              <a:t>cut</a:t>
            </a:r>
            <a:r>
              <a:rPr lang="de-DE" dirty="0" smtClean="0">
                <a:sym typeface="Symbol"/>
              </a:rPr>
              <a:t>, ..)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Symbol"/>
              </a:rPr>
              <a:t>Still </a:t>
            </a:r>
            <a:r>
              <a:rPr lang="de-DE" dirty="0" err="1" smtClean="0">
                <a:sym typeface="Symbol"/>
              </a:rPr>
              <a:t>some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background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hits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present</a:t>
            </a:r>
            <a:r>
              <a:rPr lang="de-DE" dirty="0" smtClean="0">
                <a:sym typeface="Symbol"/>
              </a:rPr>
              <a:t> (multi-tracks, </a:t>
            </a:r>
            <a:r>
              <a:rPr lang="de-DE" dirty="0" err="1" smtClean="0">
                <a:sym typeface="Symbol"/>
              </a:rPr>
              <a:t>improper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timing</a:t>
            </a:r>
            <a:r>
              <a:rPr lang="de-DE" dirty="0" smtClean="0">
                <a:sym typeface="Symbol"/>
              </a:rPr>
              <a:t>, 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sym typeface="Symbol"/>
              </a:rPr>
              <a:t>Straggling</a:t>
            </a:r>
            <a:r>
              <a:rPr lang="de-DE" dirty="0" smtClean="0">
                <a:sym typeface="Symbol"/>
              </a:rPr>
              <a:t> not </a:t>
            </a:r>
            <a:r>
              <a:rPr lang="de-DE" dirty="0" err="1" smtClean="0">
                <a:sym typeface="Symbol"/>
              </a:rPr>
              <a:t>corrected</a:t>
            </a:r>
            <a:r>
              <a:rPr lang="de-DE" dirty="0" smtClean="0">
                <a:sym typeface="Symbol"/>
              </a:rPr>
              <a:t>, .. </a:t>
            </a:r>
          </a:p>
          <a:p>
            <a:pPr marL="0" indent="0">
              <a:lnSpc>
                <a:spcPct val="150000"/>
              </a:lnSpc>
            </a:pP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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Susanna‘s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&amp;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Harout‘s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talk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Data Analysis - Track </a:t>
            </a:r>
            <a:r>
              <a:rPr lang="de-DE" dirty="0" err="1" smtClean="0"/>
              <a:t>Reconstruction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1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Here</a:t>
            </a:r>
            <a:r>
              <a:rPr lang="de-DE" dirty="0" smtClean="0"/>
              <a:t>: ASIC/TRB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endParaRPr lang="de-DE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Clean beam </a:t>
            </a:r>
            <a:r>
              <a:rPr lang="de-DE" dirty="0" err="1" smtClean="0"/>
              <a:t>data</a:t>
            </a:r>
            <a:r>
              <a:rPr lang="de-DE" dirty="0" smtClean="0"/>
              <a:t>,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FADC </a:t>
            </a:r>
            <a:r>
              <a:rPr lang="de-DE" dirty="0" err="1" smtClean="0"/>
              <a:t>data</a:t>
            </a:r>
            <a:endParaRPr lang="de-DE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Drift time </a:t>
            </a:r>
            <a:r>
              <a:rPr lang="de-DE" dirty="0" err="1" smtClean="0"/>
              <a:t>spectra</a:t>
            </a:r>
            <a:r>
              <a:rPr lang="de-DE" dirty="0" smtClean="0"/>
              <a:t> (all </a:t>
            </a:r>
            <a:r>
              <a:rPr lang="de-DE" dirty="0" err="1" smtClean="0"/>
              <a:t>channels</a:t>
            </a:r>
            <a:r>
              <a:rPr lang="de-DE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sz="1800" dirty="0"/>
              <a:t>T</a:t>
            </a:r>
            <a:r>
              <a:rPr lang="de-DE" sz="1800" dirty="0" smtClean="0"/>
              <a:t>ime </a:t>
            </a:r>
            <a:r>
              <a:rPr lang="de-DE" sz="1800" dirty="0" err="1" smtClean="0"/>
              <a:t>range</a:t>
            </a:r>
            <a:r>
              <a:rPr lang="de-DE" sz="1800" dirty="0" smtClean="0"/>
              <a:t>  ~ 160ns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Time-</a:t>
            </a:r>
            <a:r>
              <a:rPr lang="de-DE" dirty="0" err="1" smtClean="0"/>
              <a:t>over</a:t>
            </a:r>
            <a:r>
              <a:rPr lang="de-DE" dirty="0" smtClean="0"/>
              <a:t>-</a:t>
            </a:r>
            <a:r>
              <a:rPr lang="de-DE" dirty="0" err="1" smtClean="0"/>
              <a:t>threshold</a:t>
            </a:r>
            <a:r>
              <a:rPr lang="de-DE" dirty="0" smtClean="0"/>
              <a:t> (</a:t>
            </a:r>
            <a:r>
              <a:rPr lang="de-DE" dirty="0" err="1" smtClean="0"/>
              <a:t>ToT</a:t>
            </a:r>
            <a:r>
              <a:rPr lang="de-DE" dirty="0" smtClean="0"/>
              <a:t>)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drift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sz="1800" dirty="0" err="1" smtClean="0"/>
              <a:t>ToT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dx, but not linear</a:t>
            </a:r>
            <a:r>
              <a:rPr lang="de-DE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 </a:t>
            </a:r>
            <a:r>
              <a:rPr lang="de-DE" sz="1800" dirty="0" smtClean="0"/>
              <a:t>Landau </a:t>
            </a:r>
            <a:r>
              <a:rPr lang="de-DE" sz="1800" dirty="0" err="1" smtClean="0"/>
              <a:t>tail</a:t>
            </a:r>
            <a:r>
              <a:rPr lang="de-DE" sz="1800" dirty="0" smtClean="0"/>
              <a:t> in </a:t>
            </a:r>
            <a:r>
              <a:rPr lang="de-DE" sz="1800" dirty="0" err="1" smtClean="0"/>
              <a:t>ToT</a:t>
            </a:r>
            <a:r>
              <a:rPr lang="de-DE" sz="1800" dirty="0" smtClean="0"/>
              <a:t> </a:t>
            </a:r>
            <a:r>
              <a:rPr lang="de-DE" sz="1800" dirty="0" err="1" smtClean="0"/>
              <a:t>visible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Beam-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endParaRPr lang="de-DE" dirty="0" smtClean="0"/>
          </a:p>
          <a:p>
            <a:pPr marL="0" indent="0"/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visible</a:t>
            </a:r>
            <a:r>
              <a:rPr lang="de-DE" dirty="0" smtClean="0"/>
              <a:t> (multiple </a:t>
            </a:r>
            <a:r>
              <a:rPr lang="de-DE" dirty="0" err="1" smtClean="0"/>
              <a:t>tracks</a:t>
            </a:r>
            <a:r>
              <a:rPr lang="de-DE" dirty="0" smtClean="0"/>
              <a:t>), </a:t>
            </a:r>
            <a:r>
              <a:rPr lang="de-DE" dirty="0" err="1" smtClean="0"/>
              <a:t>low</a:t>
            </a:r>
            <a:r>
              <a:rPr lang="de-DE" dirty="0" smtClean="0"/>
              <a:t> % </a:t>
            </a:r>
            <a:r>
              <a:rPr lang="de-DE" dirty="0" err="1" smtClean="0"/>
              <a:t>level</a:t>
            </a:r>
            <a:r>
              <a:rPr lang="de-DE" dirty="0" smtClean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Data Analysis - 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Tíme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/>
              <a:t> 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33" y="3866157"/>
            <a:ext cx="3720465" cy="2443163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"/>
          <a:stretch/>
        </p:blipFill>
        <p:spPr>
          <a:xfrm>
            <a:off x="5300234" y="1480892"/>
            <a:ext cx="3712464" cy="234701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6200000">
            <a:off x="4802836" y="1719688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3901928" y="4918460"/>
            <a:ext cx="2668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02408" y="6195791"/>
            <a:ext cx="16369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Drift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47413" y="3699030"/>
            <a:ext cx="16369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Drift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221" r="4899" b="8021"/>
          <a:stretch/>
        </p:blipFill>
        <p:spPr>
          <a:xfrm rot="5400000">
            <a:off x="3143556" y="-689541"/>
            <a:ext cx="2395468" cy="7212170"/>
          </a:xfrm>
        </p:spPr>
      </p:pic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Data Analysis - Track Hit </a:t>
            </a:r>
            <a:r>
              <a:rPr lang="de-DE" dirty="0" err="1" smtClean="0"/>
              <a:t>Residuals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61810" y="3879050"/>
            <a:ext cx="23533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14414" y="2629826"/>
            <a:ext cx="1600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(mm)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1570" y="1313765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Radial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(all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06615" y="2078850"/>
            <a:ext cx="776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1800V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6408" r="7504" b="4003"/>
          <a:stretch/>
        </p:blipFill>
        <p:spPr>
          <a:xfrm rot="5400000">
            <a:off x="1264874" y="3709127"/>
            <a:ext cx="2012077" cy="307200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3326" r="5080" b="7692"/>
          <a:stretch/>
        </p:blipFill>
        <p:spPr>
          <a:xfrm>
            <a:off x="3401870" y="4194085"/>
            <a:ext cx="3088559" cy="207995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671900" y="4329100"/>
            <a:ext cx="1218667" cy="79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1900V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129µm (</a:t>
            </a:r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&gt; 0.8mm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85362" y="4340381"/>
            <a:ext cx="1164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1900V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140µm (</a:t>
            </a:r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Radii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8047" r="7914" b="4066"/>
          <a:stretch/>
        </p:blipFill>
        <p:spPr>
          <a:xfrm rot="5400000">
            <a:off x="6501512" y="3749738"/>
            <a:ext cx="2034953" cy="3013657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282190" y="4329100"/>
            <a:ext cx="1218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1800V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171µm (</a:t>
            </a:r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&gt; 0.8mm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6013836" y="4229360"/>
            <a:ext cx="3013659" cy="2034955"/>
            <a:chOff x="5683734" y="2248127"/>
            <a:chExt cx="3013659" cy="2034955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4" t="8175" r="8125" b="3937"/>
            <a:stretch/>
          </p:blipFill>
          <p:spPr>
            <a:xfrm rot="5400000">
              <a:off x="6173086" y="1758775"/>
              <a:ext cx="2034955" cy="3013659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94405" y="2348880"/>
              <a:ext cx="11641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1800V</a:t>
              </a:r>
            </a:p>
            <a:p>
              <a:pPr algn="ctr"/>
              <a:r>
                <a:rPr lang="de-DE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159µm (</a:t>
              </a:r>
              <a:r>
                <a:rPr lang="el-G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de-DE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/>
              <a:r>
                <a:rPr lang="de-DE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</a:t>
              </a:r>
              <a:r>
                <a:rPr lang="de-DE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Radii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3643212" y="6150786"/>
            <a:ext cx="254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esiduals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137113" y="4984257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List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residuals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800 </a:t>
            </a:r>
            <a:r>
              <a:rPr lang="de-DE" dirty="0" err="1" smtClean="0"/>
              <a:t>MeV</a:t>
            </a:r>
            <a:r>
              <a:rPr lang="de-DE" dirty="0" smtClean="0"/>
              <a:t>/c </a:t>
            </a:r>
            <a:r>
              <a:rPr lang="de-DE" dirty="0" err="1" smtClean="0"/>
              <a:t>proton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at different gas </a:t>
            </a:r>
            <a:r>
              <a:rPr lang="de-DE" dirty="0" err="1" smtClean="0"/>
              <a:t>gains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orst-case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 (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margin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Beam </a:t>
            </a:r>
            <a:r>
              <a:rPr lang="de-DE" dirty="0" err="1" smtClean="0"/>
              <a:t>position</a:t>
            </a:r>
            <a:r>
              <a:rPr lang="de-DE" dirty="0" smtClean="0"/>
              <a:t> at </a:t>
            </a:r>
            <a:r>
              <a:rPr lang="de-DE" dirty="0" err="1" smtClean="0"/>
              <a:t>tube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max. </a:t>
            </a:r>
            <a:r>
              <a:rPr lang="de-DE" dirty="0" err="1" smtClean="0"/>
              <a:t>wire</a:t>
            </a:r>
            <a:r>
              <a:rPr lang="de-DE" dirty="0" smtClean="0"/>
              <a:t> sag (+ </a:t>
            </a:r>
            <a:r>
              <a:rPr lang="de-DE" dirty="0" err="1" smtClean="0"/>
              <a:t>deflection</a:t>
            </a:r>
            <a:r>
              <a:rPr lang="de-DE" dirty="0" smtClean="0"/>
              <a:t>)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70µm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Perpendicular</a:t>
            </a:r>
            <a:r>
              <a:rPr lang="de-DE" dirty="0" smtClean="0"/>
              <a:t> beam on </a:t>
            </a:r>
            <a:r>
              <a:rPr lang="de-DE" dirty="0" smtClean="0"/>
              <a:t>~mm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spot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smtClean="0"/>
              <a:t>E-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distortion</a:t>
            </a:r>
            <a:r>
              <a:rPr lang="de-DE" dirty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Further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improvements</a:t>
            </a:r>
            <a:r>
              <a:rPr lang="de-DE" dirty="0" smtClean="0"/>
              <a:t> (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r>
              <a:rPr lang="de-DE" dirty="0" smtClean="0"/>
              <a:t> still </a:t>
            </a:r>
            <a:r>
              <a:rPr lang="de-DE" dirty="0" err="1" smtClean="0"/>
              <a:t>present</a:t>
            </a:r>
            <a:r>
              <a:rPr lang="de-DE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 </a:t>
            </a:r>
            <a:r>
              <a:rPr lang="de-DE" sz="1600" dirty="0" err="1" smtClean="0"/>
              <a:t>Calibration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isochrone – </a:t>
            </a:r>
            <a:r>
              <a:rPr lang="de-DE" sz="1600" dirty="0" err="1" smtClean="0"/>
              <a:t>drift</a:t>
            </a:r>
            <a:r>
              <a:rPr lang="de-DE" sz="1600" dirty="0" smtClean="0"/>
              <a:t> time </a:t>
            </a:r>
            <a:r>
              <a:rPr lang="de-DE" sz="1600" dirty="0" err="1" smtClean="0"/>
              <a:t>relation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individual </a:t>
            </a:r>
            <a:r>
              <a:rPr lang="de-DE" sz="1600" dirty="0" err="1" smtClean="0"/>
              <a:t>straws</a:t>
            </a:r>
            <a:endParaRPr lang="de-DE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 smtClean="0"/>
              <a:t> </a:t>
            </a:r>
            <a:r>
              <a:rPr lang="de-DE" sz="1600" dirty="0" err="1" smtClean="0"/>
              <a:t>Straggling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tracks</a:t>
            </a:r>
            <a:r>
              <a:rPr lang="de-DE" sz="1600" dirty="0" smtClean="0"/>
              <a:t> not </a:t>
            </a:r>
            <a:r>
              <a:rPr lang="de-DE" sz="1600" dirty="0" err="1" smtClean="0"/>
              <a:t>corrected</a:t>
            </a:r>
            <a:r>
              <a:rPr lang="de-DE" sz="1600" dirty="0" smtClean="0"/>
              <a:t> (</a:t>
            </a:r>
            <a:r>
              <a:rPr lang="de-DE" sz="1600" dirty="0" err="1" smtClean="0"/>
              <a:t>track</a:t>
            </a:r>
            <a:r>
              <a:rPr lang="de-DE" sz="1600" dirty="0" smtClean="0"/>
              <a:t> </a:t>
            </a:r>
            <a:r>
              <a:rPr lang="de-DE" sz="1600" dirty="0" err="1" smtClean="0"/>
              <a:t>passes</a:t>
            </a:r>
            <a:r>
              <a:rPr lang="de-DE" sz="1600" dirty="0" smtClean="0"/>
              <a:t> </a:t>
            </a:r>
            <a:r>
              <a:rPr lang="de-DE" sz="1600" dirty="0" err="1" smtClean="0"/>
              <a:t>through</a:t>
            </a:r>
            <a:r>
              <a:rPr lang="de-DE" sz="1600" dirty="0" smtClean="0"/>
              <a:t> 24 </a:t>
            </a:r>
            <a:r>
              <a:rPr lang="de-DE" sz="1600" dirty="0" err="1" smtClean="0"/>
              <a:t>straws</a:t>
            </a:r>
            <a:r>
              <a:rPr lang="de-DE" sz="1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/>
              <a:t> </a:t>
            </a:r>
            <a:r>
              <a:rPr lang="de-DE" sz="1600" dirty="0" smtClean="0"/>
              <a:t>New ASIC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less</a:t>
            </a:r>
            <a:r>
              <a:rPr lang="de-DE" sz="1600" dirty="0" smtClean="0"/>
              <a:t> </a:t>
            </a:r>
            <a:r>
              <a:rPr lang="de-DE" sz="1600" dirty="0" err="1" smtClean="0"/>
              <a:t>amplification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dispersion</a:t>
            </a:r>
            <a:endParaRPr lang="de-DE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(150µm)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/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in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prototype ASIC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 </a:t>
            </a:r>
            <a:r>
              <a:rPr lang="de-DE" dirty="0" err="1" smtClean="0"/>
              <a:t>Resolutions</a:t>
            </a:r>
            <a:r>
              <a:rPr lang="de-DE" dirty="0" smtClean="0"/>
              <a:t> at 1900V </a:t>
            </a:r>
            <a:r>
              <a:rPr lang="de-DE" dirty="0" err="1" smtClean="0"/>
              <a:t>prove</a:t>
            </a:r>
            <a:endParaRPr lang="de-DE" dirty="0" smtClean="0"/>
          </a:p>
          <a:p>
            <a:pPr marL="0" indent="0"/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FADC </a:t>
            </a:r>
            <a:r>
              <a:rPr lang="de-DE" dirty="0" err="1" smtClean="0"/>
              <a:t>readout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Spatial</a:t>
            </a:r>
            <a:r>
              <a:rPr lang="de-DE" dirty="0" smtClean="0"/>
              <a:t> Resolution </a:t>
            </a:r>
            <a:r>
              <a:rPr lang="de-DE" dirty="0" err="1" smtClean="0"/>
              <a:t>Results</a:t>
            </a:r>
            <a:r>
              <a:rPr lang="de-DE" dirty="0" smtClean="0"/>
              <a:t> (</a:t>
            </a:r>
            <a:r>
              <a:rPr lang="de-DE" dirty="0" err="1" smtClean="0"/>
              <a:t>Pre-lim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799906"/>
              </p:ext>
            </p:extLst>
          </p:nvPr>
        </p:nvGraphicFramePr>
        <p:xfrm>
          <a:off x="4481990" y="4599130"/>
          <a:ext cx="4410491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689"/>
                <a:gridCol w="855578"/>
                <a:gridCol w="844941"/>
                <a:gridCol w="951283"/>
              </a:tblGrid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1800V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1850V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1900V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</a:t>
                      </a:r>
                      <a:r>
                        <a:rPr lang="de-DE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10</a:t>
                      </a:r>
                      <a:r>
                        <a:rPr lang="de-DE" sz="16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810</a:t>
                      </a:r>
                      <a:r>
                        <a:rPr lang="de-DE" sz="16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4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1310</a:t>
                      </a:r>
                      <a:r>
                        <a:rPr lang="de-DE" sz="16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4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&gt; 0.8 mm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gaussian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481990" y="4284095"/>
            <a:ext cx="414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(µm)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high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voltages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934544" y="6346288"/>
            <a:ext cx="165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STT</a:t>
            </a:r>
          </a:p>
        </p:txBody>
      </p:sp>
    </p:spTree>
    <p:extLst>
      <p:ext uri="{BB962C8B-B14F-4D97-AF65-F5344CB8AC3E}">
        <p14:creationId xmlns:p14="http://schemas.microsoft.com/office/powerpoint/2010/main" val="14672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Radial Distribution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Hits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2910" y="2619278"/>
            <a:ext cx="3338599" cy="4320540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3158970"/>
            <a:ext cx="4329892" cy="3347951"/>
          </a:xfrm>
        </p:spPr>
      </p:pic>
      <p:sp>
        <p:nvSpPr>
          <p:cNvPr id="10" name="Textfeld 9"/>
          <p:cNvSpPr txBox="1"/>
          <p:nvPr/>
        </p:nvSpPr>
        <p:spPr>
          <a:xfrm>
            <a:off x="611560" y="1226657"/>
            <a:ext cx="8345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reconstructed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(all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Inefficiency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&lt;7hits)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(16-4),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~ 4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wall 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inefficiency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disappears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setups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25120" y="5405503"/>
            <a:ext cx="776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1900V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19675" y="5405503"/>
            <a:ext cx="776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1800V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4028" y="6089501"/>
            <a:ext cx="235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10621" y="6080578"/>
            <a:ext cx="235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171213" y="471421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45"/>
          <p:cNvSpPr>
            <a:spLocks noChangeAspect="1"/>
          </p:cNvSpPr>
          <p:nvPr/>
        </p:nvSpPr>
        <p:spPr>
          <a:xfrm>
            <a:off x="952493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46"/>
          <p:cNvSpPr>
            <a:spLocks noChangeAspect="1"/>
          </p:cNvSpPr>
          <p:nvPr/>
        </p:nvSpPr>
        <p:spPr>
          <a:xfrm>
            <a:off x="1485927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47"/>
          <p:cNvSpPr>
            <a:spLocks noChangeAspect="1"/>
          </p:cNvSpPr>
          <p:nvPr/>
        </p:nvSpPr>
        <p:spPr>
          <a:xfrm>
            <a:off x="2000273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48"/>
          <p:cNvSpPr>
            <a:spLocks noChangeAspect="1"/>
          </p:cNvSpPr>
          <p:nvPr/>
        </p:nvSpPr>
        <p:spPr>
          <a:xfrm>
            <a:off x="2514618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49"/>
          <p:cNvSpPr>
            <a:spLocks noChangeAspect="1"/>
          </p:cNvSpPr>
          <p:nvPr/>
        </p:nvSpPr>
        <p:spPr>
          <a:xfrm>
            <a:off x="3038225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50"/>
          <p:cNvSpPr>
            <a:spLocks noChangeAspect="1"/>
          </p:cNvSpPr>
          <p:nvPr/>
        </p:nvSpPr>
        <p:spPr>
          <a:xfrm>
            <a:off x="3571659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51"/>
          <p:cNvSpPr>
            <a:spLocks noChangeAspect="1"/>
          </p:cNvSpPr>
          <p:nvPr/>
        </p:nvSpPr>
        <p:spPr>
          <a:xfrm>
            <a:off x="4086004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52"/>
          <p:cNvSpPr>
            <a:spLocks noChangeAspect="1"/>
          </p:cNvSpPr>
          <p:nvPr/>
        </p:nvSpPr>
        <p:spPr>
          <a:xfrm>
            <a:off x="4600350" y="2537955"/>
            <a:ext cx="485996" cy="4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feld 223"/>
          <p:cNvSpPr txBox="1"/>
          <p:nvPr/>
        </p:nvSpPr>
        <p:spPr>
          <a:xfrm>
            <a:off x="5551734" y="2415660"/>
            <a:ext cx="33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inclination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1.6cm / 10.1mm x 23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~ 650µm per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6" name="Gerade Verbindung mit Pfeil 225"/>
          <p:cNvCxnSpPr/>
          <p:nvPr/>
        </p:nvCxnSpPr>
        <p:spPr>
          <a:xfrm flipH="1">
            <a:off x="817478" y="2537955"/>
            <a:ext cx="4536212" cy="2542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Gewinkelte Verbindung 230"/>
          <p:cNvCxnSpPr/>
          <p:nvPr/>
        </p:nvCxnSpPr>
        <p:spPr>
          <a:xfrm rot="16200000" flipH="1">
            <a:off x="1460720" y="2851865"/>
            <a:ext cx="865936" cy="1486191"/>
          </a:xfrm>
          <a:prstGeom prst="bentConnector3">
            <a:avLst>
              <a:gd name="adj1" fmla="val 214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Gewinkelte Verbindung 237"/>
          <p:cNvCxnSpPr/>
          <p:nvPr/>
        </p:nvCxnSpPr>
        <p:spPr>
          <a:xfrm rot="16200000" flipH="1">
            <a:off x="1851248" y="2960502"/>
            <a:ext cx="843234" cy="1087880"/>
          </a:xfrm>
          <a:prstGeom prst="bentConnector3">
            <a:avLst>
              <a:gd name="adj1" fmla="val 207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Gewinkelte Verbindung 242"/>
          <p:cNvCxnSpPr/>
          <p:nvPr/>
        </p:nvCxnSpPr>
        <p:spPr>
          <a:xfrm rot="16200000" flipH="1">
            <a:off x="2210076" y="3104489"/>
            <a:ext cx="812203" cy="768874"/>
          </a:xfrm>
          <a:prstGeom prst="bentConnector3">
            <a:avLst>
              <a:gd name="adj1" fmla="val 108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/>
          <p:nvPr/>
        </p:nvCxnSpPr>
        <p:spPr>
          <a:xfrm>
            <a:off x="3851920" y="4036587"/>
            <a:ext cx="0" cy="2061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Gewinkelte Verbindung 266"/>
          <p:cNvCxnSpPr/>
          <p:nvPr/>
        </p:nvCxnSpPr>
        <p:spPr>
          <a:xfrm rot="5400000">
            <a:off x="3817561" y="3072179"/>
            <a:ext cx="1060147" cy="991428"/>
          </a:xfrm>
          <a:prstGeom prst="bentConnector3">
            <a:avLst>
              <a:gd name="adj1" fmla="val 281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– Beam </a:t>
            </a:r>
            <a:r>
              <a:rPr lang="de-DE" dirty="0" err="1" smtClean="0"/>
              <a:t>Tomography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936084" y="3203975"/>
            <a:ext cx="1645313" cy="3314554"/>
            <a:chOff x="3376737" y="3067694"/>
            <a:chExt cx="1645313" cy="3314554"/>
          </a:xfrm>
        </p:grpSpPr>
        <p:grpSp>
          <p:nvGrpSpPr>
            <p:cNvPr id="8" name="Group 15"/>
            <p:cNvGrpSpPr/>
            <p:nvPr/>
          </p:nvGrpSpPr>
          <p:grpSpPr>
            <a:xfrm>
              <a:off x="3376737" y="3067694"/>
              <a:ext cx="1645313" cy="3314554"/>
              <a:chOff x="611560" y="3056624"/>
              <a:chExt cx="1645313" cy="3314554"/>
            </a:xfrm>
          </p:grpSpPr>
          <p:pic>
            <p:nvPicPr>
              <p:cNvPr id="12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3056624"/>
                <a:ext cx="1636395" cy="1716405"/>
              </a:xfrm>
              <a:prstGeom prst="rect">
                <a:avLst/>
              </a:prstGeom>
            </p:spPr>
          </p:pic>
          <p:pic>
            <p:nvPicPr>
              <p:cNvPr id="13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78" y="4654773"/>
                <a:ext cx="1636395" cy="1716405"/>
              </a:xfrm>
              <a:prstGeom prst="rect">
                <a:avLst/>
              </a:prstGeom>
            </p:spPr>
          </p:pic>
        </p:grpSp>
        <p:sp>
          <p:nvSpPr>
            <p:cNvPr id="9" name="TextBox 19"/>
            <p:cNvSpPr txBox="1"/>
            <p:nvPr/>
          </p:nvSpPr>
          <p:spPr>
            <a:xfrm>
              <a:off x="3556757" y="3203975"/>
              <a:ext cx="1207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above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wire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3556757" y="4882461"/>
              <a:ext cx="1189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below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wire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24"/>
            <p:cNvCxnSpPr/>
            <p:nvPr/>
          </p:nvCxnSpPr>
          <p:spPr>
            <a:xfrm>
              <a:off x="4076945" y="3744035"/>
              <a:ext cx="0" cy="247527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727230" y="1493839"/>
            <a:ext cx="8165250" cy="4599458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N</a:t>
            </a:r>
            <a:r>
              <a:rPr lang="de-DE" dirty="0" smtClean="0"/>
              <a:t>ew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check </a:t>
            </a:r>
            <a:r>
              <a:rPr lang="de-DE" dirty="0" err="1" smtClean="0"/>
              <a:t>wire</a:t>
            </a:r>
            <a:r>
              <a:rPr lang="de-DE" dirty="0"/>
              <a:t> </a:t>
            </a:r>
            <a:r>
              <a:rPr lang="de-DE" dirty="0" smtClean="0"/>
              <a:t>in-tube </a:t>
            </a:r>
            <a:r>
              <a:rPr lang="de-DE" dirty="0" err="1" smtClean="0"/>
              <a:t>centering</a:t>
            </a:r>
            <a:r>
              <a:rPr lang="de-DE" dirty="0" smtClean="0"/>
              <a:t>: </a:t>
            </a:r>
            <a:r>
              <a:rPr lang="de-DE" dirty="0" err="1" smtClean="0"/>
              <a:t>intrinsic</a:t>
            </a:r>
            <a:r>
              <a:rPr lang="de-DE" dirty="0" smtClean="0"/>
              <a:t> &amp; 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Measure</a:t>
            </a:r>
            <a:r>
              <a:rPr lang="de-DE" dirty="0" smtClean="0"/>
              <a:t>: end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time-</a:t>
            </a:r>
            <a:r>
              <a:rPr lang="de-DE" dirty="0" err="1" smtClean="0"/>
              <a:t>over</a:t>
            </a:r>
            <a:r>
              <a:rPr lang="de-DE" dirty="0" smtClean="0"/>
              <a:t>-</a:t>
            </a:r>
            <a:r>
              <a:rPr lang="de-DE" dirty="0" err="1" smtClean="0"/>
              <a:t>threshold</a:t>
            </a:r>
            <a:r>
              <a:rPr lang="de-DE" dirty="0" smtClean="0"/>
              <a:t> versus </a:t>
            </a:r>
            <a:r>
              <a:rPr lang="de-DE" dirty="0" err="1" smtClean="0"/>
              <a:t>drift</a:t>
            </a:r>
            <a:r>
              <a:rPr lang="de-DE" dirty="0" smtClean="0"/>
              <a:t> time </a:t>
            </a:r>
            <a:r>
              <a:rPr lang="de-DE" dirty="0" err="1" smtClean="0"/>
              <a:t>is</a:t>
            </a:r>
            <a:r>
              <a:rPr lang="de-DE" dirty="0" smtClean="0"/>
              <a:t> sensitive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passing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 wall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Check time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Further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, ~100 µm </a:t>
            </a:r>
            <a:r>
              <a:rPr lang="de-DE" dirty="0" err="1" smtClean="0"/>
              <a:t>precision</a:t>
            </a:r>
            <a:r>
              <a:rPr lang="de-DE" dirty="0" smtClean="0"/>
              <a:t>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0" indent="0"/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0" indent="0"/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6633733" y="3289654"/>
            <a:ext cx="1880763" cy="3199686"/>
            <a:chOff x="5022188" y="3443938"/>
            <a:chExt cx="1880763" cy="3199686"/>
          </a:xfrm>
        </p:grpSpPr>
        <p:pic>
          <p:nvPicPr>
            <p:cNvPr id="16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"/>
            <a:stretch/>
          </p:blipFill>
          <p:spPr>
            <a:xfrm>
              <a:off x="5024475" y="3443938"/>
              <a:ext cx="1878476" cy="1611770"/>
            </a:xfrm>
            <a:prstGeom prst="rect">
              <a:avLst/>
            </a:prstGeom>
          </p:spPr>
        </p:pic>
        <p:pic>
          <p:nvPicPr>
            <p:cNvPr id="17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"/>
            <a:stretch/>
          </p:blipFill>
          <p:spPr>
            <a:xfrm>
              <a:off x="5022188" y="5029568"/>
              <a:ext cx="1880763" cy="1614056"/>
            </a:xfrm>
            <a:prstGeom prst="rect">
              <a:avLst/>
            </a:prstGeom>
          </p:spPr>
        </p:pic>
        <p:sp>
          <p:nvSpPr>
            <p:cNvPr id="18" name="TextBox 11"/>
            <p:cNvSpPr txBox="1"/>
            <p:nvPr/>
          </p:nvSpPr>
          <p:spPr>
            <a:xfrm>
              <a:off x="5427095" y="3564015"/>
              <a:ext cx="1207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above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wire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5472100" y="5139190"/>
              <a:ext cx="1395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below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wire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Ellipse 19"/>
          <p:cNvSpPr/>
          <p:nvPr/>
        </p:nvSpPr>
        <p:spPr>
          <a:xfrm rot="20100000">
            <a:off x="7553049" y="4182194"/>
            <a:ext cx="256858" cy="451758"/>
          </a:xfrm>
          <a:prstGeom prst="ellipse">
            <a:avLst/>
          </a:prstGeom>
          <a:noFill/>
          <a:ln w="6350">
            <a:solidFill>
              <a:srgbClr val="00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 rot="20100000">
            <a:off x="7166673" y="5757369"/>
            <a:ext cx="256858" cy="45175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pieren 21"/>
          <p:cNvGrpSpPr/>
          <p:nvPr/>
        </p:nvGrpSpPr>
        <p:grpSpPr>
          <a:xfrm>
            <a:off x="1241630" y="4524936"/>
            <a:ext cx="1404552" cy="1103288"/>
            <a:chOff x="5472025" y="3423834"/>
            <a:chExt cx="1404552" cy="1103288"/>
          </a:xfrm>
        </p:grpSpPr>
        <p:grpSp>
          <p:nvGrpSpPr>
            <p:cNvPr id="23" name="Group 2050"/>
            <p:cNvGrpSpPr>
              <a:grpSpLocks noChangeAspect="1"/>
            </p:cNvGrpSpPr>
            <p:nvPr/>
          </p:nvGrpSpPr>
          <p:grpSpPr>
            <a:xfrm>
              <a:off x="5659088" y="3879050"/>
              <a:ext cx="1163162" cy="648072"/>
              <a:chOff x="1265001" y="1984213"/>
              <a:chExt cx="1076858" cy="599983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1535721" y="2010023"/>
                <a:ext cx="548641" cy="548640"/>
                <a:chOff x="1166316" y="1253233"/>
                <a:chExt cx="914400" cy="914400"/>
              </a:xfrm>
            </p:grpSpPr>
            <p:sp>
              <p:nvSpPr>
                <p:cNvPr id="28" name="Oval 15"/>
                <p:cNvSpPr/>
                <p:nvPr/>
              </p:nvSpPr>
              <p:spPr>
                <a:xfrm>
                  <a:off x="1166316" y="1253233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1"/>
                <p:cNvSpPr>
                  <a:spLocks noChangeAspect="1"/>
                </p:cNvSpPr>
                <p:nvPr/>
              </p:nvSpPr>
              <p:spPr>
                <a:xfrm>
                  <a:off x="1608579" y="1696313"/>
                  <a:ext cx="45721" cy="457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Arrow Connector 2048"/>
              <p:cNvCxnSpPr/>
              <p:nvPr/>
            </p:nvCxnSpPr>
            <p:spPr>
              <a:xfrm flipH="1">
                <a:off x="1265001" y="1984213"/>
                <a:ext cx="953972" cy="138923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35"/>
              <p:cNvCxnSpPr/>
              <p:nvPr/>
            </p:nvCxnSpPr>
            <p:spPr>
              <a:xfrm flipH="1">
                <a:off x="1297300" y="2435199"/>
                <a:ext cx="1044559" cy="1489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feld 23"/>
            <p:cNvSpPr txBox="1"/>
            <p:nvPr/>
          </p:nvSpPr>
          <p:spPr>
            <a:xfrm>
              <a:off x="5472025" y="3423834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wire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center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0"/>
          <p:cNvGrpSpPr/>
          <p:nvPr/>
        </p:nvGrpSpPr>
        <p:grpSpPr>
          <a:xfrm>
            <a:off x="5539492" y="5014052"/>
            <a:ext cx="592611" cy="592614"/>
            <a:chOff x="1166316" y="1253233"/>
            <a:chExt cx="914400" cy="914400"/>
          </a:xfrm>
        </p:grpSpPr>
        <p:sp>
          <p:nvSpPr>
            <p:cNvPr id="31" name="Oval 15"/>
            <p:cNvSpPr/>
            <p:nvPr/>
          </p:nvSpPr>
          <p:spPr>
            <a:xfrm>
              <a:off x="1166316" y="1253233"/>
              <a:ext cx="914400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21"/>
            <p:cNvSpPr>
              <a:spLocks noChangeAspect="1"/>
            </p:cNvSpPr>
            <p:nvPr/>
          </p:nvSpPr>
          <p:spPr>
            <a:xfrm>
              <a:off x="1608579" y="1831144"/>
              <a:ext cx="45720" cy="457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2048"/>
          <p:cNvCxnSpPr/>
          <p:nvPr/>
        </p:nvCxnSpPr>
        <p:spPr>
          <a:xfrm flipH="1">
            <a:off x="5247075" y="4986173"/>
            <a:ext cx="1030427" cy="150058"/>
          </a:xfrm>
          <a:prstGeom prst="straightConnector1">
            <a:avLst/>
          </a:prstGeom>
          <a:ln w="127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5"/>
          <p:cNvCxnSpPr/>
          <p:nvPr/>
        </p:nvCxnSpPr>
        <p:spPr>
          <a:xfrm flipH="1">
            <a:off x="5281963" y="5473306"/>
            <a:ext cx="1128274" cy="16093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5292080" y="4374105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off </a:t>
            </a:r>
          </a:p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197232" y="3379664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versus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sp>
        <p:nvSpPr>
          <p:cNvPr id="37" name="Rechteckiger Pfeil 36"/>
          <p:cNvSpPr/>
          <p:nvPr/>
        </p:nvSpPr>
        <p:spPr>
          <a:xfrm flipV="1">
            <a:off x="5752209" y="5751274"/>
            <a:ext cx="602047" cy="5580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hteckiger Pfeil 37"/>
          <p:cNvSpPr/>
          <p:nvPr/>
        </p:nvSpPr>
        <p:spPr>
          <a:xfrm flipV="1">
            <a:off x="1944728" y="5769260"/>
            <a:ext cx="602047" cy="5580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 (150µm) </a:t>
            </a:r>
            <a:r>
              <a:rPr lang="de-DE" dirty="0" err="1" smtClean="0"/>
              <a:t>already</a:t>
            </a:r>
            <a:r>
              <a:rPr lang="de-DE" dirty="0" smtClean="0"/>
              <a:t> in-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protoype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no</a:t>
            </a:r>
            <a:r>
              <a:rPr lang="de-DE" dirty="0" smtClean="0"/>
              <a:t> high-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dE</a:t>
            </a:r>
            <a:r>
              <a:rPr lang="de-DE" dirty="0" smtClean="0"/>
              <a:t>/dx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PID still </a:t>
            </a:r>
            <a:r>
              <a:rPr lang="de-DE" dirty="0" err="1" smtClean="0"/>
              <a:t>ongoing</a:t>
            </a:r>
            <a:r>
              <a:rPr lang="de-DE" dirty="0" smtClean="0"/>
              <a:t>,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(</a:t>
            </a:r>
            <a:r>
              <a:rPr lang="de-DE" dirty="0" err="1" smtClean="0"/>
              <a:t>truncation</a:t>
            </a:r>
            <a:r>
              <a:rPr lang="de-DE" dirty="0" smtClean="0"/>
              <a:t>, 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Time-offset </a:t>
            </a:r>
            <a:r>
              <a:rPr lang="de-DE" dirty="0" err="1" smtClean="0"/>
              <a:t>extraction</a:t>
            </a:r>
            <a:r>
              <a:rPr lang="de-DE" dirty="0" smtClean="0"/>
              <a:t> in 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investigated</a:t>
            </a:r>
            <a:r>
              <a:rPr lang="de-DE" dirty="0" smtClean="0"/>
              <a:t> (</a:t>
            </a:r>
            <a:r>
              <a:rPr lang="de-DE" dirty="0" err="1" smtClean="0"/>
              <a:t>triggerless</a:t>
            </a:r>
            <a:r>
              <a:rPr lang="de-DE" dirty="0" smtClean="0"/>
              <a:t>  </a:t>
            </a:r>
            <a:r>
              <a:rPr lang="de-DE" dirty="0" err="1" smtClean="0"/>
              <a:t>readout</a:t>
            </a:r>
            <a:r>
              <a:rPr lang="de-DE" dirty="0" smtClean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Calibration</a:t>
            </a:r>
            <a:r>
              <a:rPr lang="de-DE" dirty="0" smtClean="0"/>
              <a:t>,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r>
              <a:rPr lang="de-DE" dirty="0" smtClean="0"/>
              <a:t> &amp; </a:t>
            </a:r>
            <a:r>
              <a:rPr lang="de-DE" dirty="0" err="1" smtClean="0"/>
              <a:t>dE</a:t>
            </a:r>
            <a:r>
              <a:rPr lang="de-DE" dirty="0" smtClean="0"/>
              <a:t>/dx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in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straw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in </a:t>
            </a:r>
            <a:r>
              <a:rPr lang="de-DE" dirty="0" err="1"/>
              <a:t>frame</a:t>
            </a:r>
            <a:r>
              <a:rPr lang="de-DE" dirty="0"/>
              <a:t> </a:t>
            </a:r>
            <a:r>
              <a:rPr lang="de-DE" dirty="0" err="1"/>
              <a:t>approved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beam </a:t>
            </a:r>
            <a:r>
              <a:rPr lang="de-DE" dirty="0" err="1"/>
              <a:t>data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Intrinsic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( 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 / </a:t>
            </a:r>
            <a:r>
              <a:rPr lang="de-DE" dirty="0" err="1" smtClean="0"/>
              <a:t>tube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 (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tomography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slightly</a:t>
            </a:r>
            <a:r>
              <a:rPr lang="de-DE" dirty="0" smtClean="0"/>
              <a:t> </a:t>
            </a:r>
            <a:r>
              <a:rPr lang="de-DE" dirty="0" err="1" smtClean="0"/>
              <a:t>inclined</a:t>
            </a:r>
            <a:r>
              <a:rPr lang="de-DE" dirty="0" smtClean="0"/>
              <a:t> beam)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Robust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demonstrated</a:t>
            </a:r>
            <a:r>
              <a:rPr lang="de-DE" dirty="0" smtClean="0"/>
              <a:t>,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sz="1800" dirty="0" smtClean="0">
                <a:sym typeface="Symbol"/>
              </a:rPr>
              <a:t>~1mm </a:t>
            </a:r>
            <a:r>
              <a:rPr lang="de-DE" sz="1800" dirty="0" err="1" smtClean="0">
                <a:sym typeface="Symbol"/>
              </a:rPr>
              <a:t>wire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displacement</a:t>
            </a:r>
            <a:endParaRPr lang="de-DE" sz="1800" dirty="0" smtClean="0">
              <a:sym typeface="Symbo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>
                <a:sym typeface="Symbol"/>
              </a:rPr>
              <a:t>N</a:t>
            </a:r>
            <a:r>
              <a:rPr lang="de-DE" sz="1800" dirty="0" err="1" smtClean="0">
                <a:sym typeface="Symbol"/>
              </a:rPr>
              <a:t>o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straw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operation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failure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with</a:t>
            </a:r>
            <a:r>
              <a:rPr lang="de-DE" sz="1800" dirty="0" smtClean="0">
                <a:sym typeface="Symbol"/>
              </a:rPr>
              <a:t> high-rate beam </a:t>
            </a:r>
            <a:r>
              <a:rPr lang="de-DE" sz="1800" dirty="0" err="1" smtClean="0">
                <a:sym typeface="Symbol"/>
              </a:rPr>
              <a:t>observed</a:t>
            </a:r>
            <a:endParaRPr lang="de-DE" sz="1800" dirty="0" smtClean="0">
              <a:sym typeface="Symbo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ym typeface="Symbol"/>
              </a:rPr>
              <a:t> </a:t>
            </a:r>
            <a:r>
              <a:rPr lang="de-DE" sz="1800" dirty="0" smtClean="0">
                <a:sym typeface="Symbol"/>
              </a:rPr>
              <a:t>Data </a:t>
            </a:r>
            <a:r>
              <a:rPr lang="de-DE" sz="1800" dirty="0" err="1" smtClean="0">
                <a:sym typeface="Symbol"/>
              </a:rPr>
              <a:t>cleaning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by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selecting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hits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above</a:t>
            </a:r>
            <a:r>
              <a:rPr lang="de-DE" sz="1800" dirty="0" smtClean="0">
                <a:sym typeface="Symbol"/>
              </a:rPr>
              <a:t>/</a:t>
            </a:r>
            <a:r>
              <a:rPr lang="de-DE" sz="1800" dirty="0" err="1" smtClean="0">
                <a:sym typeface="Symbol"/>
              </a:rPr>
              <a:t>below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the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wire</a:t>
            </a:r>
            <a:r>
              <a:rPr lang="de-DE" sz="1800" dirty="0" smtClean="0">
                <a:sym typeface="Symbol"/>
              </a:rPr>
              <a:t>, 2-fold </a:t>
            </a:r>
            <a:r>
              <a:rPr lang="de-DE" sz="1800" dirty="0" err="1" smtClean="0">
                <a:sym typeface="Symbol"/>
              </a:rPr>
              <a:t>calibration</a:t>
            </a:r>
            <a:endParaRPr lang="de-DE" sz="1800" dirty="0" smtClean="0">
              <a:sym typeface="Symbol"/>
            </a:endParaRPr>
          </a:p>
          <a:p>
            <a:pPr marL="0" indent="0"/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Summary STT Status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0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endParaRPr lang="de-DE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89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News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Project Plan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 err="1"/>
              <a:t>Construction</a:t>
            </a:r>
            <a:r>
              <a:rPr lang="de-DE" sz="2400" dirty="0"/>
              <a:t> Status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Plans </a:t>
            </a:r>
            <a:r>
              <a:rPr lang="de-DE" sz="2400" dirty="0" smtClean="0"/>
              <a:t>2015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 smtClean="0"/>
              <a:t>Review </a:t>
            </a:r>
            <a:r>
              <a:rPr lang="de-DE" sz="2400" dirty="0"/>
              <a:t>Beam Tests 2014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 smtClean="0"/>
              <a:t>Summary </a:t>
            </a:r>
            <a:endParaRPr lang="de-DE" sz="2400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Status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5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Sedigheh </a:t>
            </a:r>
            <a:r>
              <a:rPr lang="de-DE" b="1" dirty="0" err="1"/>
              <a:t>Jowzaee</a:t>
            </a:r>
            <a:r>
              <a:rPr lang="de-DE" b="1" dirty="0"/>
              <a:t> </a:t>
            </a:r>
            <a:r>
              <a:rPr lang="de-DE" dirty="0" err="1"/>
              <a:t>finished</a:t>
            </a:r>
            <a:r>
              <a:rPr lang="de-DE" dirty="0"/>
              <a:t> her </a:t>
            </a:r>
            <a:r>
              <a:rPr lang="de-DE" dirty="0" err="1"/>
              <a:t>Ph.D</a:t>
            </a:r>
            <a:r>
              <a:rPr lang="de-DE" dirty="0"/>
              <a:t>. (Jerzy </a:t>
            </a:r>
            <a:r>
              <a:rPr lang="de-DE" dirty="0" err="1"/>
              <a:t>Smyrski‘s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Jagiell</a:t>
            </a:r>
            <a:r>
              <a:rPr lang="de-DE" dirty="0"/>
              <a:t>. Univ.), </a:t>
            </a:r>
            <a:r>
              <a:rPr lang="de-DE" dirty="0" smtClean="0"/>
              <a:t>PID </a:t>
            </a:r>
            <a:r>
              <a:rPr lang="de-DE" dirty="0" err="1" smtClean="0"/>
              <a:t>with</a:t>
            </a:r>
            <a:r>
              <a:rPr lang="de-DE" dirty="0" smtClean="0"/>
              <a:t> time-</a:t>
            </a:r>
            <a:r>
              <a:rPr lang="de-DE" dirty="0" err="1" smtClean="0"/>
              <a:t>over</a:t>
            </a:r>
            <a:r>
              <a:rPr lang="de-DE" dirty="0" smtClean="0"/>
              <a:t>-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/>
              <a:t>simulations</a:t>
            </a:r>
            <a:r>
              <a:rPr lang="de-DE" dirty="0"/>
              <a:t>, COSY-TOF </a:t>
            </a:r>
            <a:r>
              <a:rPr lang="de-DE" dirty="0" err="1"/>
              <a:t>straw</a:t>
            </a:r>
            <a:r>
              <a:rPr lang="de-DE" dirty="0"/>
              <a:t> </a:t>
            </a:r>
            <a:r>
              <a:rPr lang="de-DE" dirty="0" err="1"/>
              <a:t>tracker</a:t>
            </a:r>
            <a:r>
              <a:rPr lang="de-DE" dirty="0"/>
              <a:t>, </a:t>
            </a:r>
            <a:r>
              <a:rPr lang="de-DE" dirty="0" smtClean="0"/>
              <a:t>   pp </a:t>
            </a:r>
            <a:r>
              <a:rPr lang="de-DE" dirty="0">
                <a:sym typeface="Symbol"/>
              </a:rPr>
              <a:t></a:t>
            </a:r>
            <a:r>
              <a:rPr lang="de-DE" dirty="0" err="1"/>
              <a:t>pK</a:t>
            </a:r>
            <a:r>
              <a:rPr lang="de-DE" dirty="0">
                <a:sym typeface="Symbol"/>
              </a:rPr>
              <a:t>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Next: </a:t>
            </a:r>
            <a:r>
              <a:rPr lang="de-DE" b="1" dirty="0"/>
              <a:t>Dominik </a:t>
            </a:r>
            <a:r>
              <a:rPr lang="de-DE" b="1" dirty="0" err="1"/>
              <a:t>Przyborowski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Ph.D</a:t>
            </a:r>
            <a:r>
              <a:rPr lang="de-DE" dirty="0"/>
              <a:t>. </a:t>
            </a:r>
            <a:r>
              <a:rPr lang="de-DE" dirty="0" err="1"/>
              <a:t>thesis</a:t>
            </a:r>
            <a:r>
              <a:rPr lang="de-DE" dirty="0"/>
              <a:t>, AGH </a:t>
            </a:r>
            <a:r>
              <a:rPr lang="de-DE" dirty="0" err="1"/>
              <a:t>Krakov</a:t>
            </a:r>
            <a:r>
              <a:rPr lang="de-DE" dirty="0"/>
              <a:t>), </a:t>
            </a:r>
            <a:r>
              <a:rPr lang="de-DE" b="1" dirty="0" err="1"/>
              <a:t>Harout</a:t>
            </a:r>
            <a:r>
              <a:rPr lang="de-DE" b="1" dirty="0"/>
              <a:t> </a:t>
            </a:r>
            <a:r>
              <a:rPr lang="de-DE" b="1" dirty="0" err="1"/>
              <a:t>Ohannessian</a:t>
            </a:r>
            <a:r>
              <a:rPr lang="de-DE" dirty="0"/>
              <a:t> (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, FZJ)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Alexandros Apostolou </a:t>
            </a:r>
            <a:r>
              <a:rPr lang="de-DE" dirty="0"/>
              <a:t>(</a:t>
            </a:r>
            <a:r>
              <a:rPr lang="de-DE" dirty="0" err="1"/>
              <a:t>Johann‘s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KVI Groningen)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Ph.D</a:t>
            </a:r>
            <a:r>
              <a:rPr lang="de-DE" dirty="0"/>
              <a:t>.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in Jülich, </a:t>
            </a:r>
            <a:r>
              <a:rPr lang="de-DE" dirty="0" err="1"/>
              <a:t>working</a:t>
            </a:r>
            <a:r>
              <a:rPr lang="de-DE" dirty="0"/>
              <a:t> on </a:t>
            </a:r>
            <a:r>
              <a:rPr lang="de-DE" dirty="0" smtClean="0"/>
              <a:t>STT, beam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 smtClean="0"/>
              <a:t>Solmaz </a:t>
            </a:r>
            <a:r>
              <a:rPr lang="de-DE" b="1" dirty="0" err="1" smtClean="0"/>
              <a:t>Vejdani</a:t>
            </a:r>
            <a:r>
              <a:rPr lang="de-DE" b="1" dirty="0" smtClean="0"/>
              <a:t> </a:t>
            </a:r>
            <a:r>
              <a:rPr lang="de-DE" dirty="0"/>
              <a:t>(</a:t>
            </a:r>
            <a:r>
              <a:rPr lang="de-DE" dirty="0" err="1"/>
              <a:t>Johann‘s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KVI Groningen</a:t>
            </a:r>
            <a:r>
              <a:rPr lang="de-DE" dirty="0" smtClean="0"/>
              <a:t>)</a:t>
            </a:r>
            <a:r>
              <a:rPr lang="de-DE" dirty="0"/>
              <a:t> </a:t>
            </a:r>
            <a:r>
              <a:rPr lang="de-DE" dirty="0" err="1" smtClean="0"/>
              <a:t>joined</a:t>
            </a:r>
            <a:r>
              <a:rPr lang="de-DE" dirty="0" smtClean="0"/>
              <a:t> STT </a:t>
            </a:r>
            <a:r>
              <a:rPr lang="de-DE" dirty="0" err="1" smtClean="0"/>
              <a:t>group</a:t>
            </a:r>
            <a:r>
              <a:rPr lang="de-DE" dirty="0" smtClean="0"/>
              <a:t>, </a:t>
            </a:r>
            <a:r>
              <a:rPr lang="de-DE" dirty="0" err="1" smtClean="0"/>
              <a:t>participates</a:t>
            </a:r>
            <a:r>
              <a:rPr lang="de-DE" dirty="0" smtClean="0"/>
              <a:t> in </a:t>
            </a:r>
            <a:r>
              <a:rPr lang="de-DE" dirty="0" err="1" smtClean="0"/>
              <a:t>next</a:t>
            </a:r>
            <a:r>
              <a:rPr lang="de-DE" dirty="0" smtClean="0"/>
              <a:t> beam time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News - </a:t>
            </a:r>
            <a:r>
              <a:rPr lang="de-DE" dirty="0" err="1" smtClean="0"/>
              <a:t>Personnel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7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March-25/26th</a:t>
            </a:r>
            <a:r>
              <a:rPr lang="de-DE" dirty="0"/>
              <a:t>: </a:t>
            </a:r>
            <a:r>
              <a:rPr lang="de-DE" dirty="0" err="1"/>
              <a:t>Frascati-Juelich</a:t>
            </a:r>
            <a:r>
              <a:rPr lang="de-DE" dirty="0"/>
              <a:t> </a:t>
            </a:r>
            <a:r>
              <a:rPr lang="de-DE" dirty="0" err="1" smtClean="0"/>
              <a:t>WShop</a:t>
            </a:r>
            <a:r>
              <a:rPr lang="de-DE" dirty="0" smtClean="0"/>
              <a:t>, </a:t>
            </a:r>
            <a:r>
              <a:rPr lang="de-DE" dirty="0" err="1" smtClean="0"/>
              <a:t>STT+CFrame</a:t>
            </a:r>
            <a:r>
              <a:rPr lang="de-DE" dirty="0" smtClean="0"/>
              <a:t> prototype </a:t>
            </a:r>
            <a:r>
              <a:rPr lang="de-DE" dirty="0" err="1" smtClean="0"/>
              <a:t>assembly</a:t>
            </a:r>
            <a:r>
              <a:rPr lang="de-DE" dirty="0" smtClean="0"/>
              <a:t>  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April-9/10th</a:t>
            </a:r>
            <a:r>
              <a:rPr lang="de-DE" dirty="0"/>
              <a:t>: PANDA DAQT-FEE </a:t>
            </a:r>
            <a:r>
              <a:rPr lang="de-DE" dirty="0" err="1"/>
              <a:t>Wshop</a:t>
            </a:r>
            <a:r>
              <a:rPr lang="de-DE" dirty="0"/>
              <a:t> at </a:t>
            </a:r>
            <a:r>
              <a:rPr lang="de-DE" dirty="0" smtClean="0"/>
              <a:t>GSI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April-27/28th</a:t>
            </a:r>
            <a:r>
              <a:rPr lang="de-DE" dirty="0"/>
              <a:t>: PANDA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WShop</a:t>
            </a:r>
            <a:r>
              <a:rPr lang="de-DE" dirty="0"/>
              <a:t> at </a:t>
            </a:r>
            <a:r>
              <a:rPr lang="de-DE" dirty="0" smtClean="0"/>
              <a:t>GSI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 smtClean="0"/>
              <a:t>May </a:t>
            </a:r>
            <a:r>
              <a:rPr lang="de-DE" b="1" dirty="0"/>
              <a:t>4th-10th</a:t>
            </a:r>
            <a:r>
              <a:rPr lang="de-DE" dirty="0"/>
              <a:t>: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/>
              <a:t>beam </a:t>
            </a:r>
            <a:r>
              <a:rPr lang="de-DE" dirty="0" err="1"/>
              <a:t>week</a:t>
            </a:r>
            <a:r>
              <a:rPr lang="de-DE" dirty="0"/>
              <a:t> at COSY (STT + FT</a:t>
            </a:r>
            <a:r>
              <a:rPr lang="de-DE" dirty="0" smtClean="0"/>
              <a:t>), </a:t>
            </a:r>
            <a:r>
              <a:rPr lang="de-DE" dirty="0" err="1" smtClean="0"/>
              <a:t>BigKarl</a:t>
            </a:r>
            <a:r>
              <a:rPr lang="de-DE" dirty="0" smtClean="0"/>
              <a:t> beam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 smtClean="0"/>
              <a:t>Summer</a:t>
            </a:r>
            <a:r>
              <a:rPr lang="de-DE" dirty="0" smtClean="0"/>
              <a:t>: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STT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in </a:t>
            </a:r>
            <a:r>
              <a:rPr lang="de-DE" dirty="0" err="1" smtClean="0"/>
              <a:t>new</a:t>
            </a:r>
            <a:r>
              <a:rPr lang="de-DE" dirty="0" smtClean="0"/>
              <a:t> beam </a:t>
            </a:r>
            <a:r>
              <a:rPr lang="de-DE" dirty="0" err="1" smtClean="0"/>
              <a:t>area</a:t>
            </a:r>
            <a:r>
              <a:rPr lang="de-DE" dirty="0" smtClean="0"/>
              <a:t> (COSY-TOF)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 smtClean="0"/>
              <a:t>Sep/Nov</a:t>
            </a:r>
            <a:r>
              <a:rPr lang="de-DE" dirty="0" smtClean="0"/>
              <a:t>: </a:t>
            </a:r>
            <a:r>
              <a:rPr lang="de-DE" dirty="0" err="1" smtClean="0"/>
              <a:t>further</a:t>
            </a:r>
            <a:r>
              <a:rPr lang="de-DE" dirty="0" smtClean="0"/>
              <a:t> beam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(</a:t>
            </a:r>
            <a:r>
              <a:rPr lang="de-DE" dirty="0" err="1" smtClean="0"/>
              <a:t>proton</a:t>
            </a:r>
            <a:r>
              <a:rPr lang="de-DE" dirty="0" smtClean="0"/>
              <a:t> / </a:t>
            </a:r>
            <a:r>
              <a:rPr lang="de-DE" dirty="0" err="1" smtClean="0"/>
              <a:t>deuteron</a:t>
            </a:r>
            <a:r>
              <a:rPr lang="de-DE" dirty="0" smtClean="0"/>
              <a:t>), larger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setups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b="1" dirty="0" smtClean="0"/>
              <a:t>Q4 / 2015</a:t>
            </a:r>
            <a:r>
              <a:rPr lang="de-DE" sz="1800" dirty="0" smtClean="0"/>
              <a:t>: </a:t>
            </a:r>
            <a:r>
              <a:rPr lang="de-DE" sz="1800" dirty="0" err="1" smtClean="0"/>
              <a:t>Pre-series</a:t>
            </a:r>
            <a:r>
              <a:rPr lang="de-DE" sz="1800" dirty="0" smtClean="0"/>
              <a:t> </a:t>
            </a:r>
            <a:r>
              <a:rPr lang="de-DE" sz="1800" dirty="0" err="1" smtClean="0"/>
              <a:t>test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</a:t>
            </a:r>
            <a:r>
              <a:rPr lang="de-DE" sz="1800" dirty="0" err="1" smtClean="0"/>
              <a:t>assembly</a:t>
            </a:r>
            <a:r>
              <a:rPr lang="de-DE" sz="1800" dirty="0" smtClean="0"/>
              <a:t>, </a:t>
            </a:r>
            <a:r>
              <a:rPr lang="de-DE" sz="1800" dirty="0" err="1" smtClean="0"/>
              <a:t>one</a:t>
            </a:r>
            <a:r>
              <a:rPr lang="de-DE" sz="1800" dirty="0" smtClean="0"/>
              <a:t> STT </a:t>
            </a:r>
            <a:r>
              <a:rPr lang="de-DE" sz="1800" dirty="0" err="1" smtClean="0"/>
              <a:t>sector</a:t>
            </a:r>
            <a:r>
              <a:rPr lang="de-DE" dirty="0" smtClean="0"/>
              <a:t>, ~ 700 </a:t>
            </a:r>
            <a:r>
              <a:rPr lang="de-DE" dirty="0" err="1" smtClean="0"/>
              <a:t>straws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 smtClean="0"/>
              <a:t>Q1 / 2016</a:t>
            </a:r>
            <a:r>
              <a:rPr lang="de-DE" dirty="0" smtClean="0"/>
              <a:t>: </a:t>
            </a:r>
            <a:r>
              <a:rPr lang="de-DE" dirty="0" err="1" smtClean="0"/>
              <a:t>Pre-series</a:t>
            </a:r>
            <a:r>
              <a:rPr lang="de-DE" dirty="0" smtClean="0"/>
              <a:t> STT </a:t>
            </a:r>
            <a:r>
              <a:rPr lang="de-DE" dirty="0" err="1" smtClean="0"/>
              <a:t>sector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beam  </a:t>
            </a:r>
            <a:endParaRPr lang="de-DE" sz="1800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Events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6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</a:t>
            </a:r>
            <a:r>
              <a:rPr lang="de-DE" dirty="0" smtClean="0"/>
              <a:t>ystem </a:t>
            </a:r>
            <a:r>
              <a:rPr lang="de-DE" dirty="0" err="1" smtClean="0"/>
              <a:t>timelines</a:t>
            </a:r>
            <a:r>
              <a:rPr lang="de-DE" dirty="0" smtClean="0"/>
              <a:t> </a:t>
            </a:r>
            <a:r>
              <a:rPr lang="de-DE" dirty="0" err="1" smtClean="0"/>
              <a:t>separated</a:t>
            </a:r>
            <a:r>
              <a:rPr lang="de-DE" dirty="0" smtClean="0"/>
              <a:t> in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/>
              <a:t>&amp;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STT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timelines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(</a:t>
            </a:r>
            <a:r>
              <a:rPr lang="de-DE" dirty="0" err="1" smtClean="0"/>
              <a:t>milestone</a:t>
            </a:r>
            <a:r>
              <a:rPr lang="de-DE" dirty="0" smtClean="0"/>
              <a:t> </a:t>
            </a:r>
            <a:r>
              <a:rPr lang="de-DE" dirty="0" err="1" smtClean="0"/>
              <a:t>loaded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Propose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off-site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Q2/ 2018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Q2-Q3/ 2018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option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for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>
                <a:sym typeface="Symbol"/>
              </a:rPr>
              <a:t>f</a:t>
            </a:r>
            <a:r>
              <a:rPr lang="de-DE" sz="1800" dirty="0" err="1" smtClean="0">
                <a:sym typeface="Symbol"/>
              </a:rPr>
              <a:t>ull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pre-commissioning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of</a:t>
            </a:r>
            <a:r>
              <a:rPr lang="de-DE" sz="1800" dirty="0" smtClean="0">
                <a:sym typeface="Symbol"/>
              </a:rPr>
              <a:t> STT </a:t>
            </a:r>
            <a:r>
              <a:rPr lang="de-DE" sz="1800" dirty="0" err="1" smtClean="0">
                <a:sym typeface="Symbol"/>
              </a:rPr>
              <a:t>with</a:t>
            </a:r>
            <a:r>
              <a:rPr lang="de-DE" sz="1800" dirty="0" smtClean="0">
                <a:sym typeface="Symbol"/>
              </a:rPr>
              <a:t> beam off-site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>
                <a:sym typeface="Symbol"/>
              </a:rPr>
              <a:t> Test all </a:t>
            </a:r>
            <a:r>
              <a:rPr lang="de-DE" sz="1800" dirty="0" err="1" smtClean="0">
                <a:sym typeface="Symbol"/>
              </a:rPr>
              <a:t>channels</a:t>
            </a:r>
            <a:r>
              <a:rPr lang="de-DE" sz="1800" dirty="0" smtClean="0">
                <a:sym typeface="Symbol"/>
              </a:rPr>
              <a:t> &amp; </a:t>
            </a:r>
            <a:r>
              <a:rPr lang="de-DE" sz="1800" dirty="0" err="1" smtClean="0">
                <a:sym typeface="Symbol"/>
              </a:rPr>
              <a:t>replace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faulty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readout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boards</a:t>
            </a:r>
            <a:r>
              <a:rPr lang="de-DE" sz="1800" dirty="0" smtClean="0">
                <a:sym typeface="Symbol"/>
              </a:rPr>
              <a:t>, </a:t>
            </a:r>
            <a:r>
              <a:rPr lang="de-DE" sz="1800" dirty="0" err="1" smtClean="0">
                <a:sym typeface="Symbol"/>
              </a:rPr>
              <a:t>full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access</a:t>
            </a:r>
            <a:r>
              <a:rPr lang="de-DE" sz="1800" dirty="0" smtClean="0">
                <a:sym typeface="Symbol"/>
              </a:rPr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>
                <a:sym typeface="Symbol"/>
              </a:rPr>
              <a:t> Tune </a:t>
            </a:r>
            <a:r>
              <a:rPr lang="de-DE" sz="1800" dirty="0" err="1">
                <a:sym typeface="Symbol"/>
              </a:rPr>
              <a:t>r</a:t>
            </a:r>
            <a:r>
              <a:rPr lang="de-DE" sz="1800" dirty="0" err="1" smtClean="0">
                <a:sym typeface="Symbol"/>
              </a:rPr>
              <a:t>eadout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settings</a:t>
            </a:r>
            <a:r>
              <a:rPr lang="de-DE" sz="1800" dirty="0" smtClean="0">
                <a:sym typeface="Symbol"/>
              </a:rPr>
              <a:t>, </a:t>
            </a:r>
            <a:r>
              <a:rPr lang="de-DE" sz="1800" dirty="0" err="1" smtClean="0">
                <a:sym typeface="Symbol"/>
              </a:rPr>
              <a:t>thresholds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with</a:t>
            </a:r>
            <a:r>
              <a:rPr lang="de-DE" sz="1800" dirty="0" smtClean="0">
                <a:sym typeface="Symbol"/>
              </a:rPr>
              <a:t> beam  (</a:t>
            </a:r>
            <a:r>
              <a:rPr lang="de-DE" sz="1800" dirty="0" err="1" smtClean="0">
                <a:sym typeface="Symbol"/>
              </a:rPr>
              <a:t>most</a:t>
            </a:r>
            <a:r>
              <a:rPr lang="de-DE" sz="1800" dirty="0" smtClean="0">
                <a:sym typeface="Symbol"/>
              </a:rPr>
              <a:t> time </a:t>
            </a:r>
            <a:r>
              <a:rPr lang="de-DE" sz="1800" dirty="0" err="1" smtClean="0">
                <a:sym typeface="Symbol"/>
              </a:rPr>
              <a:t>consuming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task</a:t>
            </a:r>
            <a:r>
              <a:rPr lang="de-DE" sz="1800" dirty="0" smtClean="0">
                <a:sym typeface="Symbo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Symbol"/>
              </a:rPr>
              <a:t>Then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concentrate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on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mechanical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installation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of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STT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system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at FAIR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Symbol"/>
              </a:rPr>
              <a:t>Definition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installation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procedures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schedule</a:t>
            </a:r>
            <a:r>
              <a:rPr lang="de-DE" dirty="0" smtClean="0">
                <a:sym typeface="Symbol"/>
              </a:rPr>
              <a:t> in </a:t>
            </a:r>
            <a:r>
              <a:rPr lang="de-DE" dirty="0" err="1" smtClean="0">
                <a:sym typeface="Symbol"/>
              </a:rPr>
              <a:t>progress</a:t>
            </a:r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..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Project Plan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60764"/>
              </p:ext>
            </p:extLst>
          </p:nvPr>
        </p:nvGraphicFramePr>
        <p:xfrm>
          <a:off x="1036742" y="4494768"/>
          <a:ext cx="7405688" cy="203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Arbeitsblatt" r:id="rId3" imgW="6353243" imgH="1438185" progId="Excel.Sheet.12">
                  <p:embed/>
                </p:oleObj>
              </mc:Choice>
              <mc:Fallback>
                <p:oleObj name="Arbeitsblatt" r:id="rId3" imgW="6353243" imgH="1438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742" y="4494768"/>
                        <a:ext cx="7405688" cy="2039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9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STT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&amp;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/>
              <a:t> </a:t>
            </a:r>
            <a:r>
              <a:rPr lang="de-DE" sz="1800" dirty="0" err="1" smtClean="0"/>
              <a:t>Straw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ongoing</a:t>
            </a:r>
            <a:endParaRPr lang="de-DE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/>
              <a:t> Profile </a:t>
            </a:r>
            <a:r>
              <a:rPr lang="de-DE" sz="1800" dirty="0" err="1" smtClean="0"/>
              <a:t>plate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straw</a:t>
            </a:r>
            <a:r>
              <a:rPr lang="de-DE" sz="1800" dirty="0" smtClean="0"/>
              <a:t> </a:t>
            </a:r>
            <a:r>
              <a:rPr lang="de-DE" sz="1800" dirty="0" err="1" smtClean="0"/>
              <a:t>module</a:t>
            </a:r>
            <a:r>
              <a:rPr lang="de-DE" sz="1800" dirty="0" smtClean="0"/>
              <a:t> </a:t>
            </a:r>
            <a:r>
              <a:rPr lang="de-DE" sz="1800" dirty="0" err="1" smtClean="0"/>
              <a:t>gluing</a:t>
            </a:r>
            <a:r>
              <a:rPr lang="de-DE" sz="1800" dirty="0" smtClean="0"/>
              <a:t> </a:t>
            </a:r>
            <a:r>
              <a:rPr lang="de-DE" sz="1800" dirty="0" err="1" smtClean="0"/>
              <a:t>ordered</a:t>
            </a:r>
            <a:r>
              <a:rPr lang="de-DE" sz="1800" dirty="0" smtClean="0"/>
              <a:t> (</a:t>
            </a:r>
            <a:r>
              <a:rPr lang="de-DE" sz="1800" dirty="0" err="1" smtClean="0"/>
              <a:t>new</a:t>
            </a:r>
            <a:r>
              <a:rPr lang="de-DE" sz="1800" dirty="0" smtClean="0"/>
              <a:t> </a:t>
            </a:r>
            <a:r>
              <a:rPr lang="de-DE" sz="1800" dirty="0" err="1" smtClean="0"/>
              <a:t>straw</a:t>
            </a:r>
            <a:r>
              <a:rPr lang="de-DE" sz="1800" dirty="0" smtClean="0"/>
              <a:t> </a:t>
            </a:r>
            <a:r>
              <a:rPr lang="de-DE" sz="1800" dirty="0" err="1" smtClean="0"/>
              <a:t>pitch</a:t>
            </a:r>
            <a:r>
              <a:rPr lang="de-DE" sz="1800" dirty="0" smtClean="0"/>
              <a:t> 10.14mm)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 </a:t>
            </a:r>
            <a:r>
              <a:rPr lang="de-DE" sz="1800" dirty="0" smtClean="0"/>
              <a:t>Next </a:t>
            </a:r>
            <a:r>
              <a:rPr lang="de-DE" sz="1800" dirty="0" err="1" smtClean="0"/>
              <a:t>step</a:t>
            </a:r>
            <a:r>
              <a:rPr lang="de-DE" sz="1800" dirty="0" smtClean="0"/>
              <a:t>: </a:t>
            </a:r>
            <a:r>
              <a:rPr lang="de-DE" sz="1800" dirty="0" err="1"/>
              <a:t>s</a:t>
            </a:r>
            <a:r>
              <a:rPr lang="de-DE" sz="1800" dirty="0" err="1" smtClean="0"/>
              <a:t>traw</a:t>
            </a:r>
            <a:r>
              <a:rPr lang="de-DE" sz="1800" dirty="0" smtClean="0"/>
              <a:t> </a:t>
            </a:r>
            <a:r>
              <a:rPr lang="de-DE" sz="1800" dirty="0" err="1" smtClean="0"/>
              <a:t>module</a:t>
            </a:r>
            <a:r>
              <a:rPr lang="de-DE" sz="1800" dirty="0" smtClean="0"/>
              <a:t> </a:t>
            </a:r>
            <a:r>
              <a:rPr lang="de-DE" sz="1800" dirty="0" err="1" smtClean="0"/>
              <a:t>gluing</a:t>
            </a:r>
            <a:r>
              <a:rPr lang="de-DE" sz="1800" dirty="0" smtClean="0"/>
              <a:t> (</a:t>
            </a:r>
            <a:r>
              <a:rPr lang="de-DE" sz="1800" dirty="0" err="1" smtClean="0"/>
              <a:t>quad-layers</a:t>
            </a:r>
            <a:r>
              <a:rPr lang="de-DE" sz="1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Overall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design</a:t>
            </a:r>
            <a:endParaRPr lang="de-DE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/>
              <a:t> </a:t>
            </a:r>
            <a:r>
              <a:rPr lang="de-DE" sz="1800" dirty="0" err="1" smtClean="0"/>
              <a:t>Assembly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smtClean="0"/>
              <a:t>STT / </a:t>
            </a:r>
            <a:r>
              <a:rPr lang="de-DE" sz="1800" dirty="0"/>
              <a:t>C</a:t>
            </a:r>
            <a:r>
              <a:rPr lang="de-DE" sz="1800" dirty="0" smtClean="0"/>
              <a:t>entral </a:t>
            </a:r>
            <a:r>
              <a:rPr lang="de-DE" sz="1800" dirty="0"/>
              <a:t>F</a:t>
            </a:r>
            <a:r>
              <a:rPr lang="de-DE" sz="1800" dirty="0" smtClean="0"/>
              <a:t>rame </a:t>
            </a:r>
            <a:r>
              <a:rPr lang="de-DE" sz="1800" dirty="0"/>
              <a:t>prototype </a:t>
            </a:r>
            <a:r>
              <a:rPr lang="de-DE" sz="1800" dirty="0" smtClean="0"/>
              <a:t>(</a:t>
            </a:r>
            <a:r>
              <a:rPr lang="de-DE" sz="1800" dirty="0" err="1" smtClean="0"/>
              <a:t>Frascati</a:t>
            </a:r>
            <a:r>
              <a:rPr lang="de-DE" sz="1800" dirty="0" smtClean="0"/>
              <a:t>/</a:t>
            </a:r>
            <a:r>
              <a:rPr lang="de-DE" sz="1800" dirty="0" err="1" smtClean="0"/>
              <a:t>Juelich</a:t>
            </a:r>
            <a:r>
              <a:rPr lang="de-DE" sz="18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 </a:t>
            </a:r>
            <a:r>
              <a:rPr lang="de-DE" sz="1800" dirty="0" smtClean="0"/>
              <a:t>Next: </a:t>
            </a:r>
            <a:r>
              <a:rPr lang="de-DE" sz="1800" dirty="0" err="1"/>
              <a:t>m</a:t>
            </a:r>
            <a:r>
              <a:rPr lang="de-DE" sz="1800" dirty="0" err="1" smtClean="0"/>
              <a:t>ounting</a:t>
            </a:r>
            <a:r>
              <a:rPr lang="de-DE" sz="1800" dirty="0" smtClean="0"/>
              <a:t> &amp; </a:t>
            </a:r>
            <a:r>
              <a:rPr lang="de-DE" sz="1800" dirty="0" err="1" smtClean="0"/>
              <a:t>alignment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straw</a:t>
            </a:r>
            <a:r>
              <a:rPr lang="de-DE" sz="1800" dirty="0" smtClean="0"/>
              <a:t> </a:t>
            </a:r>
            <a:r>
              <a:rPr lang="de-DE" sz="1800" dirty="0" err="1" smtClean="0"/>
              <a:t>modules</a:t>
            </a:r>
            <a:r>
              <a:rPr lang="de-DE" sz="1800" dirty="0" smtClean="0"/>
              <a:t> in STT </a:t>
            </a:r>
            <a:r>
              <a:rPr lang="de-DE" sz="1800" dirty="0" err="1" smtClean="0"/>
              <a:t>frame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General </a:t>
            </a:r>
            <a:r>
              <a:rPr lang="de-DE" sz="2000" dirty="0" err="1" smtClean="0"/>
              <a:t>installation</a:t>
            </a:r>
            <a:r>
              <a:rPr lang="de-DE" sz="2000" dirty="0" smtClean="0"/>
              <a:t>, </a:t>
            </a:r>
            <a:r>
              <a:rPr lang="de-DE" sz="2000" dirty="0" err="1" smtClean="0"/>
              <a:t>rack</a:t>
            </a:r>
            <a:r>
              <a:rPr lang="de-DE" sz="2000" dirty="0" smtClean="0"/>
              <a:t> </a:t>
            </a:r>
            <a:r>
              <a:rPr lang="de-DE" sz="2000" dirty="0" err="1" smtClean="0"/>
              <a:t>positions</a:t>
            </a:r>
            <a:r>
              <a:rPr lang="de-DE" sz="2000" dirty="0"/>
              <a:t>,</a:t>
            </a:r>
            <a:r>
              <a:rPr lang="de-DE" sz="2000" dirty="0" smtClean="0"/>
              <a:t> </a:t>
            </a:r>
            <a:r>
              <a:rPr lang="de-DE" sz="2000" dirty="0" err="1" smtClean="0"/>
              <a:t>cabling</a:t>
            </a:r>
            <a:r>
              <a:rPr lang="de-DE" sz="2000" dirty="0"/>
              <a:t> </a:t>
            </a:r>
            <a:r>
              <a:rPr lang="de-DE" sz="2000" dirty="0" err="1" smtClean="0"/>
              <a:t>scheme</a:t>
            </a:r>
            <a:r>
              <a:rPr lang="de-DE" sz="2000" dirty="0" smtClean="0"/>
              <a:t> .. </a:t>
            </a:r>
            <a:r>
              <a:rPr lang="de-DE" sz="2000" dirty="0" err="1" smtClean="0"/>
              <a:t>ongoing</a:t>
            </a: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Set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&amp;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</a:t>
            </a:r>
            <a:r>
              <a:rPr lang="de-DE" sz="2000" dirty="0" err="1" smtClean="0"/>
              <a:t>area</a:t>
            </a:r>
            <a:r>
              <a:rPr lang="de-DE" sz="2000" dirty="0" smtClean="0"/>
              <a:t> in </a:t>
            </a:r>
            <a:r>
              <a:rPr lang="de-DE" sz="2000" dirty="0" err="1" smtClean="0"/>
              <a:t>Juelich</a:t>
            </a:r>
            <a:r>
              <a:rPr lang="de-DE" sz="2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/>
              <a:t> COSY-TOF beam </a:t>
            </a:r>
            <a:r>
              <a:rPr lang="de-DE" sz="1800" dirty="0" err="1" smtClean="0"/>
              <a:t>area</a:t>
            </a:r>
            <a:r>
              <a:rPr lang="de-DE" sz="1800" dirty="0" smtClean="0"/>
              <a:t>, in-beam </a:t>
            </a:r>
            <a:r>
              <a:rPr lang="de-DE" sz="1800" dirty="0" err="1" smtClean="0"/>
              <a:t>tests</a:t>
            </a:r>
            <a:r>
              <a:rPr lang="de-DE" sz="1800" dirty="0" smtClean="0"/>
              <a:t>, </a:t>
            </a:r>
            <a:r>
              <a:rPr lang="de-DE" sz="1800" dirty="0" err="1" smtClean="0"/>
              <a:t>cosmic</a:t>
            </a:r>
            <a:r>
              <a:rPr lang="de-DE" sz="1800" dirty="0" smtClean="0"/>
              <a:t> </a:t>
            </a:r>
            <a:r>
              <a:rPr lang="de-DE" sz="1800" dirty="0" err="1" smtClean="0"/>
              <a:t>tests</a:t>
            </a:r>
            <a:endParaRPr lang="de-DE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smtClean="0"/>
              <a:t> Option: STT </a:t>
            </a:r>
            <a:r>
              <a:rPr lang="de-DE" sz="1800" dirty="0" err="1" smtClean="0"/>
              <a:t>set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area</a:t>
            </a:r>
            <a:r>
              <a:rPr lang="de-DE" sz="1800" dirty="0" smtClean="0"/>
              <a:t> 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Status – </a:t>
            </a:r>
            <a:r>
              <a:rPr lang="de-DE" dirty="0" err="1" smtClean="0"/>
              <a:t>Mech</a:t>
            </a:r>
            <a:r>
              <a:rPr lang="de-DE" dirty="0" smtClean="0"/>
              <a:t>. </a:t>
            </a:r>
            <a:r>
              <a:rPr lang="de-DE" dirty="0" err="1" smtClean="0"/>
              <a:t>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9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S</a:t>
            </a:r>
            <a:r>
              <a:rPr lang="de-DE" sz="2000" dirty="0" smtClean="0"/>
              <a:t>etting </a:t>
            </a:r>
            <a:r>
              <a:rPr lang="de-DE" sz="2000" dirty="0" err="1" smtClean="0"/>
              <a:t>up</a:t>
            </a:r>
            <a:r>
              <a:rPr lang="de-DE" sz="2000" dirty="0" smtClean="0"/>
              <a:t> larger-</a:t>
            </a:r>
            <a:r>
              <a:rPr lang="de-DE" sz="2000" dirty="0" err="1" smtClean="0"/>
              <a:t>scale</a:t>
            </a:r>
            <a:r>
              <a:rPr lang="de-DE" sz="2000" dirty="0" smtClean="0"/>
              <a:t> </a:t>
            </a:r>
            <a:r>
              <a:rPr lang="de-DE" sz="2000" dirty="0" err="1" smtClean="0"/>
              <a:t>readout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/>
              <a:t> </a:t>
            </a:r>
            <a:r>
              <a:rPr lang="de-DE" sz="2000" dirty="0" err="1" smtClean="0"/>
              <a:t>ongoing</a:t>
            </a:r>
            <a:r>
              <a:rPr lang="de-DE" sz="2000" dirty="0" smtClean="0"/>
              <a:t> (~ 700 </a:t>
            </a:r>
            <a:r>
              <a:rPr lang="de-DE" sz="2000" dirty="0" err="1" smtClean="0"/>
              <a:t>ch</a:t>
            </a:r>
            <a:r>
              <a:rPr lang="de-DE" sz="2000" dirty="0" smtClean="0"/>
              <a:t>) </a:t>
            </a: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New PASTTREC(v1</a:t>
            </a:r>
            <a:r>
              <a:rPr lang="de-DE" sz="2000" dirty="0" smtClean="0"/>
              <a:t>) ASIC </a:t>
            </a:r>
            <a:r>
              <a:rPr lang="de-DE" sz="2000" dirty="0" err="1" smtClean="0"/>
              <a:t>readout</a:t>
            </a:r>
            <a:r>
              <a:rPr lang="de-DE" sz="2000" dirty="0" smtClean="0"/>
              <a:t> </a:t>
            </a:r>
            <a:r>
              <a:rPr lang="de-DE" sz="2000" dirty="0" err="1" smtClean="0"/>
              <a:t>chip</a:t>
            </a: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FE-board </a:t>
            </a:r>
            <a:r>
              <a:rPr lang="de-DE" sz="2000" dirty="0" err="1" smtClean="0"/>
              <a:t>produced</a:t>
            </a:r>
            <a:r>
              <a:rPr lang="de-DE" sz="2000" dirty="0" smtClean="0"/>
              <a:t>, </a:t>
            </a:r>
            <a:r>
              <a:rPr lang="de-DE" sz="2000" dirty="0" err="1" smtClean="0"/>
              <a:t>chips</a:t>
            </a:r>
            <a:r>
              <a:rPr lang="de-DE" sz="2000" dirty="0" smtClean="0"/>
              <a:t> </a:t>
            </a:r>
            <a:r>
              <a:rPr lang="de-DE" sz="2000" dirty="0" err="1" smtClean="0"/>
              <a:t>bonded</a:t>
            </a:r>
            <a:r>
              <a:rPr lang="de-DE" sz="2000" dirty="0" smtClean="0"/>
              <a:t>, </a:t>
            </a:r>
            <a:r>
              <a:rPr lang="de-DE" sz="2000" dirty="0" err="1" smtClean="0"/>
              <a:t>functional</a:t>
            </a:r>
            <a:r>
              <a:rPr lang="de-DE" sz="2000" dirty="0" smtClean="0"/>
              <a:t> </a:t>
            </a:r>
            <a:r>
              <a:rPr lang="de-DE" sz="2000" dirty="0" err="1" smtClean="0"/>
              <a:t>tests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TRB </a:t>
            </a:r>
            <a:r>
              <a:rPr lang="de-DE" sz="2000" dirty="0" err="1" smtClean="0"/>
              <a:t>readout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, 10</a:t>
            </a:r>
            <a:r>
              <a:rPr lang="de-DE" sz="2000" dirty="0" smtClean="0">
                <a:sym typeface="Symbol"/>
              </a:rPr>
              <a:t> TRB </a:t>
            </a:r>
            <a:r>
              <a:rPr lang="de-DE" sz="2000" dirty="0" err="1" smtClean="0">
                <a:sym typeface="Symbol"/>
              </a:rPr>
              <a:t>boards</a:t>
            </a:r>
            <a:r>
              <a:rPr lang="de-DE" sz="2000" dirty="0" smtClean="0">
                <a:sym typeface="Symbol"/>
              </a:rPr>
              <a:t>, </a:t>
            </a:r>
            <a:r>
              <a:rPr lang="de-DE" sz="2000" dirty="0" err="1" smtClean="0"/>
              <a:t>crate</a:t>
            </a:r>
            <a:r>
              <a:rPr lang="de-DE" sz="2000" dirty="0" smtClean="0"/>
              <a:t> </a:t>
            </a:r>
            <a:r>
              <a:rPr lang="de-DE" sz="2000" dirty="0" err="1" smtClean="0"/>
              <a:t>architecture</a:t>
            </a:r>
            <a:r>
              <a:rPr lang="de-DE" sz="2000" dirty="0" smtClean="0"/>
              <a:t>, 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New: ASIC </a:t>
            </a:r>
            <a:r>
              <a:rPr lang="de-DE" sz="2000" dirty="0" err="1" smtClean="0"/>
              <a:t>setting</a:t>
            </a:r>
            <a:r>
              <a:rPr lang="de-DE" sz="2000" dirty="0" smtClean="0"/>
              <a:t>/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FPGA in TRB</a:t>
            </a:r>
          </a:p>
          <a:p>
            <a:pPr marL="0" indent="0"/>
            <a:r>
              <a:rPr lang="de-DE" sz="2000" dirty="0" smtClean="0">
                <a:sym typeface="Symbol"/>
              </a:rPr>
              <a:t>	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eports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by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Dominik &amp; Pawel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FADC </a:t>
            </a:r>
            <a:r>
              <a:rPr lang="de-DE" sz="2000" dirty="0" err="1" smtClean="0"/>
              <a:t>readout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, FEE-</a:t>
            </a:r>
            <a:r>
              <a:rPr lang="de-DE" sz="2000" dirty="0" err="1" smtClean="0"/>
              <a:t>free</a:t>
            </a:r>
            <a:r>
              <a:rPr lang="de-DE" sz="2000" dirty="0" smtClean="0"/>
              <a:t> </a:t>
            </a:r>
            <a:r>
              <a:rPr lang="de-DE" sz="2000" dirty="0" err="1" smtClean="0"/>
              <a:t>layout</a:t>
            </a:r>
            <a:r>
              <a:rPr lang="de-DE" sz="2000" dirty="0" smtClean="0"/>
              <a:t> design (HV </a:t>
            </a:r>
            <a:r>
              <a:rPr lang="de-DE" sz="2000" dirty="0" err="1" smtClean="0"/>
              <a:t>supply</a:t>
            </a:r>
            <a:r>
              <a:rPr lang="de-DE" sz="2000" dirty="0"/>
              <a:t> </a:t>
            </a:r>
            <a:r>
              <a:rPr lang="de-DE" sz="2000" dirty="0" smtClean="0"/>
              <a:t>&amp; </a:t>
            </a:r>
            <a:r>
              <a:rPr lang="de-DE" sz="2000" dirty="0" err="1" smtClean="0"/>
              <a:t>pre-amp</a:t>
            </a:r>
            <a:r>
              <a:rPr lang="de-DE" sz="2000" dirty="0" smtClean="0"/>
              <a:t> backend),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architecture</a:t>
            </a:r>
            <a:r>
              <a:rPr lang="de-DE" sz="2000" dirty="0" smtClean="0"/>
              <a:t> </a:t>
            </a:r>
            <a:r>
              <a:rPr lang="de-DE" sz="2000" dirty="0" err="1" smtClean="0"/>
              <a:t>defined</a:t>
            </a:r>
            <a:r>
              <a:rPr lang="de-DE" sz="2000" dirty="0" smtClean="0"/>
              <a:t>, </a:t>
            </a:r>
            <a:r>
              <a:rPr lang="de-DE" sz="2000" dirty="0" err="1" smtClean="0"/>
              <a:t>rack</a:t>
            </a:r>
            <a:r>
              <a:rPr lang="de-DE" sz="2000" dirty="0" smtClean="0"/>
              <a:t> design, </a:t>
            </a:r>
            <a:r>
              <a:rPr lang="de-DE" sz="2000" dirty="0" err="1" smtClean="0"/>
              <a:t>connectors</a:t>
            </a:r>
            <a:r>
              <a:rPr lang="de-DE" sz="2000" dirty="0" smtClean="0"/>
              <a:t> </a:t>
            </a:r>
            <a:r>
              <a:rPr lang="de-DE" sz="2000" dirty="0" err="1" smtClean="0"/>
              <a:t>ongoing</a:t>
            </a:r>
            <a:r>
              <a:rPr lang="de-DE" sz="2000" dirty="0" smtClean="0"/>
              <a:t>  </a:t>
            </a:r>
          </a:p>
          <a:p>
            <a:pPr marL="0" indent="0"/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Status – Electronic </a:t>
            </a:r>
            <a:r>
              <a:rPr lang="de-DE" dirty="0" err="1" smtClean="0"/>
              <a:t>Readout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2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Requests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2015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85239"/>
              </p:ext>
            </p:extLst>
          </p:nvPr>
        </p:nvGraphicFramePr>
        <p:xfrm>
          <a:off x="746575" y="1557180"/>
          <a:ext cx="7893285" cy="34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215135"/>
                <a:gridCol w="1350150"/>
                <a:gridCol w="1142535"/>
                <a:gridCol w="2565285"/>
              </a:tblGrid>
              <a:tr h="792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time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</a:t>
                      </a:r>
                      <a:endParaRPr lang="de-DE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(May 4</a:t>
                      </a:r>
                      <a:r>
                        <a:rPr lang="de-DE" sz="1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de-DE" sz="1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3.0, 0.8, 0.6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Karl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(2014) + </a:t>
                      </a:r>
                      <a:r>
                        <a:rPr lang="de-DE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readout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PANDA-FT prototype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de-DE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Q3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3.0, 2.0, 1.3, 1.0, 0.8, 0.6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COSY-TOF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Larger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readout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de-DE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Q4)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Deuteron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2.0, 1.3, 1.0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COSY-TOF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4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Requests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2015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TRK Session, March-18th,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75473"/>
              </p:ext>
            </p:extLst>
          </p:nvPr>
        </p:nvGraphicFramePr>
        <p:xfrm>
          <a:off x="746575" y="1557180"/>
          <a:ext cx="7893285" cy="34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215135"/>
                <a:gridCol w="1350150"/>
                <a:gridCol w="1142535"/>
                <a:gridCol w="2565285"/>
              </a:tblGrid>
              <a:tr h="792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time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</a:t>
                      </a:r>
                      <a:endParaRPr lang="de-DE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(May 4</a:t>
                      </a:r>
                      <a:r>
                        <a:rPr lang="de-DE" sz="1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de-DE" sz="1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3.0, 0.8, 0.6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Karl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(2014) + </a:t>
                      </a:r>
                      <a:r>
                        <a:rPr lang="de-DE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readout</a:t>
                      </a:r>
                      <a:r>
                        <a:rPr lang="de-DE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PANDA-FT prototype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DE" sz="1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de-DE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</a:t>
                      </a:r>
                      <a:r>
                        <a:rPr lang="de-DE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</a:t>
                      </a:r>
                      <a:r>
                        <a:rPr lang="de-DE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Q3</a:t>
                      </a:r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3.0, 2.0, 1.3, 1.0, 0.8, 0.6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COSY-TOF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Larger </a:t>
                      </a:r>
                      <a:r>
                        <a:rPr lang="de-DE" sz="1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</a:t>
                      </a:r>
                      <a:r>
                        <a:rPr lang="de-DE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readout</a:t>
                      </a:r>
                      <a:r>
                        <a:rPr lang="de-DE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setups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DE" sz="1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de-DE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Q4)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Deuteron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2.0, 1.3, 1.0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COSY-TOF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</a:t>
                      </a:r>
                      <a:r>
                        <a:rPr lang="de-DE" sz="1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56565" y="5250975"/>
            <a:ext cx="7830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May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STT  + FT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half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CBAC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Jun-29/30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1755</Words>
  <Application>Microsoft Office PowerPoint</Application>
  <PresentationFormat>Bildschirmpräsentation (4:3)</PresentationFormat>
  <Paragraphs>313</Paragraphs>
  <Slides>18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Wintz</dc:creator>
  <cp:lastModifiedBy>Peter Wintz</cp:lastModifiedBy>
  <cp:revision>1174</cp:revision>
  <cp:lastPrinted>2015-01-26T13:04:13Z</cp:lastPrinted>
  <dcterms:created xsi:type="dcterms:W3CDTF">2011-04-21T10:53:40Z</dcterms:created>
  <dcterms:modified xsi:type="dcterms:W3CDTF">2015-03-17T16:22:24Z</dcterms:modified>
</cp:coreProperties>
</file>