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8" r:id="rId2"/>
    <p:sldId id="266" r:id="rId3"/>
    <p:sldId id="272" r:id="rId4"/>
    <p:sldId id="274" r:id="rId5"/>
    <p:sldId id="273" r:id="rId6"/>
    <p:sldId id="275" r:id="rId7"/>
    <p:sldId id="276" r:id="rId8"/>
    <p:sldId id="269" r:id="rId9"/>
  </p:sldIdLst>
  <p:sldSz cx="9144000" cy="6858000" type="screen4x3"/>
  <p:notesSz cx="6858000" cy="97234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5B82"/>
    <a:srgbClr val="515151"/>
    <a:srgbClr val="B9B9B9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howGuides="1">
      <p:cViewPr>
        <p:scale>
          <a:sx n="50" d="100"/>
          <a:sy n="50" d="100"/>
        </p:scale>
        <p:origin x="-1086" y="-66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EA6734-C740-4016-B7A5-F815BA48D3E9}" type="datetimeFigureOut">
              <a:rPr lang="de-DE"/>
              <a:pPr>
                <a:defRPr/>
              </a:pPr>
              <a:t>17.03.2015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8038"/>
            <a:ext cx="5486400" cy="4376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DD1517-073F-4165-B1DB-A8AC453598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873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90" indent="-2861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600" indent="-2289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440" indent="-2289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280" indent="-2289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2EA16039-075E-4295-918E-4CDA14C3272D}" type="slidenum">
              <a:rPr lang="de-DE" smtClean="0"/>
              <a:pPr eaLnBrk="1" hangingPunct="1">
                <a:defRPr/>
              </a:pPr>
              <a:t>1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8205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DD1517-073F-4165-B1DB-A8AC453598D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32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2286000"/>
            <a:ext cx="8893175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7308850" y="1588"/>
            <a:ext cx="1835150" cy="979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7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249238"/>
            <a:ext cx="251777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17. März 2015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S. Schönen, D. Grunwald, V. Fracassi</a:t>
            </a: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84CC3E-084B-4AAA-AC59-3778D58FDEE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915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7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17. März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S. Schönen, D. Grunwald, V. Fracassi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AEC54-4C7E-4FB6-BC6D-45B4D254E6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326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17. März 2015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S. Schönen, D. Grunwald, V. Fracassi</a:t>
            </a:r>
            <a:endParaRPr lang="de-DE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EA07-2468-4CE1-A477-7F81261C2AA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865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17. März 2015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S. Schönen, D. Grunwald, V. Fracassi</a:t>
            </a:r>
            <a:endParaRPr lang="de-DE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5BA24-3E5C-43DF-BE9E-59C4C9E0265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187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17. März 2015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S. Schönen, D. Grunwald, V. Fracassi</a:t>
            </a:r>
            <a:endParaRPr lang="de-DE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35A9-226A-4605-9CC8-CB568941ED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27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17. März 2015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S. Schönen, D. Grunwald, V. Fracassi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20E6-B9C2-4F67-997D-3B197F22607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246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rgbClr val="005B82"/>
              </a:solidFill>
              <a:ea typeface="MS PGothic" pitchFamily="34" charset="-128"/>
            </a:endParaRPr>
          </a:p>
        </p:txBody>
      </p:sp>
      <p:sp>
        <p:nvSpPr>
          <p:cNvPr id="5" name="Rectangle 31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6" name="Rectangle 32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dirty="0">
              <a:ea typeface="MS PGothic" pitchFamily="34" charset="-128"/>
            </a:endParaRPr>
          </a:p>
        </p:txBody>
      </p:sp>
      <p:sp>
        <p:nvSpPr>
          <p:cNvPr id="7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dirty="0">
              <a:ea typeface="MS PGothic" pitchFamily="34" charset="-128"/>
            </a:endParaRPr>
          </a:p>
        </p:txBody>
      </p:sp>
      <p:sp>
        <p:nvSpPr>
          <p:cNvPr id="8" name="Rectangle 44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9" name="Rectangle 45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dirty="0">
              <a:ea typeface="MS PGothic" pitchFamily="34" charset="-128"/>
            </a:endParaRPr>
          </a:p>
        </p:txBody>
      </p:sp>
      <p:sp>
        <p:nvSpPr>
          <p:cNvPr id="10" name="Text Box 51"/>
          <p:cNvSpPr txBox="1">
            <a:spLocks noChangeArrowheads="1"/>
          </p:cNvSpPr>
          <p:nvPr userDrawn="1"/>
        </p:nvSpPr>
        <p:spPr bwMode="auto">
          <a:xfrm>
            <a:off x="683567" y="6345324"/>
            <a:ext cx="7524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F4F4F4"/>
                </a:solidFill>
                <a:ea typeface="MS PGothic" pitchFamily="34" charset="-128"/>
              </a:rPr>
              <a:t>ZEA</a:t>
            </a:r>
            <a:r>
              <a:rPr lang="en-US" sz="1400" baseline="0" dirty="0" smtClean="0">
                <a:solidFill>
                  <a:srgbClr val="F4F4F4"/>
                </a:solidFill>
                <a:ea typeface="MS PGothic" pitchFamily="34" charset="-128"/>
              </a:rPr>
              <a:t> 1: S. Schönen, D. </a:t>
            </a:r>
            <a:r>
              <a:rPr lang="en-US" sz="1400" baseline="0" dirty="0" err="1" smtClean="0">
                <a:solidFill>
                  <a:srgbClr val="F4F4F4"/>
                </a:solidFill>
                <a:ea typeface="MS PGothic" pitchFamily="34" charset="-128"/>
              </a:rPr>
              <a:t>Grunwald</a:t>
            </a:r>
            <a:r>
              <a:rPr lang="en-US" sz="1400" baseline="0" dirty="0" smtClean="0">
                <a:solidFill>
                  <a:srgbClr val="F4F4F4"/>
                </a:solidFill>
                <a:ea typeface="MS PGothic" pitchFamily="34" charset="-128"/>
              </a:rPr>
              <a:t>, V. Fracassi, </a:t>
            </a:r>
            <a:endParaRPr lang="en-US" sz="1400" dirty="0" smtClean="0">
              <a:solidFill>
                <a:srgbClr val="F4F4F4"/>
              </a:solidFill>
              <a:ea typeface="MS PGothic" pitchFamily="34" charset="-128"/>
            </a:endParaRPr>
          </a:p>
        </p:txBody>
      </p:sp>
      <p:pic>
        <p:nvPicPr>
          <p:cNvPr id="11" name="Picture 54" descr="Logo_FZ_Jülich_NEU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6"/>
          <p:cNvSpPr txBox="1">
            <a:spLocks noChangeArrowheads="1"/>
          </p:cNvSpPr>
          <p:nvPr userDrawn="1"/>
        </p:nvSpPr>
        <p:spPr bwMode="auto">
          <a:xfrm rot="16200000">
            <a:off x="-1079500" y="933450"/>
            <a:ext cx="2476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900" smtClean="0">
                <a:solidFill>
                  <a:srgbClr val="005B82"/>
                </a:solidFill>
                <a:latin typeface="Arial MT Bd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3070225"/>
            <a:ext cx="7772400" cy="719138"/>
          </a:xfrm>
          <a:prstGeom prst="rect">
            <a:avLst/>
          </a:prstGeo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3860800"/>
            <a:ext cx="7740650" cy="647700"/>
          </a:xfrm>
          <a:prstGeom prst="rect">
            <a:avLst/>
          </a:prstGeo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4" name="Picture 8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224644"/>
            <a:ext cx="2489373" cy="13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58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725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17. März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S. Schönen, D. Grunwald, V. Fracassi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EC98B2-BE07-42EC-BBC8-D18592123ED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5413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5413" y="2286000"/>
            <a:ext cx="127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5413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5413" y="0"/>
            <a:ext cx="127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5413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5413" y="4572000"/>
            <a:ext cx="127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9C9C9C"/>
              </a:solidFill>
            </a:endParaRPr>
          </a:p>
        </p:txBody>
      </p:sp>
      <p:pic>
        <p:nvPicPr>
          <p:cNvPr id="103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50813"/>
            <a:ext cx="14398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6" name="Rechteck 12"/>
          <p:cNvSpPr>
            <a:spLocks noChangeArrowheads="1"/>
          </p:cNvSpPr>
          <p:nvPr userDrawn="1"/>
        </p:nvSpPr>
        <p:spPr bwMode="auto">
          <a:xfrm rot="-5400000">
            <a:off x="-1076325" y="5665788"/>
            <a:ext cx="22764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700">
                <a:solidFill>
                  <a:srgbClr val="515151"/>
                </a:solidFill>
                <a:latin typeface="Arial" charset="0"/>
              </a:rPr>
              <a:t>Mitglied der Helmholtz-Gemeinschaft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564" y="3681028"/>
            <a:ext cx="8101012" cy="719138"/>
          </a:xfrm>
        </p:spPr>
        <p:txBody>
          <a:bodyPr anchor="ctr" anchorCtr="1"/>
          <a:lstStyle/>
          <a:p>
            <a:pPr eaLnBrk="1" hangingPunct="1"/>
            <a:r>
              <a:rPr lang="en-US" sz="2400" dirty="0" smtClean="0"/>
              <a:t>Micro Vertex Detector of PANDA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Strip </a:t>
            </a:r>
            <a:r>
              <a:rPr lang="en-US" sz="3200" smtClean="0"/>
              <a:t>Detector Disc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de-DE" sz="1800" b="1" dirty="0" smtClean="0"/>
              <a:t>Finite Element Analysis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576" y="5013176"/>
            <a:ext cx="7740650" cy="647700"/>
          </a:xfrm>
        </p:spPr>
        <p:txBody>
          <a:bodyPr/>
          <a:lstStyle/>
          <a:p>
            <a:pPr eaLnBrk="1" hangingPunct="1">
              <a:buNone/>
            </a:pPr>
            <a:r>
              <a:rPr lang="en-US" sz="1400" dirty="0" smtClean="0"/>
              <a:t>LII PANDA </a:t>
            </a:r>
            <a:r>
              <a:rPr lang="en-US" sz="1400" dirty="0" smtClean="0"/>
              <a:t>Mechanics Meeting</a:t>
            </a:r>
          </a:p>
          <a:p>
            <a:pPr eaLnBrk="1" hangingPunct="1">
              <a:buNone/>
            </a:pPr>
            <a:r>
              <a:rPr lang="en-US" sz="1400" dirty="0" smtClean="0"/>
              <a:t>Giessen 17.03.2015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145" y="5661248"/>
            <a:ext cx="1541856" cy="11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1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9"/>
    </mc:Choice>
    <mc:Fallback xmlns="">
      <p:transition spd="slow" advTm="46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283968" y="1989138"/>
            <a:ext cx="4716015" cy="4320182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The inner PEEK-holders are positioned in a manner which leads to unnecessary high deflection at the tip of the pixel disc Turin.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 smtClean="0"/>
              <a:t>Key-question: Which improvements of deflection can be achieved by optimized positions of the inner PEEK-holders?</a:t>
            </a:r>
            <a:endParaRPr lang="en-US" b="1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 März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ADA9F313-E0C6-4838-88E2-2D970F173514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9222" name="Inhaltsplatzhalter 7"/>
          <p:cNvSpPr>
            <a:spLocks noGrp="1"/>
          </p:cNvSpPr>
          <p:nvPr>
            <p:ph idx="17"/>
          </p:nvPr>
        </p:nvSpPr>
        <p:spPr bwMode="auto">
          <a:xfrm>
            <a:off x="720724" y="1152525"/>
            <a:ext cx="8315771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sz="2400" dirty="0" smtClean="0">
                <a:latin typeface="Arial" charset="0"/>
                <a:cs typeface="Arial" charset="0"/>
              </a:rPr>
              <a:t>Reducing deflection by optimized holder placement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99335"/>
            <a:ext cx="3458709" cy="314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44212" y="1930003"/>
            <a:ext cx="156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</a:t>
            </a:r>
            <a:r>
              <a:rPr lang="de-DE" dirty="0" err="1" smtClean="0"/>
              <a:t>ixel</a:t>
            </a:r>
            <a:r>
              <a:rPr lang="de-DE" dirty="0" smtClean="0"/>
              <a:t> </a:t>
            </a:r>
            <a:r>
              <a:rPr lang="de-DE" dirty="0" err="1" smtClean="0"/>
              <a:t>disc</a:t>
            </a:r>
            <a:r>
              <a:rPr lang="de-DE" dirty="0" smtClean="0"/>
              <a:t> Turin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654985" y="5859894"/>
            <a:ext cx="196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</a:t>
            </a:r>
            <a:r>
              <a:rPr lang="de-DE" dirty="0" err="1" smtClean="0"/>
              <a:t>nner</a:t>
            </a:r>
            <a:r>
              <a:rPr lang="de-DE" dirty="0" smtClean="0"/>
              <a:t> PEEK-holders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388277" y="5490562"/>
            <a:ext cx="158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CFRP-</a:t>
            </a:r>
            <a:r>
              <a:rPr lang="de-DE" dirty="0" err="1" smtClean="0"/>
              <a:t>structure</a:t>
            </a: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1053316" y="2276475"/>
            <a:ext cx="253243" cy="1224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1489062" y="5085184"/>
            <a:ext cx="634666" cy="376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2339752" y="4198621"/>
            <a:ext cx="296768" cy="1661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3059832" y="5029258"/>
            <a:ext cx="88967" cy="461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2488136" y="5447149"/>
            <a:ext cx="1984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outer</a:t>
            </a:r>
            <a:r>
              <a:rPr lang="de-DE" dirty="0" smtClean="0"/>
              <a:t> PEEK-holders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S. Schönen, D. Grunwald, V. Fracassi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4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 März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ADA9F313-E0C6-4838-88E2-2D970F173514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9222" name="Inhaltsplatzhalter 7"/>
          <p:cNvSpPr>
            <a:spLocks noGrp="1"/>
          </p:cNvSpPr>
          <p:nvPr>
            <p:ph idx="17"/>
          </p:nvPr>
        </p:nvSpPr>
        <p:spPr bwMode="auto">
          <a:xfrm>
            <a:off x="720724" y="1152525"/>
            <a:ext cx="8315771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sz="2400" dirty="0" smtClean="0">
                <a:latin typeface="Arial" charset="0"/>
                <a:cs typeface="Arial" charset="0"/>
              </a:rPr>
              <a:t>Movement of inner PEEK-holders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192831" cy="431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5" y="1958028"/>
            <a:ext cx="4443710" cy="442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Freihandform 9"/>
          <p:cNvSpPr/>
          <p:nvPr/>
        </p:nvSpPr>
        <p:spPr>
          <a:xfrm>
            <a:off x="1908810" y="3028950"/>
            <a:ext cx="327660" cy="152400"/>
          </a:xfrm>
          <a:custGeom>
            <a:avLst/>
            <a:gdLst>
              <a:gd name="connsiteX0" fmla="*/ 0 w 445770"/>
              <a:gd name="connsiteY0" fmla="*/ 152400 h 152400"/>
              <a:gd name="connsiteX1" fmla="*/ 222885 w 445770"/>
              <a:gd name="connsiteY1" fmla="*/ 49530 h 152400"/>
              <a:gd name="connsiteX2" fmla="*/ 445770 w 445770"/>
              <a:gd name="connsiteY2" fmla="*/ 0 h 152400"/>
              <a:gd name="connsiteX0" fmla="*/ 0 w 327660"/>
              <a:gd name="connsiteY0" fmla="*/ 152400 h 152400"/>
              <a:gd name="connsiteX1" fmla="*/ 222885 w 327660"/>
              <a:gd name="connsiteY1" fmla="*/ 49530 h 152400"/>
              <a:gd name="connsiteX2" fmla="*/ 327660 w 327660"/>
              <a:gd name="connsiteY2" fmla="*/ 0 h 152400"/>
              <a:gd name="connsiteX0" fmla="*/ 0 w 327660"/>
              <a:gd name="connsiteY0" fmla="*/ 152400 h 152400"/>
              <a:gd name="connsiteX1" fmla="*/ 133350 w 327660"/>
              <a:gd name="connsiteY1" fmla="*/ 45720 h 152400"/>
              <a:gd name="connsiteX2" fmla="*/ 327660 w 327660"/>
              <a:gd name="connsiteY2" fmla="*/ 0 h 152400"/>
              <a:gd name="connsiteX0" fmla="*/ 0 w 327660"/>
              <a:gd name="connsiteY0" fmla="*/ 152400 h 152400"/>
              <a:gd name="connsiteX1" fmla="*/ 133350 w 327660"/>
              <a:gd name="connsiteY1" fmla="*/ 45720 h 152400"/>
              <a:gd name="connsiteX2" fmla="*/ 327660 w 327660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660" h="152400">
                <a:moveTo>
                  <a:pt x="0" y="152400"/>
                </a:moveTo>
                <a:cubicBezTo>
                  <a:pt x="62865" y="79375"/>
                  <a:pt x="78740" y="71120"/>
                  <a:pt x="133350" y="45720"/>
                </a:cubicBezTo>
                <a:cubicBezTo>
                  <a:pt x="187960" y="20320"/>
                  <a:pt x="253365" y="12065"/>
                  <a:pt x="32766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1377315" y="4450080"/>
            <a:ext cx="723900" cy="741045"/>
          </a:xfrm>
          <a:custGeom>
            <a:avLst/>
            <a:gdLst>
              <a:gd name="connsiteX0" fmla="*/ 0 w 723900"/>
              <a:gd name="connsiteY0" fmla="*/ 0 h 741045"/>
              <a:gd name="connsiteX1" fmla="*/ 272415 w 723900"/>
              <a:gd name="connsiteY1" fmla="*/ 552450 h 741045"/>
              <a:gd name="connsiteX2" fmla="*/ 723900 w 723900"/>
              <a:gd name="connsiteY2" fmla="*/ 741045 h 74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741045">
                <a:moveTo>
                  <a:pt x="0" y="0"/>
                </a:moveTo>
                <a:cubicBezTo>
                  <a:pt x="75882" y="214471"/>
                  <a:pt x="151765" y="428943"/>
                  <a:pt x="272415" y="552450"/>
                </a:cubicBezTo>
                <a:cubicBezTo>
                  <a:pt x="393065" y="675957"/>
                  <a:pt x="558482" y="708501"/>
                  <a:pt x="723900" y="741045"/>
                </a:cubicBez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/>
          <p:cNvSpPr/>
          <p:nvPr/>
        </p:nvSpPr>
        <p:spPr>
          <a:xfrm>
            <a:off x="1310640" y="4044315"/>
            <a:ext cx="22860" cy="123825"/>
          </a:xfrm>
          <a:custGeom>
            <a:avLst/>
            <a:gdLst>
              <a:gd name="connsiteX0" fmla="*/ 22860 w 22860"/>
              <a:gd name="connsiteY0" fmla="*/ 0 h 123825"/>
              <a:gd name="connsiteX1" fmla="*/ 0 w 22860"/>
              <a:gd name="connsiteY1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" h="123825">
                <a:moveTo>
                  <a:pt x="22860" y="0"/>
                </a:moveTo>
                <a:lnTo>
                  <a:pt x="0" y="123825"/>
                </a:ln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 12"/>
          <p:cNvSpPr/>
          <p:nvPr/>
        </p:nvSpPr>
        <p:spPr>
          <a:xfrm>
            <a:off x="2489835" y="3034665"/>
            <a:ext cx="501015" cy="188595"/>
          </a:xfrm>
          <a:custGeom>
            <a:avLst/>
            <a:gdLst>
              <a:gd name="connsiteX0" fmla="*/ 501015 w 501015"/>
              <a:gd name="connsiteY0" fmla="*/ 188595 h 188595"/>
              <a:gd name="connsiteX1" fmla="*/ 230505 w 501015"/>
              <a:gd name="connsiteY1" fmla="*/ 47625 h 188595"/>
              <a:gd name="connsiteX2" fmla="*/ 0 w 501015"/>
              <a:gd name="connsiteY2" fmla="*/ 0 h 18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015" h="188595">
                <a:moveTo>
                  <a:pt x="501015" y="188595"/>
                </a:moveTo>
                <a:cubicBezTo>
                  <a:pt x="407511" y="133826"/>
                  <a:pt x="314007" y="79057"/>
                  <a:pt x="230505" y="47625"/>
                </a:cubicBezTo>
                <a:cubicBezTo>
                  <a:pt x="147003" y="16193"/>
                  <a:pt x="73501" y="8096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4211960" y="4005064"/>
            <a:ext cx="864096" cy="445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1739265" y="1619508"/>
            <a:ext cx="143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Start </a:t>
            </a:r>
            <a:r>
              <a:rPr lang="de-DE" dirty="0" smtClean="0"/>
              <a:t>P</a:t>
            </a:r>
            <a:r>
              <a:rPr lang="de-DE" dirty="0" smtClean="0"/>
              <a:t>osition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6037219" y="1619508"/>
            <a:ext cx="174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</a:t>
            </a:r>
            <a:r>
              <a:rPr lang="de-DE" dirty="0" smtClean="0"/>
              <a:t>ptimal </a:t>
            </a:r>
            <a:r>
              <a:rPr lang="de-DE" dirty="0" smtClean="0"/>
              <a:t>P</a:t>
            </a:r>
            <a:r>
              <a:rPr lang="de-DE" dirty="0" smtClean="0"/>
              <a:t>osition</a:t>
            </a:r>
            <a:endParaRPr lang="de-DE" dirty="0"/>
          </a:p>
        </p:txBody>
      </p:sp>
      <p:sp>
        <p:nvSpPr>
          <p:cNvPr id="23" name="Freihandform 22"/>
          <p:cNvSpPr/>
          <p:nvPr/>
        </p:nvSpPr>
        <p:spPr>
          <a:xfrm>
            <a:off x="1307822" y="3188326"/>
            <a:ext cx="507293" cy="1181342"/>
          </a:xfrm>
          <a:custGeom>
            <a:avLst/>
            <a:gdLst>
              <a:gd name="connsiteX0" fmla="*/ 367048 w 367048"/>
              <a:gd name="connsiteY0" fmla="*/ 0 h 1068947"/>
              <a:gd name="connsiteX1" fmla="*/ 6440 w 367048"/>
              <a:gd name="connsiteY1" fmla="*/ 656823 h 1068947"/>
              <a:gd name="connsiteX2" fmla="*/ 0 w 367048"/>
              <a:gd name="connsiteY2" fmla="*/ 1068947 h 1068947"/>
              <a:gd name="connsiteX3" fmla="*/ 367048 w 367048"/>
              <a:gd name="connsiteY3" fmla="*/ 51516 h 1068947"/>
              <a:gd name="connsiteX0" fmla="*/ 367048 w 367048"/>
              <a:gd name="connsiteY0" fmla="*/ 0 h 1068947"/>
              <a:gd name="connsiteX1" fmla="*/ 6440 w 367048"/>
              <a:gd name="connsiteY1" fmla="*/ 656823 h 1068947"/>
              <a:gd name="connsiteX2" fmla="*/ 0 w 367048"/>
              <a:gd name="connsiteY2" fmla="*/ 1068947 h 1068947"/>
              <a:gd name="connsiteX0" fmla="*/ 424198 w 424198"/>
              <a:gd name="connsiteY0" fmla="*/ 0 h 1126097"/>
              <a:gd name="connsiteX1" fmla="*/ 6440 w 424198"/>
              <a:gd name="connsiteY1" fmla="*/ 713973 h 1126097"/>
              <a:gd name="connsiteX2" fmla="*/ 0 w 424198"/>
              <a:gd name="connsiteY2" fmla="*/ 1126097 h 1126097"/>
              <a:gd name="connsiteX0" fmla="*/ 507293 w 507293"/>
              <a:gd name="connsiteY0" fmla="*/ 0 h 1126097"/>
              <a:gd name="connsiteX1" fmla="*/ 0 w 507293"/>
              <a:gd name="connsiteY1" fmla="*/ 774933 h 1126097"/>
              <a:gd name="connsiteX2" fmla="*/ 83095 w 507293"/>
              <a:gd name="connsiteY2" fmla="*/ 1126097 h 1126097"/>
              <a:gd name="connsiteX0" fmla="*/ 513733 w 513733"/>
              <a:gd name="connsiteY0" fmla="*/ 0 h 1232777"/>
              <a:gd name="connsiteX1" fmla="*/ 6440 w 513733"/>
              <a:gd name="connsiteY1" fmla="*/ 774933 h 1232777"/>
              <a:gd name="connsiteX2" fmla="*/ 0 w 513733"/>
              <a:gd name="connsiteY2" fmla="*/ 1232777 h 1232777"/>
              <a:gd name="connsiteX0" fmla="*/ 507427 w 507427"/>
              <a:gd name="connsiteY0" fmla="*/ 0 h 1181342"/>
              <a:gd name="connsiteX1" fmla="*/ 134 w 507427"/>
              <a:gd name="connsiteY1" fmla="*/ 774933 h 1181342"/>
              <a:gd name="connsiteX2" fmla="*/ 20364 w 507427"/>
              <a:gd name="connsiteY2" fmla="*/ 1181342 h 1181342"/>
              <a:gd name="connsiteX0" fmla="*/ 507658 w 507658"/>
              <a:gd name="connsiteY0" fmla="*/ 0 h 1181342"/>
              <a:gd name="connsiteX1" fmla="*/ 365 w 507658"/>
              <a:gd name="connsiteY1" fmla="*/ 774933 h 1181342"/>
              <a:gd name="connsiteX2" fmla="*/ 20595 w 507658"/>
              <a:gd name="connsiteY2" fmla="*/ 1181342 h 1181342"/>
              <a:gd name="connsiteX0" fmla="*/ 507293 w 507293"/>
              <a:gd name="connsiteY0" fmla="*/ 0 h 1181342"/>
              <a:gd name="connsiteX1" fmla="*/ 0 w 507293"/>
              <a:gd name="connsiteY1" fmla="*/ 774933 h 1181342"/>
              <a:gd name="connsiteX2" fmla="*/ 20230 w 507293"/>
              <a:gd name="connsiteY2" fmla="*/ 1181342 h 1181342"/>
              <a:gd name="connsiteX0" fmla="*/ 507293 w 507293"/>
              <a:gd name="connsiteY0" fmla="*/ 0 h 1181342"/>
              <a:gd name="connsiteX1" fmla="*/ 0 w 507293"/>
              <a:gd name="connsiteY1" fmla="*/ 774933 h 1181342"/>
              <a:gd name="connsiteX2" fmla="*/ 20230 w 507293"/>
              <a:gd name="connsiteY2" fmla="*/ 1181342 h 11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293" h="1181342">
                <a:moveTo>
                  <a:pt x="507293" y="0"/>
                </a:moveTo>
                <a:cubicBezTo>
                  <a:pt x="357576" y="239332"/>
                  <a:pt x="226910" y="425325"/>
                  <a:pt x="0" y="774933"/>
                </a:cubicBezTo>
                <a:cubicBezTo>
                  <a:pt x="9283" y="950408"/>
                  <a:pt x="5232" y="956337"/>
                  <a:pt x="20230" y="1181342"/>
                </a:cubicBezTo>
              </a:path>
            </a:pathLst>
          </a:cu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/>
          <p:cNvSpPr/>
          <p:nvPr/>
        </p:nvSpPr>
        <p:spPr>
          <a:xfrm>
            <a:off x="2512715" y="3272016"/>
            <a:ext cx="1067525" cy="2048117"/>
          </a:xfrm>
          <a:custGeom>
            <a:avLst/>
            <a:gdLst>
              <a:gd name="connsiteX0" fmla="*/ 367048 w 367048"/>
              <a:gd name="connsiteY0" fmla="*/ 0 h 1068947"/>
              <a:gd name="connsiteX1" fmla="*/ 6440 w 367048"/>
              <a:gd name="connsiteY1" fmla="*/ 656823 h 1068947"/>
              <a:gd name="connsiteX2" fmla="*/ 0 w 367048"/>
              <a:gd name="connsiteY2" fmla="*/ 1068947 h 1068947"/>
              <a:gd name="connsiteX3" fmla="*/ 367048 w 367048"/>
              <a:gd name="connsiteY3" fmla="*/ 51516 h 1068947"/>
              <a:gd name="connsiteX0" fmla="*/ 367048 w 367048"/>
              <a:gd name="connsiteY0" fmla="*/ 0 h 1068947"/>
              <a:gd name="connsiteX1" fmla="*/ 6440 w 367048"/>
              <a:gd name="connsiteY1" fmla="*/ 656823 h 1068947"/>
              <a:gd name="connsiteX2" fmla="*/ 0 w 367048"/>
              <a:gd name="connsiteY2" fmla="*/ 1068947 h 1068947"/>
              <a:gd name="connsiteX0" fmla="*/ 424198 w 424198"/>
              <a:gd name="connsiteY0" fmla="*/ 0 h 1126097"/>
              <a:gd name="connsiteX1" fmla="*/ 6440 w 424198"/>
              <a:gd name="connsiteY1" fmla="*/ 713973 h 1126097"/>
              <a:gd name="connsiteX2" fmla="*/ 0 w 424198"/>
              <a:gd name="connsiteY2" fmla="*/ 1126097 h 1126097"/>
              <a:gd name="connsiteX0" fmla="*/ 507293 w 507293"/>
              <a:gd name="connsiteY0" fmla="*/ 0 h 1126097"/>
              <a:gd name="connsiteX1" fmla="*/ 0 w 507293"/>
              <a:gd name="connsiteY1" fmla="*/ 774933 h 1126097"/>
              <a:gd name="connsiteX2" fmla="*/ 83095 w 507293"/>
              <a:gd name="connsiteY2" fmla="*/ 1126097 h 1126097"/>
              <a:gd name="connsiteX0" fmla="*/ 513733 w 513733"/>
              <a:gd name="connsiteY0" fmla="*/ 0 h 1232777"/>
              <a:gd name="connsiteX1" fmla="*/ 6440 w 513733"/>
              <a:gd name="connsiteY1" fmla="*/ 774933 h 1232777"/>
              <a:gd name="connsiteX2" fmla="*/ 0 w 513733"/>
              <a:gd name="connsiteY2" fmla="*/ 1232777 h 1232777"/>
              <a:gd name="connsiteX0" fmla="*/ 810913 w 810913"/>
              <a:gd name="connsiteY0" fmla="*/ 0 h 1293737"/>
              <a:gd name="connsiteX1" fmla="*/ 6440 w 810913"/>
              <a:gd name="connsiteY1" fmla="*/ 835893 h 1293737"/>
              <a:gd name="connsiteX2" fmla="*/ 0 w 810913"/>
              <a:gd name="connsiteY2" fmla="*/ 1293737 h 1293737"/>
              <a:gd name="connsiteX0" fmla="*/ 810913 w 1171225"/>
              <a:gd name="connsiteY0" fmla="*/ 0 h 1293737"/>
              <a:gd name="connsiteX1" fmla="*/ 1166585 w 1171225"/>
              <a:gd name="connsiteY1" fmla="*/ 885423 h 1293737"/>
              <a:gd name="connsiteX2" fmla="*/ 0 w 1171225"/>
              <a:gd name="connsiteY2" fmla="*/ 1293737 h 1293737"/>
              <a:gd name="connsiteX0" fmla="*/ 711853 w 1072165"/>
              <a:gd name="connsiteY0" fmla="*/ 0 h 2048117"/>
              <a:gd name="connsiteX1" fmla="*/ 1067525 w 1072165"/>
              <a:gd name="connsiteY1" fmla="*/ 885423 h 2048117"/>
              <a:gd name="connsiteX2" fmla="*/ 0 w 1072165"/>
              <a:gd name="connsiteY2" fmla="*/ 2048117 h 2048117"/>
              <a:gd name="connsiteX0" fmla="*/ 711853 w 1067525"/>
              <a:gd name="connsiteY0" fmla="*/ 0 h 2048117"/>
              <a:gd name="connsiteX1" fmla="*/ 1067525 w 1067525"/>
              <a:gd name="connsiteY1" fmla="*/ 885423 h 2048117"/>
              <a:gd name="connsiteX2" fmla="*/ 0 w 1067525"/>
              <a:gd name="connsiteY2" fmla="*/ 2048117 h 2048117"/>
              <a:gd name="connsiteX0" fmla="*/ 711853 w 1067525"/>
              <a:gd name="connsiteY0" fmla="*/ 0 h 2048117"/>
              <a:gd name="connsiteX1" fmla="*/ 1067525 w 1067525"/>
              <a:gd name="connsiteY1" fmla="*/ 885423 h 2048117"/>
              <a:gd name="connsiteX2" fmla="*/ 0 w 1067525"/>
              <a:gd name="connsiteY2" fmla="*/ 2048117 h 2048117"/>
              <a:gd name="connsiteX0" fmla="*/ 711853 w 1067525"/>
              <a:gd name="connsiteY0" fmla="*/ 0 h 2048117"/>
              <a:gd name="connsiteX1" fmla="*/ 1067525 w 1067525"/>
              <a:gd name="connsiteY1" fmla="*/ 885423 h 2048117"/>
              <a:gd name="connsiteX2" fmla="*/ 0 w 1067525"/>
              <a:gd name="connsiteY2" fmla="*/ 2048117 h 2048117"/>
              <a:gd name="connsiteX0" fmla="*/ 711853 w 1067525"/>
              <a:gd name="connsiteY0" fmla="*/ 0 h 2048117"/>
              <a:gd name="connsiteX1" fmla="*/ 1067525 w 1067525"/>
              <a:gd name="connsiteY1" fmla="*/ 885423 h 2048117"/>
              <a:gd name="connsiteX2" fmla="*/ 0 w 1067525"/>
              <a:gd name="connsiteY2" fmla="*/ 2048117 h 204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7525" h="2048117">
                <a:moveTo>
                  <a:pt x="711853" y="0"/>
                </a:moveTo>
                <a:cubicBezTo>
                  <a:pt x="986951" y="721297"/>
                  <a:pt x="761035" y="251970"/>
                  <a:pt x="1067525" y="885423"/>
                </a:cubicBezTo>
                <a:cubicBezTo>
                  <a:pt x="-1422" y="2047688"/>
                  <a:pt x="411722" y="1663092"/>
                  <a:pt x="0" y="2048117"/>
                </a:cubicBezTo>
              </a:path>
            </a:pathLst>
          </a:cu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reihandform 31"/>
          <p:cNvSpPr/>
          <p:nvPr/>
        </p:nvSpPr>
        <p:spPr>
          <a:xfrm>
            <a:off x="5703792" y="2929965"/>
            <a:ext cx="1069250" cy="2291322"/>
          </a:xfrm>
          <a:custGeom>
            <a:avLst/>
            <a:gdLst>
              <a:gd name="connsiteX0" fmla="*/ 367048 w 367048"/>
              <a:gd name="connsiteY0" fmla="*/ 0 h 1068947"/>
              <a:gd name="connsiteX1" fmla="*/ 6440 w 367048"/>
              <a:gd name="connsiteY1" fmla="*/ 656823 h 1068947"/>
              <a:gd name="connsiteX2" fmla="*/ 0 w 367048"/>
              <a:gd name="connsiteY2" fmla="*/ 1068947 h 1068947"/>
              <a:gd name="connsiteX3" fmla="*/ 367048 w 367048"/>
              <a:gd name="connsiteY3" fmla="*/ 51516 h 1068947"/>
              <a:gd name="connsiteX0" fmla="*/ 367048 w 367048"/>
              <a:gd name="connsiteY0" fmla="*/ 0 h 1068947"/>
              <a:gd name="connsiteX1" fmla="*/ 6440 w 367048"/>
              <a:gd name="connsiteY1" fmla="*/ 656823 h 1068947"/>
              <a:gd name="connsiteX2" fmla="*/ 0 w 367048"/>
              <a:gd name="connsiteY2" fmla="*/ 1068947 h 1068947"/>
              <a:gd name="connsiteX0" fmla="*/ 424198 w 424198"/>
              <a:gd name="connsiteY0" fmla="*/ 0 h 1126097"/>
              <a:gd name="connsiteX1" fmla="*/ 6440 w 424198"/>
              <a:gd name="connsiteY1" fmla="*/ 713973 h 1126097"/>
              <a:gd name="connsiteX2" fmla="*/ 0 w 424198"/>
              <a:gd name="connsiteY2" fmla="*/ 1126097 h 1126097"/>
              <a:gd name="connsiteX0" fmla="*/ 507293 w 507293"/>
              <a:gd name="connsiteY0" fmla="*/ 0 h 1126097"/>
              <a:gd name="connsiteX1" fmla="*/ 0 w 507293"/>
              <a:gd name="connsiteY1" fmla="*/ 774933 h 1126097"/>
              <a:gd name="connsiteX2" fmla="*/ 83095 w 507293"/>
              <a:gd name="connsiteY2" fmla="*/ 1126097 h 1126097"/>
              <a:gd name="connsiteX0" fmla="*/ 513733 w 513733"/>
              <a:gd name="connsiteY0" fmla="*/ 0 h 1232777"/>
              <a:gd name="connsiteX1" fmla="*/ 6440 w 513733"/>
              <a:gd name="connsiteY1" fmla="*/ 774933 h 1232777"/>
              <a:gd name="connsiteX2" fmla="*/ 0 w 513733"/>
              <a:gd name="connsiteY2" fmla="*/ 1232777 h 1232777"/>
              <a:gd name="connsiteX0" fmla="*/ 507427 w 507427"/>
              <a:gd name="connsiteY0" fmla="*/ 0 h 1181342"/>
              <a:gd name="connsiteX1" fmla="*/ 134 w 507427"/>
              <a:gd name="connsiteY1" fmla="*/ 774933 h 1181342"/>
              <a:gd name="connsiteX2" fmla="*/ 20364 w 507427"/>
              <a:gd name="connsiteY2" fmla="*/ 1181342 h 1181342"/>
              <a:gd name="connsiteX0" fmla="*/ 507658 w 507658"/>
              <a:gd name="connsiteY0" fmla="*/ 0 h 1181342"/>
              <a:gd name="connsiteX1" fmla="*/ 365 w 507658"/>
              <a:gd name="connsiteY1" fmla="*/ 774933 h 1181342"/>
              <a:gd name="connsiteX2" fmla="*/ 20595 w 507658"/>
              <a:gd name="connsiteY2" fmla="*/ 1181342 h 1181342"/>
              <a:gd name="connsiteX0" fmla="*/ 507293 w 507293"/>
              <a:gd name="connsiteY0" fmla="*/ 0 h 1181342"/>
              <a:gd name="connsiteX1" fmla="*/ 0 w 507293"/>
              <a:gd name="connsiteY1" fmla="*/ 774933 h 1181342"/>
              <a:gd name="connsiteX2" fmla="*/ 20230 w 507293"/>
              <a:gd name="connsiteY2" fmla="*/ 1181342 h 1181342"/>
              <a:gd name="connsiteX0" fmla="*/ 507293 w 507293"/>
              <a:gd name="connsiteY0" fmla="*/ 0 h 1181342"/>
              <a:gd name="connsiteX1" fmla="*/ 0 w 507293"/>
              <a:gd name="connsiteY1" fmla="*/ 774933 h 1181342"/>
              <a:gd name="connsiteX2" fmla="*/ 20230 w 507293"/>
              <a:gd name="connsiteY2" fmla="*/ 1181342 h 1181342"/>
              <a:gd name="connsiteX0" fmla="*/ 959413 w 959413"/>
              <a:gd name="connsiteY0" fmla="*/ 0 h 1176262"/>
              <a:gd name="connsiteX1" fmla="*/ 0 w 959413"/>
              <a:gd name="connsiteY1" fmla="*/ 769853 h 1176262"/>
              <a:gd name="connsiteX2" fmla="*/ 20230 w 959413"/>
              <a:gd name="connsiteY2" fmla="*/ 1176262 h 1176262"/>
              <a:gd name="connsiteX0" fmla="*/ 959413 w 959413"/>
              <a:gd name="connsiteY0" fmla="*/ 0 h 1176262"/>
              <a:gd name="connsiteX1" fmla="*/ 0 w 959413"/>
              <a:gd name="connsiteY1" fmla="*/ 769853 h 1176262"/>
              <a:gd name="connsiteX2" fmla="*/ 20230 w 959413"/>
              <a:gd name="connsiteY2" fmla="*/ 1176262 h 1176262"/>
              <a:gd name="connsiteX0" fmla="*/ 959413 w 959413"/>
              <a:gd name="connsiteY0" fmla="*/ 0 h 1176262"/>
              <a:gd name="connsiteX1" fmla="*/ 0 w 959413"/>
              <a:gd name="connsiteY1" fmla="*/ 769853 h 1176262"/>
              <a:gd name="connsiteX2" fmla="*/ 20230 w 959413"/>
              <a:gd name="connsiteY2" fmla="*/ 1176262 h 1176262"/>
              <a:gd name="connsiteX0" fmla="*/ 959413 w 1056550"/>
              <a:gd name="connsiteY0" fmla="*/ 0 h 2291322"/>
              <a:gd name="connsiteX1" fmla="*/ 0 w 1056550"/>
              <a:gd name="connsiteY1" fmla="*/ 769853 h 2291322"/>
              <a:gd name="connsiteX2" fmla="*/ 1056550 w 1056550"/>
              <a:gd name="connsiteY2" fmla="*/ 2291322 h 2291322"/>
              <a:gd name="connsiteX0" fmla="*/ 972113 w 1069250"/>
              <a:gd name="connsiteY0" fmla="*/ 0 h 2291322"/>
              <a:gd name="connsiteX1" fmla="*/ 0 w 1069250"/>
              <a:gd name="connsiteY1" fmla="*/ 1143233 h 2291322"/>
              <a:gd name="connsiteX2" fmla="*/ 1069250 w 1069250"/>
              <a:gd name="connsiteY2" fmla="*/ 2291322 h 2291322"/>
              <a:gd name="connsiteX0" fmla="*/ 972113 w 1069250"/>
              <a:gd name="connsiteY0" fmla="*/ 0 h 2291322"/>
              <a:gd name="connsiteX1" fmla="*/ 0 w 1069250"/>
              <a:gd name="connsiteY1" fmla="*/ 1143233 h 2291322"/>
              <a:gd name="connsiteX2" fmla="*/ 1069250 w 1069250"/>
              <a:gd name="connsiteY2" fmla="*/ 2291322 h 2291322"/>
              <a:gd name="connsiteX0" fmla="*/ 972113 w 1069250"/>
              <a:gd name="connsiteY0" fmla="*/ 0 h 2291322"/>
              <a:gd name="connsiteX1" fmla="*/ 0 w 1069250"/>
              <a:gd name="connsiteY1" fmla="*/ 1143233 h 2291322"/>
              <a:gd name="connsiteX2" fmla="*/ 1069250 w 1069250"/>
              <a:gd name="connsiteY2" fmla="*/ 2291322 h 2291322"/>
              <a:gd name="connsiteX0" fmla="*/ 972113 w 1069250"/>
              <a:gd name="connsiteY0" fmla="*/ 0 h 2291322"/>
              <a:gd name="connsiteX1" fmla="*/ 0 w 1069250"/>
              <a:gd name="connsiteY1" fmla="*/ 1143233 h 2291322"/>
              <a:gd name="connsiteX2" fmla="*/ 1069250 w 1069250"/>
              <a:gd name="connsiteY2" fmla="*/ 2291322 h 2291322"/>
              <a:gd name="connsiteX0" fmla="*/ 972113 w 1069250"/>
              <a:gd name="connsiteY0" fmla="*/ 0 h 2291322"/>
              <a:gd name="connsiteX1" fmla="*/ 0 w 1069250"/>
              <a:gd name="connsiteY1" fmla="*/ 1143233 h 2291322"/>
              <a:gd name="connsiteX2" fmla="*/ 1069250 w 1069250"/>
              <a:gd name="connsiteY2" fmla="*/ 2291322 h 229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50" h="2291322">
                <a:moveTo>
                  <a:pt x="972113" y="0"/>
                </a:moveTo>
                <a:cubicBezTo>
                  <a:pt x="164536" y="930212"/>
                  <a:pt x="844130" y="128145"/>
                  <a:pt x="0" y="1143233"/>
                </a:cubicBezTo>
                <a:cubicBezTo>
                  <a:pt x="662063" y="1836868"/>
                  <a:pt x="541172" y="1723417"/>
                  <a:pt x="1069250" y="2291322"/>
                </a:cubicBezTo>
              </a:path>
            </a:pathLst>
          </a:cu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reihandform 32"/>
          <p:cNvSpPr/>
          <p:nvPr/>
        </p:nvSpPr>
        <p:spPr>
          <a:xfrm>
            <a:off x="6848969" y="2942650"/>
            <a:ext cx="1064332" cy="2271637"/>
          </a:xfrm>
          <a:custGeom>
            <a:avLst/>
            <a:gdLst>
              <a:gd name="connsiteX0" fmla="*/ 367048 w 367048"/>
              <a:gd name="connsiteY0" fmla="*/ 0 h 1068947"/>
              <a:gd name="connsiteX1" fmla="*/ 6440 w 367048"/>
              <a:gd name="connsiteY1" fmla="*/ 656823 h 1068947"/>
              <a:gd name="connsiteX2" fmla="*/ 0 w 367048"/>
              <a:gd name="connsiteY2" fmla="*/ 1068947 h 1068947"/>
              <a:gd name="connsiteX3" fmla="*/ 367048 w 367048"/>
              <a:gd name="connsiteY3" fmla="*/ 51516 h 1068947"/>
              <a:gd name="connsiteX0" fmla="*/ 367048 w 367048"/>
              <a:gd name="connsiteY0" fmla="*/ 0 h 1068947"/>
              <a:gd name="connsiteX1" fmla="*/ 6440 w 367048"/>
              <a:gd name="connsiteY1" fmla="*/ 656823 h 1068947"/>
              <a:gd name="connsiteX2" fmla="*/ 0 w 367048"/>
              <a:gd name="connsiteY2" fmla="*/ 1068947 h 1068947"/>
              <a:gd name="connsiteX0" fmla="*/ 424198 w 424198"/>
              <a:gd name="connsiteY0" fmla="*/ 0 h 1126097"/>
              <a:gd name="connsiteX1" fmla="*/ 6440 w 424198"/>
              <a:gd name="connsiteY1" fmla="*/ 713973 h 1126097"/>
              <a:gd name="connsiteX2" fmla="*/ 0 w 424198"/>
              <a:gd name="connsiteY2" fmla="*/ 1126097 h 1126097"/>
              <a:gd name="connsiteX0" fmla="*/ 507293 w 507293"/>
              <a:gd name="connsiteY0" fmla="*/ 0 h 1126097"/>
              <a:gd name="connsiteX1" fmla="*/ 0 w 507293"/>
              <a:gd name="connsiteY1" fmla="*/ 774933 h 1126097"/>
              <a:gd name="connsiteX2" fmla="*/ 83095 w 507293"/>
              <a:gd name="connsiteY2" fmla="*/ 1126097 h 1126097"/>
              <a:gd name="connsiteX0" fmla="*/ 513733 w 513733"/>
              <a:gd name="connsiteY0" fmla="*/ 0 h 1232777"/>
              <a:gd name="connsiteX1" fmla="*/ 6440 w 513733"/>
              <a:gd name="connsiteY1" fmla="*/ 774933 h 1232777"/>
              <a:gd name="connsiteX2" fmla="*/ 0 w 513733"/>
              <a:gd name="connsiteY2" fmla="*/ 1232777 h 1232777"/>
              <a:gd name="connsiteX0" fmla="*/ 810913 w 810913"/>
              <a:gd name="connsiteY0" fmla="*/ 0 h 1293737"/>
              <a:gd name="connsiteX1" fmla="*/ 6440 w 810913"/>
              <a:gd name="connsiteY1" fmla="*/ 835893 h 1293737"/>
              <a:gd name="connsiteX2" fmla="*/ 0 w 810913"/>
              <a:gd name="connsiteY2" fmla="*/ 1293737 h 1293737"/>
              <a:gd name="connsiteX0" fmla="*/ 810913 w 1171225"/>
              <a:gd name="connsiteY0" fmla="*/ 0 h 1293737"/>
              <a:gd name="connsiteX1" fmla="*/ 1166585 w 1171225"/>
              <a:gd name="connsiteY1" fmla="*/ 885423 h 1293737"/>
              <a:gd name="connsiteX2" fmla="*/ 0 w 1171225"/>
              <a:gd name="connsiteY2" fmla="*/ 1293737 h 1293737"/>
              <a:gd name="connsiteX0" fmla="*/ 711853 w 1072165"/>
              <a:gd name="connsiteY0" fmla="*/ 0 h 2048117"/>
              <a:gd name="connsiteX1" fmla="*/ 1067525 w 1072165"/>
              <a:gd name="connsiteY1" fmla="*/ 885423 h 2048117"/>
              <a:gd name="connsiteX2" fmla="*/ 0 w 1072165"/>
              <a:gd name="connsiteY2" fmla="*/ 2048117 h 2048117"/>
              <a:gd name="connsiteX0" fmla="*/ 711853 w 1067525"/>
              <a:gd name="connsiteY0" fmla="*/ 0 h 2048117"/>
              <a:gd name="connsiteX1" fmla="*/ 1067525 w 1067525"/>
              <a:gd name="connsiteY1" fmla="*/ 885423 h 2048117"/>
              <a:gd name="connsiteX2" fmla="*/ 0 w 1067525"/>
              <a:gd name="connsiteY2" fmla="*/ 2048117 h 2048117"/>
              <a:gd name="connsiteX0" fmla="*/ 711853 w 1067525"/>
              <a:gd name="connsiteY0" fmla="*/ 0 h 2048117"/>
              <a:gd name="connsiteX1" fmla="*/ 1067525 w 1067525"/>
              <a:gd name="connsiteY1" fmla="*/ 885423 h 2048117"/>
              <a:gd name="connsiteX2" fmla="*/ 0 w 1067525"/>
              <a:gd name="connsiteY2" fmla="*/ 2048117 h 2048117"/>
              <a:gd name="connsiteX0" fmla="*/ 711853 w 1067525"/>
              <a:gd name="connsiteY0" fmla="*/ 0 h 2048117"/>
              <a:gd name="connsiteX1" fmla="*/ 1067525 w 1067525"/>
              <a:gd name="connsiteY1" fmla="*/ 885423 h 2048117"/>
              <a:gd name="connsiteX2" fmla="*/ 0 w 1067525"/>
              <a:gd name="connsiteY2" fmla="*/ 2048117 h 2048117"/>
              <a:gd name="connsiteX0" fmla="*/ 711853 w 1067525"/>
              <a:gd name="connsiteY0" fmla="*/ 0 h 2048117"/>
              <a:gd name="connsiteX1" fmla="*/ 1067525 w 1067525"/>
              <a:gd name="connsiteY1" fmla="*/ 885423 h 2048117"/>
              <a:gd name="connsiteX2" fmla="*/ 0 w 1067525"/>
              <a:gd name="connsiteY2" fmla="*/ 2048117 h 2048117"/>
              <a:gd name="connsiteX0" fmla="*/ 0 w 1094812"/>
              <a:gd name="connsiteY0" fmla="*/ 0 h 2271637"/>
              <a:gd name="connsiteX1" fmla="*/ 1094812 w 1094812"/>
              <a:gd name="connsiteY1" fmla="*/ 1108943 h 2271637"/>
              <a:gd name="connsiteX2" fmla="*/ 27287 w 1094812"/>
              <a:gd name="connsiteY2" fmla="*/ 2271637 h 2271637"/>
              <a:gd name="connsiteX0" fmla="*/ 0 w 1094812"/>
              <a:gd name="connsiteY0" fmla="*/ 0 h 2271637"/>
              <a:gd name="connsiteX1" fmla="*/ 1094812 w 1094812"/>
              <a:gd name="connsiteY1" fmla="*/ 1108943 h 2271637"/>
              <a:gd name="connsiteX2" fmla="*/ 27287 w 1094812"/>
              <a:gd name="connsiteY2" fmla="*/ 2271637 h 2271637"/>
              <a:gd name="connsiteX0" fmla="*/ 0 w 1064332"/>
              <a:gd name="connsiteY0" fmla="*/ 0 h 2271637"/>
              <a:gd name="connsiteX1" fmla="*/ 1064332 w 1064332"/>
              <a:gd name="connsiteY1" fmla="*/ 1124183 h 2271637"/>
              <a:gd name="connsiteX2" fmla="*/ 27287 w 1064332"/>
              <a:gd name="connsiteY2" fmla="*/ 2271637 h 2271637"/>
              <a:gd name="connsiteX0" fmla="*/ 0 w 1064332"/>
              <a:gd name="connsiteY0" fmla="*/ 0 h 2271637"/>
              <a:gd name="connsiteX1" fmla="*/ 1064332 w 1064332"/>
              <a:gd name="connsiteY1" fmla="*/ 1124183 h 2271637"/>
              <a:gd name="connsiteX2" fmla="*/ 27287 w 1064332"/>
              <a:gd name="connsiteY2" fmla="*/ 2271637 h 2271637"/>
              <a:gd name="connsiteX0" fmla="*/ 0 w 1064332"/>
              <a:gd name="connsiteY0" fmla="*/ 0 h 2271637"/>
              <a:gd name="connsiteX1" fmla="*/ 1064332 w 1064332"/>
              <a:gd name="connsiteY1" fmla="*/ 1124183 h 2271637"/>
              <a:gd name="connsiteX2" fmla="*/ 27287 w 1064332"/>
              <a:gd name="connsiteY2" fmla="*/ 2271637 h 2271637"/>
              <a:gd name="connsiteX0" fmla="*/ 0 w 1064332"/>
              <a:gd name="connsiteY0" fmla="*/ 0 h 2271637"/>
              <a:gd name="connsiteX1" fmla="*/ 1064332 w 1064332"/>
              <a:gd name="connsiteY1" fmla="*/ 1124183 h 2271637"/>
              <a:gd name="connsiteX2" fmla="*/ 27287 w 1064332"/>
              <a:gd name="connsiteY2" fmla="*/ 2271637 h 22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332" h="2271637">
                <a:moveTo>
                  <a:pt x="0" y="0"/>
                </a:moveTo>
                <a:cubicBezTo>
                  <a:pt x="945658" y="1005777"/>
                  <a:pt x="364142" y="378970"/>
                  <a:pt x="1064332" y="1124183"/>
                </a:cubicBezTo>
                <a:cubicBezTo>
                  <a:pt x="203665" y="2106108"/>
                  <a:pt x="530449" y="1739292"/>
                  <a:pt x="27287" y="2271637"/>
                </a:cubicBezTo>
              </a:path>
            </a:pathLst>
          </a:cu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S. Schönen, D. Grunwald, V. Fracassi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0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 März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ADA9F313-E0C6-4838-88E2-2D970F173514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9222" name="Inhaltsplatzhalter 7"/>
          <p:cNvSpPr>
            <a:spLocks noGrp="1"/>
          </p:cNvSpPr>
          <p:nvPr>
            <p:ph idx="17"/>
          </p:nvPr>
        </p:nvSpPr>
        <p:spPr bwMode="auto">
          <a:xfrm>
            <a:off x="720724" y="1152525"/>
            <a:ext cx="8315771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dirty="0" smtClean="0">
                <a:latin typeface="Arial" charset="0"/>
                <a:cs typeface="Arial" charset="0"/>
              </a:rPr>
              <a:t>Reduction of tip deflection of pixel disc detector</a:t>
            </a:r>
          </a:p>
        </p:txBody>
      </p:sp>
      <p:sp>
        <p:nvSpPr>
          <p:cNvPr id="19" name="Pfeil nach rechts 18"/>
          <p:cNvSpPr/>
          <p:nvPr/>
        </p:nvSpPr>
        <p:spPr>
          <a:xfrm>
            <a:off x="4211960" y="3726693"/>
            <a:ext cx="864096" cy="445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739265" y="1988840"/>
            <a:ext cx="143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Start Position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6037219" y="1988840"/>
            <a:ext cx="17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</a:t>
            </a:r>
            <a:r>
              <a:rPr lang="de-DE" dirty="0" smtClean="0"/>
              <a:t>ptimal  Position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02" y="2513995"/>
            <a:ext cx="358899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13995"/>
            <a:ext cx="3570642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350518" y="5929329"/>
            <a:ext cx="2924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deformation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: 60x</a:t>
            </a:r>
            <a:endParaRPr lang="de-DE" dirty="0"/>
          </a:p>
        </p:txBody>
      </p:sp>
      <p:sp>
        <p:nvSpPr>
          <p:cNvPr id="15" name="Inhaltsplatzhalter 6"/>
          <p:cNvSpPr>
            <a:spLocks noGrp="1"/>
          </p:cNvSpPr>
          <p:nvPr>
            <p:ph idx="1"/>
          </p:nvPr>
        </p:nvSpPr>
        <p:spPr>
          <a:xfrm>
            <a:off x="755576" y="1700808"/>
            <a:ext cx="8136904" cy="288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 smtClean="0"/>
              <a:t>Front view</a:t>
            </a:r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S. Schönen, D. Grunwald, V. Fracassi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9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 März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ADA9F313-E0C6-4838-88E2-2D970F173514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9222" name="Inhaltsplatzhalter 7"/>
          <p:cNvSpPr>
            <a:spLocks noGrp="1"/>
          </p:cNvSpPr>
          <p:nvPr>
            <p:ph idx="17"/>
          </p:nvPr>
        </p:nvSpPr>
        <p:spPr bwMode="auto">
          <a:xfrm>
            <a:off x="720724" y="1152525"/>
            <a:ext cx="8315771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dirty="0" smtClean="0">
                <a:latin typeface="Arial" charset="0"/>
                <a:cs typeface="Arial" charset="0"/>
              </a:rPr>
              <a:t>Reduction of tip deflection of pixel disc detector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2712"/>
            <a:ext cx="4140000" cy="226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90" y="2172712"/>
            <a:ext cx="4034390" cy="226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Pfeil nach rechts 18"/>
          <p:cNvSpPr/>
          <p:nvPr/>
        </p:nvSpPr>
        <p:spPr>
          <a:xfrm>
            <a:off x="4211960" y="3726693"/>
            <a:ext cx="864096" cy="445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739265" y="1763524"/>
            <a:ext cx="143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Start Position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6037219" y="1763524"/>
            <a:ext cx="174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</a:t>
            </a:r>
            <a:r>
              <a:rPr lang="de-DE" dirty="0" smtClean="0"/>
              <a:t>ptimal </a:t>
            </a:r>
            <a:r>
              <a:rPr lang="de-DE" dirty="0" smtClean="0"/>
              <a:t>Position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S. Schönen, D. Grunwald, V. Fracassi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9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 März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ADA9F313-E0C6-4838-88E2-2D970F173514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9222" name="Inhaltsplatzhalter 7"/>
          <p:cNvSpPr>
            <a:spLocks noGrp="1"/>
          </p:cNvSpPr>
          <p:nvPr>
            <p:ph idx="17"/>
          </p:nvPr>
        </p:nvSpPr>
        <p:spPr bwMode="auto">
          <a:xfrm>
            <a:off x="720724" y="1152525"/>
            <a:ext cx="8315771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dirty="0" smtClean="0">
                <a:latin typeface="Arial" charset="0"/>
                <a:cs typeface="Arial" charset="0"/>
              </a:rPr>
              <a:t>Resulting gaps between half's of detector disk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13605"/>
            <a:ext cx="3355643" cy="373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467544" y="4365104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11560" y="4005064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2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873736" y="3573016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3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043608" y="3260214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4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475656" y="2967990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5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1756410" y="3139440"/>
            <a:ext cx="121920" cy="41910"/>
          </a:xfrm>
          <a:prstGeom prst="line">
            <a:avLst/>
          </a:prstGeom>
          <a:solidFill>
            <a:schemeClr val="bg1"/>
          </a:solidFill>
          <a:ln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1323975" y="3440430"/>
            <a:ext cx="184785" cy="26670"/>
          </a:xfrm>
          <a:prstGeom prst="line">
            <a:avLst/>
          </a:prstGeom>
          <a:solidFill>
            <a:schemeClr val="bg1"/>
          </a:solidFill>
          <a:ln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1156335" y="3642360"/>
            <a:ext cx="112395" cy="26670"/>
          </a:xfrm>
          <a:prstGeom prst="line">
            <a:avLst/>
          </a:prstGeom>
          <a:solidFill>
            <a:schemeClr val="bg1"/>
          </a:solidFill>
          <a:ln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74395" y="4206240"/>
            <a:ext cx="173355" cy="49530"/>
          </a:xfrm>
          <a:prstGeom prst="line">
            <a:avLst/>
          </a:prstGeom>
          <a:solidFill>
            <a:schemeClr val="bg1"/>
          </a:solidFill>
          <a:ln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752475" y="4385310"/>
            <a:ext cx="135255" cy="74295"/>
          </a:xfrm>
          <a:prstGeom prst="line">
            <a:avLst/>
          </a:prstGeom>
          <a:solidFill>
            <a:schemeClr val="bg1"/>
          </a:solidFill>
          <a:ln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902" y="2044155"/>
            <a:ext cx="4776873" cy="318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S. Schönen, D. Grunwald, V. Fracassi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6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 März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ADA9F313-E0C6-4838-88E2-2D970F173514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9222" name="Inhaltsplatzhalter 7"/>
          <p:cNvSpPr>
            <a:spLocks noGrp="1"/>
          </p:cNvSpPr>
          <p:nvPr>
            <p:ph idx="17"/>
          </p:nvPr>
        </p:nvSpPr>
        <p:spPr bwMode="auto">
          <a:xfrm>
            <a:off x="720724" y="1152525"/>
            <a:ext cx="8315771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dirty="0" smtClean="0">
                <a:latin typeface="Arial" charset="0"/>
                <a:cs typeface="Arial" charset="0"/>
              </a:rPr>
              <a:t>Resulting gaps between half's of detector disk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0" y="2420888"/>
            <a:ext cx="4042202" cy="305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3804971" y="5195188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deformation scale factor: 60 x</a:t>
            </a:r>
            <a:endParaRPr lang="en-US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95" y="2468812"/>
            <a:ext cx="3733593" cy="274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1739265" y="2123564"/>
            <a:ext cx="143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Start Position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5292080" y="2087301"/>
            <a:ext cx="174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Optimal </a:t>
            </a:r>
            <a:r>
              <a:rPr lang="de-DE" dirty="0" smtClean="0"/>
              <a:t>Position</a:t>
            </a:r>
            <a:endParaRPr lang="de-DE" dirty="0"/>
          </a:p>
        </p:txBody>
      </p:sp>
      <p:sp>
        <p:nvSpPr>
          <p:cNvPr id="28" name="Inhaltsplatzhalter 6"/>
          <p:cNvSpPr>
            <a:spLocks noGrp="1"/>
          </p:cNvSpPr>
          <p:nvPr>
            <p:ph idx="1"/>
          </p:nvPr>
        </p:nvSpPr>
        <p:spPr>
          <a:xfrm>
            <a:off x="755576" y="1700808"/>
            <a:ext cx="8136904" cy="38649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 smtClean="0"/>
              <a:t>Calculation with all parts rigid except pixel disc Turin</a:t>
            </a:r>
            <a:endParaRPr lang="en-US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544280" y="5517232"/>
            <a:ext cx="8348200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new arrangement of the PEEK-holders has also positive effects onto the deformation inside the pixel disc: less bending of the POCO-foam plates, lower reaction forces transmitted by PEEK-holder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S. Schönen, D. Grunwald, V. Fracassi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3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755576" y="1700808"/>
            <a:ext cx="8136904" cy="79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 smtClean="0"/>
              <a:t>Uncertainties in modeling the pixel disc detector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17. März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ADA9F313-E0C6-4838-88E2-2D970F173514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9222" name="Inhaltsplatzhalter 7"/>
          <p:cNvSpPr>
            <a:spLocks noGrp="1"/>
          </p:cNvSpPr>
          <p:nvPr>
            <p:ph idx="17"/>
          </p:nvPr>
        </p:nvSpPr>
        <p:spPr bwMode="auto">
          <a:xfrm>
            <a:off x="720724" y="1152525"/>
            <a:ext cx="8315771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dirty="0" smtClean="0">
                <a:latin typeface="Arial" charset="0"/>
                <a:cs typeface="Arial" charset="0"/>
              </a:rPr>
              <a:t>Reduction of tip deflection of pixel disc detector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283968" y="2289731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Simplified model to represent stiffness.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electronic components and detectors included.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Density of POCO HTC-foam is adjusted to compensate the </a:t>
            </a:r>
            <a:r>
              <a:rPr lang="en-US" dirty="0"/>
              <a:t>missing weight </a:t>
            </a:r>
            <a:r>
              <a:rPr lang="en-US" dirty="0" smtClean="0"/>
              <a:t>of electronic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Estimation of total weight of both sides: </a:t>
            </a:r>
            <a:r>
              <a:rPr lang="en-US" b="1" dirty="0" smtClean="0"/>
              <a:t>1.1 kg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No information about real weight available yet.</a:t>
            </a:r>
            <a:endParaRPr lang="en-US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3240360" cy="260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395536" y="558924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ym typeface="Wingdings" panose="05000000000000000000" pitchFamily="2" charset="2"/>
              </a:rPr>
              <a:t>POCO HTC-</a:t>
            </a:r>
            <a:r>
              <a:rPr lang="de-DE" dirty="0" err="1" smtClean="0">
                <a:sym typeface="Wingdings" panose="05000000000000000000" pitchFamily="2" charset="2"/>
              </a:rPr>
              <a:t>Foam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elastic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modulus</a:t>
            </a:r>
            <a:r>
              <a:rPr lang="de-DE" dirty="0" smtClean="0">
                <a:sym typeface="Wingdings" panose="05000000000000000000" pitchFamily="2" charset="2"/>
              </a:rPr>
              <a:t>: 1000 MPa 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1187624" y="4581128"/>
            <a:ext cx="288032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2699792" y="540457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ym typeface="Wingdings" panose="05000000000000000000" pitchFamily="2" charset="2"/>
              </a:rPr>
              <a:t>cfrp-tubes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 flipH="1" flipV="1">
            <a:off x="3059832" y="4338660"/>
            <a:ext cx="144016" cy="1047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83568" y="230678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ym typeface="Wingdings" panose="05000000000000000000" pitchFamily="2" charset="2"/>
              </a:rPr>
              <a:t>c</a:t>
            </a:r>
            <a:r>
              <a:rPr lang="de-DE" dirty="0" err="1" smtClean="0">
                <a:sym typeface="Wingdings" panose="05000000000000000000" pitchFamily="2" charset="2"/>
              </a:rPr>
              <a:t>ooling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pipes</a:t>
            </a:r>
            <a:r>
              <a:rPr lang="de-DE" dirty="0" smtClean="0">
                <a:sym typeface="Wingdings" panose="05000000000000000000" pitchFamily="2" charset="2"/>
              </a:rPr>
              <a:t> (</a:t>
            </a:r>
            <a:r>
              <a:rPr lang="de-DE" dirty="0" err="1" smtClean="0">
                <a:sym typeface="Wingdings" panose="05000000000000000000" pitchFamily="2" charset="2"/>
              </a:rPr>
              <a:t>steel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  <a:endParaRPr lang="de-DE" dirty="0"/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1475656" y="2636912"/>
            <a:ext cx="288032" cy="399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Fußzeilenplatzhalt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S. Schönen, D. Grunwald, V. Fracassi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2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Bildschirmpräsentation (4:3)</PresentationFormat>
  <Paragraphs>71</Paragraphs>
  <Slides>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Micro Vertex Detector of PANDA Strip Detector Disc Finite Element Analysis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gloria</cp:lastModifiedBy>
  <cp:revision>102</cp:revision>
  <cp:lastPrinted>2011-05-13T10:04:16Z</cp:lastPrinted>
  <dcterms:created xsi:type="dcterms:W3CDTF">2011-04-21T10:53:40Z</dcterms:created>
  <dcterms:modified xsi:type="dcterms:W3CDTF">2015-03-17T09:45:55Z</dcterms:modified>
</cp:coreProperties>
</file>