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9CAC4-0600-4882-AD69-2CDD287E9CC4}" type="datetimeFigureOut">
              <a:rPr lang="en-GB" smtClean="0"/>
              <a:t>16/03/2015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26D19-3DEF-41DB-BC1D-CF1F8DC1A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6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report Feb 2013</a:t>
            </a:r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Black Box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Construction finished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Some optimisation needed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First tests with laser light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Oscilloscope readout only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Establish filter density settings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Cross check MCP-PMT</a:t>
            </a:r>
            <a:r>
              <a:rPr lang="en-GB" baseline="0" dirty="0" smtClean="0"/>
              <a:t> properties</a:t>
            </a:r>
            <a:endParaRPr lang="en-GB" dirty="0" smtClean="0"/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NINO</a:t>
            </a:r>
            <a:r>
              <a:rPr lang="en-GB" baseline="0" dirty="0" smtClean="0"/>
              <a:t> + TRB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Analysis of 2012 data </a:t>
            </a:r>
            <a:r>
              <a:rPr lang="en-GB" baseline="0" dirty="0" err="1" smtClean="0"/>
              <a:t>ongoing</a:t>
            </a:r>
            <a:endParaRPr lang="en-GB" baseline="0" dirty="0" smtClean="0"/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Event hit timing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Possible crosstalk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2A66-523D-4560-A84C-16B2E39C55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report Feb 2013</a:t>
            </a:r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Black Box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Construction finished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Some optimisation needed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First tests with laser light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Oscilloscope readout only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Establish filter density settings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Cross check MCP-PMT</a:t>
            </a:r>
            <a:r>
              <a:rPr lang="en-GB" baseline="0" dirty="0" smtClean="0"/>
              <a:t> properties</a:t>
            </a:r>
            <a:endParaRPr lang="en-GB" dirty="0" smtClean="0"/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NINO</a:t>
            </a:r>
            <a:r>
              <a:rPr lang="en-GB" baseline="0" dirty="0" smtClean="0"/>
              <a:t> + TRB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Analysis of 2012 data </a:t>
            </a:r>
            <a:r>
              <a:rPr lang="en-GB" baseline="0" dirty="0" err="1" smtClean="0"/>
              <a:t>ongoing</a:t>
            </a:r>
            <a:endParaRPr lang="en-GB" baseline="0" dirty="0" smtClean="0"/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Event hit timing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Possible crosstalk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2A66-523D-4560-A84C-16B2E39C55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report Feb 2013</a:t>
            </a:r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Black Box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Construction finished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Some optimisation needed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First tests with laser light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Oscilloscope readout only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Establish filter density settings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Cross check MCP-PMT</a:t>
            </a:r>
            <a:r>
              <a:rPr lang="en-GB" baseline="0" dirty="0" smtClean="0"/>
              <a:t> properties</a:t>
            </a:r>
            <a:endParaRPr lang="en-GB" dirty="0" smtClean="0"/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NINO</a:t>
            </a:r>
            <a:r>
              <a:rPr lang="en-GB" baseline="0" dirty="0" smtClean="0"/>
              <a:t> + TRB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Analysis of 2012 data </a:t>
            </a:r>
            <a:r>
              <a:rPr lang="en-GB" baseline="0" dirty="0" err="1" smtClean="0"/>
              <a:t>ongoing</a:t>
            </a:r>
            <a:endParaRPr lang="en-GB" baseline="0" dirty="0" smtClean="0"/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Event hit timing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Possible crosstalk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2A66-523D-4560-A84C-16B2E39C55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report Feb 2013</a:t>
            </a:r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Black Box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Construction finished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Some optimisation needed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First tests with laser light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Oscilloscope readout only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Establish filter density settings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Cross check MCP-PMT</a:t>
            </a:r>
            <a:r>
              <a:rPr lang="en-GB" baseline="0" dirty="0" smtClean="0"/>
              <a:t> properties</a:t>
            </a:r>
            <a:endParaRPr lang="en-GB" dirty="0" smtClean="0"/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NINO</a:t>
            </a:r>
            <a:r>
              <a:rPr lang="en-GB" baseline="0" dirty="0" smtClean="0"/>
              <a:t> + TRB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Analysis of 2012 data </a:t>
            </a:r>
            <a:r>
              <a:rPr lang="en-GB" baseline="0" dirty="0" err="1" smtClean="0"/>
              <a:t>ongoing</a:t>
            </a:r>
            <a:endParaRPr lang="en-GB" baseline="0" dirty="0" smtClean="0"/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Event hit timing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Possible crosstalk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2A66-523D-4560-A84C-16B2E39C55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report Feb 2013</a:t>
            </a:r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Black Box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Construction finished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Some optimisation needed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First tests with laser light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Oscilloscope readout only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Establish filter density settings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Cross check MCP-PMT</a:t>
            </a:r>
            <a:r>
              <a:rPr lang="en-GB" baseline="0" dirty="0" smtClean="0"/>
              <a:t> properties</a:t>
            </a:r>
            <a:endParaRPr lang="en-GB" dirty="0" smtClean="0"/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NINO</a:t>
            </a:r>
            <a:r>
              <a:rPr lang="en-GB" baseline="0" dirty="0" smtClean="0"/>
              <a:t> + TRB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Analysis of 2012 data </a:t>
            </a:r>
            <a:r>
              <a:rPr lang="en-GB" baseline="0" dirty="0" err="1" smtClean="0"/>
              <a:t>ongoing</a:t>
            </a:r>
            <a:endParaRPr lang="en-GB" baseline="0" dirty="0" smtClean="0"/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Event hit timing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Possible crosstalk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2A66-523D-4560-A84C-16B2E39C55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report Feb 2013</a:t>
            </a:r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Black Box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Construction finished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Some optimisation needed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First tests with laser light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Oscilloscope readout only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Establish filter density settings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Cross check MCP-PMT</a:t>
            </a:r>
            <a:r>
              <a:rPr lang="en-GB" baseline="0" dirty="0" smtClean="0"/>
              <a:t> properties</a:t>
            </a:r>
            <a:endParaRPr lang="en-GB" dirty="0" smtClean="0"/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NINO</a:t>
            </a:r>
            <a:r>
              <a:rPr lang="en-GB" baseline="0" dirty="0" smtClean="0"/>
              <a:t> + TRB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Analysis of 2012 data </a:t>
            </a:r>
            <a:r>
              <a:rPr lang="en-GB" baseline="0" dirty="0" err="1" smtClean="0"/>
              <a:t>ongoing</a:t>
            </a:r>
            <a:endParaRPr lang="en-GB" baseline="0" dirty="0" smtClean="0"/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Event hit timing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Possible crosstalk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2A66-523D-4560-A84C-16B2E39C55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Status report Feb 2013</a:t>
            </a:r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Black Box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Construction finished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Some optimisation needed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dirty="0" smtClean="0"/>
              <a:t>First tests with laser light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Oscilloscope readout only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Establish filter density settings</a:t>
            </a:r>
          </a:p>
          <a:p>
            <a:pPr marL="1096331" lvl="2" indent="-173105">
              <a:buFont typeface="Arial" pitchFamily="34" charset="0"/>
              <a:buChar char="•"/>
            </a:pPr>
            <a:r>
              <a:rPr lang="en-GB" dirty="0" smtClean="0"/>
              <a:t>Cross check MCP-PMT</a:t>
            </a:r>
            <a:r>
              <a:rPr lang="en-GB" baseline="0" dirty="0" smtClean="0"/>
              <a:t> properties</a:t>
            </a:r>
            <a:endParaRPr lang="en-GB" dirty="0" smtClean="0"/>
          </a:p>
          <a:p>
            <a:pPr marL="173105" indent="-173105">
              <a:buFont typeface="Arial" pitchFamily="34" charset="0"/>
              <a:buChar char="•"/>
            </a:pPr>
            <a:r>
              <a:rPr lang="en-GB" dirty="0" smtClean="0"/>
              <a:t>NINO</a:t>
            </a:r>
            <a:r>
              <a:rPr lang="en-GB" baseline="0" dirty="0" smtClean="0"/>
              <a:t> + TRB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Analysis of 2012 data </a:t>
            </a:r>
            <a:r>
              <a:rPr lang="en-GB" baseline="0" dirty="0" err="1" smtClean="0"/>
              <a:t>ongoing</a:t>
            </a:r>
            <a:endParaRPr lang="en-GB" baseline="0" dirty="0" smtClean="0"/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Event hit timing</a:t>
            </a:r>
          </a:p>
          <a:p>
            <a:pPr marL="634718" lvl="1" indent="-173105">
              <a:buFont typeface="Arial" pitchFamily="34" charset="0"/>
              <a:buChar char="•"/>
            </a:pPr>
            <a:r>
              <a:rPr lang="en-GB" baseline="0" dirty="0" smtClean="0"/>
              <a:t>Possible crosstalk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52A66-523D-4560-A84C-16B2E39C55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5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Leading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syncronized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calibrated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FF34-FE70-4DB1-9EB9-14C16CCEF79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45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Guess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beam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.</a:t>
            </a:r>
          </a:p>
          <a:p>
            <a:r>
              <a:rPr lang="de-DE" dirty="0" smtClean="0"/>
              <a:t>Optical </a:t>
            </a:r>
            <a:r>
              <a:rPr lang="de-DE" dirty="0" err="1" smtClean="0"/>
              <a:t>crosstalk</a:t>
            </a:r>
            <a:r>
              <a:rPr lang="de-DE" dirty="0" smtClean="0"/>
              <a:t>,</a:t>
            </a:r>
            <a:r>
              <a:rPr lang="de-DE" baseline="0" dirty="0" smtClean="0"/>
              <a:t> not (just) electronic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AFF34-FE70-4DB1-9EB9-14C16CCEF79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76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 userDrawn="1"/>
        </p:nvSpPr>
        <p:spPr>
          <a:xfrm rot="5400000">
            <a:off x="1453661" y="-1461599"/>
            <a:ext cx="5181601" cy="8088923"/>
          </a:xfrm>
          <a:prstGeom prst="round1Rect">
            <a:avLst>
              <a:gd name="adj" fmla="val 7960"/>
            </a:avLst>
          </a:prstGeom>
          <a:solidFill>
            <a:srgbClr val="C10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0" y="6248400"/>
            <a:ext cx="2883877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Bild 14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88923" y="5715000"/>
            <a:ext cx="539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6" descr="Schriftzug_hellgrau_RGB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229351" y="5842001"/>
            <a:ext cx="164855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03384" y="3728207"/>
            <a:ext cx="4220308" cy="1700329"/>
          </a:xfrm>
        </p:spPr>
        <p:txBody>
          <a:bodyPr/>
          <a:lstStyle/>
          <a:p>
            <a:r>
              <a:rPr lang="en-US" smtClean="0"/>
              <a:t>Click to edit Master subtitle style</a:t>
            </a:r>
            <a:endParaRPr lang="de-DE" dirty="0" smtClean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703385" y="1143699"/>
            <a:ext cx="7385538" cy="1905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703385" y="5428536"/>
            <a:ext cx="2873619" cy="64611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BB21-D0DE-4B48-8473-1F264A7E38D1}" type="datetime1">
              <a:rPr lang="de-DE"/>
              <a:pPr>
                <a:defRPr/>
              </a:pPr>
              <a:t>16.03.2015</a:t>
            </a:fld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ACEC-1F04-47A7-9F65-CD986422AC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>
            <a:spLocks/>
          </p:cNvSpPr>
          <p:nvPr userDrawn="1"/>
        </p:nvSpPr>
        <p:spPr bwMode="auto">
          <a:xfrm>
            <a:off x="152400" y="64770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50" dirty="0" smtClean="0">
                <a:solidFill>
                  <a:srgbClr val="404040"/>
                </a:solidFill>
                <a:latin typeface="+mn-lt"/>
              </a:rPr>
              <a:t>17</a:t>
            </a:r>
            <a:r>
              <a:rPr lang="de-DE" sz="1050" dirty="0" smtClean="0">
                <a:solidFill>
                  <a:srgbClr val="404040"/>
                </a:solidFill>
                <a:latin typeface="+mn-lt"/>
              </a:rPr>
              <a:t>. </a:t>
            </a:r>
            <a:r>
              <a:rPr lang="de-DE" sz="1050" dirty="0" smtClean="0">
                <a:solidFill>
                  <a:srgbClr val="404040"/>
                </a:solidFill>
                <a:latin typeface="+mn-lt"/>
              </a:rPr>
              <a:t>March 2015 </a:t>
            </a:r>
            <a:r>
              <a:rPr lang="de-DE" sz="1050" dirty="0">
                <a:solidFill>
                  <a:srgbClr val="404040"/>
                </a:solidFill>
                <a:latin typeface="+mn-lt"/>
              </a:rPr>
              <a:t>| </a:t>
            </a:r>
            <a:r>
              <a:rPr lang="de-DE" sz="1050" dirty="0" smtClean="0">
                <a:solidFill>
                  <a:srgbClr val="404040"/>
                </a:solidFill>
                <a:latin typeface="+mn-lt"/>
              </a:rPr>
              <a:t>PANDA</a:t>
            </a:r>
            <a:r>
              <a:rPr lang="de-DE" sz="1050" baseline="0" dirty="0" smtClean="0">
                <a:solidFill>
                  <a:srgbClr val="404040"/>
                </a:solidFill>
                <a:latin typeface="+mn-lt"/>
              </a:rPr>
              <a:t> PID Meeting | </a:t>
            </a:r>
            <a:r>
              <a:rPr lang="de-DE" sz="1050" baseline="0" dirty="0" smtClean="0">
                <a:solidFill>
                  <a:srgbClr val="404040"/>
                </a:solidFill>
                <a:latin typeface="+mn-lt"/>
              </a:rPr>
              <a:t>Giessen</a:t>
            </a:r>
            <a:endParaRPr lang="de-DE" sz="1050" dirty="0">
              <a:solidFill>
                <a:srgbClr val="404040"/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3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Line 38"/>
          <p:cNvSpPr>
            <a:spLocks noChangeShapeType="1"/>
          </p:cNvSpPr>
          <p:nvPr userDrawn="1"/>
        </p:nvSpPr>
        <p:spPr bwMode="auto">
          <a:xfrm>
            <a:off x="1" y="609600"/>
            <a:ext cx="8579827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7" name="Bild 7" descr="JGU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581292" y="6248400"/>
            <a:ext cx="35169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751743" y="1697038"/>
            <a:ext cx="6620608" cy="4741862"/>
          </a:xfr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360363" indent="-184150">
              <a:buClr>
                <a:srgbClr val="C00000"/>
              </a:buClr>
              <a:buFont typeface="Wingdings" pitchFamily="2" charset="2"/>
              <a:buChar char="§"/>
              <a:defRPr sz="1800">
                <a:latin typeface="+mn-lt"/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751743" y="6665"/>
            <a:ext cx="6878515" cy="657570"/>
          </a:xfrm>
        </p:spPr>
        <p:txBody>
          <a:bodyPr/>
          <a:lstStyle>
            <a:lvl1pPr marL="0" indent="0">
              <a:buNone/>
              <a:defRPr>
                <a:solidFill>
                  <a:srgbClr val="C1092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8277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384" y="3728207"/>
            <a:ext cx="6230816" cy="145339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Matthias Hoek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, Matteo Cardinali,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Michael Dickescheid, Werner Lauth,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Concettina Sfienti, Michaela Thiel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PANDA Barrel DIRC</a:t>
            </a:r>
          </a:p>
          <a:p>
            <a:r>
              <a:rPr lang="en-GB" sz="4000" dirty="0" smtClean="0">
                <a:latin typeface="+mj-lt"/>
              </a:rPr>
              <a:t>PADIWA &amp; FLASH Studies</a:t>
            </a:r>
            <a:endParaRPr lang="en-GB" sz="4000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03385" y="5428536"/>
            <a:ext cx="3474720" cy="646112"/>
          </a:xfrm>
        </p:spPr>
        <p:txBody>
          <a:bodyPr/>
          <a:lstStyle/>
          <a:p>
            <a:r>
              <a:rPr lang="en-GB" sz="1400" dirty="0" smtClean="0">
                <a:latin typeface="+mn-lt"/>
              </a:rPr>
              <a:t>PANDA PID Meeting | </a:t>
            </a:r>
            <a:r>
              <a:rPr lang="en-GB" sz="1400" dirty="0" smtClean="0">
                <a:latin typeface="+mn-lt"/>
              </a:rPr>
              <a:t>Giessen </a:t>
            </a:r>
            <a:r>
              <a:rPr lang="en-GB" sz="1400" dirty="0" smtClean="0">
                <a:latin typeface="+mn-lt"/>
              </a:rPr>
              <a:t>| </a:t>
            </a:r>
            <a:r>
              <a:rPr lang="en-GB" sz="1400" dirty="0" smtClean="0"/>
              <a:t>17</a:t>
            </a:r>
            <a:r>
              <a:rPr lang="en-GB" sz="1400" dirty="0" smtClean="0">
                <a:latin typeface="+mn-lt"/>
              </a:rPr>
              <a:t>.03.2015</a:t>
            </a:r>
            <a:endParaRPr lang="en-GB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uni-mainz.de\dfs\profiles\settings\dickesch\Desktop\Diplomarbeit\6\event-displ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756000"/>
            <a:ext cx="8640000" cy="466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22860" y="0"/>
            <a:ext cx="6878515" cy="609600"/>
          </a:xfrm>
        </p:spPr>
        <p:txBody>
          <a:bodyPr/>
          <a:lstStyle/>
          <a:p>
            <a:pPr marL="182563"/>
            <a:r>
              <a:rPr lang="en-GB" dirty="0" smtClean="0"/>
              <a:t>FLASH Event Display - Single Event…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3399" y="5562600"/>
            <a:ext cx="490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signs of optical </a:t>
            </a:r>
            <a:r>
              <a:rPr lang="en-GB" dirty="0" smtClean="0"/>
              <a:t>crosstalk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efficiency observed (&gt;98% in first counter)</a:t>
            </a:r>
          </a:p>
        </p:txBody>
      </p:sp>
    </p:spTree>
    <p:extLst>
      <p:ext uri="{BB962C8B-B14F-4D97-AF65-F5344CB8AC3E}">
        <p14:creationId xmlns:p14="http://schemas.microsoft.com/office/powerpoint/2010/main" val="39749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\\uni-mainz.de\dfs\profiles\settings\dickesch\Desktop\Diplomarbeit\6\event-display2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6000"/>
            <a:ext cx="8640000" cy="466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878515" cy="609600"/>
          </a:xfrm>
        </p:spPr>
        <p:txBody>
          <a:bodyPr/>
          <a:lstStyle/>
          <a:p>
            <a:pPr marL="182563"/>
            <a:r>
              <a:rPr lang="en-GB" dirty="0"/>
              <a:t>FLASH Event Display </a:t>
            </a:r>
            <a:r>
              <a:rPr lang="en-GB" dirty="0" smtClean="0"/>
              <a:t>– 20000 </a:t>
            </a:r>
            <a:r>
              <a:rPr lang="en-GB" dirty="0"/>
              <a:t>Events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3399" y="5562600"/>
            <a:ext cx="4906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signs of optical </a:t>
            </a:r>
            <a:r>
              <a:rPr lang="en-GB" dirty="0" smtClean="0"/>
              <a:t>crosstalk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High efficiency observed (&gt;98% in first counter)</a:t>
            </a:r>
          </a:p>
        </p:txBody>
      </p:sp>
    </p:spTree>
    <p:extLst>
      <p:ext uri="{BB962C8B-B14F-4D97-AF65-F5344CB8AC3E}">
        <p14:creationId xmlns:p14="http://schemas.microsoft.com/office/powerpoint/2010/main" val="24993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11430"/>
            <a:ext cx="8560188" cy="598170"/>
          </a:xfrm>
        </p:spPr>
        <p:txBody>
          <a:bodyPr>
            <a:noAutofit/>
          </a:bodyPr>
          <a:lstStyle/>
          <a:p>
            <a:pPr marL="182563"/>
            <a:r>
              <a:rPr lang="en-GB" dirty="0" smtClean="0"/>
              <a:t>FLASH Event Hit Distributions (-400.0 </a:t>
            </a:r>
            <a:r>
              <a:rPr lang="en-GB" dirty="0" smtClean="0">
                <a:sym typeface="Symbol"/>
              </a:rPr>
              <a:t></a:t>
            </a:r>
            <a:r>
              <a:rPr lang="en-GB" dirty="0" smtClean="0"/>
              <a:t> 100.0ns)</a:t>
            </a:r>
            <a:endParaRPr lang="en-GB" dirty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39220"/>
            <a:ext cx="4369188" cy="308068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/>
          <a:stretch/>
        </p:blipFill>
        <p:spPr>
          <a:xfrm>
            <a:off x="0" y="685800"/>
            <a:ext cx="5095056" cy="3266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661181"/>
            <a:ext cx="39882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clean hit signatures in time window</a:t>
            </a:r>
          </a:p>
          <a:p>
            <a:r>
              <a:rPr lang="en-GB" dirty="0" smtClean="0"/>
              <a:t>Multiple hits negligible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8097" y="4933674"/>
            <a:ext cx="381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Clear correlation of leading edge times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848600" y="3952671"/>
            <a:ext cx="381000" cy="1165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6200000">
            <a:off x="7576094" y="3906208"/>
            <a:ext cx="169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Trigger counters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Extract timing resolution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Observed ~60ps w online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Apply corrections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Walk corrections are possible, but need optimisation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Narrow Time-over-Threshold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Characterise performance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Mapped detector response on 5x8 matrix</a:t>
            </a:r>
          </a:p>
          <a:p>
            <a:pPr marL="646113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Various gain and threshold combinations tested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Investigate Time-over-Threshold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Study tracking capabilities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-19050"/>
            <a:ext cx="6878515" cy="628650"/>
          </a:xfrm>
        </p:spPr>
        <p:txBody>
          <a:bodyPr/>
          <a:lstStyle/>
          <a:p>
            <a:pPr marL="182563"/>
            <a:r>
              <a:rPr lang="en-GB" dirty="0" smtClean="0"/>
              <a:t>FLASH Analysis Outlook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3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7477859" cy="602935"/>
          </a:xfrm>
        </p:spPr>
        <p:txBody>
          <a:bodyPr/>
          <a:lstStyle/>
          <a:p>
            <a:pPr marL="182563"/>
            <a:r>
              <a:rPr lang="en-GB" dirty="0" smtClean="0"/>
              <a:t>Investigation of PADIWA Response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52400" y="761853"/>
            <a:ext cx="3886199" cy="53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1pPr>
            <a:lvl2pPr marL="36036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GB" sz="2400" dirty="0"/>
              <a:t>C</a:t>
            </a:r>
            <a:r>
              <a:rPr lang="en-GB" sz="2400" dirty="0" smtClean="0"/>
              <a:t>rosscheck PADIWA results from GSI test experiment 2014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/>
              <a:t>Use sampled </a:t>
            </a:r>
            <a:r>
              <a:rPr lang="en-GB" sz="2400" dirty="0" smtClean="0"/>
              <a:t>waveforms</a:t>
            </a:r>
          </a:p>
          <a:p>
            <a:pPr marL="646113" lvl="1" indent="-285750"/>
            <a:r>
              <a:rPr lang="en-GB" sz="2000" dirty="0" smtClean="0"/>
              <a:t>SPE level (avg. amplitude ~8mV)</a:t>
            </a:r>
          </a:p>
          <a:p>
            <a:pPr marL="646113" lvl="1" indent="-285750"/>
            <a:r>
              <a:rPr lang="en-GB" sz="2000" dirty="0" smtClean="0"/>
              <a:t>Gain ~1e6 w/o pre-amplifier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37155" y="4345186"/>
            <a:ext cx="175325" cy="4858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71471" y="5852160"/>
            <a:ext cx="76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Filters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 descr="C:\Users\Matthias Hoek\Work\Documentation\AGS_Note_15001\gsi_2014_padiwa_signal_ed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5181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602825" cy="295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3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7477859" cy="618535"/>
          </a:xfrm>
        </p:spPr>
        <p:txBody>
          <a:bodyPr/>
          <a:lstStyle/>
          <a:p>
            <a:pPr marL="182563"/>
            <a:r>
              <a:rPr lang="en-GB" dirty="0" smtClean="0"/>
              <a:t>Investigation of PADIWA Response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52400" y="761853"/>
            <a:ext cx="3886199" cy="53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1pPr>
            <a:lvl2pPr marL="36036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GB" sz="2400" dirty="0"/>
              <a:t>C</a:t>
            </a:r>
            <a:r>
              <a:rPr lang="en-GB" sz="2400" dirty="0" smtClean="0"/>
              <a:t>rosscheck PADIWA results from GSI test experiment 2014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/>
              <a:t>Use sampled </a:t>
            </a:r>
            <a:r>
              <a:rPr lang="en-GB" sz="2400" dirty="0" smtClean="0"/>
              <a:t>waveforms</a:t>
            </a:r>
          </a:p>
          <a:p>
            <a:pPr marL="646113" lvl="1" indent="-285750"/>
            <a:r>
              <a:rPr lang="en-GB" sz="2000" dirty="0" smtClean="0"/>
              <a:t>SPE level (avg. amplitude ~8mV)</a:t>
            </a:r>
          </a:p>
          <a:p>
            <a:pPr marL="646113" lvl="1" indent="-285750"/>
            <a:r>
              <a:rPr lang="en-GB" sz="2000" dirty="0" smtClean="0"/>
              <a:t>Gain ~1e6 w/o pre-amplifier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Amplitudes range up to ~12mV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Pulse widths </a:t>
            </a:r>
            <a:r>
              <a:rPr lang="en-GB" sz="2400" dirty="0" smtClean="0"/>
              <a:t>from 0.6-2.2ns</a:t>
            </a:r>
          </a:p>
          <a:p>
            <a:pPr marL="703263" lvl="1" indent="-342900"/>
            <a:r>
              <a:rPr lang="en-GB" sz="2400" dirty="0" smtClean="0"/>
              <a:t>Short pulse detection deficiency?</a:t>
            </a:r>
            <a:endParaRPr lang="en-GB" sz="2400" dirty="0"/>
          </a:p>
          <a:p>
            <a:pPr marL="285750" indent="-285750"/>
            <a:endParaRPr lang="en-GB" sz="20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37155" y="4345186"/>
            <a:ext cx="175325" cy="4858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71471" y="5852160"/>
            <a:ext cx="76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Filters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4602825" cy="295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75" y="625200"/>
            <a:ext cx="448125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572000" y="4984267"/>
            <a:ext cx="356519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22860" y="0"/>
            <a:ext cx="7477859" cy="602935"/>
          </a:xfrm>
        </p:spPr>
        <p:txBody>
          <a:bodyPr/>
          <a:lstStyle/>
          <a:p>
            <a:pPr marL="182563"/>
            <a:r>
              <a:rPr lang="en-GB" dirty="0" smtClean="0"/>
              <a:t>PADIWA Input Stage Modifications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511160" y="1066800"/>
            <a:ext cx="5280040" cy="190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1pPr>
            <a:lvl2pPr marL="36036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Limit bandwidth to reduce noise</a:t>
            </a:r>
          </a:p>
          <a:p>
            <a:pPr marL="646113" lvl="1" indent="-285750"/>
            <a:r>
              <a:rPr lang="en-GB" sz="2000" dirty="0" smtClean="0">
                <a:latin typeface="+mn-lt"/>
              </a:rPr>
              <a:t>Standard 1pF (~3.2GHz cut-off)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+mn-lt"/>
              </a:rPr>
              <a:t>Study impact on timing</a:t>
            </a:r>
          </a:p>
          <a:p>
            <a:pPr marL="703263" lvl="1" indent="-342900"/>
            <a:r>
              <a:rPr lang="en-GB" sz="2000" dirty="0" smtClean="0"/>
              <a:t>1pF – 100pF selected (see table)</a:t>
            </a:r>
            <a:endParaRPr lang="en-GB" sz="2000" dirty="0" smtClean="0">
              <a:latin typeface="+mn-l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" y="3429000"/>
            <a:ext cx="6058746" cy="270547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371600" y="52578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39603"/>
              </p:ext>
            </p:extLst>
          </p:nvPr>
        </p:nvGraphicFramePr>
        <p:xfrm>
          <a:off x="6104467" y="1219200"/>
          <a:ext cx="2728274" cy="4725442"/>
        </p:xfrm>
        <a:graphic>
          <a:graphicData uri="http://schemas.openxmlformats.org/drawingml/2006/table">
            <a:tbl>
              <a:tblPr/>
              <a:tblGrid>
                <a:gridCol w="471685"/>
                <a:gridCol w="471685"/>
                <a:gridCol w="892452"/>
                <a:gridCol w="892452"/>
              </a:tblGrid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Input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Cap ID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Capacitance (pF)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Cut-off (GHz)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3.2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0.2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3.2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C189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0.2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1.6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0.16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1.6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0.16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0.7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0.07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0.7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0.07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0.3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0.03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C188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0.3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alibri"/>
                        </a:rPr>
                        <a:t>0.03</a:t>
                      </a:r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5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7477859" cy="602935"/>
          </a:xfrm>
        </p:spPr>
        <p:txBody>
          <a:bodyPr/>
          <a:lstStyle/>
          <a:p>
            <a:pPr marL="182563"/>
            <a:r>
              <a:rPr lang="en-GB" dirty="0" smtClean="0"/>
              <a:t>PADIWA Input Stage Modifications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228600" y="784713"/>
            <a:ext cx="5486400" cy="487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1pPr>
            <a:lvl2pPr marL="36036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GB" sz="2000" dirty="0" smtClean="0"/>
              <a:t>Setup</a:t>
            </a:r>
          </a:p>
          <a:p>
            <a:pPr marL="646113" lvl="1" indent="-285750"/>
            <a:r>
              <a:rPr lang="en-GB" sz="2000" dirty="0" smtClean="0">
                <a:latin typeface="+mn-lt"/>
              </a:rPr>
              <a:t>Modified PADIWA card</a:t>
            </a:r>
          </a:p>
          <a:p>
            <a:pPr marL="646113" lvl="1" indent="-285750"/>
            <a:r>
              <a:rPr lang="en-GB" sz="2000" dirty="0" smtClean="0"/>
              <a:t>Tektronix AFG3252 Pulse Generator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+mn-lt"/>
              </a:rPr>
              <a:t>Rectangular pulse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+mn-lt"/>
              </a:rPr>
              <a:t>Slow rise time (~3ns)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GB" dirty="0" smtClean="0">
                <a:latin typeface="+mn-lt"/>
              </a:rPr>
              <a:t>10kHz rate</a:t>
            </a:r>
          </a:p>
          <a:p>
            <a:pPr marL="646113" lvl="1" indent="-285750"/>
            <a:r>
              <a:rPr lang="en-GB" sz="2000" dirty="0" smtClean="0">
                <a:latin typeface="+mn-lt"/>
              </a:rPr>
              <a:t>Passive attenuator 13dB (adjust to SPE level)</a:t>
            </a:r>
          </a:p>
          <a:p>
            <a:pPr marL="646113" lvl="1" indent="-285750"/>
            <a:r>
              <a:rPr lang="en-GB" sz="2000" dirty="0" smtClean="0"/>
              <a:t>Use 0xC0 offset (0x20 possible but too much ringing observed)</a:t>
            </a:r>
            <a:endParaRPr lang="en-GB" sz="200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Split signal</a:t>
            </a:r>
          </a:p>
          <a:p>
            <a:pPr marL="703263" lvl="1" indent="-342900"/>
            <a:r>
              <a:rPr lang="en-GB" sz="2000" dirty="0" smtClean="0">
                <a:latin typeface="+mn-lt"/>
              </a:rPr>
              <a:t>Channel 1 as reference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Issues</a:t>
            </a:r>
            <a:endParaRPr lang="en-GB" sz="2000" dirty="0"/>
          </a:p>
          <a:p>
            <a:pPr marL="703263" lvl="1" indent="-342900"/>
            <a:r>
              <a:rPr lang="en-GB" sz="2000" dirty="0" smtClean="0"/>
              <a:t>Signal reflections on input (100k</a:t>
            </a:r>
            <a:r>
              <a:rPr lang="el-GR" sz="2000" dirty="0" smtClean="0"/>
              <a:t>Ω</a:t>
            </a:r>
            <a:r>
              <a:rPr lang="en-GB" sz="2000" dirty="0" smtClean="0"/>
              <a:t>)</a:t>
            </a:r>
          </a:p>
          <a:p>
            <a:pPr marL="703263" lvl="1" indent="-342900"/>
            <a:r>
              <a:rPr lang="en-GB" sz="2000" dirty="0" smtClean="0"/>
              <a:t>Low efficiency (trigger not synchronised)</a:t>
            </a:r>
          </a:p>
          <a:p>
            <a:pPr marL="703263" lvl="1" indent="-342900"/>
            <a:r>
              <a:rPr lang="en-GB" sz="2000" dirty="0" smtClean="0"/>
              <a:t>Long signals (400ns)</a:t>
            </a:r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1853"/>
            <a:ext cx="298111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7477859" cy="602935"/>
          </a:xfrm>
        </p:spPr>
        <p:txBody>
          <a:bodyPr/>
          <a:lstStyle/>
          <a:p>
            <a:pPr marL="182563"/>
            <a:r>
              <a:rPr lang="en-GB" dirty="0" smtClean="0"/>
              <a:t>PADIWA Input Stage Modifications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89728"/>
              </p:ext>
            </p:extLst>
          </p:nvPr>
        </p:nvGraphicFramePr>
        <p:xfrm>
          <a:off x="6477000" y="1146549"/>
          <a:ext cx="2347273" cy="4564901"/>
        </p:xfrm>
        <a:graphic>
          <a:graphicData uri="http://schemas.openxmlformats.org/drawingml/2006/table">
            <a:tbl>
              <a:tblPr/>
              <a:tblGrid>
                <a:gridCol w="603094"/>
                <a:gridCol w="603094"/>
                <a:gridCol w="1141085"/>
              </a:tblGrid>
              <a:tr h="27520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Input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Cap ID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Capacitance (pF)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C189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4.7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C187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C194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C188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Calibri"/>
                        </a:rPr>
                        <a:t>C195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0233" marR="50233" marT="50233" marB="50233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6009430" cy="4267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490" y="5682734"/>
            <a:ext cx="478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Reference channel contribution (~59ps) removed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20611238">
            <a:off x="3205290" y="3973566"/>
            <a:ext cx="165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PRELIMINARY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8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8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1940" t="20425" r="30369"/>
          <a:stretch/>
        </p:blipFill>
        <p:spPr>
          <a:xfrm>
            <a:off x="5934850" y="3070428"/>
            <a:ext cx="3186290" cy="35213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-7620"/>
            <a:ext cx="7477859" cy="602935"/>
          </a:xfrm>
        </p:spPr>
        <p:txBody>
          <a:bodyPr/>
          <a:lstStyle/>
          <a:p>
            <a:pPr marL="182563"/>
            <a:r>
              <a:rPr lang="en-GB" dirty="0" smtClean="0"/>
              <a:t>FLASH Test Experiment in Mainz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1"/>
              <p:cNvSpPr txBox="1">
                <a:spLocks/>
              </p:cNvSpPr>
              <p:nvPr/>
            </p:nvSpPr>
            <p:spPr bwMode="auto">
              <a:xfrm>
                <a:off x="396240" y="609600"/>
                <a:ext cx="5737240" cy="2895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Arial"/>
                  </a:defRPr>
                </a:lvl1pPr>
                <a:lvl2pPr marL="360363" indent="-1841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C00000"/>
                  </a:buClr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Arial"/>
                  </a:defRPr>
                </a:lvl2pPr>
                <a:lvl3pPr marL="9144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3pPr>
                <a:lvl4pPr marL="13716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4pPr>
                <a:lvl5pPr marL="18288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800" kern="1200">
                    <a:solidFill>
                      <a:schemeClr val="tx1"/>
                    </a:solidFill>
                    <a:latin typeface="Arial"/>
                    <a:ea typeface="ＭＳ Ｐゴシック" charset="-128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Wingdings" pitchFamily="2" charset="2"/>
                  <a:buChar char="§"/>
                </a:pPr>
                <a:r>
                  <a:rPr lang="en-GB" sz="2400" dirty="0" smtClean="0"/>
                  <a:t>Build a fast start counter (a la QUARTIC)</a:t>
                </a:r>
              </a:p>
              <a:p>
                <a:pPr marL="646113" lvl="1" indent="-285750"/>
                <a:r>
                  <a:rPr lang="en-GB" sz="2000" dirty="0" smtClean="0"/>
                  <a:t>Time </a:t>
                </a:r>
                <a:r>
                  <a:rPr lang="en-GB" sz="2000" dirty="0"/>
                  <a:t>resolution under 60 </a:t>
                </a:r>
                <a:r>
                  <a:rPr lang="en-GB" sz="2000" dirty="0" err="1" smtClean="0"/>
                  <a:t>ps</a:t>
                </a:r>
                <a:endParaRPr lang="en-GB" sz="2000" dirty="0" smtClean="0"/>
              </a:p>
              <a:p>
                <a:pPr marL="646113" lvl="1" indent="-285750"/>
                <a:r>
                  <a:rPr lang="en-GB" sz="2000" dirty="0" smtClean="0"/>
                  <a:t>Instrument w NINO cards </a:t>
                </a:r>
                <a:r>
                  <a:rPr lang="en-GB" sz="2000" dirty="0" err="1" smtClean="0"/>
                  <a:t>incl</a:t>
                </a:r>
                <a:r>
                  <a:rPr lang="en-GB" sz="2000" dirty="0" smtClean="0"/>
                  <a:t> pre-amplifiers</a:t>
                </a:r>
              </a:p>
              <a:p>
                <a:pPr marL="646113" lvl="1" indent="-285750"/>
                <a:r>
                  <a:rPr lang="en-GB" sz="2000" dirty="0" smtClean="0"/>
                  <a:t>Read MCP_OUT with fast oscilloscope</a:t>
                </a:r>
                <a:endParaRPr lang="en-GB" sz="2400" dirty="0"/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GB" sz="2400" dirty="0"/>
                  <a:t>Time resolution improvement:</a:t>
                </a:r>
              </a:p>
              <a:p>
                <a:pPr marL="646113" lvl="1" indent="-285750"/>
                <a:r>
                  <a:rPr lang="en-GB" sz="2000" dirty="0"/>
                  <a:t>Separate detectors: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 dirty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2000" i="1" dirty="0">
                                    <a:latin typeface="Cambria Math"/>
                                  </a:rPr>
                                  <m:t>𝑑𝑒𝑡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GB" sz="2000" dirty="0"/>
              </a:p>
              <a:p>
                <a:pPr marL="646113" lvl="1" indent="-285750"/>
                <a:r>
                  <a:rPr lang="en-GB" sz="2000" dirty="0"/>
                  <a:t>Separate measurements on one MCP-PMT: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000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GB" sz="20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 dirty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GB" sz="2000" b="0" i="1" dirty="0" smtClean="0">
                                    <a:latin typeface="Cambria Math"/>
                                  </a:rPr>
                                  <m:t>𝑝𝑖𝑥𝑒𝑙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6" name="Tex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" y="609600"/>
                <a:ext cx="5737240" cy="2895747"/>
              </a:xfrm>
              <a:prstGeom prst="rect">
                <a:avLst/>
              </a:prstGeom>
              <a:blipFill rotWithShape="1">
                <a:blip r:embed="rId5"/>
                <a:stretch>
                  <a:fillRect l="-1382" t="-1684" b="-204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631" y="0"/>
            <a:ext cx="2331369" cy="1800000"/>
          </a:xfrm>
          <a:prstGeom prst="rect">
            <a:avLst/>
          </a:prstGeom>
        </p:spPr>
      </p:pic>
      <p:pic>
        <p:nvPicPr>
          <p:cNvPr id="11" name="Grafik 81"/>
          <p:cNvPicPr/>
          <p:nvPr/>
        </p:nvPicPr>
        <p:blipFill rotWithShape="1">
          <a:blip r:embed="rId7"/>
          <a:srcRect t="18826" r="17611" b="22386"/>
          <a:stretch/>
        </p:blipFill>
        <p:spPr>
          <a:xfrm>
            <a:off x="445840" y="4114800"/>
            <a:ext cx="5040560" cy="23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3810"/>
            <a:ext cx="7477859" cy="602935"/>
          </a:xfrm>
        </p:spPr>
        <p:txBody>
          <a:bodyPr/>
          <a:lstStyle/>
          <a:p>
            <a:pPr marL="182563"/>
            <a:r>
              <a:rPr lang="en-GB" dirty="0" smtClean="0"/>
              <a:t>FLASH Test Experiment in Mainz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304800" y="708273"/>
            <a:ext cx="6553200" cy="103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1pPr>
            <a:lvl2pPr marL="360363" indent="-1841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GB" sz="2400" dirty="0" smtClean="0"/>
              <a:t>Match MCP gain map (provided by Erlangen)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2400" dirty="0" smtClean="0"/>
              <a:t>Test different geometries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371471" y="5852160"/>
            <a:ext cx="76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+mn-lt"/>
              </a:rPr>
              <a:t>Filters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792287"/>
            <a:ext cx="8212137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52400" y="4133056"/>
            <a:ext cx="533400" cy="438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9065" y="458343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Untertitel 17"/>
          <p:cNvSpPr>
            <a:spLocks noGrp="1"/>
          </p:cNvSpPr>
          <p:nvPr>
            <p:ph type="body" sz="quarter" idx="10"/>
          </p:nvPr>
        </p:nvSpPr>
        <p:spPr>
          <a:xfrm>
            <a:off x="6221668" y="778030"/>
            <a:ext cx="2800349" cy="69421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+mn-lt"/>
              </a:rPr>
              <a:t>Coincidence scintillators: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overlap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3x3cm</a:t>
            </a:r>
            <a:endParaRPr lang="de-DE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-4303" y="0"/>
            <a:ext cx="6878515" cy="609600"/>
          </a:xfrm>
        </p:spPr>
        <p:txBody>
          <a:bodyPr/>
          <a:lstStyle/>
          <a:p>
            <a:pPr marL="182563"/>
            <a:r>
              <a:rPr lang="en-GB" dirty="0" smtClean="0"/>
              <a:t>FLASH Setup at MAMI</a:t>
            </a:r>
            <a:endParaRPr lang="en-GB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15154" y="1393990"/>
            <a:ext cx="8173270" cy="1667175"/>
            <a:chOff x="4095668" y="855634"/>
            <a:chExt cx="4608512" cy="1363615"/>
          </a:xfrm>
        </p:grpSpPr>
        <p:cxnSp>
          <p:nvCxnSpPr>
            <p:cNvPr id="14" name="Gerade Verbindung mit Pfeil 13"/>
            <p:cNvCxnSpPr>
              <a:stCxn id="6" idx="3"/>
            </p:cNvCxnSpPr>
            <p:nvPr/>
          </p:nvCxnSpPr>
          <p:spPr>
            <a:xfrm>
              <a:off x="4527716" y="1525912"/>
              <a:ext cx="41764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hteck 5"/>
            <p:cNvSpPr/>
            <p:nvPr/>
          </p:nvSpPr>
          <p:spPr>
            <a:xfrm>
              <a:off x="4095668" y="1417900"/>
              <a:ext cx="432048" cy="2160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Beam</a:t>
              </a:r>
              <a:endParaRPr lang="de-DE" dirty="0"/>
            </a:p>
          </p:txBody>
        </p:sp>
        <p:sp>
          <p:nvSpPr>
            <p:cNvPr id="7" name="Rechteck 6"/>
            <p:cNvSpPr/>
            <p:nvPr/>
          </p:nvSpPr>
          <p:spPr>
            <a:xfrm rot="19800000">
              <a:off x="5027267" y="923105"/>
              <a:ext cx="379235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/>
                <a:t>FLASH1</a:t>
              </a:r>
              <a:endParaRPr lang="de-DE" dirty="0"/>
            </a:p>
          </p:txBody>
        </p:sp>
        <p:sp>
          <p:nvSpPr>
            <p:cNvPr id="8" name="Rechteck 7"/>
            <p:cNvSpPr/>
            <p:nvPr/>
          </p:nvSpPr>
          <p:spPr>
            <a:xfrm rot="19800000">
              <a:off x="6131275" y="855634"/>
              <a:ext cx="379235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/>
                <a:t>FLASH2</a:t>
              </a:r>
              <a:endParaRPr lang="de-DE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335101" y="1462584"/>
              <a:ext cx="72008" cy="4237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233004" y="1159099"/>
              <a:ext cx="72008" cy="4237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4656627" y="1417899"/>
              <a:ext cx="36004" cy="2160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875154" y="1389837"/>
              <a:ext cx="36004" cy="2160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4599609" y="1585740"/>
              <a:ext cx="150041" cy="30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de-DE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805581" y="153444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de-DE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187341" y="906525"/>
              <a:ext cx="169202" cy="30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de-DE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8282293" y="1856293"/>
              <a:ext cx="169202" cy="302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de-DE" dirty="0"/>
            </a:p>
          </p:txBody>
        </p:sp>
      </p:grpSp>
      <p:pic>
        <p:nvPicPr>
          <p:cNvPr id="1026" name="Picture 2" descr="\\uni-mainz.de\dfs\profiles\settings\dickesch\Desktop\Diplomarbeit\6\IMG_63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1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20522" r="18620" b="28337"/>
          <a:stretch/>
        </p:blipFill>
        <p:spPr bwMode="auto">
          <a:xfrm>
            <a:off x="251520" y="3212976"/>
            <a:ext cx="5108331" cy="25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ni-mainz.de\dfs\profiles\settings\dickesch\Desktop\Diplomarbeit\6\IMG_633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1" t="31525" r="31093" b="30194"/>
          <a:stretch/>
        </p:blipFill>
        <p:spPr bwMode="auto">
          <a:xfrm>
            <a:off x="5810249" y="3212976"/>
            <a:ext cx="2819401" cy="25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68" y="1736426"/>
            <a:ext cx="11512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 smtClean="0"/>
              <a:t>e</a:t>
            </a:r>
            <a:r>
              <a:rPr lang="en-GB" sz="2000" baseline="30000" dirty="0" smtClean="0"/>
              <a:t>-</a:t>
            </a:r>
            <a:r>
              <a:rPr lang="en-GB" sz="2000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855MeV/c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877044"/>
            <a:ext cx="545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Trigger rates ~3-7kHz depending on FLASH configuration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6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885</Words>
  <Application>Microsoft Office PowerPoint</Application>
  <PresentationFormat>On-screen Show (4:3)</PresentationFormat>
  <Paragraphs>306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Matthias Hoek</dc:creator>
  <cp:lastModifiedBy>Matthias Hoek</cp:lastModifiedBy>
  <cp:revision>55</cp:revision>
  <dcterms:created xsi:type="dcterms:W3CDTF">2006-08-16T00:00:00Z</dcterms:created>
  <dcterms:modified xsi:type="dcterms:W3CDTF">2015-03-17T08:44:20Z</dcterms:modified>
</cp:coreProperties>
</file>