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9" r:id="rId2"/>
    <p:sldId id="305" r:id="rId3"/>
    <p:sldId id="273" r:id="rId4"/>
    <p:sldId id="321" r:id="rId5"/>
    <p:sldId id="290" r:id="rId6"/>
    <p:sldId id="310" r:id="rId7"/>
    <p:sldId id="311" r:id="rId8"/>
    <p:sldId id="312" r:id="rId9"/>
    <p:sldId id="322" r:id="rId10"/>
    <p:sldId id="323" r:id="rId11"/>
    <p:sldId id="324" r:id="rId12"/>
    <p:sldId id="325" r:id="rId13"/>
    <p:sldId id="326" r:id="rId14"/>
    <p:sldId id="319" r:id="rId15"/>
  </p:sldIdLst>
  <p:sldSz cx="9144000" cy="6858000" type="screen4x3"/>
  <p:notesSz cx="6858000" cy="9144000"/>
  <p:defaultTextStyle>
    <a:defPPr>
      <a:defRPr lang="en-US"/>
    </a:defPPr>
    <a:lvl1pPr marL="0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127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255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319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384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446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510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3" autoAdjust="0"/>
    <p:restoredTop sz="94637" autoAdjust="0"/>
  </p:normalViewPr>
  <p:slideViewPr>
    <p:cSldViewPr>
      <p:cViewPr varScale="1">
        <p:scale>
          <a:sx n="75" d="100"/>
          <a:sy n="75" d="100"/>
        </p:scale>
        <p:origin x="-3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CAC6D-657E-4371-A5C7-E88CED32E72F}" type="datetimeFigureOut">
              <a:rPr lang="en-US" smtClean="0"/>
              <a:t>3/14/2015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5CAA6-C0FC-4817-B9D6-E12DC0A9C02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1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CAA6-C0FC-4817-B9D6-E12DC0A9C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7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CAA6-C0FC-4817-B9D6-E12DC0A9C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7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CAA6-C0FC-4817-B9D6-E12DC0A9C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7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2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1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06373"/>
            <a:ext cx="2057401" cy="438785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3"/>
            <a:ext cx="6019800" cy="438785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0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2292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6428928" y="471589"/>
            <a:ext cx="2895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defPPr>
              <a:defRPr lang="en-US"/>
            </a:defPPr>
            <a:lvl1pPr marL="0" algn="ctr" defTabSz="91412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Zühlsdorf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2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0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9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0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5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64" indent="0">
              <a:buNone/>
              <a:defRPr sz="1900" b="1"/>
            </a:lvl2pPr>
            <a:lvl3pPr marL="914127" indent="0">
              <a:buNone/>
              <a:defRPr sz="1700" b="1"/>
            </a:lvl3pPr>
            <a:lvl4pPr marL="1371191" indent="0">
              <a:buNone/>
              <a:defRPr sz="1600" b="1"/>
            </a:lvl4pPr>
            <a:lvl5pPr marL="1828255" indent="0">
              <a:buNone/>
              <a:defRPr sz="1600" b="1"/>
            </a:lvl5pPr>
            <a:lvl6pPr marL="2285319" indent="0">
              <a:buNone/>
              <a:defRPr sz="1600" b="1"/>
            </a:lvl6pPr>
            <a:lvl7pPr marL="2742384" indent="0">
              <a:buNone/>
              <a:defRPr sz="1600" b="1"/>
            </a:lvl7pPr>
            <a:lvl8pPr marL="3199446" indent="0">
              <a:buNone/>
              <a:defRPr sz="1600" b="1"/>
            </a:lvl8pPr>
            <a:lvl9pPr marL="365651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64" indent="0">
              <a:buNone/>
              <a:defRPr sz="1900" b="1"/>
            </a:lvl2pPr>
            <a:lvl3pPr marL="914127" indent="0">
              <a:buNone/>
              <a:defRPr sz="1700" b="1"/>
            </a:lvl3pPr>
            <a:lvl4pPr marL="1371191" indent="0">
              <a:buNone/>
              <a:defRPr sz="1600" b="1"/>
            </a:lvl4pPr>
            <a:lvl5pPr marL="1828255" indent="0">
              <a:buNone/>
              <a:defRPr sz="1600" b="1"/>
            </a:lvl5pPr>
            <a:lvl6pPr marL="2285319" indent="0">
              <a:buNone/>
              <a:defRPr sz="1600" b="1"/>
            </a:lvl6pPr>
            <a:lvl7pPr marL="2742384" indent="0">
              <a:buNone/>
              <a:defRPr sz="1600" b="1"/>
            </a:lvl7pPr>
            <a:lvl8pPr marL="3199446" indent="0">
              <a:buNone/>
              <a:defRPr sz="1600" b="1"/>
            </a:lvl8pPr>
            <a:lvl9pPr marL="365651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80"/>
            <a:ext cx="4041775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2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5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7" indent="0">
              <a:buNone/>
              <a:defRPr sz="1000"/>
            </a:lvl3pPr>
            <a:lvl4pPr marL="1371191" indent="0">
              <a:buNone/>
              <a:defRPr sz="1000"/>
            </a:lvl4pPr>
            <a:lvl5pPr marL="1828255" indent="0">
              <a:buNone/>
              <a:defRPr sz="1000"/>
            </a:lvl5pPr>
            <a:lvl6pPr marL="2285319" indent="0">
              <a:buNone/>
              <a:defRPr sz="1000"/>
            </a:lvl6pPr>
            <a:lvl7pPr marL="2742384" indent="0">
              <a:buNone/>
              <a:defRPr sz="1000"/>
            </a:lvl7pPr>
            <a:lvl8pPr marL="3199446" indent="0">
              <a:buNone/>
              <a:defRPr sz="1000"/>
            </a:lvl8pPr>
            <a:lvl9pPr marL="36565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1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7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064" indent="0">
              <a:buNone/>
              <a:defRPr sz="2700"/>
            </a:lvl2pPr>
            <a:lvl3pPr marL="914127" indent="0">
              <a:buNone/>
              <a:defRPr sz="2300"/>
            </a:lvl3pPr>
            <a:lvl4pPr marL="1371191" indent="0">
              <a:buNone/>
              <a:defRPr sz="1900"/>
            </a:lvl4pPr>
            <a:lvl5pPr marL="1828255" indent="0">
              <a:buNone/>
              <a:defRPr sz="1900"/>
            </a:lvl5pPr>
            <a:lvl6pPr marL="2285319" indent="0">
              <a:buNone/>
              <a:defRPr sz="1900"/>
            </a:lvl6pPr>
            <a:lvl7pPr marL="2742384" indent="0">
              <a:buNone/>
              <a:defRPr sz="1900"/>
            </a:lvl7pPr>
            <a:lvl8pPr marL="3199446" indent="0">
              <a:buNone/>
              <a:defRPr sz="1900"/>
            </a:lvl8pPr>
            <a:lvl9pPr marL="3656510" indent="0">
              <a:buNone/>
              <a:defRPr sz="1900"/>
            </a:lvl9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7" indent="0">
              <a:buNone/>
              <a:defRPr sz="1000"/>
            </a:lvl3pPr>
            <a:lvl4pPr marL="1371191" indent="0">
              <a:buNone/>
              <a:defRPr sz="1000"/>
            </a:lvl4pPr>
            <a:lvl5pPr marL="1828255" indent="0">
              <a:buNone/>
              <a:defRPr sz="1000"/>
            </a:lvl5pPr>
            <a:lvl6pPr marL="2285319" indent="0">
              <a:buNone/>
              <a:defRPr sz="1000"/>
            </a:lvl6pPr>
            <a:lvl7pPr marL="2742384" indent="0">
              <a:buNone/>
              <a:defRPr sz="1000"/>
            </a:lvl7pPr>
            <a:lvl8pPr marL="3199446" indent="0">
              <a:buNone/>
              <a:defRPr sz="1000"/>
            </a:lvl8pPr>
            <a:lvl9pPr marL="36565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9"/>
            <a:ext cx="2133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12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8" indent="-342798" algn="l" defTabSz="9141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0" indent="-285665" algn="l" defTabSz="9141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0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4" indent="-228531" algn="l" defTabSz="91412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8" indent="-228531" algn="l" defTabSz="914127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53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5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9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3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1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5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9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4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6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0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9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1654" y="1772816"/>
            <a:ext cx="624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The PANDA Barrel DIRC with wide radiator plates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862641"/>
            <a:ext cx="1872207" cy="6240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80" y="5724674"/>
            <a:ext cx="2430016" cy="58464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980729"/>
            <a:ext cx="864096" cy="7200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5891443"/>
            <a:ext cx="1691680" cy="4229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496" y="4839543"/>
            <a:ext cx="447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GSI </a:t>
            </a:r>
            <a:r>
              <a:rPr lang="en-US" sz="1200" dirty="0" err="1" smtClean="0"/>
              <a:t>Helmholtzzentrum</a:t>
            </a:r>
            <a:r>
              <a:rPr lang="en-US" sz="1200" dirty="0" smtClean="0"/>
              <a:t> </a:t>
            </a:r>
            <a:r>
              <a:rPr lang="en-US" sz="1200" dirty="0" err="1" smtClean="0"/>
              <a:t>für</a:t>
            </a:r>
            <a:r>
              <a:rPr lang="en-US" sz="1200" dirty="0" smtClean="0"/>
              <a:t> </a:t>
            </a:r>
            <a:r>
              <a:rPr lang="en-US" sz="1200" dirty="0" err="1" smtClean="0"/>
              <a:t>Schwerionenforschung</a:t>
            </a:r>
            <a:r>
              <a:rPr lang="en-US" sz="1200" dirty="0" smtClean="0"/>
              <a:t> GmbH, Darmstadt</a:t>
            </a:r>
          </a:p>
          <a:p>
            <a:r>
              <a:rPr lang="en-US" sz="1200" dirty="0" smtClean="0"/>
              <a:t>Goethe-</a:t>
            </a:r>
            <a:r>
              <a:rPr lang="en-US" sz="1200" dirty="0" err="1" smtClean="0"/>
              <a:t>Universität</a:t>
            </a:r>
            <a:r>
              <a:rPr lang="en-US" sz="1200" dirty="0" smtClean="0"/>
              <a:t> Frankfurt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49" y="5486024"/>
            <a:ext cx="1510976" cy="82329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-1" y="3501008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Marko </a:t>
            </a:r>
            <a:r>
              <a:rPr lang="en-US" sz="1600" dirty="0" err="1" smtClean="0"/>
              <a:t>Zühlsdorf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9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Data Analysis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1392"/>
            <a:ext cx="4100513" cy="19431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23528" y="818996"/>
            <a:ext cx="13292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70° with lens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6" y="3853005"/>
            <a:ext cx="3117608" cy="22402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6" y="1214444"/>
            <a:ext cx="3117608" cy="2240291"/>
          </a:xfrm>
          <a:prstGeom prst="rect">
            <a:avLst/>
          </a:prstGeom>
        </p:spPr>
      </p:pic>
      <p:cxnSp>
        <p:nvCxnSpPr>
          <p:cNvPr id="10" name="Gerade Verbindung mit Pfeil 9"/>
          <p:cNvCxnSpPr>
            <a:endCxn id="8" idx="1"/>
          </p:cNvCxnSpPr>
          <p:nvPr/>
        </p:nvCxnSpPr>
        <p:spPr>
          <a:xfrm>
            <a:off x="2483768" y="2060848"/>
            <a:ext cx="3507128" cy="273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3" idx="1"/>
          </p:cNvCxnSpPr>
          <p:nvPr/>
        </p:nvCxnSpPr>
        <p:spPr>
          <a:xfrm>
            <a:off x="1979712" y="2060848"/>
            <a:ext cx="4011184" cy="2912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590084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Data Analysis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11</a:t>
            </a:fld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431541" y="3595669"/>
            <a:ext cx="1980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Likelihood </a:t>
            </a:r>
            <a:r>
              <a:rPr lang="en-US" dirty="0" smtClean="0"/>
              <a:t>Ratio test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" y="3984863"/>
            <a:ext cx="3096344" cy="22250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63421"/>
            <a:ext cx="3096344" cy="222501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79513" y="863422"/>
            <a:ext cx="28803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r>
              <a:rPr lang="en-US" b="1" dirty="0" smtClean="0"/>
              <a:t>-fit:</a:t>
            </a:r>
          </a:p>
          <a:p>
            <a:r>
              <a:rPr lang="en-US" dirty="0" smtClean="0"/>
              <a:t>Use the simulated pion data with different </a:t>
            </a:r>
          </a:p>
          <a:p>
            <a:r>
              <a:rPr lang="en-US" dirty="0" smtClean="0"/>
              <a:t>time offsets and perform a </a:t>
            </a:r>
            <a:r>
              <a:rPr lang="en-US" b="1" dirty="0" smtClean="0">
                <a:solidFill>
                  <a:schemeClr val="accent2"/>
                </a:solidFill>
              </a:rPr>
              <a:t>Maximum Likelihood fit</a:t>
            </a:r>
          </a:p>
          <a:p>
            <a:r>
              <a:rPr lang="en-US" dirty="0" smtClean="0"/>
              <a:t>on the beam data</a:t>
            </a:r>
            <a:endParaRPr lang="en-US" dirty="0"/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1718159" y="3917773"/>
            <a:ext cx="0" cy="21602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19573" y="4493837"/>
            <a:ext cx="20838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Pions</a:t>
            </a:r>
            <a:r>
              <a:rPr lang="en-US" dirty="0" smtClean="0"/>
              <a:t>	         </a:t>
            </a:r>
            <a:r>
              <a:rPr lang="en-US" dirty="0" err="1" smtClean="0"/>
              <a:t>Kaons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48" y="3992751"/>
            <a:ext cx="3269317" cy="221712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3595668"/>
            <a:ext cx="21187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Yield (no lens)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515992" y="4365104"/>
            <a:ext cx="768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/>
              <a:t>* </a:t>
            </a:r>
            <a:r>
              <a:rPr lang="en-US" sz="1100" b="1" dirty="0" smtClean="0">
                <a:solidFill>
                  <a:srgbClr val="00FF00"/>
                </a:solidFill>
              </a:rPr>
              <a:t>* </a:t>
            </a:r>
            <a:r>
              <a:rPr lang="en-US" sz="1100" b="1" dirty="0" smtClean="0">
                <a:solidFill>
                  <a:srgbClr val="FF0000"/>
                </a:solidFill>
              </a:rPr>
              <a:t>*</a:t>
            </a:r>
            <a:r>
              <a:rPr lang="en-US" sz="1100" b="1" dirty="0" smtClean="0"/>
              <a:t> Data</a:t>
            </a:r>
          </a:p>
          <a:p>
            <a:pPr algn="r"/>
            <a:r>
              <a:rPr lang="en-US" sz="1100" b="1" dirty="0" smtClean="0"/>
              <a:t>-- </a:t>
            </a:r>
            <a:r>
              <a:rPr lang="en-US" sz="1100" b="1" dirty="0" smtClean="0">
                <a:solidFill>
                  <a:srgbClr val="00FF00"/>
                </a:solidFill>
              </a:rPr>
              <a:t>--</a:t>
            </a:r>
            <a:r>
              <a:rPr lang="en-US" sz="1100" b="1" dirty="0" smtClean="0"/>
              <a:t> Sim</a:t>
            </a:r>
            <a:endParaRPr lang="en-US" sz="11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6284151" y="1270208"/>
            <a:ext cx="275234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Problems: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Time resolution</a:t>
            </a:r>
            <a:r>
              <a:rPr lang="en-US" dirty="0" smtClean="0"/>
              <a:t> again </a:t>
            </a:r>
            <a:r>
              <a:rPr lang="en-US" b="1" dirty="0" smtClean="0">
                <a:solidFill>
                  <a:schemeClr val="accent2"/>
                </a:solidFill>
              </a:rPr>
              <a:t>worse</a:t>
            </a:r>
            <a:r>
              <a:rPr lang="en-US" dirty="0" smtClean="0"/>
              <a:t> than expected</a:t>
            </a:r>
          </a:p>
          <a:p>
            <a:endParaRPr lang="en-US" dirty="0" smtClean="0"/>
          </a:p>
          <a:p>
            <a:r>
              <a:rPr lang="en-US" dirty="0" smtClean="0"/>
              <a:t>High </a:t>
            </a:r>
            <a:r>
              <a:rPr lang="en-US" b="1" dirty="0" smtClean="0">
                <a:solidFill>
                  <a:schemeClr val="accent2"/>
                </a:solidFill>
              </a:rPr>
              <a:t>noise</a:t>
            </a:r>
            <a:r>
              <a:rPr lang="en-US" dirty="0" smtClean="0"/>
              <a:t>/PADIWA oscillations</a:t>
            </a:r>
          </a:p>
          <a:p>
            <a:endParaRPr lang="en-US" dirty="0"/>
          </a:p>
          <a:p>
            <a:r>
              <a:rPr lang="en-US" dirty="0" smtClean="0"/>
              <a:t>Discriminator </a:t>
            </a:r>
            <a:r>
              <a:rPr lang="en-US" b="1" dirty="0" smtClean="0">
                <a:solidFill>
                  <a:schemeClr val="accent2"/>
                </a:solidFill>
              </a:rPr>
              <a:t>thresholds</a:t>
            </a:r>
            <a:r>
              <a:rPr lang="en-US" dirty="0" smtClean="0"/>
              <a:t> not determined correctly</a:t>
            </a:r>
          </a:p>
        </p:txBody>
      </p:sp>
    </p:spTree>
    <p:extLst>
      <p:ext uri="{BB962C8B-B14F-4D97-AF65-F5344CB8AC3E}">
        <p14:creationId xmlns:p14="http://schemas.microsoft.com/office/powerpoint/2010/main" val="17218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PDF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79512" y="908720"/>
            <a:ext cx="331236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Problem:</a:t>
            </a:r>
          </a:p>
          <a:p>
            <a:endParaRPr lang="en-US" dirty="0" smtClean="0"/>
          </a:p>
          <a:p>
            <a:r>
              <a:rPr lang="en-US" dirty="0" smtClean="0"/>
              <a:t>Can PDF be created efficiently via </a:t>
            </a:r>
            <a:r>
              <a:rPr lang="en-US" b="1" dirty="0" smtClean="0">
                <a:solidFill>
                  <a:schemeClr val="accent2"/>
                </a:solidFill>
              </a:rPr>
              <a:t>simulation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for each point in track parameter space?</a:t>
            </a:r>
          </a:p>
          <a:p>
            <a:endParaRPr lang="en-US" dirty="0" smtClean="0"/>
          </a:p>
          <a:p>
            <a:r>
              <a:rPr lang="en-US" dirty="0" smtClean="0"/>
              <a:t>Momentum, hit position, </a:t>
            </a:r>
            <a:r>
              <a:rPr lang="en-US" dirty="0"/>
              <a:t>p</a:t>
            </a:r>
            <a:r>
              <a:rPr lang="en-US" dirty="0" smtClean="0"/>
              <a:t>olar angle, azimuth, particle species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High dimensional parameter space</a:t>
            </a:r>
            <a:r>
              <a:rPr lang="en-US" dirty="0" smtClean="0"/>
              <a:t>, each PDF requires ~100k × 5 simulated particles for hypothesis tests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Without analytical </a:t>
            </a:r>
            <a:r>
              <a:rPr lang="en-US" dirty="0" smtClean="0"/>
              <a:t>(and fast) generated PDF approach </a:t>
            </a:r>
            <a:r>
              <a:rPr lang="en-US" b="1" dirty="0" smtClean="0">
                <a:solidFill>
                  <a:schemeClr val="accent2"/>
                </a:solidFill>
              </a:rPr>
              <a:t>not feasible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42" y="908721"/>
            <a:ext cx="4997397" cy="42005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16287"/>
          <a:stretch/>
        </p:blipFill>
        <p:spPr>
          <a:xfrm>
            <a:off x="4676531" y="5109246"/>
            <a:ext cx="3927917" cy="115655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652120" y="5132568"/>
            <a:ext cx="1154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= 3.5 GeV/c</a:t>
            </a:r>
          </a:p>
          <a:p>
            <a:r>
              <a:rPr lang="el-GR" sz="1400" dirty="0" smtClean="0"/>
              <a:t>θ</a:t>
            </a:r>
            <a:r>
              <a:rPr lang="en-US" sz="1400" dirty="0" smtClean="0"/>
              <a:t> = 22°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01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PDF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166687" y="908720"/>
            <a:ext cx="2498699" cy="210026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82686"/>
            <a:ext cx="1446829" cy="69529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16761"/>
            <a:ext cx="1453079" cy="74841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5496" y="5085184"/>
            <a:ext cx="30774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ambiguities from </a:t>
            </a:r>
            <a:r>
              <a:rPr lang="en-US" b="1" dirty="0" smtClean="0">
                <a:solidFill>
                  <a:schemeClr val="accent2"/>
                </a:solidFill>
              </a:rPr>
              <a:t>geometric reconstruction</a:t>
            </a:r>
            <a:r>
              <a:rPr lang="en-US" dirty="0" smtClean="0"/>
              <a:t> are calculated and enter the PDF (after cuts)</a:t>
            </a:r>
          </a:p>
          <a:p>
            <a:r>
              <a:rPr lang="en-US" dirty="0" smtClean="0"/>
              <a:t>→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21403"/>
            <a:ext cx="1431699" cy="165657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41" y="916236"/>
            <a:ext cx="2922743" cy="210026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63" y="908719"/>
            <a:ext cx="2922744" cy="210026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389286" y="2996952"/>
            <a:ext cx="27547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widths</a:t>
            </a:r>
            <a:r>
              <a:rPr lang="en-US" dirty="0" smtClean="0"/>
              <a:t> </a:t>
            </a:r>
            <a:r>
              <a:rPr lang="el-GR" dirty="0" smtClean="0"/>
              <a:t>σ</a:t>
            </a:r>
            <a:r>
              <a:rPr lang="en-US" baseline="-25000" dirty="0" smtClean="0"/>
              <a:t>j</a:t>
            </a:r>
            <a:r>
              <a:rPr lang="en-US" dirty="0" smtClean="0"/>
              <a:t> are determined by the propagated </a:t>
            </a:r>
            <a:r>
              <a:rPr lang="en-US" b="1" dirty="0" smtClean="0">
                <a:solidFill>
                  <a:schemeClr val="accent2"/>
                </a:solidFill>
              </a:rPr>
              <a:t>uncertainties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of refraction index, calculated Cherenkov angle, and track parameters.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059832" y="2852936"/>
                <a:ext cx="2706895" cy="841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𝒕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852936"/>
                <a:ext cx="2706895" cy="8416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mit Pfeil 20"/>
          <p:cNvCxnSpPr/>
          <p:nvPr/>
        </p:nvCxnSpPr>
        <p:spPr>
          <a:xfrm>
            <a:off x="5508104" y="2492896"/>
            <a:ext cx="93610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5" b="4465"/>
          <a:stretch/>
        </p:blipFill>
        <p:spPr>
          <a:xfrm>
            <a:off x="5652120" y="4564967"/>
            <a:ext cx="1474332" cy="175931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>
          <a:xfrm>
            <a:off x="7585093" y="4602177"/>
            <a:ext cx="1451403" cy="172210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63"/>
          <a:stretch/>
        </p:blipFill>
        <p:spPr>
          <a:xfrm>
            <a:off x="3707904" y="4545137"/>
            <a:ext cx="1474332" cy="1779145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3061130" y="3573016"/>
            <a:ext cx="33830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Normalizations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 are proportional to the </a:t>
            </a:r>
            <a:r>
              <a:rPr lang="en-US" b="1" dirty="0" smtClean="0">
                <a:solidFill>
                  <a:schemeClr val="accent2"/>
                </a:solidFill>
              </a:rPr>
              <a:t>fraction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of </a:t>
            </a:r>
            <a:r>
              <a:rPr lang="el-GR" dirty="0" smtClean="0"/>
              <a:t>φ</a:t>
            </a:r>
            <a:r>
              <a:rPr lang="en-US" baseline="-25000" dirty="0" smtClean="0"/>
              <a:t>C </a:t>
            </a:r>
            <a:r>
              <a:rPr lang="en-US" dirty="0" smtClean="0"/>
              <a:t> entering the ambiguity and the number of </a:t>
            </a:r>
            <a:r>
              <a:rPr lang="en-US" b="1" dirty="0" smtClean="0">
                <a:solidFill>
                  <a:schemeClr val="accent2"/>
                </a:solidFill>
              </a:rPr>
              <a:t>created</a:t>
            </a:r>
            <a:r>
              <a:rPr lang="en-US" dirty="0" smtClean="0"/>
              <a:t> Cherenkov photons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1123448" y="836712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</a:t>
            </a:r>
            <a:endParaRPr lang="en-US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8388424" y="4789188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</a:t>
            </a:r>
            <a:endParaRPr lang="en-US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4409683" y="8475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Calc</a:t>
            </a:r>
            <a:endParaRPr lang="en-US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7564304" y="8475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Calc</a:t>
            </a:r>
            <a:endParaRPr lang="en-US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4409683" y="478918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Calc</a:t>
            </a:r>
            <a:endParaRPr lang="en-US" sz="1400" dirty="0"/>
          </a:p>
        </p:txBody>
      </p:sp>
      <p:sp>
        <p:nvSpPr>
          <p:cNvPr id="32" name="Textfeld 31"/>
          <p:cNvSpPr txBox="1"/>
          <p:nvPr/>
        </p:nvSpPr>
        <p:spPr>
          <a:xfrm>
            <a:off x="6444208" y="478918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Calc</a:t>
            </a:r>
            <a:endParaRPr lang="en-US" sz="1400" dirty="0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4915827" y="5733256"/>
            <a:ext cx="93610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3176045" y="5369876"/>
            <a:ext cx="524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Pixel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67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6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803843"/>
            <a:ext cx="8928992" cy="54334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b="1" dirty="0" smtClean="0"/>
              <a:t>Summary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Baseline design</a:t>
            </a:r>
            <a:r>
              <a:rPr lang="en-US" dirty="0" smtClean="0"/>
              <a:t> of the Barrel DIRC with narrow bars and high-refractive lens meets </a:t>
            </a:r>
            <a:r>
              <a:rPr lang="en-US" b="1" dirty="0" smtClean="0">
                <a:solidFill>
                  <a:schemeClr val="accent2"/>
                </a:solidFill>
              </a:rPr>
              <a:t>PANDA PID goals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Cost optimization identified two </a:t>
            </a:r>
            <a:r>
              <a:rPr lang="en-US" b="1" dirty="0" smtClean="0">
                <a:solidFill>
                  <a:schemeClr val="accent2"/>
                </a:solidFill>
              </a:rPr>
              <a:t>design alternatives</a:t>
            </a:r>
            <a:r>
              <a:rPr lang="en-US" dirty="0" smtClean="0"/>
              <a:t> (wide plate, solid fused silica camera), to be validated with </a:t>
            </a:r>
            <a:r>
              <a:rPr lang="en-US" b="1" dirty="0" smtClean="0">
                <a:solidFill>
                  <a:schemeClr val="accent2"/>
                </a:solidFill>
              </a:rPr>
              <a:t>simulation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2"/>
                </a:solidFill>
              </a:rPr>
              <a:t>prototype</a:t>
            </a:r>
            <a:r>
              <a:rPr lang="en-US" dirty="0" smtClean="0"/>
              <a:t> tests.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Prototype data</a:t>
            </a:r>
            <a:r>
              <a:rPr lang="en-US" dirty="0" smtClean="0"/>
              <a:t> from the 2014 beam time at GSI shows promising results for radiator plate.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First version of </a:t>
            </a:r>
            <a:r>
              <a:rPr lang="en-US" b="1" dirty="0" smtClean="0">
                <a:solidFill>
                  <a:schemeClr val="accent2"/>
                </a:solidFill>
              </a:rPr>
              <a:t>analytically</a:t>
            </a:r>
            <a:r>
              <a:rPr lang="en-US" dirty="0" smtClean="0"/>
              <a:t> derived probability density functions is finished and feasibility is proven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b="1" dirty="0" smtClean="0"/>
              <a:t>Outlook</a:t>
            </a:r>
            <a:endParaRPr lang="en-US" b="1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Beam time</a:t>
            </a:r>
            <a:r>
              <a:rPr lang="en-US" dirty="0" smtClean="0"/>
              <a:t> scheduled for may and </a:t>
            </a:r>
            <a:r>
              <a:rPr lang="en-US" dirty="0" err="1" smtClean="0"/>
              <a:t>june</a:t>
            </a:r>
            <a:r>
              <a:rPr lang="en-US" dirty="0" smtClean="0"/>
              <a:t> 2015.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PADIWA noise “features” have to be understood in order to set thresholds properly and achieve good </a:t>
            </a:r>
            <a:r>
              <a:rPr lang="en-US" b="1" dirty="0" smtClean="0">
                <a:solidFill>
                  <a:schemeClr val="accent2"/>
                </a:solidFill>
              </a:rPr>
              <a:t>time resolution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Extensive angular scan</a:t>
            </a:r>
            <a:r>
              <a:rPr lang="en-US" dirty="0" smtClean="0"/>
              <a:t> with plate will be performed to determine performance.</a:t>
            </a:r>
            <a:endParaRPr lang="en-US" dirty="0" smtClean="0"/>
          </a:p>
          <a:p>
            <a:pPr marL="0" indent="0" algn="ctr">
              <a:buClr>
                <a:schemeClr val="tx1"/>
              </a:buClr>
              <a:buNone/>
            </a:pPr>
            <a:endParaRPr lang="en-US" sz="2800" b="1" dirty="0" smtClean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sz="2800" b="1" dirty="0" smtClean="0"/>
              <a:t>Thank you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5496" y="836712"/>
            <a:ext cx="64839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Baseline</a:t>
            </a:r>
            <a:r>
              <a:rPr lang="en-US" dirty="0" smtClean="0"/>
              <a:t> design working solution for PANDA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Alternative designs to improve </a:t>
            </a:r>
            <a:r>
              <a:rPr lang="en-US" b="1" dirty="0" smtClean="0">
                <a:solidFill>
                  <a:schemeClr val="accent2"/>
                </a:solidFill>
              </a:rPr>
              <a:t>performance</a:t>
            </a:r>
            <a:r>
              <a:rPr lang="en-US" dirty="0" smtClean="0"/>
              <a:t> and reduce </a:t>
            </a:r>
            <a:r>
              <a:rPr lang="en-US" b="1" dirty="0" smtClean="0">
                <a:solidFill>
                  <a:schemeClr val="accent2"/>
                </a:solidFill>
              </a:rPr>
              <a:t>cost</a:t>
            </a:r>
          </a:p>
          <a:p>
            <a:pPr lvl="1"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/>
              <a:t>Radiator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One wide </a:t>
            </a:r>
            <a:r>
              <a:rPr lang="en-US" b="1" dirty="0" smtClean="0">
                <a:solidFill>
                  <a:schemeClr val="accent2"/>
                </a:solidFill>
              </a:rPr>
              <a:t>plate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instead of 5 narrow </a:t>
            </a:r>
            <a:r>
              <a:rPr lang="en-US" b="1" dirty="0" smtClean="0">
                <a:solidFill>
                  <a:schemeClr val="accent2"/>
                </a:solidFill>
              </a:rPr>
              <a:t>bars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per segment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Fewer pieces </a:t>
            </a:r>
            <a:r>
              <a:rPr lang="en-US" dirty="0" smtClean="0"/>
              <a:t>to be polished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Less strict requirements</a:t>
            </a:r>
            <a:r>
              <a:rPr lang="en-US" dirty="0" smtClean="0"/>
              <a:t> for optical and </a:t>
            </a:r>
            <a:br>
              <a:rPr lang="en-US" dirty="0" smtClean="0"/>
            </a:br>
            <a:r>
              <a:rPr lang="en-US" dirty="0" smtClean="0"/>
              <a:t>mechanical quality of </a:t>
            </a:r>
            <a:r>
              <a:rPr lang="en-US" b="1" dirty="0" smtClean="0">
                <a:solidFill>
                  <a:schemeClr val="accent2"/>
                </a:solidFill>
              </a:rPr>
              <a:t>side surfaces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</a:pPr>
            <a:r>
              <a:rPr lang="en-US" u="sng" dirty="0" smtClean="0"/>
              <a:t>Potential </a:t>
            </a:r>
            <a:r>
              <a:rPr lang="en-US" u="sng" dirty="0"/>
              <a:t>s</a:t>
            </a:r>
            <a:r>
              <a:rPr lang="en-US" u="sng" dirty="0" smtClean="0"/>
              <a:t>ignificant </a:t>
            </a:r>
            <a:r>
              <a:rPr lang="en-US" b="1" u="sng" dirty="0" smtClean="0">
                <a:solidFill>
                  <a:schemeClr val="accent2"/>
                </a:solidFill>
              </a:rPr>
              <a:t>cost reduction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 smtClean="0"/>
              <a:t>Expansion volume (camera)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One </a:t>
            </a:r>
            <a:r>
              <a:rPr lang="en-US" b="1" dirty="0" smtClean="0">
                <a:solidFill>
                  <a:schemeClr val="accent2"/>
                </a:solidFill>
              </a:rPr>
              <a:t>synthetic fused silica </a:t>
            </a:r>
            <a:r>
              <a:rPr lang="en-US" dirty="0" smtClean="0"/>
              <a:t>prism per segment instead of oil tank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Better </a:t>
            </a:r>
            <a:r>
              <a:rPr lang="en-US" b="1" dirty="0" smtClean="0">
                <a:solidFill>
                  <a:schemeClr val="accent2"/>
                </a:solidFill>
              </a:rPr>
              <a:t>optical</a:t>
            </a:r>
            <a:r>
              <a:rPr lang="en-US" dirty="0" smtClean="0"/>
              <a:t> properties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Smaller </a:t>
            </a:r>
            <a:r>
              <a:rPr lang="en-US" b="1" dirty="0" smtClean="0">
                <a:solidFill>
                  <a:schemeClr val="accent2"/>
                </a:solidFill>
              </a:rPr>
              <a:t>detection</a:t>
            </a:r>
            <a:r>
              <a:rPr lang="en-US" dirty="0" smtClean="0"/>
              <a:t> surface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u="sng" dirty="0" smtClean="0"/>
              <a:t>Fewer </a:t>
            </a:r>
            <a:r>
              <a:rPr lang="en-US" b="1" u="sng" dirty="0" smtClean="0">
                <a:solidFill>
                  <a:schemeClr val="accent2"/>
                </a:solidFill>
              </a:rPr>
              <a:t>photon sensors </a:t>
            </a:r>
            <a:r>
              <a:rPr lang="en-US" u="sng" dirty="0" smtClean="0"/>
              <a:t>needed</a:t>
            </a:r>
          </a:p>
          <a:p>
            <a:pPr>
              <a:buClr>
                <a:schemeClr val="tx1"/>
              </a:buClr>
            </a:pPr>
            <a:r>
              <a:rPr lang="en-US" u="sng" dirty="0" smtClean="0"/>
              <a:t>Less readout </a:t>
            </a:r>
            <a:r>
              <a:rPr lang="en-US" b="1" u="sng" dirty="0" smtClean="0">
                <a:solidFill>
                  <a:schemeClr val="accent2"/>
                </a:solidFill>
              </a:rPr>
              <a:t>channels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15" y="1014650"/>
            <a:ext cx="1834489" cy="19102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229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Motivation for Plates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37112"/>
            <a:ext cx="2808312" cy="1872208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 flipV="1">
            <a:off x="3189312" y="5796533"/>
            <a:ext cx="1828800" cy="2278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21198406">
            <a:off x="3920529" y="5938912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30 cm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04" y="877738"/>
            <a:ext cx="2131709" cy="2029687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8000"/>
          <a:stretch/>
        </p:blipFill>
        <p:spPr>
          <a:xfrm>
            <a:off x="5843488" y="2838198"/>
            <a:ext cx="3177952" cy="3471122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7067623" y="2920502"/>
            <a:ext cx="110604" cy="3172794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 rot="181007">
            <a:off x="7224339" y="4124212"/>
            <a:ext cx="8354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125 cm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28" y="2709832"/>
            <a:ext cx="2206848" cy="12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5436096" y="1130261"/>
            <a:ext cx="3240360" cy="40989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/>
          <a:stretch/>
        </p:blipFill>
        <p:spPr>
          <a:xfrm>
            <a:off x="107504" y="3573016"/>
            <a:ext cx="2376263" cy="158417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5" y="1484784"/>
            <a:ext cx="2379502" cy="18382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9"/>
          <a:stretch/>
        </p:blipFill>
        <p:spPr>
          <a:xfrm>
            <a:off x="0" y="5023536"/>
            <a:ext cx="9144000" cy="1429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229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Geometrical Reconstruction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8494"/>
            <a:ext cx="3062658" cy="1910832"/>
          </a:xfrm>
          <a:prstGeom prst="rect">
            <a:avLst/>
          </a:prstGeom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217823"/>
            <a:ext cx="3062657" cy="1919974"/>
          </a:xfrm>
          <a:prstGeom prst="rect">
            <a:avLst/>
          </a:prstGeom>
          <a:effectLst/>
        </p:spPr>
      </p:pic>
      <p:sp>
        <p:nvSpPr>
          <p:cNvPr id="13" name="Textfeld 12"/>
          <p:cNvSpPr txBox="1"/>
          <p:nvPr/>
        </p:nvSpPr>
        <p:spPr>
          <a:xfrm>
            <a:off x="179512" y="3296017"/>
            <a:ext cx="689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radiator</a:t>
            </a:r>
            <a:endParaRPr lang="en-US" sz="12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763688" y="3284984"/>
            <a:ext cx="1147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detection</a:t>
            </a:r>
            <a:r>
              <a:rPr lang="en-US" sz="1200" i="1" dirty="0"/>
              <a:t> </a:t>
            </a:r>
            <a:r>
              <a:rPr lang="en-US" sz="1200" i="1" dirty="0" smtClean="0"/>
              <a:t>plane</a:t>
            </a:r>
          </a:p>
        </p:txBody>
      </p:sp>
      <p:sp>
        <p:nvSpPr>
          <p:cNvPr id="11" name="Rechteck 10"/>
          <p:cNvSpPr/>
          <p:nvPr/>
        </p:nvSpPr>
        <p:spPr>
          <a:xfrm>
            <a:off x="2267744" y="6372032"/>
            <a:ext cx="432048" cy="332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3</a:t>
            </a:fld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5540040" y="1385721"/>
            <a:ext cx="216024" cy="158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5528977" y="3334951"/>
            <a:ext cx="216024" cy="158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5738353" y="4949860"/>
            <a:ext cx="2416336" cy="15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5755518" y="2971515"/>
            <a:ext cx="2416336" cy="15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8262441" y="1346285"/>
            <a:ext cx="316880" cy="1747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8262168" y="3290501"/>
            <a:ext cx="316880" cy="1747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5636989" y="2934542"/>
            <a:ext cx="2895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20°                  track polar angle                  140°</a:t>
            </a:r>
            <a:endParaRPr lang="en-US" sz="1050" dirty="0"/>
          </a:p>
        </p:txBody>
      </p:sp>
      <p:sp>
        <p:nvSpPr>
          <p:cNvPr id="51" name="Textfeld 50"/>
          <p:cNvSpPr txBox="1"/>
          <p:nvPr/>
        </p:nvSpPr>
        <p:spPr>
          <a:xfrm>
            <a:off x="5652120" y="4924914"/>
            <a:ext cx="2895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20°                  track polar angle                  140°</a:t>
            </a:r>
            <a:endParaRPr lang="en-US" sz="1050" dirty="0"/>
          </a:p>
        </p:txBody>
      </p:sp>
      <p:sp>
        <p:nvSpPr>
          <p:cNvPr id="52" name="Textfeld 51"/>
          <p:cNvSpPr txBox="1"/>
          <p:nvPr/>
        </p:nvSpPr>
        <p:spPr>
          <a:xfrm rot="16200000">
            <a:off x="7538284" y="1911180"/>
            <a:ext cx="1640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  10          </a:t>
            </a:r>
            <a:r>
              <a:rPr lang="en-US" sz="1050" dirty="0" err="1" smtClean="0"/>
              <a:t>mrad</a:t>
            </a:r>
            <a:r>
              <a:rPr lang="en-US" sz="1050" dirty="0" smtClean="0"/>
              <a:t>                30</a:t>
            </a:r>
          </a:p>
        </p:txBody>
      </p:sp>
      <p:sp>
        <p:nvSpPr>
          <p:cNvPr id="53" name="Textfeld 52"/>
          <p:cNvSpPr txBox="1"/>
          <p:nvPr/>
        </p:nvSpPr>
        <p:spPr>
          <a:xfrm rot="16200000">
            <a:off x="7525068" y="3911851"/>
            <a:ext cx="1640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  10          </a:t>
            </a:r>
            <a:r>
              <a:rPr lang="en-US" sz="1050" dirty="0" err="1" smtClean="0"/>
              <a:t>mrad</a:t>
            </a:r>
            <a:r>
              <a:rPr lang="en-US" sz="1050" dirty="0" smtClean="0"/>
              <a:t>                30</a:t>
            </a:r>
          </a:p>
        </p:txBody>
      </p:sp>
      <p:sp>
        <p:nvSpPr>
          <p:cNvPr id="35" name="Textfeld 34"/>
          <p:cNvSpPr txBox="1"/>
          <p:nvPr/>
        </p:nvSpPr>
        <p:spPr>
          <a:xfrm rot="16200000">
            <a:off x="4950751" y="1776172"/>
            <a:ext cx="1563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track azimuth angle</a:t>
            </a:r>
          </a:p>
          <a:p>
            <a:endParaRPr lang="en-US" sz="1050" dirty="0"/>
          </a:p>
        </p:txBody>
      </p:sp>
      <p:sp>
        <p:nvSpPr>
          <p:cNvPr id="36" name="Textfeld 35"/>
          <p:cNvSpPr txBox="1"/>
          <p:nvPr/>
        </p:nvSpPr>
        <p:spPr>
          <a:xfrm rot="16200000">
            <a:off x="4950751" y="3864405"/>
            <a:ext cx="1563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track azimuth angle</a:t>
            </a:r>
          </a:p>
          <a:p>
            <a:endParaRPr lang="en-US" sz="1050" dirty="0"/>
          </a:p>
        </p:txBody>
      </p:sp>
      <p:sp>
        <p:nvSpPr>
          <p:cNvPr id="3" name="Textfeld 2"/>
          <p:cNvSpPr txBox="1"/>
          <p:nvPr/>
        </p:nvSpPr>
        <p:spPr>
          <a:xfrm>
            <a:off x="2627783" y="1152614"/>
            <a:ext cx="28083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Geometrical reconstruction uses location of bar and pixel to </a:t>
            </a:r>
            <a:r>
              <a:rPr lang="en-US" b="1" dirty="0" smtClean="0">
                <a:solidFill>
                  <a:schemeClr val="accent2"/>
                </a:solidFill>
              </a:rPr>
              <a:t>determine photon vector</a:t>
            </a:r>
            <a:r>
              <a:rPr lang="en-US" dirty="0" smtClean="0"/>
              <a:t> in the radiator.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Works</a:t>
            </a:r>
            <a:r>
              <a:rPr lang="en-US" dirty="0" smtClean="0"/>
              <a:t> well for </a:t>
            </a:r>
            <a:r>
              <a:rPr lang="en-US" b="1" dirty="0" smtClean="0">
                <a:solidFill>
                  <a:schemeClr val="accent2"/>
                </a:solidFill>
              </a:rPr>
              <a:t>narrow bars </a:t>
            </a:r>
            <a:r>
              <a:rPr lang="en-US" dirty="0" smtClean="0"/>
              <a:t>but fails for wide plates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Width</a:t>
            </a:r>
            <a:r>
              <a:rPr lang="en-US" dirty="0" smtClean="0"/>
              <a:t> of radiator </a:t>
            </a:r>
            <a:r>
              <a:rPr lang="en-US" b="1" dirty="0" smtClean="0">
                <a:solidFill>
                  <a:schemeClr val="accent2"/>
                </a:solidFill>
              </a:rPr>
              <a:t>not negligible</a:t>
            </a:r>
            <a:r>
              <a:rPr lang="en-US" dirty="0" smtClean="0"/>
              <a:t> anymore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5328592" y="620688"/>
            <a:ext cx="43559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="1" dirty="0" smtClean="0">
                <a:solidFill>
                  <a:schemeClr val="accent2"/>
                </a:solidFill>
              </a:rPr>
              <a:t>5 narrow</a:t>
            </a:r>
            <a:r>
              <a:rPr lang="en-US" sz="1400" dirty="0" smtClean="0"/>
              <a:t> bars, unfocused       (MC Simulation)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400" b="1" dirty="0" smtClean="0">
                <a:solidFill>
                  <a:schemeClr val="accent2"/>
                </a:solidFill>
              </a:rPr>
              <a:t>3 wider</a:t>
            </a:r>
            <a:r>
              <a:rPr lang="en-US" sz="1400" dirty="0" smtClean="0"/>
              <a:t> bars, unfocused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0" y="836712"/>
            <a:ext cx="1846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inspired by </a:t>
            </a:r>
            <a:r>
              <a:rPr lang="en-US" sz="1400" i="1" dirty="0" err="1" smtClean="0"/>
              <a:t>BaBar</a:t>
            </a:r>
            <a:r>
              <a:rPr lang="en-US" sz="1400" i="1" dirty="0" smtClean="0"/>
              <a:t> DIRC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667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feld 44"/>
          <p:cNvSpPr txBox="1"/>
          <p:nvPr/>
        </p:nvSpPr>
        <p:spPr>
          <a:xfrm>
            <a:off x="3275857" y="908720"/>
            <a:ext cx="34332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X</a:t>
            </a:r>
            <a:r>
              <a:rPr lang="en-US" sz="2000" b="1" dirty="0" smtClean="0"/>
              <a:t>-Z projection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r>
              <a:rPr lang="en-US" dirty="0" smtClean="0"/>
              <a:t>many more ambiguities from dispersion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229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Geometrical Reconstruction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2267744" y="6372032"/>
            <a:ext cx="432048" cy="332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65104"/>
            <a:ext cx="3050175" cy="146579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91170"/>
            <a:ext cx="3063351" cy="157779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34552" y="908720"/>
            <a:ext cx="247856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Y-Z projection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ambiguities in the prism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 ambiguities in the bar</a:t>
            </a:r>
            <a:endParaRPr lang="en-US" dirty="0"/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467544" y="4074134"/>
            <a:ext cx="60830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3310231" y="2855630"/>
            <a:ext cx="0" cy="2238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18528" y="3882947"/>
            <a:ext cx="2712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z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203848" y="2420888"/>
            <a:ext cx="2872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y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36" y="1325432"/>
            <a:ext cx="2300768" cy="2662146"/>
          </a:xfrm>
          <a:prstGeom prst="rect">
            <a:avLst/>
          </a:prstGeom>
        </p:spPr>
      </p:pic>
      <p:cxnSp>
        <p:nvCxnSpPr>
          <p:cNvPr id="48" name="Gerade Verbindung mit Pfeil 47"/>
          <p:cNvCxnSpPr/>
          <p:nvPr/>
        </p:nvCxnSpPr>
        <p:spPr>
          <a:xfrm flipV="1">
            <a:off x="6550591" y="2855630"/>
            <a:ext cx="0" cy="1218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6444208" y="2420888"/>
            <a:ext cx="2872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x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64" y="1863420"/>
            <a:ext cx="2376264" cy="1707567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23" y="4365104"/>
            <a:ext cx="2898705" cy="1868151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3350419" y="5013176"/>
            <a:ext cx="27337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Cherenkov angle is reconstructed </a:t>
            </a:r>
          </a:p>
          <a:p>
            <a:r>
              <a:rPr lang="en-US" dirty="0" smtClean="0"/>
              <a:t>but with </a:t>
            </a:r>
            <a:r>
              <a:rPr lang="en-US" b="1" dirty="0" smtClean="0">
                <a:solidFill>
                  <a:schemeClr val="accent2"/>
                </a:solidFill>
              </a:rPr>
              <a:t>bad signal/background ratio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5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ieren 47"/>
          <p:cNvGrpSpPr/>
          <p:nvPr/>
        </p:nvGrpSpPr>
        <p:grpSpPr>
          <a:xfrm>
            <a:off x="107504" y="1015727"/>
            <a:ext cx="3399614" cy="2435086"/>
            <a:chOff x="827584" y="3802226"/>
            <a:chExt cx="3399614" cy="2435086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" t="6971" r="52432" b="8709"/>
            <a:stretch/>
          </p:blipFill>
          <p:spPr>
            <a:xfrm>
              <a:off x="2699791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t="7007" r="52310" b="8673"/>
            <a:stretch/>
          </p:blipFill>
          <p:spPr>
            <a:xfrm>
              <a:off x="827584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extfeld 18"/>
          <p:cNvSpPr txBox="1"/>
          <p:nvPr/>
        </p:nvSpPr>
        <p:spPr>
          <a:xfrm>
            <a:off x="-22158" y="5085184"/>
            <a:ext cx="47381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density functions (</a:t>
            </a:r>
            <a:r>
              <a:rPr lang="en-US" b="1" dirty="0" smtClean="0">
                <a:solidFill>
                  <a:schemeClr val="accent2"/>
                </a:solidFill>
              </a:rPr>
              <a:t>pdf</a:t>
            </a:r>
            <a:r>
              <a:rPr lang="en-US" dirty="0" smtClean="0"/>
              <a:t>) can be generated with ~100k </a:t>
            </a:r>
            <a:r>
              <a:rPr lang="en-US" b="1" dirty="0" smtClean="0">
                <a:solidFill>
                  <a:schemeClr val="accent2"/>
                </a:solidFill>
              </a:rPr>
              <a:t>Monte Carlo </a:t>
            </a:r>
            <a:r>
              <a:rPr lang="en-US" dirty="0" smtClean="0"/>
              <a:t>tracks with same parameters and saved in histograms.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19"/>
          <a:stretch/>
        </p:blipFill>
        <p:spPr>
          <a:xfrm>
            <a:off x="4644008" y="841829"/>
            <a:ext cx="4320480" cy="3079991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229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Probability Density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7004609" y="2348880"/>
            <a:ext cx="15167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22° polar angle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7153699" y="2103256"/>
            <a:ext cx="13653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3.5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682694" y="3426589"/>
            <a:ext cx="3113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558107" y="3415814"/>
            <a:ext cx="298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baseline="30000" dirty="0"/>
          </a:p>
        </p:txBody>
      </p:sp>
      <p:sp>
        <p:nvSpPr>
          <p:cNvPr id="17" name="Textfeld 16"/>
          <p:cNvSpPr txBox="1"/>
          <p:nvPr/>
        </p:nvSpPr>
        <p:spPr>
          <a:xfrm>
            <a:off x="-22158" y="4208021"/>
            <a:ext cx="331324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b="1" dirty="0" smtClean="0">
                <a:solidFill>
                  <a:schemeClr val="accent2"/>
                </a:solidFill>
              </a:rPr>
              <a:t>3 dimensions</a:t>
            </a:r>
            <a:r>
              <a:rPr lang="en-US" dirty="0" smtClean="0"/>
              <a:t> (x, y,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t) hit patterns show </a:t>
            </a:r>
            <a:r>
              <a:rPr lang="en-US" b="1" dirty="0" smtClean="0">
                <a:solidFill>
                  <a:schemeClr val="accent2"/>
                </a:solidFill>
              </a:rPr>
              <a:t>differences</a:t>
            </a:r>
            <a:r>
              <a:rPr lang="en-US" dirty="0" smtClean="0"/>
              <a:t> between particle species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8139877" y="1412776"/>
            <a:ext cx="311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441065" y="2825051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2318323" y="2827059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5</a:t>
            </a:fld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211425" y="3802226"/>
            <a:ext cx="3371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PMT map, with 5 x 3 sensors, 64 pixels each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930101" y="3564413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40" name="Textfeld 39"/>
          <p:cNvSpPr txBox="1"/>
          <p:nvPr/>
        </p:nvSpPr>
        <p:spPr>
          <a:xfrm>
            <a:off x="1634911" y="3215406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828739" y="3140968"/>
            <a:ext cx="0" cy="46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1828739" y="3607010"/>
            <a:ext cx="454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4664634" y="995363"/>
            <a:ext cx="1140619" cy="176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72365" y="908720"/>
            <a:ext cx="2312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normalized PDF for a specific pixel</a:t>
            </a:r>
            <a:endParaRPr lang="en-US" sz="1200" dirty="0"/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5"/>
          <a:stretch/>
        </p:blipFill>
        <p:spPr>
          <a:xfrm>
            <a:off x="5322614" y="4007677"/>
            <a:ext cx="3641874" cy="2301643"/>
          </a:xfrm>
          <a:prstGeom prst="rect">
            <a:avLst/>
          </a:prstGeom>
          <a:effectLst/>
        </p:spPr>
      </p:pic>
      <p:sp>
        <p:nvSpPr>
          <p:cNvPr id="47" name="Textfeld 46"/>
          <p:cNvSpPr txBox="1"/>
          <p:nvPr/>
        </p:nvSpPr>
        <p:spPr>
          <a:xfrm>
            <a:off x="7724689" y="4221088"/>
            <a:ext cx="9909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sample</a:t>
            </a:r>
          </a:p>
          <a:p>
            <a:r>
              <a:rPr lang="en-US" dirty="0" smtClean="0"/>
              <a:t>K sample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6021288"/>
            <a:ext cx="1856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</a:t>
            </a:r>
            <a:r>
              <a:rPr lang="en-US" sz="1400" i="1" dirty="0" smtClean="0"/>
              <a:t>nspired by Belle II TOP</a:t>
            </a:r>
            <a:endParaRPr lang="en-US" sz="14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3582998" y="1052736"/>
            <a:ext cx="96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Simulation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5382329" y="4052770"/>
            <a:ext cx="720080" cy="23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6084168" y="5969940"/>
            <a:ext cx="2694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Likelihood ratio test	</a:t>
            </a:r>
            <a:r>
              <a:rPr lang="en-US" sz="1400" dirty="0" err="1" smtClean="0"/>
              <a:t>ln</a:t>
            </a:r>
            <a:r>
              <a:rPr lang="en-US" sz="1400" i="1" dirty="0" err="1" smtClean="0"/>
              <a:t>L</a:t>
            </a:r>
            <a:r>
              <a:rPr lang="en-US" sz="1400" baseline="-25000" dirty="0" err="1" smtClean="0"/>
              <a:t>K</a:t>
            </a:r>
            <a:r>
              <a:rPr lang="en-US" sz="1400" dirty="0" err="1" smtClean="0"/>
              <a:t>-ln</a:t>
            </a:r>
            <a:r>
              <a:rPr lang="en-US" sz="1400" i="1" dirty="0" err="1" smtClean="0"/>
              <a:t>L</a:t>
            </a:r>
            <a:r>
              <a:rPr lang="en-US" sz="1400" baseline="-25000" dirty="0" err="1" smtClean="0"/>
              <a:t>P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0984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4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Prototype Test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499992" cy="2184858"/>
          </a:xfrm>
          <a:prstGeom prst="rect">
            <a:avLst/>
          </a:prstGeom>
          <a:effectLst/>
        </p:spPr>
      </p:pic>
      <p:cxnSp>
        <p:nvCxnSpPr>
          <p:cNvPr id="9" name="Gerade Verbindung mit Pfeil 8"/>
          <p:cNvCxnSpPr/>
          <p:nvPr/>
        </p:nvCxnSpPr>
        <p:spPr>
          <a:xfrm>
            <a:off x="508000" y="1828800"/>
            <a:ext cx="1741996" cy="8081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 rot="1450250">
            <a:off x="664017" y="2105840"/>
            <a:ext cx="9989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122.5 cm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19"/>
            <a:ext cx="4039840" cy="5386453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V="1">
            <a:off x="6464300" y="1052736"/>
            <a:ext cx="631676" cy="5157564"/>
          </a:xfrm>
          <a:prstGeom prst="straightConnector1">
            <a:avLst/>
          </a:prstGeom>
          <a:ln w="57150">
            <a:solidFill>
              <a:schemeClr val="accent3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316229" y="5013176"/>
            <a:ext cx="1148071" cy="615553"/>
          </a:xfrm>
          <a:prstGeom prst="rect">
            <a:avLst/>
          </a:prstGeom>
          <a:solidFill>
            <a:srgbClr val="FFFFFF">
              <a:alpha val="40000"/>
            </a:srgbClr>
          </a:solidFill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Pion beam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1.7 </a:t>
            </a:r>
            <a:r>
              <a:rPr lang="en-US" b="1" dirty="0" err="1" smtClean="0">
                <a:solidFill>
                  <a:schemeClr val="accent3"/>
                </a:solidFill>
              </a:rPr>
              <a:t>GeV</a:t>
            </a:r>
            <a:r>
              <a:rPr lang="en-US" b="1" dirty="0" smtClean="0">
                <a:solidFill>
                  <a:schemeClr val="accent3"/>
                </a:solidFill>
              </a:rPr>
              <a:t>/c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436096" y="3147065"/>
            <a:ext cx="1085554" cy="353943"/>
          </a:xfrm>
          <a:prstGeom prst="rect">
            <a:avLst/>
          </a:prstGeom>
          <a:solidFill>
            <a:srgbClr val="FFFFFF">
              <a:alpha val="40000"/>
            </a:srgbClr>
          </a:solidFill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Prototype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7505" y="3140968"/>
            <a:ext cx="482453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time at GSI; 5 weeks in summer 2014</a:t>
            </a:r>
          </a:p>
          <a:p>
            <a:endParaRPr lang="en-US" dirty="0" smtClean="0"/>
          </a:p>
          <a:p>
            <a:r>
              <a:rPr lang="en-US" dirty="0" smtClean="0"/>
              <a:t>2014 prototype is similar to a module of the </a:t>
            </a:r>
            <a:r>
              <a:rPr lang="en-US" b="1" dirty="0" smtClean="0">
                <a:solidFill>
                  <a:schemeClr val="accent2"/>
                </a:solidFill>
              </a:rPr>
              <a:t>final detector</a:t>
            </a:r>
          </a:p>
          <a:p>
            <a:endParaRPr lang="en-US" dirty="0"/>
          </a:p>
          <a:p>
            <a:r>
              <a:rPr lang="en-US" dirty="0" smtClean="0"/>
              <a:t>5 x 3 </a:t>
            </a:r>
            <a:r>
              <a:rPr lang="en-US" dirty="0" err="1" smtClean="0"/>
              <a:t>Planacon</a:t>
            </a:r>
            <a:r>
              <a:rPr lang="en-US" dirty="0" smtClean="0"/>
              <a:t> MCP-PMT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960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pixels </a:t>
            </a:r>
            <a:r>
              <a:rPr lang="en-US" dirty="0" smtClean="0"/>
              <a:t>(in total &gt;1200 readout channels)</a:t>
            </a:r>
          </a:p>
          <a:p>
            <a:endParaRPr lang="en-US" dirty="0"/>
          </a:p>
          <a:p>
            <a:r>
              <a:rPr lang="en-US" dirty="0" smtClean="0"/>
              <a:t>Wide </a:t>
            </a:r>
            <a:r>
              <a:rPr lang="en-US" b="1" dirty="0" smtClean="0">
                <a:solidFill>
                  <a:schemeClr val="accent2"/>
                </a:solidFill>
              </a:rPr>
              <a:t>plate</a:t>
            </a:r>
            <a:r>
              <a:rPr lang="en-US" dirty="0" smtClean="0"/>
              <a:t> w/ and w/o focusing lens</a:t>
            </a:r>
          </a:p>
          <a:p>
            <a:r>
              <a:rPr lang="en-US" dirty="0" smtClean="0"/>
              <a:t>Narrow </a:t>
            </a:r>
            <a:r>
              <a:rPr lang="en-US" b="1" dirty="0" smtClean="0">
                <a:solidFill>
                  <a:schemeClr val="accent2"/>
                </a:solidFill>
              </a:rPr>
              <a:t>bar</a:t>
            </a:r>
            <a:r>
              <a:rPr lang="en-US" dirty="0" smtClean="0"/>
              <a:t> with different lenses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Data Analysis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2853" r="2886" b="2252"/>
          <a:stretch/>
        </p:blipFill>
        <p:spPr>
          <a:xfrm>
            <a:off x="3256896" y="3549938"/>
            <a:ext cx="5778235" cy="2759381"/>
          </a:xfrm>
          <a:prstGeom prst="rect">
            <a:avLst/>
          </a:prstGeom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96" y="908720"/>
            <a:ext cx="5778235" cy="2664296"/>
          </a:xfrm>
          <a:prstGeom prst="rect">
            <a:avLst/>
          </a:prstGeom>
          <a:effectLst/>
        </p:spPr>
      </p:pic>
      <p:sp>
        <p:nvSpPr>
          <p:cNvPr id="9" name="Textfeld 8"/>
          <p:cNvSpPr txBox="1"/>
          <p:nvPr/>
        </p:nvSpPr>
        <p:spPr>
          <a:xfrm>
            <a:off x="50002" y="908720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Wide Plate</a:t>
            </a:r>
          </a:p>
          <a:p>
            <a:endParaRPr lang="en-US" b="1" dirty="0" smtClean="0"/>
          </a:p>
          <a:p>
            <a:r>
              <a:rPr lang="en-US" dirty="0" smtClean="0"/>
              <a:t>Simulation:</a:t>
            </a:r>
          </a:p>
          <a:p>
            <a:endParaRPr lang="en-US" dirty="0"/>
          </a:p>
          <a:p>
            <a:r>
              <a:rPr lang="en-US" dirty="0" err="1" smtClean="0"/>
              <a:t>Geant</a:t>
            </a:r>
            <a:r>
              <a:rPr lang="en-US" dirty="0" smtClean="0"/>
              <a:t> 4</a:t>
            </a:r>
          </a:p>
          <a:p>
            <a:endParaRPr lang="en-US" dirty="0" smtClean="0"/>
          </a:p>
          <a:p>
            <a:r>
              <a:rPr lang="en-US" dirty="0" smtClean="0"/>
              <a:t>Radiator </a:t>
            </a:r>
            <a:r>
              <a:rPr lang="en-US" b="1" dirty="0" smtClean="0">
                <a:solidFill>
                  <a:schemeClr val="accent2"/>
                </a:solidFill>
              </a:rPr>
              <a:t>plate</a:t>
            </a:r>
          </a:p>
          <a:p>
            <a:r>
              <a:rPr lang="en-US" dirty="0" smtClean="0"/>
              <a:t>Cylindrical </a:t>
            </a:r>
            <a:r>
              <a:rPr lang="en-US" b="1" dirty="0" smtClean="0">
                <a:solidFill>
                  <a:schemeClr val="accent2"/>
                </a:solidFill>
              </a:rPr>
              <a:t>lens</a:t>
            </a:r>
          </a:p>
          <a:p>
            <a:endParaRPr lang="en-US" dirty="0" smtClean="0"/>
          </a:p>
          <a:p>
            <a:r>
              <a:rPr lang="en-US" dirty="0" smtClean="0"/>
              <a:t>120° polar angle</a:t>
            </a:r>
          </a:p>
          <a:p>
            <a:r>
              <a:rPr lang="en-US" dirty="0" smtClean="0"/>
              <a:t>1.7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r>
              <a:rPr lang="en-US" dirty="0" err="1" smtClean="0"/>
              <a:t>pions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3384" r="2500" b="13099"/>
          <a:stretch/>
        </p:blipFill>
        <p:spPr>
          <a:xfrm>
            <a:off x="17984" y="4869160"/>
            <a:ext cx="3128362" cy="1171996"/>
          </a:xfrm>
          <a:prstGeom prst="rect">
            <a:avLst/>
          </a:prstGeom>
          <a:effectLst/>
        </p:spPr>
      </p:pic>
      <p:sp>
        <p:nvSpPr>
          <p:cNvPr id="10" name="Textfeld 9"/>
          <p:cNvSpPr txBox="1"/>
          <p:nvPr/>
        </p:nvSpPr>
        <p:spPr>
          <a:xfrm>
            <a:off x="2000035" y="1916832"/>
            <a:ext cx="123796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pixelated:</a:t>
            </a:r>
          </a:p>
          <a:p>
            <a:pPr algn="r"/>
            <a:endParaRPr lang="en-US" sz="1400" dirty="0"/>
          </a:p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endParaRPr lang="en-US" sz="1400" dirty="0" smtClean="0"/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true locations: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69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Data Analysis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96" y="908720"/>
            <a:ext cx="5778235" cy="2664296"/>
          </a:xfrm>
          <a:prstGeom prst="rect">
            <a:avLst/>
          </a:prstGeom>
          <a:effectLst/>
        </p:spPr>
      </p:pic>
      <p:sp>
        <p:nvSpPr>
          <p:cNvPr id="9" name="Textfeld 8"/>
          <p:cNvSpPr txBox="1"/>
          <p:nvPr/>
        </p:nvSpPr>
        <p:spPr>
          <a:xfrm>
            <a:off x="35496" y="914817"/>
            <a:ext cx="3096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Wide Plate Data:</a:t>
            </a:r>
          </a:p>
          <a:p>
            <a:endParaRPr lang="en-US" dirty="0"/>
          </a:p>
          <a:p>
            <a:r>
              <a:rPr lang="en-US" dirty="0" smtClean="0"/>
              <a:t>Occupancies with </a:t>
            </a:r>
            <a:r>
              <a:rPr lang="en-US" b="1" dirty="0" smtClean="0">
                <a:solidFill>
                  <a:schemeClr val="accent2"/>
                </a:solidFill>
              </a:rPr>
              <a:t>cuts</a:t>
            </a:r>
            <a:r>
              <a:rPr lang="en-US" dirty="0" smtClean="0"/>
              <a:t> on timing and event multiplicity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imulation predicts </a:t>
            </a:r>
          </a:p>
          <a:p>
            <a:r>
              <a:rPr lang="en-US" dirty="0" smtClean="0"/>
              <a:t>~20 hits/track</a:t>
            </a:r>
          </a:p>
          <a:p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86" y="3633084"/>
            <a:ext cx="5789545" cy="2676236"/>
          </a:xfrm>
          <a:prstGeom prst="rect">
            <a:avLst/>
          </a:prstGeom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" y="4006812"/>
            <a:ext cx="3070010" cy="230250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23558" y="2262931"/>
            <a:ext cx="101444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Simulation:</a:t>
            </a:r>
          </a:p>
          <a:p>
            <a:pPr algn="r"/>
            <a:r>
              <a:rPr lang="en-US" sz="1400" dirty="0" smtClean="0"/>
              <a:t>120°</a:t>
            </a:r>
            <a:endParaRPr lang="en-US" sz="1400" dirty="0"/>
          </a:p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r>
              <a:rPr lang="en-US" sz="1400" dirty="0" smtClean="0"/>
              <a:t>Beam data: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52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Data Analysis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03/17/2014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Meeting, March 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141" b="2677"/>
          <a:stretch/>
        </p:blipFill>
        <p:spPr>
          <a:xfrm>
            <a:off x="-468560" y="4203700"/>
            <a:ext cx="4572000" cy="20336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1392"/>
            <a:ext cx="4100513" cy="19431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41" y="838650"/>
            <a:ext cx="3198165" cy="229817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35" y="2564904"/>
            <a:ext cx="3198165" cy="229817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23528" y="818996"/>
            <a:ext cx="271446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70° with lens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PiLas</a:t>
            </a:r>
            <a:r>
              <a:rPr lang="en-US" dirty="0" smtClean="0"/>
              <a:t> time peak positions for</a:t>
            </a:r>
          </a:p>
          <a:p>
            <a:r>
              <a:rPr lang="en-US" dirty="0" smtClean="0"/>
              <a:t>hit time alignment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5"/>
          <a:stretch/>
        </p:blipFill>
        <p:spPr>
          <a:xfrm>
            <a:off x="5932740" y="4365105"/>
            <a:ext cx="3198165" cy="1872208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08733" y="1556792"/>
            <a:ext cx="1170129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unaligned: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aligned: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simulation: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179512" y="1987739"/>
            <a:ext cx="4248472" cy="123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4572000" y="2049583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Larissa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Bildschirmpräsentation (4:3)</PresentationFormat>
  <Paragraphs>302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Motivation for Plates</vt:lpstr>
      <vt:lpstr>Geometrical Reconstruction</vt:lpstr>
      <vt:lpstr>Geometrical Reconstruction</vt:lpstr>
      <vt:lpstr>Probability Density Functions</vt:lpstr>
      <vt:lpstr>2014 Prototype Test</vt:lpstr>
      <vt:lpstr>Plate Data Analysis</vt:lpstr>
      <vt:lpstr>Plate Data Analysis</vt:lpstr>
      <vt:lpstr>Plate Data Analysis</vt:lpstr>
      <vt:lpstr>Plate Data Analysis</vt:lpstr>
      <vt:lpstr>Plate Data Analysis</vt:lpstr>
      <vt:lpstr>Analytical PDF</vt:lpstr>
      <vt:lpstr>Analytical PDF</vt:lpstr>
      <vt:lpstr>Summary and Outlook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Marko Zühlsdorf</dc:creator>
  <cp:lastModifiedBy>Marko Zühlsdorf</cp:lastModifiedBy>
  <cp:revision>429</cp:revision>
  <cp:lastPrinted>2013-02-26T09:22:16Z</cp:lastPrinted>
  <dcterms:created xsi:type="dcterms:W3CDTF">2013-02-20T13:12:27Z</dcterms:created>
  <dcterms:modified xsi:type="dcterms:W3CDTF">2015-03-14T18:38:00Z</dcterms:modified>
</cp:coreProperties>
</file>