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3" r:id="rId2"/>
    <p:sldId id="266" r:id="rId3"/>
    <p:sldId id="265" r:id="rId4"/>
    <p:sldId id="268" r:id="rId5"/>
    <p:sldId id="270" r:id="rId6"/>
    <p:sldId id="283" r:id="rId7"/>
    <p:sldId id="284" r:id="rId8"/>
    <p:sldId id="271" r:id="rId9"/>
    <p:sldId id="285" r:id="rId10"/>
    <p:sldId id="286" r:id="rId11"/>
    <p:sldId id="287" r:id="rId12"/>
    <p:sldId id="288" r:id="rId13"/>
    <p:sldId id="289" r:id="rId14"/>
    <p:sldId id="275" r:id="rId15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36FF"/>
    <a:srgbClr val="BBE0E3"/>
    <a:srgbClr val="DCDCDC"/>
    <a:srgbClr val="DBEDFF"/>
    <a:srgbClr val="8D8F94"/>
    <a:srgbClr val="515355"/>
    <a:srgbClr val="3A6F8A"/>
    <a:srgbClr val="E7E7E7"/>
    <a:srgbClr val="B9BBC0"/>
    <a:srgbClr val="00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0" autoAdjust="0"/>
    <p:restoredTop sz="82122" autoAdjust="0"/>
  </p:normalViewPr>
  <p:slideViewPr>
    <p:cSldViewPr>
      <p:cViewPr>
        <p:scale>
          <a:sx n="70" d="100"/>
          <a:sy n="70" d="100"/>
        </p:scale>
        <p:origin x="-1944" y="-328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D4CAD-8F8A-4058-9B05-1B2390AB2EC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87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548"/>
            <a:ext cx="5435600" cy="445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92B8FC-7748-402F-93AD-E4B758DDD9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875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381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fld id="{586F53E7-1F83-4E1F-818E-07A90382E93B}" type="datetime4">
              <a:rPr lang="de-DE" sz="140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</a:pPr>
              <a:t>März 16, 2015</a:t>
            </a:fld>
            <a:endParaRPr lang="de-DE" sz="1400">
              <a:solidFill>
                <a:srgbClr val="F4F4F4"/>
              </a:solidFill>
              <a:ea typeface="ＭＳ Ｐゴシック" charset="-128"/>
            </a:endParaRPr>
          </a:p>
        </p:txBody>
      </p:sp>
      <p:pic>
        <p:nvPicPr>
          <p:cNvPr id="3126" name="Picture 54" descr="Logo_FZ_Jülich_NEU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</p:spPr>
      </p:pic>
      <p:sp>
        <p:nvSpPr>
          <p:cNvPr id="3128" name="Text Box 56"/>
          <p:cNvSpPr txBox="1">
            <a:spLocks noChangeArrowheads="1"/>
          </p:cNvSpPr>
          <p:nvPr userDrawn="1"/>
        </p:nvSpPr>
        <p:spPr bwMode="auto">
          <a:xfrm rot="-54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642910" y="357166"/>
          <a:ext cx="267499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34" name="Bitmap" r:id="rId4" imgW="1905266" imgH="457143" progId="PBrush">
                  <p:embed/>
                </p:oleObj>
              </mc:Choice>
              <mc:Fallback>
                <p:oleObj name="Bitmap" r:id="rId4" imgW="1905266" imgH="457143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57166"/>
                        <a:ext cx="2674992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8438" y="6096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6096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428612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15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image" Target="../media/image2.png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71414"/>
            <a:ext cx="6643734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00108"/>
            <a:ext cx="7772400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pic>
        <p:nvPicPr>
          <p:cNvPr id="1094" name="Picture 70" descr="Logo_FZ_Jülich_NE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</p:spPr>
      </p:pic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BD801DE1-14FA-4832-8C83-29B11DD43F9E}" type="datetime4">
              <a:rPr lang="de-DE" sz="1000">
                <a:solidFill>
                  <a:srgbClr val="005B82"/>
                </a:solidFill>
              </a:rPr>
              <a:pPr/>
              <a:t>März 16, 2015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>
                <a:solidFill>
                  <a:srgbClr val="005B82"/>
                </a:solidFill>
              </a:rPr>
              <a:t>Folie </a:t>
            </a:r>
            <a:fld id="{F540E0C8-EA85-4EB4-B9EB-180779D59F0A}" type="slidenum">
              <a:rPr lang="de-DE" sz="1000">
                <a:solidFill>
                  <a:srgbClr val="005B82"/>
                </a:solidFill>
              </a:rPr>
              <a:pPr/>
              <a:t>‹Nr.›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000496" y="6500834"/>
            <a:ext cx="11557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 dirty="0" smtClean="0">
                <a:solidFill>
                  <a:srgbClr val="005B82"/>
                </a:solidFill>
              </a:rPr>
              <a:t>Tobias Stockmanns </a:t>
            </a:r>
            <a:endParaRPr lang="de-DE" sz="1000" dirty="0">
              <a:solidFill>
                <a:srgbClr val="005B82"/>
              </a:solidFill>
            </a:endParaRPr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7572396" y="6072206"/>
          <a:ext cx="14398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57" name="Bitmap" r:id="rId15" imgW="1905266" imgH="457143" progId="PBrush">
                  <p:embed/>
                </p:oleObj>
              </mc:Choice>
              <mc:Fallback>
                <p:oleObj name="Bitmap" r:id="rId15" imgW="1905266" imgH="457143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6072206"/>
                        <a:ext cx="143986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Arial" pitchFamily="34" charset="0"/>
        <a:buChar char="•"/>
        <a:defRPr sz="2200" i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1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Tracking QA</a:t>
            </a:r>
            <a:endParaRPr lang="en-US" sz="4400" dirty="0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313127" y="4995863"/>
            <a:ext cx="40680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rgbClr val="F4F4F4"/>
                </a:solidFill>
              </a:rPr>
              <a:t>| </a:t>
            </a:r>
            <a:r>
              <a:rPr lang="de-DE" sz="1400" dirty="0" smtClean="0">
                <a:solidFill>
                  <a:srgbClr val="F4F4F4"/>
                </a:solidFill>
              </a:rPr>
              <a:t>Tobias Stockmanns on behalf </a:t>
            </a:r>
            <a:r>
              <a:rPr lang="de-DE" sz="1400" dirty="0" err="1" smtClean="0">
                <a:solidFill>
                  <a:srgbClr val="F4F4F4"/>
                </a:solidFill>
              </a:rPr>
              <a:t>of</a:t>
            </a:r>
            <a:r>
              <a:rPr lang="de-DE" sz="1400" dirty="0" smtClean="0">
                <a:solidFill>
                  <a:srgbClr val="F4F4F4"/>
                </a:solidFill>
              </a:rPr>
              <a:t> </a:t>
            </a:r>
            <a:r>
              <a:rPr lang="de-DE" sz="1400" dirty="0" err="1" smtClean="0">
                <a:solidFill>
                  <a:srgbClr val="F4F4F4"/>
                </a:solidFill>
              </a:rPr>
              <a:t>the</a:t>
            </a:r>
            <a:r>
              <a:rPr lang="de-DE" sz="1400" dirty="0" smtClean="0">
                <a:solidFill>
                  <a:srgbClr val="F4F4F4"/>
                </a:solidFill>
              </a:rPr>
              <a:t> MVD </a:t>
            </a:r>
            <a:r>
              <a:rPr lang="de-DE" sz="1400" dirty="0" err="1" smtClean="0">
                <a:solidFill>
                  <a:srgbClr val="F4F4F4"/>
                </a:solidFill>
              </a:rPr>
              <a:t>group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Output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Info: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755576" y="1628800"/>
            <a:ext cx="8136904" cy="31085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</a:rPr>
              <a:t>Analyse</a:t>
            </a:r>
            <a:r>
              <a:rPr lang="en-US" sz="1400" dirty="0">
                <a:solidFill>
                  <a:schemeClr val="bg1"/>
                </a:solidFill>
              </a:rPr>
              <a:t> Track: 0</a:t>
            </a:r>
          </a:p>
          <a:p>
            <a:r>
              <a:rPr lang="en-US" sz="1400" dirty="0" err="1">
                <a:solidFill>
                  <a:schemeClr val="bg1"/>
                </a:solidFill>
              </a:rPr>
              <a:t>PndTrackingQualityData</a:t>
            </a:r>
            <a:r>
              <a:rPr lang="en-US" sz="1400" dirty="0">
                <a:solidFill>
                  <a:schemeClr val="bg1"/>
                </a:solidFill>
              </a:rPr>
              <a:t>::</a:t>
            </a:r>
            <a:r>
              <a:rPr lang="en-US" sz="1400" dirty="0" err="1">
                <a:solidFill>
                  <a:schemeClr val="bg1"/>
                </a:solidFill>
              </a:rPr>
              <a:t>AnalyseTrackCand</a:t>
            </a:r>
            <a:r>
              <a:rPr lang="en-US" sz="1400" dirty="0">
                <a:solidFill>
                  <a:schemeClr val="bg1"/>
                </a:solidFill>
              </a:rPr>
              <a:t>: </a:t>
            </a:r>
            <a:r>
              <a:rPr lang="en-US" sz="1400" dirty="0" err="1">
                <a:solidFill>
                  <a:schemeClr val="bg1"/>
                </a:solidFill>
              </a:rPr>
              <a:t>TrackInfo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 err="1">
                <a:solidFill>
                  <a:schemeClr val="bg1"/>
                </a:solidFill>
              </a:rPr>
              <a:t>TrackInfo</a:t>
            </a:r>
            <a:r>
              <a:rPr lang="en-US" sz="1400" dirty="0">
                <a:solidFill>
                  <a:schemeClr val="bg1"/>
                </a:solidFill>
              </a:rPr>
              <a:t>: (MC-ID/</a:t>
            </a:r>
            <a:r>
              <a:rPr lang="en-US" sz="1400" dirty="0" err="1">
                <a:solidFill>
                  <a:schemeClr val="bg1"/>
                </a:solidFill>
              </a:rPr>
              <a:t>NHits</a:t>
            </a:r>
            <a:r>
              <a:rPr lang="en-US" sz="1400" dirty="0">
                <a:solidFill>
                  <a:schemeClr val="bg1"/>
                </a:solidFill>
              </a:rPr>
              <a:t>) : </a:t>
            </a:r>
            <a:r>
              <a:rPr lang="en-US" sz="1400" dirty="0" err="1">
                <a:solidFill>
                  <a:schemeClr val="bg1"/>
                </a:solidFill>
              </a:rPr>
              <a:t>AllHits</a:t>
            </a:r>
            <a:r>
              <a:rPr lang="en-US" sz="1400" dirty="0">
                <a:solidFill>
                  <a:schemeClr val="bg1"/>
                </a:solidFill>
              </a:rPr>
              <a:t> : (2/4) || </a:t>
            </a:r>
            <a:r>
              <a:rPr lang="en-US" sz="1400" dirty="0" err="1">
                <a:solidFill>
                  <a:schemeClr val="bg1"/>
                </a:solidFill>
              </a:rPr>
              <a:t>MVDHitsPixel</a:t>
            </a:r>
            <a:r>
              <a:rPr lang="en-US" sz="1400" dirty="0">
                <a:solidFill>
                  <a:schemeClr val="bg1"/>
                </a:solidFill>
              </a:rPr>
              <a:t> : (2/4) || </a:t>
            </a:r>
            <a:r>
              <a:rPr lang="en-US" sz="1400" dirty="0" err="1">
                <a:solidFill>
                  <a:schemeClr val="bg1"/>
                </a:solidFill>
              </a:rPr>
              <a:t>MVDHitsStrip</a:t>
            </a:r>
            <a:r>
              <a:rPr lang="en-US" sz="1400" dirty="0">
                <a:solidFill>
                  <a:schemeClr val="bg1"/>
                </a:solidFill>
              </a:rPr>
              <a:t> || </a:t>
            </a:r>
            <a:r>
              <a:rPr lang="en-US" sz="1400" dirty="0" err="1">
                <a:solidFill>
                  <a:schemeClr val="bg1"/>
                </a:solidFill>
              </a:rPr>
              <a:t>STTHit</a:t>
            </a:r>
            <a:r>
              <a:rPr lang="en-US" sz="1400" dirty="0">
                <a:solidFill>
                  <a:schemeClr val="bg1"/>
                </a:solidFill>
              </a:rPr>
              <a:t> || </a:t>
            </a:r>
          </a:p>
          <a:p>
            <a:r>
              <a:rPr lang="en-US" sz="1400" dirty="0">
                <a:solidFill>
                  <a:schemeClr val="bg1"/>
                </a:solidFill>
              </a:rPr>
              <a:t>Ideal Tracking: Track 2: </a:t>
            </a:r>
            <a:r>
              <a:rPr lang="en-US" sz="1400" dirty="0" err="1">
                <a:solidFill>
                  <a:schemeClr val="bg1"/>
                </a:solidFill>
              </a:rPr>
              <a:t>MVDHitsPixel</a:t>
            </a:r>
            <a:r>
              <a:rPr lang="en-US" sz="1400" dirty="0">
                <a:solidFill>
                  <a:schemeClr val="bg1"/>
                </a:solidFill>
              </a:rPr>
              <a:t> 4 | </a:t>
            </a:r>
            <a:r>
              <a:rPr lang="en-US" sz="1400" dirty="0" err="1">
                <a:solidFill>
                  <a:schemeClr val="bg1"/>
                </a:solidFill>
              </a:rPr>
              <a:t>MVDHitsStrip</a:t>
            </a:r>
            <a:r>
              <a:rPr lang="en-US" sz="1400" dirty="0">
                <a:solidFill>
                  <a:schemeClr val="bg1"/>
                </a:solidFill>
              </a:rPr>
              <a:t> 0 | </a:t>
            </a:r>
            <a:r>
              <a:rPr lang="en-US" sz="1400" dirty="0" err="1">
                <a:solidFill>
                  <a:schemeClr val="bg1"/>
                </a:solidFill>
              </a:rPr>
              <a:t>STTHit</a:t>
            </a:r>
            <a:r>
              <a:rPr lang="en-US" sz="1400" dirty="0">
                <a:solidFill>
                  <a:schemeClr val="bg1"/>
                </a:solidFill>
              </a:rPr>
              <a:t> 2 | </a:t>
            </a:r>
          </a:p>
          <a:p>
            <a:r>
              <a:rPr lang="en-US" sz="1400" dirty="0" err="1">
                <a:solidFill>
                  <a:schemeClr val="bg1"/>
                </a:solidFill>
              </a:rPr>
              <a:t>MostProbableTrack</a:t>
            </a:r>
            <a:r>
              <a:rPr lang="en-US" sz="1400" dirty="0">
                <a:solidFill>
                  <a:schemeClr val="bg1"/>
                </a:solidFill>
              </a:rPr>
              <a:t>: 2 Quality: 2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 err="1">
                <a:solidFill>
                  <a:schemeClr val="bg1"/>
                </a:solidFill>
              </a:rPr>
              <a:t>Analyse</a:t>
            </a:r>
            <a:r>
              <a:rPr lang="en-US" sz="1400" dirty="0">
                <a:solidFill>
                  <a:schemeClr val="bg1"/>
                </a:solidFill>
              </a:rPr>
              <a:t> Track: 1</a:t>
            </a:r>
          </a:p>
          <a:p>
            <a:r>
              <a:rPr lang="en-US" sz="1400" dirty="0" err="1">
                <a:solidFill>
                  <a:schemeClr val="bg1"/>
                </a:solidFill>
              </a:rPr>
              <a:t>PndTrackingQualityData</a:t>
            </a:r>
            <a:r>
              <a:rPr lang="en-US" sz="1400" dirty="0">
                <a:solidFill>
                  <a:schemeClr val="bg1"/>
                </a:solidFill>
              </a:rPr>
              <a:t>::</a:t>
            </a:r>
            <a:r>
              <a:rPr lang="en-US" sz="1400" dirty="0" err="1">
                <a:solidFill>
                  <a:schemeClr val="bg1"/>
                </a:solidFill>
              </a:rPr>
              <a:t>AnalyseTrackCand</a:t>
            </a:r>
            <a:r>
              <a:rPr lang="en-US" sz="1400" dirty="0">
                <a:solidFill>
                  <a:schemeClr val="bg1"/>
                </a:solidFill>
              </a:rPr>
              <a:t>: </a:t>
            </a:r>
            <a:r>
              <a:rPr lang="en-US" sz="1400" dirty="0" err="1">
                <a:solidFill>
                  <a:schemeClr val="bg1"/>
                </a:solidFill>
              </a:rPr>
              <a:t>TrackInfo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 err="1">
                <a:solidFill>
                  <a:schemeClr val="bg1"/>
                </a:solidFill>
              </a:rPr>
              <a:t>TrackInfo</a:t>
            </a:r>
            <a:r>
              <a:rPr lang="en-US" sz="1400" dirty="0">
                <a:solidFill>
                  <a:schemeClr val="bg1"/>
                </a:solidFill>
              </a:rPr>
              <a:t>: (MC-ID/</a:t>
            </a:r>
            <a:r>
              <a:rPr lang="en-US" sz="1400" dirty="0" err="1">
                <a:solidFill>
                  <a:schemeClr val="bg1"/>
                </a:solidFill>
              </a:rPr>
              <a:t>NHits</a:t>
            </a:r>
            <a:r>
              <a:rPr lang="en-US" sz="1400" dirty="0">
                <a:solidFill>
                  <a:schemeClr val="bg1"/>
                </a:solidFill>
              </a:rPr>
              <a:t>) : </a:t>
            </a:r>
            <a:r>
              <a:rPr lang="en-US" sz="1400" dirty="0" err="1">
                <a:solidFill>
                  <a:schemeClr val="bg1"/>
                </a:solidFill>
              </a:rPr>
              <a:t>AllHits</a:t>
            </a:r>
            <a:r>
              <a:rPr lang="en-US" sz="1400" dirty="0">
                <a:solidFill>
                  <a:schemeClr val="bg1"/>
                </a:solidFill>
              </a:rPr>
              <a:t> : (2/6) || </a:t>
            </a:r>
            <a:r>
              <a:rPr lang="en-US" sz="1400" dirty="0" err="1">
                <a:solidFill>
                  <a:schemeClr val="bg1"/>
                </a:solidFill>
              </a:rPr>
              <a:t>MVDHitsPixel</a:t>
            </a:r>
            <a:r>
              <a:rPr lang="en-US" sz="1400" dirty="0">
                <a:solidFill>
                  <a:schemeClr val="bg1"/>
                </a:solidFill>
              </a:rPr>
              <a:t> : (2/4) || </a:t>
            </a:r>
            <a:r>
              <a:rPr lang="en-US" sz="1400" dirty="0" err="1">
                <a:solidFill>
                  <a:schemeClr val="bg1"/>
                </a:solidFill>
              </a:rPr>
              <a:t>MVDHitsStrip</a:t>
            </a:r>
            <a:r>
              <a:rPr lang="en-US" sz="1400" dirty="0">
                <a:solidFill>
                  <a:schemeClr val="bg1"/>
                </a:solidFill>
              </a:rPr>
              <a:t> || </a:t>
            </a:r>
            <a:r>
              <a:rPr lang="en-US" sz="1400" dirty="0" err="1">
                <a:solidFill>
                  <a:schemeClr val="bg1"/>
                </a:solidFill>
              </a:rPr>
              <a:t>STTHit</a:t>
            </a:r>
            <a:r>
              <a:rPr lang="en-US" sz="1400" dirty="0">
                <a:solidFill>
                  <a:schemeClr val="bg1"/>
                </a:solidFill>
              </a:rPr>
              <a:t> : (2/2) || </a:t>
            </a:r>
          </a:p>
          <a:p>
            <a:r>
              <a:rPr lang="en-US" sz="1400" dirty="0">
                <a:solidFill>
                  <a:schemeClr val="bg1"/>
                </a:solidFill>
              </a:rPr>
              <a:t>Ideal Tracking: Track 2: </a:t>
            </a:r>
            <a:r>
              <a:rPr lang="en-US" sz="1400" dirty="0" err="1">
                <a:solidFill>
                  <a:schemeClr val="bg1"/>
                </a:solidFill>
              </a:rPr>
              <a:t>MVDHitsPixel</a:t>
            </a:r>
            <a:r>
              <a:rPr lang="en-US" sz="1400" dirty="0">
                <a:solidFill>
                  <a:schemeClr val="bg1"/>
                </a:solidFill>
              </a:rPr>
              <a:t> 4 | </a:t>
            </a:r>
            <a:r>
              <a:rPr lang="en-US" sz="1400" dirty="0" err="1">
                <a:solidFill>
                  <a:schemeClr val="bg1"/>
                </a:solidFill>
              </a:rPr>
              <a:t>MVDHitsStrip</a:t>
            </a:r>
            <a:r>
              <a:rPr lang="en-US" sz="1400" dirty="0">
                <a:solidFill>
                  <a:schemeClr val="bg1"/>
                </a:solidFill>
              </a:rPr>
              <a:t> 0 | </a:t>
            </a:r>
            <a:r>
              <a:rPr lang="en-US" sz="1400" dirty="0" err="1">
                <a:solidFill>
                  <a:schemeClr val="bg1"/>
                </a:solidFill>
              </a:rPr>
              <a:t>STTHit</a:t>
            </a:r>
            <a:r>
              <a:rPr lang="en-US" sz="1400" dirty="0">
                <a:solidFill>
                  <a:schemeClr val="bg1"/>
                </a:solidFill>
              </a:rPr>
              <a:t> 2 | </a:t>
            </a:r>
          </a:p>
          <a:p>
            <a:r>
              <a:rPr lang="en-US" sz="1400" dirty="0" err="1">
                <a:solidFill>
                  <a:schemeClr val="bg1"/>
                </a:solidFill>
              </a:rPr>
              <a:t>MostProbableTrack</a:t>
            </a:r>
            <a:r>
              <a:rPr lang="en-US" sz="1400" dirty="0">
                <a:solidFill>
                  <a:schemeClr val="bg1"/>
                </a:solidFill>
              </a:rPr>
              <a:t>: 2 Quality: 3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 err="1">
                <a:solidFill>
                  <a:schemeClr val="bg1"/>
                </a:solidFill>
              </a:rPr>
              <a:t>TrackID</a:t>
            </a:r>
            <a:r>
              <a:rPr lang="en-US" sz="1400" dirty="0">
                <a:solidFill>
                  <a:schemeClr val="bg1"/>
                </a:solidFill>
              </a:rPr>
              <a:t>: 0 </a:t>
            </a:r>
            <a:r>
              <a:rPr lang="en-US" sz="1400" dirty="0" err="1">
                <a:solidFill>
                  <a:schemeClr val="bg1"/>
                </a:solidFill>
              </a:rPr>
              <a:t>MCQuality</a:t>
            </a:r>
            <a:r>
              <a:rPr lang="en-US" sz="1400" dirty="0">
                <a:solidFill>
                  <a:schemeClr val="bg1"/>
                </a:solidFill>
              </a:rPr>
              <a:t>: -5 Quality: -5 Found: 0 </a:t>
            </a:r>
            <a:r>
              <a:rPr lang="en-US" sz="1400" dirty="0" err="1">
                <a:solidFill>
                  <a:schemeClr val="bg1"/>
                </a:solidFill>
              </a:rPr>
              <a:t>MCData</a:t>
            </a:r>
            <a:r>
              <a:rPr lang="en-US" sz="1400" dirty="0">
                <a:solidFill>
                  <a:schemeClr val="bg1"/>
                </a:solidFill>
              </a:rPr>
              <a:t>: </a:t>
            </a:r>
            <a:r>
              <a:rPr lang="en-US" sz="1400" dirty="0" err="1">
                <a:solidFill>
                  <a:schemeClr val="bg1"/>
                </a:solidFill>
              </a:rPr>
              <a:t>MVDHitsPixel</a:t>
            </a:r>
            <a:r>
              <a:rPr lang="en-US" sz="1400" dirty="0">
                <a:solidFill>
                  <a:schemeClr val="bg1"/>
                </a:solidFill>
              </a:rPr>
              <a:t> 1 | </a:t>
            </a:r>
            <a:r>
              <a:rPr lang="en-US" sz="1400" dirty="0" err="1">
                <a:solidFill>
                  <a:schemeClr val="bg1"/>
                </a:solidFill>
              </a:rPr>
              <a:t>MVDHitsStrip</a:t>
            </a:r>
            <a:r>
              <a:rPr lang="en-US" sz="1400" dirty="0">
                <a:solidFill>
                  <a:schemeClr val="bg1"/>
                </a:solidFill>
              </a:rPr>
              <a:t> 0 | </a:t>
            </a:r>
            <a:r>
              <a:rPr lang="en-US" sz="1400" dirty="0" err="1">
                <a:solidFill>
                  <a:schemeClr val="bg1"/>
                </a:solidFill>
              </a:rPr>
              <a:t>STTHit</a:t>
            </a:r>
            <a:r>
              <a:rPr lang="en-US" sz="1400" dirty="0">
                <a:solidFill>
                  <a:schemeClr val="bg1"/>
                </a:solidFill>
              </a:rPr>
              <a:t> 0 | </a:t>
            </a:r>
          </a:p>
          <a:p>
            <a:r>
              <a:rPr lang="en-US" sz="1400" dirty="0" err="1">
                <a:solidFill>
                  <a:schemeClr val="bg1"/>
                </a:solidFill>
              </a:rPr>
              <a:t>TrackID</a:t>
            </a:r>
            <a:r>
              <a:rPr lang="en-US" sz="1400" dirty="0">
                <a:solidFill>
                  <a:schemeClr val="bg1"/>
                </a:solidFill>
              </a:rPr>
              <a:t>: 2 </a:t>
            </a:r>
            <a:r>
              <a:rPr lang="en-US" sz="1400" dirty="0" err="1">
                <a:solidFill>
                  <a:schemeClr val="bg1"/>
                </a:solidFill>
              </a:rPr>
              <a:t>MCQuality</a:t>
            </a:r>
            <a:r>
              <a:rPr lang="en-US" sz="1400" dirty="0">
                <a:solidFill>
                  <a:schemeClr val="bg1"/>
                </a:solidFill>
              </a:rPr>
              <a:t>: -2 Quality: 3 Found: 2 </a:t>
            </a:r>
            <a:r>
              <a:rPr lang="en-US" sz="1400" dirty="0" err="1">
                <a:solidFill>
                  <a:schemeClr val="bg1"/>
                </a:solidFill>
              </a:rPr>
              <a:t>MCData</a:t>
            </a:r>
            <a:r>
              <a:rPr lang="en-US" sz="1400" dirty="0">
                <a:solidFill>
                  <a:schemeClr val="bg1"/>
                </a:solidFill>
              </a:rPr>
              <a:t>: </a:t>
            </a:r>
            <a:r>
              <a:rPr lang="en-US" sz="1400" dirty="0" err="1">
                <a:solidFill>
                  <a:schemeClr val="bg1"/>
                </a:solidFill>
              </a:rPr>
              <a:t>MVDHitsPixel</a:t>
            </a:r>
            <a:r>
              <a:rPr lang="en-US" sz="1400" dirty="0">
                <a:solidFill>
                  <a:schemeClr val="bg1"/>
                </a:solidFill>
              </a:rPr>
              <a:t> 4 | </a:t>
            </a:r>
            <a:r>
              <a:rPr lang="en-US" sz="1400" dirty="0" err="1">
                <a:solidFill>
                  <a:schemeClr val="bg1"/>
                </a:solidFill>
              </a:rPr>
              <a:t>MVDHitsStrip</a:t>
            </a:r>
            <a:r>
              <a:rPr lang="en-US" sz="1400" dirty="0">
                <a:solidFill>
                  <a:schemeClr val="bg1"/>
                </a:solidFill>
              </a:rPr>
              <a:t> 0 | </a:t>
            </a:r>
            <a:r>
              <a:rPr lang="en-US" sz="1400" dirty="0" err="1">
                <a:solidFill>
                  <a:schemeClr val="bg1"/>
                </a:solidFill>
              </a:rPr>
              <a:t>STTHit</a:t>
            </a:r>
            <a:r>
              <a:rPr lang="en-US" sz="1400" dirty="0">
                <a:solidFill>
                  <a:schemeClr val="bg1"/>
                </a:solidFill>
              </a:rPr>
              <a:t> 2 | </a:t>
            </a:r>
          </a:p>
        </p:txBody>
      </p:sp>
    </p:spTree>
    <p:extLst>
      <p:ext uri="{BB962C8B-B14F-4D97-AF65-F5344CB8AC3E}">
        <p14:creationId xmlns:p14="http://schemas.microsoft.com/office/powerpoint/2010/main" val="16295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Output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Info: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755576" y="1772816"/>
            <a:ext cx="8136904" cy="2800766"/>
          </a:xfrm>
          <a:prstGeom prst="rect">
            <a:avLst/>
          </a:prstGeom>
          <a:solidFill>
            <a:srgbClr val="262626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FFFFFF"/>
                </a:solidFill>
              </a:rPr>
              <a:t>QualyHisto</a:t>
            </a:r>
            <a:r>
              <a:rPr lang="en-US" sz="1600" dirty="0">
                <a:solidFill>
                  <a:srgbClr val="FFFFFF"/>
                </a:solidFill>
              </a:rPr>
              <a:t>: All Tracks: 4042</a:t>
            </a:r>
          </a:p>
          <a:p>
            <a:r>
              <a:rPr lang="en-US" sz="1600" dirty="0" smtClean="0">
                <a:solidFill>
                  <a:srgbClr val="FFFFFF"/>
                </a:solidFill>
              </a:rPr>
              <a:t>Primary </a:t>
            </a:r>
            <a:r>
              <a:rPr lang="en-US" sz="1600" dirty="0">
                <a:solidFill>
                  <a:srgbClr val="FFFFFF"/>
                </a:solidFill>
              </a:rPr>
              <a:t>Tracks &lt; 3 hits: 691</a:t>
            </a:r>
          </a:p>
          <a:p>
            <a:r>
              <a:rPr lang="en-US" sz="1600" dirty="0" smtClean="0">
                <a:solidFill>
                  <a:srgbClr val="FFFFFF"/>
                </a:solidFill>
              </a:rPr>
              <a:t>All </a:t>
            </a:r>
            <a:r>
              <a:rPr lang="en-US" sz="1600" dirty="0">
                <a:solidFill>
                  <a:srgbClr val="FFFFFF"/>
                </a:solidFill>
              </a:rPr>
              <a:t>Tracks with hits: 3351. Not Found: 975</a:t>
            </a:r>
          </a:p>
          <a:p>
            <a:r>
              <a:rPr lang="en-US" sz="1600" dirty="0" smtClean="0">
                <a:solidFill>
                  <a:srgbClr val="FFFFFF"/>
                </a:solidFill>
              </a:rPr>
              <a:t>Primary </a:t>
            </a:r>
            <a:r>
              <a:rPr lang="en-US" sz="1600" dirty="0">
                <a:solidFill>
                  <a:srgbClr val="FFFFFF"/>
                </a:solidFill>
              </a:rPr>
              <a:t>Tracks with &gt;= 3 hits, but not a possible track: 152. Not Found: 66</a:t>
            </a:r>
          </a:p>
          <a:p>
            <a:r>
              <a:rPr lang="en-US" sz="1600" dirty="0" smtClean="0">
                <a:solidFill>
                  <a:srgbClr val="FFFFFF"/>
                </a:solidFill>
              </a:rPr>
              <a:t>Secondary </a:t>
            </a:r>
            <a:r>
              <a:rPr lang="en-US" sz="1600" dirty="0">
                <a:solidFill>
                  <a:srgbClr val="FFFFFF"/>
                </a:solidFill>
              </a:rPr>
              <a:t>Tracks with &gt;= 3 hits, but not a possible track: 1180. Not Found: 889</a:t>
            </a:r>
          </a:p>
          <a:p>
            <a:r>
              <a:rPr lang="en-US" sz="1600" dirty="0" smtClean="0">
                <a:solidFill>
                  <a:srgbClr val="FFFFFF"/>
                </a:solidFill>
              </a:rPr>
              <a:t>Primary </a:t>
            </a:r>
            <a:r>
              <a:rPr lang="en-US" sz="1600" dirty="0">
                <a:solidFill>
                  <a:srgbClr val="FFFFFF"/>
                </a:solidFill>
              </a:rPr>
              <a:t>Tracks possible: 2019. Not Found: </a:t>
            </a:r>
            <a:r>
              <a:rPr lang="en-US" sz="1600" dirty="0" smtClean="0">
                <a:solidFill>
                  <a:srgbClr val="FFFFFF"/>
                </a:solidFill>
              </a:rPr>
              <a:t>20</a:t>
            </a:r>
          </a:p>
          <a:p>
            <a:r>
              <a:rPr lang="en-US" sz="1600" dirty="0" smtClean="0">
                <a:solidFill>
                  <a:srgbClr val="FFFFFF"/>
                </a:solidFill>
              </a:rPr>
              <a:t>Secondary Tracks possible: 0. Not Found: 0</a:t>
            </a:r>
          </a:p>
          <a:p>
            <a:r>
              <a:rPr lang="en-US" sz="1600" dirty="0" err="1" smtClean="0">
                <a:solidFill>
                  <a:srgbClr val="FFFFFF"/>
                </a:solidFill>
              </a:rPr>
              <a:t>FullyFound</a:t>
            </a:r>
            <a:r>
              <a:rPr lang="en-US" sz="1600" dirty="0">
                <a:solidFill>
                  <a:srgbClr val="FFFFFF"/>
                </a:solidFill>
              </a:rPr>
              <a:t>: 1276 38.0782% (of all tracks), 63.1996% (of all tracks possible) </a:t>
            </a:r>
            <a:r>
              <a:rPr lang="en-US" sz="1600" dirty="0" err="1">
                <a:solidFill>
                  <a:srgbClr val="FFFFFF"/>
                </a:solidFill>
              </a:rPr>
              <a:t>PartlyFound</a:t>
            </a:r>
            <a:r>
              <a:rPr lang="en-US" sz="1600" dirty="0">
                <a:solidFill>
                  <a:srgbClr val="FFFFFF"/>
                </a:solidFill>
              </a:rPr>
              <a:t>: 1166 34.7956% 57.7514</a:t>
            </a:r>
            <a:r>
              <a:rPr lang="en-US" sz="1600" dirty="0" smtClean="0">
                <a:solidFill>
                  <a:srgbClr val="FFFFFF"/>
                </a:solidFill>
              </a:rPr>
              <a:t>%</a:t>
            </a:r>
          </a:p>
          <a:p>
            <a:r>
              <a:rPr lang="en-US" sz="1600" dirty="0" smtClean="0">
                <a:solidFill>
                  <a:srgbClr val="FFFFFF"/>
                </a:solidFill>
              </a:rPr>
              <a:t>Spurious</a:t>
            </a:r>
            <a:r>
              <a:rPr lang="en-US" sz="1600" dirty="0">
                <a:solidFill>
                  <a:srgbClr val="FFFFFF"/>
                </a:solidFill>
              </a:rPr>
              <a:t>: 176 5.25216% 8.71719</a:t>
            </a:r>
            <a:r>
              <a:rPr lang="en-US" sz="1600" dirty="0" smtClean="0">
                <a:solidFill>
                  <a:srgbClr val="FFFFFF"/>
                </a:solidFill>
              </a:rPr>
              <a:t>%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Ghosts</a:t>
            </a:r>
            <a:r>
              <a:rPr lang="en-US" sz="1600" dirty="0">
                <a:solidFill>
                  <a:srgbClr val="FFFFFF"/>
                </a:solidFill>
              </a:rPr>
              <a:t>: 822 24.53% 40.7132%</a:t>
            </a:r>
          </a:p>
        </p:txBody>
      </p:sp>
    </p:spTree>
    <p:extLst>
      <p:ext uri="{BB962C8B-B14F-4D97-AF65-F5344CB8AC3E}">
        <p14:creationId xmlns:p14="http://schemas.microsoft.com/office/powerpoint/2010/main" val="2545517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pic>
        <p:nvPicPr>
          <p:cNvPr id="4" name="Inhaltsplatzhalter 3" descr="MomentumResoluti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3" r="2493"/>
          <a:stretch>
            <a:fillRect/>
          </a:stretch>
        </p:blipFill>
        <p:spPr>
          <a:xfrm>
            <a:off x="323528" y="1000108"/>
            <a:ext cx="4429828" cy="2860940"/>
          </a:xfrm>
        </p:spPr>
      </p:pic>
      <p:pic>
        <p:nvPicPr>
          <p:cNvPr id="5" name="Bild 4" descr="TMomentumResolu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24744"/>
            <a:ext cx="4355976" cy="2672985"/>
          </a:xfrm>
          <a:prstGeom prst="rect">
            <a:avLst/>
          </a:prstGeom>
        </p:spPr>
      </p:pic>
      <p:pic>
        <p:nvPicPr>
          <p:cNvPr id="6" name="Bild 5" descr="PixelEfficienc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89041"/>
            <a:ext cx="4224470" cy="2592288"/>
          </a:xfrm>
          <a:prstGeom prst="rect">
            <a:avLst/>
          </a:prstGeom>
        </p:spPr>
      </p:pic>
      <p:pic>
        <p:nvPicPr>
          <p:cNvPr id="7" name="Bild 6" descr="STTEfficiency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287" y="3825920"/>
            <a:ext cx="4293209" cy="263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18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err="1" smtClean="0"/>
              <a:t>Informations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NTupel</a:t>
            </a:r>
            <a:r>
              <a:rPr lang="en-US" dirty="0" smtClean="0"/>
              <a:t> with: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Event number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TrackID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How often one MC Track was found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Track quality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MC quality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MC Momentum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Track Momentum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Particle Id (PDG number)</a:t>
            </a:r>
          </a:p>
        </p:txBody>
      </p:sp>
    </p:spTree>
    <p:extLst>
      <p:ext uri="{BB962C8B-B14F-4D97-AF65-F5344CB8AC3E}">
        <p14:creationId xmlns:p14="http://schemas.microsoft.com/office/powerpoint/2010/main" val="1722484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discuss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sz="2000" dirty="0" err="1" smtClean="0"/>
              <a:t>Classification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PndTrackCands</a:t>
            </a:r>
            <a:r>
              <a:rPr lang="de-DE" sz="20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classes</a:t>
            </a:r>
            <a:r>
              <a:rPr lang="de-DE" sz="2000" dirty="0" smtClean="0"/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criteria</a:t>
            </a:r>
            <a:r>
              <a:rPr lang="de-DE" sz="2000" dirty="0" smtClean="0"/>
              <a:t>?</a:t>
            </a:r>
          </a:p>
          <a:p>
            <a:pPr lvl="1">
              <a:buFont typeface="Arial" pitchFamily="34" charset="0"/>
              <a:buChar char="•"/>
            </a:pPr>
            <a:endParaRPr lang="de-DE" sz="2000" dirty="0"/>
          </a:p>
          <a:p>
            <a:pPr>
              <a:buFont typeface="Arial" pitchFamily="34" charset="0"/>
              <a:buChar char="•"/>
            </a:pPr>
            <a:r>
              <a:rPr lang="de-DE" sz="2000" dirty="0" err="1" smtClean="0"/>
              <a:t>Classification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MCTracks</a:t>
            </a:r>
            <a:endParaRPr lang="de-DE" sz="2000" dirty="0" smtClean="0"/>
          </a:p>
          <a:p>
            <a:pPr lvl="1">
              <a:buFont typeface="Arial" pitchFamily="34" charset="0"/>
              <a:buChar char="•"/>
            </a:pP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classes</a:t>
            </a:r>
            <a:r>
              <a:rPr lang="de-DE" sz="2000" dirty="0" smtClean="0"/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cirteria</a:t>
            </a:r>
            <a:endParaRPr lang="de-DE" sz="2000" dirty="0" smtClean="0"/>
          </a:p>
          <a:p>
            <a:pPr lvl="1">
              <a:buFont typeface="Arial" pitchFamily="34" charset="0"/>
              <a:buChar char="•"/>
            </a:pPr>
            <a:endParaRPr lang="de-DE" sz="2000" dirty="0"/>
          </a:p>
          <a:p>
            <a:pPr>
              <a:buFont typeface="Arial" pitchFamily="34" charset="0"/>
              <a:buChar char="•"/>
            </a:pPr>
            <a:r>
              <a:rPr lang="de-DE" sz="2000" dirty="0" smtClean="0"/>
              <a:t>Common 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set</a:t>
            </a:r>
            <a:endParaRPr lang="de-DE" sz="2000" dirty="0" smtClean="0"/>
          </a:p>
          <a:p>
            <a:pPr lvl="1">
              <a:buFont typeface="Arial" pitchFamily="34" charset="0"/>
              <a:buChar char="•"/>
            </a:pPr>
            <a:r>
              <a:rPr lang="de-DE" sz="2000" dirty="0" smtClean="0"/>
              <a:t>DPM</a:t>
            </a:r>
          </a:p>
          <a:p>
            <a:pPr lvl="1">
              <a:buFont typeface="Arial" pitchFamily="34" charset="0"/>
              <a:buChar char="•"/>
            </a:pPr>
            <a:r>
              <a:rPr lang="de-DE" sz="2000" dirty="0" err="1" smtClean="0"/>
              <a:t>Physics</a:t>
            </a:r>
            <a:r>
              <a:rPr lang="de-DE" sz="2000" dirty="0" smtClean="0"/>
              <a:t> </a:t>
            </a:r>
            <a:r>
              <a:rPr lang="de-DE" sz="2000" dirty="0" err="1" smtClean="0"/>
              <a:t>channels</a:t>
            </a:r>
            <a:r>
              <a:rPr lang="de-DE" sz="2000" dirty="0" smtClean="0"/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de-DE" sz="2000" dirty="0" err="1" smtClean="0"/>
              <a:t>Generic</a:t>
            </a:r>
            <a:r>
              <a:rPr lang="de-DE" sz="2000" dirty="0" smtClean="0"/>
              <a:t> </a:t>
            </a:r>
            <a:r>
              <a:rPr lang="de-DE" sz="2000" dirty="0" err="1" smtClean="0"/>
              <a:t>sets</a:t>
            </a:r>
            <a:r>
              <a:rPr lang="de-DE" sz="2000" dirty="0" smtClean="0"/>
              <a:t>?</a:t>
            </a:r>
          </a:p>
          <a:p>
            <a:pPr lvl="1">
              <a:buFont typeface="Arial" pitchFamily="34" charset="0"/>
              <a:buChar char="•"/>
            </a:pPr>
            <a:endParaRPr lang="de-DE" sz="2000" dirty="0"/>
          </a:p>
          <a:p>
            <a:pPr>
              <a:buFont typeface="Arial" pitchFamily="34" charset="0"/>
              <a:buChar char="•"/>
            </a:pPr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features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missing</a:t>
            </a:r>
            <a:r>
              <a:rPr lang="de-DE" sz="2000" dirty="0" smtClean="0"/>
              <a:t>?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94990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83568" y="2928139"/>
            <a:ext cx="77768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many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MC </a:t>
            </a:r>
            <a:r>
              <a:rPr lang="de-D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tracks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were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found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finder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de-D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1763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83568" y="2928139"/>
            <a:ext cx="77768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many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MC </a:t>
            </a:r>
            <a:r>
              <a:rPr lang="de-D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tracks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were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found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finder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de-D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feld 9"/>
          <p:cNvSpPr txBox="1"/>
          <p:nvPr/>
        </p:nvSpPr>
        <p:spPr>
          <a:xfrm rot="21282198">
            <a:off x="1239036" y="4486721"/>
            <a:ext cx="333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When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track</a:t>
            </a:r>
            <a:r>
              <a:rPr lang="de-DE" sz="2400" dirty="0" smtClean="0"/>
              <a:t> </a:t>
            </a:r>
            <a:r>
              <a:rPr lang="de-DE" sz="2400" dirty="0" err="1" smtClean="0"/>
              <a:t>found</a:t>
            </a:r>
            <a:r>
              <a:rPr lang="de-DE" sz="2400" dirty="0" smtClean="0"/>
              <a:t>?</a:t>
            </a:r>
            <a:endParaRPr lang="de-DE" sz="2400" dirty="0"/>
          </a:p>
        </p:txBody>
      </p:sp>
      <p:sp>
        <p:nvSpPr>
          <p:cNvPr id="11" name="Textfeld 10"/>
          <p:cNvSpPr txBox="1"/>
          <p:nvPr/>
        </p:nvSpPr>
        <p:spPr>
          <a:xfrm rot="277213">
            <a:off x="616833" y="5363924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All </a:t>
            </a:r>
            <a:r>
              <a:rPr lang="de-DE" dirty="0" err="1" smtClean="0"/>
              <a:t>hits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track</a:t>
            </a:r>
            <a:r>
              <a:rPr lang="de-DE" dirty="0"/>
              <a:t>?</a:t>
            </a:r>
          </a:p>
        </p:txBody>
      </p:sp>
      <p:sp>
        <p:nvSpPr>
          <p:cNvPr id="12" name="Textfeld 11"/>
          <p:cNvSpPr txBox="1"/>
          <p:nvPr/>
        </p:nvSpPr>
        <p:spPr>
          <a:xfrm rot="20974498">
            <a:off x="2905518" y="4916573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Most /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hits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track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 rot="21110714">
            <a:off x="1889153" y="5730674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Hits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tracks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3407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83568" y="2928139"/>
            <a:ext cx="77768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many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MC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tracks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were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found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finder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de-D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feld 2"/>
          <p:cNvSpPr txBox="1"/>
          <p:nvPr/>
        </p:nvSpPr>
        <p:spPr>
          <a:xfrm rot="21294956">
            <a:off x="4070843" y="2259343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sample?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 rot="509937">
            <a:off x="4911443" y="1878806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DPM?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 rot="20094786">
            <a:off x="2710679" y="2106046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Physics</a:t>
            </a:r>
            <a:r>
              <a:rPr lang="de-DE" dirty="0" smtClean="0"/>
              <a:t> </a:t>
            </a:r>
            <a:r>
              <a:rPr lang="de-DE" dirty="0" err="1" smtClean="0"/>
              <a:t>channels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 rot="645210">
            <a:off x="6011617" y="1649964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Secondary</a:t>
            </a:r>
            <a:r>
              <a:rPr lang="de-DE" dirty="0" smtClean="0"/>
              <a:t> </a:t>
            </a:r>
            <a:r>
              <a:rPr lang="de-DE" dirty="0" err="1" smtClean="0"/>
              <a:t>tracks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 rot="1193395">
            <a:off x="7122876" y="268116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Delayed</a:t>
            </a:r>
            <a:r>
              <a:rPr lang="de-DE" dirty="0" smtClean="0"/>
              <a:t> </a:t>
            </a:r>
            <a:r>
              <a:rPr lang="de-DE" dirty="0" err="1" smtClean="0"/>
              <a:t>vertices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 rot="21282198">
            <a:off x="1239036" y="4486721"/>
            <a:ext cx="333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When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a </a:t>
            </a:r>
            <a:r>
              <a:rPr lang="de-DE" sz="2400" dirty="0" err="1" smtClean="0"/>
              <a:t>track</a:t>
            </a:r>
            <a:r>
              <a:rPr lang="de-DE" sz="2400" dirty="0" smtClean="0"/>
              <a:t> </a:t>
            </a:r>
            <a:r>
              <a:rPr lang="de-DE" sz="2400" dirty="0" err="1" smtClean="0"/>
              <a:t>found</a:t>
            </a:r>
            <a:r>
              <a:rPr lang="de-DE" sz="2400" dirty="0" smtClean="0"/>
              <a:t>?</a:t>
            </a:r>
            <a:endParaRPr lang="de-DE" sz="2400" dirty="0"/>
          </a:p>
        </p:txBody>
      </p:sp>
      <p:sp>
        <p:nvSpPr>
          <p:cNvPr id="11" name="Textfeld 10"/>
          <p:cNvSpPr txBox="1"/>
          <p:nvPr/>
        </p:nvSpPr>
        <p:spPr>
          <a:xfrm rot="277213">
            <a:off x="616833" y="5363924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All </a:t>
            </a:r>
            <a:r>
              <a:rPr lang="de-DE" dirty="0" err="1" smtClean="0"/>
              <a:t>hits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track</a:t>
            </a:r>
            <a:r>
              <a:rPr lang="de-DE" dirty="0"/>
              <a:t>?</a:t>
            </a:r>
          </a:p>
        </p:txBody>
      </p:sp>
      <p:sp>
        <p:nvSpPr>
          <p:cNvPr id="12" name="Textfeld 11"/>
          <p:cNvSpPr txBox="1"/>
          <p:nvPr/>
        </p:nvSpPr>
        <p:spPr>
          <a:xfrm rot="20974498">
            <a:off x="2905518" y="4916573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Most /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hits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track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 rot="21110714">
            <a:off x="1889153" y="5730674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Hits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tracks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368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83568" y="2928139"/>
            <a:ext cx="77768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many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MC </a:t>
            </a:r>
            <a:r>
              <a:rPr lang="de-D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tracks</a:t>
            </a: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were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found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finder</a:t>
            </a:r>
            <a:r>
              <a:rPr lang="de-D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de-D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hteck 5"/>
          <p:cNvSpPr/>
          <p:nvPr/>
        </p:nvSpPr>
        <p:spPr>
          <a:xfrm rot="21384625">
            <a:off x="914095" y="2220630"/>
            <a:ext cx="58841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many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ghost</a:t>
            </a:r>
            <a:r>
              <a:rPr lang="de-D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tracks</a:t>
            </a:r>
            <a:r>
              <a:rPr lang="de-D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created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de-D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hteck 6"/>
          <p:cNvSpPr/>
          <p:nvPr/>
        </p:nvSpPr>
        <p:spPr>
          <a:xfrm rot="21388167">
            <a:off x="412850" y="5109048"/>
            <a:ext cx="272599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</a:t>
            </a:r>
            <a:r>
              <a:rPr lang="de-D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fast </a:t>
            </a:r>
            <a:r>
              <a:rPr lang="de-DE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</a:t>
            </a:r>
            <a:r>
              <a:rPr lang="de-D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de-D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hteck 2"/>
          <p:cNvSpPr/>
          <p:nvPr/>
        </p:nvSpPr>
        <p:spPr>
          <a:xfrm rot="20778344">
            <a:off x="2581230" y="5244775"/>
            <a:ext cx="62776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good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does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fit </a:t>
            </a:r>
            <a:r>
              <a:rPr lang="de-DE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match</a:t>
            </a:r>
            <a:r>
              <a: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13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</p:txBody>
      </p:sp>
      <p:sp>
        <p:nvSpPr>
          <p:cNvPr id="8" name="Rechteck 7"/>
          <p:cNvSpPr/>
          <p:nvPr/>
        </p:nvSpPr>
        <p:spPr>
          <a:xfrm rot="260852">
            <a:off x="2961575" y="1563043"/>
            <a:ext cx="58841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good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track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finder</a:t>
            </a:r>
            <a:r>
              <a:rPr lang="de-D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de-D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6354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Marks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Different basis for different questions: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How many tracks of all MC tracks found?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How good can we make our physics?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Includes detector design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How many tracks of all tracks with </a:t>
            </a:r>
            <a:r>
              <a:rPr lang="en-US" dirty="0" err="1" smtClean="0"/>
              <a:t>hitpoints</a:t>
            </a:r>
            <a:r>
              <a:rPr lang="en-US" dirty="0" smtClean="0"/>
              <a:t> found?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How good is the track finder compared to others?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For primary tracks: at least three hits without Z info or two hits with Z info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For secondary tracks: at least four hits without Z info or three hits with Z info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Other more strict criteria?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How many tracks of all possible tracks found?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Algorithm specific!</a:t>
            </a:r>
          </a:p>
        </p:txBody>
      </p:sp>
    </p:spTree>
    <p:extLst>
      <p:ext uri="{BB962C8B-B14F-4D97-AF65-F5344CB8AC3E}">
        <p14:creationId xmlns:p14="http://schemas.microsoft.com/office/powerpoint/2010/main" val="3781255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a track found?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If the hits in the MC track are the same than the ones in the reconstructed track?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If the transversal and the longitudinal momentum are the same?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If the momentum vector and the position vector are the same?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00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track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?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502115"/>
              </p:ext>
            </p:extLst>
          </p:nvPr>
        </p:nvGraphicFramePr>
        <p:xfrm>
          <a:off x="683568" y="2204864"/>
          <a:ext cx="7772400" cy="19681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2622"/>
                <a:gridCol w="792088"/>
                <a:gridCol w="528769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 err="1" smtClean="0">
                          <a:solidFill>
                            <a:schemeClr val="tx1"/>
                          </a:solidFill>
                        </a:rPr>
                        <a:t>Fully</a:t>
                      </a:r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b="1" dirty="0" err="1" smtClean="0">
                          <a:solidFill>
                            <a:schemeClr val="tx1"/>
                          </a:solidFill>
                        </a:rPr>
                        <a:t>Found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de-DE" b="0" baseline="0" dirty="0" smtClean="0">
                          <a:solidFill>
                            <a:schemeClr val="tx1"/>
                          </a:solidFill>
                        </a:rPr>
                        <a:t> % </a:t>
                      </a:r>
                      <a:r>
                        <a:rPr lang="de-DE" b="0" baseline="0" dirty="0" err="1" smtClean="0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de-DE" b="0" baseline="0" dirty="0" smtClean="0">
                          <a:solidFill>
                            <a:schemeClr val="tx1"/>
                          </a:solidFill>
                        </a:rPr>
                        <a:t> MC Hits </a:t>
                      </a:r>
                      <a:r>
                        <a:rPr lang="de-DE" b="0" baseline="0" dirty="0" err="1" smtClean="0">
                          <a:solidFill>
                            <a:schemeClr val="tx1"/>
                          </a:solidFill>
                        </a:rPr>
                        <a:t>found</a:t>
                      </a:r>
                      <a:r>
                        <a:rPr lang="de-DE" b="0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de-DE" b="0" baseline="0" dirty="0" err="1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de-DE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b="0" baseline="0" dirty="0" err="1" smtClean="0">
                          <a:solidFill>
                            <a:schemeClr val="tx1"/>
                          </a:solidFill>
                        </a:rPr>
                        <a:t>other</a:t>
                      </a:r>
                      <a:r>
                        <a:rPr lang="de-DE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b="0" baseline="0" dirty="0" err="1" smtClean="0">
                          <a:solidFill>
                            <a:schemeClr val="tx1"/>
                          </a:solidFill>
                        </a:rPr>
                        <a:t>hits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Partialy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Found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: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&gt; 3 MC Hits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found</a:t>
                      </a:r>
                      <a:r>
                        <a:rPr lang="de-DE" baseline="0" dirty="0" smtClean="0"/>
                        <a:t> AND </a:t>
                      </a:r>
                      <a:r>
                        <a:rPr lang="de-DE" baseline="0" dirty="0" err="1" smtClean="0"/>
                        <a:t>no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other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hits</a:t>
                      </a:r>
                      <a:endParaRPr lang="de-DE" dirty="0"/>
                    </a:p>
                  </a:txBody>
                  <a:tcPr/>
                </a:tc>
              </a:tr>
              <a:tr h="586363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Spurious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: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&gt;</a:t>
                      </a:r>
                      <a:r>
                        <a:rPr lang="de-DE" baseline="0" dirty="0" smtClean="0"/>
                        <a:t> x</a:t>
                      </a:r>
                      <a:r>
                        <a:rPr lang="de-DE" dirty="0" smtClean="0"/>
                        <a:t> %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hits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are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from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one</a:t>
                      </a:r>
                      <a:r>
                        <a:rPr lang="de-DE" dirty="0" smtClean="0"/>
                        <a:t> MC </a:t>
                      </a:r>
                      <a:r>
                        <a:rPr lang="de-DE" dirty="0" err="1" smtClean="0"/>
                        <a:t>track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err="1" smtClean="0"/>
                        <a:t>Ghosts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: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None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the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above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773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TrackingQA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Operates on </a:t>
            </a:r>
            <a:r>
              <a:rPr lang="en-US" dirty="0" err="1" smtClean="0"/>
              <a:t>FairLinks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Two versions exist for old and new implementation of </a:t>
            </a:r>
            <a:r>
              <a:rPr lang="en-US" dirty="0" err="1" smtClean="0"/>
              <a:t>FairLinks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Easy to add different criteria for possible tracks by </a:t>
            </a:r>
            <a:r>
              <a:rPr lang="en-US" dirty="0" err="1" smtClean="0"/>
              <a:t>functors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Analyses MC tracks if they are </a:t>
            </a:r>
            <a:r>
              <a:rPr lang="en-US" dirty="0" err="1" smtClean="0"/>
              <a:t>reconstructable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Analyses found tracks if they match to a MC track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1876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784</Words>
  <Application>Microsoft Macintosh PowerPoint</Application>
  <PresentationFormat>Bildschirmpräsentation (4:3)</PresentationFormat>
  <Paragraphs>118</Paragraphs>
  <Slides>14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6" baseType="lpstr">
      <vt:lpstr>Standarddesign</vt:lpstr>
      <vt:lpstr>Bitmap</vt:lpstr>
      <vt:lpstr>Tracking QA</vt:lpstr>
      <vt:lpstr>What is the Question?</vt:lpstr>
      <vt:lpstr>What is the Question?</vt:lpstr>
      <vt:lpstr>What is the Question?</vt:lpstr>
      <vt:lpstr>What is the Question?</vt:lpstr>
      <vt:lpstr>Quality Marks</vt:lpstr>
      <vt:lpstr>When is a track found?</vt:lpstr>
      <vt:lpstr>When is a track found?</vt:lpstr>
      <vt:lpstr>TrackingQA Code</vt:lpstr>
      <vt:lpstr>Example Output</vt:lpstr>
      <vt:lpstr>Example Output</vt:lpstr>
      <vt:lpstr>Additional Information</vt:lpstr>
      <vt:lpstr>Additional Informations</vt:lpstr>
      <vt:lpstr>Questions to discuss</vt:lpstr>
    </vt:vector>
  </TitlesOfParts>
  <Company>Tema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dott</dc:creator>
  <cp:lastModifiedBy>Tobias Stockmanns</cp:lastModifiedBy>
  <cp:revision>2213</cp:revision>
  <cp:lastPrinted>2007-11-29T18:00:19Z</cp:lastPrinted>
  <dcterms:created xsi:type="dcterms:W3CDTF">2006-01-19T12:56:44Z</dcterms:created>
  <dcterms:modified xsi:type="dcterms:W3CDTF">2015-03-16T08:56:59Z</dcterms:modified>
</cp:coreProperties>
</file>