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3" r:id="rId2"/>
    <p:sldId id="280" r:id="rId3"/>
    <p:sldId id="278" r:id="rId4"/>
    <p:sldId id="279" r:id="rId5"/>
    <p:sldId id="281" r:id="rId6"/>
    <p:sldId id="282" r:id="rId7"/>
    <p:sldId id="283" r:id="rId8"/>
    <p:sldId id="284" r:id="rId9"/>
    <p:sldId id="286" r:id="rId10"/>
    <p:sldId id="287" r:id="rId11"/>
    <p:sldId id="288" r:id="rId12"/>
    <p:sldId id="270" r:id="rId13"/>
    <p:sldId id="271" r:id="rId14"/>
    <p:sldId id="272" r:id="rId15"/>
    <p:sldId id="273" r:id="rId16"/>
    <p:sldId id="298" r:id="rId17"/>
    <p:sldId id="299" r:id="rId18"/>
    <p:sldId id="300" r:id="rId19"/>
    <p:sldId id="301" r:id="rId20"/>
    <p:sldId id="294" r:id="rId21"/>
    <p:sldId id="295" r:id="rId22"/>
    <p:sldId id="296" r:id="rId23"/>
    <p:sldId id="297" r:id="rId24"/>
    <p:sldId id="304" r:id="rId25"/>
    <p:sldId id="303" r:id="rId26"/>
    <p:sldId id="305" r:id="rId27"/>
    <p:sldId id="308" r:id="rId28"/>
    <p:sldId id="306" r:id="rId29"/>
    <p:sldId id="307" r:id="rId30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0C6"/>
    <a:srgbClr val="FFEBAB"/>
    <a:srgbClr val="3136FF"/>
    <a:srgbClr val="BBE0E3"/>
    <a:srgbClr val="DCDCDC"/>
    <a:srgbClr val="DBEDFF"/>
    <a:srgbClr val="8D8F94"/>
    <a:srgbClr val="515355"/>
    <a:srgbClr val="3A6F8A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82122" autoAdjust="0"/>
  </p:normalViewPr>
  <p:slideViewPr>
    <p:cSldViewPr>
      <p:cViewPr>
        <p:scale>
          <a:sx n="59" d="100"/>
          <a:sy n="59" d="100"/>
        </p:scale>
        <p:origin x="-2304" y="-608"/>
      </p:cViewPr>
      <p:guideLst>
        <p:guide orient="horz" pos="4176"/>
        <p:guide orient="horz" pos="1392"/>
        <p:guide orient="horz" pos="144"/>
        <p:guide orient="horz"/>
        <p:guide orient="horz" pos="672"/>
        <p:guide pos="5759"/>
        <p:guide pos="480"/>
        <p:guide pos="470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1095"/>
            <a:ext cx="2944283" cy="5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BD4CAD-8F8A-4058-9B05-1B2390AB2EC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87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548"/>
            <a:ext cx="5435600" cy="44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9515"/>
            <a:ext cx="2944283" cy="4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2B8FC-7748-402F-93AD-E4B758DDD9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875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B8FC-7748-402F-93AD-E4B758DDD959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1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 userDrawn="1"/>
        </p:nvSpPr>
        <p:spPr bwMode="auto">
          <a:xfrm>
            <a:off x="719138" y="5048250"/>
            <a:ext cx="381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586F53E7-1F83-4E1F-818E-07A90382E93B}" type="datetime4">
              <a:rPr lang="de-DE" sz="1400">
                <a:solidFill>
                  <a:srgbClr val="F4F4F4"/>
                </a:solidFill>
                <a:ea typeface="ＭＳ Ｐゴシック" charset="-128"/>
              </a:rPr>
              <a:pPr>
                <a:spcBef>
                  <a:spcPct val="50000"/>
                </a:spcBef>
              </a:pPr>
              <a:t>März 16, 2015</a:t>
            </a:fld>
            <a:endParaRPr lang="de-DE" sz="1400">
              <a:solidFill>
                <a:srgbClr val="F4F4F4"/>
              </a:solidFill>
              <a:ea typeface="ＭＳ Ｐゴシック" charset="-128"/>
            </a:endParaRPr>
          </a:p>
        </p:txBody>
      </p:sp>
      <p:pic>
        <p:nvPicPr>
          <p:cNvPr id="3126" name="Picture 54" descr="Logo_FZ_Jülich_NEU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</p:spPr>
      </p:pic>
      <p:sp>
        <p:nvSpPr>
          <p:cNvPr id="3128" name="Text Box 56"/>
          <p:cNvSpPr txBox="1">
            <a:spLocks noChangeArrowheads="1"/>
          </p:cNvSpPr>
          <p:nvPr userDrawn="1"/>
        </p:nvSpPr>
        <p:spPr bwMode="auto">
          <a:xfrm rot="-5400000">
            <a:off x="-1079500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3070225"/>
            <a:ext cx="7772400" cy="71913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3860800"/>
            <a:ext cx="7740650" cy="647700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642910" y="357166"/>
          <a:ext cx="267499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68" name="Bitmap" r:id="rId4" imgW="1905266" imgH="457143" progId="PBrush">
                  <p:embed/>
                </p:oleObj>
              </mc:Choice>
              <mc:Fallback>
                <p:oleObj name="Bitmap" r:id="rId4" imgW="1905266" imgH="45714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57166"/>
                        <a:ext cx="2674992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8438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28612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153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71414"/>
            <a:ext cx="6643734" cy="5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00108"/>
            <a:ext cx="7772400" cy="501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ea typeface="ＭＳ Ｐゴシック" charset="-128"/>
            </a:endParaRPr>
          </a:p>
        </p:txBody>
      </p:sp>
      <p:pic>
        <p:nvPicPr>
          <p:cNvPr id="1094" name="Picture 70" descr="Logo_FZ_Jülich_NE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</p:spPr>
      </p:pic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539750" y="6477000"/>
            <a:ext cx="777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fld id="{BD801DE1-14FA-4832-8C83-29B11DD43F9E}" type="datetime4">
              <a:rPr lang="de-DE" sz="1000">
                <a:solidFill>
                  <a:srgbClr val="005B82"/>
                </a:solidFill>
              </a:rPr>
              <a:pPr/>
              <a:t>März 16, 2015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96" name="Text Box 72"/>
          <p:cNvSpPr txBox="1">
            <a:spLocks noChangeArrowheads="1"/>
          </p:cNvSpPr>
          <p:nvPr/>
        </p:nvSpPr>
        <p:spPr bwMode="auto">
          <a:xfrm>
            <a:off x="8328025" y="6477000"/>
            <a:ext cx="56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5B82"/>
                </a:solidFill>
              </a:rPr>
              <a:t>Folie </a:t>
            </a:r>
            <a:fld id="{F540E0C8-EA85-4EB4-B9EB-180779D59F0A}" type="slidenum">
              <a:rPr lang="de-DE" sz="1000">
                <a:solidFill>
                  <a:srgbClr val="005B82"/>
                </a:solidFill>
              </a:rPr>
              <a:pPr/>
              <a:t>‹Nr.›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4000496" y="6500834"/>
            <a:ext cx="11557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Tobias Stockmanns </a:t>
            </a:r>
            <a:endParaRPr lang="de-DE" sz="1000" dirty="0">
              <a:solidFill>
                <a:srgbClr val="005B82"/>
              </a:solidFill>
            </a:endParaRPr>
          </a:p>
        </p:txBody>
      </p:sp>
      <p:graphicFrame>
        <p:nvGraphicFramePr>
          <p:cNvPr id="203777" name="Object 1"/>
          <p:cNvGraphicFramePr>
            <a:graphicFrameLocks noChangeAspect="1"/>
          </p:cNvGraphicFramePr>
          <p:nvPr/>
        </p:nvGraphicFramePr>
        <p:xfrm>
          <a:off x="7572396" y="6072206"/>
          <a:ext cx="14398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1" name="Bitmap" r:id="rId15" imgW="1905266" imgH="457143" progId="PBrush">
                  <p:embed/>
                </p:oleObj>
              </mc:Choice>
              <mc:Fallback>
                <p:oleObj name="Bitmap" r:id="rId15" imgW="1905266" imgH="457143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6072206"/>
                        <a:ext cx="14398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Arial" pitchFamily="34" charset="0"/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Online </a:t>
            </a:r>
            <a:r>
              <a:rPr lang="en-US" sz="4400" dirty="0" err="1" smtClean="0"/>
              <a:t>Trackfinder</a:t>
            </a:r>
            <a:endParaRPr lang="en-US" sz="4400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Circle Hough</a:t>
            </a:r>
            <a:endParaRPr lang="en-US" dirty="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313127" y="4995863"/>
            <a:ext cx="34815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rgbClr val="F4F4F4"/>
                </a:solidFill>
              </a:rPr>
              <a:t>| </a:t>
            </a:r>
            <a:r>
              <a:rPr lang="de-DE" sz="1400" dirty="0" smtClean="0">
                <a:solidFill>
                  <a:srgbClr val="F4F4F4"/>
                </a:solidFill>
              </a:rPr>
              <a:t>Tobias </a:t>
            </a:r>
            <a:r>
              <a:rPr lang="de-DE" sz="1400" dirty="0" smtClean="0">
                <a:solidFill>
                  <a:srgbClr val="F4F4F4"/>
                </a:solidFill>
              </a:rPr>
              <a:t>Stockmanns </a:t>
            </a:r>
            <a:r>
              <a:rPr lang="de-DE" sz="1400" dirty="0" err="1" smtClean="0">
                <a:solidFill>
                  <a:srgbClr val="F4F4F4"/>
                </a:solidFill>
              </a:rPr>
              <a:t>and</a:t>
            </a:r>
            <a:r>
              <a:rPr lang="de-DE" sz="1400" dirty="0" smtClean="0">
                <a:solidFill>
                  <a:srgbClr val="F4F4F4"/>
                </a:solidFill>
              </a:rPr>
              <a:t> Andreas Herten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7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607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8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  <p:sp>
        <p:nvSpPr>
          <p:cNvPr id="3" name="Textfeld 2"/>
          <p:cNvSpPr txBox="1"/>
          <p:nvPr/>
        </p:nvSpPr>
        <p:spPr>
          <a:xfrm>
            <a:off x="5004048" y="3645024"/>
            <a:ext cx="4108817" cy="175432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Calculate possible circles for all hits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Fill circle centers into </a:t>
            </a:r>
            <a:r>
              <a:rPr lang="en-US" dirty="0" err="1" smtClean="0"/>
              <a:t>xy-histo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Find peaks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Hits in peaks are part of a track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Calculate track parameters from</a:t>
            </a:r>
            <a:br>
              <a:rPr lang="en-US" dirty="0" smtClean="0"/>
            </a:br>
            <a:r>
              <a:rPr lang="en-US" dirty="0" smtClean="0"/>
              <a:t>circle centers</a:t>
            </a:r>
          </a:p>
        </p:txBody>
      </p:sp>
    </p:spTree>
    <p:extLst>
      <p:ext uri="{BB962C8B-B14F-4D97-AF65-F5344CB8AC3E}">
        <p14:creationId xmlns:p14="http://schemas.microsoft.com/office/powerpoint/2010/main" val="69385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DPM Example 2</a:t>
            </a:r>
          </a:p>
        </p:txBody>
      </p:sp>
      <p:pic>
        <p:nvPicPr>
          <p:cNvPr id="3" name="Bild 2" descr="EventDisplay_b_Event1_Isochro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9144000" cy="5320028"/>
          </a:xfrm>
          <a:prstGeom prst="rect">
            <a:avLst/>
          </a:prstGeom>
        </p:spPr>
      </p:pic>
      <p:pic>
        <p:nvPicPr>
          <p:cNvPr id="4" name="Bild 3" descr="EventDisplay_Event1_Hou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2530420" cy="19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3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DPM Example 2</a:t>
            </a:r>
          </a:p>
        </p:txBody>
      </p:sp>
      <p:pic>
        <p:nvPicPr>
          <p:cNvPr id="3" name="Bild 2" descr="EventDisplay_b_Event1_IsochronesNoPoi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9144000" cy="5320028"/>
          </a:xfrm>
          <a:prstGeom prst="rect">
            <a:avLst/>
          </a:prstGeom>
        </p:spPr>
      </p:pic>
      <p:pic>
        <p:nvPicPr>
          <p:cNvPr id="4" name="Bild 3" descr="EventDisplay_Event1_Hou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2530420" cy="19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0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DPM Example 2</a:t>
            </a:r>
          </a:p>
        </p:txBody>
      </p:sp>
      <p:pic>
        <p:nvPicPr>
          <p:cNvPr id="3" name="Bild 2" descr="EventDisplay_b_Event1_IsochronesNoPoints+FoundH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9144000" cy="5320028"/>
          </a:xfrm>
          <a:prstGeom prst="rect">
            <a:avLst/>
          </a:prstGeom>
        </p:spPr>
      </p:pic>
      <p:pic>
        <p:nvPicPr>
          <p:cNvPr id="4" name="Bild 3" descr="EventDisplay_Event1_Hou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2530420" cy="19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1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DPM Example 2</a:t>
            </a:r>
          </a:p>
        </p:txBody>
      </p:sp>
      <p:pic>
        <p:nvPicPr>
          <p:cNvPr id="3" name="Bild 2" descr="EventDisplay_b_Event1_IsochronesNoPoints+FoundHits+Tra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0"/>
            <a:ext cx="9144000" cy="5320028"/>
          </a:xfrm>
          <a:prstGeom prst="rect">
            <a:avLst/>
          </a:prstGeom>
        </p:spPr>
      </p:pic>
      <p:pic>
        <p:nvPicPr>
          <p:cNvPr id="4" name="Bild 3" descr="EventDisplay_Event1_Houg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2530420" cy="196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1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D</a:t>
            </a:r>
            <a:r>
              <a:rPr lang="en-US" dirty="0" smtClean="0">
                <a:sym typeface="Wingdings"/>
              </a:rPr>
              <a:t>Kππ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750" b="-906"/>
          <a:stretch/>
        </p:blipFill>
        <p:spPr>
          <a:xfrm>
            <a:off x="1115616" y="732963"/>
            <a:ext cx="6231504" cy="5360333"/>
          </a:xfr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700808"/>
            <a:ext cx="1288171" cy="335699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724128" y="6093296"/>
            <a:ext cx="117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Herten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6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Resolution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3" b="18"/>
          <a:stretch/>
        </p:blipFill>
        <p:spPr>
          <a:xfrm>
            <a:off x="1187624" y="980728"/>
            <a:ext cx="6500672" cy="4968552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430" y="2348880"/>
            <a:ext cx="1065570" cy="21328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24128" y="6093296"/>
            <a:ext cx="117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Herten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1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Quality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231" t="-16353" r="-14743" b="-17737"/>
          <a:stretch/>
        </p:blipFill>
        <p:spPr>
          <a:xfrm>
            <a:off x="719138" y="408951"/>
            <a:ext cx="7772400" cy="6177312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988840"/>
            <a:ext cx="1177307" cy="23488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24128" y="6093296"/>
            <a:ext cx="117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Herten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7" b="-901"/>
          <a:stretch/>
        </p:blipFill>
        <p:spPr>
          <a:xfrm>
            <a:off x="1115616" y="836712"/>
            <a:ext cx="6339542" cy="5400600"/>
          </a:xfrm>
        </p:spPr>
      </p:pic>
      <p:sp>
        <p:nvSpPr>
          <p:cNvPr id="5" name="Textfeld 4"/>
          <p:cNvSpPr txBox="1"/>
          <p:nvPr/>
        </p:nvSpPr>
        <p:spPr>
          <a:xfrm>
            <a:off x="5724128" y="6093296"/>
            <a:ext cx="117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Herten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0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2051720" y="4581128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44208" y="2852936"/>
            <a:ext cx="16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STT </a:t>
            </a:r>
            <a:r>
              <a:rPr lang="en-US" dirty="0" err="1" smtClean="0"/>
              <a:t>Isochrone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350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Algorithm</a:t>
            </a:r>
            <a:endParaRPr lang="en-US" dirty="0"/>
          </a:p>
        </p:txBody>
      </p:sp>
      <p:pic>
        <p:nvPicPr>
          <p:cNvPr id="9" name="Inhaltsplatzhalter 8" descr="Bild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" b="-1739"/>
          <a:stretch/>
        </p:blipFill>
        <p:spPr>
          <a:xfrm>
            <a:off x="2051720" y="758193"/>
            <a:ext cx="4616380" cy="5623135"/>
          </a:xfrm>
        </p:spPr>
      </p:pic>
      <p:sp>
        <p:nvSpPr>
          <p:cNvPr id="3" name="Textfeld 2"/>
          <p:cNvSpPr txBox="1"/>
          <p:nvPr/>
        </p:nvSpPr>
        <p:spPr>
          <a:xfrm>
            <a:off x="6444208" y="1700808"/>
            <a:ext cx="246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Start with MVD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0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Algorithm</a:t>
            </a:r>
            <a:endParaRPr lang="en-US" dirty="0"/>
          </a:p>
        </p:txBody>
      </p:sp>
      <p:pic>
        <p:nvPicPr>
          <p:cNvPr id="4" name="Inhaltsplatzhalter 3" descr="Bild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" b="-1759"/>
          <a:stretch/>
        </p:blipFill>
        <p:spPr>
          <a:xfrm>
            <a:off x="2052000" y="759600"/>
            <a:ext cx="4615200" cy="5623200"/>
          </a:xfrm>
        </p:spPr>
      </p:pic>
      <p:sp>
        <p:nvSpPr>
          <p:cNvPr id="5" name="Textfeld 4"/>
          <p:cNvSpPr txBox="1"/>
          <p:nvPr/>
        </p:nvSpPr>
        <p:spPr>
          <a:xfrm>
            <a:off x="6444208" y="1700808"/>
            <a:ext cx="2622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Start with MVD only</a:t>
            </a:r>
          </a:p>
          <a:p>
            <a:pPr marL="342900" indent="-342900">
              <a:buAutoNum type="arabicPeriod"/>
            </a:pPr>
            <a:r>
              <a:rPr lang="en-US" dirty="0" smtClean="0"/>
              <a:t>All circle centers</a:t>
            </a:r>
            <a:br>
              <a:rPr lang="en-US" dirty="0" smtClean="0"/>
            </a:br>
            <a:r>
              <a:rPr lang="en-US" dirty="0" smtClean="0"/>
              <a:t>are on a straight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3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Algorithm</a:t>
            </a:r>
            <a:endParaRPr lang="en-US" dirty="0"/>
          </a:p>
        </p:txBody>
      </p:sp>
      <p:pic>
        <p:nvPicPr>
          <p:cNvPr id="4" name="Inhaltsplatzhalter 3" descr="Bild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" b="-1759"/>
          <a:stretch/>
        </p:blipFill>
        <p:spPr>
          <a:xfrm>
            <a:off x="2052000" y="759600"/>
            <a:ext cx="4615200" cy="5623200"/>
          </a:xfrm>
        </p:spPr>
      </p:pic>
      <p:sp>
        <p:nvSpPr>
          <p:cNvPr id="5" name="Textfeld 4"/>
          <p:cNvSpPr txBox="1"/>
          <p:nvPr/>
        </p:nvSpPr>
        <p:spPr>
          <a:xfrm>
            <a:off x="6444208" y="1700808"/>
            <a:ext cx="26224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Start with MVD only</a:t>
            </a:r>
          </a:p>
          <a:p>
            <a:pPr marL="342900" indent="-342900">
              <a:buAutoNum type="arabicPeriod"/>
            </a:pPr>
            <a:r>
              <a:rPr lang="en-US" dirty="0" smtClean="0"/>
              <a:t>All circle centers</a:t>
            </a:r>
            <a:br>
              <a:rPr lang="en-US" dirty="0" smtClean="0"/>
            </a:br>
            <a:r>
              <a:rPr lang="en-US" dirty="0" smtClean="0"/>
              <a:t>are on a straight line</a:t>
            </a:r>
          </a:p>
          <a:p>
            <a:pPr marL="342900" indent="-342900">
              <a:buAutoNum type="arabicPeriod"/>
            </a:pPr>
            <a:r>
              <a:rPr lang="en-US" dirty="0" smtClean="0"/>
              <a:t>Calculate crossings</a:t>
            </a:r>
            <a:br>
              <a:rPr lang="en-US" dirty="0" smtClean="0"/>
            </a:br>
            <a:r>
              <a:rPr lang="en-US" dirty="0" smtClean="0"/>
              <a:t>between MVD hits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0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Algorithm</a:t>
            </a:r>
            <a:endParaRPr lang="en-US" dirty="0"/>
          </a:p>
        </p:txBody>
      </p:sp>
      <p:pic>
        <p:nvPicPr>
          <p:cNvPr id="4" name="Inhaltsplatzhalter 3" descr="Bild4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" t="-193" r="-22" b="-1759"/>
          <a:stretch/>
        </p:blipFill>
        <p:spPr>
          <a:xfrm>
            <a:off x="2052000" y="759600"/>
            <a:ext cx="4615200" cy="5623200"/>
          </a:xfrm>
        </p:spPr>
      </p:pic>
      <p:sp>
        <p:nvSpPr>
          <p:cNvPr id="5" name="Textfeld 4"/>
          <p:cNvSpPr txBox="1"/>
          <p:nvPr/>
        </p:nvSpPr>
        <p:spPr>
          <a:xfrm>
            <a:off x="6444208" y="1700808"/>
            <a:ext cx="26224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Start with MVD only</a:t>
            </a:r>
          </a:p>
          <a:p>
            <a:pPr marL="342900" indent="-342900">
              <a:buAutoNum type="arabicPeriod"/>
            </a:pPr>
            <a:r>
              <a:rPr lang="en-US" dirty="0" smtClean="0"/>
              <a:t>All circle centers</a:t>
            </a:r>
            <a:br>
              <a:rPr lang="en-US" dirty="0" smtClean="0"/>
            </a:br>
            <a:r>
              <a:rPr lang="en-US" dirty="0" smtClean="0"/>
              <a:t>are on a straight line</a:t>
            </a:r>
          </a:p>
          <a:p>
            <a:pPr marL="342900" indent="-342900">
              <a:buAutoNum type="arabicPeriod"/>
            </a:pPr>
            <a:r>
              <a:rPr lang="en-US" dirty="0" smtClean="0"/>
              <a:t>Calculate crossings</a:t>
            </a:r>
            <a:br>
              <a:rPr lang="en-US" dirty="0" smtClean="0"/>
            </a:br>
            <a:r>
              <a:rPr lang="en-US" dirty="0" smtClean="0"/>
              <a:t>between MVD hits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crossing gives</a:t>
            </a:r>
            <a:br>
              <a:rPr lang="en-US" dirty="0" smtClean="0"/>
            </a:br>
            <a:r>
              <a:rPr lang="en-US" dirty="0" smtClean="0"/>
              <a:t>possible track </a:t>
            </a:r>
            <a:r>
              <a:rPr lang="en-US" dirty="0" err="1" smtClean="0"/>
              <a:t>cand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Check </a:t>
            </a:r>
            <a:r>
              <a:rPr lang="en-US" dirty="0" err="1" smtClean="0"/>
              <a:t>sz</a:t>
            </a:r>
            <a:r>
              <a:rPr lang="en-US" dirty="0" smtClean="0"/>
              <a:t>-ratio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5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Algorithm</a:t>
            </a:r>
            <a:endParaRPr lang="en-US" dirty="0"/>
          </a:p>
        </p:txBody>
      </p:sp>
      <p:pic>
        <p:nvPicPr>
          <p:cNvPr id="4" name="Inhaltsplatzhalter 3" descr="Bild4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" t="-193" r="-22" b="-1759"/>
          <a:stretch/>
        </p:blipFill>
        <p:spPr>
          <a:xfrm>
            <a:off x="2052000" y="759600"/>
            <a:ext cx="4615200" cy="5623200"/>
          </a:xfrm>
        </p:spPr>
      </p:pic>
      <p:sp>
        <p:nvSpPr>
          <p:cNvPr id="3" name="Oval 2"/>
          <p:cNvSpPr/>
          <p:nvPr/>
        </p:nvSpPr>
        <p:spPr>
          <a:xfrm>
            <a:off x="3995936" y="3861048"/>
            <a:ext cx="1224136" cy="12241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5148064" y="4653136"/>
            <a:ext cx="200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 of Interest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444208" y="1700808"/>
            <a:ext cx="262249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Start with MVD only</a:t>
            </a:r>
          </a:p>
          <a:p>
            <a:pPr marL="342900" indent="-342900">
              <a:buAutoNum type="arabicPeriod"/>
            </a:pPr>
            <a:r>
              <a:rPr lang="en-US" dirty="0" smtClean="0"/>
              <a:t>All circle centers</a:t>
            </a:r>
            <a:br>
              <a:rPr lang="en-US" dirty="0" smtClean="0"/>
            </a:br>
            <a:r>
              <a:rPr lang="en-US" dirty="0" smtClean="0"/>
              <a:t>are on a straight line</a:t>
            </a:r>
          </a:p>
          <a:p>
            <a:pPr marL="342900" indent="-342900">
              <a:buAutoNum type="arabicPeriod"/>
            </a:pPr>
            <a:r>
              <a:rPr lang="en-US" dirty="0" smtClean="0"/>
              <a:t>Calculate crossings</a:t>
            </a:r>
            <a:br>
              <a:rPr lang="en-US" dirty="0" smtClean="0"/>
            </a:br>
            <a:r>
              <a:rPr lang="en-US" dirty="0" smtClean="0"/>
              <a:t>between MVD hits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crossing gives</a:t>
            </a:r>
            <a:br>
              <a:rPr lang="en-US" dirty="0" smtClean="0"/>
            </a:br>
            <a:r>
              <a:rPr lang="en-US" dirty="0" smtClean="0"/>
              <a:t>possible track </a:t>
            </a:r>
            <a:r>
              <a:rPr lang="en-US" dirty="0" err="1" smtClean="0"/>
              <a:t>cand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Check </a:t>
            </a:r>
            <a:r>
              <a:rPr lang="en-US" dirty="0" err="1" smtClean="0"/>
              <a:t>sz</a:t>
            </a:r>
            <a:r>
              <a:rPr lang="en-US" dirty="0" smtClean="0"/>
              <a:t>-ratio</a:t>
            </a:r>
          </a:p>
          <a:p>
            <a:pPr marL="342900" indent="-342900">
              <a:buAutoNum type="arabicPeriod"/>
            </a:pPr>
            <a:r>
              <a:rPr lang="en-US" dirty="0" smtClean="0"/>
              <a:t>Define ROI</a:t>
            </a:r>
          </a:p>
          <a:p>
            <a:pPr marL="342900" indent="-342900">
              <a:buAutoNum type="arabicPeriod"/>
            </a:pPr>
            <a:r>
              <a:rPr lang="en-US" dirty="0" smtClean="0"/>
              <a:t>Search for STT hits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5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</a:t>
            </a:r>
            <a:r>
              <a:rPr lang="en-US" dirty="0" err="1" smtClean="0"/>
              <a:t>Histo</a:t>
            </a:r>
            <a:r>
              <a:rPr lang="en-US" dirty="0" smtClean="0"/>
              <a:t> with ROI</a:t>
            </a:r>
            <a:endParaRPr lang="en-US" dirty="0"/>
          </a:p>
        </p:txBody>
      </p:sp>
      <p:pic>
        <p:nvPicPr>
          <p:cNvPr id="4" name="Inhaltsplatzhalter 3" descr="Event9_MvdBas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" b="57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6813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MVD hits found separately from STT hits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Due to multiple scattering and energy loss MVD hits and STT hits often not on a circle </a:t>
            </a:r>
            <a:r>
              <a:rPr lang="en-US" dirty="0" smtClean="0">
                <a:sym typeface="Wingdings"/>
              </a:rPr>
              <a:t> loss in track finding efficiency</a:t>
            </a:r>
          </a:p>
          <a:p>
            <a:pPr lvl="1">
              <a:buFont typeface="Arial"/>
              <a:buChar char="•"/>
            </a:pPr>
            <a:endParaRPr lang="en-US" dirty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Less computations for MVD and STT  faster</a:t>
            </a:r>
          </a:p>
          <a:p>
            <a:pPr>
              <a:buFont typeface="Arial"/>
              <a:buChar char="•"/>
            </a:pPr>
            <a:endParaRPr lang="en-US" dirty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ym typeface="Wingdings"/>
              </a:rPr>
              <a:t>Possible to use time information from MVD in ROI for STT </a:t>
            </a:r>
            <a:r>
              <a:rPr lang="en-US" dirty="0" err="1" smtClean="0">
                <a:sym typeface="Wingdings"/>
              </a:rPr>
              <a:t>isochrone</a:t>
            </a:r>
            <a:r>
              <a:rPr lang="en-US" dirty="0" smtClean="0">
                <a:sym typeface="Wingdings"/>
              </a:rPr>
              <a:t> calculation</a:t>
            </a:r>
          </a:p>
        </p:txBody>
      </p:sp>
    </p:spTree>
    <p:extLst>
      <p:ext uri="{BB962C8B-B14F-4D97-AF65-F5344CB8AC3E}">
        <p14:creationId xmlns:p14="http://schemas.microsoft.com/office/powerpoint/2010/main" val="3355501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4" name="Inhaltsplatzhalter 3" descr="RatioFoundTrack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" b="6559"/>
          <a:stretch>
            <a:fillRect/>
          </a:stretch>
        </p:blipFill>
        <p:spPr>
          <a:xfrm>
            <a:off x="2051720" y="1196752"/>
            <a:ext cx="6367810" cy="4112558"/>
          </a:xfrm>
        </p:spPr>
      </p:pic>
      <p:sp>
        <p:nvSpPr>
          <p:cNvPr id="5" name="Textfeld 4"/>
          <p:cNvSpPr txBox="1"/>
          <p:nvPr/>
        </p:nvSpPr>
        <p:spPr>
          <a:xfrm>
            <a:off x="323528" y="2204864"/>
            <a:ext cx="1878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Found Prim./</a:t>
            </a:r>
          </a:p>
          <a:p>
            <a:r>
              <a:rPr lang="en-US" dirty="0" smtClean="0"/>
              <a:t>Generated Prim.</a:t>
            </a:r>
            <a:br>
              <a:rPr lang="en-US" dirty="0" smtClean="0"/>
            </a:br>
            <a:r>
              <a:rPr lang="en-US" dirty="0" smtClean="0"/>
              <a:t>&gt; 2 </a:t>
            </a:r>
            <a:r>
              <a:rPr lang="en-US" dirty="0" err="1" smtClean="0"/>
              <a:t>hitpoints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76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1000 DPM events at 6.5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Track finding efficiency of primary tracks with more than 2 </a:t>
            </a:r>
            <a:r>
              <a:rPr lang="en-US" dirty="0" err="1" smtClean="0"/>
              <a:t>hitpoints</a:t>
            </a:r>
            <a:r>
              <a:rPr lang="en-US" dirty="0" smtClean="0"/>
              <a:t> per track 96 %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Fully found: &gt; 50 %</a:t>
            </a:r>
          </a:p>
          <a:p>
            <a:pPr>
              <a:buFont typeface="Arial"/>
              <a:buChar char="•"/>
            </a:pPr>
            <a:r>
              <a:rPr lang="en-US" dirty="0" smtClean="0"/>
              <a:t>Partially found: &gt; 40 %</a:t>
            </a:r>
          </a:p>
          <a:p>
            <a:pPr>
              <a:buFont typeface="Arial"/>
              <a:buChar char="•"/>
            </a:pPr>
            <a:r>
              <a:rPr lang="en-US" dirty="0" smtClean="0"/>
              <a:t>Spurious found: &lt; 10 %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Similar numbers for D </a:t>
            </a:r>
            <a:r>
              <a:rPr lang="en-US" dirty="0" smtClean="0">
                <a:sym typeface="Wingdings"/>
              </a:rPr>
              <a:t> Kππ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54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Circle Hough seems to be good online algorithm for fast track finding with high efficiency</a:t>
            </a:r>
          </a:p>
          <a:p>
            <a:pPr>
              <a:buFont typeface="Arial"/>
              <a:buChar char="•"/>
            </a:pPr>
            <a:r>
              <a:rPr lang="en-US" dirty="0" smtClean="0"/>
              <a:t>Tests on event based data with given t0 very promising</a:t>
            </a:r>
          </a:p>
          <a:p>
            <a:pPr>
              <a:buFont typeface="Arial"/>
              <a:buChar char="•"/>
            </a:pPr>
            <a:r>
              <a:rPr lang="en-US" dirty="0" smtClean="0"/>
              <a:t>First test with time-based data done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Use t0 from MVD hits for STT reconstruction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Check performance</a:t>
            </a:r>
          </a:p>
          <a:p>
            <a:pPr>
              <a:buFont typeface="Arial"/>
              <a:buChar char="•"/>
            </a:pPr>
            <a:r>
              <a:rPr lang="en-US" dirty="0" smtClean="0"/>
              <a:t>Optimize cut criteria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58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pic>
        <p:nvPicPr>
          <p:cNvPr id="4" name="Inhaltsplatzhalter 3" descr="circle-hough-1b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5508104" y="4869160"/>
            <a:ext cx="3223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Track (circle) tangent to </a:t>
            </a:r>
            <a:r>
              <a:rPr lang="en-US" sz="1400" dirty="0" err="1" smtClean="0"/>
              <a:t>isochrone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92256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pic>
        <p:nvPicPr>
          <p:cNvPr id="4" name="Inhaltsplatzhalter 3" descr="circle-hough-1c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  <p:sp>
        <p:nvSpPr>
          <p:cNvPr id="5" name="Textfeld 4"/>
          <p:cNvSpPr txBox="1"/>
          <p:nvPr/>
        </p:nvSpPr>
        <p:spPr>
          <a:xfrm>
            <a:off x="5508104" y="4869160"/>
            <a:ext cx="322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Track (circle) tangent to </a:t>
            </a:r>
            <a:r>
              <a:rPr lang="en-US" sz="1400" dirty="0" err="1" smtClean="0"/>
              <a:t>isochrone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Goes through (0,0)</a:t>
            </a:r>
          </a:p>
        </p:txBody>
      </p:sp>
    </p:spTree>
    <p:extLst>
      <p:ext uri="{BB962C8B-B14F-4D97-AF65-F5344CB8AC3E}">
        <p14:creationId xmlns:p14="http://schemas.microsoft.com/office/powerpoint/2010/main" val="131011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pic>
        <p:nvPicPr>
          <p:cNvPr id="4" name="Inhaltsplatzhalter 3" descr="circle-hough-1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  <p:sp>
        <p:nvSpPr>
          <p:cNvPr id="6" name="Textfeld 5"/>
          <p:cNvSpPr txBox="1"/>
          <p:nvPr/>
        </p:nvSpPr>
        <p:spPr>
          <a:xfrm>
            <a:off x="5508104" y="4869160"/>
            <a:ext cx="322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Track (circle) tangent to </a:t>
            </a:r>
            <a:r>
              <a:rPr lang="en-US" sz="1400" dirty="0" err="1" smtClean="0"/>
              <a:t>isochrone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Goes through (0,0)</a:t>
            </a:r>
          </a:p>
        </p:txBody>
      </p:sp>
    </p:spTree>
    <p:extLst>
      <p:ext uri="{BB962C8B-B14F-4D97-AF65-F5344CB8AC3E}">
        <p14:creationId xmlns:p14="http://schemas.microsoft.com/office/powerpoint/2010/main" val="24577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36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81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760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pic>
        <p:nvPicPr>
          <p:cNvPr id="4" name="Inhaltsplatzhalter 3" descr="circle-hough-6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b="18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099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Macintosh PowerPoint</Application>
  <PresentationFormat>Bildschirmpräsentation (4:3)</PresentationFormat>
  <Paragraphs>91</Paragraphs>
  <Slides>29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Standarddesign</vt:lpstr>
      <vt:lpstr>Bitmap</vt:lpstr>
      <vt:lpstr>Online Trackfinder</vt:lpstr>
      <vt:lpstr>Idea</vt:lpstr>
      <vt:lpstr>Idea</vt:lpstr>
      <vt:lpstr>Idea</vt:lpstr>
      <vt:lpstr>Idea</vt:lpstr>
      <vt:lpstr>Idea</vt:lpstr>
      <vt:lpstr>Idea</vt:lpstr>
      <vt:lpstr>Idea</vt:lpstr>
      <vt:lpstr>Idea</vt:lpstr>
      <vt:lpstr>Idea</vt:lpstr>
      <vt:lpstr>Idea</vt:lpstr>
      <vt:lpstr>DPM Example 2</vt:lpstr>
      <vt:lpstr>DPM Example 2</vt:lpstr>
      <vt:lpstr>DPM Example 2</vt:lpstr>
      <vt:lpstr>DPM Example 2</vt:lpstr>
      <vt:lpstr>Efficiency DKππ</vt:lpstr>
      <vt:lpstr>Momentum Resolution</vt:lpstr>
      <vt:lpstr>Track Quality</vt:lpstr>
      <vt:lpstr>Efficiency</vt:lpstr>
      <vt:lpstr>Modification of Algorithm</vt:lpstr>
      <vt:lpstr>Modification of Algorithm</vt:lpstr>
      <vt:lpstr>Modification of Algorithm</vt:lpstr>
      <vt:lpstr>Modification of Algorithm</vt:lpstr>
      <vt:lpstr>Modification of Algorithm</vt:lpstr>
      <vt:lpstr>Hough Histo with ROI</vt:lpstr>
      <vt:lpstr>Advantages</vt:lpstr>
      <vt:lpstr>Efficiency</vt:lpstr>
      <vt:lpstr>Performance</vt:lpstr>
      <vt:lpstr>Summary and Outlook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Tobias Stockmanns</cp:lastModifiedBy>
  <cp:revision>2279</cp:revision>
  <cp:lastPrinted>2007-11-29T18:00:19Z</cp:lastPrinted>
  <dcterms:created xsi:type="dcterms:W3CDTF">2006-01-19T12:56:44Z</dcterms:created>
  <dcterms:modified xsi:type="dcterms:W3CDTF">2015-03-16T08:52:38Z</dcterms:modified>
</cp:coreProperties>
</file>