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tags/tag3.xml" ContentType="application/vnd.openxmlformats-officedocument.presentationml.tags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70" r:id="rId2"/>
    <p:sldId id="370" r:id="rId3"/>
    <p:sldId id="272" r:id="rId4"/>
    <p:sldId id="324" r:id="rId5"/>
    <p:sldId id="334" r:id="rId6"/>
    <p:sldId id="412" r:id="rId7"/>
    <p:sldId id="413" r:id="rId8"/>
    <p:sldId id="405" r:id="rId9"/>
    <p:sldId id="420" r:id="rId10"/>
    <p:sldId id="424" r:id="rId11"/>
    <p:sldId id="414" r:id="rId12"/>
    <p:sldId id="435" r:id="rId13"/>
    <p:sldId id="421" r:id="rId14"/>
    <p:sldId id="422" r:id="rId15"/>
    <p:sldId id="396" r:id="rId16"/>
    <p:sldId id="306" r:id="rId17"/>
    <p:sldId id="312" r:id="rId18"/>
    <p:sldId id="436" r:id="rId19"/>
    <p:sldId id="437" r:id="rId20"/>
    <p:sldId id="438" r:id="rId21"/>
    <p:sldId id="439" r:id="rId22"/>
    <p:sldId id="363" r:id="rId23"/>
    <p:sldId id="361" r:id="rId24"/>
    <p:sldId id="362" r:id="rId25"/>
    <p:sldId id="358" r:id="rId26"/>
    <p:sldId id="292" r:id="rId27"/>
    <p:sldId id="373" r:id="rId28"/>
    <p:sldId id="399" r:id="rId29"/>
    <p:sldId id="423" r:id="rId30"/>
  </p:sldIdLst>
  <p:sldSz cx="9144000" cy="6858000" type="screen4x3"/>
  <p:notesSz cx="6669088" cy="9928225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64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7E3BC18C-6125-4493-9A95-42EE757AB515}" type="datetimeFigureOut">
              <a:rPr lang="zh-CN" altLang="en-US"/>
              <a:pPr>
                <a:defRPr/>
              </a:pPr>
              <a:t>2015/3/16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66750" y="4716463"/>
            <a:ext cx="5335588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925A4793-3C22-4F6A-BF4C-6F98DD2AF05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5487800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zh-CN" smtClean="0"/>
          </a:p>
        </p:txBody>
      </p:sp>
      <p:sp>
        <p:nvSpPr>
          <p:cNvPr id="38916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941F563-E07D-4C04-8337-412B81C1F4FD}" type="slidenum">
              <a:rPr lang="de-DE" altLang="zh-CN" smtClean="0"/>
              <a:pPr/>
              <a:t>6</a:t>
            </a:fld>
            <a:endParaRPr lang="de-DE" altLang="zh-CN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zh-CN" smtClean="0"/>
          </a:p>
        </p:txBody>
      </p:sp>
      <p:sp>
        <p:nvSpPr>
          <p:cNvPr id="38916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941F563-E07D-4C04-8337-412B81C1F4FD}" type="slidenum">
              <a:rPr lang="de-DE" altLang="zh-CN" smtClean="0"/>
              <a:pPr/>
              <a:t>7</a:t>
            </a:fld>
            <a:endParaRPr lang="de-DE" altLang="zh-CN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zh-CN" smtClean="0"/>
          </a:p>
        </p:txBody>
      </p:sp>
      <p:sp>
        <p:nvSpPr>
          <p:cNvPr id="38916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941F563-E07D-4C04-8337-412B81C1F4FD}" type="slidenum">
              <a:rPr lang="de-DE" altLang="zh-CN" smtClean="0"/>
              <a:pPr/>
              <a:t>9</a:t>
            </a:fld>
            <a:endParaRPr lang="de-DE" altLang="zh-CN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zh-CN" smtClean="0"/>
          </a:p>
        </p:txBody>
      </p:sp>
      <p:sp>
        <p:nvSpPr>
          <p:cNvPr id="38916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941F563-E07D-4C04-8337-412B81C1F4FD}" type="slidenum">
              <a:rPr lang="de-DE" altLang="zh-CN" smtClean="0"/>
              <a:pPr/>
              <a:t>14</a:t>
            </a:fld>
            <a:endParaRPr lang="de-DE" altLang="zh-C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B5D4C-AE02-4BDF-8B5B-E17CB5157BED}" type="datetimeFigureOut">
              <a:rPr lang="zh-CN" altLang="en-US"/>
              <a:pPr>
                <a:defRPr/>
              </a:pPr>
              <a:t>2015/3/16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64C91-370A-4BD9-AC72-397A05A11FC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67652-6994-4E08-9D63-899BA6FEB7D9}" type="datetimeFigureOut">
              <a:rPr lang="zh-CN" altLang="en-US"/>
              <a:pPr>
                <a:defRPr/>
              </a:pPr>
              <a:t>2015/3/16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41529-29BB-4378-9D31-12239052C5D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E50BB-E8E0-4BFB-A3F8-CDECDBD70F09}" type="datetimeFigureOut">
              <a:rPr lang="zh-CN" altLang="en-US"/>
              <a:pPr>
                <a:defRPr/>
              </a:pPr>
              <a:t>2015/3/16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41878-0B29-4F2A-9674-48ABD73A822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70C12-FEB3-4266-8BA7-AFFA4C7EE8C5}" type="datetimeFigureOut">
              <a:rPr lang="zh-CN" altLang="en-US"/>
              <a:pPr>
                <a:defRPr/>
              </a:pPr>
              <a:t>2015/3/16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D4C9C-17CE-443A-8C74-EDDB20B2EBF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762AD-D707-41C3-A4F6-3C9D284D2B71}" type="datetimeFigureOut">
              <a:rPr lang="zh-CN" altLang="en-US"/>
              <a:pPr>
                <a:defRPr/>
              </a:pPr>
              <a:t>2015/3/16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1808E-7632-474D-A2B7-3DE0E8A14BA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43957-13A8-4D47-874A-D4C356D453F5}" type="datetimeFigureOut">
              <a:rPr lang="zh-CN" altLang="en-US"/>
              <a:pPr>
                <a:defRPr/>
              </a:pPr>
              <a:t>2015/3/16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AE3EE-2666-48E6-A628-EA12BA1EF6F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B99A4-3435-4287-BC0D-58F8C16CF92F}" type="datetimeFigureOut">
              <a:rPr lang="zh-CN" altLang="en-US"/>
              <a:pPr>
                <a:defRPr/>
              </a:pPr>
              <a:t>2015/3/16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105BF-5538-471B-AD6C-D5885502B56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EA479-0F78-4FB6-AC08-778BF3EC5733}" type="datetimeFigureOut">
              <a:rPr lang="zh-CN" altLang="en-US"/>
              <a:pPr>
                <a:defRPr/>
              </a:pPr>
              <a:t>2015/3/16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28A28-962B-409F-8BBF-5D804A0C13C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31130-7C46-4D92-97E5-E12F786E979A}" type="datetimeFigureOut">
              <a:rPr lang="zh-CN" altLang="en-US"/>
              <a:pPr>
                <a:defRPr/>
              </a:pPr>
              <a:t>2015/3/16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E823B-768D-4904-B38B-0B445C54C23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A483B-BA99-4C75-BA3D-60B3D33C1C28}" type="datetimeFigureOut">
              <a:rPr lang="zh-CN" altLang="en-US"/>
              <a:pPr>
                <a:defRPr/>
              </a:pPr>
              <a:t>2015/3/16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7B578-413D-448D-B652-D7616583982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045F9-55FE-4BE9-A92E-3E924EB470BF}" type="datetimeFigureOut">
              <a:rPr lang="zh-CN" altLang="en-US"/>
              <a:pPr>
                <a:defRPr/>
              </a:pPr>
              <a:t>2015/3/16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742BD-92C6-42AE-A9A5-0ABE389C3D6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3075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1BBDC82-B474-4648-B69A-797BEA26BF00}" type="datetimeFigureOut">
              <a:rPr lang="zh-CN" altLang="en-US"/>
              <a:pPr>
                <a:defRPr/>
              </a:pPr>
              <a:t>2015/3/16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502C52F-7882-4F20-B02C-A9EC3552BE1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tags" Target="../tags/tag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png"/><Relationship Id="rId5" Type="http://schemas.openxmlformats.org/officeDocument/2006/relationships/oleObject" Target="../embeddings/oleObject3.bin"/><Relationship Id="rId4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>
            <p:ph type="ctrTitle"/>
          </p:nvPr>
        </p:nvSpPr>
        <p:spPr>
          <a:xfrm>
            <a:off x="685800" y="1744663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Study of T</a:t>
            </a:r>
            <a:r>
              <a:rPr lang="en-US" altLang="zh-CN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Extraction in the Online Tracking Algorithm</a:t>
            </a:r>
            <a:endParaRPr lang="zh-CN" alt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副标题 2"/>
          <p:cNvSpPr>
            <a:spLocks noGrp="1"/>
          </p:cNvSpPr>
          <p:nvPr>
            <p:ph type="subTitle" idx="1"/>
          </p:nvPr>
        </p:nvSpPr>
        <p:spPr>
          <a:xfrm>
            <a:off x="1142976" y="3819542"/>
            <a:ext cx="6858000" cy="1966912"/>
          </a:xfrm>
        </p:spPr>
        <p:txBody>
          <a:bodyPr/>
          <a:lstStyle/>
          <a:p>
            <a:pPr eaLnBrk="1" hangingPunct="1"/>
            <a:r>
              <a:rPr lang="en-US" altLang="zh-CN" sz="16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Yutie</a:t>
            </a:r>
            <a:r>
              <a:rPr lang="en-US" altLang="zh-CN" sz="16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Liang</a:t>
            </a:r>
            <a:r>
              <a:rPr lang="en-US" altLang="zh-CN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Martin </a:t>
            </a:r>
            <a:r>
              <a:rPr lang="en-US" altLang="zh-CN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Galuska</a:t>
            </a:r>
            <a:r>
              <a:rPr lang="en-US" altLang="zh-CN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Thomas </a:t>
            </a:r>
            <a:r>
              <a:rPr lang="en-US" altLang="zh-CN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Geßler</a:t>
            </a:r>
            <a:r>
              <a:rPr lang="en-US" altLang="zh-CN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Wolfgang </a:t>
            </a:r>
            <a:r>
              <a:rPr lang="en-US" altLang="zh-CN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Kühn</a:t>
            </a:r>
            <a:r>
              <a:rPr lang="en-US" altLang="zh-CN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eaLnBrk="1" hangingPunct="1"/>
            <a:r>
              <a:rPr lang="en-US" altLang="zh-CN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Jens </a:t>
            </a:r>
            <a:r>
              <a:rPr lang="en-US" altLang="zh-CN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Sören</a:t>
            </a:r>
            <a:r>
              <a:rPr lang="en-US" altLang="zh-CN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Lange, David </a:t>
            </a:r>
            <a:r>
              <a:rPr lang="en-US" altLang="zh-CN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Münchow</a:t>
            </a:r>
            <a:r>
              <a:rPr lang="en-US" altLang="zh-CN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Björn</a:t>
            </a:r>
            <a:r>
              <a:rPr lang="en-US" altLang="zh-CN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Spruck</a:t>
            </a:r>
            <a:r>
              <a:rPr lang="en-US" altLang="zh-CN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Milan Wagner</a:t>
            </a:r>
          </a:p>
          <a:p>
            <a:pPr eaLnBrk="1" hangingPunct="1"/>
            <a:endParaRPr lang="en-US" altLang="zh-CN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zh-CN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altLang="zh-CN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Physikalisches</a:t>
            </a:r>
            <a:r>
              <a:rPr lang="en-US" altLang="zh-CN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Institut</a:t>
            </a:r>
            <a:r>
              <a:rPr lang="en-US" altLang="zh-CN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JUSTUS-LIEBIG-UNIVERSITÄT GIESSEN</a:t>
            </a:r>
          </a:p>
          <a:p>
            <a:pPr eaLnBrk="1" hangingPunct="1"/>
            <a:r>
              <a:rPr lang="en-US" altLang="zh-CN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Mar. 16.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6"/>
          <p:cNvGrpSpPr/>
          <p:nvPr/>
        </p:nvGrpSpPr>
        <p:grpSpPr>
          <a:xfrm>
            <a:off x="467544" y="1196752"/>
            <a:ext cx="8322941" cy="5505450"/>
            <a:chOff x="467544" y="1196752"/>
            <a:chExt cx="8322941" cy="5505450"/>
          </a:xfrm>
        </p:grpSpPr>
        <p:grpSp>
          <p:nvGrpSpPr>
            <p:cNvPr id="3" name="组合 27"/>
            <p:cNvGrpSpPr/>
            <p:nvPr/>
          </p:nvGrpSpPr>
          <p:grpSpPr>
            <a:xfrm>
              <a:off x="467544" y="1196752"/>
              <a:ext cx="5616624" cy="5505450"/>
              <a:chOff x="467544" y="1196752"/>
              <a:chExt cx="5616624" cy="5505450"/>
            </a:xfrm>
          </p:grpSpPr>
          <p:pic>
            <p:nvPicPr>
              <p:cNvPr id="44039" name="Picture 7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67544" y="1196752"/>
                <a:ext cx="5505450" cy="5505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4655635" y="3140968"/>
                <a:ext cx="1428533" cy="307777"/>
              </a:xfrm>
              <a:prstGeom prst="rect">
                <a:avLst/>
              </a:prstGeom>
              <a:solidFill>
                <a:srgbClr val="0070C0">
                  <a:alpha val="45000"/>
                </a:srgbClr>
              </a:solidFill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400" dirty="0" smtClean="0"/>
                  <a:t>#0   T0 = 8.3 ns</a:t>
                </a:r>
                <a:endParaRPr lang="zh-CN" altLang="en-US" sz="1400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499992" y="5301208"/>
                <a:ext cx="1527919" cy="30777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400" dirty="0" smtClean="0"/>
                  <a:t>#2   T0 = 31.7 ns</a:t>
                </a:r>
                <a:endParaRPr lang="zh-CN" altLang="en-US" sz="1400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4139952" y="1700808"/>
                <a:ext cx="1527919" cy="30777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400" dirty="0" smtClean="0"/>
                  <a:t>#1   T0 = 28.0 ns</a:t>
                </a:r>
                <a:endParaRPr lang="zh-CN" altLang="en-US" sz="1400" dirty="0"/>
              </a:p>
            </p:txBody>
          </p:sp>
        </p:grpSp>
        <p:cxnSp>
          <p:nvCxnSpPr>
            <p:cNvPr id="17" name="直接箭头连接符 16"/>
            <p:cNvCxnSpPr/>
            <p:nvPr/>
          </p:nvCxnSpPr>
          <p:spPr>
            <a:xfrm flipH="1">
              <a:off x="6300192" y="1628800"/>
              <a:ext cx="72008" cy="496855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6372200" y="1916832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6372200" y="2636912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6354616" y="4581128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6300192" y="5085184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>
              <a:off x="6300192" y="5445224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>
              <a:off x="6300192" y="5877272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6732240" y="1772816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8.4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660232" y="2503929"/>
              <a:ext cx="5325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35.9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617729" y="4417367"/>
              <a:ext cx="6185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114.1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588224" y="4952201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128.2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588224" y="5312241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139.0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588224" y="5733256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148.3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012160" y="1196752"/>
              <a:ext cx="277832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FF0000"/>
                  </a:solidFill>
                </a:rPr>
                <a:t>T0 (ns) : MC        </a:t>
              </a:r>
              <a:r>
                <a:rPr lang="en-US" altLang="zh-CN" sz="1400" dirty="0" smtClean="0">
                  <a:solidFill>
                    <a:srgbClr val="0070C0"/>
                  </a:solidFill>
                </a:rPr>
                <a:t>Input      Iter_2</a:t>
              </a:r>
              <a:endParaRPr lang="zh-CN" altLang="en-US" sz="1400" dirty="0">
                <a:solidFill>
                  <a:srgbClr val="0070C0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460028" y="1772816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0070C0"/>
                  </a:solidFill>
                </a:rPr>
                <a:t>8.3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452320" y="1465039"/>
              <a:ext cx="433132" cy="307777"/>
            </a:xfrm>
            <a:prstGeom prst="rect">
              <a:avLst/>
            </a:prstGeom>
            <a:solidFill>
              <a:srgbClr val="FF0000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0.0</a:t>
              </a:r>
            </a:p>
          </p:txBody>
        </p:sp>
      </p:grpSp>
      <p:pic>
        <p:nvPicPr>
          <p:cNvPr id="27" name="Picture 5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04664"/>
            <a:ext cx="7572375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组合 37"/>
          <p:cNvGrpSpPr/>
          <p:nvPr/>
        </p:nvGrpSpPr>
        <p:grpSpPr>
          <a:xfrm>
            <a:off x="467544" y="1196752"/>
            <a:ext cx="8322941" cy="5505450"/>
            <a:chOff x="467544" y="1196752"/>
            <a:chExt cx="8322941" cy="5505450"/>
          </a:xfrm>
        </p:grpSpPr>
        <p:grpSp>
          <p:nvGrpSpPr>
            <p:cNvPr id="5" name="组合 25"/>
            <p:cNvGrpSpPr/>
            <p:nvPr/>
          </p:nvGrpSpPr>
          <p:grpSpPr>
            <a:xfrm>
              <a:off x="467544" y="1196752"/>
              <a:ext cx="5616624" cy="5505450"/>
              <a:chOff x="467544" y="1196752"/>
              <a:chExt cx="5616624" cy="5505450"/>
            </a:xfrm>
          </p:grpSpPr>
          <p:pic>
            <p:nvPicPr>
              <p:cNvPr id="60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67544" y="1196752"/>
                <a:ext cx="5505450" cy="5505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1" name="TextBox 60"/>
              <p:cNvSpPr txBox="1"/>
              <p:nvPr/>
            </p:nvSpPr>
            <p:spPr>
              <a:xfrm>
                <a:off x="4655635" y="3140968"/>
                <a:ext cx="1428533" cy="307777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400" dirty="0" smtClean="0"/>
                  <a:t>#0   T0 = 8.5 ns</a:t>
                </a:r>
                <a:endParaRPr lang="zh-CN" altLang="en-US" sz="1400" dirty="0"/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4499992" y="5300719"/>
                <a:ext cx="1527919" cy="307777"/>
              </a:xfrm>
              <a:prstGeom prst="rect">
                <a:avLst/>
              </a:prstGeom>
              <a:solidFill>
                <a:srgbClr val="0070C0">
                  <a:alpha val="45000"/>
                </a:srgbClr>
              </a:solidFill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400" dirty="0" smtClean="0"/>
                  <a:t>#2   T0 = 34.6 ns</a:t>
                </a:r>
                <a:endParaRPr lang="zh-CN" altLang="en-US" sz="1400" dirty="0"/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4139952" y="1700808"/>
                <a:ext cx="1527919" cy="30777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400" dirty="0" smtClean="0"/>
                  <a:t>#1   T0 = 36.3 ns</a:t>
                </a:r>
                <a:endParaRPr lang="zh-CN" altLang="en-US" sz="1400" dirty="0"/>
              </a:p>
            </p:txBody>
          </p:sp>
        </p:grpSp>
        <p:cxnSp>
          <p:nvCxnSpPr>
            <p:cNvPr id="40" name="直接箭头连接符 39"/>
            <p:cNvCxnSpPr/>
            <p:nvPr/>
          </p:nvCxnSpPr>
          <p:spPr>
            <a:xfrm flipH="1">
              <a:off x="6300192" y="1628800"/>
              <a:ext cx="72008" cy="496855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>
              <a:off x="6372200" y="1916832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>
              <a:off x="6372200" y="2636912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6354616" y="4581128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>
              <a:off x="6300192" y="5085184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>
              <a:off x="6300192" y="5445224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>
              <a:off x="6300192" y="5877272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6732240" y="1772816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8.4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660232" y="2503929"/>
              <a:ext cx="5325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35.9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617729" y="4417367"/>
              <a:ext cx="6185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114.1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588224" y="4952201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128.2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6588224" y="5312241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139.0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588224" y="5733256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148.3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6012160" y="1196752"/>
              <a:ext cx="277832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FF0000"/>
                  </a:solidFill>
                </a:rPr>
                <a:t>T0 (ns) : MC        </a:t>
              </a:r>
              <a:r>
                <a:rPr lang="en-US" altLang="zh-CN" sz="1400" dirty="0" smtClean="0">
                  <a:solidFill>
                    <a:srgbClr val="0070C0"/>
                  </a:solidFill>
                </a:rPr>
                <a:t>Input      Iter_2</a:t>
              </a:r>
              <a:endParaRPr lang="zh-CN" altLang="en-US" sz="1400" dirty="0">
                <a:solidFill>
                  <a:srgbClr val="0070C0"/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460028" y="1772816"/>
              <a:ext cx="433132" cy="307777"/>
            </a:xfrm>
            <a:prstGeom prst="rect">
              <a:avLst/>
            </a:prstGeom>
            <a:solidFill>
              <a:srgbClr val="FF0000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0070C0"/>
                  </a:solidFill>
                </a:rPr>
                <a:t>8.3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7452320" y="1465039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0.0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7380312" y="2492896"/>
              <a:ext cx="5325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0070C0"/>
                  </a:solidFill>
                </a:rPr>
                <a:t>34.6</a:t>
              </a:r>
              <a:endParaRPr lang="en-US" altLang="zh-CN" sz="14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8243324" y="1772816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FF0000"/>
                  </a:solidFill>
                </a:rPr>
                <a:t>8.5</a:t>
              </a:r>
            </a:p>
          </p:txBody>
        </p:sp>
      </p:grpSp>
      <p:grpSp>
        <p:nvGrpSpPr>
          <p:cNvPr id="6" name="组合 113"/>
          <p:cNvGrpSpPr/>
          <p:nvPr/>
        </p:nvGrpSpPr>
        <p:grpSpPr>
          <a:xfrm>
            <a:off x="467544" y="1196752"/>
            <a:ext cx="8322941" cy="5505450"/>
            <a:chOff x="467544" y="1196752"/>
            <a:chExt cx="8322941" cy="5505450"/>
          </a:xfrm>
        </p:grpSpPr>
        <p:pic>
          <p:nvPicPr>
            <p:cNvPr id="115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7544" y="1196752"/>
              <a:ext cx="5505450" cy="5505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6" name="TextBox 115"/>
            <p:cNvSpPr txBox="1"/>
            <p:nvPr/>
          </p:nvSpPr>
          <p:spPr>
            <a:xfrm>
              <a:off x="4655635" y="3140968"/>
              <a:ext cx="1428533" cy="307777"/>
            </a:xfrm>
            <a:prstGeom prst="rect">
              <a:avLst/>
            </a:prstGeom>
            <a:solidFill>
              <a:schemeClr val="tx1">
                <a:alpha val="29000"/>
              </a:schemeClr>
            </a:solidFill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#0   T0 = 9.7 ns</a:t>
              </a:r>
              <a:endParaRPr lang="zh-CN" altLang="en-US" sz="1400" dirty="0"/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4499992" y="5300719"/>
              <a:ext cx="1527919" cy="307777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#2   T0 = 35.9 ns</a:t>
              </a:r>
              <a:endParaRPr lang="zh-CN" altLang="en-US" sz="1400" dirty="0"/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4139952" y="1700808"/>
              <a:ext cx="1613968" cy="307777"/>
            </a:xfrm>
            <a:prstGeom prst="rect">
              <a:avLst/>
            </a:prstGeom>
            <a:solidFill>
              <a:srgbClr val="0070C0">
                <a:alpha val="45000"/>
              </a:srgbClr>
            </a:solidFill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#1   T0 = 112.4 ns</a:t>
              </a:r>
              <a:endParaRPr lang="zh-CN" altLang="en-US" sz="1400" dirty="0"/>
            </a:p>
          </p:txBody>
        </p:sp>
        <p:cxnSp>
          <p:nvCxnSpPr>
            <p:cNvPr id="119" name="直接箭头连接符 118"/>
            <p:cNvCxnSpPr/>
            <p:nvPr/>
          </p:nvCxnSpPr>
          <p:spPr>
            <a:xfrm flipH="1">
              <a:off x="6300192" y="1628800"/>
              <a:ext cx="72008" cy="496855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直接连接符 119"/>
            <p:cNvCxnSpPr/>
            <p:nvPr/>
          </p:nvCxnSpPr>
          <p:spPr>
            <a:xfrm>
              <a:off x="6372200" y="1916832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直接连接符 120"/>
            <p:cNvCxnSpPr/>
            <p:nvPr/>
          </p:nvCxnSpPr>
          <p:spPr>
            <a:xfrm>
              <a:off x="6372200" y="2636912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直接连接符 121"/>
            <p:cNvCxnSpPr/>
            <p:nvPr/>
          </p:nvCxnSpPr>
          <p:spPr>
            <a:xfrm>
              <a:off x="6354616" y="4581128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直接连接符 122"/>
            <p:cNvCxnSpPr/>
            <p:nvPr/>
          </p:nvCxnSpPr>
          <p:spPr>
            <a:xfrm>
              <a:off x="6300192" y="5085184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直接连接符 123"/>
            <p:cNvCxnSpPr/>
            <p:nvPr/>
          </p:nvCxnSpPr>
          <p:spPr>
            <a:xfrm>
              <a:off x="6300192" y="5445224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接连接符 124"/>
            <p:cNvCxnSpPr/>
            <p:nvPr/>
          </p:nvCxnSpPr>
          <p:spPr>
            <a:xfrm>
              <a:off x="6300192" y="5877272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TextBox 125"/>
            <p:cNvSpPr txBox="1"/>
            <p:nvPr/>
          </p:nvSpPr>
          <p:spPr>
            <a:xfrm>
              <a:off x="6732240" y="1772816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8.4</a:t>
              </a: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6660232" y="2503929"/>
              <a:ext cx="5325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35.9</a:t>
              </a: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6617729" y="4417367"/>
              <a:ext cx="6185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114.1</a:t>
              </a: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6588224" y="4952201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128.2</a:t>
              </a: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6588224" y="5312241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139.0</a:t>
              </a: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6588224" y="5733256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148.3</a:t>
              </a: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6012160" y="1196752"/>
              <a:ext cx="277832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FF0000"/>
                  </a:solidFill>
                </a:rPr>
                <a:t>T0 (ns) : MC        </a:t>
              </a:r>
              <a:r>
                <a:rPr lang="en-US" altLang="zh-CN" sz="1400" dirty="0" smtClean="0">
                  <a:solidFill>
                    <a:srgbClr val="0070C0"/>
                  </a:solidFill>
                </a:rPr>
                <a:t>Input      Iter_2</a:t>
              </a:r>
              <a:endParaRPr lang="zh-CN" altLang="en-US" sz="1400" dirty="0">
                <a:solidFill>
                  <a:srgbClr val="0070C0"/>
                </a:solidFill>
              </a:endParaRP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7460028" y="1772816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0070C0"/>
                  </a:solidFill>
                </a:rPr>
                <a:t>8.3</a:t>
              </a: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7452320" y="1465039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0.0</a:t>
              </a: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7380312" y="2492896"/>
              <a:ext cx="532518" cy="307777"/>
            </a:xfrm>
            <a:prstGeom prst="rect">
              <a:avLst/>
            </a:prstGeom>
            <a:solidFill>
              <a:srgbClr val="FF0000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0070C0"/>
                  </a:solidFill>
                </a:rPr>
                <a:t>34.6</a:t>
              </a:r>
              <a:endParaRPr lang="en-US" altLang="zh-CN" sz="14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7325888" y="4417367"/>
              <a:ext cx="6185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0070C0"/>
                  </a:solidFill>
                </a:rPr>
                <a:t>112.4</a:t>
              </a:r>
              <a:endParaRPr lang="en-US" altLang="zh-CN" sz="14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8243324" y="1772816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FF0000"/>
                  </a:solidFill>
                </a:rPr>
                <a:t>8.5</a:t>
              </a: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8143938" y="2492896"/>
              <a:ext cx="5325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FF0000"/>
                  </a:solidFill>
                </a:rPr>
                <a:t>35.9</a:t>
              </a:r>
            </a:p>
          </p:txBody>
        </p:sp>
      </p:grpSp>
      <p:grpSp>
        <p:nvGrpSpPr>
          <p:cNvPr id="7" name="组合 138"/>
          <p:cNvGrpSpPr/>
          <p:nvPr/>
        </p:nvGrpSpPr>
        <p:grpSpPr>
          <a:xfrm>
            <a:off x="467544" y="1196752"/>
            <a:ext cx="8322941" cy="5505450"/>
            <a:chOff x="467544" y="1196752"/>
            <a:chExt cx="8322941" cy="5505450"/>
          </a:xfrm>
        </p:grpSpPr>
        <p:pic>
          <p:nvPicPr>
            <p:cNvPr id="140" name="Picture 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67544" y="1196752"/>
              <a:ext cx="5505450" cy="5505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1" name="TextBox 140"/>
            <p:cNvSpPr txBox="1"/>
            <p:nvPr/>
          </p:nvSpPr>
          <p:spPr>
            <a:xfrm>
              <a:off x="611560" y="2996952"/>
              <a:ext cx="1627305" cy="307777"/>
            </a:xfrm>
            <a:prstGeom prst="rect">
              <a:avLst/>
            </a:prstGeom>
            <a:solidFill>
              <a:srgbClr val="0070C0">
                <a:alpha val="45000"/>
              </a:srgbClr>
            </a:solidFill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#1   T0 = 128.0 ns</a:t>
              </a:r>
              <a:endParaRPr lang="zh-CN" altLang="en-US" sz="1400" dirty="0"/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4644008" y="4509120"/>
              <a:ext cx="1627305" cy="30777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#1   T0 = 137.2 ns</a:t>
              </a:r>
              <a:endParaRPr lang="zh-CN" altLang="en-US" sz="1400" dirty="0"/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755576" y="1628800"/>
              <a:ext cx="1627305" cy="30777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#1   T0 = 146.1 ns</a:t>
              </a:r>
              <a:endParaRPr lang="zh-CN" altLang="en-US" sz="1400" dirty="0"/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827584" y="5013176"/>
              <a:ext cx="1627305" cy="30777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#1   T0 = 127.2 ns</a:t>
              </a:r>
              <a:endParaRPr lang="zh-CN" altLang="en-US" sz="1400" dirty="0"/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4655635" y="3140968"/>
              <a:ext cx="1527919" cy="307777"/>
            </a:xfrm>
            <a:prstGeom prst="rect">
              <a:avLst/>
            </a:prstGeom>
            <a:solidFill>
              <a:schemeClr val="tx1">
                <a:alpha val="29000"/>
              </a:schemeClr>
            </a:solidFill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#0   T0 = 65.7 ns</a:t>
              </a:r>
              <a:endParaRPr lang="zh-CN" altLang="en-US" sz="1400" dirty="0"/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4139952" y="1700808"/>
              <a:ext cx="1613968" cy="307777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#1   T0 = 116.0 ns</a:t>
              </a:r>
              <a:endParaRPr lang="zh-CN" altLang="en-US" sz="1400" dirty="0"/>
            </a:p>
          </p:txBody>
        </p:sp>
        <p:cxnSp>
          <p:nvCxnSpPr>
            <p:cNvPr id="147" name="直接箭头连接符 146"/>
            <p:cNvCxnSpPr/>
            <p:nvPr/>
          </p:nvCxnSpPr>
          <p:spPr>
            <a:xfrm flipH="1">
              <a:off x="6300192" y="1628800"/>
              <a:ext cx="72008" cy="496855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直接连接符 147"/>
            <p:cNvCxnSpPr/>
            <p:nvPr/>
          </p:nvCxnSpPr>
          <p:spPr>
            <a:xfrm>
              <a:off x="6372200" y="1916832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直接连接符 148"/>
            <p:cNvCxnSpPr/>
            <p:nvPr/>
          </p:nvCxnSpPr>
          <p:spPr>
            <a:xfrm>
              <a:off x="6372200" y="2636912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直接连接符 149"/>
            <p:cNvCxnSpPr/>
            <p:nvPr/>
          </p:nvCxnSpPr>
          <p:spPr>
            <a:xfrm>
              <a:off x="6354616" y="4581128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直接连接符 150"/>
            <p:cNvCxnSpPr/>
            <p:nvPr/>
          </p:nvCxnSpPr>
          <p:spPr>
            <a:xfrm>
              <a:off x="6300192" y="5085184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直接连接符 151"/>
            <p:cNvCxnSpPr/>
            <p:nvPr/>
          </p:nvCxnSpPr>
          <p:spPr>
            <a:xfrm>
              <a:off x="6300192" y="5445224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直接连接符 152"/>
            <p:cNvCxnSpPr/>
            <p:nvPr/>
          </p:nvCxnSpPr>
          <p:spPr>
            <a:xfrm>
              <a:off x="6300192" y="5877272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4" name="TextBox 153"/>
            <p:cNvSpPr txBox="1"/>
            <p:nvPr/>
          </p:nvSpPr>
          <p:spPr>
            <a:xfrm>
              <a:off x="6732240" y="1772816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8.4</a:t>
              </a: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6660232" y="2503929"/>
              <a:ext cx="5325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35.9</a:t>
              </a:r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6617729" y="4417367"/>
              <a:ext cx="6185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114.1</a:t>
              </a:r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6588224" y="4952201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128.2</a:t>
              </a:r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6588224" y="5312241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139.0</a:t>
              </a:r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6588224" y="5733256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148.3</a:t>
              </a:r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6012160" y="1196752"/>
              <a:ext cx="277832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FF0000"/>
                  </a:solidFill>
                </a:rPr>
                <a:t>T0 (ns) : MC        </a:t>
              </a:r>
              <a:r>
                <a:rPr lang="en-US" altLang="zh-CN" sz="1400" dirty="0" smtClean="0">
                  <a:solidFill>
                    <a:srgbClr val="0070C0"/>
                  </a:solidFill>
                </a:rPr>
                <a:t>Input      Iter_2</a:t>
              </a:r>
              <a:endParaRPr lang="zh-CN" altLang="en-US" sz="1400" dirty="0">
                <a:solidFill>
                  <a:srgbClr val="0070C0"/>
                </a:solidFill>
              </a:endParaRP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7460028" y="1772816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0070C0"/>
                  </a:solidFill>
                </a:rPr>
                <a:t>8.3</a:t>
              </a:r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7452320" y="1465039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0.0</a:t>
              </a:r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7380312" y="2492896"/>
              <a:ext cx="5325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0070C0"/>
                  </a:solidFill>
                </a:rPr>
                <a:t>34.6</a:t>
              </a:r>
              <a:endParaRPr lang="en-US" altLang="zh-CN" sz="14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7325888" y="4417367"/>
              <a:ext cx="618567" cy="307777"/>
            </a:xfrm>
            <a:prstGeom prst="rect">
              <a:avLst/>
            </a:prstGeom>
            <a:solidFill>
              <a:srgbClr val="FF0000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0070C0"/>
                  </a:solidFill>
                </a:rPr>
                <a:t>112.4</a:t>
              </a:r>
              <a:endParaRPr lang="en-US" altLang="zh-CN" sz="14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165" name="TextBox 164"/>
            <p:cNvSpPr txBox="1"/>
            <p:nvPr/>
          </p:nvSpPr>
          <p:spPr>
            <a:xfrm>
              <a:off x="7325888" y="4949471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0070C0"/>
                  </a:solidFill>
                </a:rPr>
                <a:t>128.0</a:t>
              </a:r>
              <a:endParaRPr lang="en-US" altLang="zh-CN" sz="14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8057889" y="4417367"/>
              <a:ext cx="6185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FF0000"/>
                  </a:solidFill>
                </a:rPr>
                <a:t>116.0</a:t>
              </a:r>
            </a:p>
          </p:txBody>
        </p:sp>
        <p:sp>
          <p:nvSpPr>
            <p:cNvPr id="167" name="TextBox 166"/>
            <p:cNvSpPr txBox="1"/>
            <p:nvPr/>
          </p:nvSpPr>
          <p:spPr>
            <a:xfrm>
              <a:off x="8243324" y="1772816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FF0000"/>
                  </a:solidFill>
                </a:rPr>
                <a:t>8.5</a:t>
              </a:r>
            </a:p>
          </p:txBody>
        </p:sp>
        <p:sp>
          <p:nvSpPr>
            <p:cNvPr id="168" name="TextBox 167"/>
            <p:cNvSpPr txBox="1"/>
            <p:nvPr/>
          </p:nvSpPr>
          <p:spPr>
            <a:xfrm>
              <a:off x="8143938" y="2492896"/>
              <a:ext cx="5325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FF0000"/>
                  </a:solidFill>
                </a:rPr>
                <a:t>35.9</a:t>
              </a:r>
            </a:p>
          </p:txBody>
        </p:sp>
      </p:grpSp>
      <p:grpSp>
        <p:nvGrpSpPr>
          <p:cNvPr id="8" name="组合 168"/>
          <p:cNvGrpSpPr/>
          <p:nvPr/>
        </p:nvGrpSpPr>
        <p:grpSpPr>
          <a:xfrm>
            <a:off x="467544" y="1196752"/>
            <a:ext cx="8322941" cy="5505450"/>
            <a:chOff x="467544" y="1196752"/>
            <a:chExt cx="8322941" cy="5505450"/>
          </a:xfrm>
        </p:grpSpPr>
        <p:pic>
          <p:nvPicPr>
            <p:cNvPr id="170" name="Picture 9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67544" y="1196752"/>
              <a:ext cx="5505450" cy="5505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1" name="TextBox 170"/>
            <p:cNvSpPr txBox="1"/>
            <p:nvPr/>
          </p:nvSpPr>
          <p:spPr>
            <a:xfrm>
              <a:off x="4644008" y="4509120"/>
              <a:ext cx="1627305" cy="307777"/>
            </a:xfrm>
            <a:prstGeom prst="rect">
              <a:avLst/>
            </a:prstGeom>
            <a:solidFill>
              <a:srgbClr val="0070C0">
                <a:alpha val="45000"/>
              </a:srgbClr>
            </a:solidFill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#1   T0 = 138.4 ns</a:t>
              </a:r>
              <a:endParaRPr lang="zh-CN" altLang="en-US" sz="1400" dirty="0"/>
            </a:p>
          </p:txBody>
        </p:sp>
        <p:sp>
          <p:nvSpPr>
            <p:cNvPr id="172" name="TextBox 171"/>
            <p:cNvSpPr txBox="1"/>
            <p:nvPr/>
          </p:nvSpPr>
          <p:spPr>
            <a:xfrm>
              <a:off x="4655635" y="3140968"/>
              <a:ext cx="1527919" cy="307777"/>
            </a:xfrm>
            <a:prstGeom prst="rect">
              <a:avLst/>
            </a:prstGeom>
            <a:solidFill>
              <a:schemeClr val="tx1">
                <a:alpha val="29000"/>
              </a:schemeClr>
            </a:solidFill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#0   T0 = 67.8 ns</a:t>
              </a:r>
              <a:endParaRPr lang="zh-CN" altLang="en-US" sz="1400" dirty="0"/>
            </a:p>
          </p:txBody>
        </p:sp>
        <p:sp>
          <p:nvSpPr>
            <p:cNvPr id="173" name="TextBox 172"/>
            <p:cNvSpPr txBox="1"/>
            <p:nvPr/>
          </p:nvSpPr>
          <p:spPr>
            <a:xfrm>
              <a:off x="4139952" y="1700808"/>
              <a:ext cx="1613968" cy="307777"/>
            </a:xfrm>
            <a:prstGeom prst="rect">
              <a:avLst/>
            </a:prstGeom>
            <a:solidFill>
              <a:schemeClr val="tx1">
                <a:alpha val="29000"/>
              </a:schemeClr>
            </a:solidFill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#1   T0 = 116.6 ns</a:t>
              </a:r>
              <a:endParaRPr lang="zh-CN" altLang="en-US" sz="1400" dirty="0"/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611560" y="2996952"/>
              <a:ext cx="1627305" cy="307777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#1   T0 = 128.0 ns</a:t>
              </a:r>
              <a:endParaRPr lang="zh-CN" altLang="en-US" sz="1400" dirty="0"/>
            </a:p>
          </p:txBody>
        </p:sp>
        <p:sp>
          <p:nvSpPr>
            <p:cNvPr id="175" name="TextBox 174"/>
            <p:cNvSpPr txBox="1"/>
            <p:nvPr/>
          </p:nvSpPr>
          <p:spPr>
            <a:xfrm>
              <a:off x="755576" y="1628800"/>
              <a:ext cx="1627305" cy="30777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#1   T0 = 147.4 ns</a:t>
              </a:r>
              <a:endParaRPr lang="zh-CN" altLang="en-US" sz="1400" dirty="0"/>
            </a:p>
          </p:txBody>
        </p:sp>
        <p:sp>
          <p:nvSpPr>
            <p:cNvPr id="176" name="TextBox 175"/>
            <p:cNvSpPr txBox="1"/>
            <p:nvPr/>
          </p:nvSpPr>
          <p:spPr>
            <a:xfrm>
              <a:off x="827584" y="5013176"/>
              <a:ext cx="1627305" cy="30777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#1   T0 = 158.1 ns</a:t>
              </a:r>
              <a:endParaRPr lang="zh-CN" altLang="en-US" sz="1400" dirty="0"/>
            </a:p>
          </p:txBody>
        </p:sp>
        <p:cxnSp>
          <p:nvCxnSpPr>
            <p:cNvPr id="177" name="直接箭头连接符 176"/>
            <p:cNvCxnSpPr/>
            <p:nvPr/>
          </p:nvCxnSpPr>
          <p:spPr>
            <a:xfrm flipH="1">
              <a:off x="6300192" y="1628800"/>
              <a:ext cx="72008" cy="496855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直接连接符 177"/>
            <p:cNvCxnSpPr/>
            <p:nvPr/>
          </p:nvCxnSpPr>
          <p:spPr>
            <a:xfrm>
              <a:off x="6372200" y="1916832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直接连接符 178"/>
            <p:cNvCxnSpPr/>
            <p:nvPr/>
          </p:nvCxnSpPr>
          <p:spPr>
            <a:xfrm>
              <a:off x="6372200" y="2636912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直接连接符 179"/>
            <p:cNvCxnSpPr/>
            <p:nvPr/>
          </p:nvCxnSpPr>
          <p:spPr>
            <a:xfrm>
              <a:off x="6354616" y="4581128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直接连接符 180"/>
            <p:cNvCxnSpPr/>
            <p:nvPr/>
          </p:nvCxnSpPr>
          <p:spPr>
            <a:xfrm>
              <a:off x="6300192" y="5085184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直接连接符 181"/>
            <p:cNvCxnSpPr/>
            <p:nvPr/>
          </p:nvCxnSpPr>
          <p:spPr>
            <a:xfrm>
              <a:off x="6300192" y="5445224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直接连接符 182"/>
            <p:cNvCxnSpPr/>
            <p:nvPr/>
          </p:nvCxnSpPr>
          <p:spPr>
            <a:xfrm>
              <a:off x="6300192" y="5877272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4" name="TextBox 183"/>
            <p:cNvSpPr txBox="1"/>
            <p:nvPr/>
          </p:nvSpPr>
          <p:spPr>
            <a:xfrm>
              <a:off x="6732240" y="1772816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8.4</a:t>
              </a:r>
            </a:p>
          </p:txBody>
        </p:sp>
        <p:sp>
          <p:nvSpPr>
            <p:cNvPr id="185" name="TextBox 184"/>
            <p:cNvSpPr txBox="1"/>
            <p:nvPr/>
          </p:nvSpPr>
          <p:spPr>
            <a:xfrm>
              <a:off x="6660232" y="2503929"/>
              <a:ext cx="5325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35.9</a:t>
              </a:r>
            </a:p>
          </p:txBody>
        </p:sp>
        <p:sp>
          <p:nvSpPr>
            <p:cNvPr id="186" name="TextBox 185"/>
            <p:cNvSpPr txBox="1"/>
            <p:nvPr/>
          </p:nvSpPr>
          <p:spPr>
            <a:xfrm>
              <a:off x="6617729" y="4417367"/>
              <a:ext cx="6185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114.1</a:t>
              </a:r>
            </a:p>
          </p:txBody>
        </p:sp>
        <p:sp>
          <p:nvSpPr>
            <p:cNvPr id="187" name="TextBox 186"/>
            <p:cNvSpPr txBox="1"/>
            <p:nvPr/>
          </p:nvSpPr>
          <p:spPr>
            <a:xfrm>
              <a:off x="6588224" y="4952201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128.2</a:t>
              </a:r>
            </a:p>
          </p:txBody>
        </p:sp>
        <p:sp>
          <p:nvSpPr>
            <p:cNvPr id="188" name="TextBox 187"/>
            <p:cNvSpPr txBox="1"/>
            <p:nvPr/>
          </p:nvSpPr>
          <p:spPr>
            <a:xfrm>
              <a:off x="6588224" y="5312241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139.0</a:t>
              </a:r>
            </a:p>
          </p:txBody>
        </p:sp>
        <p:sp>
          <p:nvSpPr>
            <p:cNvPr id="189" name="TextBox 188"/>
            <p:cNvSpPr txBox="1"/>
            <p:nvPr/>
          </p:nvSpPr>
          <p:spPr>
            <a:xfrm>
              <a:off x="6588224" y="5733256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148.3</a:t>
              </a:r>
            </a:p>
          </p:txBody>
        </p:sp>
        <p:sp>
          <p:nvSpPr>
            <p:cNvPr id="190" name="TextBox 189"/>
            <p:cNvSpPr txBox="1"/>
            <p:nvPr/>
          </p:nvSpPr>
          <p:spPr>
            <a:xfrm>
              <a:off x="6012160" y="1196752"/>
              <a:ext cx="277832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FF0000"/>
                  </a:solidFill>
                </a:rPr>
                <a:t>T0 (ns) : MC        </a:t>
              </a:r>
              <a:r>
                <a:rPr lang="en-US" altLang="zh-CN" sz="1400" dirty="0" smtClean="0">
                  <a:solidFill>
                    <a:srgbClr val="0070C0"/>
                  </a:solidFill>
                </a:rPr>
                <a:t>Input      Iter_2</a:t>
              </a:r>
              <a:endParaRPr lang="zh-CN" altLang="en-US" sz="1400" dirty="0">
                <a:solidFill>
                  <a:srgbClr val="0070C0"/>
                </a:solidFill>
              </a:endParaRPr>
            </a:p>
          </p:txBody>
        </p:sp>
        <p:sp>
          <p:nvSpPr>
            <p:cNvPr id="191" name="TextBox 190"/>
            <p:cNvSpPr txBox="1"/>
            <p:nvPr/>
          </p:nvSpPr>
          <p:spPr>
            <a:xfrm>
              <a:off x="7460028" y="1772816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0070C0"/>
                  </a:solidFill>
                </a:rPr>
                <a:t>8.3</a:t>
              </a:r>
            </a:p>
          </p:txBody>
        </p:sp>
        <p:sp>
          <p:nvSpPr>
            <p:cNvPr id="192" name="TextBox 191"/>
            <p:cNvSpPr txBox="1"/>
            <p:nvPr/>
          </p:nvSpPr>
          <p:spPr>
            <a:xfrm>
              <a:off x="7452320" y="1465039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0.0</a:t>
              </a:r>
            </a:p>
          </p:txBody>
        </p:sp>
        <p:sp>
          <p:nvSpPr>
            <p:cNvPr id="193" name="TextBox 192"/>
            <p:cNvSpPr txBox="1"/>
            <p:nvPr/>
          </p:nvSpPr>
          <p:spPr>
            <a:xfrm>
              <a:off x="7380312" y="2492896"/>
              <a:ext cx="5325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0070C0"/>
                  </a:solidFill>
                </a:rPr>
                <a:t>34.6</a:t>
              </a:r>
              <a:endParaRPr lang="en-US" altLang="zh-CN" sz="14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194" name="TextBox 193"/>
            <p:cNvSpPr txBox="1"/>
            <p:nvPr/>
          </p:nvSpPr>
          <p:spPr>
            <a:xfrm>
              <a:off x="7325888" y="4417367"/>
              <a:ext cx="6185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0070C0"/>
                  </a:solidFill>
                </a:rPr>
                <a:t>112.4</a:t>
              </a:r>
              <a:endParaRPr lang="en-US" altLang="zh-CN" sz="14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195" name="TextBox 194"/>
            <p:cNvSpPr txBox="1"/>
            <p:nvPr/>
          </p:nvSpPr>
          <p:spPr>
            <a:xfrm>
              <a:off x="7325888" y="4949471"/>
              <a:ext cx="631904" cy="307777"/>
            </a:xfrm>
            <a:prstGeom prst="rect">
              <a:avLst/>
            </a:prstGeom>
            <a:solidFill>
              <a:srgbClr val="FF0000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0070C0"/>
                  </a:solidFill>
                </a:rPr>
                <a:t>128.0</a:t>
              </a:r>
              <a:endParaRPr lang="en-US" altLang="zh-CN" sz="14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196" name="TextBox 195"/>
            <p:cNvSpPr txBox="1"/>
            <p:nvPr/>
          </p:nvSpPr>
          <p:spPr>
            <a:xfrm>
              <a:off x="8057889" y="4417367"/>
              <a:ext cx="6185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FF0000"/>
                  </a:solidFill>
                </a:rPr>
                <a:t>116.0</a:t>
              </a:r>
            </a:p>
          </p:txBody>
        </p:sp>
        <p:sp>
          <p:nvSpPr>
            <p:cNvPr id="197" name="TextBox 196"/>
            <p:cNvSpPr txBox="1"/>
            <p:nvPr/>
          </p:nvSpPr>
          <p:spPr>
            <a:xfrm>
              <a:off x="8044552" y="4940679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FF0000"/>
                  </a:solidFill>
                </a:rPr>
                <a:t>128.0</a:t>
              </a:r>
            </a:p>
          </p:txBody>
        </p:sp>
        <p:sp>
          <p:nvSpPr>
            <p:cNvPr id="198" name="TextBox 197"/>
            <p:cNvSpPr txBox="1"/>
            <p:nvPr/>
          </p:nvSpPr>
          <p:spPr>
            <a:xfrm>
              <a:off x="7325888" y="5301208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0070C0"/>
                  </a:solidFill>
                </a:rPr>
                <a:t>138.4</a:t>
              </a:r>
              <a:endParaRPr lang="en-US" altLang="zh-CN" sz="14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199" name="TextBox 198"/>
            <p:cNvSpPr txBox="1"/>
            <p:nvPr/>
          </p:nvSpPr>
          <p:spPr>
            <a:xfrm>
              <a:off x="8243324" y="1772816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FF0000"/>
                  </a:solidFill>
                </a:rPr>
                <a:t>8.5</a:t>
              </a:r>
            </a:p>
          </p:txBody>
        </p:sp>
        <p:sp>
          <p:nvSpPr>
            <p:cNvPr id="200" name="TextBox 199"/>
            <p:cNvSpPr txBox="1"/>
            <p:nvPr/>
          </p:nvSpPr>
          <p:spPr>
            <a:xfrm>
              <a:off x="8143938" y="2492896"/>
              <a:ext cx="5325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FF0000"/>
                  </a:solidFill>
                </a:rPr>
                <a:t>35.9</a:t>
              </a:r>
            </a:p>
          </p:txBody>
        </p:sp>
      </p:grpSp>
      <p:grpSp>
        <p:nvGrpSpPr>
          <p:cNvPr id="9" name="组合 235"/>
          <p:cNvGrpSpPr/>
          <p:nvPr/>
        </p:nvGrpSpPr>
        <p:grpSpPr>
          <a:xfrm>
            <a:off x="462750" y="1196752"/>
            <a:ext cx="8327735" cy="5505450"/>
            <a:chOff x="462750" y="1196752"/>
            <a:chExt cx="8327735" cy="5505450"/>
          </a:xfrm>
        </p:grpSpPr>
        <p:pic>
          <p:nvPicPr>
            <p:cNvPr id="237" name="Picture 10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62750" y="1196752"/>
              <a:ext cx="5505450" cy="5505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8" name="TextBox 237"/>
            <p:cNvSpPr txBox="1"/>
            <p:nvPr/>
          </p:nvSpPr>
          <p:spPr>
            <a:xfrm>
              <a:off x="611560" y="2996952"/>
              <a:ext cx="1627305" cy="307777"/>
            </a:xfrm>
            <a:prstGeom prst="rect">
              <a:avLst/>
            </a:prstGeom>
            <a:solidFill>
              <a:schemeClr val="tx1">
                <a:alpha val="29000"/>
              </a:schemeClr>
            </a:solidFill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#1   T0 = 128.1 ns</a:t>
              </a:r>
              <a:endParaRPr lang="zh-CN" altLang="en-US" sz="1400" dirty="0"/>
            </a:p>
          </p:txBody>
        </p:sp>
        <p:sp>
          <p:nvSpPr>
            <p:cNvPr id="239" name="TextBox 238"/>
            <p:cNvSpPr txBox="1"/>
            <p:nvPr/>
          </p:nvSpPr>
          <p:spPr>
            <a:xfrm>
              <a:off x="755576" y="1628800"/>
              <a:ext cx="1627305" cy="307777"/>
            </a:xfrm>
            <a:prstGeom prst="rect">
              <a:avLst/>
            </a:prstGeom>
            <a:solidFill>
              <a:srgbClr val="0070C0">
                <a:alpha val="45000"/>
              </a:srgbClr>
            </a:solidFill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#1   T0 = 147.4 ns</a:t>
              </a:r>
              <a:endParaRPr lang="zh-CN" altLang="en-US" sz="1400" dirty="0"/>
            </a:p>
          </p:txBody>
        </p:sp>
        <p:sp>
          <p:nvSpPr>
            <p:cNvPr id="240" name="TextBox 239"/>
            <p:cNvSpPr txBox="1"/>
            <p:nvPr/>
          </p:nvSpPr>
          <p:spPr>
            <a:xfrm>
              <a:off x="827584" y="5013176"/>
              <a:ext cx="1627305" cy="30777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#1   T0 = 167.0 ns</a:t>
              </a:r>
              <a:endParaRPr lang="zh-CN" altLang="en-US" sz="1400" dirty="0"/>
            </a:p>
          </p:txBody>
        </p:sp>
        <p:sp>
          <p:nvSpPr>
            <p:cNvPr id="241" name="TextBox 240"/>
            <p:cNvSpPr txBox="1"/>
            <p:nvPr/>
          </p:nvSpPr>
          <p:spPr>
            <a:xfrm>
              <a:off x="4644008" y="4509120"/>
              <a:ext cx="1627305" cy="307777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#1   T0 = 139.2 ns</a:t>
              </a:r>
              <a:endParaRPr lang="zh-CN" altLang="en-US" sz="1400" dirty="0"/>
            </a:p>
          </p:txBody>
        </p:sp>
        <p:sp>
          <p:nvSpPr>
            <p:cNvPr id="242" name="TextBox 241"/>
            <p:cNvSpPr txBox="1"/>
            <p:nvPr/>
          </p:nvSpPr>
          <p:spPr>
            <a:xfrm>
              <a:off x="4655635" y="3140968"/>
              <a:ext cx="1527919" cy="307777"/>
            </a:xfrm>
            <a:prstGeom prst="rect">
              <a:avLst/>
            </a:prstGeom>
            <a:solidFill>
              <a:schemeClr val="tx1">
                <a:alpha val="29000"/>
              </a:schemeClr>
            </a:solidFill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#0   T0 = 97.0 ns</a:t>
              </a:r>
              <a:endParaRPr lang="zh-CN" altLang="en-US" sz="1400" dirty="0"/>
            </a:p>
          </p:txBody>
        </p:sp>
        <p:sp>
          <p:nvSpPr>
            <p:cNvPr id="243" name="TextBox 242"/>
            <p:cNvSpPr txBox="1"/>
            <p:nvPr/>
          </p:nvSpPr>
          <p:spPr>
            <a:xfrm>
              <a:off x="4139952" y="1700808"/>
              <a:ext cx="1613968" cy="307777"/>
            </a:xfrm>
            <a:prstGeom prst="rect">
              <a:avLst/>
            </a:prstGeom>
            <a:solidFill>
              <a:schemeClr val="tx1">
                <a:alpha val="29000"/>
              </a:schemeClr>
            </a:solidFill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#1   T0 = 117.1 ns</a:t>
              </a:r>
              <a:endParaRPr lang="zh-CN" altLang="en-US" sz="1400" dirty="0"/>
            </a:p>
          </p:txBody>
        </p:sp>
        <p:cxnSp>
          <p:nvCxnSpPr>
            <p:cNvPr id="244" name="直接箭头连接符 243"/>
            <p:cNvCxnSpPr/>
            <p:nvPr/>
          </p:nvCxnSpPr>
          <p:spPr>
            <a:xfrm flipH="1">
              <a:off x="6300192" y="1628800"/>
              <a:ext cx="72008" cy="496855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直接连接符 244"/>
            <p:cNvCxnSpPr/>
            <p:nvPr/>
          </p:nvCxnSpPr>
          <p:spPr>
            <a:xfrm>
              <a:off x="6372200" y="1916832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直接连接符 245"/>
            <p:cNvCxnSpPr/>
            <p:nvPr/>
          </p:nvCxnSpPr>
          <p:spPr>
            <a:xfrm>
              <a:off x="6372200" y="2636912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直接连接符 246"/>
            <p:cNvCxnSpPr/>
            <p:nvPr/>
          </p:nvCxnSpPr>
          <p:spPr>
            <a:xfrm>
              <a:off x="6354616" y="4581128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直接连接符 247"/>
            <p:cNvCxnSpPr/>
            <p:nvPr/>
          </p:nvCxnSpPr>
          <p:spPr>
            <a:xfrm>
              <a:off x="6300192" y="5085184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直接连接符 248"/>
            <p:cNvCxnSpPr/>
            <p:nvPr/>
          </p:nvCxnSpPr>
          <p:spPr>
            <a:xfrm>
              <a:off x="6300192" y="5445224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直接连接符 249"/>
            <p:cNvCxnSpPr/>
            <p:nvPr/>
          </p:nvCxnSpPr>
          <p:spPr>
            <a:xfrm>
              <a:off x="6300192" y="5877272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1" name="TextBox 250"/>
            <p:cNvSpPr txBox="1"/>
            <p:nvPr/>
          </p:nvSpPr>
          <p:spPr>
            <a:xfrm>
              <a:off x="6732240" y="1772816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8.4</a:t>
              </a:r>
            </a:p>
          </p:txBody>
        </p:sp>
        <p:sp>
          <p:nvSpPr>
            <p:cNvPr id="252" name="TextBox 251"/>
            <p:cNvSpPr txBox="1"/>
            <p:nvPr/>
          </p:nvSpPr>
          <p:spPr>
            <a:xfrm>
              <a:off x="6660232" y="2503929"/>
              <a:ext cx="5325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35.9</a:t>
              </a:r>
            </a:p>
          </p:txBody>
        </p:sp>
        <p:sp>
          <p:nvSpPr>
            <p:cNvPr id="253" name="TextBox 252"/>
            <p:cNvSpPr txBox="1"/>
            <p:nvPr/>
          </p:nvSpPr>
          <p:spPr>
            <a:xfrm>
              <a:off x="6617729" y="4417367"/>
              <a:ext cx="6185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114.1</a:t>
              </a:r>
            </a:p>
          </p:txBody>
        </p:sp>
        <p:sp>
          <p:nvSpPr>
            <p:cNvPr id="254" name="TextBox 253"/>
            <p:cNvSpPr txBox="1"/>
            <p:nvPr/>
          </p:nvSpPr>
          <p:spPr>
            <a:xfrm>
              <a:off x="6588224" y="4952201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128.2</a:t>
              </a:r>
            </a:p>
          </p:txBody>
        </p:sp>
        <p:sp>
          <p:nvSpPr>
            <p:cNvPr id="255" name="TextBox 254"/>
            <p:cNvSpPr txBox="1"/>
            <p:nvPr/>
          </p:nvSpPr>
          <p:spPr>
            <a:xfrm>
              <a:off x="6588224" y="5312241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139.0</a:t>
              </a:r>
            </a:p>
          </p:txBody>
        </p:sp>
        <p:sp>
          <p:nvSpPr>
            <p:cNvPr id="256" name="TextBox 255"/>
            <p:cNvSpPr txBox="1"/>
            <p:nvPr/>
          </p:nvSpPr>
          <p:spPr>
            <a:xfrm>
              <a:off x="6588224" y="5733256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148.3</a:t>
              </a:r>
            </a:p>
          </p:txBody>
        </p:sp>
        <p:sp>
          <p:nvSpPr>
            <p:cNvPr id="257" name="TextBox 256"/>
            <p:cNvSpPr txBox="1"/>
            <p:nvPr/>
          </p:nvSpPr>
          <p:spPr>
            <a:xfrm>
              <a:off x="6012160" y="1196752"/>
              <a:ext cx="277832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FF0000"/>
                  </a:solidFill>
                </a:rPr>
                <a:t>T0 (ns) : MC        </a:t>
              </a:r>
              <a:r>
                <a:rPr lang="en-US" altLang="zh-CN" sz="1400" dirty="0" smtClean="0">
                  <a:solidFill>
                    <a:srgbClr val="0070C0"/>
                  </a:solidFill>
                </a:rPr>
                <a:t>Input      Iter_2</a:t>
              </a:r>
              <a:endParaRPr lang="zh-CN" altLang="en-US" sz="1400" dirty="0">
                <a:solidFill>
                  <a:srgbClr val="0070C0"/>
                </a:solidFill>
              </a:endParaRPr>
            </a:p>
          </p:txBody>
        </p:sp>
        <p:sp>
          <p:nvSpPr>
            <p:cNvPr id="258" name="TextBox 257"/>
            <p:cNvSpPr txBox="1"/>
            <p:nvPr/>
          </p:nvSpPr>
          <p:spPr>
            <a:xfrm>
              <a:off x="7460028" y="1772816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0070C0"/>
                  </a:solidFill>
                </a:rPr>
                <a:t>8.3</a:t>
              </a:r>
            </a:p>
          </p:txBody>
        </p:sp>
        <p:sp>
          <p:nvSpPr>
            <p:cNvPr id="259" name="TextBox 258"/>
            <p:cNvSpPr txBox="1"/>
            <p:nvPr/>
          </p:nvSpPr>
          <p:spPr>
            <a:xfrm>
              <a:off x="7452320" y="1465039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0.0</a:t>
              </a:r>
            </a:p>
          </p:txBody>
        </p:sp>
        <p:sp>
          <p:nvSpPr>
            <p:cNvPr id="260" name="TextBox 259"/>
            <p:cNvSpPr txBox="1"/>
            <p:nvPr/>
          </p:nvSpPr>
          <p:spPr>
            <a:xfrm>
              <a:off x="7380312" y="2492896"/>
              <a:ext cx="5325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0070C0"/>
                  </a:solidFill>
                </a:rPr>
                <a:t>34.6</a:t>
              </a:r>
              <a:endParaRPr lang="en-US" altLang="zh-CN" sz="14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261" name="TextBox 260"/>
            <p:cNvSpPr txBox="1"/>
            <p:nvPr/>
          </p:nvSpPr>
          <p:spPr>
            <a:xfrm>
              <a:off x="7325888" y="4417367"/>
              <a:ext cx="6185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0070C0"/>
                  </a:solidFill>
                </a:rPr>
                <a:t>112.4</a:t>
              </a:r>
              <a:endParaRPr lang="en-US" altLang="zh-CN" sz="14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262" name="TextBox 261"/>
            <p:cNvSpPr txBox="1"/>
            <p:nvPr/>
          </p:nvSpPr>
          <p:spPr>
            <a:xfrm>
              <a:off x="7325888" y="4949471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0070C0"/>
                  </a:solidFill>
                </a:rPr>
                <a:t>128.0</a:t>
              </a:r>
              <a:endParaRPr lang="en-US" altLang="zh-CN" sz="14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263" name="TextBox 262"/>
            <p:cNvSpPr txBox="1"/>
            <p:nvPr/>
          </p:nvSpPr>
          <p:spPr>
            <a:xfrm>
              <a:off x="8057889" y="4417367"/>
              <a:ext cx="6185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FF0000"/>
                  </a:solidFill>
                </a:rPr>
                <a:t>116.0</a:t>
              </a:r>
            </a:p>
          </p:txBody>
        </p:sp>
        <p:sp>
          <p:nvSpPr>
            <p:cNvPr id="264" name="TextBox 263"/>
            <p:cNvSpPr txBox="1"/>
            <p:nvPr/>
          </p:nvSpPr>
          <p:spPr>
            <a:xfrm>
              <a:off x="8044552" y="4940679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FF0000"/>
                  </a:solidFill>
                </a:rPr>
                <a:t>128.0</a:t>
              </a:r>
            </a:p>
          </p:txBody>
        </p:sp>
        <p:sp>
          <p:nvSpPr>
            <p:cNvPr id="265" name="TextBox 264"/>
            <p:cNvSpPr txBox="1"/>
            <p:nvPr/>
          </p:nvSpPr>
          <p:spPr>
            <a:xfrm>
              <a:off x="7325888" y="5301208"/>
              <a:ext cx="631904" cy="307777"/>
            </a:xfrm>
            <a:prstGeom prst="rect">
              <a:avLst/>
            </a:prstGeom>
            <a:solidFill>
              <a:srgbClr val="FF0000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0070C0"/>
                  </a:solidFill>
                </a:rPr>
                <a:t>138.4</a:t>
              </a:r>
              <a:endParaRPr lang="en-US" altLang="zh-CN" sz="14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266" name="TextBox 265"/>
            <p:cNvSpPr txBox="1"/>
            <p:nvPr/>
          </p:nvSpPr>
          <p:spPr>
            <a:xfrm>
              <a:off x="8028384" y="5301208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FF0000"/>
                  </a:solidFill>
                </a:rPr>
                <a:t>139.2</a:t>
              </a:r>
            </a:p>
          </p:txBody>
        </p:sp>
        <p:sp>
          <p:nvSpPr>
            <p:cNvPr id="267" name="TextBox 266"/>
            <p:cNvSpPr txBox="1"/>
            <p:nvPr/>
          </p:nvSpPr>
          <p:spPr>
            <a:xfrm>
              <a:off x="7325888" y="5722303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0070C0"/>
                  </a:solidFill>
                </a:rPr>
                <a:t>147.4</a:t>
              </a:r>
              <a:endParaRPr lang="en-US" altLang="zh-CN" sz="14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268" name="TextBox 267"/>
            <p:cNvSpPr txBox="1"/>
            <p:nvPr/>
          </p:nvSpPr>
          <p:spPr>
            <a:xfrm>
              <a:off x="8243324" y="1772816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FF0000"/>
                  </a:solidFill>
                </a:rPr>
                <a:t>8.5</a:t>
              </a:r>
            </a:p>
          </p:txBody>
        </p:sp>
        <p:sp>
          <p:nvSpPr>
            <p:cNvPr id="269" name="TextBox 268"/>
            <p:cNvSpPr txBox="1"/>
            <p:nvPr/>
          </p:nvSpPr>
          <p:spPr>
            <a:xfrm>
              <a:off x="8143938" y="2492896"/>
              <a:ext cx="5325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FF0000"/>
                  </a:solidFill>
                </a:rPr>
                <a:t>35.9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7624" y="2924944"/>
            <a:ext cx="69204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Time-based simulation with DPM events</a:t>
            </a:r>
            <a:endParaRPr lang="zh-CN" alt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D4646D-3B11-4FCA-B3FA-48F9617E54D6}" type="slidenum">
              <a:rPr lang="zh-CN" altLang="en-US" smtClean="0"/>
              <a:pPr>
                <a:defRPr/>
              </a:pPr>
              <a:t>12</a:t>
            </a:fld>
            <a:endParaRPr lang="zh-CN" altLang="en-US"/>
          </a:p>
        </p:txBody>
      </p:sp>
      <p:sp>
        <p:nvSpPr>
          <p:cNvPr id="9" name="灯片编号占位符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D4646D-3B11-4FCA-B3FA-48F9617E54D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506710" y="1196752"/>
            <a:ext cx="8283775" cy="5505450"/>
            <a:chOff x="506710" y="1196752"/>
            <a:chExt cx="8283775" cy="5505450"/>
          </a:xfrm>
        </p:grpSpPr>
        <p:pic>
          <p:nvPicPr>
            <p:cNvPr id="89091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6710" y="1196752"/>
              <a:ext cx="5505450" cy="5505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0" name="直接箭头连接符 9"/>
            <p:cNvCxnSpPr/>
            <p:nvPr/>
          </p:nvCxnSpPr>
          <p:spPr>
            <a:xfrm flipH="1">
              <a:off x="6300192" y="1628800"/>
              <a:ext cx="72008" cy="496855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6372200" y="1916832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6372200" y="2636912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6354616" y="4581128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6300192" y="5085184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6300192" y="5445224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6300192" y="5877272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6732240" y="1772816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8.4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660232" y="2503929"/>
              <a:ext cx="5325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35.9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617729" y="4417367"/>
              <a:ext cx="6185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114.1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588224" y="4952201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128.2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588224" y="5312241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139.0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588224" y="5733256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148.3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012160" y="1196752"/>
              <a:ext cx="277832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FF0000"/>
                  </a:solidFill>
                </a:rPr>
                <a:t>T0 (ns) : MC        </a:t>
              </a:r>
              <a:r>
                <a:rPr lang="en-US" altLang="zh-CN" sz="1400" dirty="0" smtClean="0">
                  <a:solidFill>
                    <a:srgbClr val="0070C0"/>
                  </a:solidFill>
                </a:rPr>
                <a:t>Input      Iter_2</a:t>
              </a:r>
              <a:endParaRPr lang="zh-CN" altLang="en-US" sz="1400" dirty="0">
                <a:solidFill>
                  <a:srgbClr val="0070C0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460028" y="1772816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0070C0"/>
                  </a:solidFill>
                </a:rPr>
                <a:t>9.0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452320" y="1465039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0.0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699792" y="1988840"/>
              <a:ext cx="1428533" cy="307777"/>
            </a:xfrm>
            <a:prstGeom prst="rect">
              <a:avLst/>
            </a:prstGeom>
            <a:solidFill>
              <a:srgbClr val="0070C0">
                <a:alpha val="45000"/>
              </a:srgbClr>
            </a:solidFill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#0   T0 = 9.0 ns</a:t>
              </a:r>
              <a:endParaRPr lang="zh-CN" altLang="en-US" sz="140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635896" y="6237312"/>
              <a:ext cx="1527919" cy="30777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#1   T0 = 35.7 ns</a:t>
              </a:r>
              <a:endParaRPr lang="zh-CN" altLang="en-US" sz="1400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4427984" y="4653136"/>
              <a:ext cx="1527919" cy="30777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#1   T0 = 95.3 ns</a:t>
              </a:r>
              <a:endParaRPr lang="zh-CN" altLang="en-US" sz="1400" dirty="0"/>
            </a:p>
          </p:txBody>
        </p:sp>
      </p:grpSp>
      <p:pic>
        <p:nvPicPr>
          <p:cNvPr id="26" name="Picture 5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04664"/>
            <a:ext cx="7572375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8" name="组合 27"/>
          <p:cNvGrpSpPr/>
          <p:nvPr/>
        </p:nvGrpSpPr>
        <p:grpSpPr>
          <a:xfrm>
            <a:off x="502228" y="1196752"/>
            <a:ext cx="8283775" cy="5505450"/>
            <a:chOff x="506710" y="1196752"/>
            <a:chExt cx="8283775" cy="5505450"/>
          </a:xfrm>
        </p:grpSpPr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06710" y="1196752"/>
              <a:ext cx="5505450" cy="5505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0" name="直接箭头连接符 29"/>
            <p:cNvCxnSpPr/>
            <p:nvPr/>
          </p:nvCxnSpPr>
          <p:spPr>
            <a:xfrm flipH="1">
              <a:off x="6300192" y="1628800"/>
              <a:ext cx="72008" cy="496855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>
              <a:off x="6372200" y="1916832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>
              <a:off x="6372200" y="2636912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>
              <a:off x="6354616" y="4581128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6300192" y="5085184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>
              <a:off x="6300192" y="5445224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6300192" y="5877272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6732240" y="1772816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8.4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660232" y="2503929"/>
              <a:ext cx="5325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35.9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617729" y="4417367"/>
              <a:ext cx="6185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114.1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588224" y="4952201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128.2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588224" y="5312241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139.0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588224" y="5733256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148.3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012160" y="1196752"/>
              <a:ext cx="277832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FF0000"/>
                  </a:solidFill>
                </a:rPr>
                <a:t>T0 (ns) : MC        </a:t>
              </a:r>
              <a:r>
                <a:rPr lang="en-US" altLang="zh-CN" sz="1400" dirty="0" smtClean="0">
                  <a:solidFill>
                    <a:srgbClr val="0070C0"/>
                  </a:solidFill>
                </a:rPr>
                <a:t>Input      Iter_2</a:t>
              </a:r>
              <a:endParaRPr lang="zh-CN" altLang="en-US" sz="1400" dirty="0">
                <a:solidFill>
                  <a:srgbClr val="0070C0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460028" y="1772816"/>
              <a:ext cx="433132" cy="307777"/>
            </a:xfrm>
            <a:prstGeom prst="rect">
              <a:avLst/>
            </a:prstGeom>
            <a:solidFill>
              <a:srgbClr val="FF0000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0070C0"/>
                  </a:solidFill>
                </a:rPr>
                <a:t>9.0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452320" y="1465039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0.0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380312" y="2492896"/>
              <a:ext cx="5325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0070C0"/>
                  </a:solidFill>
                </a:rPr>
                <a:t>37.2</a:t>
              </a:r>
              <a:endParaRPr lang="en-US" altLang="zh-CN" sz="14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8243324" y="1772816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FF0000"/>
                  </a:solidFill>
                </a:rPr>
                <a:t>9.4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707904" y="6237312"/>
              <a:ext cx="1527919" cy="307777"/>
            </a:xfrm>
            <a:prstGeom prst="rect">
              <a:avLst/>
            </a:prstGeom>
            <a:solidFill>
              <a:srgbClr val="0070C0">
                <a:alpha val="45000"/>
              </a:srgbClr>
            </a:solidFill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#0   T0 = 37.2 ns</a:t>
              </a:r>
              <a:endParaRPr lang="zh-CN" altLang="en-US" sz="1400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699792" y="1969095"/>
              <a:ext cx="1428533" cy="307777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#1   T0 = 9.4 ns</a:t>
              </a:r>
              <a:endParaRPr lang="zh-CN" altLang="en-US" sz="1400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427984" y="4653136"/>
              <a:ext cx="1527919" cy="30777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#1   T0 = 98.3 ns</a:t>
              </a:r>
              <a:endParaRPr lang="zh-CN" altLang="en-US" sz="1400" dirty="0"/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506710" y="1196752"/>
            <a:ext cx="8283775" cy="5499100"/>
            <a:chOff x="506710" y="1196752"/>
            <a:chExt cx="8283775" cy="5499100"/>
          </a:xfrm>
        </p:grpSpPr>
        <p:pic>
          <p:nvPicPr>
            <p:cNvPr id="54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06710" y="1196752"/>
              <a:ext cx="5505450" cy="5499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55" name="直接箭头连接符 54"/>
            <p:cNvCxnSpPr/>
            <p:nvPr/>
          </p:nvCxnSpPr>
          <p:spPr>
            <a:xfrm flipH="1">
              <a:off x="6300192" y="1628800"/>
              <a:ext cx="72008" cy="496855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/>
            <p:cNvCxnSpPr/>
            <p:nvPr/>
          </p:nvCxnSpPr>
          <p:spPr>
            <a:xfrm>
              <a:off x="6372200" y="1916832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/>
          </p:nvCxnSpPr>
          <p:spPr>
            <a:xfrm>
              <a:off x="6372200" y="2636912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>
              <a:off x="6354616" y="4581128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>
              <a:off x="6300192" y="5085184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/>
            <p:cNvCxnSpPr/>
            <p:nvPr/>
          </p:nvCxnSpPr>
          <p:spPr>
            <a:xfrm>
              <a:off x="6300192" y="5445224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>
              <a:off x="6300192" y="5877272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/>
            <p:cNvSpPr txBox="1"/>
            <p:nvPr/>
          </p:nvSpPr>
          <p:spPr>
            <a:xfrm>
              <a:off x="6732240" y="1772816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8.4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6660232" y="2503929"/>
              <a:ext cx="5325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35.9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6617729" y="4417367"/>
              <a:ext cx="6185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114.1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6588224" y="4952201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128.2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6588224" y="5312241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139.0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6588224" y="5733256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148.3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6012160" y="1196752"/>
              <a:ext cx="277832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FF0000"/>
                  </a:solidFill>
                </a:rPr>
                <a:t>T0 (ns) : MC        </a:t>
              </a:r>
              <a:r>
                <a:rPr lang="en-US" altLang="zh-CN" sz="1400" dirty="0" smtClean="0">
                  <a:solidFill>
                    <a:srgbClr val="0070C0"/>
                  </a:solidFill>
                </a:rPr>
                <a:t>Input      Iter_2</a:t>
              </a:r>
              <a:endParaRPr lang="zh-CN" altLang="en-US" sz="1400" dirty="0">
                <a:solidFill>
                  <a:srgbClr val="0070C0"/>
                </a:solidFill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7460028" y="1772816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0070C0"/>
                  </a:solidFill>
                </a:rPr>
                <a:t>9.0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7452320" y="1465039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0.0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7380312" y="2492896"/>
              <a:ext cx="532518" cy="307777"/>
            </a:xfrm>
            <a:prstGeom prst="rect">
              <a:avLst/>
            </a:prstGeom>
            <a:solidFill>
              <a:srgbClr val="FF0000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0070C0"/>
                  </a:solidFill>
                </a:rPr>
                <a:t>37.2</a:t>
              </a:r>
              <a:endParaRPr lang="en-US" altLang="zh-CN" sz="14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7325888" y="4417367"/>
              <a:ext cx="6185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0070C0"/>
                  </a:solidFill>
                </a:rPr>
                <a:t>114.5</a:t>
              </a:r>
              <a:endParaRPr lang="en-US" altLang="zh-CN" sz="14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8243324" y="1772816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FF0000"/>
                  </a:solidFill>
                </a:rPr>
                <a:t>9.4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8143938" y="2492896"/>
              <a:ext cx="5325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FF0000"/>
                  </a:solidFill>
                </a:rPr>
                <a:t>38.2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3707904" y="6237312"/>
              <a:ext cx="1527919" cy="307777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#0   T0 = 38.2 ns</a:t>
              </a:r>
              <a:endParaRPr lang="zh-CN" altLang="en-US" sz="1400" dirty="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4427984" y="4653136"/>
              <a:ext cx="1613968" cy="307777"/>
            </a:xfrm>
            <a:prstGeom prst="rect">
              <a:avLst/>
            </a:prstGeom>
            <a:solidFill>
              <a:srgbClr val="0070C0">
                <a:alpha val="45000"/>
              </a:srgbClr>
            </a:solidFill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#1   T0 = 114.5 ns</a:t>
              </a:r>
              <a:endParaRPr lang="zh-CN" altLang="en-US" sz="1400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5076056" y="3573016"/>
              <a:ext cx="1613968" cy="307777"/>
            </a:xfrm>
            <a:prstGeom prst="rect">
              <a:avLst/>
            </a:prstGeom>
            <a:solidFill>
              <a:srgbClr val="0070C0">
                <a:alpha val="45000"/>
              </a:srgbClr>
            </a:solidFill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#1   T0 = 115.3 ns</a:t>
              </a:r>
              <a:endParaRPr lang="zh-CN" altLang="en-US" sz="1400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1907704" y="6237312"/>
              <a:ext cx="1627305" cy="307777"/>
            </a:xfrm>
            <a:prstGeom prst="rect">
              <a:avLst/>
            </a:prstGeom>
            <a:solidFill>
              <a:srgbClr val="0070C0">
                <a:alpha val="45000"/>
              </a:srgbClr>
            </a:solidFill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#1   T0 = 128.0 ns</a:t>
              </a:r>
              <a:endParaRPr lang="zh-CN" altLang="en-US" sz="1400" dirty="0"/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508704" y="1196752"/>
            <a:ext cx="8283775" cy="5505450"/>
            <a:chOff x="506710" y="1196752"/>
            <a:chExt cx="8283775" cy="5505450"/>
          </a:xfrm>
        </p:grpSpPr>
        <p:pic>
          <p:nvPicPr>
            <p:cNvPr id="81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06710" y="1196752"/>
              <a:ext cx="5505450" cy="5505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2" name="直接箭头连接符 81"/>
            <p:cNvCxnSpPr/>
            <p:nvPr/>
          </p:nvCxnSpPr>
          <p:spPr>
            <a:xfrm flipH="1">
              <a:off x="6300192" y="1628800"/>
              <a:ext cx="72008" cy="496855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82"/>
            <p:cNvCxnSpPr/>
            <p:nvPr/>
          </p:nvCxnSpPr>
          <p:spPr>
            <a:xfrm>
              <a:off x="6372200" y="1916832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接连接符 83"/>
            <p:cNvCxnSpPr/>
            <p:nvPr/>
          </p:nvCxnSpPr>
          <p:spPr>
            <a:xfrm>
              <a:off x="6372200" y="2636912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接连接符 84"/>
            <p:cNvCxnSpPr/>
            <p:nvPr/>
          </p:nvCxnSpPr>
          <p:spPr>
            <a:xfrm>
              <a:off x="6354616" y="4581128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接连接符 85"/>
            <p:cNvCxnSpPr/>
            <p:nvPr/>
          </p:nvCxnSpPr>
          <p:spPr>
            <a:xfrm>
              <a:off x="6300192" y="5085184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接连接符 86"/>
            <p:cNvCxnSpPr/>
            <p:nvPr/>
          </p:nvCxnSpPr>
          <p:spPr>
            <a:xfrm>
              <a:off x="6300192" y="5445224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/>
            <p:cNvCxnSpPr/>
            <p:nvPr/>
          </p:nvCxnSpPr>
          <p:spPr>
            <a:xfrm>
              <a:off x="6300192" y="5877272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TextBox 88"/>
            <p:cNvSpPr txBox="1"/>
            <p:nvPr/>
          </p:nvSpPr>
          <p:spPr>
            <a:xfrm>
              <a:off x="6732240" y="1772816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8.4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6660232" y="2503929"/>
              <a:ext cx="5325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35.9</a:t>
              </a: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6617729" y="4417367"/>
              <a:ext cx="6185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114.1</a:t>
              </a: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6588224" y="4952201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128.2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6588224" y="5312241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139.0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6588224" y="5733256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148.3</a:t>
              </a: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6012160" y="1196752"/>
              <a:ext cx="277832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FF0000"/>
                  </a:solidFill>
                </a:rPr>
                <a:t>T0 (ns) : MC        </a:t>
              </a:r>
              <a:r>
                <a:rPr lang="en-US" altLang="zh-CN" sz="1400" dirty="0" smtClean="0">
                  <a:solidFill>
                    <a:srgbClr val="0070C0"/>
                  </a:solidFill>
                </a:rPr>
                <a:t>Input      Iter_2</a:t>
              </a:r>
              <a:endParaRPr lang="zh-CN" altLang="en-US" sz="1400" dirty="0">
                <a:solidFill>
                  <a:srgbClr val="0070C0"/>
                </a:solidFill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7452320" y="1465039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0.0</a:t>
              </a: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7380312" y="2492896"/>
              <a:ext cx="5325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0070C0"/>
                  </a:solidFill>
                </a:rPr>
                <a:t>37.2</a:t>
              </a:r>
              <a:endParaRPr lang="en-US" altLang="zh-CN" sz="14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7325888" y="4417367"/>
              <a:ext cx="618567" cy="307777"/>
            </a:xfrm>
            <a:prstGeom prst="rect">
              <a:avLst/>
            </a:prstGeom>
            <a:solidFill>
              <a:srgbClr val="FF0000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0070C0"/>
                  </a:solidFill>
                </a:rPr>
                <a:t>114.5</a:t>
              </a:r>
              <a:endParaRPr lang="en-US" altLang="zh-CN" sz="14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7325888" y="5281463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0070C0"/>
                  </a:solidFill>
                </a:rPr>
                <a:t>140.9</a:t>
              </a:r>
              <a:endParaRPr lang="en-US" altLang="zh-CN" sz="14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8057889" y="4417367"/>
              <a:ext cx="6185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FF0000"/>
                  </a:solidFill>
                </a:rPr>
                <a:t>116.6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7460028" y="1772816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0070C0"/>
                  </a:solidFill>
                </a:rPr>
                <a:t>9.0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8243324" y="1772816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FF0000"/>
                  </a:solidFill>
                </a:rPr>
                <a:t>9.4</a:t>
              </a: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8143938" y="2492896"/>
              <a:ext cx="5325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FF0000"/>
                  </a:solidFill>
                </a:rPr>
                <a:t>38.2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5076056" y="3573016"/>
              <a:ext cx="1613968" cy="307777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#1   T0 = 116.8 ns</a:t>
              </a:r>
              <a:endParaRPr lang="zh-CN" altLang="en-US" sz="1400" dirty="0"/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4427984" y="4653136"/>
              <a:ext cx="1613968" cy="307777"/>
            </a:xfrm>
            <a:prstGeom prst="rect">
              <a:avLst/>
            </a:prstGeom>
            <a:solidFill>
              <a:srgbClr val="FF0000"/>
            </a:solidFill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#1   T0 = 116.6 ns</a:t>
              </a:r>
              <a:endParaRPr lang="zh-CN" altLang="en-US" sz="1400" dirty="0"/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1907704" y="6237312"/>
              <a:ext cx="1663661" cy="307777"/>
            </a:xfrm>
            <a:prstGeom prst="rect">
              <a:avLst/>
            </a:prstGeom>
            <a:solidFill>
              <a:srgbClr val="FF0000"/>
            </a:solidFill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#1   T0 = 119.0 ns</a:t>
              </a:r>
              <a:endParaRPr lang="zh-CN" altLang="en-US" sz="1400" dirty="0"/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4427984" y="1412776"/>
              <a:ext cx="1627305" cy="307777"/>
            </a:xfrm>
            <a:prstGeom prst="rect">
              <a:avLst/>
            </a:prstGeom>
            <a:solidFill>
              <a:srgbClr val="0070C0">
                <a:alpha val="45000"/>
              </a:srgbClr>
            </a:solidFill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#1   T0 = 140.9 ns</a:t>
              </a:r>
              <a:endParaRPr lang="zh-CN" altLang="en-US" sz="1400" dirty="0"/>
            </a:p>
          </p:txBody>
        </p:sp>
      </p:grpSp>
      <p:grpSp>
        <p:nvGrpSpPr>
          <p:cNvPr id="108" name="组合 107"/>
          <p:cNvGrpSpPr/>
          <p:nvPr/>
        </p:nvGrpSpPr>
        <p:grpSpPr>
          <a:xfrm>
            <a:off x="508704" y="1196752"/>
            <a:ext cx="8283775" cy="5505450"/>
            <a:chOff x="506710" y="1196752"/>
            <a:chExt cx="8283775" cy="5505450"/>
          </a:xfrm>
        </p:grpSpPr>
        <p:pic>
          <p:nvPicPr>
            <p:cNvPr id="109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06710" y="1196752"/>
              <a:ext cx="5505450" cy="5505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10" name="直接箭头连接符 109"/>
            <p:cNvCxnSpPr/>
            <p:nvPr/>
          </p:nvCxnSpPr>
          <p:spPr>
            <a:xfrm flipH="1">
              <a:off x="6300192" y="1628800"/>
              <a:ext cx="72008" cy="496855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接连接符 110"/>
            <p:cNvCxnSpPr/>
            <p:nvPr/>
          </p:nvCxnSpPr>
          <p:spPr>
            <a:xfrm>
              <a:off x="6372200" y="1916832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接连接符 111"/>
            <p:cNvCxnSpPr/>
            <p:nvPr/>
          </p:nvCxnSpPr>
          <p:spPr>
            <a:xfrm>
              <a:off x="6372200" y="2636912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接连接符 112"/>
            <p:cNvCxnSpPr/>
            <p:nvPr/>
          </p:nvCxnSpPr>
          <p:spPr>
            <a:xfrm>
              <a:off x="6354616" y="4581128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直接连接符 113"/>
            <p:cNvCxnSpPr/>
            <p:nvPr/>
          </p:nvCxnSpPr>
          <p:spPr>
            <a:xfrm>
              <a:off x="6300192" y="5085184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直接连接符 114"/>
            <p:cNvCxnSpPr/>
            <p:nvPr/>
          </p:nvCxnSpPr>
          <p:spPr>
            <a:xfrm>
              <a:off x="6300192" y="5445224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接连接符 115"/>
            <p:cNvCxnSpPr/>
            <p:nvPr/>
          </p:nvCxnSpPr>
          <p:spPr>
            <a:xfrm>
              <a:off x="6300192" y="5877272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TextBox 116"/>
            <p:cNvSpPr txBox="1"/>
            <p:nvPr/>
          </p:nvSpPr>
          <p:spPr>
            <a:xfrm>
              <a:off x="6732240" y="1772816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8.4</a:t>
              </a: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6660232" y="2503929"/>
              <a:ext cx="5325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35.9</a:t>
              </a: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6617729" y="4417367"/>
              <a:ext cx="6185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114.1</a:t>
              </a: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6588224" y="4952201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128.2</a:t>
              </a: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6588224" y="5312241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139.0</a:t>
              </a: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6588224" y="5733256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148.3</a:t>
              </a: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6012160" y="1196752"/>
              <a:ext cx="277832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FF0000"/>
                  </a:solidFill>
                </a:rPr>
                <a:t>T0 (ns) : MC        </a:t>
              </a:r>
              <a:r>
                <a:rPr lang="en-US" altLang="zh-CN" sz="1400" dirty="0" smtClean="0">
                  <a:solidFill>
                    <a:srgbClr val="0070C0"/>
                  </a:solidFill>
                </a:rPr>
                <a:t>Input      Iter_2</a:t>
              </a:r>
              <a:endParaRPr lang="zh-CN" altLang="en-US" sz="1400" dirty="0">
                <a:solidFill>
                  <a:srgbClr val="0070C0"/>
                </a:solidFill>
              </a:endParaRP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7452320" y="1465039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0.0</a:t>
              </a: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7380312" y="2492896"/>
              <a:ext cx="5325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0070C0"/>
                  </a:solidFill>
                </a:rPr>
                <a:t>37.2</a:t>
              </a:r>
              <a:endParaRPr lang="en-US" altLang="zh-CN" sz="14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8057889" y="4417367"/>
              <a:ext cx="6185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FF0000"/>
                  </a:solidFill>
                </a:rPr>
                <a:t>115.3</a:t>
              </a: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7460028" y="1772816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0070C0"/>
                  </a:solidFill>
                </a:rPr>
                <a:t>9.0</a:t>
              </a: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8243324" y="1772816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FF0000"/>
                  </a:solidFill>
                </a:rPr>
                <a:t>9.4</a:t>
              </a: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8143938" y="2492896"/>
              <a:ext cx="5325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FF0000"/>
                  </a:solidFill>
                </a:rPr>
                <a:t>38.2</a:t>
              </a: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7325888" y="4417367"/>
              <a:ext cx="6185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0070C0"/>
                  </a:solidFill>
                </a:rPr>
                <a:t>114.5</a:t>
              </a:r>
              <a:endParaRPr lang="en-US" altLang="zh-CN" sz="14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7325888" y="5301208"/>
              <a:ext cx="631904" cy="307777"/>
            </a:xfrm>
            <a:prstGeom prst="rect">
              <a:avLst/>
            </a:prstGeom>
            <a:solidFill>
              <a:srgbClr val="FF0000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0070C0"/>
                  </a:solidFill>
                </a:rPr>
                <a:t>140.9</a:t>
              </a:r>
              <a:endParaRPr lang="en-US" altLang="zh-CN" sz="14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8028384" y="5301208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FF0000"/>
                  </a:solidFill>
                </a:rPr>
                <a:t>141.1</a:t>
              </a: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7325888" y="5722303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0070C0"/>
                  </a:solidFill>
                </a:rPr>
                <a:t>150.9</a:t>
              </a:r>
              <a:endParaRPr lang="en-US" altLang="zh-CN" sz="1400" dirty="0" smtClean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6710" y="1196752"/>
            <a:ext cx="5505450" cy="550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052513"/>
            <a:ext cx="9144000" cy="71437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1763688" y="455613"/>
            <a:ext cx="57935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The Missing Event at Event-based simulation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96136" y="1628800"/>
            <a:ext cx="3024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Tracks in this event are not well reconstructed. </a:t>
            </a:r>
          </a:p>
        </p:txBody>
      </p:sp>
      <p:sp>
        <p:nvSpPr>
          <p:cNvPr id="8" name="矩形 7"/>
          <p:cNvSpPr/>
          <p:nvPr/>
        </p:nvSpPr>
        <p:spPr>
          <a:xfrm>
            <a:off x="5724128" y="5373216"/>
            <a:ext cx="30963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 this case, it is hard to extract a T</a:t>
            </a:r>
            <a:r>
              <a:rPr lang="en-US" altLang="zh-CN" sz="2400" baseline="-25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zh-CN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zh-CN" alt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灯片编号占位符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D4646D-3B11-4FCA-B3FA-48F9617E54D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Foliennummernplatzhalt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AB68BE12-2B12-410F-BA27-B71877CEEFA1}" type="slidenum">
              <a:rPr lang="de-DE" altLang="zh-CN"/>
              <a:pPr>
                <a:defRPr/>
              </a:pPr>
              <a:t>14</a:t>
            </a:fld>
            <a:endParaRPr lang="de-DE" altLang="zh-CN"/>
          </a:p>
        </p:txBody>
      </p:sp>
      <p:sp>
        <p:nvSpPr>
          <p:cNvPr id="2055" name="Rectangle 3"/>
          <p:cNvSpPr>
            <a:spLocks noChangeArrowheads="1"/>
          </p:cNvSpPr>
          <p:nvPr/>
        </p:nvSpPr>
        <p:spPr bwMode="auto">
          <a:xfrm>
            <a:off x="0" y="1052513"/>
            <a:ext cx="9144000" cy="71437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2056" name="TextBox 6"/>
          <p:cNvSpPr txBox="1">
            <a:spLocks noChangeArrowheads="1"/>
          </p:cNvSpPr>
          <p:nvPr/>
        </p:nvSpPr>
        <p:spPr bwMode="auto">
          <a:xfrm>
            <a:off x="1619672" y="455613"/>
            <a:ext cx="59294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New Tracking Strategy with experimental data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60" name="Picture 5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1340768"/>
            <a:ext cx="7572375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直接箭头连接符 16"/>
          <p:cNvCxnSpPr/>
          <p:nvPr/>
        </p:nvCxnSpPr>
        <p:spPr>
          <a:xfrm>
            <a:off x="827584" y="2204864"/>
            <a:ext cx="7429500" cy="15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55576" y="2348880"/>
            <a:ext cx="78488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Hits are sorted according to their arrival time.</a:t>
            </a:r>
          </a:p>
          <a:p>
            <a:endParaRPr lang="en-US" altLang="zh-CN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 case of T</a:t>
            </a:r>
            <a:r>
              <a:rPr lang="en-US" altLang="zh-CN" sz="24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provided:</a:t>
            </a:r>
            <a:endParaRPr lang="en-US" altLang="zh-CN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CN" sz="2400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as a start point  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 hits in 220 ns window    run tracking algorithm   assign track to right event</a:t>
            </a:r>
          </a:p>
          <a:p>
            <a:endParaRPr lang="en-US" altLang="zh-CN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 case of T</a:t>
            </a:r>
            <a:r>
              <a:rPr lang="en-US" altLang="zh-CN" sz="24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not provided:</a:t>
            </a:r>
          </a:p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Dynamic T</a:t>
            </a:r>
            <a:r>
              <a:rPr lang="en-US" altLang="zh-CN" sz="2400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extraction (fast)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E5DD79-E196-4570-BA96-9EE02EE37784}" type="slidenum">
              <a:rPr lang="zh-CN" altLang="en-US"/>
              <a:pPr>
                <a:defRPr/>
              </a:pPr>
              <a:t>15</a:t>
            </a:fld>
            <a:endParaRPr lang="zh-CN" altLang="en-US" dirty="0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1052513"/>
            <a:ext cx="9144000" cy="71437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14340" name="TextBox 5"/>
          <p:cNvSpPr txBox="1">
            <a:spLocks noChangeArrowheads="1"/>
          </p:cNvSpPr>
          <p:nvPr/>
        </p:nvSpPr>
        <p:spPr bwMode="auto">
          <a:xfrm>
            <a:off x="2339752" y="334397"/>
            <a:ext cx="439094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Summary and Outlook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1561" y="1403064"/>
            <a:ext cx="518457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Extract </a:t>
            </a:r>
            <a:r>
              <a:rPr lang="en-US" altLang="zh-CN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CN" sz="2400" baseline="-25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zh-CN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using the distance of drift circles to track</a:t>
            </a:r>
            <a:r>
              <a:rPr lang="en-US" altLang="zh-CN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endParaRPr lang="en-US" altLang="zh-CN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Simultaneous tracking and Dynamic T</a:t>
            </a:r>
            <a:r>
              <a:rPr lang="en-US" altLang="zh-CN" sz="2400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extraction:  fast</a:t>
            </a: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endParaRPr lang="en-US" altLang="zh-CN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Secondary vertex does not work yet.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1196752"/>
            <a:ext cx="1597612" cy="170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2996952"/>
            <a:ext cx="2078774" cy="2012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B4E33E-FD96-48DC-A8A0-841AEBE51DC9}" type="slidenum">
              <a:rPr lang="zh-CN" altLang="en-US"/>
              <a:pPr>
                <a:defRPr/>
              </a:pPr>
              <a:t>16</a:t>
            </a:fld>
            <a:endParaRPr lang="zh-CN" altLang="en-US"/>
          </a:p>
        </p:txBody>
      </p:sp>
      <p:sp>
        <p:nvSpPr>
          <p:cNvPr id="19459" name="TextBox 4"/>
          <p:cNvSpPr txBox="1">
            <a:spLocks noChangeArrowheads="1"/>
          </p:cNvSpPr>
          <p:nvPr/>
        </p:nvSpPr>
        <p:spPr bwMode="auto">
          <a:xfrm>
            <a:off x="3095625" y="2786063"/>
            <a:ext cx="283368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4800">
                <a:latin typeface="Times New Roman" pitchFamily="18" charset="0"/>
                <a:cs typeface="Times New Roman" pitchFamily="18" charset="0"/>
              </a:rPr>
              <a:t>Thank you</a:t>
            </a:r>
            <a:endParaRPr lang="zh-CN" altLang="en-US" sz="4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400" y="1340768"/>
            <a:ext cx="8331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8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219822"/>
            <a:ext cx="83439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1052513"/>
            <a:ext cx="9144000" cy="71437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3164779" y="455613"/>
            <a:ext cx="29193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Performance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at FPGA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67544" y="4365104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For one event with 100 hits (6 tracks):    7 </a:t>
            </a:r>
            <a:r>
              <a:rPr lang="el-GR" altLang="zh-CN" dirty="0" smtClean="0">
                <a:latin typeface="Times New Roman"/>
                <a:cs typeface="Times New Roman"/>
              </a:rPr>
              <a:t>μ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</a:t>
            </a:r>
          </a:p>
        </p:txBody>
      </p:sp>
      <p:sp>
        <p:nvSpPr>
          <p:cNvPr id="13" name="矩形 12"/>
          <p:cNvSpPr/>
          <p:nvPr/>
        </p:nvSpPr>
        <p:spPr>
          <a:xfrm>
            <a:off x="899592" y="4869160"/>
            <a:ext cx="1296144" cy="1152128"/>
          </a:xfrm>
          <a:prstGeom prst="rect">
            <a:avLst/>
          </a:prstGeom>
          <a:solidFill>
            <a:srgbClr val="0000FF">
              <a:alpha val="27000"/>
            </a:srgb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FF0000"/>
                </a:solidFill>
              </a:rPr>
              <a:t>Hit reading</a:t>
            </a:r>
          </a:p>
          <a:p>
            <a:pPr algn="ctr"/>
            <a:endParaRPr lang="en-US" altLang="zh-CN" dirty="0" smtClean="0">
              <a:solidFill>
                <a:srgbClr val="FF0000"/>
              </a:solidFill>
            </a:endParaRPr>
          </a:p>
          <a:p>
            <a:pPr algn="ctr"/>
            <a:endParaRPr lang="en-US" altLang="zh-CN" dirty="0" smtClean="0">
              <a:solidFill>
                <a:srgbClr val="FF00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843808" y="4869160"/>
            <a:ext cx="1296144" cy="1152128"/>
          </a:xfrm>
          <a:prstGeom prst="rect">
            <a:avLst/>
          </a:prstGeom>
          <a:solidFill>
            <a:srgbClr val="0000FF">
              <a:alpha val="27000"/>
            </a:srgb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FF0000"/>
                </a:solidFill>
              </a:rPr>
              <a:t>Road finder</a:t>
            </a:r>
          </a:p>
          <a:p>
            <a:pPr algn="ctr"/>
            <a:endParaRPr lang="en-US" altLang="zh-CN" dirty="0" smtClean="0">
              <a:solidFill>
                <a:srgbClr val="FF0000"/>
              </a:solidFill>
            </a:endParaRPr>
          </a:p>
          <a:p>
            <a:pPr algn="ctr"/>
            <a:endParaRPr lang="en-US" altLang="zh-CN" dirty="0" smtClean="0">
              <a:solidFill>
                <a:srgbClr val="FF0000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644008" y="4869160"/>
            <a:ext cx="1440160" cy="1152128"/>
          </a:xfrm>
          <a:prstGeom prst="rect">
            <a:avLst/>
          </a:prstGeom>
          <a:solidFill>
            <a:srgbClr val="0000FF">
              <a:alpha val="27000"/>
            </a:srgb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FF0000"/>
                </a:solidFill>
              </a:rPr>
              <a:t>Pt extraction</a:t>
            </a:r>
          </a:p>
          <a:p>
            <a:pPr algn="ctr"/>
            <a:endParaRPr lang="en-US" altLang="zh-CN" dirty="0" smtClean="0">
              <a:solidFill>
                <a:srgbClr val="FF0000"/>
              </a:solidFill>
            </a:endParaRPr>
          </a:p>
          <a:p>
            <a:pPr algn="ctr"/>
            <a:endParaRPr lang="en-US" altLang="zh-CN" dirty="0" smtClean="0">
              <a:solidFill>
                <a:srgbClr val="FF000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588224" y="4869160"/>
            <a:ext cx="1440160" cy="1152128"/>
          </a:xfrm>
          <a:prstGeom prst="rect">
            <a:avLst/>
          </a:prstGeom>
          <a:solidFill>
            <a:srgbClr val="0000FF">
              <a:alpha val="27000"/>
            </a:srgb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err="1" smtClean="0">
                <a:solidFill>
                  <a:srgbClr val="FF0000"/>
                </a:solidFill>
              </a:rPr>
              <a:t>Pz</a:t>
            </a:r>
            <a:r>
              <a:rPr lang="en-US" altLang="zh-CN" dirty="0" smtClean="0">
                <a:solidFill>
                  <a:srgbClr val="FF0000"/>
                </a:solidFill>
              </a:rPr>
              <a:t> extraction</a:t>
            </a:r>
          </a:p>
          <a:p>
            <a:pPr algn="ctr"/>
            <a:endParaRPr lang="en-US" altLang="zh-CN" dirty="0" smtClean="0">
              <a:solidFill>
                <a:srgbClr val="FF0000"/>
              </a:solidFill>
            </a:endParaRPr>
          </a:p>
          <a:p>
            <a:pPr algn="ctr"/>
            <a:endParaRPr lang="en-US" altLang="zh-CN" dirty="0" smtClean="0">
              <a:solidFill>
                <a:srgbClr val="FF0000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860032" y="5373216"/>
            <a:ext cx="432048" cy="504056"/>
          </a:xfrm>
          <a:prstGeom prst="rect">
            <a:avLst/>
          </a:prstGeom>
          <a:solidFill>
            <a:srgbClr val="0000FF">
              <a:alpha val="27000"/>
            </a:srgb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043608" y="6165304"/>
            <a:ext cx="1018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FF0000"/>
                </a:solidFill>
              </a:rPr>
              <a:t>(100 cc)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771800" y="6165304"/>
            <a:ext cx="1300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FF0000"/>
                </a:solidFill>
              </a:rPr>
              <a:t>(50 cc X 6)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139952" y="6156012"/>
            <a:ext cx="2448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FF0000"/>
                </a:solidFill>
              </a:rPr>
              <a:t>(120 cc </a:t>
            </a:r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X 2</a:t>
            </a:r>
            <a:r>
              <a:rPr lang="en-US" altLang="zh-CN" dirty="0" smtClean="0">
                <a:solidFill>
                  <a:srgbClr val="FF0000"/>
                </a:solidFill>
              </a:rPr>
              <a:t> X 6)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516216" y="6156012"/>
            <a:ext cx="16561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FF0000"/>
                </a:solidFill>
              </a:rPr>
              <a:t>(60 cc X 2 X 6)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732240" y="5373216"/>
            <a:ext cx="432048" cy="504056"/>
          </a:xfrm>
          <a:prstGeom prst="rect">
            <a:avLst/>
          </a:prstGeom>
          <a:solidFill>
            <a:srgbClr val="0000FF">
              <a:alpha val="27000"/>
            </a:srgb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5436096" y="5373216"/>
            <a:ext cx="432048" cy="504056"/>
          </a:xfrm>
          <a:prstGeom prst="rect">
            <a:avLst/>
          </a:prstGeom>
          <a:solidFill>
            <a:srgbClr val="0000FF">
              <a:alpha val="27000"/>
            </a:srgb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BDFEB649-0153-4B6A-B6CD-4C80AA7E9F2A}" type="slidenum">
              <a:rPr lang="zh-CN" altLang="en-US" smtClean="0"/>
              <a:pPr>
                <a:defRPr/>
              </a:pPr>
              <a:t>18</a:t>
            </a:fld>
            <a:endParaRPr lang="zh-CN" altLang="en-US" dirty="0"/>
          </a:p>
        </p:txBody>
      </p:sp>
      <p:cxnSp>
        <p:nvCxnSpPr>
          <p:cNvPr id="25" name="直接箭头连接符 24"/>
          <p:cNvCxnSpPr>
            <a:stCxn id="23" idx="3"/>
          </p:cNvCxnSpPr>
          <p:nvPr/>
        </p:nvCxnSpPr>
        <p:spPr>
          <a:xfrm>
            <a:off x="5868144" y="5625244"/>
            <a:ext cx="864096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>
            <a:stCxn id="17" idx="3"/>
            <a:endCxn id="23" idx="1"/>
          </p:cNvCxnSpPr>
          <p:nvPr/>
        </p:nvCxnSpPr>
        <p:spPr>
          <a:xfrm>
            <a:off x="5292080" y="5625244"/>
            <a:ext cx="14401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肘形连接符 41"/>
          <p:cNvCxnSpPr/>
          <p:nvPr/>
        </p:nvCxnSpPr>
        <p:spPr>
          <a:xfrm rot="10800000" flipV="1">
            <a:off x="4139954" y="5642586"/>
            <a:ext cx="1224135" cy="269370"/>
          </a:xfrm>
          <a:prstGeom prst="bentConnector3">
            <a:avLst>
              <a:gd name="adj1" fmla="val -1069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tracking_FPGA_300ns_dpm_event_7.eps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58153" y="1600200"/>
            <a:ext cx="4827693" cy="4525963"/>
          </a:xfr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052513"/>
            <a:ext cx="9144000" cy="71437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164779" y="455613"/>
            <a:ext cx="43278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Tracking at FPGA 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-- at low event rate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57224" y="1214422"/>
            <a:ext cx="77867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Data flow:  Hit information at PC 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   FPGA, extract helix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para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.       PC </a:t>
            </a:r>
            <a:endParaRPr lang="en-US" altLang="zh-CN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71472" y="6286520"/>
            <a:ext cx="79296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PC is used to draw hits and helix in the plot. The helix parameters come from FPGA.</a:t>
            </a:r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4AE5DD79-E196-4570-BA96-9EE02EE37784}" type="slidenum">
              <a:rPr lang="zh-CN" altLang="en-US"/>
              <a:pPr>
                <a:defRPr/>
              </a:pPr>
              <a:t>19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FEB649-0153-4B6A-B6CD-4C80AA7E9F2A}" type="slidenum">
              <a:rPr lang="zh-CN" altLang="en-US" smtClean="0"/>
              <a:pPr>
                <a:defRPr/>
              </a:pPr>
              <a:t>2</a:t>
            </a:fld>
            <a:endParaRPr lang="zh-CN" altLang="en-US" dirty="0"/>
          </a:p>
        </p:txBody>
      </p:sp>
      <p:sp>
        <p:nvSpPr>
          <p:cNvPr id="5123" name="TextBox 5"/>
          <p:cNvSpPr txBox="1">
            <a:spLocks noChangeArrowheads="1"/>
          </p:cNvSpPr>
          <p:nvPr/>
        </p:nvSpPr>
        <p:spPr bwMode="auto">
          <a:xfrm>
            <a:off x="3571875" y="354013"/>
            <a:ext cx="15700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600" dirty="0">
                <a:latin typeface="Times New Roman" pitchFamily="18" charset="0"/>
                <a:cs typeface="Times New Roman" pitchFamily="18" charset="0"/>
              </a:rPr>
              <a:t>Outline</a:t>
            </a:r>
            <a:endParaRPr lang="zh-CN" alt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6633" y="1533056"/>
            <a:ext cx="4987263" cy="35394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>
              <a:lnSpc>
                <a:spcPct val="200000"/>
              </a:lnSpc>
              <a:defRPr/>
            </a:pPr>
            <a:r>
              <a:rPr lang="en-US" altLang="zh-CN" sz="2800" dirty="0">
                <a:latin typeface="Times New Roman" pitchFamily="18" charset="0"/>
                <a:ea typeface="宋体" charset="-122"/>
                <a:cs typeface="Times New Roman" pitchFamily="18" charset="0"/>
              </a:rPr>
              <a:t>1.    </a:t>
            </a:r>
            <a:r>
              <a:rPr lang="en-US" altLang="zh-CN" sz="2800" dirty="0" smtClean="0">
                <a:latin typeface="Times New Roman" pitchFamily="18" charset="0"/>
                <a:ea typeface="宋体" charset="-122"/>
                <a:cs typeface="Times New Roman" pitchFamily="18" charset="0"/>
              </a:rPr>
              <a:t>Introduction</a:t>
            </a:r>
            <a:endParaRPr lang="en-US" altLang="zh-CN" sz="2800" dirty="0">
              <a:latin typeface="Times New Roman" pitchFamily="18" charset="0"/>
              <a:ea typeface="宋体" charset="-122"/>
              <a:cs typeface="Times New Roman" pitchFamily="18" charset="0"/>
            </a:endParaRPr>
          </a:p>
          <a:p>
            <a:pPr marL="457200" indent="-457200">
              <a:lnSpc>
                <a:spcPct val="200000"/>
              </a:lnSpc>
              <a:defRPr/>
            </a:pPr>
            <a:r>
              <a:rPr lang="en-US" altLang="zh-CN" sz="2800" dirty="0">
                <a:latin typeface="Times New Roman" pitchFamily="18" charset="0"/>
                <a:ea typeface="宋体" charset="-122"/>
                <a:cs typeface="Times New Roman" pitchFamily="18" charset="0"/>
              </a:rPr>
              <a:t>2.   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T0 extraction from tracking</a:t>
            </a:r>
            <a:endParaRPr lang="en-US" altLang="zh-CN" sz="2800" dirty="0">
              <a:latin typeface="Times New Roman" pitchFamily="18" charset="0"/>
              <a:ea typeface="宋体" charset="-122"/>
              <a:cs typeface="Times New Roman" pitchFamily="18" charset="0"/>
            </a:endParaRPr>
          </a:p>
          <a:p>
            <a:pPr marL="457200" indent="-457200">
              <a:lnSpc>
                <a:spcPct val="200000"/>
              </a:lnSpc>
              <a:buAutoNum type="arabicPeriod" startAt="3"/>
              <a:defRPr/>
            </a:pPr>
            <a:r>
              <a:rPr lang="en-US" altLang="zh-CN" sz="2800" dirty="0" smtClean="0">
                <a:latin typeface="Times New Roman" pitchFamily="18" charset="0"/>
                <a:ea typeface="宋体" charset="-122"/>
                <a:cs typeface="Times New Roman" pitchFamily="18" charset="0"/>
              </a:rPr>
              <a:t>  Performance study with C++</a:t>
            </a:r>
          </a:p>
          <a:p>
            <a:pPr marL="457200" indent="-457200">
              <a:lnSpc>
                <a:spcPct val="200000"/>
              </a:lnSpc>
              <a:defRPr/>
            </a:pP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en-US" altLang="zh-CN" sz="2800" dirty="0" smtClean="0">
                <a:latin typeface="Times New Roman" pitchFamily="18" charset="0"/>
                <a:ea typeface="宋体" charset="-122"/>
                <a:cs typeface="Times New Roman" pitchFamily="18" charset="0"/>
              </a:rPr>
              <a:t>    Summary </a:t>
            </a:r>
            <a:r>
              <a:rPr lang="en-US" altLang="zh-CN" sz="2800" dirty="0">
                <a:latin typeface="Times New Roman" pitchFamily="18" charset="0"/>
                <a:ea typeface="宋体" charset="-122"/>
                <a:cs typeface="Times New Roman" pitchFamily="18" charset="0"/>
              </a:rPr>
              <a:t>and outlook</a:t>
            </a:r>
            <a:endParaRPr lang="zh-CN" altLang="en-US" sz="2800" dirty="0">
              <a:latin typeface="Times New Roman" pitchFamily="18" charset="0"/>
              <a:ea typeface="宋体" charset="-122"/>
              <a:cs typeface="Times New Roman" pitchFamily="18" charset="0"/>
            </a:endParaRPr>
          </a:p>
        </p:txBody>
      </p:sp>
      <p:sp>
        <p:nvSpPr>
          <p:cNvPr id="5125" name="Rectangle 3"/>
          <p:cNvSpPr>
            <a:spLocks noChangeArrowheads="1"/>
          </p:cNvSpPr>
          <p:nvPr/>
        </p:nvSpPr>
        <p:spPr bwMode="auto">
          <a:xfrm>
            <a:off x="0" y="1052513"/>
            <a:ext cx="9144000" cy="71437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tracking_FPGA_50ns_dpm_event_7.eps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58153" y="1600200"/>
            <a:ext cx="4827693" cy="4525963"/>
          </a:xfr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052513"/>
            <a:ext cx="9144000" cy="71437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164779" y="455613"/>
            <a:ext cx="36658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Tracking at FPGA 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-- 20 MHz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57224" y="1214422"/>
            <a:ext cx="77867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Data flow:  Hit information at PC 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   FPGA, extract helix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para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.       PC </a:t>
            </a:r>
            <a:endParaRPr lang="en-US" altLang="zh-CN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71472" y="6286520"/>
            <a:ext cx="79296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PC is used to draw hits and helix in the plot. The helix parameters come from FPGA.</a:t>
            </a:r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4AE5DD79-E196-4570-BA96-9EE02EE37784}" type="slidenum">
              <a:rPr lang="zh-CN" altLang="en-US"/>
              <a:pPr>
                <a:defRPr/>
              </a:pPr>
              <a:t>20</a:t>
            </a:fld>
            <a:endParaRPr lang="zh-CN" altLang="en-US" dirty="0"/>
          </a:p>
        </p:txBody>
      </p:sp>
      <p:pic>
        <p:nvPicPr>
          <p:cNvPr id="10" name="内容占位符 3" descr="tracking_FPGA_300ns_dpm_event_7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991465" y="4252526"/>
            <a:ext cx="1989979" cy="1865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E5DD79-E196-4570-BA96-9EE02EE37784}" type="slidenum">
              <a:rPr lang="zh-CN" altLang="en-US"/>
              <a:pPr>
                <a:defRPr/>
              </a:pPr>
              <a:t>21</a:t>
            </a:fld>
            <a:endParaRPr lang="zh-CN" altLang="en-US" dirty="0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1052513"/>
            <a:ext cx="9144000" cy="71437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83568" y="4005064"/>
            <a:ext cx="621510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l-GR" altLang="zh-CN" dirty="0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_pt :  ~ 3.2%     </a:t>
            </a:r>
            <a:r>
              <a:rPr lang="el-GR" altLang="zh-CN" dirty="0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_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pz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: ~ 4.2%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el-GR" altLang="zh-CN" dirty="0" smtClean="0">
                <a:latin typeface="Times New Roman"/>
                <a:cs typeface="Times New Roman"/>
              </a:rPr>
              <a:t>μ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s/event (6 tracks) ,  140 FPGA @ 20MHz </a:t>
            </a:r>
          </a:p>
          <a:p>
            <a:pPr marL="457200" indent="-457200"/>
            <a:endParaRPr lang="en-US" altLang="zh-CN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endParaRPr lang="en-US" altLang="zh-CN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857224" y="1357298"/>
          <a:ext cx="7500990" cy="25003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0330"/>
                <a:gridCol w="2500330"/>
                <a:gridCol w="2500330"/>
              </a:tblGrid>
              <a:tr h="416722"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C++</a:t>
                      </a:r>
                      <a:endParaRPr lang="zh-CN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Times New Roman" pitchFamily="18" charset="0"/>
                          <a:cs typeface="Times New Roman" pitchFamily="18" charset="0"/>
                        </a:rPr>
                        <a:t>VHDL</a:t>
                      </a:r>
                      <a:endParaRPr lang="zh-CN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672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lang="en-US" altLang="zh-CN" sz="18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t </a:t>
                      </a:r>
                      <a:r>
                        <a:rPr lang="en-US" altLang="zh-C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altLang="zh-CN" sz="18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st</a:t>
                      </a:r>
                      <a:r>
                        <a:rPr lang="en-US" altLang="zh-C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 iteration </a:t>
                      </a:r>
                      <a:endParaRPr lang="zh-CN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√</a:t>
                      </a:r>
                      <a:endParaRPr lang="zh-CN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√</a:t>
                      </a:r>
                      <a:endParaRPr lang="zh-CN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672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lang="en-US" altLang="zh-CN" sz="18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lang="en-US" altLang="zh-C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2</a:t>
                      </a:r>
                      <a:r>
                        <a:rPr lang="en-US" altLang="zh-CN" sz="18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nd</a:t>
                      </a:r>
                      <a:r>
                        <a:rPr lang="en-US" altLang="zh-C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iteration</a:t>
                      </a:r>
                      <a:endParaRPr lang="zh-CN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√</a:t>
                      </a:r>
                      <a:endParaRPr lang="zh-CN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√</a:t>
                      </a:r>
                      <a:endParaRPr lang="zh-CN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672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zh-C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χ</a:t>
                      </a:r>
                      <a:r>
                        <a:rPr lang="en-US" altLang="zh-CN" sz="18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altLang="zh-C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calculation</a:t>
                      </a:r>
                      <a:endParaRPr lang="zh-CN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√</a:t>
                      </a:r>
                      <a:endParaRPr lang="zh-CN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√</a:t>
                      </a:r>
                      <a:endParaRPr lang="zh-CN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672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lang="en-US" altLang="zh-CN" sz="1800" baseline="-25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z</a:t>
                      </a:r>
                      <a:r>
                        <a:rPr lang="en-US" altLang="zh-C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1</a:t>
                      </a:r>
                      <a:r>
                        <a:rPr lang="en-US" altLang="zh-CN" sz="18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st</a:t>
                      </a:r>
                      <a:r>
                        <a:rPr lang="en-US" altLang="zh-C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iteration</a:t>
                      </a:r>
                      <a:endParaRPr lang="zh-CN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√</a:t>
                      </a:r>
                      <a:endParaRPr lang="zh-CN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√</a:t>
                      </a:r>
                      <a:endParaRPr lang="zh-CN" altLang="en-US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672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lang="en-US" altLang="zh-CN" sz="1800" baseline="-25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z</a:t>
                      </a:r>
                      <a:r>
                        <a:rPr lang="en-US" altLang="zh-C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2</a:t>
                      </a:r>
                      <a:r>
                        <a:rPr lang="en-US" altLang="zh-CN" sz="18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nd</a:t>
                      </a:r>
                      <a:r>
                        <a:rPr lang="en-US" altLang="zh-C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iteration</a:t>
                      </a:r>
                      <a:endParaRPr lang="zh-CN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√</a:t>
                      </a:r>
                      <a:endParaRPr lang="zh-CN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√</a:t>
                      </a:r>
                      <a:endParaRPr lang="zh-CN" altLang="en-US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5085184"/>
            <a:ext cx="1963075" cy="1453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21CBEB-118E-4302-8D1C-4D2F6A7E267A}" type="slidenum">
              <a:rPr lang="zh-CN" altLang="en-US"/>
              <a:pPr>
                <a:defRPr/>
              </a:pPr>
              <a:t>22</a:t>
            </a:fld>
            <a:endParaRPr lang="en-US" altLang="zh-CN"/>
          </a:p>
        </p:txBody>
      </p:sp>
      <p:sp>
        <p:nvSpPr>
          <p:cNvPr id="10243" name="TextBox 5"/>
          <p:cNvSpPr txBox="1">
            <a:spLocks noChangeArrowheads="1"/>
          </p:cNvSpPr>
          <p:nvPr/>
        </p:nvSpPr>
        <p:spPr bwMode="auto">
          <a:xfrm>
            <a:off x="2895600" y="252413"/>
            <a:ext cx="33194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>
                <a:latin typeface="Times New Roman" pitchFamily="18" charset="0"/>
                <a:cs typeface="Times New Roman" pitchFamily="18" charset="0"/>
              </a:rPr>
              <a:t>The Compute Node (CN)</a:t>
            </a:r>
            <a:endParaRPr lang="zh-CN" alt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4" name="Rectangle 3"/>
          <p:cNvSpPr>
            <a:spLocks noChangeArrowheads="1"/>
          </p:cNvSpPr>
          <p:nvPr/>
        </p:nvSpPr>
        <p:spPr bwMode="auto">
          <a:xfrm>
            <a:off x="0" y="785813"/>
            <a:ext cx="9144000" cy="71437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>
              <a:latin typeface="Calibri" pitchFamily="34" charset="0"/>
            </a:endParaRPr>
          </a:p>
        </p:txBody>
      </p:sp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1143000"/>
            <a:ext cx="8386763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D41AE6-9C5A-443D-9188-ADFDBE4E1426}" type="slidenum">
              <a:rPr lang="zh-CN" altLang="en-US" smtClean="0"/>
              <a:pPr>
                <a:defRPr/>
              </a:pPr>
              <a:t>23</a:t>
            </a:fld>
            <a:endParaRPr lang="zh-CN" altLang="en-US"/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0" y="1052513"/>
            <a:ext cx="9144000" cy="71437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33796" name="TextBox 5"/>
          <p:cNvSpPr txBox="1">
            <a:spLocks noChangeArrowheads="1"/>
          </p:cNvSpPr>
          <p:nvPr/>
        </p:nvSpPr>
        <p:spPr bwMode="auto">
          <a:xfrm>
            <a:off x="2516188" y="466725"/>
            <a:ext cx="41989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>
                <a:latin typeface="Times New Roman" pitchFamily="18" charset="0"/>
                <a:cs typeface="Times New Roman" pitchFamily="18" charset="0"/>
              </a:rPr>
              <a:t>Hardware Description Language</a:t>
            </a:r>
            <a:endParaRPr lang="zh-CN" alt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7" name="TextBox 7"/>
          <p:cNvSpPr txBox="1">
            <a:spLocks noChangeArrowheads="1"/>
          </p:cNvSpPr>
          <p:nvPr/>
        </p:nvSpPr>
        <p:spPr bwMode="auto">
          <a:xfrm>
            <a:off x="571500" y="1285875"/>
            <a:ext cx="8143875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VHDL,   </a:t>
            </a:r>
            <a:r>
              <a:rPr lang="en-US" altLang="zh-CN" sz="2000" dirty="0" err="1">
                <a:latin typeface="Times New Roman" pitchFamily="18" charset="0"/>
                <a:cs typeface="Times New Roman" pitchFamily="18" charset="0"/>
              </a:rPr>
              <a:t>Verilog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,   </a:t>
            </a:r>
            <a:r>
              <a:rPr lang="en-US" altLang="zh-CN" sz="2000" dirty="0" err="1">
                <a:latin typeface="Times New Roman" pitchFamily="18" charset="0"/>
                <a:cs typeface="Times New Roman" pitchFamily="18" charset="0"/>
              </a:rPr>
              <a:t>SystemC</a:t>
            </a:r>
            <a:endParaRPr lang="en-US" altLang="zh-CN" sz="2000" dirty="0">
              <a:latin typeface="Times New Roman" pitchFamily="18" charset="0"/>
              <a:cs typeface="Times New Roman" pitchFamily="18" charset="0"/>
            </a:endParaRPr>
          </a:p>
          <a:p>
            <a:endParaRPr lang="en-US" altLang="zh-CN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VHDL: </a:t>
            </a:r>
            <a:r>
              <a:rPr lang="en-US" altLang="zh-CN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ery-high-speed integrated circuits </a:t>
            </a:r>
            <a:r>
              <a:rPr lang="en-US" altLang="zh-CN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ardware </a:t>
            </a:r>
            <a:r>
              <a:rPr lang="en-US" altLang="zh-CN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escription </a:t>
            </a:r>
            <a:r>
              <a:rPr lang="en-US" altLang="zh-CN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anguage.</a:t>
            </a:r>
          </a:p>
          <a:p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It’s a dataflow language, unlike procedural computing languages such as C++ which runs sequentially, one instruction at a time.</a:t>
            </a:r>
            <a:endParaRPr lang="zh-CN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071813" y="4071938"/>
            <a:ext cx="785812" cy="15716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zh-CN" alt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直接箭头连接符 9"/>
          <p:cNvCxnSpPr/>
          <p:nvPr/>
        </p:nvCxnSpPr>
        <p:spPr>
          <a:xfrm>
            <a:off x="2571750" y="4786313"/>
            <a:ext cx="500063" cy="15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>
            <a:off x="2571750" y="4429125"/>
            <a:ext cx="500063" cy="15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>
            <a:off x="3857625" y="4429125"/>
            <a:ext cx="500063" cy="15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>
            <a:off x="3857625" y="4784725"/>
            <a:ext cx="500063" cy="15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25"/>
          <p:cNvSpPr/>
          <p:nvPr/>
        </p:nvSpPr>
        <p:spPr>
          <a:xfrm>
            <a:off x="5214938" y="4071938"/>
            <a:ext cx="785812" cy="15716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zh-CN" alt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直接箭头连接符 26"/>
          <p:cNvCxnSpPr/>
          <p:nvPr/>
        </p:nvCxnSpPr>
        <p:spPr>
          <a:xfrm>
            <a:off x="4714875" y="4786313"/>
            <a:ext cx="500063" cy="15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/>
          <p:nvPr/>
        </p:nvCxnSpPr>
        <p:spPr>
          <a:xfrm>
            <a:off x="4714875" y="4429125"/>
            <a:ext cx="500063" cy="15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箭头连接符 28"/>
          <p:cNvCxnSpPr/>
          <p:nvPr/>
        </p:nvCxnSpPr>
        <p:spPr>
          <a:xfrm>
            <a:off x="6000750" y="4429125"/>
            <a:ext cx="500063" cy="15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/>
          <p:cNvCxnSpPr/>
          <p:nvPr/>
        </p:nvCxnSpPr>
        <p:spPr>
          <a:xfrm>
            <a:off x="6000750" y="4784725"/>
            <a:ext cx="500063" cy="15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13" name="TextBox 36"/>
          <p:cNvSpPr txBox="1">
            <a:spLocks noChangeArrowheads="1"/>
          </p:cNvSpPr>
          <p:nvPr/>
        </p:nvSpPr>
        <p:spPr bwMode="auto">
          <a:xfrm>
            <a:off x="2533650" y="4071938"/>
            <a:ext cx="4667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latin typeface="Times New Roman" pitchFamily="18" charset="0"/>
              </a:rPr>
              <a:t>A1</a:t>
            </a:r>
            <a:endParaRPr lang="zh-CN" altLang="en-US">
              <a:latin typeface="Times New Roman" pitchFamily="18" charset="0"/>
            </a:endParaRPr>
          </a:p>
        </p:txBody>
      </p:sp>
      <p:sp>
        <p:nvSpPr>
          <p:cNvPr id="33814" name="TextBox 37"/>
          <p:cNvSpPr txBox="1">
            <a:spLocks noChangeArrowheads="1"/>
          </p:cNvSpPr>
          <p:nvPr/>
        </p:nvSpPr>
        <p:spPr bwMode="auto">
          <a:xfrm>
            <a:off x="2533650" y="4786313"/>
            <a:ext cx="4667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latin typeface="Times New Roman" pitchFamily="18" charset="0"/>
              </a:rPr>
              <a:t>A2</a:t>
            </a:r>
            <a:endParaRPr lang="zh-CN" altLang="en-US">
              <a:latin typeface="Times New Roman" pitchFamily="18" charset="0"/>
            </a:endParaRPr>
          </a:p>
        </p:txBody>
      </p:sp>
      <p:sp>
        <p:nvSpPr>
          <p:cNvPr id="33815" name="TextBox 38"/>
          <p:cNvSpPr txBox="1">
            <a:spLocks noChangeArrowheads="1"/>
          </p:cNvSpPr>
          <p:nvPr/>
        </p:nvSpPr>
        <p:spPr bwMode="auto">
          <a:xfrm>
            <a:off x="3890963" y="4071938"/>
            <a:ext cx="4667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latin typeface="Times New Roman" pitchFamily="18" charset="0"/>
              </a:rPr>
              <a:t>A3</a:t>
            </a:r>
            <a:endParaRPr lang="zh-CN" altLang="en-US">
              <a:latin typeface="Times New Roman" pitchFamily="18" charset="0"/>
            </a:endParaRPr>
          </a:p>
        </p:txBody>
      </p:sp>
      <p:sp>
        <p:nvSpPr>
          <p:cNvPr id="33816" name="TextBox 39"/>
          <p:cNvSpPr txBox="1">
            <a:spLocks noChangeArrowheads="1"/>
          </p:cNvSpPr>
          <p:nvPr/>
        </p:nvSpPr>
        <p:spPr bwMode="auto">
          <a:xfrm>
            <a:off x="3890963" y="4773613"/>
            <a:ext cx="4667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latin typeface="Times New Roman" pitchFamily="18" charset="0"/>
              </a:rPr>
              <a:t>A4</a:t>
            </a:r>
            <a:endParaRPr lang="zh-CN" altLang="en-US">
              <a:latin typeface="Times New Roman" pitchFamily="18" charset="0"/>
            </a:endParaRPr>
          </a:p>
        </p:txBody>
      </p:sp>
      <p:sp>
        <p:nvSpPr>
          <p:cNvPr id="33817" name="TextBox 40"/>
          <p:cNvSpPr txBox="1">
            <a:spLocks noChangeArrowheads="1"/>
          </p:cNvSpPr>
          <p:nvPr/>
        </p:nvSpPr>
        <p:spPr bwMode="auto">
          <a:xfrm>
            <a:off x="4676775" y="4071938"/>
            <a:ext cx="4667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latin typeface="Times New Roman" pitchFamily="18" charset="0"/>
              </a:rPr>
              <a:t>B1</a:t>
            </a:r>
            <a:endParaRPr lang="zh-CN" altLang="en-US">
              <a:latin typeface="Times New Roman" pitchFamily="18" charset="0"/>
            </a:endParaRPr>
          </a:p>
        </p:txBody>
      </p:sp>
      <p:sp>
        <p:nvSpPr>
          <p:cNvPr id="33818" name="TextBox 41"/>
          <p:cNvSpPr txBox="1">
            <a:spLocks noChangeArrowheads="1"/>
          </p:cNvSpPr>
          <p:nvPr/>
        </p:nvSpPr>
        <p:spPr bwMode="auto">
          <a:xfrm>
            <a:off x="4676775" y="4773613"/>
            <a:ext cx="4667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latin typeface="Times New Roman" pitchFamily="18" charset="0"/>
              </a:rPr>
              <a:t>B2</a:t>
            </a:r>
            <a:endParaRPr lang="zh-CN" altLang="en-US">
              <a:latin typeface="Times New Roman" pitchFamily="18" charset="0"/>
            </a:endParaRPr>
          </a:p>
        </p:txBody>
      </p:sp>
      <p:sp>
        <p:nvSpPr>
          <p:cNvPr id="33819" name="TextBox 42"/>
          <p:cNvSpPr txBox="1">
            <a:spLocks noChangeArrowheads="1"/>
          </p:cNvSpPr>
          <p:nvPr/>
        </p:nvSpPr>
        <p:spPr bwMode="auto">
          <a:xfrm>
            <a:off x="6034088" y="4071938"/>
            <a:ext cx="4667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latin typeface="Times New Roman" pitchFamily="18" charset="0"/>
              </a:rPr>
              <a:t>B3</a:t>
            </a:r>
            <a:endParaRPr lang="zh-CN" altLang="en-US">
              <a:latin typeface="Times New Roman" pitchFamily="18" charset="0"/>
            </a:endParaRPr>
          </a:p>
        </p:txBody>
      </p:sp>
      <p:sp>
        <p:nvSpPr>
          <p:cNvPr id="33820" name="TextBox 43"/>
          <p:cNvSpPr txBox="1">
            <a:spLocks noChangeArrowheads="1"/>
          </p:cNvSpPr>
          <p:nvPr/>
        </p:nvSpPr>
        <p:spPr bwMode="auto">
          <a:xfrm>
            <a:off x="6034088" y="4786313"/>
            <a:ext cx="4667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latin typeface="Times New Roman" pitchFamily="18" charset="0"/>
              </a:rPr>
              <a:t>B4</a:t>
            </a:r>
            <a:endParaRPr lang="zh-CN" altLang="en-US">
              <a:latin typeface="Times New Roman" pitchFamily="18" charset="0"/>
            </a:endParaRPr>
          </a:p>
        </p:txBody>
      </p:sp>
      <p:sp>
        <p:nvSpPr>
          <p:cNvPr id="33825" name="TextBox 48"/>
          <p:cNvSpPr txBox="1">
            <a:spLocks noChangeArrowheads="1"/>
          </p:cNvSpPr>
          <p:nvPr/>
        </p:nvSpPr>
        <p:spPr bwMode="auto">
          <a:xfrm>
            <a:off x="714348" y="3786190"/>
            <a:ext cx="1471621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Signal A3_B1 …;</a:t>
            </a:r>
          </a:p>
          <a:p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Signal A4_B2 …;</a:t>
            </a:r>
          </a:p>
          <a:p>
            <a:endParaRPr lang="en-US" altLang="zh-CN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A3 &lt;= A3_B1;</a:t>
            </a:r>
          </a:p>
          <a:p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B1 &lt;= A3_B1;</a:t>
            </a:r>
          </a:p>
          <a:p>
            <a:endParaRPr lang="en-US" altLang="zh-CN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A4 &lt;= A4_B2;</a:t>
            </a:r>
          </a:p>
          <a:p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B2 &lt;= A4_B2;</a:t>
            </a:r>
          </a:p>
          <a:p>
            <a:endParaRPr lang="en-US" altLang="zh-CN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2857496"/>
            <a:ext cx="220743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灯片编号占位符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EC2FC92C-D51F-4647-A40E-FBE4D934D091}" type="slidenum">
              <a:rPr lang="zh-CN" altLang="en-US"/>
              <a:pPr>
                <a:defRPr/>
              </a:pPr>
              <a:t>24</a:t>
            </a:fld>
            <a:endParaRPr lang="zh-CN" altLang="en-US"/>
          </a:p>
        </p:txBody>
      </p:sp>
      <p:sp>
        <p:nvSpPr>
          <p:cNvPr id="12291" name="TextBox 18"/>
          <p:cNvSpPr txBox="1">
            <a:spLocks noChangeArrowheads="1"/>
          </p:cNvSpPr>
          <p:nvPr/>
        </p:nvSpPr>
        <p:spPr bwMode="auto">
          <a:xfrm>
            <a:off x="500063" y="1517650"/>
            <a:ext cx="4714875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>
                <a:latin typeface="Times New Roman" pitchFamily="18" charset="0"/>
                <a:cs typeface="Times New Roman" pitchFamily="18" charset="0"/>
              </a:rPr>
              <a:t>PC as data source and receiver.</a:t>
            </a:r>
          </a:p>
          <a:p>
            <a:pPr>
              <a:buFont typeface="Wingdings" pitchFamily="2" charset="2"/>
              <a:buChar char="Ø"/>
            </a:pPr>
            <a:endParaRPr lang="en-US" altLang="zh-CN" sz="200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altLang="zh-CN" sz="2000">
                <a:latin typeface="Times New Roman" pitchFamily="18" charset="0"/>
                <a:cs typeface="Times New Roman" pitchFamily="18" charset="0"/>
              </a:rPr>
              <a:t>   Ethernet.  </a:t>
            </a:r>
          </a:p>
          <a:p>
            <a:pPr>
              <a:buFont typeface="Wingdings" pitchFamily="2" charset="2"/>
              <a:buChar char="Ø"/>
            </a:pPr>
            <a:endParaRPr lang="en-US" altLang="zh-CN" sz="200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altLang="zh-CN" sz="2000">
                <a:latin typeface="Times New Roman" pitchFamily="18" charset="0"/>
                <a:cs typeface="Times New Roman" pitchFamily="18" charset="0"/>
              </a:rPr>
              <a:t>   Optical link (UDP by Grzegorz Korcyl )</a:t>
            </a:r>
          </a:p>
          <a:p>
            <a:r>
              <a:rPr lang="en-US" altLang="zh-CN" sz="2000">
                <a:latin typeface="Times New Roman" pitchFamily="18" charset="0"/>
                <a:cs typeface="Times New Roman" pitchFamily="18" charset="0"/>
              </a:rPr>
              <a:t>      (not integrated yet)</a:t>
            </a:r>
          </a:p>
        </p:txBody>
      </p:sp>
      <p:sp>
        <p:nvSpPr>
          <p:cNvPr id="12292" name="Rectangle 3"/>
          <p:cNvSpPr>
            <a:spLocks noChangeArrowheads="1"/>
          </p:cNvSpPr>
          <p:nvPr/>
        </p:nvSpPr>
        <p:spPr bwMode="auto">
          <a:xfrm>
            <a:off x="0" y="1052513"/>
            <a:ext cx="9144000" cy="71437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700213" y="4643438"/>
            <a:ext cx="3300412" cy="135731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/>
              <a:t>FPGA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25" name="矩形 24"/>
          <p:cNvSpPr/>
          <p:nvPr/>
        </p:nvSpPr>
        <p:spPr>
          <a:xfrm>
            <a:off x="1985963" y="5143500"/>
            <a:ext cx="714375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/>
              <a:t>FIFO</a:t>
            </a:r>
            <a:endParaRPr lang="zh-CN" altLang="en-US" dirty="0"/>
          </a:p>
        </p:txBody>
      </p:sp>
      <p:sp>
        <p:nvSpPr>
          <p:cNvPr id="26" name="矩形 25"/>
          <p:cNvSpPr/>
          <p:nvPr/>
        </p:nvSpPr>
        <p:spPr>
          <a:xfrm>
            <a:off x="3271838" y="5143500"/>
            <a:ext cx="1514475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/>
              <a:t>Tracking algorithm</a:t>
            </a:r>
            <a:endParaRPr lang="zh-CN" altLang="en-US" dirty="0"/>
          </a:p>
        </p:txBody>
      </p:sp>
      <p:sp>
        <p:nvSpPr>
          <p:cNvPr id="27" name="右箭头 26"/>
          <p:cNvSpPr/>
          <p:nvPr/>
        </p:nvSpPr>
        <p:spPr>
          <a:xfrm>
            <a:off x="2843213" y="5286375"/>
            <a:ext cx="285750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8" name="左箭头 27"/>
          <p:cNvSpPr/>
          <p:nvPr/>
        </p:nvSpPr>
        <p:spPr>
          <a:xfrm>
            <a:off x="2843213" y="5572125"/>
            <a:ext cx="285750" cy="1428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31" name="直接箭头连接符 30"/>
          <p:cNvCxnSpPr/>
          <p:nvPr/>
        </p:nvCxnSpPr>
        <p:spPr>
          <a:xfrm>
            <a:off x="776288" y="5643563"/>
            <a:ext cx="1214437" cy="1587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9" name="TextBox 36"/>
          <p:cNvSpPr txBox="1">
            <a:spLocks noChangeArrowheads="1"/>
          </p:cNvSpPr>
          <p:nvPr/>
        </p:nvSpPr>
        <p:spPr bwMode="auto">
          <a:xfrm>
            <a:off x="357188" y="4572000"/>
            <a:ext cx="14160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latin typeface="Calibri" pitchFamily="34" charset="0"/>
              </a:rPr>
              <a:t>Ethernet via</a:t>
            </a:r>
          </a:p>
          <a:p>
            <a:r>
              <a:rPr lang="en-US" altLang="zh-CN">
                <a:latin typeface="Calibri" pitchFamily="34" charset="0"/>
              </a:rPr>
              <a:t>Optical Link</a:t>
            </a:r>
            <a:endParaRPr lang="zh-CN" altLang="en-US">
              <a:latin typeface="Calibri" pitchFamily="34" charset="0"/>
            </a:endParaRPr>
          </a:p>
        </p:txBody>
      </p:sp>
      <p:sp>
        <p:nvSpPr>
          <p:cNvPr id="12300" name="TextBox 5"/>
          <p:cNvSpPr txBox="1">
            <a:spLocks noChangeArrowheads="1"/>
          </p:cNvSpPr>
          <p:nvPr/>
        </p:nvSpPr>
        <p:spPr bwMode="auto">
          <a:xfrm>
            <a:off x="3571875" y="455613"/>
            <a:ext cx="19850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Setup and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Test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301" name="Picture 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75" y="1214438"/>
            <a:ext cx="3286125" cy="259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2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0" y="3857625"/>
            <a:ext cx="3122613" cy="231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矩形 14"/>
          <p:cNvSpPr/>
          <p:nvPr/>
        </p:nvSpPr>
        <p:spPr>
          <a:xfrm>
            <a:off x="2000250" y="5500688"/>
            <a:ext cx="714375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/>
              <a:t>FIFO</a:t>
            </a:r>
            <a:endParaRPr lang="zh-CN" altLang="en-US" dirty="0"/>
          </a:p>
        </p:txBody>
      </p:sp>
      <p:cxnSp>
        <p:nvCxnSpPr>
          <p:cNvPr id="16" name="直接箭头连接符 15"/>
          <p:cNvCxnSpPr/>
          <p:nvPr/>
        </p:nvCxnSpPr>
        <p:spPr>
          <a:xfrm>
            <a:off x="785813" y="5286375"/>
            <a:ext cx="1214437" cy="1588"/>
          </a:xfrm>
          <a:prstGeom prst="straightConnector1">
            <a:avLst/>
          </a:prstGeom>
          <a:ln w="28575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85813"/>
            <a:ext cx="9144000" cy="570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xtBox 4"/>
          <p:cNvSpPr txBox="1">
            <a:spLocks noChangeArrowheads="1"/>
          </p:cNvSpPr>
          <p:nvPr/>
        </p:nvSpPr>
        <p:spPr bwMode="auto">
          <a:xfrm>
            <a:off x="1785938" y="6000750"/>
            <a:ext cx="99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/>
              <a:t>Event #2</a:t>
            </a:r>
            <a:endParaRPr lang="zh-CN" altLang="en-US" sz="1800"/>
          </a:p>
        </p:txBody>
      </p:sp>
      <p:sp>
        <p:nvSpPr>
          <p:cNvPr id="29700" name="TextBox 5"/>
          <p:cNvSpPr txBox="1">
            <a:spLocks noChangeArrowheads="1"/>
          </p:cNvSpPr>
          <p:nvPr/>
        </p:nvSpPr>
        <p:spPr bwMode="auto">
          <a:xfrm>
            <a:off x="6357938" y="6000750"/>
            <a:ext cx="99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/>
              <a:t>Event #2</a:t>
            </a:r>
            <a:endParaRPr lang="zh-CN" altLang="en-US" sz="1800"/>
          </a:p>
        </p:txBody>
      </p:sp>
      <p:sp>
        <p:nvSpPr>
          <p:cNvPr id="29701" name="Rectangle 3"/>
          <p:cNvSpPr>
            <a:spLocks noChangeArrowheads="1"/>
          </p:cNvSpPr>
          <p:nvPr/>
        </p:nvSpPr>
        <p:spPr bwMode="auto">
          <a:xfrm>
            <a:off x="0" y="1052513"/>
            <a:ext cx="9144000" cy="71437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9702" name="TextBox 7"/>
          <p:cNvSpPr txBox="1">
            <a:spLocks noChangeArrowheads="1"/>
          </p:cNvSpPr>
          <p:nvPr/>
        </p:nvSpPr>
        <p:spPr bwMode="auto">
          <a:xfrm>
            <a:off x="3286125" y="5616575"/>
            <a:ext cx="28575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/>
              <a:t>Black dashed line: track by MC truth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rgbClr val="FF0000"/>
                </a:solidFill>
              </a:rPr>
              <a:t>Red line: recon. track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rgbClr val="0070C0"/>
                </a:solidFill>
              </a:rPr>
              <a:t>Blue:  recon. using outer layers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/>
              <a:t>drift circles belong to </a:t>
            </a:r>
            <a:r>
              <a:rPr lang="en-US" altLang="zh-CN" sz="1400">
                <a:solidFill>
                  <a:srgbClr val="FF0000"/>
                </a:solidFill>
              </a:rPr>
              <a:t>current event (Red) </a:t>
            </a:r>
            <a:r>
              <a:rPr lang="en-US" altLang="zh-CN" sz="1400"/>
              <a:t>or</a:t>
            </a:r>
            <a:r>
              <a:rPr lang="en-US" altLang="zh-CN" sz="1400">
                <a:solidFill>
                  <a:srgbClr val="0070C0"/>
                </a:solidFill>
              </a:rPr>
              <a:t> </a:t>
            </a:r>
            <a:r>
              <a:rPr lang="en-US" altLang="zh-CN" sz="1400">
                <a:solidFill>
                  <a:srgbClr val="00B050"/>
                </a:solidFill>
              </a:rPr>
              <a:t>other events (Green)</a:t>
            </a:r>
          </a:p>
        </p:txBody>
      </p:sp>
      <p:sp>
        <p:nvSpPr>
          <p:cNvPr id="29703" name="TextBox 8"/>
          <p:cNvSpPr txBox="1">
            <a:spLocks noChangeArrowheads="1"/>
          </p:cNvSpPr>
          <p:nvPr/>
        </p:nvSpPr>
        <p:spPr bwMode="auto">
          <a:xfrm>
            <a:off x="1992313" y="1214438"/>
            <a:ext cx="57229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/>
              <a:t>T</a:t>
            </a:r>
            <a:r>
              <a:rPr lang="en-US" altLang="zh-CN" sz="1800" baseline="-25000"/>
              <a:t>0</a:t>
            </a:r>
            <a:r>
              <a:rPr lang="en-US" altLang="zh-CN" sz="1800"/>
              <a:t> information:  </a:t>
            </a:r>
            <a:r>
              <a:rPr lang="en-US" altLang="zh-CN" sz="1800">
                <a:solidFill>
                  <a:srgbClr val="FF0000"/>
                </a:solidFill>
              </a:rPr>
              <a:t>current event(Red) </a:t>
            </a:r>
            <a:r>
              <a:rPr lang="en-US" altLang="zh-CN" sz="1800"/>
              <a:t>or </a:t>
            </a:r>
            <a:r>
              <a:rPr lang="en-US" altLang="zh-CN" sz="1800">
                <a:solidFill>
                  <a:srgbClr val="00B050"/>
                </a:solidFill>
              </a:rPr>
              <a:t>other events(Green)</a:t>
            </a:r>
            <a:endParaRPr lang="zh-CN" altLang="en-US" sz="1800">
              <a:solidFill>
                <a:srgbClr val="00B050"/>
              </a:solidFill>
            </a:endParaRPr>
          </a:p>
        </p:txBody>
      </p:sp>
      <p:sp>
        <p:nvSpPr>
          <p:cNvPr id="29704" name="灯片编号占位符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6255A64-3A7F-4367-AE1A-43ED2F543BBC}" type="slidenum">
              <a:rPr lang="zh-CN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25</a:t>
            </a:fld>
            <a:endParaRPr lang="zh-CN" altLang="en-US" sz="1200" smtClean="0">
              <a:solidFill>
                <a:srgbClr val="898989"/>
              </a:solidFill>
            </a:endParaRPr>
          </a:p>
        </p:txBody>
      </p:sp>
      <p:sp>
        <p:nvSpPr>
          <p:cNvPr id="29705" name="TextBox 53"/>
          <p:cNvSpPr txBox="1">
            <a:spLocks noChangeArrowheads="1"/>
          </p:cNvSpPr>
          <p:nvPr/>
        </p:nvSpPr>
        <p:spPr bwMode="auto">
          <a:xfrm>
            <a:off x="2500313" y="455613"/>
            <a:ext cx="43846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Assign a track to the correct event</a:t>
            </a:r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390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1214438"/>
            <a:ext cx="3429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214438"/>
            <a:ext cx="3414712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4000500"/>
            <a:ext cx="3500437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3" name="TextBox 7"/>
          <p:cNvSpPr txBox="1">
            <a:spLocks noChangeArrowheads="1"/>
          </p:cNvSpPr>
          <p:nvPr/>
        </p:nvSpPr>
        <p:spPr bwMode="auto">
          <a:xfrm>
            <a:off x="1285875" y="1357313"/>
            <a:ext cx="8683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latin typeface="Calibri" pitchFamily="34" charset="0"/>
              </a:rPr>
              <a:t>0.2GeV</a:t>
            </a:r>
            <a:endParaRPr lang="zh-CN" altLang="en-US">
              <a:latin typeface="Calibri" pitchFamily="34" charset="0"/>
            </a:endParaRPr>
          </a:p>
        </p:txBody>
      </p:sp>
      <p:sp>
        <p:nvSpPr>
          <p:cNvPr id="37894" name="TextBox 8"/>
          <p:cNvSpPr txBox="1">
            <a:spLocks noChangeArrowheads="1"/>
          </p:cNvSpPr>
          <p:nvPr/>
        </p:nvSpPr>
        <p:spPr bwMode="auto">
          <a:xfrm>
            <a:off x="5214938" y="1428750"/>
            <a:ext cx="8683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latin typeface="Calibri" pitchFamily="34" charset="0"/>
              </a:rPr>
              <a:t>0.5GeV</a:t>
            </a:r>
            <a:endParaRPr lang="zh-CN" altLang="en-US">
              <a:latin typeface="Calibri" pitchFamily="34" charset="0"/>
            </a:endParaRPr>
          </a:p>
        </p:txBody>
      </p:sp>
      <p:sp>
        <p:nvSpPr>
          <p:cNvPr id="37895" name="TextBox 10"/>
          <p:cNvSpPr txBox="1">
            <a:spLocks noChangeArrowheads="1"/>
          </p:cNvSpPr>
          <p:nvPr/>
        </p:nvSpPr>
        <p:spPr bwMode="auto">
          <a:xfrm>
            <a:off x="5214938" y="4071938"/>
            <a:ext cx="6937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latin typeface="Calibri" pitchFamily="34" charset="0"/>
              </a:rPr>
              <a:t>2GeV</a:t>
            </a:r>
            <a:endParaRPr lang="zh-CN" altLang="en-US">
              <a:latin typeface="Calibri" pitchFamily="34" charset="0"/>
            </a:endParaRPr>
          </a:p>
        </p:txBody>
      </p:sp>
      <p:pic>
        <p:nvPicPr>
          <p:cNvPr id="3789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5" y="4071938"/>
            <a:ext cx="3527425" cy="254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7" name="TextBox 12"/>
          <p:cNvSpPr txBox="1">
            <a:spLocks noChangeArrowheads="1"/>
          </p:cNvSpPr>
          <p:nvPr/>
        </p:nvSpPr>
        <p:spPr bwMode="auto">
          <a:xfrm>
            <a:off x="1214438" y="4071938"/>
            <a:ext cx="6937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latin typeface="Calibri" pitchFamily="34" charset="0"/>
              </a:rPr>
              <a:t>1GeV</a:t>
            </a:r>
            <a:endParaRPr lang="zh-CN" altLang="en-US">
              <a:latin typeface="Calibri" pitchFamily="34" charset="0"/>
            </a:endParaRPr>
          </a:p>
        </p:txBody>
      </p:sp>
      <p:sp>
        <p:nvSpPr>
          <p:cNvPr id="37898" name="Rectangle 3"/>
          <p:cNvSpPr>
            <a:spLocks noChangeArrowheads="1"/>
          </p:cNvSpPr>
          <p:nvPr/>
        </p:nvSpPr>
        <p:spPr bwMode="auto">
          <a:xfrm>
            <a:off x="0" y="1052513"/>
            <a:ext cx="9144000" cy="71437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16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8C6F3A-C1C5-4F87-ADBE-0ADBC8035D2E}" type="slidenum">
              <a:rPr lang="zh-CN" altLang="en-US"/>
              <a:pPr>
                <a:defRPr/>
              </a:pPr>
              <a:t>26</a:t>
            </a:fld>
            <a:endParaRPr lang="zh-CN" altLang="en-US" dirty="0"/>
          </a:p>
        </p:txBody>
      </p:sp>
      <p:sp>
        <p:nvSpPr>
          <p:cNvPr id="37900" name="TextBox 53"/>
          <p:cNvSpPr txBox="1">
            <a:spLocks noChangeArrowheads="1"/>
          </p:cNvSpPr>
          <p:nvPr/>
        </p:nvSpPr>
        <p:spPr bwMode="auto">
          <a:xfrm>
            <a:off x="3216275" y="455613"/>
            <a:ext cx="42322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>
                <a:latin typeface="Times New Roman" pitchFamily="18" charset="0"/>
                <a:cs typeface="Times New Roman" pitchFamily="18" charset="0"/>
              </a:rPr>
              <a:t>Performance study – single track</a:t>
            </a:r>
            <a:endParaRPr lang="zh-CN" alt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901" name="TextBox 64"/>
          <p:cNvSpPr txBox="1">
            <a:spLocks noChangeArrowheads="1"/>
          </p:cNvSpPr>
          <p:nvPr/>
        </p:nvSpPr>
        <p:spPr bwMode="auto">
          <a:xfrm>
            <a:off x="3414713" y="3214688"/>
            <a:ext cx="728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latin typeface="Calibri" pitchFamily="34" charset="0"/>
              </a:rPr>
              <a:t>x(cm)</a:t>
            </a:r>
            <a:endParaRPr lang="zh-CN" altLang="en-US">
              <a:latin typeface="Calibri" pitchFamily="34" charset="0"/>
            </a:endParaRPr>
          </a:p>
        </p:txBody>
      </p:sp>
      <p:sp>
        <p:nvSpPr>
          <p:cNvPr id="37902" name="TextBox 65"/>
          <p:cNvSpPr txBox="1">
            <a:spLocks noChangeArrowheads="1"/>
          </p:cNvSpPr>
          <p:nvPr/>
        </p:nvSpPr>
        <p:spPr bwMode="auto">
          <a:xfrm rot="-5400000">
            <a:off x="253206" y="1389857"/>
            <a:ext cx="7207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latin typeface="Calibri" pitchFamily="34" charset="0"/>
              </a:rPr>
              <a:t>y(cm)</a:t>
            </a:r>
            <a:endParaRPr lang="zh-CN" altLang="en-US">
              <a:latin typeface="Calibri" pitchFamily="34" charset="0"/>
            </a:endParaRPr>
          </a:p>
        </p:txBody>
      </p:sp>
      <p:sp>
        <p:nvSpPr>
          <p:cNvPr id="37903" name="TextBox 64"/>
          <p:cNvSpPr txBox="1">
            <a:spLocks noChangeArrowheads="1"/>
          </p:cNvSpPr>
          <p:nvPr/>
        </p:nvSpPr>
        <p:spPr bwMode="auto">
          <a:xfrm>
            <a:off x="7343775" y="3214688"/>
            <a:ext cx="7286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latin typeface="Calibri" pitchFamily="34" charset="0"/>
              </a:rPr>
              <a:t>x(cm)</a:t>
            </a:r>
            <a:endParaRPr lang="zh-CN" altLang="en-US">
              <a:latin typeface="Calibri" pitchFamily="34" charset="0"/>
            </a:endParaRPr>
          </a:p>
        </p:txBody>
      </p:sp>
      <p:sp>
        <p:nvSpPr>
          <p:cNvPr id="37904" name="TextBox 65"/>
          <p:cNvSpPr txBox="1">
            <a:spLocks noChangeArrowheads="1"/>
          </p:cNvSpPr>
          <p:nvPr/>
        </p:nvSpPr>
        <p:spPr bwMode="auto">
          <a:xfrm rot="-5400000">
            <a:off x="4182269" y="1389857"/>
            <a:ext cx="7207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latin typeface="Calibri" pitchFamily="34" charset="0"/>
              </a:rPr>
              <a:t>y(cm)</a:t>
            </a:r>
            <a:endParaRPr lang="zh-CN" altLang="en-US">
              <a:latin typeface="Calibri" pitchFamily="34" charset="0"/>
            </a:endParaRPr>
          </a:p>
        </p:txBody>
      </p:sp>
      <p:sp>
        <p:nvSpPr>
          <p:cNvPr id="37905" name="TextBox 64"/>
          <p:cNvSpPr txBox="1">
            <a:spLocks noChangeArrowheads="1"/>
          </p:cNvSpPr>
          <p:nvPr/>
        </p:nvSpPr>
        <p:spPr bwMode="auto">
          <a:xfrm>
            <a:off x="3414713" y="6059488"/>
            <a:ext cx="728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latin typeface="Calibri" pitchFamily="34" charset="0"/>
              </a:rPr>
              <a:t>x(cm)</a:t>
            </a:r>
            <a:endParaRPr lang="zh-CN" altLang="en-US">
              <a:latin typeface="Calibri" pitchFamily="34" charset="0"/>
            </a:endParaRPr>
          </a:p>
        </p:txBody>
      </p:sp>
      <p:sp>
        <p:nvSpPr>
          <p:cNvPr id="37906" name="TextBox 65"/>
          <p:cNvSpPr txBox="1">
            <a:spLocks noChangeArrowheads="1"/>
          </p:cNvSpPr>
          <p:nvPr/>
        </p:nvSpPr>
        <p:spPr bwMode="auto">
          <a:xfrm rot="-5400000">
            <a:off x="253206" y="4234657"/>
            <a:ext cx="7207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latin typeface="Calibri" pitchFamily="34" charset="0"/>
              </a:rPr>
              <a:t>y(cm)</a:t>
            </a:r>
            <a:endParaRPr lang="zh-CN" altLang="en-US">
              <a:latin typeface="Calibri" pitchFamily="34" charset="0"/>
            </a:endParaRPr>
          </a:p>
        </p:txBody>
      </p:sp>
      <p:sp>
        <p:nvSpPr>
          <p:cNvPr id="37907" name="TextBox 64"/>
          <p:cNvSpPr txBox="1">
            <a:spLocks noChangeArrowheads="1"/>
          </p:cNvSpPr>
          <p:nvPr/>
        </p:nvSpPr>
        <p:spPr bwMode="auto">
          <a:xfrm>
            <a:off x="7343775" y="6059488"/>
            <a:ext cx="7286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latin typeface="Calibri" pitchFamily="34" charset="0"/>
              </a:rPr>
              <a:t>x(cm)</a:t>
            </a:r>
            <a:endParaRPr lang="zh-CN" altLang="en-US">
              <a:latin typeface="Calibri" pitchFamily="34" charset="0"/>
            </a:endParaRPr>
          </a:p>
        </p:txBody>
      </p:sp>
      <p:sp>
        <p:nvSpPr>
          <p:cNvPr id="37908" name="TextBox 65"/>
          <p:cNvSpPr txBox="1">
            <a:spLocks noChangeArrowheads="1"/>
          </p:cNvSpPr>
          <p:nvPr/>
        </p:nvSpPr>
        <p:spPr bwMode="auto">
          <a:xfrm rot="-5400000">
            <a:off x="4182269" y="4234657"/>
            <a:ext cx="7207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latin typeface="Calibri" pitchFamily="34" charset="0"/>
              </a:rPr>
              <a:t>y(cm)</a:t>
            </a:r>
            <a:endParaRPr lang="zh-CN" alt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2"/>
          <p:cNvSpPr txBox="1">
            <a:spLocks noChangeArrowheads="1"/>
          </p:cNvSpPr>
          <p:nvPr/>
        </p:nvSpPr>
        <p:spPr bwMode="auto">
          <a:xfrm>
            <a:off x="1000100" y="4398071"/>
            <a:ext cx="2571768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Pt = 0.5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/c</a:t>
            </a:r>
          </a:p>
          <a:p>
            <a:endParaRPr lang="en-US" altLang="zh-CN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Pz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(input)</a:t>
            </a:r>
            <a:endParaRPr lang="en-US" altLang="zh-CN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0.25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/c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:  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3.7 %</a:t>
            </a:r>
            <a:endParaRPr lang="en-US" altLang="zh-CN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0.50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/c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:  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4.0 %</a:t>
            </a:r>
            <a:endParaRPr lang="en-US" altLang="zh-CN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1.00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/c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 4.3 %</a:t>
            </a:r>
            <a:endParaRPr lang="en-US" altLang="zh-CN" dirty="0">
              <a:latin typeface="Times New Roman" pitchFamily="18" charset="0"/>
              <a:cs typeface="Times New Roman" pitchFamily="18" charset="0"/>
            </a:endParaRPr>
          </a:p>
          <a:p>
            <a:endParaRPr lang="zh-CN" altLang="en-US" dirty="0">
              <a:latin typeface="Calibri" pitchFamily="34" charset="0"/>
            </a:endParaRPr>
          </a:p>
        </p:txBody>
      </p:sp>
      <p:sp>
        <p:nvSpPr>
          <p:cNvPr id="6" name="TextBox 32"/>
          <p:cNvSpPr txBox="1">
            <a:spLocks noChangeArrowheads="1"/>
          </p:cNvSpPr>
          <p:nvPr/>
        </p:nvSpPr>
        <p:spPr bwMode="auto">
          <a:xfrm>
            <a:off x="3428992" y="4398071"/>
            <a:ext cx="2571768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Pt = 1.0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/c</a:t>
            </a:r>
          </a:p>
          <a:p>
            <a:endParaRPr lang="en-US" altLang="zh-CN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Pz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(input)</a:t>
            </a: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0.5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/c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:  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3.1 %</a:t>
            </a:r>
            <a:endParaRPr lang="en-US" altLang="zh-CN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1.0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/c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:  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3.8 %</a:t>
            </a:r>
            <a:endParaRPr lang="en-US" altLang="zh-CN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2.0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/c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 4.2 %</a:t>
            </a:r>
            <a:endParaRPr lang="en-US" altLang="zh-CN" dirty="0">
              <a:latin typeface="Times New Roman" pitchFamily="18" charset="0"/>
              <a:cs typeface="Times New Roman" pitchFamily="18" charset="0"/>
            </a:endParaRPr>
          </a:p>
          <a:p>
            <a:endParaRPr lang="zh-CN" altLang="en-US" dirty="0">
              <a:latin typeface="Calibri" pitchFamily="34" charset="0"/>
            </a:endParaRPr>
          </a:p>
        </p:txBody>
      </p:sp>
      <p:sp>
        <p:nvSpPr>
          <p:cNvPr id="7" name="TextBox 32"/>
          <p:cNvSpPr txBox="1">
            <a:spLocks noChangeArrowheads="1"/>
          </p:cNvSpPr>
          <p:nvPr/>
        </p:nvSpPr>
        <p:spPr bwMode="auto">
          <a:xfrm>
            <a:off x="5929322" y="4398071"/>
            <a:ext cx="2571768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Pt = 2.0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/c</a:t>
            </a:r>
          </a:p>
          <a:p>
            <a:endParaRPr lang="en-US" altLang="zh-CN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Pz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(input)</a:t>
            </a: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1.0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/c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:  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3.7 %</a:t>
            </a:r>
            <a:endParaRPr lang="en-US" altLang="zh-CN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2.0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/c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:  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4.8 %</a:t>
            </a:r>
            <a:endParaRPr lang="en-US" altLang="zh-CN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4.0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/c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 5.2 %</a:t>
            </a:r>
            <a:endParaRPr lang="en-US" altLang="zh-CN" dirty="0">
              <a:latin typeface="Times New Roman" pitchFamily="18" charset="0"/>
              <a:cs typeface="Times New Roman" pitchFamily="18" charset="0"/>
            </a:endParaRPr>
          </a:p>
          <a:p>
            <a:endParaRPr lang="zh-CN" altLang="en-US" dirty="0">
              <a:latin typeface="Calibri" pitchFamily="34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1052513"/>
            <a:ext cx="9144000" cy="71437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9" name="TextBox 15"/>
          <p:cNvSpPr txBox="1">
            <a:spLocks noChangeArrowheads="1"/>
          </p:cNvSpPr>
          <p:nvPr/>
        </p:nvSpPr>
        <p:spPr bwMode="auto">
          <a:xfrm>
            <a:off x="3428992" y="457200"/>
            <a:ext cx="23278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Pz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reconstruction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1350454"/>
            <a:ext cx="4262446" cy="2864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3863" y="1147763"/>
            <a:ext cx="8296275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052513"/>
            <a:ext cx="9144000" cy="71437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476672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Event #2 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563888" y="455613"/>
            <a:ext cx="199285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Beam test data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5733256"/>
            <a:ext cx="41344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Red Solid circle  :  drift circle</a:t>
            </a:r>
          </a:p>
          <a:p>
            <a:r>
              <a:rPr lang="en-US" altLang="zh-CN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Blue dashed line :  track from 1</a:t>
            </a:r>
            <a:r>
              <a:rPr lang="en-US" altLang="zh-CN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altLang="zh-CN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iteration</a:t>
            </a:r>
          </a:p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Red dashed line  :  track from 2</a:t>
            </a:r>
            <a:r>
              <a:rPr lang="en-US" altLang="zh-CN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iteration </a:t>
            </a:r>
            <a:endParaRPr lang="zh-CN" alt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052513"/>
            <a:ext cx="9144000" cy="71437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5" name="TextBox 53"/>
          <p:cNvSpPr txBox="1">
            <a:spLocks noChangeArrowheads="1"/>
          </p:cNvSpPr>
          <p:nvPr/>
        </p:nvSpPr>
        <p:spPr bwMode="auto">
          <a:xfrm>
            <a:off x="2627784" y="455613"/>
            <a:ext cx="38409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A better Method to Extract T</a:t>
            </a:r>
            <a:r>
              <a:rPr lang="en-US" altLang="zh-CN" sz="2400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zh-CN" altLang="en-US" sz="18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任意多边形 27"/>
          <p:cNvSpPr/>
          <p:nvPr/>
        </p:nvSpPr>
        <p:spPr>
          <a:xfrm>
            <a:off x="971600" y="1916832"/>
            <a:ext cx="3960440" cy="4320480"/>
          </a:xfrm>
          <a:custGeom>
            <a:avLst/>
            <a:gdLst>
              <a:gd name="connsiteX0" fmla="*/ 0 w 2621902"/>
              <a:gd name="connsiteY0" fmla="*/ 2099388 h 2099388"/>
              <a:gd name="connsiteX1" fmla="*/ 139959 w 2621902"/>
              <a:gd name="connsiteY1" fmla="*/ 1763485 h 2099388"/>
              <a:gd name="connsiteX2" fmla="*/ 373224 w 2621902"/>
              <a:gd name="connsiteY2" fmla="*/ 1380930 h 2099388"/>
              <a:gd name="connsiteX3" fmla="*/ 821094 w 2621902"/>
              <a:gd name="connsiteY3" fmla="*/ 858416 h 2099388"/>
              <a:gd name="connsiteX4" fmla="*/ 1390261 w 2621902"/>
              <a:gd name="connsiteY4" fmla="*/ 429208 h 2099388"/>
              <a:gd name="connsiteX5" fmla="*/ 1968759 w 2621902"/>
              <a:gd name="connsiteY5" fmla="*/ 130628 h 2099388"/>
              <a:gd name="connsiteX6" fmla="*/ 2621902 w 2621902"/>
              <a:gd name="connsiteY6" fmla="*/ 0 h 2099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21902" h="2099388">
                <a:moveTo>
                  <a:pt x="0" y="2099388"/>
                </a:moveTo>
                <a:cubicBezTo>
                  <a:pt x="38877" y="1991308"/>
                  <a:pt x="77755" y="1883228"/>
                  <a:pt x="139959" y="1763485"/>
                </a:cubicBezTo>
                <a:cubicBezTo>
                  <a:pt x="202163" y="1643742"/>
                  <a:pt x="259702" y="1531775"/>
                  <a:pt x="373224" y="1380930"/>
                </a:cubicBezTo>
                <a:cubicBezTo>
                  <a:pt x="486746" y="1230085"/>
                  <a:pt x="651588" y="1017036"/>
                  <a:pt x="821094" y="858416"/>
                </a:cubicBezTo>
                <a:cubicBezTo>
                  <a:pt x="990600" y="699796"/>
                  <a:pt x="1198984" y="550506"/>
                  <a:pt x="1390261" y="429208"/>
                </a:cubicBezTo>
                <a:cubicBezTo>
                  <a:pt x="1581538" y="307910"/>
                  <a:pt x="1763486" y="202163"/>
                  <a:pt x="1968759" y="130628"/>
                </a:cubicBezTo>
                <a:cubicBezTo>
                  <a:pt x="2174032" y="59093"/>
                  <a:pt x="2397967" y="29546"/>
                  <a:pt x="2621902" y="0"/>
                </a:cubicBez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1710342" y="4149080"/>
            <a:ext cx="792088" cy="792088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611560" y="5148808"/>
            <a:ext cx="576064" cy="584448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1645025" y="2564904"/>
            <a:ext cx="936104" cy="936104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3250503" y="2492896"/>
            <a:ext cx="648072" cy="648072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>
            <a:off x="3775861" y="1350099"/>
            <a:ext cx="720080" cy="720080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74"/>
          <p:cNvGrpSpPr/>
          <p:nvPr/>
        </p:nvGrpSpPr>
        <p:grpSpPr>
          <a:xfrm>
            <a:off x="1055578" y="1926163"/>
            <a:ext cx="3247052" cy="3653747"/>
            <a:chOff x="1055578" y="1926163"/>
            <a:chExt cx="3247052" cy="3653747"/>
          </a:xfrm>
        </p:grpSpPr>
        <p:cxnSp>
          <p:nvCxnSpPr>
            <p:cNvPr id="51" name="直接箭头连接符 50"/>
            <p:cNvCxnSpPr/>
            <p:nvPr/>
          </p:nvCxnSpPr>
          <p:spPr>
            <a:xfrm>
              <a:off x="1763688" y="4365104"/>
              <a:ext cx="72008" cy="72008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箭头连接符 41"/>
            <p:cNvCxnSpPr>
              <a:stCxn id="32" idx="1"/>
            </p:cNvCxnSpPr>
            <p:nvPr/>
          </p:nvCxnSpPr>
          <p:spPr>
            <a:xfrm>
              <a:off x="3345411" y="2587804"/>
              <a:ext cx="74461" cy="12111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箭头连接符 46"/>
            <p:cNvCxnSpPr/>
            <p:nvPr/>
          </p:nvCxnSpPr>
          <p:spPr>
            <a:xfrm flipH="1" flipV="1">
              <a:off x="4230622" y="1926163"/>
              <a:ext cx="72008" cy="155987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箭头连接符 51"/>
            <p:cNvCxnSpPr/>
            <p:nvPr/>
          </p:nvCxnSpPr>
          <p:spPr>
            <a:xfrm flipH="1" flipV="1">
              <a:off x="2379480" y="3212977"/>
              <a:ext cx="104288" cy="150942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箭头连接符 54"/>
            <p:cNvCxnSpPr/>
            <p:nvPr/>
          </p:nvCxnSpPr>
          <p:spPr>
            <a:xfrm flipH="1" flipV="1">
              <a:off x="1055578" y="5517232"/>
              <a:ext cx="116024" cy="62678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组合 58"/>
          <p:cNvGrpSpPr/>
          <p:nvPr/>
        </p:nvGrpSpPr>
        <p:grpSpPr>
          <a:xfrm>
            <a:off x="1159631" y="2082150"/>
            <a:ext cx="3196345" cy="3579098"/>
            <a:chOff x="1159631" y="2072819"/>
            <a:chExt cx="3196345" cy="3579098"/>
          </a:xfrm>
        </p:grpSpPr>
        <p:cxnSp>
          <p:nvCxnSpPr>
            <p:cNvPr id="60" name="直接箭头连接符 59"/>
            <p:cNvCxnSpPr/>
            <p:nvPr/>
          </p:nvCxnSpPr>
          <p:spPr>
            <a:xfrm flipH="1" flipV="1">
              <a:off x="3222511" y="2476875"/>
              <a:ext cx="122900" cy="110929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箭头连接符 60"/>
            <p:cNvCxnSpPr/>
            <p:nvPr/>
          </p:nvCxnSpPr>
          <p:spPr>
            <a:xfrm>
              <a:off x="4283968" y="2072819"/>
              <a:ext cx="72008" cy="14401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箭头连接符 61"/>
            <p:cNvCxnSpPr/>
            <p:nvPr/>
          </p:nvCxnSpPr>
          <p:spPr>
            <a:xfrm flipH="1" flipV="1">
              <a:off x="1619672" y="4254175"/>
              <a:ext cx="122900" cy="110929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箭头连接符 62"/>
            <p:cNvCxnSpPr/>
            <p:nvPr/>
          </p:nvCxnSpPr>
          <p:spPr>
            <a:xfrm>
              <a:off x="2483768" y="3356992"/>
              <a:ext cx="144016" cy="14401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箭头连接符 63"/>
            <p:cNvCxnSpPr/>
            <p:nvPr/>
          </p:nvCxnSpPr>
          <p:spPr>
            <a:xfrm>
              <a:off x="1159631" y="5579909"/>
              <a:ext cx="144016" cy="72008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500" fill="hold"/>
                                        <p:tgtEl>
                                          <p:spTgt spid="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C38F6E-066B-43FE-B1A6-5C68505925A1}" type="slidenum">
              <a:rPr lang="zh-CN" altLang="en-US"/>
              <a:pPr>
                <a:defRPr/>
              </a:pPr>
              <a:t>3</a:t>
            </a:fld>
            <a:endParaRPr lang="zh-CN" altLang="en-US"/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0" y="1143000"/>
            <a:ext cx="312102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0" y="1052513"/>
            <a:ext cx="9144000" cy="71437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6149" name="TextBox 6"/>
          <p:cNvSpPr txBox="1">
            <a:spLocks noChangeArrowheads="1"/>
          </p:cNvSpPr>
          <p:nvPr/>
        </p:nvSpPr>
        <p:spPr bwMode="auto">
          <a:xfrm>
            <a:off x="2928926" y="455613"/>
            <a:ext cx="34395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Straw Tube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Tracker (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STT)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150" name="组合 27"/>
          <p:cNvGrpSpPr>
            <a:grpSpLocks/>
          </p:cNvGrpSpPr>
          <p:nvPr/>
        </p:nvGrpSpPr>
        <p:grpSpPr bwMode="auto">
          <a:xfrm>
            <a:off x="5643563" y="4143375"/>
            <a:ext cx="2214562" cy="2214563"/>
            <a:chOff x="5072063" y="2857500"/>
            <a:chExt cx="3214687" cy="3143250"/>
          </a:xfrm>
        </p:grpSpPr>
        <p:sp>
          <p:nvSpPr>
            <p:cNvPr id="8" name="椭圆 7"/>
            <p:cNvSpPr/>
            <p:nvPr/>
          </p:nvSpPr>
          <p:spPr>
            <a:xfrm>
              <a:off x="6238107" y="4114800"/>
              <a:ext cx="500062" cy="500216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6858000" y="3999886"/>
              <a:ext cx="714375" cy="714272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7572375" y="3999886"/>
              <a:ext cx="714375" cy="714272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5429250" y="3999886"/>
              <a:ext cx="714375" cy="714272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6143625" y="3999886"/>
              <a:ext cx="714375" cy="714272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6500813" y="4644308"/>
              <a:ext cx="714375" cy="714272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7215188" y="4644308"/>
              <a:ext cx="714375" cy="714272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5072063" y="4644308"/>
              <a:ext cx="714375" cy="714272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5786438" y="4644308"/>
              <a:ext cx="714375" cy="714272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8" name="椭圆 17"/>
            <p:cNvSpPr/>
            <p:nvPr/>
          </p:nvSpPr>
          <p:spPr>
            <a:xfrm>
              <a:off x="6500813" y="3357716"/>
              <a:ext cx="714375" cy="714273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9" name="椭圆 18"/>
            <p:cNvSpPr/>
            <p:nvPr/>
          </p:nvSpPr>
          <p:spPr>
            <a:xfrm>
              <a:off x="7215188" y="3357716"/>
              <a:ext cx="714375" cy="714273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0" name="椭圆 19"/>
            <p:cNvSpPr/>
            <p:nvPr/>
          </p:nvSpPr>
          <p:spPr>
            <a:xfrm>
              <a:off x="5072063" y="3357716"/>
              <a:ext cx="714375" cy="714273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1" name="椭圆 20"/>
            <p:cNvSpPr/>
            <p:nvPr/>
          </p:nvSpPr>
          <p:spPr>
            <a:xfrm>
              <a:off x="5786438" y="3357716"/>
              <a:ext cx="714375" cy="714273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cxnSp>
          <p:nvCxnSpPr>
            <p:cNvPr id="23" name="直接连接符 22"/>
            <p:cNvCxnSpPr/>
            <p:nvPr/>
          </p:nvCxnSpPr>
          <p:spPr>
            <a:xfrm rot="5400000" flipH="1" flipV="1">
              <a:off x="4643437" y="4000501"/>
              <a:ext cx="3143250" cy="85725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椭圆 24"/>
            <p:cNvSpPr/>
            <p:nvPr/>
          </p:nvSpPr>
          <p:spPr>
            <a:xfrm>
              <a:off x="5890137" y="3472631"/>
              <a:ext cx="500063" cy="500216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6" name="椭圆 25"/>
            <p:cNvSpPr/>
            <p:nvPr/>
          </p:nvSpPr>
          <p:spPr>
            <a:xfrm>
              <a:off x="6062970" y="4880896"/>
              <a:ext cx="205094" cy="205044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cxnSp>
          <p:nvCxnSpPr>
            <p:cNvPr id="29" name="直接连接符 28"/>
            <p:cNvCxnSpPr/>
            <p:nvPr/>
          </p:nvCxnSpPr>
          <p:spPr>
            <a:xfrm>
              <a:off x="6129798" y="3722739"/>
              <a:ext cx="71438" cy="2254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>
              <a:off x="6457028" y="4360402"/>
              <a:ext cx="71438" cy="2253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>
              <a:off x="6125189" y="4989051"/>
              <a:ext cx="71438" cy="2254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51" name="TextBox 31"/>
          <p:cNvSpPr txBox="1">
            <a:spLocks noChangeArrowheads="1"/>
          </p:cNvSpPr>
          <p:nvPr/>
        </p:nvSpPr>
        <p:spPr bwMode="auto">
          <a:xfrm>
            <a:off x="614363" y="4714875"/>
            <a:ext cx="4672012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dirty="0">
                <a:latin typeface="Calibri" pitchFamily="34" charset="0"/>
              </a:rPr>
              <a:t>4636 Straw tubes</a:t>
            </a:r>
          </a:p>
          <a:p>
            <a:pPr>
              <a:buFont typeface="Wingdings" pitchFamily="2" charset="2"/>
              <a:buChar char="Ø"/>
            </a:pPr>
            <a:r>
              <a:rPr lang="en-US" altLang="zh-CN" dirty="0">
                <a:latin typeface="Calibri" pitchFamily="34" charset="0"/>
              </a:rPr>
              <a:t>23-27 planar layers </a:t>
            </a:r>
          </a:p>
          <a:p>
            <a:pPr>
              <a:buFont typeface="Arial" charset="0"/>
              <a:buChar char="•"/>
            </a:pPr>
            <a:r>
              <a:rPr lang="en-US" altLang="zh-CN" dirty="0">
                <a:latin typeface="Calibri" pitchFamily="34" charset="0"/>
              </a:rPr>
              <a:t>    15-19 axial </a:t>
            </a:r>
            <a:r>
              <a:rPr lang="en-US" altLang="zh-CN" dirty="0" smtClean="0">
                <a:latin typeface="Calibri" pitchFamily="34" charset="0"/>
              </a:rPr>
              <a:t>layers (</a:t>
            </a:r>
            <a:r>
              <a:rPr lang="en-US" altLang="zh-CN" dirty="0">
                <a:solidFill>
                  <a:srgbClr val="00B050"/>
                </a:solidFill>
                <a:latin typeface="Calibri" pitchFamily="34" charset="0"/>
              </a:rPr>
              <a:t>green</a:t>
            </a:r>
            <a:r>
              <a:rPr lang="en-US" altLang="zh-CN" dirty="0">
                <a:latin typeface="Calibri" pitchFamily="34" charset="0"/>
              </a:rPr>
              <a:t>) in beam direction</a:t>
            </a:r>
          </a:p>
          <a:p>
            <a:pPr>
              <a:buFont typeface="Arial" charset="0"/>
              <a:buChar char="•"/>
            </a:pPr>
            <a:r>
              <a:rPr lang="en-US" altLang="zh-CN" dirty="0">
                <a:latin typeface="Calibri" pitchFamily="34" charset="0"/>
              </a:rPr>
              <a:t>    4 stereo double-layers for 3D reconstruction,</a:t>
            </a:r>
          </a:p>
          <a:p>
            <a:r>
              <a:rPr lang="en-US" altLang="zh-CN" dirty="0">
                <a:latin typeface="Calibri" pitchFamily="34" charset="0"/>
              </a:rPr>
              <a:t>       with ±2.89 skew </a:t>
            </a:r>
            <a:r>
              <a:rPr lang="en-US" altLang="zh-CN" dirty="0" smtClean="0">
                <a:latin typeface="Calibri" pitchFamily="34" charset="0"/>
              </a:rPr>
              <a:t>angle (</a:t>
            </a:r>
            <a:r>
              <a:rPr lang="en-US" altLang="zh-CN" dirty="0">
                <a:solidFill>
                  <a:srgbClr val="0070C0"/>
                </a:solidFill>
                <a:latin typeface="Calibri" pitchFamily="34" charset="0"/>
              </a:rPr>
              <a:t>blue</a:t>
            </a:r>
            <a:r>
              <a:rPr lang="en-US" altLang="zh-CN" dirty="0">
                <a:latin typeface="Calibri" pitchFamily="34" charset="0"/>
              </a:rPr>
              <a:t>/</a:t>
            </a:r>
            <a:r>
              <a:rPr lang="en-US" altLang="zh-CN" dirty="0">
                <a:solidFill>
                  <a:srgbClr val="FF0000"/>
                </a:solidFill>
                <a:latin typeface="Calibri" pitchFamily="34" charset="0"/>
              </a:rPr>
              <a:t>red</a:t>
            </a:r>
            <a:r>
              <a:rPr lang="en-US" altLang="zh-CN" dirty="0">
                <a:latin typeface="Calibri" pitchFamily="34" charset="0"/>
              </a:rPr>
              <a:t>)</a:t>
            </a:r>
            <a:endParaRPr lang="zh-CN" altLang="en-US" dirty="0">
              <a:latin typeface="Calibri" pitchFamily="34" charset="0"/>
            </a:endParaRPr>
          </a:p>
        </p:txBody>
      </p:sp>
      <p:sp>
        <p:nvSpPr>
          <p:cNvPr id="6152" name="TextBox 32"/>
          <p:cNvSpPr txBox="1">
            <a:spLocks noChangeArrowheads="1"/>
          </p:cNvSpPr>
          <p:nvPr/>
        </p:nvSpPr>
        <p:spPr bwMode="auto">
          <a:xfrm>
            <a:off x="4857750" y="6215063"/>
            <a:ext cx="37004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latin typeface="Calibri" pitchFamily="34" charset="0"/>
              </a:rPr>
              <a:t>From STT :   Wire position + drift time</a:t>
            </a:r>
            <a:endParaRPr lang="zh-CN" altLang="en-US">
              <a:latin typeface="Calibri" pitchFamily="34" charset="0"/>
            </a:endParaRPr>
          </a:p>
        </p:txBody>
      </p:sp>
      <p:pic>
        <p:nvPicPr>
          <p:cNvPr id="6153" name="Picture 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" y="1143000"/>
            <a:ext cx="4071937" cy="329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3" name="直接连接符 32"/>
          <p:cNvCxnSpPr/>
          <p:nvPr/>
        </p:nvCxnSpPr>
        <p:spPr>
          <a:xfrm flipV="1">
            <a:off x="2714625" y="1214438"/>
            <a:ext cx="3500438" cy="1357312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2714625" y="2981325"/>
            <a:ext cx="3500438" cy="1019175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B49BAE-9197-4248-A6E7-ED8C44204EDF}" type="slidenum">
              <a:rPr lang="zh-CN" altLang="en-US" smtClean="0"/>
              <a:pPr>
                <a:defRPr/>
              </a:pPr>
              <a:t>4</a:t>
            </a:fld>
            <a:endParaRPr lang="zh-CN" altLang="en-US"/>
          </a:p>
        </p:txBody>
      </p:sp>
      <p:grpSp>
        <p:nvGrpSpPr>
          <p:cNvPr id="2" name="组合 67"/>
          <p:cNvGrpSpPr>
            <a:grpSpLocks/>
          </p:cNvGrpSpPr>
          <p:nvPr/>
        </p:nvGrpSpPr>
        <p:grpSpPr bwMode="auto">
          <a:xfrm>
            <a:off x="500063" y="1357313"/>
            <a:ext cx="3143250" cy="1643062"/>
            <a:chOff x="642938" y="1643064"/>
            <a:chExt cx="3857625" cy="2000250"/>
          </a:xfrm>
        </p:grpSpPr>
        <p:sp>
          <p:nvSpPr>
            <p:cNvPr id="5" name="椭圆 4"/>
            <p:cNvSpPr/>
            <p:nvPr/>
          </p:nvSpPr>
          <p:spPr bwMode="auto">
            <a:xfrm>
              <a:off x="1858674" y="2628695"/>
              <a:ext cx="346797" cy="361397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" name="椭圆 5"/>
            <p:cNvSpPr/>
            <p:nvPr/>
          </p:nvSpPr>
          <p:spPr bwMode="auto">
            <a:xfrm>
              <a:off x="2205471" y="2628695"/>
              <a:ext cx="344848" cy="361397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" name="椭圆 6"/>
            <p:cNvSpPr/>
            <p:nvPr/>
          </p:nvSpPr>
          <p:spPr bwMode="auto">
            <a:xfrm>
              <a:off x="1167029" y="2628695"/>
              <a:ext cx="346797" cy="361397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 bwMode="auto">
            <a:xfrm>
              <a:off x="1513825" y="2628695"/>
              <a:ext cx="344849" cy="361397"/>
            </a:xfrm>
            <a:prstGeom prst="ellipse">
              <a:avLst/>
            </a:prstGeom>
            <a:solidFill>
              <a:srgbClr val="FF0000">
                <a:alpha val="23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9" name="椭圆 8"/>
            <p:cNvSpPr/>
            <p:nvPr/>
          </p:nvSpPr>
          <p:spPr bwMode="auto">
            <a:xfrm>
              <a:off x="1685275" y="2955305"/>
              <a:ext cx="346797" cy="361399"/>
            </a:xfrm>
            <a:prstGeom prst="ellipse">
              <a:avLst/>
            </a:prstGeom>
            <a:solidFill>
              <a:srgbClr val="FF0000">
                <a:alpha val="23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0" name="椭圆 9"/>
            <p:cNvSpPr/>
            <p:nvPr/>
          </p:nvSpPr>
          <p:spPr bwMode="auto">
            <a:xfrm>
              <a:off x="2032072" y="2955305"/>
              <a:ext cx="346797" cy="361399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 bwMode="auto">
            <a:xfrm>
              <a:off x="1340428" y="2955305"/>
              <a:ext cx="344848" cy="361399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 bwMode="auto">
            <a:xfrm>
              <a:off x="1685275" y="2304016"/>
              <a:ext cx="346797" cy="361397"/>
            </a:xfrm>
            <a:prstGeom prst="ellipse">
              <a:avLst/>
            </a:prstGeom>
            <a:solidFill>
              <a:srgbClr val="FF0000">
                <a:alpha val="23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3" name="椭圆 12"/>
            <p:cNvSpPr/>
            <p:nvPr/>
          </p:nvSpPr>
          <p:spPr bwMode="auto">
            <a:xfrm>
              <a:off x="2032072" y="2304016"/>
              <a:ext cx="346797" cy="361397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 bwMode="auto">
            <a:xfrm>
              <a:off x="993631" y="2304016"/>
              <a:ext cx="346797" cy="361397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 bwMode="auto">
            <a:xfrm>
              <a:off x="1340428" y="2304016"/>
              <a:ext cx="344848" cy="361397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 bwMode="auto">
            <a:xfrm>
              <a:off x="3245861" y="2632560"/>
              <a:ext cx="346797" cy="361397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 bwMode="auto">
            <a:xfrm>
              <a:off x="3592657" y="2632560"/>
              <a:ext cx="346797" cy="361397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8" name="椭圆 17"/>
            <p:cNvSpPr/>
            <p:nvPr/>
          </p:nvSpPr>
          <p:spPr bwMode="auto">
            <a:xfrm>
              <a:off x="2554215" y="2632560"/>
              <a:ext cx="346797" cy="361397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9" name="椭圆 18"/>
            <p:cNvSpPr/>
            <p:nvPr/>
          </p:nvSpPr>
          <p:spPr bwMode="auto">
            <a:xfrm>
              <a:off x="2901012" y="2632560"/>
              <a:ext cx="344849" cy="361397"/>
            </a:xfrm>
            <a:prstGeom prst="ellipse">
              <a:avLst/>
            </a:prstGeom>
            <a:solidFill>
              <a:schemeClr val="accent1">
                <a:alpha val="45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0" name="椭圆 19"/>
            <p:cNvSpPr/>
            <p:nvPr/>
          </p:nvSpPr>
          <p:spPr bwMode="auto">
            <a:xfrm>
              <a:off x="3072462" y="2307882"/>
              <a:ext cx="346797" cy="361397"/>
            </a:xfrm>
            <a:prstGeom prst="ellipse">
              <a:avLst/>
            </a:prstGeom>
            <a:solidFill>
              <a:schemeClr val="accent1">
                <a:alpha val="45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1" name="椭圆 20"/>
            <p:cNvSpPr/>
            <p:nvPr/>
          </p:nvSpPr>
          <p:spPr bwMode="auto">
            <a:xfrm>
              <a:off x="3419258" y="2307882"/>
              <a:ext cx="346797" cy="361397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2" name="椭圆 21"/>
            <p:cNvSpPr/>
            <p:nvPr/>
          </p:nvSpPr>
          <p:spPr bwMode="auto">
            <a:xfrm>
              <a:off x="2380818" y="2307882"/>
              <a:ext cx="346797" cy="361397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3" name="椭圆 22"/>
            <p:cNvSpPr/>
            <p:nvPr/>
          </p:nvSpPr>
          <p:spPr bwMode="auto">
            <a:xfrm>
              <a:off x="2727614" y="2307882"/>
              <a:ext cx="344848" cy="361397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4" name="椭圆 23"/>
            <p:cNvSpPr/>
            <p:nvPr/>
          </p:nvSpPr>
          <p:spPr bwMode="auto">
            <a:xfrm>
              <a:off x="3236119" y="3270321"/>
              <a:ext cx="346797" cy="359465"/>
            </a:xfrm>
            <a:prstGeom prst="ellipse">
              <a:avLst/>
            </a:prstGeom>
            <a:solidFill>
              <a:schemeClr val="accent1">
                <a:alpha val="45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5" name="椭圆 24"/>
            <p:cNvSpPr/>
            <p:nvPr/>
          </p:nvSpPr>
          <p:spPr bwMode="auto">
            <a:xfrm>
              <a:off x="2544474" y="3270321"/>
              <a:ext cx="346797" cy="359465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6" name="椭圆 25"/>
            <p:cNvSpPr/>
            <p:nvPr/>
          </p:nvSpPr>
          <p:spPr bwMode="auto">
            <a:xfrm>
              <a:off x="2891271" y="3270321"/>
              <a:ext cx="344848" cy="359465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7" name="椭圆 26"/>
            <p:cNvSpPr/>
            <p:nvPr/>
          </p:nvSpPr>
          <p:spPr bwMode="auto">
            <a:xfrm>
              <a:off x="3064669" y="2945643"/>
              <a:ext cx="344849" cy="359465"/>
            </a:xfrm>
            <a:prstGeom prst="ellipse">
              <a:avLst/>
            </a:prstGeom>
            <a:solidFill>
              <a:schemeClr val="accent1">
                <a:alpha val="45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8" name="椭圆 27"/>
            <p:cNvSpPr/>
            <p:nvPr/>
          </p:nvSpPr>
          <p:spPr bwMode="auto">
            <a:xfrm>
              <a:off x="3409518" y="2945643"/>
              <a:ext cx="346797" cy="359465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9" name="椭圆 28"/>
            <p:cNvSpPr/>
            <p:nvPr/>
          </p:nvSpPr>
          <p:spPr bwMode="auto">
            <a:xfrm>
              <a:off x="2371075" y="2945643"/>
              <a:ext cx="346797" cy="359465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0" name="椭圆 29"/>
            <p:cNvSpPr/>
            <p:nvPr/>
          </p:nvSpPr>
          <p:spPr bwMode="auto">
            <a:xfrm>
              <a:off x="2717872" y="2945643"/>
              <a:ext cx="346797" cy="359465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1" name="椭圆 30"/>
            <p:cNvSpPr/>
            <p:nvPr/>
          </p:nvSpPr>
          <p:spPr bwMode="auto">
            <a:xfrm>
              <a:off x="1837243" y="3281917"/>
              <a:ext cx="344849" cy="361397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2" name="椭圆 31"/>
            <p:cNvSpPr/>
            <p:nvPr/>
          </p:nvSpPr>
          <p:spPr bwMode="auto">
            <a:xfrm>
              <a:off x="2182091" y="3281917"/>
              <a:ext cx="346797" cy="361397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3" name="椭圆 32"/>
            <p:cNvSpPr/>
            <p:nvPr/>
          </p:nvSpPr>
          <p:spPr bwMode="auto">
            <a:xfrm>
              <a:off x="1490446" y="3281917"/>
              <a:ext cx="346797" cy="361397"/>
            </a:xfrm>
            <a:prstGeom prst="ellipse">
              <a:avLst/>
            </a:prstGeom>
            <a:solidFill>
              <a:srgbClr val="FF0000">
                <a:alpha val="23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34" name="椭圆 33"/>
            <p:cNvSpPr/>
            <p:nvPr/>
          </p:nvSpPr>
          <p:spPr bwMode="auto">
            <a:xfrm>
              <a:off x="1704758" y="1670121"/>
              <a:ext cx="346797" cy="361397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5" name="椭圆 34"/>
            <p:cNvSpPr/>
            <p:nvPr/>
          </p:nvSpPr>
          <p:spPr bwMode="auto">
            <a:xfrm>
              <a:off x="2051555" y="1670121"/>
              <a:ext cx="344849" cy="361397"/>
            </a:xfrm>
            <a:prstGeom prst="ellipse">
              <a:avLst/>
            </a:prstGeom>
            <a:solidFill>
              <a:srgbClr val="FF0000">
                <a:alpha val="23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36" name="椭圆 35"/>
            <p:cNvSpPr/>
            <p:nvPr/>
          </p:nvSpPr>
          <p:spPr bwMode="auto">
            <a:xfrm>
              <a:off x="1013114" y="1670121"/>
              <a:ext cx="344848" cy="361397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7" name="椭圆 36"/>
            <p:cNvSpPr/>
            <p:nvPr/>
          </p:nvSpPr>
          <p:spPr bwMode="auto">
            <a:xfrm>
              <a:off x="1357962" y="1670121"/>
              <a:ext cx="346797" cy="361397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 bwMode="auto">
            <a:xfrm>
              <a:off x="3255602" y="1985135"/>
              <a:ext cx="346797" cy="361399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9" name="椭圆 38"/>
            <p:cNvSpPr/>
            <p:nvPr/>
          </p:nvSpPr>
          <p:spPr bwMode="auto">
            <a:xfrm>
              <a:off x="3602398" y="1985135"/>
              <a:ext cx="344849" cy="361399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0" name="椭圆 39"/>
            <p:cNvSpPr/>
            <p:nvPr/>
          </p:nvSpPr>
          <p:spPr bwMode="auto">
            <a:xfrm>
              <a:off x="2563957" y="1985135"/>
              <a:ext cx="346797" cy="361399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1" name="椭圆 40"/>
            <p:cNvSpPr/>
            <p:nvPr/>
          </p:nvSpPr>
          <p:spPr bwMode="auto">
            <a:xfrm>
              <a:off x="2910754" y="1985135"/>
              <a:ext cx="344848" cy="361399"/>
            </a:xfrm>
            <a:prstGeom prst="ellipse">
              <a:avLst/>
            </a:prstGeom>
            <a:solidFill>
              <a:schemeClr val="accent1">
                <a:alpha val="45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42" name="椭圆 41"/>
            <p:cNvSpPr/>
            <p:nvPr/>
          </p:nvSpPr>
          <p:spPr bwMode="auto">
            <a:xfrm>
              <a:off x="3082204" y="1660457"/>
              <a:ext cx="346797" cy="361399"/>
            </a:xfrm>
            <a:prstGeom prst="ellipse">
              <a:avLst/>
            </a:prstGeom>
            <a:solidFill>
              <a:schemeClr val="accent1">
                <a:alpha val="45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43" name="椭圆 42"/>
            <p:cNvSpPr/>
            <p:nvPr/>
          </p:nvSpPr>
          <p:spPr bwMode="auto">
            <a:xfrm>
              <a:off x="3429001" y="1660457"/>
              <a:ext cx="346797" cy="361399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4" name="椭圆 43"/>
            <p:cNvSpPr/>
            <p:nvPr/>
          </p:nvSpPr>
          <p:spPr bwMode="auto">
            <a:xfrm>
              <a:off x="2390558" y="1660457"/>
              <a:ext cx="346797" cy="361399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5" name="椭圆 44"/>
            <p:cNvSpPr/>
            <p:nvPr/>
          </p:nvSpPr>
          <p:spPr bwMode="auto">
            <a:xfrm>
              <a:off x="2737355" y="1660457"/>
              <a:ext cx="344849" cy="361399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6" name="椭圆 45"/>
            <p:cNvSpPr/>
            <p:nvPr/>
          </p:nvSpPr>
          <p:spPr bwMode="auto">
            <a:xfrm>
              <a:off x="1856725" y="1996731"/>
              <a:ext cx="344849" cy="361399"/>
            </a:xfrm>
            <a:prstGeom prst="ellipse">
              <a:avLst/>
            </a:prstGeom>
            <a:solidFill>
              <a:srgbClr val="FF0000">
                <a:alpha val="23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47" name="椭圆 46"/>
            <p:cNvSpPr/>
            <p:nvPr/>
          </p:nvSpPr>
          <p:spPr bwMode="auto">
            <a:xfrm>
              <a:off x="2201574" y="1996731"/>
              <a:ext cx="346797" cy="361399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8" name="椭圆 47"/>
            <p:cNvSpPr/>
            <p:nvPr/>
          </p:nvSpPr>
          <p:spPr bwMode="auto">
            <a:xfrm>
              <a:off x="1163132" y="1996731"/>
              <a:ext cx="346797" cy="361399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9" name="椭圆 48"/>
            <p:cNvSpPr/>
            <p:nvPr/>
          </p:nvSpPr>
          <p:spPr bwMode="auto">
            <a:xfrm>
              <a:off x="1509929" y="1996731"/>
              <a:ext cx="346797" cy="361399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0" name="椭圆 49"/>
            <p:cNvSpPr/>
            <p:nvPr/>
          </p:nvSpPr>
          <p:spPr bwMode="auto">
            <a:xfrm>
              <a:off x="3762158" y="2309814"/>
              <a:ext cx="346797" cy="361399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1" name="椭圆 50"/>
            <p:cNvSpPr/>
            <p:nvPr/>
          </p:nvSpPr>
          <p:spPr bwMode="auto">
            <a:xfrm>
              <a:off x="3953091" y="2002529"/>
              <a:ext cx="346797" cy="361397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2" name="椭圆 51"/>
            <p:cNvSpPr/>
            <p:nvPr/>
          </p:nvSpPr>
          <p:spPr bwMode="auto">
            <a:xfrm>
              <a:off x="3793331" y="1662390"/>
              <a:ext cx="346797" cy="361397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3" name="椭圆 52"/>
            <p:cNvSpPr/>
            <p:nvPr/>
          </p:nvSpPr>
          <p:spPr bwMode="auto">
            <a:xfrm>
              <a:off x="4153766" y="1691379"/>
              <a:ext cx="346797" cy="361399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4" name="椭圆 53"/>
            <p:cNvSpPr/>
            <p:nvPr/>
          </p:nvSpPr>
          <p:spPr bwMode="auto">
            <a:xfrm>
              <a:off x="802698" y="1981270"/>
              <a:ext cx="346797" cy="359465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5" name="椭圆 54"/>
            <p:cNvSpPr/>
            <p:nvPr/>
          </p:nvSpPr>
          <p:spPr bwMode="auto">
            <a:xfrm>
              <a:off x="642938" y="1643064"/>
              <a:ext cx="346797" cy="361397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3" name="组合 68"/>
          <p:cNvGrpSpPr/>
          <p:nvPr/>
        </p:nvGrpSpPr>
        <p:grpSpPr>
          <a:xfrm rot="3498044">
            <a:off x="2407597" y="2366571"/>
            <a:ext cx="3158626" cy="1560635"/>
            <a:chOff x="642938" y="1643064"/>
            <a:chExt cx="3857625" cy="2000250"/>
          </a:xfrm>
          <a:noFill/>
        </p:grpSpPr>
        <p:sp>
          <p:nvSpPr>
            <p:cNvPr id="70" name="椭圆 69"/>
            <p:cNvSpPr/>
            <p:nvPr/>
          </p:nvSpPr>
          <p:spPr bwMode="auto">
            <a:xfrm>
              <a:off x="1858963" y="2628902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1" name="椭圆 70"/>
            <p:cNvSpPr/>
            <p:nvPr/>
          </p:nvSpPr>
          <p:spPr bwMode="auto">
            <a:xfrm>
              <a:off x="2205038" y="2628902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2" name="椭圆 71"/>
            <p:cNvSpPr/>
            <p:nvPr/>
          </p:nvSpPr>
          <p:spPr bwMode="auto">
            <a:xfrm>
              <a:off x="1166814" y="2628902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3" name="椭圆 72"/>
            <p:cNvSpPr/>
            <p:nvPr/>
          </p:nvSpPr>
          <p:spPr bwMode="auto">
            <a:xfrm>
              <a:off x="1512888" y="2628902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74" name="椭圆 73"/>
            <p:cNvSpPr/>
            <p:nvPr/>
          </p:nvSpPr>
          <p:spPr bwMode="auto">
            <a:xfrm>
              <a:off x="1685925" y="2954339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75" name="椭圆 74"/>
            <p:cNvSpPr/>
            <p:nvPr/>
          </p:nvSpPr>
          <p:spPr bwMode="auto">
            <a:xfrm>
              <a:off x="2032000" y="2954339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6" name="椭圆 75"/>
            <p:cNvSpPr/>
            <p:nvPr/>
          </p:nvSpPr>
          <p:spPr bwMode="auto">
            <a:xfrm>
              <a:off x="1339850" y="2954339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7" name="椭圆 76"/>
            <p:cNvSpPr/>
            <p:nvPr/>
          </p:nvSpPr>
          <p:spPr bwMode="auto">
            <a:xfrm>
              <a:off x="1685925" y="2303464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78" name="椭圆 77"/>
            <p:cNvSpPr/>
            <p:nvPr/>
          </p:nvSpPr>
          <p:spPr bwMode="auto">
            <a:xfrm>
              <a:off x="2032000" y="2303464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9" name="椭圆 78"/>
            <p:cNvSpPr/>
            <p:nvPr/>
          </p:nvSpPr>
          <p:spPr bwMode="auto">
            <a:xfrm>
              <a:off x="993775" y="2303464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0" name="椭圆 79"/>
            <p:cNvSpPr/>
            <p:nvPr/>
          </p:nvSpPr>
          <p:spPr bwMode="auto">
            <a:xfrm>
              <a:off x="1339850" y="2303465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1" name="椭圆 80"/>
            <p:cNvSpPr/>
            <p:nvPr/>
          </p:nvSpPr>
          <p:spPr bwMode="auto">
            <a:xfrm>
              <a:off x="3246438" y="2632077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2" name="椭圆 81"/>
            <p:cNvSpPr/>
            <p:nvPr/>
          </p:nvSpPr>
          <p:spPr bwMode="auto">
            <a:xfrm>
              <a:off x="3592513" y="2632077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3" name="椭圆 82"/>
            <p:cNvSpPr/>
            <p:nvPr/>
          </p:nvSpPr>
          <p:spPr bwMode="auto">
            <a:xfrm>
              <a:off x="2554288" y="2632077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4" name="椭圆 83"/>
            <p:cNvSpPr/>
            <p:nvPr/>
          </p:nvSpPr>
          <p:spPr bwMode="auto">
            <a:xfrm>
              <a:off x="2900363" y="2632077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85" name="椭圆 84"/>
            <p:cNvSpPr/>
            <p:nvPr/>
          </p:nvSpPr>
          <p:spPr bwMode="auto">
            <a:xfrm>
              <a:off x="3073400" y="2308227"/>
              <a:ext cx="346075" cy="360362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86" name="椭圆 85"/>
            <p:cNvSpPr/>
            <p:nvPr/>
          </p:nvSpPr>
          <p:spPr bwMode="auto">
            <a:xfrm>
              <a:off x="3419475" y="2308227"/>
              <a:ext cx="346075" cy="360362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7" name="椭圆 86"/>
            <p:cNvSpPr/>
            <p:nvPr/>
          </p:nvSpPr>
          <p:spPr bwMode="auto">
            <a:xfrm>
              <a:off x="2381250" y="2308227"/>
              <a:ext cx="346075" cy="360362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8" name="椭圆 87"/>
            <p:cNvSpPr/>
            <p:nvPr/>
          </p:nvSpPr>
          <p:spPr bwMode="auto">
            <a:xfrm>
              <a:off x="2727325" y="2308227"/>
              <a:ext cx="346075" cy="360362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9" name="椭圆 88"/>
            <p:cNvSpPr/>
            <p:nvPr/>
          </p:nvSpPr>
          <p:spPr bwMode="auto">
            <a:xfrm>
              <a:off x="3236914" y="3270252"/>
              <a:ext cx="346075" cy="360362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90" name="椭圆 89"/>
            <p:cNvSpPr/>
            <p:nvPr/>
          </p:nvSpPr>
          <p:spPr bwMode="auto">
            <a:xfrm>
              <a:off x="2544763" y="3270252"/>
              <a:ext cx="346075" cy="360362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1" name="椭圆 90"/>
            <p:cNvSpPr/>
            <p:nvPr/>
          </p:nvSpPr>
          <p:spPr bwMode="auto">
            <a:xfrm>
              <a:off x="2890838" y="3270252"/>
              <a:ext cx="346075" cy="360362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2" name="椭圆 91"/>
            <p:cNvSpPr/>
            <p:nvPr/>
          </p:nvSpPr>
          <p:spPr bwMode="auto">
            <a:xfrm>
              <a:off x="3063875" y="2944814"/>
              <a:ext cx="346075" cy="360363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93" name="椭圆 92"/>
            <p:cNvSpPr/>
            <p:nvPr/>
          </p:nvSpPr>
          <p:spPr bwMode="auto">
            <a:xfrm>
              <a:off x="3409950" y="2944814"/>
              <a:ext cx="346075" cy="360363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4" name="椭圆 93"/>
            <p:cNvSpPr/>
            <p:nvPr/>
          </p:nvSpPr>
          <p:spPr bwMode="auto">
            <a:xfrm>
              <a:off x="2371725" y="2944814"/>
              <a:ext cx="346075" cy="360363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5" name="椭圆 94"/>
            <p:cNvSpPr/>
            <p:nvPr/>
          </p:nvSpPr>
          <p:spPr bwMode="auto">
            <a:xfrm>
              <a:off x="2717800" y="2944814"/>
              <a:ext cx="346075" cy="360363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6" name="椭圆 95"/>
            <p:cNvSpPr/>
            <p:nvPr/>
          </p:nvSpPr>
          <p:spPr bwMode="auto">
            <a:xfrm>
              <a:off x="1836738" y="3281364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7" name="椭圆 96"/>
            <p:cNvSpPr/>
            <p:nvPr/>
          </p:nvSpPr>
          <p:spPr bwMode="auto">
            <a:xfrm>
              <a:off x="2182814" y="3281364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8" name="椭圆 97"/>
            <p:cNvSpPr/>
            <p:nvPr/>
          </p:nvSpPr>
          <p:spPr bwMode="auto">
            <a:xfrm>
              <a:off x="1490663" y="3281364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99" name="椭圆 98"/>
            <p:cNvSpPr/>
            <p:nvPr/>
          </p:nvSpPr>
          <p:spPr bwMode="auto">
            <a:xfrm>
              <a:off x="1704975" y="1670052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00" name="椭圆 99"/>
            <p:cNvSpPr/>
            <p:nvPr/>
          </p:nvSpPr>
          <p:spPr bwMode="auto">
            <a:xfrm>
              <a:off x="2051050" y="1670052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01" name="椭圆 100"/>
            <p:cNvSpPr/>
            <p:nvPr/>
          </p:nvSpPr>
          <p:spPr bwMode="auto">
            <a:xfrm>
              <a:off x="1012826" y="1670052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02" name="椭圆 101"/>
            <p:cNvSpPr/>
            <p:nvPr/>
          </p:nvSpPr>
          <p:spPr bwMode="auto">
            <a:xfrm>
              <a:off x="1358901" y="1670052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03" name="椭圆 102"/>
            <p:cNvSpPr/>
            <p:nvPr/>
          </p:nvSpPr>
          <p:spPr bwMode="auto">
            <a:xfrm>
              <a:off x="3255963" y="1984378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04" name="椭圆 103"/>
            <p:cNvSpPr/>
            <p:nvPr/>
          </p:nvSpPr>
          <p:spPr bwMode="auto">
            <a:xfrm>
              <a:off x="3602038" y="1984378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05" name="椭圆 104"/>
            <p:cNvSpPr/>
            <p:nvPr/>
          </p:nvSpPr>
          <p:spPr bwMode="auto">
            <a:xfrm>
              <a:off x="2563813" y="1984377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06" name="椭圆 105"/>
            <p:cNvSpPr/>
            <p:nvPr/>
          </p:nvSpPr>
          <p:spPr bwMode="auto">
            <a:xfrm>
              <a:off x="2909888" y="1984377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07" name="椭圆 106"/>
            <p:cNvSpPr/>
            <p:nvPr/>
          </p:nvSpPr>
          <p:spPr bwMode="auto">
            <a:xfrm>
              <a:off x="3082925" y="1660527"/>
              <a:ext cx="346075" cy="360362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08" name="椭圆 107"/>
            <p:cNvSpPr/>
            <p:nvPr/>
          </p:nvSpPr>
          <p:spPr bwMode="auto">
            <a:xfrm>
              <a:off x="3429000" y="1660527"/>
              <a:ext cx="346075" cy="360362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09" name="椭圆 108"/>
            <p:cNvSpPr/>
            <p:nvPr/>
          </p:nvSpPr>
          <p:spPr bwMode="auto">
            <a:xfrm>
              <a:off x="2390775" y="1660527"/>
              <a:ext cx="346075" cy="360362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0" name="椭圆 109"/>
            <p:cNvSpPr/>
            <p:nvPr/>
          </p:nvSpPr>
          <p:spPr bwMode="auto">
            <a:xfrm>
              <a:off x="2736851" y="1660527"/>
              <a:ext cx="346075" cy="360362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1" name="椭圆 110"/>
            <p:cNvSpPr/>
            <p:nvPr/>
          </p:nvSpPr>
          <p:spPr bwMode="auto">
            <a:xfrm>
              <a:off x="1855788" y="1997077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12" name="椭圆 111"/>
            <p:cNvSpPr/>
            <p:nvPr/>
          </p:nvSpPr>
          <p:spPr bwMode="auto">
            <a:xfrm>
              <a:off x="2201863" y="1997077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3" name="椭圆 112"/>
            <p:cNvSpPr/>
            <p:nvPr/>
          </p:nvSpPr>
          <p:spPr bwMode="auto">
            <a:xfrm>
              <a:off x="1163638" y="1997078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4" name="椭圆 113"/>
            <p:cNvSpPr/>
            <p:nvPr/>
          </p:nvSpPr>
          <p:spPr bwMode="auto">
            <a:xfrm>
              <a:off x="1509713" y="1997077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5" name="椭圆 114"/>
            <p:cNvSpPr/>
            <p:nvPr/>
          </p:nvSpPr>
          <p:spPr bwMode="auto">
            <a:xfrm>
              <a:off x="3762376" y="2309814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6" name="椭圆 115"/>
            <p:cNvSpPr/>
            <p:nvPr/>
          </p:nvSpPr>
          <p:spPr bwMode="auto">
            <a:xfrm>
              <a:off x="3952875" y="2001840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7" name="椭圆 116"/>
            <p:cNvSpPr/>
            <p:nvPr/>
          </p:nvSpPr>
          <p:spPr bwMode="auto">
            <a:xfrm>
              <a:off x="3794125" y="1662114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8" name="椭圆 117"/>
            <p:cNvSpPr/>
            <p:nvPr/>
          </p:nvSpPr>
          <p:spPr bwMode="auto">
            <a:xfrm>
              <a:off x="4154488" y="1692267"/>
              <a:ext cx="346075" cy="360362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9" name="椭圆 118"/>
            <p:cNvSpPr/>
            <p:nvPr/>
          </p:nvSpPr>
          <p:spPr bwMode="auto">
            <a:xfrm>
              <a:off x="803275" y="1981203"/>
              <a:ext cx="346075" cy="360362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20" name="椭圆 119"/>
            <p:cNvSpPr/>
            <p:nvPr/>
          </p:nvSpPr>
          <p:spPr bwMode="auto">
            <a:xfrm>
              <a:off x="642938" y="1643064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7173" name="Rectangle 3"/>
          <p:cNvSpPr>
            <a:spLocks noChangeArrowheads="1"/>
          </p:cNvSpPr>
          <p:nvPr/>
        </p:nvSpPr>
        <p:spPr bwMode="auto">
          <a:xfrm>
            <a:off x="0" y="1052513"/>
            <a:ext cx="9144000" cy="71437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>
              <a:latin typeface="Calibri" pitchFamily="34" charset="0"/>
            </a:endParaRPr>
          </a:p>
        </p:txBody>
      </p:sp>
      <p:grpSp>
        <p:nvGrpSpPr>
          <p:cNvPr id="7168" name="组合 107"/>
          <p:cNvGrpSpPr>
            <a:grpSpLocks/>
          </p:cNvGrpSpPr>
          <p:nvPr/>
        </p:nvGrpSpPr>
        <p:grpSpPr bwMode="auto">
          <a:xfrm>
            <a:off x="5572125" y="1428750"/>
            <a:ext cx="2786063" cy="2652713"/>
            <a:chOff x="5072063" y="1714500"/>
            <a:chExt cx="2786065" cy="2652713"/>
          </a:xfrm>
        </p:grpSpPr>
        <p:sp>
          <p:nvSpPr>
            <p:cNvPr id="123" name="矩形 122"/>
            <p:cNvSpPr/>
            <p:nvPr/>
          </p:nvSpPr>
          <p:spPr>
            <a:xfrm>
              <a:off x="5072063" y="1724025"/>
              <a:ext cx="2786065" cy="264318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4" name="直接连接符 123"/>
            <p:cNvCxnSpPr/>
            <p:nvPr/>
          </p:nvCxnSpPr>
          <p:spPr>
            <a:xfrm>
              <a:off x="5072063" y="4052888"/>
              <a:ext cx="2786065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接连接符 124"/>
            <p:cNvCxnSpPr/>
            <p:nvPr/>
          </p:nvCxnSpPr>
          <p:spPr>
            <a:xfrm>
              <a:off x="5072063" y="3767138"/>
              <a:ext cx="2786065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直接连接符 125"/>
            <p:cNvCxnSpPr/>
            <p:nvPr/>
          </p:nvCxnSpPr>
          <p:spPr>
            <a:xfrm>
              <a:off x="5072063" y="3479800"/>
              <a:ext cx="2786065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直接连接符 126"/>
            <p:cNvCxnSpPr/>
            <p:nvPr/>
          </p:nvCxnSpPr>
          <p:spPr>
            <a:xfrm>
              <a:off x="5072063" y="3195638"/>
              <a:ext cx="2786065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直接连接符 127"/>
            <p:cNvCxnSpPr/>
            <p:nvPr/>
          </p:nvCxnSpPr>
          <p:spPr>
            <a:xfrm>
              <a:off x="5072063" y="2909888"/>
              <a:ext cx="2786065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直接连接符 128"/>
            <p:cNvCxnSpPr/>
            <p:nvPr/>
          </p:nvCxnSpPr>
          <p:spPr>
            <a:xfrm>
              <a:off x="5072063" y="2624138"/>
              <a:ext cx="2786065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直接连接符 129"/>
            <p:cNvCxnSpPr/>
            <p:nvPr/>
          </p:nvCxnSpPr>
          <p:spPr>
            <a:xfrm>
              <a:off x="5072063" y="2338388"/>
              <a:ext cx="2786065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直接连接符 130"/>
            <p:cNvCxnSpPr/>
            <p:nvPr/>
          </p:nvCxnSpPr>
          <p:spPr>
            <a:xfrm>
              <a:off x="5072063" y="2052638"/>
              <a:ext cx="2786065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直接连接符 131"/>
            <p:cNvCxnSpPr/>
            <p:nvPr/>
          </p:nvCxnSpPr>
          <p:spPr>
            <a:xfrm rot="5400000">
              <a:off x="4037013" y="3035300"/>
              <a:ext cx="2643188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直接连接符 132"/>
            <p:cNvCxnSpPr/>
            <p:nvPr/>
          </p:nvCxnSpPr>
          <p:spPr>
            <a:xfrm rot="5400000">
              <a:off x="4310063" y="3044825"/>
              <a:ext cx="2643188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直接连接符 133"/>
            <p:cNvCxnSpPr/>
            <p:nvPr/>
          </p:nvCxnSpPr>
          <p:spPr>
            <a:xfrm rot="5400000">
              <a:off x="4575177" y="3044825"/>
              <a:ext cx="2643188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直接连接符 134"/>
            <p:cNvCxnSpPr/>
            <p:nvPr/>
          </p:nvCxnSpPr>
          <p:spPr>
            <a:xfrm rot="5400000">
              <a:off x="4860927" y="3044825"/>
              <a:ext cx="2643188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直接连接符 135"/>
            <p:cNvCxnSpPr/>
            <p:nvPr/>
          </p:nvCxnSpPr>
          <p:spPr>
            <a:xfrm rot="5400000">
              <a:off x="5146677" y="3044825"/>
              <a:ext cx="2643188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直接连接符 136"/>
            <p:cNvCxnSpPr/>
            <p:nvPr/>
          </p:nvCxnSpPr>
          <p:spPr>
            <a:xfrm rot="5400000">
              <a:off x="5432427" y="3044825"/>
              <a:ext cx="2643188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直接连接符 137"/>
            <p:cNvCxnSpPr/>
            <p:nvPr/>
          </p:nvCxnSpPr>
          <p:spPr>
            <a:xfrm rot="5400000">
              <a:off x="5718177" y="3044825"/>
              <a:ext cx="2643188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直接连接符 138"/>
            <p:cNvCxnSpPr/>
            <p:nvPr/>
          </p:nvCxnSpPr>
          <p:spPr>
            <a:xfrm rot="5400000">
              <a:off x="6003928" y="3044825"/>
              <a:ext cx="2643188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直接连接符 139"/>
            <p:cNvCxnSpPr/>
            <p:nvPr/>
          </p:nvCxnSpPr>
          <p:spPr>
            <a:xfrm rot="5400000">
              <a:off x="6289678" y="3044825"/>
              <a:ext cx="2643188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矩形 140"/>
            <p:cNvSpPr/>
            <p:nvPr/>
          </p:nvSpPr>
          <p:spPr>
            <a:xfrm>
              <a:off x="5908677" y="2909888"/>
              <a:ext cx="285750" cy="285750"/>
            </a:xfrm>
            <a:prstGeom prst="rect">
              <a:avLst/>
            </a:prstGeom>
            <a:solidFill>
              <a:srgbClr val="FF0000">
                <a:alpha val="28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42" name="矩形 141"/>
            <p:cNvSpPr/>
            <p:nvPr/>
          </p:nvSpPr>
          <p:spPr>
            <a:xfrm>
              <a:off x="6194427" y="2641600"/>
              <a:ext cx="285750" cy="285750"/>
            </a:xfrm>
            <a:prstGeom prst="rect">
              <a:avLst/>
            </a:prstGeom>
            <a:solidFill>
              <a:srgbClr val="FF0000">
                <a:alpha val="28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43" name="矩形 142"/>
            <p:cNvSpPr/>
            <p:nvPr/>
          </p:nvSpPr>
          <p:spPr>
            <a:xfrm>
              <a:off x="6469064" y="4060825"/>
              <a:ext cx="285750" cy="285750"/>
            </a:xfrm>
            <a:prstGeom prst="rect">
              <a:avLst/>
            </a:prstGeom>
            <a:solidFill>
              <a:schemeClr val="accent1">
                <a:alpha val="5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44" name="矩形 143"/>
            <p:cNvSpPr/>
            <p:nvPr/>
          </p:nvSpPr>
          <p:spPr>
            <a:xfrm>
              <a:off x="7040564" y="2632075"/>
              <a:ext cx="285750" cy="285750"/>
            </a:xfrm>
            <a:prstGeom prst="rect">
              <a:avLst/>
            </a:prstGeom>
            <a:solidFill>
              <a:schemeClr val="accent1">
                <a:alpha val="5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45" name="矩形 144"/>
            <p:cNvSpPr/>
            <p:nvPr/>
          </p:nvSpPr>
          <p:spPr>
            <a:xfrm>
              <a:off x="5357813" y="3500438"/>
              <a:ext cx="285750" cy="285750"/>
            </a:xfrm>
            <a:prstGeom prst="rect">
              <a:avLst/>
            </a:prstGeom>
            <a:solidFill>
              <a:srgbClr val="FF0000">
                <a:alpha val="28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46" name="矩形 145"/>
            <p:cNvSpPr/>
            <p:nvPr/>
          </p:nvSpPr>
          <p:spPr>
            <a:xfrm>
              <a:off x="5357813" y="3786188"/>
              <a:ext cx="285750" cy="285750"/>
            </a:xfrm>
            <a:prstGeom prst="rect">
              <a:avLst/>
            </a:prstGeom>
            <a:solidFill>
              <a:srgbClr val="FF0000">
                <a:alpha val="28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47" name="矩形 146"/>
            <p:cNvSpPr/>
            <p:nvPr/>
          </p:nvSpPr>
          <p:spPr>
            <a:xfrm>
              <a:off x="5072063" y="4071938"/>
              <a:ext cx="285750" cy="285750"/>
            </a:xfrm>
            <a:prstGeom prst="rect">
              <a:avLst/>
            </a:prstGeom>
            <a:solidFill>
              <a:srgbClr val="FF0000">
                <a:alpha val="28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48" name="矩形 147"/>
            <p:cNvSpPr/>
            <p:nvPr/>
          </p:nvSpPr>
          <p:spPr>
            <a:xfrm>
              <a:off x="5632451" y="3214688"/>
              <a:ext cx="285750" cy="285750"/>
            </a:xfrm>
            <a:prstGeom prst="rect">
              <a:avLst/>
            </a:prstGeom>
            <a:solidFill>
              <a:srgbClr val="FF0000">
                <a:alpha val="28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49" name="矩形 148"/>
            <p:cNvSpPr/>
            <p:nvPr/>
          </p:nvSpPr>
          <p:spPr>
            <a:xfrm>
              <a:off x="6469064" y="3775075"/>
              <a:ext cx="285750" cy="285750"/>
            </a:xfrm>
            <a:prstGeom prst="rect">
              <a:avLst/>
            </a:prstGeom>
            <a:solidFill>
              <a:schemeClr val="accent1">
                <a:alpha val="5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50" name="矩形 149"/>
            <p:cNvSpPr/>
            <p:nvPr/>
          </p:nvSpPr>
          <p:spPr>
            <a:xfrm>
              <a:off x="6461127" y="3489325"/>
              <a:ext cx="285750" cy="285750"/>
            </a:xfrm>
            <a:prstGeom prst="rect">
              <a:avLst/>
            </a:prstGeom>
            <a:solidFill>
              <a:schemeClr val="accent1">
                <a:alpha val="5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51" name="矩形 150"/>
            <p:cNvSpPr/>
            <p:nvPr/>
          </p:nvSpPr>
          <p:spPr>
            <a:xfrm>
              <a:off x="6754814" y="3214688"/>
              <a:ext cx="285750" cy="285750"/>
            </a:xfrm>
            <a:prstGeom prst="rect">
              <a:avLst/>
            </a:prstGeom>
            <a:solidFill>
              <a:schemeClr val="accent1">
                <a:alpha val="5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52" name="矩形 151"/>
            <p:cNvSpPr/>
            <p:nvPr/>
          </p:nvSpPr>
          <p:spPr>
            <a:xfrm>
              <a:off x="6751639" y="2928938"/>
              <a:ext cx="285750" cy="285750"/>
            </a:xfrm>
            <a:prstGeom prst="rect">
              <a:avLst/>
            </a:prstGeom>
            <a:solidFill>
              <a:schemeClr val="accent1">
                <a:alpha val="5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7175" name="TextBox 53"/>
          <p:cNvSpPr txBox="1">
            <a:spLocks noChangeArrowheads="1"/>
          </p:cNvSpPr>
          <p:nvPr/>
        </p:nvSpPr>
        <p:spPr bwMode="auto">
          <a:xfrm>
            <a:off x="3276689" y="455613"/>
            <a:ext cx="41755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Tracking Algorithm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-- Road Finding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169" name="组合 93"/>
          <p:cNvGrpSpPr>
            <a:grpSpLocks/>
          </p:cNvGrpSpPr>
          <p:nvPr/>
        </p:nvGrpSpPr>
        <p:grpSpPr bwMode="auto">
          <a:xfrm>
            <a:off x="323528" y="3573016"/>
            <a:ext cx="3084919" cy="825409"/>
            <a:chOff x="4589660" y="1524003"/>
            <a:chExt cx="4006088" cy="825505"/>
          </a:xfrm>
        </p:grpSpPr>
        <p:sp>
          <p:nvSpPr>
            <p:cNvPr id="155" name="矩形 154"/>
            <p:cNvSpPr/>
            <p:nvPr/>
          </p:nvSpPr>
          <p:spPr bwMode="auto">
            <a:xfrm rot="5400000">
              <a:off x="5039686" y="1642303"/>
              <a:ext cx="519173" cy="295275"/>
            </a:xfrm>
            <a:prstGeom prst="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Hit </a:t>
              </a:r>
              <a:endParaRPr lang="zh-CN" alt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6" name="矩形 155"/>
            <p:cNvSpPr/>
            <p:nvPr/>
          </p:nvSpPr>
          <p:spPr bwMode="auto">
            <a:xfrm rot="5400000">
              <a:off x="5331786" y="1635952"/>
              <a:ext cx="519173" cy="295275"/>
            </a:xfrm>
            <a:prstGeom prst="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Hit </a:t>
              </a:r>
              <a:endParaRPr lang="zh-CN" alt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7" name="矩形 156"/>
            <p:cNvSpPr/>
            <p:nvPr/>
          </p:nvSpPr>
          <p:spPr bwMode="auto">
            <a:xfrm rot="5400000">
              <a:off x="5617536" y="1639128"/>
              <a:ext cx="519173" cy="295275"/>
            </a:xfrm>
            <a:prstGeom prst="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Hit </a:t>
              </a:r>
              <a:endParaRPr lang="zh-CN" alt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8" name="矩形 157"/>
            <p:cNvSpPr/>
            <p:nvPr/>
          </p:nvSpPr>
          <p:spPr bwMode="auto">
            <a:xfrm rot="5400000">
              <a:off x="5896936" y="1642303"/>
              <a:ext cx="519173" cy="295275"/>
            </a:xfrm>
            <a:prstGeom prst="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Hit </a:t>
              </a:r>
              <a:endParaRPr lang="zh-CN" alt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9" name="矩形 158"/>
            <p:cNvSpPr/>
            <p:nvPr/>
          </p:nvSpPr>
          <p:spPr bwMode="auto">
            <a:xfrm rot="5400000">
              <a:off x="6189829" y="1635159"/>
              <a:ext cx="519173" cy="296862"/>
            </a:xfrm>
            <a:prstGeom prst="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Hit </a:t>
              </a:r>
              <a:endParaRPr lang="zh-CN" alt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0" name="矩形 159"/>
            <p:cNvSpPr/>
            <p:nvPr/>
          </p:nvSpPr>
          <p:spPr bwMode="auto">
            <a:xfrm rot="5400000">
              <a:off x="6476373" y="1639128"/>
              <a:ext cx="519173" cy="295275"/>
            </a:xfrm>
            <a:prstGeom prst="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Hit </a:t>
              </a:r>
              <a:endParaRPr lang="zh-CN" alt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1" name="矩形 160"/>
            <p:cNvSpPr/>
            <p:nvPr/>
          </p:nvSpPr>
          <p:spPr bwMode="auto">
            <a:xfrm rot="5400000">
              <a:off x="6762123" y="1642303"/>
              <a:ext cx="519173" cy="295275"/>
            </a:xfrm>
            <a:prstGeom prst="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Hit </a:t>
              </a:r>
              <a:endParaRPr lang="zh-CN" alt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2" name="矩形 161"/>
            <p:cNvSpPr/>
            <p:nvPr/>
          </p:nvSpPr>
          <p:spPr bwMode="auto">
            <a:xfrm rot="5400000">
              <a:off x="7054223" y="1635952"/>
              <a:ext cx="519173" cy="295275"/>
            </a:xfrm>
            <a:prstGeom prst="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Hit </a:t>
              </a:r>
              <a:endParaRPr lang="zh-CN" alt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3" name="矩形 162"/>
            <p:cNvSpPr/>
            <p:nvPr/>
          </p:nvSpPr>
          <p:spPr bwMode="auto">
            <a:xfrm rot="5400000">
              <a:off x="7339973" y="1639128"/>
              <a:ext cx="519173" cy="295275"/>
            </a:xfrm>
            <a:prstGeom prst="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Hit </a:t>
              </a:r>
              <a:endParaRPr lang="zh-CN" alt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4" name="矩形 163"/>
            <p:cNvSpPr/>
            <p:nvPr/>
          </p:nvSpPr>
          <p:spPr bwMode="auto">
            <a:xfrm rot="5400000">
              <a:off x="7619373" y="1642303"/>
              <a:ext cx="519173" cy="295275"/>
            </a:xfrm>
            <a:prstGeom prst="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Hit </a:t>
              </a:r>
              <a:endParaRPr lang="zh-CN" alt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5" name="矩形 164"/>
            <p:cNvSpPr/>
            <p:nvPr/>
          </p:nvSpPr>
          <p:spPr bwMode="auto">
            <a:xfrm rot="5400000">
              <a:off x="7911473" y="1635952"/>
              <a:ext cx="519173" cy="295275"/>
            </a:xfrm>
            <a:prstGeom prst="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Hit </a:t>
              </a:r>
              <a:endParaRPr lang="zh-CN" alt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66" name="直接箭头连接符 165"/>
            <p:cNvCxnSpPr/>
            <p:nvPr/>
          </p:nvCxnSpPr>
          <p:spPr bwMode="auto">
            <a:xfrm>
              <a:off x="5057209" y="2192419"/>
              <a:ext cx="3538539" cy="158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95" name="TextBox 270"/>
            <p:cNvSpPr txBox="1">
              <a:spLocks noChangeArrowheads="1"/>
            </p:cNvSpPr>
            <p:nvPr/>
          </p:nvSpPr>
          <p:spPr bwMode="auto">
            <a:xfrm>
              <a:off x="4589660" y="1980133"/>
              <a:ext cx="239892" cy="369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zh-CN" alt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168" name="直接箭头连接符 167"/>
          <p:cNvCxnSpPr/>
          <p:nvPr/>
        </p:nvCxnSpPr>
        <p:spPr>
          <a:xfrm>
            <a:off x="5572125" y="4429125"/>
            <a:ext cx="142875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8" name="TextBox 90"/>
          <p:cNvSpPr txBox="1">
            <a:spLocks noChangeArrowheads="1"/>
          </p:cNvSpPr>
          <p:nvPr/>
        </p:nvSpPr>
        <p:spPr bwMode="auto">
          <a:xfrm>
            <a:off x="7286625" y="4214813"/>
            <a:ext cx="10096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dirty="0" err="1">
                <a:latin typeface="Times New Roman" pitchFamily="18" charset="0"/>
                <a:cs typeface="Times New Roman" pitchFamily="18" charset="0"/>
              </a:rPr>
              <a:t>Tube_ID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0" name="直接箭头连接符 169"/>
          <p:cNvCxnSpPr/>
          <p:nvPr/>
        </p:nvCxnSpPr>
        <p:spPr>
          <a:xfrm rot="5400000" flipH="1" flipV="1">
            <a:off x="7984331" y="3645694"/>
            <a:ext cx="1216025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80" name="TextBox 93"/>
          <p:cNvSpPr txBox="1">
            <a:spLocks noChangeArrowheads="1"/>
          </p:cNvSpPr>
          <p:nvPr/>
        </p:nvSpPr>
        <p:spPr bwMode="auto">
          <a:xfrm rot="5400000">
            <a:off x="8041481" y="2232819"/>
            <a:ext cx="11207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dirty="0" err="1">
                <a:latin typeface="Times New Roman" pitchFamily="18" charset="0"/>
                <a:cs typeface="Times New Roman" pitchFamily="18" charset="0"/>
              </a:rPr>
              <a:t>Layer_ID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81" name="TextBox 94"/>
          <p:cNvSpPr txBox="1">
            <a:spLocks noChangeArrowheads="1"/>
          </p:cNvSpPr>
          <p:nvPr/>
        </p:nvSpPr>
        <p:spPr bwMode="auto">
          <a:xfrm>
            <a:off x="785813" y="4715297"/>
            <a:ext cx="7286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Hit:  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Seg_ID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3 bits) +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LayerID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4 bits) + </a:t>
            </a:r>
            <a:r>
              <a:rPr lang="en-US" altLang="zh-CN" dirty="0" err="1">
                <a:latin typeface="Times New Roman" pitchFamily="18" charset="0"/>
                <a:cs typeface="Times New Roman" pitchFamily="18" charset="0"/>
              </a:rPr>
              <a:t>Tube_ID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(6 bits)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+ Arrival time 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82" name="TextBox 96"/>
          <p:cNvSpPr txBox="1">
            <a:spLocks noChangeArrowheads="1"/>
          </p:cNvSpPr>
          <p:nvPr/>
        </p:nvSpPr>
        <p:spPr bwMode="auto">
          <a:xfrm>
            <a:off x="611560" y="5241974"/>
            <a:ext cx="463466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1: Start from inner layer     </a:t>
            </a:r>
          </a:p>
          <a:p>
            <a:pPr>
              <a:lnSpc>
                <a:spcPct val="150000"/>
              </a:lnSpc>
            </a:pP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2: Attach neighbour hit to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tracklet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layer by layer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5253965" y="5219980"/>
            <a:ext cx="3589444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Boundary between two segments.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Number of neighbor: </a:t>
            </a:r>
          </a:p>
          <a:p>
            <a:pPr marL="285750" indent="-285750">
              <a:lnSpc>
                <a:spcPct val="150000"/>
              </a:lnSpc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4 in axial layer;   6 in stereo layer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4214843" y="1323978"/>
            <a:ext cx="4643437" cy="26050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latin typeface="Times New Roman" pitchFamily="18" charset="0"/>
                <a:ea typeface="+mn-ea"/>
                <a:cs typeface="Times New Roman" pitchFamily="18" charset="0"/>
              </a:rPr>
              <a:t>Known :  x</a:t>
            </a:r>
            <a:r>
              <a:rPr lang="en-US" altLang="zh-CN" sz="2000" baseline="-25000" dirty="0">
                <a:latin typeface="Times New Roman" pitchFamily="18" charset="0"/>
                <a:ea typeface="+mn-ea"/>
                <a:cs typeface="Times New Roman" pitchFamily="18" charset="0"/>
              </a:rPr>
              <a:t>i</a:t>
            </a:r>
            <a:r>
              <a:rPr lang="en-US" altLang="zh-CN" sz="2000" dirty="0">
                <a:latin typeface="Times New Roman" pitchFamily="18" charset="0"/>
                <a:ea typeface="+mn-ea"/>
                <a:cs typeface="Times New Roman" pitchFamily="18" charset="0"/>
              </a:rPr>
              <a:t> , y</a:t>
            </a:r>
            <a:r>
              <a:rPr lang="en-US" altLang="zh-CN" sz="2000" baseline="-25000" dirty="0">
                <a:latin typeface="Times New Roman" pitchFamily="18" charset="0"/>
                <a:ea typeface="+mn-ea"/>
                <a:cs typeface="Times New Roman" pitchFamily="18" charset="0"/>
              </a:rPr>
              <a:t>i</a:t>
            </a:r>
            <a:r>
              <a:rPr lang="en-US" altLang="zh-CN" sz="2000" dirty="0">
                <a:latin typeface="Times New Roman" pitchFamily="18" charset="0"/>
                <a:ea typeface="+mn-ea"/>
                <a:cs typeface="Times New Roman" pitchFamily="18" charset="0"/>
              </a:rPr>
              <a:t> , </a:t>
            </a:r>
            <a:r>
              <a:rPr lang="en-US" altLang="zh-CN" sz="2000" dirty="0" smtClean="0">
                <a:latin typeface="Times New Roman" pitchFamily="18" charset="0"/>
                <a:ea typeface="+mn-ea"/>
                <a:cs typeface="Times New Roman" pitchFamily="18" charset="0"/>
              </a:rPr>
              <a:t>d</a:t>
            </a:r>
            <a:r>
              <a:rPr lang="en-US" altLang="zh-CN" sz="2000" baseline="-25000" dirty="0" smtClean="0">
                <a:latin typeface="Times New Roman" pitchFamily="18" charset="0"/>
                <a:ea typeface="+mn-ea"/>
                <a:cs typeface="Times New Roman" pitchFamily="18" charset="0"/>
              </a:rPr>
              <a:t>i</a:t>
            </a:r>
            <a:endParaRPr lang="en-US" altLang="zh-CN" sz="2000" baseline="-25000" dirty="0"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latin typeface="Times New Roman" pitchFamily="18" charset="0"/>
                <a:ea typeface="+mn-ea"/>
                <a:cs typeface="Times New Roman" pitchFamily="18" charset="0"/>
              </a:rPr>
              <a:t>Question: To determine a circle,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latin typeface="Times New Roman" pitchFamily="18" charset="0"/>
                <a:ea typeface="+mn-ea"/>
                <a:cs typeface="Times New Roman" pitchFamily="18" charset="0"/>
              </a:rPr>
              <a:t>    x</a:t>
            </a:r>
            <a:r>
              <a:rPr lang="en-US" altLang="zh-CN" sz="2000" baseline="30000" dirty="0"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r>
              <a:rPr lang="en-US" altLang="zh-CN" sz="2000" dirty="0">
                <a:latin typeface="Times New Roman" pitchFamily="18" charset="0"/>
                <a:ea typeface="+mn-ea"/>
                <a:cs typeface="Times New Roman" pitchFamily="18" charset="0"/>
              </a:rPr>
              <a:t> + y</a:t>
            </a:r>
            <a:r>
              <a:rPr lang="en-US" altLang="zh-CN" sz="2000" baseline="30000" dirty="0"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r>
              <a:rPr lang="en-US" altLang="zh-CN" sz="2000" dirty="0">
                <a:latin typeface="Times New Roman" pitchFamily="18" charset="0"/>
                <a:ea typeface="+mn-ea"/>
                <a:cs typeface="Times New Roman" pitchFamily="18" charset="0"/>
              </a:rPr>
              <a:t> + ax + by + </a:t>
            </a:r>
            <a:r>
              <a:rPr lang="en-US" altLang="zh-CN" sz="2000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</a:t>
            </a:r>
            <a:r>
              <a:rPr lang="en-US" altLang="zh-CN" sz="2000" dirty="0">
                <a:latin typeface="Times New Roman" pitchFamily="18" charset="0"/>
                <a:ea typeface="+mn-ea"/>
                <a:cs typeface="Times New Roman" pitchFamily="18" charset="0"/>
              </a:rPr>
              <a:t> = 0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latin typeface="Times New Roman" pitchFamily="18" charset="0"/>
                <a:ea typeface="+mn-ea"/>
                <a:cs typeface="Times New Roman" pitchFamily="18" charset="0"/>
              </a:rPr>
              <a:t>Method: Minimize the equation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latin typeface="Times New Roman" pitchFamily="18" charset="0"/>
                <a:ea typeface="+mn-ea"/>
                <a:cs typeface="Times New Roman" pitchFamily="18" charset="0"/>
              </a:rPr>
              <a:t>    E</a:t>
            </a:r>
            <a:r>
              <a:rPr lang="en-US" altLang="zh-CN" sz="2000" baseline="30000" dirty="0"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r>
              <a:rPr lang="en-US" altLang="zh-CN" sz="2000" dirty="0">
                <a:latin typeface="Times New Roman" pitchFamily="18" charset="0"/>
                <a:ea typeface="+mn-ea"/>
                <a:cs typeface="Times New Roman" pitchFamily="18" charset="0"/>
              </a:rPr>
              <a:t> = ∑(x</a:t>
            </a:r>
            <a:r>
              <a:rPr lang="en-US" altLang="zh-CN" sz="2000" baseline="-25000" dirty="0">
                <a:latin typeface="Times New Roman" pitchFamily="18" charset="0"/>
                <a:ea typeface="+mn-ea"/>
                <a:cs typeface="Times New Roman" pitchFamily="18" charset="0"/>
              </a:rPr>
              <a:t>i</a:t>
            </a:r>
            <a:r>
              <a:rPr lang="en-US" altLang="zh-CN" sz="2000" baseline="30000" dirty="0"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r>
              <a:rPr lang="en-US" altLang="zh-CN" sz="2000" dirty="0">
                <a:latin typeface="Times New Roman" pitchFamily="18" charset="0"/>
                <a:ea typeface="+mn-ea"/>
                <a:cs typeface="Times New Roman" pitchFamily="18" charset="0"/>
              </a:rPr>
              <a:t> + y</a:t>
            </a:r>
            <a:r>
              <a:rPr lang="en-US" altLang="zh-CN" sz="2000" baseline="-25000" dirty="0">
                <a:latin typeface="Times New Roman" pitchFamily="18" charset="0"/>
                <a:ea typeface="+mn-ea"/>
                <a:cs typeface="Times New Roman" pitchFamily="18" charset="0"/>
              </a:rPr>
              <a:t>i</a:t>
            </a:r>
            <a:r>
              <a:rPr lang="en-US" altLang="zh-CN" sz="2000" baseline="30000" dirty="0"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r>
              <a:rPr lang="en-US" altLang="zh-CN" sz="2000" dirty="0">
                <a:latin typeface="Times New Roman" pitchFamily="18" charset="0"/>
                <a:ea typeface="+mn-ea"/>
                <a:cs typeface="Times New Roman" pitchFamily="18" charset="0"/>
              </a:rPr>
              <a:t> + a x</a:t>
            </a:r>
            <a:r>
              <a:rPr lang="en-US" altLang="zh-CN" sz="2000" baseline="-25000" dirty="0">
                <a:latin typeface="Times New Roman" pitchFamily="18" charset="0"/>
                <a:ea typeface="+mn-ea"/>
                <a:cs typeface="Times New Roman" pitchFamily="18" charset="0"/>
              </a:rPr>
              <a:t>i</a:t>
            </a:r>
            <a:r>
              <a:rPr lang="en-US" altLang="zh-CN" sz="2000" dirty="0">
                <a:latin typeface="Times New Roman" pitchFamily="18" charset="0"/>
                <a:ea typeface="+mn-ea"/>
                <a:cs typeface="Times New Roman" pitchFamily="18" charset="0"/>
              </a:rPr>
              <a:t>+ b </a:t>
            </a:r>
            <a:r>
              <a:rPr lang="en-US" altLang="zh-CN" sz="2000" dirty="0" err="1">
                <a:latin typeface="Times New Roman" pitchFamily="18" charset="0"/>
                <a:ea typeface="+mn-ea"/>
                <a:cs typeface="Times New Roman" pitchFamily="18" charset="0"/>
              </a:rPr>
              <a:t>y</a:t>
            </a:r>
            <a:r>
              <a:rPr lang="en-US" altLang="zh-CN" sz="2000" baseline="-25000" dirty="0" err="1">
                <a:latin typeface="Times New Roman" pitchFamily="18" charset="0"/>
                <a:ea typeface="+mn-ea"/>
                <a:cs typeface="Times New Roman" pitchFamily="18" charset="0"/>
              </a:rPr>
              <a:t>i</a:t>
            </a:r>
            <a:r>
              <a:rPr lang="en-US" altLang="zh-CN" sz="2000" baseline="-25000" dirty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zh-CN" sz="2000" dirty="0">
                <a:latin typeface="Times New Roman" pitchFamily="18" charset="0"/>
                <a:ea typeface="+mn-ea"/>
                <a:cs typeface="Times New Roman" pitchFamily="18" charset="0"/>
              </a:rPr>
              <a:t> + </a:t>
            </a:r>
            <a:r>
              <a:rPr lang="en-US" altLang="zh-CN" sz="2000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</a:t>
            </a:r>
            <a:r>
              <a:rPr lang="en-US" altLang="zh-CN" sz="2000" dirty="0">
                <a:latin typeface="Times New Roman" pitchFamily="18" charset="0"/>
                <a:ea typeface="+mn-ea"/>
                <a:cs typeface="Times New Roman" pitchFamily="18" charset="0"/>
              </a:rPr>
              <a:t>)</a:t>
            </a:r>
            <a:r>
              <a:rPr lang="en-US" altLang="zh-CN" sz="2000" baseline="30000" dirty="0">
                <a:latin typeface="Times New Roman" pitchFamily="18" charset="0"/>
                <a:ea typeface="+mn-ea"/>
                <a:cs typeface="Times New Roman" pitchFamily="18" charset="0"/>
              </a:rPr>
              <a:t>2 </a:t>
            </a:r>
            <a:r>
              <a:rPr lang="en-US" altLang="zh-CN" sz="2000" dirty="0">
                <a:latin typeface="Times New Roman" pitchFamily="18" charset="0"/>
                <a:ea typeface="+mn-ea"/>
                <a:cs typeface="Times New Roman" pitchFamily="18" charset="0"/>
              </a:rPr>
              <a:t>(</a:t>
            </a:r>
            <a:r>
              <a:rPr lang="en-US" altLang="zh-CN" sz="2000" dirty="0" smtClean="0">
                <a:latin typeface="Times New Roman" pitchFamily="18" charset="0"/>
                <a:ea typeface="+mn-ea"/>
                <a:cs typeface="Times New Roman" pitchFamily="18" charset="0"/>
              </a:rPr>
              <a:t>1/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CN" sz="2000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CN" sz="2000" dirty="0" smtClean="0">
                <a:latin typeface="Times New Roman" pitchFamily="18" charset="0"/>
                <a:ea typeface="+mn-ea"/>
                <a:cs typeface="Times New Roman" pitchFamily="18" charset="0"/>
              </a:rPr>
              <a:t>)</a:t>
            </a:r>
            <a:r>
              <a:rPr lang="en-US" altLang="zh-CN" sz="2000" baseline="30000" dirty="0" smtClean="0"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endParaRPr lang="en-US" altLang="zh-CN" sz="2000" baseline="30000" dirty="0"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000" baseline="-25000" dirty="0"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9220" name="Object 2"/>
          <p:cNvGraphicFramePr>
            <a:graphicFrameLocks noChangeAspect="1"/>
          </p:cNvGraphicFramePr>
          <p:nvPr/>
        </p:nvGraphicFramePr>
        <p:xfrm>
          <a:off x="2493963" y="4214826"/>
          <a:ext cx="3863975" cy="1214438"/>
        </p:xfrm>
        <a:graphic>
          <a:graphicData uri="http://schemas.openxmlformats.org/presentationml/2006/ole">
            <p:oleObj spid="_x0000_s62595" name="公式" r:id="rId3" imgW="2870200" imgH="901700" progId="Equation.3">
              <p:embed/>
            </p:oleObj>
          </a:graphicData>
        </a:graphic>
      </p:graphicFrame>
      <p:sp>
        <p:nvSpPr>
          <p:cNvPr id="9221" name="TextBox 20"/>
          <p:cNvSpPr txBox="1">
            <a:spLocks noChangeArrowheads="1"/>
          </p:cNvSpPr>
          <p:nvPr/>
        </p:nvSpPr>
        <p:spPr bwMode="auto">
          <a:xfrm>
            <a:off x="6929438" y="4249751"/>
            <a:ext cx="168116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16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∑x</a:t>
            </a:r>
            <a:r>
              <a:rPr lang="en-US" altLang="zh-CN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              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16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xx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∑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16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16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16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xxx</a:t>
            </a:r>
            <a:r>
              <a:rPr lang="en-US" altLang="zh-CN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∑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16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16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16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2" name="Rectangle 3"/>
          <p:cNvSpPr>
            <a:spLocks noChangeArrowheads="1"/>
          </p:cNvSpPr>
          <p:nvPr/>
        </p:nvSpPr>
        <p:spPr bwMode="auto">
          <a:xfrm>
            <a:off x="0" y="1052513"/>
            <a:ext cx="9144000" cy="71437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9223" name="TextBox 53"/>
          <p:cNvSpPr txBox="1">
            <a:spLocks noChangeArrowheads="1"/>
          </p:cNvSpPr>
          <p:nvPr/>
        </p:nvSpPr>
        <p:spPr bwMode="auto">
          <a:xfrm>
            <a:off x="1928794" y="455613"/>
            <a:ext cx="55156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Tracking Algorithm 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-- helix parameters calculation</a:t>
            </a:r>
            <a:endParaRPr lang="zh-CN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4" name="灯片编号占位符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4007598-49BC-48E3-8A84-784C240C744A}" type="slidenum">
              <a:rPr lang="zh-CN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zh-CN" altLang="en-US" sz="1200" smtClean="0">
              <a:solidFill>
                <a:srgbClr val="898989"/>
              </a:solidFill>
            </a:endParaRPr>
          </a:p>
        </p:txBody>
      </p:sp>
      <p:sp>
        <p:nvSpPr>
          <p:cNvPr id="9225" name="TextBox 18"/>
          <p:cNvSpPr txBox="1">
            <a:spLocks noChangeArrowheads="1"/>
          </p:cNvSpPr>
          <p:nvPr/>
        </p:nvSpPr>
        <p:spPr bwMode="auto">
          <a:xfrm>
            <a:off x="500063" y="4457710"/>
            <a:ext cx="1720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 Circle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para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6" name="TextBox 21"/>
          <p:cNvSpPr txBox="1">
            <a:spLocks noChangeArrowheads="1"/>
          </p:cNvSpPr>
          <p:nvPr/>
        </p:nvSpPr>
        <p:spPr bwMode="auto">
          <a:xfrm>
            <a:off x="500063" y="5815032"/>
            <a:ext cx="1955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 Track quality.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227" name="Object 3"/>
          <p:cNvGraphicFramePr>
            <a:graphicFrameLocks noChangeAspect="1"/>
          </p:cNvGraphicFramePr>
          <p:nvPr/>
        </p:nvGraphicFramePr>
        <p:xfrm>
          <a:off x="3094056" y="5626121"/>
          <a:ext cx="4121150" cy="803275"/>
        </p:xfrm>
        <a:graphic>
          <a:graphicData uri="http://schemas.openxmlformats.org/presentationml/2006/ole">
            <p:oleObj spid="_x0000_s62596" name="公式" r:id="rId4" imgW="3060700" imgH="596900" progId="Equation.3">
              <p:embed/>
            </p:oleObj>
          </a:graphicData>
        </a:graphic>
      </p:graphicFrame>
      <p:grpSp>
        <p:nvGrpSpPr>
          <p:cNvPr id="54" name="组合 53"/>
          <p:cNvGrpSpPr/>
          <p:nvPr/>
        </p:nvGrpSpPr>
        <p:grpSpPr>
          <a:xfrm>
            <a:off x="642938" y="1428761"/>
            <a:ext cx="4614960" cy="3643313"/>
            <a:chOff x="642938" y="1285875"/>
            <a:chExt cx="4614960" cy="3643313"/>
          </a:xfrm>
        </p:grpSpPr>
        <p:grpSp>
          <p:nvGrpSpPr>
            <p:cNvPr id="55" name="组合 19"/>
            <p:cNvGrpSpPr>
              <a:grpSpLocks/>
            </p:cNvGrpSpPr>
            <p:nvPr/>
          </p:nvGrpSpPr>
          <p:grpSpPr bwMode="auto">
            <a:xfrm>
              <a:off x="642938" y="1286081"/>
              <a:ext cx="4614960" cy="3643817"/>
              <a:chOff x="285750" y="1857364"/>
              <a:chExt cx="5717058" cy="4536976"/>
            </a:xfrm>
          </p:grpSpPr>
          <p:cxnSp>
            <p:nvCxnSpPr>
              <p:cNvPr id="63" name="直接箭头连接符 62"/>
              <p:cNvCxnSpPr/>
              <p:nvPr/>
            </p:nvCxnSpPr>
            <p:spPr bwMode="auto">
              <a:xfrm>
                <a:off x="570908" y="4769332"/>
                <a:ext cx="3185909" cy="197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接箭头连接符 63"/>
              <p:cNvCxnSpPr/>
              <p:nvPr/>
            </p:nvCxnSpPr>
            <p:spPr bwMode="auto">
              <a:xfrm rot="5400000" flipH="1" flipV="1">
                <a:off x="-803096" y="3383538"/>
                <a:ext cx="2771608" cy="393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椭圆 64"/>
              <p:cNvSpPr/>
              <p:nvPr/>
            </p:nvSpPr>
            <p:spPr bwMode="auto">
              <a:xfrm>
                <a:off x="2053732" y="2357519"/>
                <a:ext cx="353990" cy="34398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66" name="椭圆 65"/>
              <p:cNvSpPr/>
              <p:nvPr/>
            </p:nvSpPr>
            <p:spPr bwMode="auto">
              <a:xfrm>
                <a:off x="1286754" y="2644168"/>
                <a:ext cx="353990" cy="345957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67" name="椭圆 66"/>
              <p:cNvSpPr/>
              <p:nvPr/>
            </p:nvSpPr>
            <p:spPr bwMode="auto">
              <a:xfrm>
                <a:off x="661372" y="2962449"/>
                <a:ext cx="707980" cy="69389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68" name="椭圆 67"/>
              <p:cNvSpPr/>
              <p:nvPr/>
            </p:nvSpPr>
            <p:spPr bwMode="auto">
              <a:xfrm>
                <a:off x="2643715" y="1900856"/>
                <a:ext cx="141596" cy="138383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69" name="椭圆 68"/>
              <p:cNvSpPr/>
              <p:nvPr/>
            </p:nvSpPr>
            <p:spPr bwMode="auto">
              <a:xfrm>
                <a:off x="3221899" y="1857364"/>
                <a:ext cx="707980" cy="693891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70" name="TextBox 64"/>
              <p:cNvSpPr txBox="1">
                <a:spLocks noChangeArrowheads="1"/>
              </p:cNvSpPr>
              <p:nvPr/>
            </p:nvSpPr>
            <p:spPr bwMode="auto">
              <a:xfrm>
                <a:off x="3540745" y="4702743"/>
                <a:ext cx="284088" cy="369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>
                    <a:latin typeface="Calibri" pitchFamily="34" charset="0"/>
                  </a:rPr>
                  <a:t>x</a:t>
                </a:r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71" name="TextBox 65"/>
              <p:cNvSpPr txBox="1">
                <a:spLocks noChangeArrowheads="1"/>
              </p:cNvSpPr>
              <p:nvPr/>
            </p:nvSpPr>
            <p:spPr bwMode="auto">
              <a:xfrm>
                <a:off x="285750" y="1932699"/>
                <a:ext cx="296914" cy="369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>
                    <a:latin typeface="Calibri" pitchFamily="34" charset="0"/>
                  </a:rPr>
                  <a:t>y</a:t>
                </a:r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72" name="弧形 71"/>
              <p:cNvSpPr/>
              <p:nvPr/>
            </p:nvSpPr>
            <p:spPr>
              <a:xfrm>
                <a:off x="1178713" y="1857364"/>
                <a:ext cx="4824095" cy="4536976"/>
              </a:xfrm>
              <a:prstGeom prst="arc">
                <a:avLst>
                  <a:gd name="adj1" fmla="val 11061594"/>
                  <a:gd name="adj2" fmla="val 16211636"/>
                </a:avLst>
              </a:prstGeom>
              <a:ln>
                <a:solidFill>
                  <a:srgbClr val="0000FF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cxnSp>
          <p:nvCxnSpPr>
            <p:cNvPr id="56" name="直接连接符 55"/>
            <p:cNvCxnSpPr/>
            <p:nvPr/>
          </p:nvCxnSpPr>
          <p:spPr>
            <a:xfrm rot="10800000">
              <a:off x="1238250" y="2462213"/>
              <a:ext cx="1833563" cy="609600"/>
            </a:xfrm>
            <a:prstGeom prst="line">
              <a:avLst/>
            </a:prstGeom>
            <a:ln w="127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31"/>
            <p:cNvSpPr txBox="1">
              <a:spLocks noChangeArrowheads="1"/>
            </p:cNvSpPr>
            <p:nvPr/>
          </p:nvSpPr>
          <p:spPr bwMode="auto">
            <a:xfrm>
              <a:off x="2928938" y="2571750"/>
              <a:ext cx="884237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>
                  <a:latin typeface="Calibri" pitchFamily="34" charset="0"/>
                </a:rPr>
                <a:t>x</a:t>
              </a:r>
              <a:r>
                <a:rPr lang="en-US" altLang="zh-CN" baseline="-25000">
                  <a:latin typeface="Calibri" pitchFamily="34" charset="0"/>
                </a:rPr>
                <a:t>c</a:t>
              </a:r>
              <a:r>
                <a:rPr lang="en-US" altLang="zh-CN">
                  <a:latin typeface="Calibri" pitchFamily="34" charset="0"/>
                </a:rPr>
                <a:t>, y</a:t>
              </a:r>
              <a:r>
                <a:rPr lang="en-US" altLang="zh-CN" baseline="-25000">
                  <a:latin typeface="Calibri" pitchFamily="34" charset="0"/>
                </a:rPr>
                <a:t>c</a:t>
              </a:r>
              <a:r>
                <a:rPr lang="en-US" altLang="zh-CN">
                  <a:latin typeface="Calibri" pitchFamily="34" charset="0"/>
                </a:rPr>
                <a:t>, R</a:t>
              </a:r>
              <a:endParaRPr lang="zh-CN" altLang="en-US">
                <a:latin typeface="Calibri" pitchFamily="34" charset="0"/>
              </a:endParaRPr>
            </a:p>
          </p:txBody>
        </p:sp>
        <p:cxnSp>
          <p:nvCxnSpPr>
            <p:cNvPr id="58" name="直接连接符 57"/>
            <p:cNvCxnSpPr/>
            <p:nvPr/>
          </p:nvCxnSpPr>
          <p:spPr>
            <a:xfrm>
              <a:off x="3283093" y="1574482"/>
              <a:ext cx="37612" cy="67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>
              <a:off x="2582935" y="1376980"/>
              <a:ext cx="37612" cy="67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>
              <a:off x="2193920" y="1838124"/>
              <a:ext cx="37612" cy="67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/>
            <p:cNvCxnSpPr/>
            <p:nvPr/>
          </p:nvCxnSpPr>
          <p:spPr>
            <a:xfrm>
              <a:off x="1582060" y="2060848"/>
              <a:ext cx="37612" cy="67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>
              <a:off x="1222020" y="2459004"/>
              <a:ext cx="37612" cy="676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319602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323850" y="692150"/>
            <a:ext cx="7561263" cy="649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6149" name="Foliennummernplatzhalt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AB68BE12-2B12-410F-BA27-B71877CEEFA1}" type="slidenum">
              <a:rPr lang="de-DE" altLang="zh-CN"/>
              <a:pPr>
                <a:defRPr/>
              </a:pPr>
              <a:t>6</a:t>
            </a:fld>
            <a:endParaRPr lang="de-DE" altLang="zh-CN"/>
          </a:p>
        </p:txBody>
      </p:sp>
      <p:grpSp>
        <p:nvGrpSpPr>
          <p:cNvPr id="2" name="组合 3"/>
          <p:cNvGrpSpPr>
            <a:grpSpLocks/>
          </p:cNvGrpSpPr>
          <p:nvPr/>
        </p:nvGrpSpPr>
        <p:grpSpPr bwMode="auto">
          <a:xfrm>
            <a:off x="3929063" y="1357313"/>
            <a:ext cx="4643437" cy="2500312"/>
            <a:chOff x="2601690" y="1531004"/>
            <a:chExt cx="6085110" cy="3803453"/>
          </a:xfrm>
        </p:grpSpPr>
        <p:graphicFrame>
          <p:nvGraphicFramePr>
            <p:cNvPr id="2050" name="Object 2"/>
            <p:cNvGraphicFramePr>
              <a:graphicFrameLocks noChangeAspect="1"/>
            </p:cNvGraphicFramePr>
            <p:nvPr/>
          </p:nvGraphicFramePr>
          <p:xfrm>
            <a:off x="2601690" y="1531004"/>
            <a:ext cx="6085110" cy="3803453"/>
          </p:xfrm>
          <a:graphic>
            <a:graphicData uri="http://schemas.openxmlformats.org/presentationml/2006/ole">
              <p:oleObj spid="_x0000_s80898" name="Acrobat Document" r:id="rId5" imgW="4413240" imgH="3481920" progId="AcroExch.Document.11">
                <p:embed/>
              </p:oleObj>
            </a:graphicData>
          </a:graphic>
        </p:graphicFrame>
        <p:sp>
          <p:nvSpPr>
            <p:cNvPr id="7" name="Rechteck 6"/>
            <p:cNvSpPr/>
            <p:nvPr/>
          </p:nvSpPr>
          <p:spPr bwMode="auto">
            <a:xfrm>
              <a:off x="3309019" y="3779267"/>
              <a:ext cx="4751587" cy="1115680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</p:grpSp>
      <p:sp>
        <p:nvSpPr>
          <p:cNvPr id="2054" name="Textfeld 13"/>
          <p:cNvSpPr txBox="1">
            <a:spLocks noChangeArrowheads="1"/>
          </p:cNvSpPr>
          <p:nvPr/>
        </p:nvSpPr>
        <p:spPr bwMode="auto">
          <a:xfrm>
            <a:off x="579438" y="1327150"/>
            <a:ext cx="3228975" cy="217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CN">
                <a:latin typeface="Times New Roman" pitchFamily="18" charset="0"/>
                <a:cs typeface="Times New Roman" pitchFamily="18" charset="0"/>
              </a:rPr>
              <a:t>20 MHz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CN">
                <a:latin typeface="Times New Roman" pitchFamily="18" charset="0"/>
                <a:cs typeface="Times New Roman" pitchFamily="18" charset="0"/>
              </a:rPr>
              <a:t>2000 ns revolution time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CN">
                <a:latin typeface="Times New Roman" pitchFamily="18" charset="0"/>
                <a:cs typeface="Times New Roman" pitchFamily="18" charset="0"/>
              </a:rPr>
              <a:t>200 ns gap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CN" baseline="-25000">
                <a:latin typeface="Times New Roman" pitchFamily="18" charset="0"/>
                <a:cs typeface="Times New Roman" pitchFamily="18" charset="0"/>
              </a:rPr>
              <a:t>Mean</a:t>
            </a:r>
            <a:r>
              <a:rPr lang="en-US" altLang="zh-CN">
                <a:latin typeface="Times New Roman" pitchFamily="18" charset="0"/>
                <a:cs typeface="Times New Roman" pitchFamily="18" charset="0"/>
              </a:rPr>
              <a:t> between 2 events: 50 ns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>
                <a:latin typeface="Times New Roman" pitchFamily="18" charset="0"/>
                <a:cs typeface="Times New Roman" pitchFamily="18" charset="0"/>
              </a:rPr>
              <a:t>Drift time: ~200 ns</a:t>
            </a:r>
          </a:p>
        </p:txBody>
      </p:sp>
      <p:sp>
        <p:nvSpPr>
          <p:cNvPr id="2055" name="Rectangle 3"/>
          <p:cNvSpPr>
            <a:spLocks noChangeArrowheads="1"/>
          </p:cNvSpPr>
          <p:nvPr/>
        </p:nvSpPr>
        <p:spPr bwMode="auto">
          <a:xfrm>
            <a:off x="0" y="1052513"/>
            <a:ext cx="9144000" cy="71437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2056" name="TextBox 6"/>
          <p:cNvSpPr txBox="1">
            <a:spLocks noChangeArrowheads="1"/>
          </p:cNvSpPr>
          <p:nvPr/>
        </p:nvSpPr>
        <p:spPr bwMode="auto">
          <a:xfrm>
            <a:off x="3367088" y="455613"/>
            <a:ext cx="32051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>
                <a:latin typeface="Times New Roman" pitchFamily="18" charset="0"/>
                <a:cs typeface="Times New Roman" pitchFamily="18" charset="0"/>
              </a:rPr>
              <a:t>Event Structure </a:t>
            </a:r>
            <a:r>
              <a:rPr lang="en-US" altLang="zh-CN">
                <a:latin typeface="Times New Roman" pitchFamily="18" charset="0"/>
                <a:cs typeface="Times New Roman" pitchFamily="18" charset="0"/>
              </a:rPr>
              <a:t>-- pile-up </a:t>
            </a:r>
            <a:endParaRPr lang="zh-CN" altLang="en-US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7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100" y="4295775"/>
            <a:ext cx="7542213" cy="228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8" name="TextBox 111"/>
          <p:cNvSpPr txBox="1">
            <a:spLocks noChangeArrowheads="1"/>
          </p:cNvSpPr>
          <p:nvPr/>
        </p:nvSpPr>
        <p:spPr bwMode="auto">
          <a:xfrm>
            <a:off x="1116013" y="4500563"/>
            <a:ext cx="52562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latin typeface="Times New Roman" pitchFamily="18" charset="0"/>
                <a:cs typeface="Times New Roman" pitchFamily="18" charset="0"/>
              </a:rPr>
              <a:t>Wrong T0 </a:t>
            </a:r>
            <a:r>
              <a:rPr lang="en-US" altLang="zh-CN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Wrong drift circle  bad track quality</a:t>
            </a:r>
            <a:endParaRPr lang="en-US" altLang="zh-CN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矩形 5"/>
          <p:cNvSpPr>
            <a:spLocks noChangeArrowheads="1"/>
          </p:cNvSpPr>
          <p:nvPr/>
        </p:nvSpPr>
        <p:spPr bwMode="auto">
          <a:xfrm>
            <a:off x="785813" y="3286125"/>
            <a:ext cx="14351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Event pile-up</a:t>
            </a:r>
          </a:p>
        </p:txBody>
      </p:sp>
      <p:pic>
        <p:nvPicPr>
          <p:cNvPr id="2060" name="Picture 5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1988" y="3876675"/>
            <a:ext cx="757237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直接箭头连接符 16"/>
          <p:cNvCxnSpPr/>
          <p:nvPr/>
        </p:nvCxnSpPr>
        <p:spPr>
          <a:xfrm>
            <a:off x="785813" y="4214813"/>
            <a:ext cx="7429500" cy="15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Foliennummernplatzhalt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AB68BE12-2B12-410F-BA27-B71877CEEFA1}" type="slidenum">
              <a:rPr lang="de-DE" altLang="zh-CN"/>
              <a:pPr>
                <a:defRPr/>
              </a:pPr>
              <a:t>7</a:t>
            </a:fld>
            <a:endParaRPr lang="de-DE" altLang="zh-CN" dirty="0"/>
          </a:p>
        </p:txBody>
      </p:sp>
      <p:sp>
        <p:nvSpPr>
          <p:cNvPr id="2055" name="Rectangle 3"/>
          <p:cNvSpPr>
            <a:spLocks noChangeArrowheads="1"/>
          </p:cNvSpPr>
          <p:nvPr/>
        </p:nvSpPr>
        <p:spPr bwMode="auto">
          <a:xfrm>
            <a:off x="0" y="1052513"/>
            <a:ext cx="9144000" cy="71437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2056" name="TextBox 6"/>
          <p:cNvSpPr txBox="1">
            <a:spLocks noChangeArrowheads="1"/>
          </p:cNvSpPr>
          <p:nvPr/>
        </p:nvSpPr>
        <p:spPr bwMode="auto">
          <a:xfrm>
            <a:off x="1331640" y="455613"/>
            <a:ext cx="64247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Previous Tracking Strategy with experimental data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60" name="Picture 5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1340768"/>
            <a:ext cx="7572375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直接箭头连接符 16"/>
          <p:cNvCxnSpPr/>
          <p:nvPr/>
        </p:nvCxnSpPr>
        <p:spPr>
          <a:xfrm>
            <a:off x="827584" y="2204864"/>
            <a:ext cx="7429500" cy="15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55576" y="2348880"/>
            <a:ext cx="78488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Hits are sorted according to their arrival time.</a:t>
            </a:r>
          </a:p>
          <a:p>
            <a:endParaRPr lang="en-US" altLang="zh-CN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 case of T</a:t>
            </a:r>
            <a:r>
              <a:rPr lang="en-US" altLang="zh-CN" sz="24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provided:</a:t>
            </a:r>
            <a:endParaRPr lang="en-US" altLang="zh-CN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CN" sz="2400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as a start point  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 hits in 220 ns window    run tracking algorithm </a:t>
            </a:r>
            <a:r>
              <a:rPr lang="en-US" altLang="zh-CN" sz="2400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 assign track to right event</a:t>
            </a:r>
          </a:p>
          <a:p>
            <a:endParaRPr lang="en-US" altLang="zh-CN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 case of T</a:t>
            </a:r>
            <a:r>
              <a:rPr lang="en-US" altLang="zh-CN" sz="24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not provided:</a:t>
            </a:r>
          </a:p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Do a time-consuming T</a:t>
            </a:r>
            <a:r>
              <a:rPr lang="en-US" altLang="zh-CN" sz="2400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scan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052513"/>
            <a:ext cx="9144000" cy="71437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5" name="TextBox 53"/>
          <p:cNvSpPr txBox="1">
            <a:spLocks noChangeArrowheads="1"/>
          </p:cNvSpPr>
          <p:nvPr/>
        </p:nvSpPr>
        <p:spPr bwMode="auto">
          <a:xfrm>
            <a:off x="2627784" y="455613"/>
            <a:ext cx="38409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A better Method to Extract T</a:t>
            </a:r>
            <a:r>
              <a:rPr lang="en-US" altLang="zh-CN" sz="2400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zh-CN" altLang="en-US" sz="18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任意多边形 27"/>
          <p:cNvSpPr/>
          <p:nvPr/>
        </p:nvSpPr>
        <p:spPr>
          <a:xfrm>
            <a:off x="971600" y="1916832"/>
            <a:ext cx="3960440" cy="4320480"/>
          </a:xfrm>
          <a:custGeom>
            <a:avLst/>
            <a:gdLst>
              <a:gd name="connsiteX0" fmla="*/ 0 w 2621902"/>
              <a:gd name="connsiteY0" fmla="*/ 2099388 h 2099388"/>
              <a:gd name="connsiteX1" fmla="*/ 139959 w 2621902"/>
              <a:gd name="connsiteY1" fmla="*/ 1763485 h 2099388"/>
              <a:gd name="connsiteX2" fmla="*/ 373224 w 2621902"/>
              <a:gd name="connsiteY2" fmla="*/ 1380930 h 2099388"/>
              <a:gd name="connsiteX3" fmla="*/ 821094 w 2621902"/>
              <a:gd name="connsiteY3" fmla="*/ 858416 h 2099388"/>
              <a:gd name="connsiteX4" fmla="*/ 1390261 w 2621902"/>
              <a:gd name="connsiteY4" fmla="*/ 429208 h 2099388"/>
              <a:gd name="connsiteX5" fmla="*/ 1968759 w 2621902"/>
              <a:gd name="connsiteY5" fmla="*/ 130628 h 2099388"/>
              <a:gd name="connsiteX6" fmla="*/ 2621902 w 2621902"/>
              <a:gd name="connsiteY6" fmla="*/ 0 h 2099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21902" h="2099388">
                <a:moveTo>
                  <a:pt x="0" y="2099388"/>
                </a:moveTo>
                <a:cubicBezTo>
                  <a:pt x="38877" y="1991308"/>
                  <a:pt x="77755" y="1883228"/>
                  <a:pt x="139959" y="1763485"/>
                </a:cubicBezTo>
                <a:cubicBezTo>
                  <a:pt x="202163" y="1643742"/>
                  <a:pt x="259702" y="1531775"/>
                  <a:pt x="373224" y="1380930"/>
                </a:cubicBezTo>
                <a:cubicBezTo>
                  <a:pt x="486746" y="1230085"/>
                  <a:pt x="651588" y="1017036"/>
                  <a:pt x="821094" y="858416"/>
                </a:cubicBezTo>
                <a:cubicBezTo>
                  <a:pt x="990600" y="699796"/>
                  <a:pt x="1198984" y="550506"/>
                  <a:pt x="1390261" y="429208"/>
                </a:cubicBezTo>
                <a:cubicBezTo>
                  <a:pt x="1581538" y="307910"/>
                  <a:pt x="1763486" y="202163"/>
                  <a:pt x="1968759" y="130628"/>
                </a:cubicBezTo>
                <a:cubicBezTo>
                  <a:pt x="2174032" y="59093"/>
                  <a:pt x="2397967" y="29546"/>
                  <a:pt x="2621902" y="0"/>
                </a:cubicBez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1710342" y="4149080"/>
            <a:ext cx="792088" cy="792088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611560" y="5148808"/>
            <a:ext cx="576064" cy="584448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1645025" y="2564904"/>
            <a:ext cx="936104" cy="936104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3250503" y="2492896"/>
            <a:ext cx="648072" cy="648072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>
            <a:off x="3775861" y="1350099"/>
            <a:ext cx="720080" cy="720080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5" name="组合 74"/>
          <p:cNvGrpSpPr/>
          <p:nvPr/>
        </p:nvGrpSpPr>
        <p:grpSpPr>
          <a:xfrm>
            <a:off x="1055578" y="1926163"/>
            <a:ext cx="3247052" cy="3653747"/>
            <a:chOff x="1055578" y="1926163"/>
            <a:chExt cx="3247052" cy="3653747"/>
          </a:xfrm>
        </p:grpSpPr>
        <p:cxnSp>
          <p:nvCxnSpPr>
            <p:cNvPr id="51" name="直接箭头连接符 50"/>
            <p:cNvCxnSpPr/>
            <p:nvPr/>
          </p:nvCxnSpPr>
          <p:spPr>
            <a:xfrm>
              <a:off x="1763688" y="4365104"/>
              <a:ext cx="72008" cy="72008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箭头连接符 41"/>
            <p:cNvCxnSpPr>
              <a:stCxn id="32" idx="1"/>
            </p:cNvCxnSpPr>
            <p:nvPr/>
          </p:nvCxnSpPr>
          <p:spPr>
            <a:xfrm>
              <a:off x="3345411" y="2587804"/>
              <a:ext cx="74461" cy="12111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箭头连接符 46"/>
            <p:cNvCxnSpPr/>
            <p:nvPr/>
          </p:nvCxnSpPr>
          <p:spPr>
            <a:xfrm flipH="1" flipV="1">
              <a:off x="4230622" y="1926163"/>
              <a:ext cx="72008" cy="155987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箭头连接符 51"/>
            <p:cNvCxnSpPr/>
            <p:nvPr/>
          </p:nvCxnSpPr>
          <p:spPr>
            <a:xfrm flipH="1" flipV="1">
              <a:off x="2379480" y="3212977"/>
              <a:ext cx="104288" cy="150942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箭头连接符 54"/>
            <p:cNvCxnSpPr/>
            <p:nvPr/>
          </p:nvCxnSpPr>
          <p:spPr>
            <a:xfrm flipH="1" flipV="1">
              <a:off x="1055578" y="5517232"/>
              <a:ext cx="116024" cy="62678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组合 58"/>
          <p:cNvGrpSpPr/>
          <p:nvPr/>
        </p:nvGrpSpPr>
        <p:grpSpPr>
          <a:xfrm>
            <a:off x="1159631" y="2082150"/>
            <a:ext cx="3196345" cy="3579098"/>
            <a:chOff x="1159631" y="2072819"/>
            <a:chExt cx="3196345" cy="3579098"/>
          </a:xfrm>
        </p:grpSpPr>
        <p:cxnSp>
          <p:nvCxnSpPr>
            <p:cNvPr id="60" name="直接箭头连接符 59"/>
            <p:cNvCxnSpPr/>
            <p:nvPr/>
          </p:nvCxnSpPr>
          <p:spPr>
            <a:xfrm flipH="1" flipV="1">
              <a:off x="3222511" y="2476875"/>
              <a:ext cx="122900" cy="110929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箭头连接符 60"/>
            <p:cNvCxnSpPr/>
            <p:nvPr/>
          </p:nvCxnSpPr>
          <p:spPr>
            <a:xfrm>
              <a:off x="4283968" y="2072819"/>
              <a:ext cx="72008" cy="14401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箭头连接符 61"/>
            <p:cNvCxnSpPr/>
            <p:nvPr/>
          </p:nvCxnSpPr>
          <p:spPr>
            <a:xfrm flipH="1" flipV="1">
              <a:off x="1619672" y="4254175"/>
              <a:ext cx="122900" cy="110929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箭头连接符 62"/>
            <p:cNvCxnSpPr/>
            <p:nvPr/>
          </p:nvCxnSpPr>
          <p:spPr>
            <a:xfrm>
              <a:off x="2483768" y="3356992"/>
              <a:ext cx="144016" cy="14401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箭头连接符 63"/>
            <p:cNvCxnSpPr/>
            <p:nvPr/>
          </p:nvCxnSpPr>
          <p:spPr>
            <a:xfrm>
              <a:off x="1159631" y="5579909"/>
              <a:ext cx="144016" cy="72008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196752"/>
            <a:ext cx="3600400" cy="2522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" name="TextBox 86"/>
          <p:cNvSpPr txBox="1"/>
          <p:nvPr/>
        </p:nvSpPr>
        <p:spPr>
          <a:xfrm>
            <a:off x="3923928" y="4941168"/>
            <a:ext cx="162095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T0 shifted by:</a:t>
            </a:r>
          </a:p>
          <a:p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-50 ns:</a:t>
            </a:r>
          </a:p>
          <a:p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-20 ns:</a:t>
            </a:r>
          </a:p>
          <a:p>
            <a:pPr marL="342900" indent="-342900"/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10 ns:</a:t>
            </a:r>
          </a:p>
          <a:p>
            <a:pPr marL="342900" indent="-342900"/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20 ns: </a:t>
            </a:r>
            <a:endParaRPr lang="zh-CN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6242700" y="4941168"/>
            <a:ext cx="163057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Extracted T0:</a:t>
            </a:r>
          </a:p>
          <a:p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-47.0±4.0 ns</a:t>
            </a:r>
          </a:p>
          <a:p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-19.8±2.1 ns</a:t>
            </a:r>
          </a:p>
          <a:p>
            <a:pPr marL="342900" indent="-342900"/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  9.4±2.5 ns</a:t>
            </a:r>
          </a:p>
          <a:p>
            <a:pPr marL="342900" indent="-342900"/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19.0±2.3 ns </a:t>
            </a:r>
            <a:endParaRPr lang="zh-CN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3419872" y="3861048"/>
            <a:ext cx="50786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T0 shift = </a:t>
            </a:r>
            <a:r>
              <a:rPr lang="en-US" altLang="zh-CN" sz="2000" dirty="0" err="1" smtClean="0">
                <a:latin typeface="Times New Roman" pitchFamily="18" charset="0"/>
                <a:cs typeface="Times New Roman" pitchFamily="18" charset="0"/>
              </a:rPr>
              <a:t>Ʃdi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/N  /  const      (N: number of hits</a:t>
            </a:r>
          </a:p>
          <a:p>
            <a:pPr>
              <a:lnSpc>
                <a:spcPct val="150000"/>
              </a:lnSpc>
            </a:pP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000" dirty="0" err="1" smtClean="0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: signed distance of circle to track)	</a:t>
            </a:r>
            <a:endParaRPr lang="zh-CN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Foliennummernplatzhalter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AB68BE12-2B12-410F-BA27-B71877CEEFA1}" type="slidenum">
              <a:rPr lang="de-DE" altLang="zh-CN"/>
              <a:pPr>
                <a:defRPr/>
              </a:pPr>
              <a:t>8</a:t>
            </a:fld>
            <a:endParaRPr lang="de-DE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500" fill="hold"/>
                                        <p:tgtEl>
                                          <p:spTgt spid="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Foliennummernplatzhalt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AB68BE12-2B12-410F-BA27-B71877CEEFA1}" type="slidenum">
              <a:rPr lang="de-DE" altLang="zh-CN"/>
              <a:pPr>
                <a:defRPr/>
              </a:pPr>
              <a:t>9</a:t>
            </a:fld>
            <a:endParaRPr lang="de-DE" altLang="zh-CN"/>
          </a:p>
        </p:txBody>
      </p:sp>
      <p:sp>
        <p:nvSpPr>
          <p:cNvPr id="2055" name="Rectangle 3"/>
          <p:cNvSpPr>
            <a:spLocks noChangeArrowheads="1"/>
          </p:cNvSpPr>
          <p:nvPr/>
        </p:nvSpPr>
        <p:spPr bwMode="auto">
          <a:xfrm>
            <a:off x="0" y="1052513"/>
            <a:ext cx="9144000" cy="71437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2056" name="TextBox 6"/>
          <p:cNvSpPr txBox="1">
            <a:spLocks noChangeArrowheads="1"/>
          </p:cNvSpPr>
          <p:nvPr/>
        </p:nvSpPr>
        <p:spPr bwMode="auto">
          <a:xfrm>
            <a:off x="1594884" y="455613"/>
            <a:ext cx="61851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New Tracking Strategy in case of unknown T</a:t>
            </a:r>
            <a:r>
              <a:rPr lang="en-US" altLang="zh-CN" sz="2400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60" name="Picture 5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1340768"/>
            <a:ext cx="7572375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直接箭头连接符 16"/>
          <p:cNvCxnSpPr/>
          <p:nvPr/>
        </p:nvCxnSpPr>
        <p:spPr>
          <a:xfrm>
            <a:off x="827584" y="2204864"/>
            <a:ext cx="7429500" cy="15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11560" y="2276872"/>
            <a:ext cx="40324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à"/>
            </a:pP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1) Start from 0 </a:t>
            </a:r>
          </a:p>
          <a:p>
            <a:pPr>
              <a:lnSpc>
                <a:spcPct val="150000"/>
              </a:lnSpc>
              <a:buFont typeface="Wingdings" pitchFamily="2" charset="2"/>
              <a:buChar char="à"/>
            </a:pP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2) hits in 220 ns window  </a:t>
            </a:r>
          </a:p>
          <a:p>
            <a:pPr>
              <a:lnSpc>
                <a:spcPct val="150000"/>
              </a:lnSpc>
              <a:buFont typeface="Wingdings" pitchFamily="2" charset="2"/>
              <a:buChar char="à"/>
            </a:pP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3) run tracking algorithm </a:t>
            </a:r>
          </a:p>
          <a:p>
            <a:pPr>
              <a:lnSpc>
                <a:spcPct val="150000"/>
              </a:lnSpc>
              <a:buFont typeface="Wingdings" pitchFamily="2" charset="2"/>
              <a:buChar char="à"/>
            </a:pP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4) extract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CN" sz="2400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of next event </a:t>
            </a:r>
          </a:p>
          <a:p>
            <a:pPr>
              <a:lnSpc>
                <a:spcPct val="150000"/>
              </a:lnSpc>
              <a:buFont typeface="Wingdings" pitchFamily="2" charset="2"/>
              <a:buChar char="à"/>
            </a:pP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5) go back to 2)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2256830"/>
            <a:ext cx="4185577" cy="4052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67544" y="5229200"/>
            <a:ext cx="37314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Two time-based simulations:</a:t>
            </a:r>
          </a:p>
          <a:p>
            <a:pPr marL="457200" indent="-457200">
              <a:buAutoNum type="arabicParenR"/>
            </a:pP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single </a:t>
            </a:r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muon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marL="457200" indent="-457200">
              <a:buAutoNum type="arabicParenR"/>
            </a:pP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DPM 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7.9|1.2|2.2|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7.9|1.2|2.2|0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7.9|1.2|2.2|0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7.9|1.2|2.2|0.8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55112</TotalTime>
  <Words>1587</Words>
  <Application>Microsoft Office PowerPoint</Application>
  <PresentationFormat>全屏显示(4:3)</PresentationFormat>
  <Paragraphs>445</Paragraphs>
  <Slides>29</Slides>
  <Notes>4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29</vt:i4>
      </vt:variant>
    </vt:vector>
  </HeadingPairs>
  <TitlesOfParts>
    <vt:vector size="32" baseType="lpstr">
      <vt:lpstr>Office 主题</vt:lpstr>
      <vt:lpstr>公式</vt:lpstr>
      <vt:lpstr>Acrobat Document</vt:lpstr>
      <vt:lpstr>Study of T0 Extraction in the Online Tracking Algorithm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yutie liang</dc:creator>
  <cp:lastModifiedBy>liangyt</cp:lastModifiedBy>
  <cp:revision>931</cp:revision>
  <dcterms:modified xsi:type="dcterms:W3CDTF">2015-03-16T13:33:26Z</dcterms:modified>
</cp:coreProperties>
</file>