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306" r:id="rId3"/>
    <p:sldId id="318" r:id="rId4"/>
    <p:sldId id="308" r:id="rId5"/>
    <p:sldId id="334" r:id="rId6"/>
    <p:sldId id="329" r:id="rId7"/>
    <p:sldId id="331" r:id="rId8"/>
    <p:sldId id="330" r:id="rId9"/>
    <p:sldId id="335" r:id="rId10"/>
    <p:sldId id="336" r:id="rId11"/>
    <p:sldId id="337" r:id="rId12"/>
    <p:sldId id="354" r:id="rId13"/>
    <p:sldId id="349" r:id="rId14"/>
    <p:sldId id="322" r:id="rId15"/>
    <p:sldId id="326" r:id="rId16"/>
    <p:sldId id="350" r:id="rId17"/>
    <p:sldId id="353" r:id="rId18"/>
    <p:sldId id="341" r:id="rId19"/>
    <p:sldId id="340" r:id="rId20"/>
    <p:sldId id="325" r:id="rId21"/>
    <p:sldId id="351" r:id="rId22"/>
    <p:sldId id="342" r:id="rId23"/>
    <p:sldId id="344" r:id="rId24"/>
    <p:sldId id="343" r:id="rId25"/>
    <p:sldId id="346" r:id="rId26"/>
    <p:sldId id="347" r:id="rId27"/>
    <p:sldId id="348" r:id="rId28"/>
    <p:sldId id="259" r:id="rId29"/>
    <p:sldId id="355" r:id="rId3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1" autoAdjust="0"/>
    <p:restoredTop sz="94524" autoAdjust="0"/>
  </p:normalViewPr>
  <p:slideViewPr>
    <p:cSldViewPr snapToGrid="0">
      <p:cViewPr>
        <p:scale>
          <a:sx n="100" d="100"/>
          <a:sy n="100" d="100"/>
        </p:scale>
        <p:origin x="-379" y="4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2ED806-0D2A-45D4-BF71-4235D17BAA20}" type="datetimeFigureOut">
              <a:rPr lang="fr-FR" smtClean="0"/>
              <a:pPr/>
              <a:t>16/03/2015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0A85BE-4DBB-46B1-AB52-30BDA01AEB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95907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A85BE-4DBB-46B1-AB52-30BDA01AEB34}" type="slidenum">
              <a:rPr lang="fr-FR" smtClean="0"/>
              <a:pPr/>
              <a:t>1</a:t>
            </a:fld>
            <a:endParaRPr lang="fr-F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A85BE-4DBB-46B1-AB52-30BDA01AEB34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6589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ga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 descr="IN2P3FilairePastille-Q_DevV copie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1863" y="0"/>
            <a:ext cx="2844800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 descr="IPN_L600px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1384609" cy="81230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467544" y="4869160"/>
            <a:ext cx="29340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sz="1000" b="1" dirty="0" smtClean="0">
                <a:solidFill>
                  <a:srgbClr val="C3004A"/>
                </a:solidFill>
                <a:latin typeface="Arial" pitchFamily="34" charset="0"/>
                <a:cs typeface="Arial" pitchFamily="34" charset="0"/>
              </a:rPr>
              <a:t>Unité mixte de recherche </a:t>
            </a:r>
            <a:br>
              <a:rPr lang="fr-FR" sz="1000" b="1" dirty="0" smtClean="0">
                <a:solidFill>
                  <a:srgbClr val="C3004A"/>
                </a:solidFill>
                <a:latin typeface="Arial" pitchFamily="34" charset="0"/>
                <a:cs typeface="Arial" pitchFamily="34" charset="0"/>
              </a:rPr>
            </a:br>
            <a:r>
              <a:rPr lang="fr-FR" sz="1000" b="1" dirty="0" smtClean="0">
                <a:solidFill>
                  <a:srgbClr val="C3004A"/>
                </a:solidFill>
                <a:latin typeface="Arial" pitchFamily="34" charset="0"/>
                <a:cs typeface="Arial" pitchFamily="34" charset="0"/>
              </a:rPr>
              <a:t>CNRS-IN2P3</a:t>
            </a:r>
          </a:p>
          <a:p>
            <a:pPr algn="l"/>
            <a:r>
              <a:rPr lang="fr-FR" sz="1000" b="1" dirty="0" smtClean="0">
                <a:solidFill>
                  <a:srgbClr val="C3004A"/>
                </a:solidFill>
                <a:latin typeface="Arial" pitchFamily="34" charset="0"/>
                <a:cs typeface="Arial" pitchFamily="34" charset="0"/>
              </a:rPr>
              <a:t>Université Paris-Sud 11</a:t>
            </a:r>
            <a:r>
              <a:rPr lang="fr-FR" sz="1000" dirty="0" smtClean="0">
                <a:solidFill>
                  <a:srgbClr val="AB757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sz="1000" dirty="0" smtClean="0">
                <a:solidFill>
                  <a:srgbClr val="AB757F"/>
                </a:solidFill>
                <a:latin typeface="Arial" pitchFamily="34" charset="0"/>
                <a:cs typeface="Arial" pitchFamily="34" charset="0"/>
              </a:rPr>
            </a:br>
            <a:r>
              <a:rPr lang="fr-FR" sz="1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fr-FR" sz="1000" dirty="0" smtClean="0">
                <a:latin typeface="Arial" pitchFamily="34" charset="0"/>
                <a:cs typeface="Arial" pitchFamily="34" charset="0"/>
              </a:rPr>
            </a:br>
            <a:r>
              <a:rPr lang="fr-FR" sz="1000" dirty="0" smtClean="0">
                <a:solidFill>
                  <a:srgbClr val="501F74"/>
                </a:solidFill>
                <a:latin typeface="Arial" pitchFamily="34" charset="0"/>
                <a:cs typeface="Arial" pitchFamily="34" charset="0"/>
              </a:rPr>
              <a:t>91406 Orsay cedex</a:t>
            </a:r>
          </a:p>
          <a:p>
            <a:pPr algn="l"/>
            <a:r>
              <a:rPr lang="fr-FR" sz="1000" dirty="0" smtClean="0">
                <a:solidFill>
                  <a:srgbClr val="501F74"/>
                </a:solidFill>
                <a:latin typeface="Arial" pitchFamily="34" charset="0"/>
                <a:cs typeface="Arial" pitchFamily="34" charset="0"/>
              </a:rPr>
              <a:t>Tél. : +33 1 69 15 73 40</a:t>
            </a:r>
          </a:p>
          <a:p>
            <a:pPr algn="l"/>
            <a:r>
              <a:rPr lang="fr-FR" sz="1000" dirty="0" smtClean="0">
                <a:solidFill>
                  <a:srgbClr val="501F74"/>
                </a:solidFill>
                <a:latin typeface="Arial" pitchFamily="34" charset="0"/>
                <a:cs typeface="Arial" pitchFamily="34" charset="0"/>
              </a:rPr>
              <a:t>Fax : +33 1 69 15 64 70</a:t>
            </a:r>
          </a:p>
          <a:p>
            <a:pPr algn="l"/>
            <a:r>
              <a:rPr lang="fr-FR" sz="1000" dirty="0" smtClean="0">
                <a:solidFill>
                  <a:srgbClr val="C3004A"/>
                </a:solidFill>
                <a:latin typeface="Arial" pitchFamily="34" charset="0"/>
                <a:cs typeface="Arial" pitchFamily="34" charset="0"/>
              </a:rPr>
              <a:t>http://ipnweb.in2p3.fr</a:t>
            </a:r>
          </a:p>
        </p:txBody>
      </p:sp>
      <p:sp>
        <p:nvSpPr>
          <p:cNvPr id="9" name="ZoneTexte 8"/>
          <p:cNvSpPr txBox="1"/>
          <p:nvPr userDrawn="1"/>
        </p:nvSpPr>
        <p:spPr>
          <a:xfrm>
            <a:off x="8495928" y="6611938"/>
            <a:ext cx="648072" cy="2460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000" noProof="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PANDA </a:t>
            </a:r>
            <a:endParaRPr lang="fr-FR" sz="1000" noProof="0" dirty="0">
              <a:solidFill>
                <a:srgbClr val="7030A0"/>
              </a:solidFill>
            </a:endParaRPr>
          </a:p>
        </p:txBody>
      </p:sp>
      <p:pic>
        <p:nvPicPr>
          <p:cNvPr id="10" name="Image 11" descr="logoweb_psud.png"/>
          <p:cNvPicPr>
            <a:picLocks noChangeAspect="1"/>
          </p:cNvPicPr>
          <p:nvPr userDrawn="1"/>
        </p:nvPicPr>
        <p:blipFill>
          <a:blip r:embed="rId4" cstate="print"/>
          <a:srcRect b="36095"/>
          <a:stretch>
            <a:fillRect/>
          </a:stretch>
        </p:blipFill>
        <p:spPr bwMode="auto">
          <a:xfrm>
            <a:off x="6745288" y="1376363"/>
            <a:ext cx="12954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oneTexte 10"/>
          <p:cNvSpPr txBox="1"/>
          <p:nvPr userDrawn="1"/>
        </p:nvSpPr>
        <p:spPr>
          <a:xfrm>
            <a:off x="0" y="6611938"/>
            <a:ext cx="3778599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000" dirty="0" smtClean="0">
                <a:solidFill>
                  <a:srgbClr val="7030A0"/>
                </a:solidFill>
              </a:rPr>
              <a:t>LE</a:t>
            </a:r>
            <a:r>
              <a:rPr lang="fr-FR" sz="1000" baseline="0" dirty="0" smtClean="0">
                <a:solidFill>
                  <a:srgbClr val="7030A0"/>
                </a:solidFill>
              </a:rPr>
              <a:t> GALLIARD Ch. </a:t>
            </a:r>
            <a:r>
              <a:rPr lang="fr-FR" sz="1000" dirty="0" smtClean="0">
                <a:solidFill>
                  <a:srgbClr val="7030A0"/>
                </a:solidFill>
              </a:rPr>
              <a:t>– IPNO –</a:t>
            </a:r>
            <a:r>
              <a:rPr lang="fr-FR" sz="1000" baseline="0" dirty="0" smtClean="0">
                <a:solidFill>
                  <a:srgbClr val="7030A0"/>
                </a:solidFill>
              </a:rPr>
              <a:t>R&amp;D Détecteurs</a:t>
            </a:r>
            <a:r>
              <a:rPr lang="fr-FR" sz="1000" dirty="0" smtClean="0">
                <a:solidFill>
                  <a:srgbClr val="7030A0"/>
                </a:solidFill>
              </a:rPr>
              <a:t>  Department – March 2014</a:t>
            </a:r>
            <a:endParaRPr lang="fr-FR" sz="1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PN_L600px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384609" cy="812304"/>
          </a:xfrm>
          <a:prstGeom prst="rect">
            <a:avLst/>
          </a:prstGeom>
        </p:spPr>
      </p:pic>
      <p:cxnSp>
        <p:nvCxnSpPr>
          <p:cNvPr id="7" name="Connecteur droit 6"/>
          <p:cNvCxnSpPr/>
          <p:nvPr userDrawn="1"/>
        </p:nvCxnSpPr>
        <p:spPr>
          <a:xfrm>
            <a:off x="2500313" y="785813"/>
            <a:ext cx="6643687" cy="1587"/>
          </a:xfrm>
          <a:prstGeom prst="line">
            <a:avLst/>
          </a:prstGeom>
          <a:ln w="19050">
            <a:solidFill>
              <a:srgbClr val="501F7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 userDrawn="1"/>
        </p:nvSpPr>
        <p:spPr>
          <a:xfrm>
            <a:off x="4922044" y="188913"/>
            <a:ext cx="18002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Introduction</a:t>
            </a:r>
            <a:endParaRPr lang="en-US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8495928" y="6611938"/>
            <a:ext cx="648072" cy="2460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000" noProof="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PANDA </a:t>
            </a:r>
            <a:endParaRPr lang="fr-FR" sz="1000" noProof="0" dirty="0">
              <a:solidFill>
                <a:srgbClr val="7030A0"/>
              </a:solidFill>
            </a:endParaRPr>
          </a:p>
        </p:txBody>
      </p:sp>
      <p:sp>
        <p:nvSpPr>
          <p:cNvPr id="8" name="ZoneTexte 7"/>
          <p:cNvSpPr txBox="1"/>
          <p:nvPr userDrawn="1"/>
        </p:nvSpPr>
        <p:spPr>
          <a:xfrm>
            <a:off x="0" y="6611938"/>
            <a:ext cx="3778599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000" dirty="0" smtClean="0">
                <a:solidFill>
                  <a:srgbClr val="7030A0"/>
                </a:solidFill>
              </a:rPr>
              <a:t>LE</a:t>
            </a:r>
            <a:r>
              <a:rPr lang="fr-FR" sz="1000" baseline="0" dirty="0" smtClean="0">
                <a:solidFill>
                  <a:srgbClr val="7030A0"/>
                </a:solidFill>
              </a:rPr>
              <a:t> GALLIARD Ch. </a:t>
            </a:r>
            <a:r>
              <a:rPr lang="fr-FR" sz="1000" dirty="0" smtClean="0">
                <a:solidFill>
                  <a:srgbClr val="7030A0"/>
                </a:solidFill>
              </a:rPr>
              <a:t>– IPNO –</a:t>
            </a:r>
            <a:r>
              <a:rPr lang="fr-FR" sz="1000" baseline="0" dirty="0" smtClean="0">
                <a:solidFill>
                  <a:srgbClr val="7030A0"/>
                </a:solidFill>
              </a:rPr>
              <a:t>R&amp;D Détecteurs</a:t>
            </a:r>
            <a:r>
              <a:rPr lang="fr-FR" sz="1000" dirty="0" smtClean="0">
                <a:solidFill>
                  <a:srgbClr val="7030A0"/>
                </a:solidFill>
              </a:rPr>
              <a:t>  Department – March 2014</a:t>
            </a:r>
            <a:endParaRPr lang="fr-FR" sz="1000" dirty="0">
              <a:solidFill>
                <a:srgbClr val="7030A0"/>
              </a:solidFill>
            </a:endParaRPr>
          </a:p>
        </p:txBody>
      </p:sp>
      <p:sp>
        <p:nvSpPr>
          <p:cNvPr id="10" name="Espace réservé du numéro de diapositive 5"/>
          <p:cNvSpPr txBox="1">
            <a:spLocks/>
          </p:cNvSpPr>
          <p:nvPr userDrawn="1"/>
        </p:nvSpPr>
        <p:spPr>
          <a:xfrm>
            <a:off x="4284663" y="6597650"/>
            <a:ext cx="719137" cy="26035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4BCF3CA-4C2A-4046-AACF-5E8E41188EA9}" type="slidenum">
              <a:rPr lang="fr-FR" sz="1000">
                <a:solidFill>
                  <a:srgbClr val="7030A0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‹N°›</a:t>
            </a:fld>
            <a:r>
              <a:rPr lang="fr-FR" sz="1000" dirty="0" smtClean="0">
                <a:solidFill>
                  <a:srgbClr val="7030A0"/>
                </a:solidFill>
                <a:latin typeface="+mn-lt"/>
              </a:rPr>
              <a:t>/ 29</a:t>
            </a:r>
            <a:endParaRPr lang="fr-FR" sz="1000" dirty="0">
              <a:solidFill>
                <a:srgbClr val="7030A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PN_L600px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384609" cy="812304"/>
          </a:xfrm>
          <a:prstGeom prst="rect">
            <a:avLst/>
          </a:prstGeom>
        </p:spPr>
      </p:pic>
      <p:cxnSp>
        <p:nvCxnSpPr>
          <p:cNvPr id="7" name="Connecteur droit 6"/>
          <p:cNvCxnSpPr/>
          <p:nvPr userDrawn="1"/>
        </p:nvCxnSpPr>
        <p:spPr>
          <a:xfrm>
            <a:off x="2492041" y="785813"/>
            <a:ext cx="6643687" cy="1587"/>
          </a:xfrm>
          <a:prstGeom prst="line">
            <a:avLst/>
          </a:prstGeom>
          <a:ln w="19050">
            <a:solidFill>
              <a:srgbClr val="501F7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 userDrawn="1"/>
        </p:nvSpPr>
        <p:spPr>
          <a:xfrm>
            <a:off x="8495928" y="6611938"/>
            <a:ext cx="648072" cy="2460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000" noProof="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PANDA </a:t>
            </a:r>
            <a:endParaRPr lang="fr-FR" sz="1000" noProof="0" dirty="0">
              <a:solidFill>
                <a:srgbClr val="7030A0"/>
              </a:solidFill>
            </a:endParaRPr>
          </a:p>
        </p:txBody>
      </p:sp>
      <p:sp>
        <p:nvSpPr>
          <p:cNvPr id="9" name="ZoneTexte 8"/>
          <p:cNvSpPr txBox="1"/>
          <p:nvPr userDrawn="1"/>
        </p:nvSpPr>
        <p:spPr>
          <a:xfrm>
            <a:off x="0" y="6611938"/>
            <a:ext cx="3778599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000" dirty="0" smtClean="0">
                <a:solidFill>
                  <a:srgbClr val="7030A0"/>
                </a:solidFill>
              </a:rPr>
              <a:t>LE</a:t>
            </a:r>
            <a:r>
              <a:rPr lang="fr-FR" sz="1000" baseline="0" dirty="0" smtClean="0">
                <a:solidFill>
                  <a:srgbClr val="7030A0"/>
                </a:solidFill>
              </a:rPr>
              <a:t> GALLIARD Ch. </a:t>
            </a:r>
            <a:r>
              <a:rPr lang="fr-FR" sz="1000" dirty="0" smtClean="0">
                <a:solidFill>
                  <a:srgbClr val="7030A0"/>
                </a:solidFill>
              </a:rPr>
              <a:t>– IPNO –</a:t>
            </a:r>
            <a:r>
              <a:rPr lang="fr-FR" sz="1000" baseline="0" dirty="0" smtClean="0">
                <a:solidFill>
                  <a:srgbClr val="7030A0"/>
                </a:solidFill>
              </a:rPr>
              <a:t>R&amp;D Détecteurs</a:t>
            </a:r>
            <a:r>
              <a:rPr lang="fr-FR" sz="1000" dirty="0" smtClean="0">
                <a:solidFill>
                  <a:srgbClr val="7030A0"/>
                </a:solidFill>
              </a:rPr>
              <a:t>  Department – March 2014</a:t>
            </a:r>
            <a:endParaRPr lang="fr-FR" sz="1000" dirty="0">
              <a:solidFill>
                <a:srgbClr val="7030A0"/>
              </a:solidFill>
            </a:endParaRPr>
          </a:p>
        </p:txBody>
      </p:sp>
      <p:sp>
        <p:nvSpPr>
          <p:cNvPr id="11" name="Espace réservé du numéro de diapositive 5"/>
          <p:cNvSpPr txBox="1">
            <a:spLocks/>
          </p:cNvSpPr>
          <p:nvPr userDrawn="1"/>
        </p:nvSpPr>
        <p:spPr>
          <a:xfrm>
            <a:off x="4284663" y="6597650"/>
            <a:ext cx="719137" cy="26035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4BCF3CA-4C2A-4046-AACF-5E8E41188EA9}" type="slidenum">
              <a:rPr lang="fr-FR" sz="1000">
                <a:solidFill>
                  <a:srgbClr val="7030A0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‹N°›</a:t>
            </a:fld>
            <a:r>
              <a:rPr lang="fr-FR" sz="1000" dirty="0" smtClean="0">
                <a:solidFill>
                  <a:srgbClr val="7030A0"/>
                </a:solidFill>
                <a:latin typeface="+mn-lt"/>
              </a:rPr>
              <a:t>/ 29</a:t>
            </a:r>
            <a:endParaRPr lang="fr-FR" sz="1000" dirty="0">
              <a:solidFill>
                <a:srgbClr val="7030A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IPN_L600px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384609" cy="812304"/>
          </a:xfrm>
          <a:prstGeom prst="rect">
            <a:avLst/>
          </a:prstGeom>
        </p:spPr>
      </p:pic>
      <p:sp>
        <p:nvSpPr>
          <p:cNvPr id="7" name="ZoneTexte 6"/>
          <p:cNvSpPr txBox="1"/>
          <p:nvPr userDrawn="1"/>
        </p:nvSpPr>
        <p:spPr>
          <a:xfrm>
            <a:off x="4922044" y="188913"/>
            <a:ext cx="18002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Conclusion</a:t>
            </a:r>
            <a:endParaRPr lang="en-US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2500313" y="785813"/>
            <a:ext cx="6643687" cy="1587"/>
          </a:xfrm>
          <a:prstGeom prst="line">
            <a:avLst/>
          </a:prstGeom>
          <a:ln w="19050">
            <a:solidFill>
              <a:srgbClr val="501F7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 userDrawn="1"/>
        </p:nvSpPr>
        <p:spPr>
          <a:xfrm>
            <a:off x="8495928" y="6611938"/>
            <a:ext cx="648072" cy="2460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000" noProof="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PANDA </a:t>
            </a:r>
            <a:endParaRPr lang="fr-FR" sz="1000" noProof="0" dirty="0">
              <a:solidFill>
                <a:srgbClr val="7030A0"/>
              </a:solidFill>
            </a:endParaRPr>
          </a:p>
        </p:txBody>
      </p:sp>
      <p:sp>
        <p:nvSpPr>
          <p:cNvPr id="10" name="ZoneTexte 9"/>
          <p:cNvSpPr txBox="1"/>
          <p:nvPr userDrawn="1"/>
        </p:nvSpPr>
        <p:spPr>
          <a:xfrm>
            <a:off x="0" y="6611938"/>
            <a:ext cx="3778599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000" dirty="0" smtClean="0">
                <a:solidFill>
                  <a:srgbClr val="7030A0"/>
                </a:solidFill>
              </a:rPr>
              <a:t>LE</a:t>
            </a:r>
            <a:r>
              <a:rPr lang="fr-FR" sz="1000" baseline="0" dirty="0" smtClean="0">
                <a:solidFill>
                  <a:srgbClr val="7030A0"/>
                </a:solidFill>
              </a:rPr>
              <a:t> GALLIARD Ch. </a:t>
            </a:r>
            <a:r>
              <a:rPr lang="fr-FR" sz="1000" dirty="0" smtClean="0">
                <a:solidFill>
                  <a:srgbClr val="7030A0"/>
                </a:solidFill>
              </a:rPr>
              <a:t>– IPNO –</a:t>
            </a:r>
            <a:r>
              <a:rPr lang="fr-FR" sz="1000" baseline="0" dirty="0" smtClean="0">
                <a:solidFill>
                  <a:srgbClr val="7030A0"/>
                </a:solidFill>
              </a:rPr>
              <a:t>R&amp;D Détecteurs</a:t>
            </a:r>
            <a:r>
              <a:rPr lang="fr-FR" sz="1000" dirty="0" smtClean="0">
                <a:solidFill>
                  <a:srgbClr val="7030A0"/>
                </a:solidFill>
              </a:rPr>
              <a:t>  Department – March 2014</a:t>
            </a:r>
            <a:endParaRPr lang="fr-FR" sz="1000" dirty="0">
              <a:solidFill>
                <a:srgbClr val="7030A0"/>
              </a:solidFill>
            </a:endParaRPr>
          </a:p>
        </p:txBody>
      </p:sp>
      <p:sp>
        <p:nvSpPr>
          <p:cNvPr id="13" name="Espace réservé du numéro de diapositive 5"/>
          <p:cNvSpPr txBox="1">
            <a:spLocks/>
          </p:cNvSpPr>
          <p:nvPr userDrawn="1"/>
        </p:nvSpPr>
        <p:spPr>
          <a:xfrm>
            <a:off x="4284663" y="6597650"/>
            <a:ext cx="719137" cy="26035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4BCF3CA-4C2A-4046-AACF-5E8E41188EA9}" type="slidenum">
              <a:rPr lang="fr-FR" sz="1000">
                <a:solidFill>
                  <a:srgbClr val="7030A0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‹N°›</a:t>
            </a:fld>
            <a:r>
              <a:rPr lang="fr-FR" sz="1000" dirty="0" smtClean="0">
                <a:solidFill>
                  <a:srgbClr val="7030A0"/>
                </a:solidFill>
                <a:latin typeface="+mn-lt"/>
              </a:rPr>
              <a:t>/ 29</a:t>
            </a:r>
            <a:endParaRPr lang="fr-FR" sz="1000" dirty="0">
              <a:solidFill>
                <a:srgbClr val="7030A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erci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PN_L600px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384609" cy="812304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467544" y="4869160"/>
            <a:ext cx="29340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sz="1000" b="1" dirty="0" smtClean="0">
                <a:solidFill>
                  <a:srgbClr val="C3004A"/>
                </a:solidFill>
                <a:latin typeface="Arial" pitchFamily="34" charset="0"/>
                <a:cs typeface="Arial" pitchFamily="34" charset="0"/>
              </a:rPr>
              <a:t>Unité mixte de recherche </a:t>
            </a:r>
            <a:br>
              <a:rPr lang="fr-FR" sz="1000" b="1" dirty="0" smtClean="0">
                <a:solidFill>
                  <a:srgbClr val="C3004A"/>
                </a:solidFill>
                <a:latin typeface="Arial" pitchFamily="34" charset="0"/>
                <a:cs typeface="Arial" pitchFamily="34" charset="0"/>
              </a:rPr>
            </a:br>
            <a:r>
              <a:rPr lang="fr-FR" sz="1000" b="1" dirty="0" smtClean="0">
                <a:solidFill>
                  <a:srgbClr val="C3004A"/>
                </a:solidFill>
                <a:latin typeface="Arial" pitchFamily="34" charset="0"/>
                <a:cs typeface="Arial" pitchFamily="34" charset="0"/>
              </a:rPr>
              <a:t>CNRS-IN2P3</a:t>
            </a:r>
          </a:p>
          <a:p>
            <a:pPr algn="l"/>
            <a:r>
              <a:rPr lang="fr-FR" sz="1000" b="1" dirty="0" smtClean="0">
                <a:solidFill>
                  <a:srgbClr val="C3004A"/>
                </a:solidFill>
                <a:latin typeface="Arial" pitchFamily="34" charset="0"/>
                <a:cs typeface="Arial" pitchFamily="34" charset="0"/>
              </a:rPr>
              <a:t>Université Paris-Sud 11</a:t>
            </a:r>
            <a:r>
              <a:rPr lang="fr-FR" sz="1000" dirty="0" smtClean="0">
                <a:solidFill>
                  <a:srgbClr val="AB757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sz="1000" dirty="0" smtClean="0">
                <a:solidFill>
                  <a:srgbClr val="AB757F"/>
                </a:solidFill>
                <a:latin typeface="Arial" pitchFamily="34" charset="0"/>
                <a:cs typeface="Arial" pitchFamily="34" charset="0"/>
              </a:rPr>
            </a:br>
            <a:r>
              <a:rPr lang="fr-FR" sz="1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fr-FR" sz="1000" dirty="0" smtClean="0">
                <a:latin typeface="Arial" pitchFamily="34" charset="0"/>
                <a:cs typeface="Arial" pitchFamily="34" charset="0"/>
              </a:rPr>
            </a:br>
            <a:r>
              <a:rPr lang="fr-FR" sz="1000" dirty="0" smtClean="0">
                <a:solidFill>
                  <a:srgbClr val="501F74"/>
                </a:solidFill>
                <a:latin typeface="Arial" pitchFamily="34" charset="0"/>
                <a:cs typeface="Arial" pitchFamily="34" charset="0"/>
              </a:rPr>
              <a:t>91406 Orsay cedex</a:t>
            </a:r>
          </a:p>
          <a:p>
            <a:pPr algn="l"/>
            <a:r>
              <a:rPr lang="fr-FR" sz="1000" dirty="0" smtClean="0">
                <a:solidFill>
                  <a:srgbClr val="501F74"/>
                </a:solidFill>
                <a:latin typeface="Arial" pitchFamily="34" charset="0"/>
                <a:cs typeface="Arial" pitchFamily="34" charset="0"/>
              </a:rPr>
              <a:t>Tél. : +33 1 69 15 73 40</a:t>
            </a:r>
          </a:p>
          <a:p>
            <a:pPr algn="l"/>
            <a:r>
              <a:rPr lang="fr-FR" sz="1000" dirty="0" smtClean="0">
                <a:solidFill>
                  <a:srgbClr val="501F74"/>
                </a:solidFill>
                <a:latin typeface="Arial" pitchFamily="34" charset="0"/>
                <a:cs typeface="Arial" pitchFamily="34" charset="0"/>
              </a:rPr>
              <a:t>Fax : +33 1 69 15 64 70</a:t>
            </a:r>
          </a:p>
          <a:p>
            <a:pPr algn="l"/>
            <a:r>
              <a:rPr lang="fr-FR" sz="1000" dirty="0" smtClean="0">
                <a:solidFill>
                  <a:srgbClr val="C3004A"/>
                </a:solidFill>
                <a:latin typeface="Arial" pitchFamily="34" charset="0"/>
                <a:cs typeface="Arial" pitchFamily="34" charset="0"/>
              </a:rPr>
              <a:t>http://ipnweb.in2p3.fr</a:t>
            </a:r>
          </a:p>
        </p:txBody>
      </p:sp>
      <p:pic>
        <p:nvPicPr>
          <p:cNvPr id="8" name="Picture 15" descr="IN2P3FilairePastille-Q_DevV copie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1863" y="0"/>
            <a:ext cx="2844800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 userDrawn="1"/>
        </p:nvSpPr>
        <p:spPr>
          <a:xfrm>
            <a:off x="8495928" y="6611938"/>
            <a:ext cx="648072" cy="2460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000" noProof="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PANDA </a:t>
            </a:r>
            <a:endParaRPr lang="fr-FR" sz="1000" noProof="0" dirty="0">
              <a:solidFill>
                <a:srgbClr val="7030A0"/>
              </a:solidFill>
            </a:endParaRPr>
          </a:p>
        </p:txBody>
      </p:sp>
      <p:pic>
        <p:nvPicPr>
          <p:cNvPr id="13" name="Image 11" descr="logoweb_psud.png"/>
          <p:cNvPicPr>
            <a:picLocks noChangeAspect="1"/>
          </p:cNvPicPr>
          <p:nvPr userDrawn="1"/>
        </p:nvPicPr>
        <p:blipFill>
          <a:blip r:embed="rId4" cstate="print"/>
          <a:srcRect b="36095"/>
          <a:stretch>
            <a:fillRect/>
          </a:stretch>
        </p:blipFill>
        <p:spPr bwMode="auto">
          <a:xfrm>
            <a:off x="6745288" y="1376363"/>
            <a:ext cx="12954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oneTexte 11"/>
          <p:cNvSpPr txBox="1"/>
          <p:nvPr userDrawn="1"/>
        </p:nvSpPr>
        <p:spPr>
          <a:xfrm>
            <a:off x="0" y="6611938"/>
            <a:ext cx="3778599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000" dirty="0" smtClean="0">
                <a:solidFill>
                  <a:srgbClr val="7030A0"/>
                </a:solidFill>
              </a:rPr>
              <a:t>LE</a:t>
            </a:r>
            <a:r>
              <a:rPr lang="fr-FR" sz="1000" baseline="0" dirty="0" smtClean="0">
                <a:solidFill>
                  <a:srgbClr val="7030A0"/>
                </a:solidFill>
              </a:rPr>
              <a:t> GALLIARD Ch. </a:t>
            </a:r>
            <a:r>
              <a:rPr lang="fr-FR" sz="1000" dirty="0" smtClean="0">
                <a:solidFill>
                  <a:srgbClr val="7030A0"/>
                </a:solidFill>
              </a:rPr>
              <a:t>– IPNO –</a:t>
            </a:r>
            <a:r>
              <a:rPr lang="fr-FR" sz="1000" baseline="0" dirty="0" smtClean="0">
                <a:solidFill>
                  <a:srgbClr val="7030A0"/>
                </a:solidFill>
              </a:rPr>
              <a:t>R&amp;D Détecteurs</a:t>
            </a:r>
            <a:r>
              <a:rPr lang="fr-FR" sz="1000" dirty="0" smtClean="0">
                <a:solidFill>
                  <a:srgbClr val="7030A0"/>
                </a:solidFill>
              </a:rPr>
              <a:t>  Department – March 2014</a:t>
            </a:r>
            <a:endParaRPr lang="fr-FR" sz="1000" dirty="0">
              <a:solidFill>
                <a:srgbClr val="7030A0"/>
              </a:solidFill>
            </a:endParaRPr>
          </a:p>
        </p:txBody>
      </p:sp>
      <p:sp>
        <p:nvSpPr>
          <p:cNvPr id="14" name="Espace réservé du numéro de diapositive 5"/>
          <p:cNvSpPr txBox="1">
            <a:spLocks/>
          </p:cNvSpPr>
          <p:nvPr userDrawn="1"/>
        </p:nvSpPr>
        <p:spPr>
          <a:xfrm>
            <a:off x="4284663" y="6597650"/>
            <a:ext cx="719137" cy="26035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4BCF3CA-4C2A-4046-AACF-5E8E41188EA9}" type="slidenum">
              <a:rPr lang="fr-FR" sz="1000">
                <a:solidFill>
                  <a:srgbClr val="7030A0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‹N°›</a:t>
            </a:fld>
            <a:r>
              <a:rPr lang="fr-FR" sz="1000" dirty="0" smtClean="0">
                <a:solidFill>
                  <a:srgbClr val="7030A0"/>
                </a:solidFill>
                <a:latin typeface="+mn-lt"/>
              </a:rPr>
              <a:t>/ 29</a:t>
            </a:r>
            <a:endParaRPr lang="fr-FR" sz="1000" dirty="0">
              <a:solidFill>
                <a:srgbClr val="7030A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5CA8B-2CB3-40EE-8240-5EFDAEE39BCA}" type="datetime1">
              <a:rPr lang="fr-FR" smtClean="0"/>
              <a:pPr/>
              <a:t>16/03/2015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GAJEWSKI Bruno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C5CBC-83CA-4199-BBBF-CAEA4460C3FE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1" r:id="rId4"/>
    <p:sldLayoutId id="2147483654" r:id="rId5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22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jpeg"/><Relationship Id="rId4" Type="http://schemas.openxmlformats.org/officeDocument/2006/relationships/image" Target="../media/image3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52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9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51.wmf"/><Relationship Id="rId4" Type="http://schemas.openxmlformats.org/officeDocument/2006/relationships/image" Target="../media/image48.wmf"/><Relationship Id="rId9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microsoft.com/office/2007/relationships/hdphoto" Target="../media/hdphoto1.wdp"/><Relationship Id="rId7" Type="http://schemas.openxmlformats.org/officeDocument/2006/relationships/image" Target="../media/image57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Relationship Id="rId9" Type="http://schemas.openxmlformats.org/officeDocument/2006/relationships/image" Target="../media/image5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18"/>
          <p:cNvSpPr txBox="1">
            <a:spLocks noChangeArrowheads="1"/>
          </p:cNvSpPr>
          <p:nvPr/>
        </p:nvSpPr>
        <p:spPr bwMode="auto">
          <a:xfrm>
            <a:off x="503238" y="3074988"/>
            <a:ext cx="81375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u="sng" dirty="0">
                <a:solidFill>
                  <a:srgbClr val="7030A0"/>
                </a:solidFill>
                <a:cs typeface="Arial" charset="0"/>
              </a:rPr>
              <a:t>The Barrel’s </a:t>
            </a:r>
            <a:r>
              <a:rPr lang="en-US" sz="4000" b="1" u="sng" dirty="0" smtClean="0">
                <a:solidFill>
                  <a:srgbClr val="7030A0"/>
                </a:solidFill>
                <a:cs typeface="Arial" charset="0"/>
              </a:rPr>
              <a:t>Cooling System Status </a:t>
            </a:r>
            <a:endParaRPr lang="en-US" sz="4000" b="1" u="sng" dirty="0">
              <a:solidFill>
                <a:srgbClr val="7030A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6219825" y="5455178"/>
            <a:ext cx="1190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Δ=0.0013mm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629150" y="3022347"/>
            <a:ext cx="10572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Δ=0.45mm</a:t>
            </a:r>
            <a:endParaRPr lang="fr-FR" sz="1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629150" y="4182568"/>
            <a:ext cx="10755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Δ=0.035mm</a:t>
            </a:r>
          </a:p>
        </p:txBody>
      </p:sp>
      <p:pic>
        <p:nvPicPr>
          <p:cNvPr id="11" name="Image 10" descr="1.bmp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7554" y="2895048"/>
            <a:ext cx="3600000" cy="539872"/>
          </a:xfrm>
          <a:prstGeom prst="rect">
            <a:avLst/>
          </a:prstGeom>
        </p:spPr>
      </p:pic>
      <p:pic>
        <p:nvPicPr>
          <p:cNvPr id="12" name="Image 11" descr="2.bmp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179" y="3747542"/>
            <a:ext cx="3291166" cy="1005433"/>
          </a:xfrm>
          <a:prstGeom prst="rect">
            <a:avLst/>
          </a:prstGeom>
        </p:spPr>
      </p:pic>
      <p:pic>
        <p:nvPicPr>
          <p:cNvPr id="13" name="Image 12" descr="3.bmp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05050" y="4830306"/>
            <a:ext cx="3144604" cy="1754444"/>
          </a:xfrm>
          <a:prstGeom prst="rect">
            <a:avLst/>
          </a:prstGeom>
        </p:spPr>
      </p:pic>
      <p:grpSp>
        <p:nvGrpSpPr>
          <p:cNvPr id="23" name="Groupe 22"/>
          <p:cNvGrpSpPr/>
          <p:nvPr/>
        </p:nvGrpSpPr>
        <p:grpSpPr>
          <a:xfrm>
            <a:off x="166480" y="906091"/>
            <a:ext cx="4149221" cy="2250952"/>
            <a:chOff x="242680" y="963241"/>
            <a:chExt cx="4149221" cy="2250952"/>
          </a:xfrm>
        </p:grpSpPr>
        <p:pic>
          <p:nvPicPr>
            <p:cNvPr id="14" name="Image 13" descr="Image 8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052002">
              <a:off x="242680" y="963241"/>
              <a:ext cx="4149221" cy="2250952"/>
            </a:xfrm>
            <a:prstGeom prst="rect">
              <a:avLst/>
            </a:prstGeom>
          </p:spPr>
        </p:pic>
        <p:cxnSp>
          <p:nvCxnSpPr>
            <p:cNvPr id="15" name="Connecteur droit avec flèche 14"/>
            <p:cNvCxnSpPr/>
            <p:nvPr/>
          </p:nvCxnSpPr>
          <p:spPr>
            <a:xfrm flipV="1">
              <a:off x="314324" y="2696904"/>
              <a:ext cx="3960000" cy="0"/>
            </a:xfrm>
            <a:prstGeom prst="straightConnector1">
              <a:avLst/>
            </a:prstGeom>
            <a:ln w="25400">
              <a:solidFill>
                <a:srgbClr val="7030A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avec flèche 16"/>
            <p:cNvCxnSpPr/>
            <p:nvPr/>
          </p:nvCxnSpPr>
          <p:spPr>
            <a:xfrm>
              <a:off x="4248150" y="1828800"/>
              <a:ext cx="0" cy="858579"/>
            </a:xfrm>
            <a:prstGeom prst="straightConnector1">
              <a:avLst/>
            </a:prstGeom>
            <a:ln w="12700">
              <a:solidFill>
                <a:srgbClr val="7030A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avec flèche 18"/>
            <p:cNvCxnSpPr/>
            <p:nvPr/>
          </p:nvCxnSpPr>
          <p:spPr>
            <a:xfrm>
              <a:off x="304800" y="1905000"/>
              <a:ext cx="0" cy="858579"/>
            </a:xfrm>
            <a:prstGeom prst="straightConnector1">
              <a:avLst/>
            </a:prstGeom>
            <a:ln w="12700">
              <a:solidFill>
                <a:srgbClr val="7030A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ZoneTexte 19"/>
            <p:cNvSpPr txBox="1"/>
            <p:nvPr/>
          </p:nvSpPr>
          <p:spPr>
            <a:xfrm>
              <a:off x="1625454" y="2422035"/>
              <a:ext cx="12865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~ 2400 mm</a:t>
              </a:r>
              <a:endParaRPr lang="en-US" sz="1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2" name="ZoneTexte 21"/>
          <p:cNvSpPr txBox="1"/>
          <p:nvPr/>
        </p:nvSpPr>
        <p:spPr>
          <a:xfrm>
            <a:off x="337724" y="1051425"/>
            <a:ext cx="2434051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u="sng" dirty="0" smtClean="0">
                <a:solidFill>
                  <a:srgbClr val="7030A0"/>
                </a:solidFill>
              </a:rPr>
              <a:t>The front insulation system </a:t>
            </a:r>
            <a:r>
              <a:rPr lang="en-US" sz="1200" b="1" dirty="0" smtClean="0">
                <a:solidFill>
                  <a:srgbClr val="7030A0"/>
                </a:solidFill>
              </a:rPr>
              <a:t>:</a:t>
            </a:r>
          </a:p>
          <a:p>
            <a:pPr algn="ctr"/>
            <a:r>
              <a:rPr lang="en-US" sz="1200" dirty="0" smtClean="0">
                <a:solidFill>
                  <a:srgbClr val="7030A0"/>
                </a:solidFill>
              </a:rPr>
              <a:t>the calculations made with Ansys</a:t>
            </a:r>
            <a:r>
              <a:rPr lang="en-US" sz="1200" dirty="0" smtClean="0">
                <a:solidFill>
                  <a:srgbClr val="7030A0"/>
                </a:solidFill>
                <a:sym typeface="Symbol"/>
              </a:rPr>
              <a:t></a:t>
            </a:r>
            <a:endParaRPr lang="en-US" sz="1200" dirty="0" smtClean="0">
              <a:solidFill>
                <a:srgbClr val="7030A0"/>
              </a:solidFill>
            </a:endParaRPr>
          </a:p>
        </p:txBody>
      </p:sp>
      <p:grpSp>
        <p:nvGrpSpPr>
          <p:cNvPr id="81" name="Groupe 80"/>
          <p:cNvGrpSpPr/>
          <p:nvPr/>
        </p:nvGrpSpPr>
        <p:grpSpPr>
          <a:xfrm>
            <a:off x="5133480" y="1932859"/>
            <a:ext cx="3858451" cy="1172855"/>
            <a:chOff x="428130" y="2447209"/>
            <a:chExt cx="3858451" cy="1172855"/>
          </a:xfrm>
        </p:grpSpPr>
        <p:grpSp>
          <p:nvGrpSpPr>
            <p:cNvPr id="34" name="Groupe 33"/>
            <p:cNvGrpSpPr/>
            <p:nvPr/>
          </p:nvGrpSpPr>
          <p:grpSpPr>
            <a:xfrm>
              <a:off x="438150" y="3009900"/>
              <a:ext cx="3846150" cy="361950"/>
              <a:chOff x="438150" y="3009900"/>
              <a:chExt cx="3846150" cy="361950"/>
            </a:xfrm>
          </p:grpSpPr>
          <p:cxnSp>
            <p:nvCxnSpPr>
              <p:cNvPr id="25" name="Connecteur droit 24"/>
              <p:cNvCxnSpPr/>
              <p:nvPr/>
            </p:nvCxnSpPr>
            <p:spPr>
              <a:xfrm>
                <a:off x="438150" y="3009900"/>
                <a:ext cx="360000" cy="36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cteur droit 25"/>
              <p:cNvCxnSpPr/>
              <p:nvPr/>
            </p:nvCxnSpPr>
            <p:spPr>
              <a:xfrm flipV="1">
                <a:off x="809625" y="3371850"/>
                <a:ext cx="311467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cteur droit 28"/>
              <p:cNvCxnSpPr/>
              <p:nvPr/>
            </p:nvCxnSpPr>
            <p:spPr>
              <a:xfrm flipV="1">
                <a:off x="3924300" y="3009900"/>
                <a:ext cx="360000" cy="36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3" name="Connecteur droit avec flèche 42"/>
            <p:cNvCxnSpPr/>
            <p:nvPr/>
          </p:nvCxnSpPr>
          <p:spPr>
            <a:xfrm flipH="1" flipV="1">
              <a:off x="428130" y="3007478"/>
              <a:ext cx="0" cy="43341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avec flèche 44"/>
            <p:cNvCxnSpPr/>
            <p:nvPr/>
          </p:nvCxnSpPr>
          <p:spPr>
            <a:xfrm flipH="1" flipV="1">
              <a:off x="4286581" y="3012763"/>
              <a:ext cx="0" cy="43341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avec flèche 45"/>
            <p:cNvCxnSpPr/>
            <p:nvPr/>
          </p:nvCxnSpPr>
          <p:spPr>
            <a:xfrm flipH="1">
              <a:off x="539126" y="2912339"/>
              <a:ext cx="1" cy="180000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avec flèche 47"/>
            <p:cNvCxnSpPr/>
            <p:nvPr/>
          </p:nvCxnSpPr>
          <p:spPr>
            <a:xfrm flipH="1">
              <a:off x="644837" y="3007479"/>
              <a:ext cx="1" cy="180000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avec flèche 48"/>
            <p:cNvCxnSpPr/>
            <p:nvPr/>
          </p:nvCxnSpPr>
          <p:spPr>
            <a:xfrm flipH="1">
              <a:off x="750548" y="3102619"/>
              <a:ext cx="1" cy="180000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avec flèche 49"/>
            <p:cNvCxnSpPr/>
            <p:nvPr/>
          </p:nvCxnSpPr>
          <p:spPr>
            <a:xfrm flipH="1">
              <a:off x="856259" y="3197759"/>
              <a:ext cx="1" cy="180000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avec flèche 50"/>
            <p:cNvCxnSpPr/>
            <p:nvPr/>
          </p:nvCxnSpPr>
          <p:spPr>
            <a:xfrm flipH="1">
              <a:off x="1014825" y="3203045"/>
              <a:ext cx="1" cy="180000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avec flèche 51"/>
            <p:cNvCxnSpPr/>
            <p:nvPr/>
          </p:nvCxnSpPr>
          <p:spPr>
            <a:xfrm flipH="1">
              <a:off x="1178677" y="3197759"/>
              <a:ext cx="1" cy="180000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avec flèche 52"/>
            <p:cNvCxnSpPr/>
            <p:nvPr/>
          </p:nvCxnSpPr>
          <p:spPr>
            <a:xfrm flipH="1">
              <a:off x="1337243" y="3203045"/>
              <a:ext cx="1" cy="180000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avec flèche 53"/>
            <p:cNvCxnSpPr/>
            <p:nvPr/>
          </p:nvCxnSpPr>
          <p:spPr>
            <a:xfrm flipH="1">
              <a:off x="1516953" y="3197759"/>
              <a:ext cx="1" cy="180000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avec flèche 54"/>
            <p:cNvCxnSpPr/>
            <p:nvPr/>
          </p:nvCxnSpPr>
          <p:spPr>
            <a:xfrm flipH="1">
              <a:off x="1675519" y="3203045"/>
              <a:ext cx="1" cy="180000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avec flèche 55"/>
            <p:cNvCxnSpPr/>
            <p:nvPr/>
          </p:nvCxnSpPr>
          <p:spPr>
            <a:xfrm flipH="1">
              <a:off x="1839371" y="3197759"/>
              <a:ext cx="1" cy="180000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avec flèche 56"/>
            <p:cNvCxnSpPr/>
            <p:nvPr/>
          </p:nvCxnSpPr>
          <p:spPr>
            <a:xfrm flipH="1">
              <a:off x="1997937" y="3203045"/>
              <a:ext cx="1" cy="180000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avec flèche 57"/>
            <p:cNvCxnSpPr/>
            <p:nvPr/>
          </p:nvCxnSpPr>
          <p:spPr>
            <a:xfrm flipH="1">
              <a:off x="2161790" y="3192474"/>
              <a:ext cx="1" cy="180000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avec flèche 58"/>
            <p:cNvCxnSpPr/>
            <p:nvPr/>
          </p:nvCxnSpPr>
          <p:spPr>
            <a:xfrm flipH="1">
              <a:off x="2320356" y="3197760"/>
              <a:ext cx="1" cy="180000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avec flèche 59"/>
            <p:cNvCxnSpPr/>
            <p:nvPr/>
          </p:nvCxnSpPr>
          <p:spPr>
            <a:xfrm flipH="1">
              <a:off x="2484208" y="3192474"/>
              <a:ext cx="1" cy="180000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avec flèche 60"/>
            <p:cNvCxnSpPr/>
            <p:nvPr/>
          </p:nvCxnSpPr>
          <p:spPr>
            <a:xfrm flipH="1">
              <a:off x="2642774" y="3197760"/>
              <a:ext cx="1" cy="180000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avec flèche 61"/>
            <p:cNvCxnSpPr/>
            <p:nvPr/>
          </p:nvCxnSpPr>
          <p:spPr>
            <a:xfrm flipH="1">
              <a:off x="2833054" y="3192474"/>
              <a:ext cx="1" cy="180000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droit avec flèche 62"/>
            <p:cNvCxnSpPr/>
            <p:nvPr/>
          </p:nvCxnSpPr>
          <p:spPr>
            <a:xfrm flipH="1">
              <a:off x="2991620" y="3197760"/>
              <a:ext cx="1" cy="180000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eur droit avec flèche 63"/>
            <p:cNvCxnSpPr/>
            <p:nvPr/>
          </p:nvCxnSpPr>
          <p:spPr>
            <a:xfrm flipH="1">
              <a:off x="3155472" y="3192474"/>
              <a:ext cx="1" cy="180000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droit avec flèche 64"/>
            <p:cNvCxnSpPr/>
            <p:nvPr/>
          </p:nvCxnSpPr>
          <p:spPr>
            <a:xfrm flipH="1">
              <a:off x="3314038" y="3197760"/>
              <a:ext cx="1" cy="180000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avec flèche 65"/>
            <p:cNvCxnSpPr/>
            <p:nvPr/>
          </p:nvCxnSpPr>
          <p:spPr>
            <a:xfrm flipH="1">
              <a:off x="3435606" y="3197760"/>
              <a:ext cx="1" cy="180000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avec flèche 66"/>
            <p:cNvCxnSpPr/>
            <p:nvPr/>
          </p:nvCxnSpPr>
          <p:spPr>
            <a:xfrm flipH="1">
              <a:off x="3594172" y="3203046"/>
              <a:ext cx="1" cy="180000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droit avec flèche 67"/>
            <p:cNvCxnSpPr/>
            <p:nvPr/>
          </p:nvCxnSpPr>
          <p:spPr>
            <a:xfrm flipH="1">
              <a:off x="3758024" y="3197760"/>
              <a:ext cx="1" cy="180000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cteur droit avec flèche 68"/>
            <p:cNvCxnSpPr/>
            <p:nvPr/>
          </p:nvCxnSpPr>
          <p:spPr>
            <a:xfrm flipH="1">
              <a:off x="3916590" y="3203046"/>
              <a:ext cx="1" cy="180000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avec flèche 69"/>
            <p:cNvCxnSpPr/>
            <p:nvPr/>
          </p:nvCxnSpPr>
          <p:spPr>
            <a:xfrm flipH="1">
              <a:off x="4017018" y="3081478"/>
              <a:ext cx="1" cy="180000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avec flèche 70"/>
            <p:cNvCxnSpPr/>
            <p:nvPr/>
          </p:nvCxnSpPr>
          <p:spPr>
            <a:xfrm flipH="1">
              <a:off x="4112157" y="2986337"/>
              <a:ext cx="1" cy="180000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avec flèche 71"/>
            <p:cNvCxnSpPr/>
            <p:nvPr/>
          </p:nvCxnSpPr>
          <p:spPr>
            <a:xfrm flipH="1">
              <a:off x="4212583" y="2875341"/>
              <a:ext cx="1" cy="180000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Arc 75"/>
            <p:cNvSpPr/>
            <p:nvPr/>
          </p:nvSpPr>
          <p:spPr>
            <a:xfrm rot="5400000">
              <a:off x="1789156" y="1117893"/>
              <a:ext cx="1157536" cy="3816167"/>
            </a:xfrm>
            <a:prstGeom prst="arc">
              <a:avLst>
                <a:gd name="adj1" fmla="val 16219159"/>
                <a:gd name="adj2" fmla="val 5370682"/>
              </a:avLst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ZoneTexte 76"/>
            <p:cNvSpPr txBox="1"/>
            <p:nvPr/>
          </p:nvSpPr>
          <p:spPr>
            <a:xfrm>
              <a:off x="2436637" y="3312287"/>
              <a:ext cx="2801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smtClean="0">
                  <a:solidFill>
                    <a:srgbClr val="FF0000"/>
                  </a:solidFill>
                  <a:latin typeface="Symbol" pitchFamily="18" charset="2"/>
                </a:rPr>
                <a:t>D</a:t>
              </a:r>
            </a:p>
          </p:txBody>
        </p:sp>
        <p:graphicFrame>
          <p:nvGraphicFramePr>
            <p:cNvPr id="78" name="Objet 77"/>
            <p:cNvGraphicFramePr>
              <a:graphicFrameLocks noChangeAspect="1"/>
            </p:cNvGraphicFramePr>
            <p:nvPr/>
          </p:nvGraphicFramePr>
          <p:xfrm>
            <a:off x="2209800" y="2823849"/>
            <a:ext cx="250238" cy="3378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5" name="Équation" r:id="rId7" imgW="114201" imgH="241091" progId="Equation.3">
                    <p:embed/>
                  </p:oleObj>
                </mc:Choice>
                <mc:Fallback>
                  <p:oleObj name="Équation" r:id="rId7" imgW="114201" imgH="241091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9800" y="2823849"/>
                          <a:ext cx="250238" cy="3378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9" name="Connecteur droit avec flèche 78"/>
            <p:cNvCxnSpPr/>
            <p:nvPr/>
          </p:nvCxnSpPr>
          <p:spPr>
            <a:xfrm>
              <a:off x="2383783" y="3377466"/>
              <a:ext cx="0" cy="206431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Flèche vers le bas 82"/>
          <p:cNvSpPr/>
          <p:nvPr/>
        </p:nvSpPr>
        <p:spPr>
          <a:xfrm rot="-5400000">
            <a:off x="4085117" y="2932246"/>
            <a:ext cx="256069" cy="457200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Flèche vers le bas 83"/>
          <p:cNvSpPr/>
          <p:nvPr/>
        </p:nvSpPr>
        <p:spPr>
          <a:xfrm rot="-5400000">
            <a:off x="4085117" y="4092467"/>
            <a:ext cx="256069" cy="457200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Flèche vers le bas 84"/>
          <p:cNvSpPr/>
          <p:nvPr/>
        </p:nvSpPr>
        <p:spPr>
          <a:xfrm rot="-5400000">
            <a:off x="5799618" y="5403177"/>
            <a:ext cx="256069" cy="457200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Rectangle 85"/>
          <p:cNvSpPr/>
          <p:nvPr/>
        </p:nvSpPr>
        <p:spPr>
          <a:xfrm>
            <a:off x="2171700" y="4829175"/>
            <a:ext cx="5172075" cy="17526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ZoneTexte 86"/>
          <p:cNvSpPr txBox="1"/>
          <p:nvPr/>
        </p:nvSpPr>
        <p:spPr>
          <a:xfrm>
            <a:off x="7400926" y="5292485"/>
            <a:ext cx="1562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Best deflection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Easier to seal the enclosure for the nitrogen </a:t>
            </a:r>
          </a:p>
        </p:txBody>
      </p:sp>
      <p:sp>
        <p:nvSpPr>
          <p:cNvPr id="88" name="ZoneTexte 87"/>
          <p:cNvSpPr txBox="1"/>
          <p:nvPr/>
        </p:nvSpPr>
        <p:spPr>
          <a:xfrm>
            <a:off x="200024" y="270142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First calculus = 1 Slice</a:t>
            </a:r>
          </a:p>
        </p:txBody>
      </p:sp>
      <p:sp>
        <p:nvSpPr>
          <p:cNvPr id="89" name="ZoneTexte 88"/>
          <p:cNvSpPr txBox="1"/>
          <p:nvPr/>
        </p:nvSpPr>
        <p:spPr>
          <a:xfrm>
            <a:off x="190499" y="3539620"/>
            <a:ext cx="25336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Second calculus = 4 Slices</a:t>
            </a:r>
          </a:p>
        </p:txBody>
      </p:sp>
      <p:sp>
        <p:nvSpPr>
          <p:cNvPr id="90" name="ZoneTexte 89"/>
          <p:cNvSpPr txBox="1"/>
          <p:nvPr/>
        </p:nvSpPr>
        <p:spPr>
          <a:xfrm>
            <a:off x="200024" y="4930270"/>
            <a:ext cx="24193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Third calculus = 16 Slices</a:t>
            </a:r>
          </a:p>
        </p:txBody>
      </p:sp>
      <p:sp>
        <p:nvSpPr>
          <p:cNvPr id="91" name="Flèche vers le bas 90"/>
          <p:cNvSpPr/>
          <p:nvPr/>
        </p:nvSpPr>
        <p:spPr>
          <a:xfrm rot="-5400000">
            <a:off x="4437544" y="1798771"/>
            <a:ext cx="256069" cy="457200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ZoneTexte 91"/>
          <p:cNvSpPr txBox="1"/>
          <p:nvPr/>
        </p:nvSpPr>
        <p:spPr>
          <a:xfrm>
            <a:off x="5076825" y="967870"/>
            <a:ext cx="34861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Shell calculus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Fixations on the edges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q = total distributed load (water methanol + pipes + sandwich) 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Equivalent Young Modulus for the 4 materials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ZoneTexte 92"/>
          <p:cNvSpPr txBox="1"/>
          <p:nvPr/>
        </p:nvSpPr>
        <p:spPr>
          <a:xfrm>
            <a:off x="1704975" y="2562224"/>
            <a:ext cx="6457950" cy="1754326"/>
          </a:xfrm>
          <a:prstGeom prst="rect">
            <a:avLst/>
          </a:prstGeom>
          <a:solidFill>
            <a:srgbClr val="FFFFFF"/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All the calculi are based on an equivalent Young Modulus Composite structure = Carbon + VIP + Foam + Aluminium glued together</a:t>
            </a:r>
          </a:p>
          <a:p>
            <a:pPr algn="just"/>
            <a:endParaRPr lang="en-US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Need to make some tests with this composite structure to measure the “real” Young Modulus</a:t>
            </a:r>
          </a:p>
        </p:txBody>
      </p:sp>
      <p:pic>
        <p:nvPicPr>
          <p:cNvPr id="1030" name="Picture 6" descr="C:\Users\clegalli\AppData\Local\Microsoft\Windows\Temporary Internet Files\Content.IE5\P0V24GV3\large-attention-66.6-9009[1]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7224" y="1480500"/>
            <a:ext cx="810171" cy="710250"/>
          </a:xfrm>
          <a:prstGeom prst="rect">
            <a:avLst/>
          </a:prstGeom>
          <a:noFill/>
        </p:spPr>
      </p:pic>
      <p:sp>
        <p:nvSpPr>
          <p:cNvPr id="73" name="ZoneTexte 72"/>
          <p:cNvSpPr txBox="1"/>
          <p:nvPr/>
        </p:nvSpPr>
        <p:spPr>
          <a:xfrm>
            <a:off x="6341423" y="0"/>
            <a:ext cx="28025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sz="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The Slice cooling system</a:t>
            </a:r>
            <a:endParaRPr lang="en-US" sz="14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The cooling system’s principle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The upper cooling system’s change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The front insulation system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The dew point problem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83" grpId="0" animBg="1"/>
      <p:bldP spid="84" grpId="0" animBg="1"/>
      <p:bldP spid="85" grpId="0" animBg="1"/>
      <p:bldP spid="86" grpId="0" animBg="1"/>
      <p:bldP spid="87" grpId="0"/>
      <p:bldP spid="88" grpId="0"/>
      <p:bldP spid="89" grpId="0"/>
      <p:bldP spid="90" grpId="0"/>
      <p:bldP spid="91" grpId="0" animBg="1"/>
      <p:bldP spid="91" grpId="2" animBg="1"/>
      <p:bldP spid="92" grpId="0"/>
      <p:bldP spid="92" grpId="2"/>
      <p:bldP spid="9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 descr="Image 16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833" t="9101"/>
          <a:stretch>
            <a:fillRect/>
          </a:stretch>
        </p:blipFill>
        <p:spPr>
          <a:xfrm>
            <a:off x="4498235" y="3933825"/>
            <a:ext cx="4217140" cy="2470785"/>
          </a:xfrm>
          <a:prstGeom prst="rect">
            <a:avLst/>
          </a:prstGeom>
        </p:spPr>
      </p:pic>
      <p:pic>
        <p:nvPicPr>
          <p:cNvPr id="3" name="Image 2" descr="Image 1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58" t="1997" r="16875"/>
          <a:stretch>
            <a:fillRect/>
          </a:stretch>
        </p:blipFill>
        <p:spPr>
          <a:xfrm>
            <a:off x="561974" y="1628774"/>
            <a:ext cx="3387257" cy="234898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295650" y="983997"/>
            <a:ext cx="2667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Fixation on the Downstream Ring</a:t>
            </a:r>
            <a:endParaRPr lang="en-US" sz="1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51999" y="1080000"/>
            <a:ext cx="2424526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u="sng" dirty="0" smtClean="0">
                <a:solidFill>
                  <a:srgbClr val="7030A0"/>
                </a:solidFill>
              </a:rPr>
              <a:t>The front insulation system </a:t>
            </a:r>
            <a:r>
              <a:rPr lang="en-US" sz="1200" b="1" dirty="0" smtClean="0">
                <a:solidFill>
                  <a:srgbClr val="7030A0"/>
                </a:solidFill>
              </a:rPr>
              <a:t>:</a:t>
            </a:r>
          </a:p>
          <a:p>
            <a:pPr algn="ctr"/>
            <a:r>
              <a:rPr lang="en-US" sz="1200" dirty="0" smtClean="0">
                <a:solidFill>
                  <a:srgbClr val="7030A0"/>
                </a:solidFill>
              </a:rPr>
              <a:t>the last shape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419599" y="5079747"/>
            <a:ext cx="91440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Services outlets ??</a:t>
            </a:r>
            <a:endParaRPr lang="en-US" sz="1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038225" y="3955797"/>
            <a:ext cx="2438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No design on the Upstream Side</a:t>
            </a:r>
            <a:endParaRPr lang="en-US" sz="1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Connecteur droit avec flèche 7"/>
          <p:cNvCxnSpPr>
            <a:stCxn id="4" idx="1"/>
          </p:cNvCxnSpPr>
          <p:nvPr/>
        </p:nvCxnSpPr>
        <p:spPr>
          <a:xfrm flipH="1">
            <a:off x="2733675" y="1122497"/>
            <a:ext cx="561975" cy="620578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>
            <a:stCxn id="7" idx="1"/>
          </p:cNvCxnSpPr>
          <p:nvPr/>
        </p:nvCxnSpPr>
        <p:spPr>
          <a:xfrm flipH="1" flipV="1">
            <a:off x="923925" y="3448050"/>
            <a:ext cx="114300" cy="738580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 20" descr="Image 1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271" t="8717" r="11667" b="8333"/>
          <a:stretch>
            <a:fillRect/>
          </a:stretch>
        </p:blipFill>
        <p:spPr>
          <a:xfrm>
            <a:off x="495300" y="4420322"/>
            <a:ext cx="3667125" cy="2228127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323850" y="4438650"/>
            <a:ext cx="1009650" cy="7620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5724524" y="4676775"/>
            <a:ext cx="790575" cy="100012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Connecteur droit avec flèche 31"/>
          <p:cNvCxnSpPr>
            <a:stCxn id="6" idx="3"/>
            <a:endCxn id="30" idx="1"/>
          </p:cNvCxnSpPr>
          <p:nvPr/>
        </p:nvCxnSpPr>
        <p:spPr>
          <a:xfrm flipV="1">
            <a:off x="5334000" y="5176838"/>
            <a:ext cx="390524" cy="133742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C:\Users\guarnelli\Desktop\spip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52950" y="1771650"/>
            <a:ext cx="4333041" cy="1843013"/>
          </a:xfrm>
          <a:prstGeom prst="rect">
            <a:avLst/>
          </a:prstGeom>
          <a:noFill/>
        </p:spPr>
      </p:pic>
      <p:sp>
        <p:nvSpPr>
          <p:cNvPr id="16" name="ZoneTexte 15"/>
          <p:cNvSpPr txBox="1"/>
          <p:nvPr/>
        </p:nvSpPr>
        <p:spPr>
          <a:xfrm>
            <a:off x="6341423" y="0"/>
            <a:ext cx="28025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sz="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The Slice cooling system</a:t>
            </a:r>
            <a:endParaRPr lang="en-US" sz="14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The cooling system’s principle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The upper cooling system’s change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The front insulation system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The dew point problem</a:t>
            </a:r>
          </a:p>
        </p:txBody>
      </p:sp>
      <p:cxnSp>
        <p:nvCxnSpPr>
          <p:cNvPr id="17" name="Connecteur droit avec flèche 16"/>
          <p:cNvCxnSpPr>
            <a:stCxn id="4" idx="3"/>
          </p:cNvCxnSpPr>
          <p:nvPr/>
        </p:nvCxnSpPr>
        <p:spPr>
          <a:xfrm>
            <a:off x="5962650" y="1122497"/>
            <a:ext cx="1566306" cy="1644454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27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329549" y="0"/>
            <a:ext cx="2814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sz="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The Slice cooling system</a:t>
            </a:r>
            <a:endParaRPr lang="en-US" sz="14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The cooling system’s principle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The upper cooling system’s change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The front insulation system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The dew point problem</a:t>
            </a:r>
          </a:p>
        </p:txBody>
      </p:sp>
      <p:sp>
        <p:nvSpPr>
          <p:cNvPr id="3" name="Zone de texte 72"/>
          <p:cNvSpPr txBox="1">
            <a:spLocks noChangeArrowheads="1"/>
          </p:cNvSpPr>
          <p:nvPr/>
        </p:nvSpPr>
        <p:spPr bwMode="auto">
          <a:xfrm>
            <a:off x="154529" y="1040219"/>
            <a:ext cx="2398666" cy="2769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200" b="1" u="sng" dirty="0" smtClean="0">
                <a:solidFill>
                  <a:srgbClr val="7030A0"/>
                </a:solidFill>
              </a:rPr>
              <a:t>The upper cooling system’s change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8386" y="1630528"/>
            <a:ext cx="2545694" cy="3042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333375" y="1824370"/>
            <a:ext cx="3905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Power in the Support Beam created by the electronic = 300 W</a:t>
            </a:r>
          </a:p>
        </p:txBody>
      </p:sp>
      <p:cxnSp>
        <p:nvCxnSpPr>
          <p:cNvPr id="8" name="Connecteur droit avec flèche 7"/>
          <p:cNvCxnSpPr>
            <a:stCxn id="7" idx="3"/>
          </p:cNvCxnSpPr>
          <p:nvPr/>
        </p:nvCxnSpPr>
        <p:spPr>
          <a:xfrm flipV="1">
            <a:off x="4238624" y="2028825"/>
            <a:ext cx="933451" cy="26378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381000" y="2243470"/>
            <a:ext cx="4200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Symbol"/>
              <a:buChar char="Þ"/>
            </a:pPr>
            <a:r>
              <a:rPr lang="en-US" sz="1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Need to have pipes with water (D</a:t>
            </a:r>
            <a:r>
              <a:rPr lang="en-US" sz="1200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en-US" sz="1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Symbol"/>
              </a:rPr>
              <a:t>  0.4 l/mn)</a:t>
            </a:r>
            <a:r>
              <a:rPr lang="en-US" sz="1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in the Support Beam in order to :</a:t>
            </a:r>
          </a:p>
          <a:p>
            <a:pPr marL="361950" lvl="1">
              <a:buFont typeface="Wingdings" pitchFamily="2" charset="2"/>
              <a:buChar char="Ø"/>
            </a:pPr>
            <a:r>
              <a:rPr lang="en-US" sz="1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Symbol"/>
              </a:rPr>
              <a:t> have cool water to prevent the reheating of the Support Beam when its electronic is on</a:t>
            </a:r>
          </a:p>
          <a:p>
            <a:pPr marL="361950" lvl="1">
              <a:buFont typeface="Wingdings" pitchFamily="2" charset="2"/>
              <a:buChar char="Ø"/>
            </a:pPr>
            <a:r>
              <a:rPr lang="en-US" sz="1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Symbol"/>
              </a:rPr>
              <a:t>Have hot water to prevent a big cooling in the Support beam when its electronic is off</a:t>
            </a:r>
            <a:endParaRPr lang="en-US" sz="1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Groupe 16"/>
          <p:cNvGrpSpPr>
            <a:grpSpLocks noChangeAspect="1"/>
          </p:cNvGrpSpPr>
          <p:nvPr/>
        </p:nvGrpSpPr>
        <p:grpSpPr>
          <a:xfrm>
            <a:off x="4647460" y="4626456"/>
            <a:ext cx="3344015" cy="1836255"/>
            <a:chOff x="1047010" y="1919288"/>
            <a:chExt cx="6392014" cy="3509962"/>
          </a:xfrm>
        </p:grpSpPr>
        <p:pic>
          <p:nvPicPr>
            <p:cNvPr id="4097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38399" y="1921530"/>
              <a:ext cx="5000625" cy="3507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47010" y="1919288"/>
              <a:ext cx="1391390" cy="3281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ZoneTexte 15"/>
            <p:cNvSpPr txBox="1"/>
            <p:nvPr/>
          </p:nvSpPr>
          <p:spPr>
            <a:xfrm>
              <a:off x="2752726" y="1976770"/>
              <a:ext cx="2993062" cy="647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Temperature chart of the Support Beam</a:t>
              </a:r>
            </a:p>
          </p:txBody>
        </p:sp>
      </p:grpSp>
      <p:sp>
        <p:nvSpPr>
          <p:cNvPr id="18" name="ZoneTexte 17"/>
          <p:cNvSpPr txBox="1"/>
          <p:nvPr/>
        </p:nvSpPr>
        <p:spPr>
          <a:xfrm>
            <a:off x="3914775" y="986170"/>
            <a:ext cx="18954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The dew point problem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352425" y="3834145"/>
            <a:ext cx="39052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The Dirc and the Crystals = very closed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476250" y="4100845"/>
            <a:ext cx="42005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Symbol"/>
              <a:buChar char="Þ"/>
            </a:pPr>
            <a:r>
              <a:rPr lang="en-US" sz="1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Need to have heating resistance in order to prevent the creation of ice between these two systems :</a:t>
            </a:r>
          </a:p>
          <a:p>
            <a:pPr>
              <a:buFont typeface="Symbol"/>
              <a:buChar char="Þ"/>
            </a:pPr>
            <a:endParaRPr lang="en-US" sz="12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Symbol"/>
              <a:buChar char="Þ"/>
            </a:pPr>
            <a:r>
              <a:rPr lang="en-US" sz="1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Power of 11.25 W/m</a:t>
            </a:r>
            <a:r>
              <a:rPr lang="en-US" sz="1200" b="1" baseline="30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</a:t>
            </a:r>
          </a:p>
          <a:p>
            <a:pPr lvl="1">
              <a:buFont typeface="Symbol"/>
              <a:buChar char="Þ"/>
            </a:pPr>
            <a:r>
              <a:rPr lang="en-US" sz="1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Resistance = 51</a:t>
            </a:r>
            <a:r>
              <a:rPr lang="en-US" sz="1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Symbol"/>
              </a:rPr>
              <a:t></a:t>
            </a:r>
          </a:p>
          <a:p>
            <a:pPr lvl="2">
              <a:buFont typeface="Symbol"/>
              <a:buChar char="Þ"/>
            </a:pPr>
            <a:r>
              <a:rPr lang="en-US" sz="1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Symbol"/>
              </a:rPr>
              <a:t>Intensity = 470mA</a:t>
            </a:r>
          </a:p>
          <a:p>
            <a:endParaRPr lang="en-US" sz="12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  <a:sym typeface="Symbol"/>
            </a:endParaRPr>
          </a:p>
          <a:p>
            <a:r>
              <a:rPr lang="en-US" sz="1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Symbol"/>
              </a:rPr>
              <a:t>Use kapton heating resistance with a thickness  0.15 mm</a:t>
            </a:r>
          </a:p>
        </p:txBody>
      </p:sp>
      <p:pic>
        <p:nvPicPr>
          <p:cNvPr id="24" name="Image 23" descr="G:\PANDA\TARGET SPECTROMETER\PLANS\Images\Barrel coupe 1.jpg"/>
          <p:cNvPicPr>
            <a:picLocks noChangeAspect="1"/>
          </p:cNvPicPr>
          <p:nvPr/>
        </p:nvPicPr>
        <p:blipFill>
          <a:blip r:embed="rId5" cstate="print"/>
          <a:srcRect l="7957" t="-1016" r="20102" b="7317"/>
          <a:stretch>
            <a:fillRect/>
          </a:stretch>
        </p:blipFill>
        <p:spPr bwMode="auto">
          <a:xfrm>
            <a:off x="4941743" y="4581525"/>
            <a:ext cx="2859834" cy="2026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Connecteur droit avec flèche 26"/>
          <p:cNvCxnSpPr>
            <a:stCxn id="20" idx="3"/>
          </p:cNvCxnSpPr>
          <p:nvPr/>
        </p:nvCxnSpPr>
        <p:spPr>
          <a:xfrm>
            <a:off x="4257674" y="3972645"/>
            <a:ext cx="1209676" cy="599355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>
            <a:stCxn id="20" idx="3"/>
          </p:cNvCxnSpPr>
          <p:nvPr/>
        </p:nvCxnSpPr>
        <p:spPr>
          <a:xfrm>
            <a:off x="4257674" y="3972645"/>
            <a:ext cx="2019301" cy="1999530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/>
          <a:srcRect t="7823"/>
          <a:stretch>
            <a:fillRect/>
          </a:stretch>
        </p:blipFill>
        <p:spPr bwMode="auto">
          <a:xfrm>
            <a:off x="4710429" y="4395255"/>
            <a:ext cx="3536340" cy="194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5" grpId="0"/>
      <p:bldP spid="15" grpId="1"/>
      <p:bldP spid="20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29816" y="1182231"/>
            <a:ext cx="788436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The Slice cooling system </a:t>
            </a:r>
            <a:r>
              <a:rPr lang="en-US" sz="1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(J. Xu and Christine)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The cooling system’s principle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The upper cooling system’s change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The front insulation system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The dew point problem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 smtClean="0">
              <a:solidFill>
                <a:schemeClr val="accent4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romanUcPeriod"/>
            </a:pPr>
            <a:r>
              <a:rPr lang="en-US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The cooling system for the Barrel </a:t>
            </a:r>
            <a:r>
              <a:rPr lang="en-US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(Y. Guarnelli, Philippe and Christine)</a:t>
            </a:r>
            <a:endParaRPr lang="en-US" sz="1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The principle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The pipes insulation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The installation in the Panda Hall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The pressure requirement (pressure drop study)</a:t>
            </a:r>
          </a:p>
          <a:p>
            <a:pPr marL="971550" lvl="1" indent="-514350">
              <a:buFont typeface="+mj-lt"/>
              <a:buAutoNum type="arabicPeriod"/>
            </a:pPr>
            <a:endParaRPr lang="en-US" sz="1600" dirty="0" smtClean="0">
              <a:solidFill>
                <a:schemeClr val="accent4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romanUcPeriod"/>
            </a:pPr>
            <a:r>
              <a:rPr lang="en-US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The cooling machine </a:t>
            </a:r>
            <a:r>
              <a:rPr lang="en-US" sz="1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(M.  </a:t>
            </a:r>
            <a:r>
              <a:rPr lang="en-US" sz="14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Josselin</a:t>
            </a:r>
            <a:r>
              <a:rPr lang="en-US" sz="1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, Tobias, C. </a:t>
            </a:r>
            <a:r>
              <a:rPr lang="en-US" sz="14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Thaï</a:t>
            </a:r>
            <a:r>
              <a:rPr lang="en-US" sz="1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and Philippe)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Installation schematic of the cooling machine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Things done and things to do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Technical anomalies discovered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Technical problem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ZoneTexte 30"/>
          <p:cNvSpPr txBox="1"/>
          <p:nvPr/>
        </p:nvSpPr>
        <p:spPr>
          <a:xfrm>
            <a:off x="262633" y="1080000"/>
            <a:ext cx="1651892" cy="2769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u="sng" dirty="0" smtClean="0">
                <a:solidFill>
                  <a:srgbClr val="7030A0"/>
                </a:solidFill>
              </a:rPr>
              <a:t>The pipes insulation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3150" y="1685924"/>
            <a:ext cx="6648424" cy="4448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443160">
            <a:off x="3695141" y="2295931"/>
            <a:ext cx="403563" cy="470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Connecteur droit avec flèche 3"/>
          <p:cNvCxnSpPr/>
          <p:nvPr/>
        </p:nvCxnSpPr>
        <p:spPr>
          <a:xfrm>
            <a:off x="5879932" y="3835883"/>
            <a:ext cx="1147754" cy="145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5879932" y="3966712"/>
            <a:ext cx="1147754" cy="327073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6134989" y="3443396"/>
            <a:ext cx="582211" cy="3077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>
                <a:latin typeface="Arial" pitchFamily="34" charset="0"/>
                <a:cs typeface="Arial" pitchFamily="34" charset="0"/>
              </a:rPr>
              <a:t>20 m</a:t>
            </a:r>
            <a:endParaRPr lang="fr-F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068189" y="1909870"/>
            <a:ext cx="9012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Outlets</a:t>
            </a:r>
            <a:endParaRPr lang="en-US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810888" y="3814870"/>
            <a:ext cx="7617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 Inlets</a:t>
            </a:r>
            <a:endParaRPr lang="en-US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8" name="Groupe 27"/>
          <p:cNvGrpSpPr/>
          <p:nvPr/>
        </p:nvGrpSpPr>
        <p:grpSpPr>
          <a:xfrm>
            <a:off x="501276" y="4033835"/>
            <a:ext cx="3878800" cy="2393752"/>
            <a:chOff x="5682876" y="785810"/>
            <a:chExt cx="3878800" cy="2393752"/>
          </a:xfrm>
        </p:grpSpPr>
        <p:pic>
          <p:nvPicPr>
            <p:cNvPr id="10" name="Image 14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3682" t="16648" r="23508" b="13399"/>
            <a:stretch>
              <a:fillRect/>
            </a:stretch>
          </p:blipFill>
          <p:spPr bwMode="auto">
            <a:xfrm>
              <a:off x="6272895" y="1266825"/>
              <a:ext cx="1985280" cy="1461440"/>
            </a:xfrm>
            <a:prstGeom prst="rect">
              <a:avLst/>
            </a:prstGeom>
            <a:noFill/>
          </p:spPr>
        </p:pic>
        <p:sp>
          <p:nvSpPr>
            <p:cNvPr id="11" name="Rectangle 10"/>
            <p:cNvSpPr/>
            <p:nvPr/>
          </p:nvSpPr>
          <p:spPr>
            <a:xfrm>
              <a:off x="5943604" y="785810"/>
              <a:ext cx="179889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D(outlet</a:t>
              </a:r>
              <a:r>
                <a:rPr lang="fr-FR" sz="14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) </a:t>
              </a:r>
              <a:r>
                <a:rPr lang="fr-FR" sz="1400" baseline="-25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int</a:t>
              </a:r>
              <a:r>
                <a:rPr lang="fr-FR" sz="14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= 38 mm</a:t>
              </a:r>
              <a:endParaRPr lang="fr-FR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772404" y="2700335"/>
              <a:ext cx="178927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D(inlet) </a:t>
              </a:r>
              <a:r>
                <a:rPr lang="en-US" sz="1400" baseline="-250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int</a:t>
              </a:r>
              <a:r>
                <a:rPr lang="fr-FR" sz="14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= 16.7mm</a:t>
              </a:r>
              <a:endParaRPr lang="fr-FR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 rot="16200000">
              <a:off x="5322970" y="1785935"/>
              <a:ext cx="102758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400" dirty="0" smtClean="0">
                  <a:latin typeface="Arial" pitchFamily="34" charset="0"/>
                  <a:cs typeface="Arial" pitchFamily="34" charset="0"/>
                </a:rPr>
                <a:t>L = 90 mm</a:t>
              </a:r>
              <a:endParaRPr lang="fr-FR" sz="14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6" name="Connecteur droit avec flèche 15"/>
            <p:cNvCxnSpPr/>
            <p:nvPr/>
          </p:nvCxnSpPr>
          <p:spPr>
            <a:xfrm>
              <a:off x="6086477" y="1271588"/>
              <a:ext cx="0" cy="1357312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Connecteur droit avec flèche 17"/>
            <p:cNvCxnSpPr/>
            <p:nvPr/>
          </p:nvCxnSpPr>
          <p:spPr>
            <a:xfrm>
              <a:off x="6038852" y="1271588"/>
              <a:ext cx="1285884" cy="1588"/>
            </a:xfrm>
            <a:prstGeom prst="straightConnector1">
              <a:avLst/>
            </a:prstGeom>
            <a:ln w="12700">
              <a:headEnd type="none"/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Connecteur droit avec flèche 18"/>
            <p:cNvCxnSpPr/>
            <p:nvPr/>
          </p:nvCxnSpPr>
          <p:spPr>
            <a:xfrm>
              <a:off x="5981702" y="2633663"/>
              <a:ext cx="1285884" cy="1588"/>
            </a:xfrm>
            <a:prstGeom prst="straightConnector1">
              <a:avLst/>
            </a:prstGeom>
            <a:ln w="12700">
              <a:headEnd type="none"/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Connecteur droit avec flèche 19"/>
            <p:cNvCxnSpPr>
              <a:stCxn id="11" idx="2"/>
            </p:cNvCxnSpPr>
            <p:nvPr/>
          </p:nvCxnSpPr>
          <p:spPr>
            <a:xfrm>
              <a:off x="6843049" y="1093587"/>
              <a:ext cx="72101" cy="535188"/>
            </a:xfrm>
            <a:prstGeom prst="straightConnector1">
              <a:avLst/>
            </a:prstGeom>
            <a:ln>
              <a:headEnd type="none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Connecteur droit avec flèche 22"/>
            <p:cNvCxnSpPr>
              <a:stCxn id="14" idx="1"/>
            </p:cNvCxnSpPr>
            <p:nvPr/>
          </p:nvCxnSpPr>
          <p:spPr>
            <a:xfrm flipV="1">
              <a:off x="7772404" y="2143126"/>
              <a:ext cx="28571" cy="711098"/>
            </a:xfrm>
            <a:prstGeom prst="straightConnector1">
              <a:avLst/>
            </a:prstGeom>
            <a:ln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6115054" y="2871785"/>
              <a:ext cx="139974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Best insulation 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6" name="Connecteur droit avec flèche 25"/>
            <p:cNvCxnSpPr>
              <a:stCxn id="25" idx="0"/>
            </p:cNvCxnSpPr>
            <p:nvPr/>
          </p:nvCxnSpPr>
          <p:spPr>
            <a:xfrm flipV="1">
              <a:off x="6814925" y="2343151"/>
              <a:ext cx="566952" cy="528634"/>
            </a:xfrm>
            <a:prstGeom prst="straightConnector1">
              <a:avLst/>
            </a:prstGeom>
            <a:ln>
              <a:headEnd type="none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ZoneTexte 20"/>
          <p:cNvSpPr txBox="1"/>
          <p:nvPr/>
        </p:nvSpPr>
        <p:spPr>
          <a:xfrm>
            <a:off x="266700" y="1080000"/>
            <a:ext cx="1247775" cy="2769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u="sng" dirty="0" smtClean="0">
                <a:solidFill>
                  <a:srgbClr val="7030A0"/>
                </a:solidFill>
              </a:rPr>
              <a:t>The principle :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506589" y="4281595"/>
            <a:ext cx="6058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7030A0"/>
                </a:solidFill>
                <a:cs typeface="Arial" pitchFamily="34" charset="0"/>
              </a:rPr>
              <a:t>Pomp</a:t>
            </a:r>
            <a:endParaRPr lang="en-US" sz="1400" dirty="0">
              <a:solidFill>
                <a:srgbClr val="7030A0"/>
              </a:solidFill>
              <a:cs typeface="Arial" pitchFamily="34" charset="0"/>
            </a:endParaRPr>
          </a:p>
        </p:txBody>
      </p:sp>
      <p:pic>
        <p:nvPicPr>
          <p:cNvPr id="29" name="Image 28" descr="Image 17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271" r="22083"/>
          <a:stretch>
            <a:fillRect/>
          </a:stretch>
        </p:blipFill>
        <p:spPr>
          <a:xfrm>
            <a:off x="3586704" y="1005840"/>
            <a:ext cx="4957221" cy="552831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653144" y="3316106"/>
            <a:ext cx="15905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Connection Pipes</a:t>
            </a:r>
          </a:p>
          <a:p>
            <a:pPr algn="ctr"/>
            <a:r>
              <a:rPr lang="en-US" sz="1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(Box?)</a:t>
            </a:r>
            <a:endParaRPr lang="en-US" sz="1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Connecteur droit avec flèche 32"/>
          <p:cNvCxnSpPr>
            <a:stCxn id="30" idx="3"/>
          </p:cNvCxnSpPr>
          <p:nvPr/>
        </p:nvCxnSpPr>
        <p:spPr>
          <a:xfrm flipV="1">
            <a:off x="2243731" y="3051959"/>
            <a:ext cx="273838" cy="525757"/>
          </a:xfrm>
          <a:prstGeom prst="straightConnector1">
            <a:avLst/>
          </a:prstGeom>
          <a:ln>
            <a:solidFill>
              <a:srgbClr val="7030A0"/>
            </a:solidFill>
            <a:headEnd type="none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>
            <a:stCxn id="30" idx="3"/>
          </p:cNvCxnSpPr>
          <p:nvPr/>
        </p:nvCxnSpPr>
        <p:spPr>
          <a:xfrm flipV="1">
            <a:off x="2243731" y="3111335"/>
            <a:ext cx="1841381" cy="466381"/>
          </a:xfrm>
          <a:prstGeom prst="straightConnector1">
            <a:avLst/>
          </a:prstGeom>
          <a:ln>
            <a:solidFill>
              <a:srgbClr val="7030A0"/>
            </a:solidFill>
            <a:headEnd type="none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5771832" y="0"/>
            <a:ext cx="337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romanUcPeriod" startAt="2"/>
            </a:pPr>
            <a:r>
              <a:rPr lang="en-US" sz="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The cooling system for the Barrel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The principle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The pipes insulation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The installation in the Panda Hall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The pressure requirement (pressure drop study)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1" grpId="0"/>
      <p:bldP spid="42" grpId="0"/>
      <p:bldP spid="21" grpId="0" animBg="1"/>
      <p:bldP spid="24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Image 14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682" t="16648" r="23508" b="13399"/>
          <a:stretch>
            <a:fillRect/>
          </a:stretch>
        </p:blipFill>
        <p:spPr bwMode="auto">
          <a:xfrm>
            <a:off x="4491720" y="1990725"/>
            <a:ext cx="1423305" cy="1047749"/>
          </a:xfrm>
          <a:prstGeom prst="rect">
            <a:avLst/>
          </a:prstGeom>
          <a:noFill/>
        </p:spPr>
      </p:pic>
      <p:grpSp>
        <p:nvGrpSpPr>
          <p:cNvPr id="95" name="Groupe 94"/>
          <p:cNvGrpSpPr/>
          <p:nvPr/>
        </p:nvGrpSpPr>
        <p:grpSpPr>
          <a:xfrm>
            <a:off x="5950443" y="2408873"/>
            <a:ext cx="2917332" cy="1786910"/>
            <a:chOff x="5940918" y="1142048"/>
            <a:chExt cx="2917332" cy="1786910"/>
          </a:xfrm>
        </p:grpSpPr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3870" r="45977"/>
            <a:stretch>
              <a:fillRect/>
            </a:stretch>
          </p:blipFill>
          <p:spPr bwMode="auto">
            <a:xfrm>
              <a:off x="5940918" y="1142048"/>
              <a:ext cx="2698257" cy="1786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9" name="Connecteur droit avec flèche 8"/>
            <p:cNvCxnSpPr/>
            <p:nvPr/>
          </p:nvCxnSpPr>
          <p:spPr>
            <a:xfrm flipV="1">
              <a:off x="5991225" y="1352550"/>
              <a:ext cx="2743200" cy="1304925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Connecteur droit avec flèche 2"/>
            <p:cNvCxnSpPr/>
            <p:nvPr/>
          </p:nvCxnSpPr>
          <p:spPr>
            <a:xfrm flipV="1">
              <a:off x="6267422" y="1514475"/>
              <a:ext cx="2590828" cy="122397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e 16"/>
          <p:cNvGrpSpPr/>
          <p:nvPr/>
        </p:nvGrpSpPr>
        <p:grpSpPr>
          <a:xfrm>
            <a:off x="657195" y="2152649"/>
            <a:ext cx="2524155" cy="1382906"/>
            <a:chOff x="371445" y="1390649"/>
            <a:chExt cx="2524155" cy="1382906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7982" t="10345" r="21648" b="34482"/>
            <a:stretch>
              <a:fillRect/>
            </a:stretch>
          </p:blipFill>
          <p:spPr bwMode="auto">
            <a:xfrm>
              <a:off x="371445" y="1390649"/>
              <a:ext cx="2333655" cy="13829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4" name="Connecteur droit avec flèche 3"/>
            <p:cNvCxnSpPr/>
            <p:nvPr/>
          </p:nvCxnSpPr>
          <p:spPr>
            <a:xfrm flipV="1">
              <a:off x="433357" y="1571625"/>
              <a:ext cx="2024093" cy="85250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avec flèche 11"/>
            <p:cNvCxnSpPr/>
            <p:nvPr/>
          </p:nvCxnSpPr>
          <p:spPr>
            <a:xfrm flipV="1">
              <a:off x="704822" y="1790700"/>
              <a:ext cx="2190778" cy="871552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e 53"/>
          <p:cNvGrpSpPr>
            <a:grpSpLocks noChangeAspect="1"/>
          </p:cNvGrpSpPr>
          <p:nvPr/>
        </p:nvGrpSpPr>
        <p:grpSpPr bwMode="auto">
          <a:xfrm>
            <a:off x="781090" y="4362337"/>
            <a:ext cx="2316923" cy="1293458"/>
            <a:chOff x="-1149" y="-1"/>
            <a:chExt cx="23299" cy="13024"/>
          </a:xfrm>
        </p:grpSpPr>
        <p:pic>
          <p:nvPicPr>
            <p:cNvPr id="20" name="Image 47"/>
            <p:cNvPicPr>
              <a:picLocks noChangeAspect="1"/>
            </p:cNvPicPr>
            <p:nvPr/>
          </p:nvPicPr>
          <p:blipFill>
            <a:blip r:embed="rId5" cstate="print"/>
            <a:srcRect l="46661" t="15472" r="10651" b="33888"/>
            <a:stretch>
              <a:fillRect/>
            </a:stretch>
          </p:blipFill>
          <p:spPr bwMode="auto">
            <a:xfrm>
              <a:off x="4572" y="0"/>
              <a:ext cx="17578" cy="13023"/>
            </a:xfrm>
            <a:prstGeom prst="rect">
              <a:avLst/>
            </a:prstGeom>
            <a:noFill/>
          </p:spPr>
        </p:pic>
        <p:pic>
          <p:nvPicPr>
            <p:cNvPr id="21" name="Image 52"/>
            <p:cNvPicPr>
              <a:picLocks noChangeAspect="1"/>
            </p:cNvPicPr>
            <p:nvPr/>
          </p:nvPicPr>
          <p:blipFill>
            <a:blip r:embed="rId5" cstate="print"/>
            <a:srcRect l="36034" t="22188" r="58421" b="57919"/>
            <a:stretch>
              <a:fillRect/>
            </a:stretch>
          </p:blipFill>
          <p:spPr bwMode="auto">
            <a:xfrm>
              <a:off x="-1149" y="-1"/>
              <a:ext cx="5640" cy="12661"/>
            </a:xfrm>
            <a:prstGeom prst="rect">
              <a:avLst/>
            </a:prstGeom>
            <a:noFill/>
          </p:spPr>
        </p:pic>
      </p:grpSp>
      <p:grpSp>
        <p:nvGrpSpPr>
          <p:cNvPr id="24" name="Groupe 23"/>
          <p:cNvGrpSpPr/>
          <p:nvPr/>
        </p:nvGrpSpPr>
        <p:grpSpPr>
          <a:xfrm>
            <a:off x="5915025" y="4190988"/>
            <a:ext cx="2419350" cy="1504962"/>
            <a:chOff x="5734050" y="3943338"/>
            <a:chExt cx="2419350" cy="1504962"/>
          </a:xfrm>
        </p:grpSpPr>
        <p:pic>
          <p:nvPicPr>
            <p:cNvPr id="22" name="Image 21"/>
            <p:cNvPicPr/>
            <p:nvPr/>
          </p:nvPicPr>
          <p:blipFill>
            <a:blip r:embed="rId6" cstate="print"/>
            <a:srcRect l="22269" t="23631" r="73107" b="59123"/>
            <a:stretch>
              <a:fillRect/>
            </a:stretch>
          </p:blipFill>
          <p:spPr bwMode="auto">
            <a:xfrm>
              <a:off x="5734050" y="3943338"/>
              <a:ext cx="684994" cy="1504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7" cstate="print"/>
            <a:srcRect l="52149" t="16501" r="7874" b="30596"/>
            <a:stretch>
              <a:fillRect/>
            </a:stretch>
          </p:blipFill>
          <p:spPr bwMode="auto">
            <a:xfrm>
              <a:off x="6419852" y="3943339"/>
              <a:ext cx="1733548" cy="1457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" name="ZoneTexte 24"/>
          <p:cNvSpPr txBox="1"/>
          <p:nvPr/>
        </p:nvSpPr>
        <p:spPr>
          <a:xfrm>
            <a:off x="666750" y="5762625"/>
            <a:ext cx="2886075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Total power drop = 16.6 W/m</a:t>
            </a:r>
          </a:p>
          <a:p>
            <a:r>
              <a:rPr lang="en-US" sz="1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For Water Methanol  :</a:t>
            </a:r>
          </a:p>
          <a:p>
            <a:r>
              <a:rPr lang="en-US" sz="1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Total temperature drop = 0.001°C/m</a:t>
            </a:r>
            <a:endParaRPr lang="en-US" sz="1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5495925" y="5762625"/>
            <a:ext cx="3057525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Total power drop = 1.93 W/m</a:t>
            </a:r>
          </a:p>
          <a:p>
            <a:r>
              <a:rPr lang="en-US" sz="1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For Water Methanol </a:t>
            </a:r>
          </a:p>
          <a:p>
            <a:r>
              <a:rPr lang="en-US" sz="1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Total temperature drop= 0.0001°C/m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2438400" y="1809750"/>
            <a:ext cx="1266826" cy="27699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Styrofoam</a:t>
            </a:r>
            <a:endParaRPr lang="en-US" sz="1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295275" y="2009775"/>
            <a:ext cx="121920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 Stainless steel pipes</a:t>
            </a:r>
            <a:endParaRPr lang="en-US" sz="1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6019800" y="2000250"/>
            <a:ext cx="1266826" cy="27699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Vacuum</a:t>
            </a:r>
            <a:endParaRPr lang="en-US" sz="1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4352924" y="3124200"/>
            <a:ext cx="1924051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 Stainless steel pipes with super insulation material</a:t>
            </a:r>
            <a:endParaRPr lang="en-US" sz="1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7496175" y="3771900"/>
            <a:ext cx="1219200" cy="27699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Epoxy shim</a:t>
            </a:r>
            <a:endParaRPr lang="en-US" sz="1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" name="Connecteur droit avec flèche 31"/>
          <p:cNvCxnSpPr>
            <a:endCxn id="28" idx="2"/>
          </p:cNvCxnSpPr>
          <p:nvPr/>
        </p:nvCxnSpPr>
        <p:spPr>
          <a:xfrm flipH="1" flipV="1">
            <a:off x="904875" y="2471440"/>
            <a:ext cx="247650" cy="424160"/>
          </a:xfrm>
          <a:prstGeom prst="straightConnector1">
            <a:avLst/>
          </a:prstGeom>
          <a:ln w="28575">
            <a:solidFill>
              <a:srgbClr val="7030A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>
            <a:endCxn id="27" idx="2"/>
          </p:cNvCxnSpPr>
          <p:nvPr/>
        </p:nvCxnSpPr>
        <p:spPr>
          <a:xfrm flipV="1">
            <a:off x="2705100" y="2086749"/>
            <a:ext cx="366713" cy="551676"/>
          </a:xfrm>
          <a:prstGeom prst="straightConnector1">
            <a:avLst/>
          </a:prstGeom>
          <a:ln w="28575">
            <a:solidFill>
              <a:srgbClr val="7030A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/>
          <p:nvPr/>
        </p:nvCxnSpPr>
        <p:spPr>
          <a:xfrm>
            <a:off x="6638925" y="3867150"/>
            <a:ext cx="885825" cy="176600"/>
          </a:xfrm>
          <a:prstGeom prst="straightConnector1">
            <a:avLst/>
          </a:prstGeom>
          <a:ln w="28575">
            <a:solidFill>
              <a:srgbClr val="7030A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avec flèche 88"/>
          <p:cNvCxnSpPr>
            <a:endCxn id="29" idx="1"/>
          </p:cNvCxnSpPr>
          <p:nvPr/>
        </p:nvCxnSpPr>
        <p:spPr>
          <a:xfrm flipV="1">
            <a:off x="5467350" y="2138750"/>
            <a:ext cx="552450" cy="137725"/>
          </a:xfrm>
          <a:prstGeom prst="straightConnector1">
            <a:avLst/>
          </a:prstGeom>
          <a:ln w="28575">
            <a:solidFill>
              <a:srgbClr val="7030A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cteur droit avec flèche 105"/>
          <p:cNvCxnSpPr>
            <a:endCxn id="30" idx="0"/>
          </p:cNvCxnSpPr>
          <p:nvPr/>
        </p:nvCxnSpPr>
        <p:spPr>
          <a:xfrm>
            <a:off x="5114925" y="2667000"/>
            <a:ext cx="200025" cy="457200"/>
          </a:xfrm>
          <a:prstGeom prst="straightConnector1">
            <a:avLst/>
          </a:prstGeom>
          <a:ln w="28575">
            <a:solidFill>
              <a:srgbClr val="7030A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ZoneTexte 124"/>
          <p:cNvSpPr txBox="1"/>
          <p:nvPr/>
        </p:nvSpPr>
        <p:spPr>
          <a:xfrm>
            <a:off x="276225" y="1624013"/>
            <a:ext cx="1162050" cy="2769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Solution 1 :</a:t>
            </a:r>
            <a:endParaRPr lang="en-US" sz="1200" b="1" u="sng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ZoneTexte 125"/>
          <p:cNvSpPr txBox="1"/>
          <p:nvPr/>
        </p:nvSpPr>
        <p:spPr>
          <a:xfrm>
            <a:off x="4100513" y="1624013"/>
            <a:ext cx="1162050" cy="2769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Solution 2 :</a:t>
            </a:r>
            <a:endParaRPr lang="en-US" sz="1200" b="1" u="sng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6" name="ZoneTexte 135"/>
          <p:cNvSpPr txBox="1"/>
          <p:nvPr/>
        </p:nvSpPr>
        <p:spPr>
          <a:xfrm>
            <a:off x="6010274" y="2466975"/>
            <a:ext cx="1438275" cy="27699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Insulating jacket</a:t>
            </a:r>
            <a:endParaRPr lang="en-US" sz="1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7" name="Connecteur droit avec flèche 136"/>
          <p:cNvCxnSpPr>
            <a:endCxn id="136" idx="1"/>
          </p:cNvCxnSpPr>
          <p:nvPr/>
        </p:nvCxnSpPr>
        <p:spPr>
          <a:xfrm>
            <a:off x="5810250" y="2543175"/>
            <a:ext cx="200024" cy="62300"/>
          </a:xfrm>
          <a:prstGeom prst="straightConnector1">
            <a:avLst/>
          </a:prstGeom>
          <a:ln w="28575">
            <a:solidFill>
              <a:srgbClr val="7030A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4200525" y="3181350"/>
            <a:ext cx="4352925" cy="1477328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The best solution :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Power drop for 20m </a:t>
            </a:r>
            <a:r>
              <a:rPr lang="en-US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Symbol"/>
              </a:rPr>
              <a:t> 330 W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Symbol"/>
              </a:rPr>
              <a:t>Temperature drop </a:t>
            </a:r>
            <a:r>
              <a:rPr lang="en-US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for 20m </a:t>
            </a:r>
            <a:r>
              <a:rPr lang="en-US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Symbol"/>
              </a:rPr>
              <a:t> 0.023°C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Symbol"/>
              </a:rPr>
              <a:t> Easier to do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Symbol"/>
              </a:rPr>
              <a:t> Cheaper</a:t>
            </a:r>
            <a:endParaRPr lang="en-US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80975" y="1609724"/>
            <a:ext cx="3800475" cy="48672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ZoneTexte 36"/>
          <p:cNvSpPr txBox="1"/>
          <p:nvPr/>
        </p:nvSpPr>
        <p:spPr>
          <a:xfrm>
            <a:off x="251999" y="1080000"/>
            <a:ext cx="1672052" cy="2769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u="sng" dirty="0" smtClean="0">
                <a:solidFill>
                  <a:srgbClr val="7030A0"/>
                </a:solidFill>
              </a:rPr>
              <a:t>The pipes insulation </a:t>
            </a:r>
            <a:r>
              <a:rPr lang="en-US" sz="1200" b="1" dirty="0" smtClean="0">
                <a:solidFill>
                  <a:srgbClr val="7030A0"/>
                </a:solidFill>
              </a:rPr>
              <a:t>: 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5771832" y="0"/>
            <a:ext cx="337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romanUcPeriod" startAt="2"/>
            </a:pPr>
            <a:r>
              <a:rPr lang="en-US" sz="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The cooling system for the Barrel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The principle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The pipes insulation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The installation in the Panda Hall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The pressure requirement (pressure drop study)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9" grpId="0"/>
      <p:bldP spid="30" grpId="0"/>
      <p:bldP spid="31" grpId="0"/>
      <p:bldP spid="126" grpId="0" animBg="1"/>
      <p:bldP spid="136" grpId="0"/>
      <p:bldP spid="33" grpId="0" animBg="1"/>
      <p:bldP spid="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771832" y="0"/>
            <a:ext cx="337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romanUcPeriod" startAt="2"/>
            </a:pPr>
            <a:r>
              <a:rPr lang="en-US" sz="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The cooling system for the Barrel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The principle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The pipes insulation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The installation in the Panda hall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The pressure requirement (pressure drop study)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18684" t="6144" r="34477" b="29199"/>
          <a:stretch>
            <a:fillRect/>
          </a:stretch>
        </p:blipFill>
        <p:spPr bwMode="auto">
          <a:xfrm>
            <a:off x="272590" y="1757548"/>
            <a:ext cx="6150785" cy="4708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252001" y="1080000"/>
            <a:ext cx="2523098" cy="2769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u="sng" dirty="0" smtClean="0">
                <a:solidFill>
                  <a:srgbClr val="7030A0"/>
                </a:solidFill>
              </a:rPr>
              <a:t>The installation in the Panda Hall :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7136081" y="2178379"/>
            <a:ext cx="171103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How to disconnect and connect easily?</a:t>
            </a:r>
            <a:endParaRPr lang="en-US" sz="1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Connecteur droit avec flèche 6"/>
          <p:cNvCxnSpPr>
            <a:endCxn id="6" idx="1"/>
          </p:cNvCxnSpPr>
          <p:nvPr/>
        </p:nvCxnSpPr>
        <p:spPr>
          <a:xfrm flipV="1">
            <a:off x="2410691" y="2409212"/>
            <a:ext cx="4725390" cy="2103411"/>
          </a:xfrm>
          <a:prstGeom prst="straightConnector1">
            <a:avLst/>
          </a:prstGeom>
          <a:ln w="28575">
            <a:solidFill>
              <a:srgbClr val="7030A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>
            <a:endCxn id="6" idx="1"/>
          </p:cNvCxnSpPr>
          <p:nvPr/>
        </p:nvCxnSpPr>
        <p:spPr>
          <a:xfrm flipV="1">
            <a:off x="4488873" y="2409212"/>
            <a:ext cx="2647208" cy="2934684"/>
          </a:xfrm>
          <a:prstGeom prst="straightConnector1">
            <a:avLst/>
          </a:prstGeom>
          <a:ln w="28575">
            <a:solidFill>
              <a:srgbClr val="7030A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3133725" y="1193547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Working position</a:t>
            </a:r>
            <a:endParaRPr lang="en-US" sz="1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Connecteur droit avec flèche 8"/>
          <p:cNvCxnSpPr>
            <a:stCxn id="8" idx="1"/>
          </p:cNvCxnSpPr>
          <p:nvPr/>
        </p:nvCxnSpPr>
        <p:spPr>
          <a:xfrm flipH="1">
            <a:off x="2571751" y="1332047"/>
            <a:ext cx="561974" cy="620578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5381625" y="1222122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Services position</a:t>
            </a:r>
            <a:endParaRPr lang="en-US" sz="1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Connecteur droit avec flèche 13"/>
          <p:cNvCxnSpPr>
            <a:stCxn id="13" idx="1"/>
          </p:cNvCxnSpPr>
          <p:nvPr/>
        </p:nvCxnSpPr>
        <p:spPr>
          <a:xfrm flipH="1">
            <a:off x="4391025" y="1360622"/>
            <a:ext cx="990600" cy="1611178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771832" y="0"/>
            <a:ext cx="337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romanUcPeriod" startAt="2"/>
            </a:pPr>
            <a:r>
              <a:rPr lang="en-US" sz="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The cooling system for the Barrel</a:t>
            </a:r>
            <a:endParaRPr lang="en-US" sz="8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The principle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The pipes insulation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The installation in the Panda Hall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The pressure requirement (pressure drop study)</a:t>
            </a:r>
          </a:p>
        </p:txBody>
      </p:sp>
      <p:pic>
        <p:nvPicPr>
          <p:cNvPr id="8" name="Picture 3" descr="C:\Users\guarnelli\Desktop\Tubes Telescopiqu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389" b="20107"/>
          <a:stretch>
            <a:fillRect/>
          </a:stretch>
        </p:blipFill>
        <p:spPr bwMode="auto">
          <a:xfrm>
            <a:off x="159605" y="1829656"/>
            <a:ext cx="3985200" cy="1305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3" descr="C:\Users\guarnelli\Desktop\Tube Flexible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357" y="3314072"/>
            <a:ext cx="3983831" cy="13768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ZoneTexte 11"/>
          <p:cNvSpPr txBox="1"/>
          <p:nvPr/>
        </p:nvSpPr>
        <p:spPr>
          <a:xfrm>
            <a:off x="5271530" y="1902449"/>
            <a:ext cx="14974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 smtClean="0">
                <a:solidFill>
                  <a:srgbClr val="7030A0"/>
                </a:solidFill>
              </a:rPr>
              <a:t>Telescopic pipes</a:t>
            </a:r>
            <a:endParaRPr lang="en-US" sz="1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271530" y="3600620"/>
            <a:ext cx="14974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 smtClean="0">
                <a:solidFill>
                  <a:srgbClr val="7030A0"/>
                </a:solidFill>
              </a:rPr>
              <a:t>Flexible pipes</a:t>
            </a:r>
            <a:endParaRPr lang="en-US" sz="1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4" descr="C:\Users\guarnelli\Desktop\Sas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89" t="2680" r="1389" b="19538"/>
          <a:stretch>
            <a:fillRect/>
          </a:stretch>
        </p:blipFill>
        <p:spPr bwMode="auto">
          <a:xfrm>
            <a:off x="261783" y="4953113"/>
            <a:ext cx="3985200" cy="1583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ZoneTexte 13"/>
          <p:cNvSpPr txBox="1"/>
          <p:nvPr/>
        </p:nvSpPr>
        <p:spPr>
          <a:xfrm>
            <a:off x="5271530" y="5500672"/>
            <a:ext cx="14974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 smtClean="0">
                <a:solidFill>
                  <a:srgbClr val="7030A0"/>
                </a:solidFill>
              </a:rPr>
              <a:t>Double circuit</a:t>
            </a:r>
            <a:endParaRPr lang="en-US" sz="1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493232" y="5579680"/>
            <a:ext cx="65897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" dirty="0" smtClean="0">
                <a:solidFill>
                  <a:srgbClr val="7030A0"/>
                </a:solidFill>
              </a:rPr>
              <a:t>Bleeder &amp; drain valve</a:t>
            </a:r>
            <a:endParaRPr lang="en-US" sz="6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352177" y="5599777"/>
            <a:ext cx="65897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" dirty="0" smtClean="0">
                <a:solidFill>
                  <a:srgbClr val="7030A0"/>
                </a:solidFill>
              </a:rPr>
              <a:t>Bleeder &amp; drain valve</a:t>
            </a:r>
            <a:endParaRPr lang="en-US" sz="6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8856" y="4905375"/>
            <a:ext cx="6124353" cy="16761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22" name="Groupe 21"/>
          <p:cNvGrpSpPr/>
          <p:nvPr/>
        </p:nvGrpSpPr>
        <p:grpSpPr>
          <a:xfrm>
            <a:off x="591154" y="1710551"/>
            <a:ext cx="7107301" cy="4954591"/>
            <a:chOff x="857224" y="1571612"/>
            <a:chExt cx="7107301" cy="4954591"/>
          </a:xfrm>
        </p:grpSpPr>
        <p:pic>
          <p:nvPicPr>
            <p:cNvPr id="19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l="608" r="22204"/>
            <a:stretch>
              <a:fillRect/>
            </a:stretch>
          </p:blipFill>
          <p:spPr bwMode="auto">
            <a:xfrm>
              <a:off x="857224" y="1571612"/>
              <a:ext cx="7107301" cy="4954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0" name="ZoneTexte 19"/>
            <p:cNvSpPr txBox="1"/>
            <p:nvPr/>
          </p:nvSpPr>
          <p:spPr>
            <a:xfrm>
              <a:off x="6357950" y="5857892"/>
              <a:ext cx="857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Pomp</a:t>
              </a:r>
              <a:endParaRPr lang="en-GB" dirty="0"/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6357950" y="4500570"/>
              <a:ext cx="85725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900" dirty="0" smtClean="0"/>
                <a:t> </a:t>
              </a:r>
              <a:r>
                <a:rPr lang="en-GB" sz="1000" dirty="0" smtClean="0">
                  <a:solidFill>
                    <a:srgbClr val="7030A0"/>
                  </a:solidFill>
                </a:rPr>
                <a:t>Chiller</a:t>
              </a:r>
              <a:endParaRPr lang="en-GB" sz="1000" dirty="0">
                <a:solidFill>
                  <a:srgbClr val="7030A0"/>
                </a:solidFill>
              </a:endParaRPr>
            </a:p>
          </p:txBody>
        </p:sp>
      </p:grpSp>
      <p:sp>
        <p:nvSpPr>
          <p:cNvPr id="23" name="ZoneTexte 22"/>
          <p:cNvSpPr txBox="1"/>
          <p:nvPr/>
        </p:nvSpPr>
        <p:spPr>
          <a:xfrm>
            <a:off x="4407192" y="1195942"/>
            <a:ext cx="154704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</a:rPr>
              <a:t>Three solutions 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252001" y="1080000"/>
            <a:ext cx="2523098" cy="2769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u="sng" dirty="0" smtClean="0">
                <a:solidFill>
                  <a:srgbClr val="7030A0"/>
                </a:solidFill>
              </a:rPr>
              <a:t>The installation in the Panda Hall :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257175" y="1469772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Working position</a:t>
            </a:r>
            <a:endParaRPr lang="en-US" sz="1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2505075" y="1498347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Services position</a:t>
            </a:r>
            <a:endParaRPr lang="en-US" sz="1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 animBg="1"/>
      <p:bldP spid="16" grpId="0" animBg="1"/>
      <p:bldP spid="18" grpId="0" animBg="1"/>
      <p:bldP spid="25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ZoneTexte 26"/>
          <p:cNvSpPr txBox="1"/>
          <p:nvPr/>
        </p:nvSpPr>
        <p:spPr>
          <a:xfrm>
            <a:off x="251999" y="1080000"/>
            <a:ext cx="2374243" cy="2769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u="sng" dirty="0" smtClean="0">
                <a:solidFill>
                  <a:srgbClr val="7030A0"/>
                </a:solidFill>
              </a:rPr>
              <a:t>The pressure requirements :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3975" y="1414012"/>
            <a:ext cx="744855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oneTexte 3"/>
          <p:cNvSpPr txBox="1"/>
          <p:nvPr/>
        </p:nvSpPr>
        <p:spPr>
          <a:xfrm>
            <a:off x="4738685" y="5485978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-25°C</a:t>
            </a:r>
            <a:endParaRPr lang="fr-FR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889397" y="1609386"/>
            <a:ext cx="27813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 &gt; 0.2 bar </a:t>
            </a:r>
            <a:r>
              <a:rPr lang="fr-FR" sz="1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Leak less method)</a:t>
            </a:r>
            <a:endParaRPr lang="fr-FR" sz="1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Connecteur droit avec flèche 11"/>
          <p:cNvCxnSpPr/>
          <p:nvPr/>
        </p:nvCxnSpPr>
        <p:spPr>
          <a:xfrm flipV="1">
            <a:off x="1381125" y="1905000"/>
            <a:ext cx="9525" cy="4247714"/>
          </a:xfrm>
          <a:prstGeom prst="straightConnector1">
            <a:avLst/>
          </a:prstGeom>
          <a:ln w="28575">
            <a:tailEnd type="stealt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5881692" y="2842772"/>
            <a:ext cx="1462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Pressure drop </a:t>
            </a:r>
            <a:r>
              <a:rPr lang="en-US" sz="1600" b="1" baseline="-25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Outlet </a:t>
            </a:r>
            <a:r>
              <a:rPr lang="en-US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1600" b="1" baseline="-250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810124" y="6262271"/>
            <a:ext cx="4067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P&lt; 3 bars </a:t>
            </a:r>
            <a:r>
              <a:rPr lang="en-US" sz="1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(Characteristics of the machine)</a:t>
            </a:r>
            <a:endParaRPr lang="en-US" sz="16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Connecteur droit avec flèche 15"/>
          <p:cNvCxnSpPr/>
          <p:nvPr/>
        </p:nvCxnSpPr>
        <p:spPr>
          <a:xfrm rot="10800000">
            <a:off x="6024569" y="5700292"/>
            <a:ext cx="1008000" cy="158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lèche courbée vers le haut 16"/>
          <p:cNvSpPr/>
          <p:nvPr/>
        </p:nvSpPr>
        <p:spPr>
          <a:xfrm rot="14236235">
            <a:off x="2702470" y="4553742"/>
            <a:ext cx="1857388" cy="928694"/>
          </a:xfrm>
          <a:prstGeom prst="curvedUpArrow">
            <a:avLst>
              <a:gd name="adj1" fmla="val 25000"/>
              <a:gd name="adj2" fmla="val 54784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690798" y="4866849"/>
            <a:ext cx="1233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Pressure drop </a:t>
            </a:r>
            <a:r>
              <a:rPr lang="en-US" sz="1600" b="1" baseline="-25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Inlet </a:t>
            </a:r>
            <a:r>
              <a:rPr lang="en-US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1600" b="1" baseline="-250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Flèche courbée vers le haut 18"/>
          <p:cNvSpPr/>
          <p:nvPr/>
        </p:nvSpPr>
        <p:spPr>
          <a:xfrm rot="2459491">
            <a:off x="5268218" y="2966981"/>
            <a:ext cx="1745243" cy="742218"/>
          </a:xfrm>
          <a:prstGeom prst="curvedUpArrow">
            <a:avLst>
              <a:gd name="adj1" fmla="val 25000"/>
              <a:gd name="adj2" fmla="val 54784"/>
              <a:gd name="adj3" fmla="val 25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457199" y="4181049"/>
            <a:ext cx="162877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Pressure drop due to the gravity</a:t>
            </a:r>
            <a:r>
              <a:rPr lang="en-US" sz="1600" b="1" baseline="-25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Connecteur droit 20"/>
          <p:cNvCxnSpPr/>
          <p:nvPr/>
        </p:nvCxnSpPr>
        <p:spPr>
          <a:xfrm flipV="1">
            <a:off x="381000" y="2866589"/>
            <a:ext cx="12600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V="1">
            <a:off x="381000" y="3809564"/>
            <a:ext cx="2009775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381000" y="6162239"/>
            <a:ext cx="664845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 flipV="1">
            <a:off x="381000" y="1885514"/>
            <a:ext cx="2009775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123825" y="1575938"/>
            <a:ext cx="1076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Z =+ 4.3 m</a:t>
            </a:r>
            <a:endParaRPr lang="fr-FR" sz="1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123825" y="2557013"/>
            <a:ext cx="1200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Z =+ 3.55m</a:t>
            </a:r>
            <a:endParaRPr lang="fr-FR" sz="1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123825" y="3499988"/>
            <a:ext cx="1076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Z =+ 2.8 m</a:t>
            </a:r>
            <a:endParaRPr lang="fr-FR" sz="1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123825" y="5843138"/>
            <a:ext cx="1076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Z = -2 m</a:t>
            </a:r>
            <a:endParaRPr lang="fr-FR" sz="1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1966897" y="2399874"/>
            <a:ext cx="1300177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Pressure drop in the slice ?</a:t>
            </a:r>
            <a:endParaRPr lang="en-US" sz="1600" b="1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5771832" y="0"/>
            <a:ext cx="337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romanUcPeriod" startAt="2"/>
            </a:pPr>
            <a:r>
              <a:rPr lang="en-US" sz="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The cooling system for the Barrel</a:t>
            </a:r>
            <a:endParaRPr lang="en-US" sz="8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The principle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The pipes insulation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The installation in the Panda Hall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The pressure requirement (pressure drop study)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/>
      <p:bldP spid="14" grpId="0"/>
      <p:bldP spid="17" grpId="0" animBg="1"/>
      <p:bldP spid="18" grpId="0"/>
      <p:bldP spid="19" grpId="0" animBg="1"/>
      <p:bldP spid="20" grpId="0" animBg="1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e 76"/>
          <p:cNvGrpSpPr/>
          <p:nvPr/>
        </p:nvGrpSpPr>
        <p:grpSpPr>
          <a:xfrm>
            <a:off x="152400" y="1314450"/>
            <a:ext cx="6753225" cy="2695575"/>
            <a:chOff x="123825" y="942975"/>
            <a:chExt cx="6753225" cy="2695575"/>
          </a:xfrm>
        </p:grpSpPr>
        <p:sp>
          <p:nvSpPr>
            <p:cNvPr id="3" name="Rectangle 2"/>
            <p:cNvSpPr/>
            <p:nvPr/>
          </p:nvSpPr>
          <p:spPr>
            <a:xfrm>
              <a:off x="971550" y="942975"/>
              <a:ext cx="5905500" cy="26955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ZoneTexte 3"/>
            <p:cNvSpPr txBox="1"/>
            <p:nvPr/>
          </p:nvSpPr>
          <p:spPr>
            <a:xfrm>
              <a:off x="123825" y="1203124"/>
              <a:ext cx="19145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u="sng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Bernoulli equation</a:t>
              </a:r>
              <a:endParaRPr lang="en-US" sz="1200" b="1" u="sng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5" name="Objet 4"/>
            <p:cNvGraphicFramePr>
              <a:graphicFrameLocks noChangeAspect="1"/>
            </p:cNvGraphicFramePr>
            <p:nvPr/>
          </p:nvGraphicFramePr>
          <p:xfrm>
            <a:off x="2400300" y="1965325"/>
            <a:ext cx="3000876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95" name="Équation" r:id="rId3" imgW="1562100" imgH="241300" progId="Equation.3">
                    <p:embed/>
                  </p:oleObj>
                </mc:Choice>
                <mc:Fallback>
                  <p:oleObj name="Équation" r:id="rId3" imgW="1562100" imgH="241300" progId="Equation.3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0300" y="1965325"/>
                          <a:ext cx="3000876" cy="4635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ZoneTexte 5"/>
            <p:cNvSpPr txBox="1"/>
            <p:nvPr/>
          </p:nvSpPr>
          <p:spPr>
            <a:xfrm>
              <a:off x="3867150" y="1490646"/>
              <a:ext cx="20193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200" b="1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Change in kinetic energy</a:t>
              </a:r>
              <a:endParaRPr lang="en-US" sz="12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1676400" y="2938446"/>
              <a:ext cx="28765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200" b="1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Change in gravitational potential energy</a:t>
              </a:r>
              <a:endParaRPr lang="en-US" sz="1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942976" y="2566971"/>
              <a:ext cx="23431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Change in potential pressure energy</a:t>
              </a:r>
              <a:endParaRPr lang="en-US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5248274" y="2947971"/>
              <a:ext cx="12477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200" b="1" dirty="0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Pressure drop</a:t>
              </a:r>
              <a:endParaRPr lang="en-US" sz="1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457200" y="1471596"/>
              <a:ext cx="23145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2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Exchange energy between the coolant and the machine</a:t>
              </a:r>
              <a:endParaRPr lang="en-US" sz="1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1" name="Connecteur droit avec flèche 10"/>
            <p:cNvCxnSpPr>
              <a:endCxn id="10" idx="3"/>
            </p:cNvCxnSpPr>
            <p:nvPr/>
          </p:nvCxnSpPr>
          <p:spPr>
            <a:xfrm flipV="1">
              <a:off x="2771775" y="1702429"/>
              <a:ext cx="1" cy="345453"/>
            </a:xfrm>
            <a:prstGeom prst="straightConnector1">
              <a:avLst/>
            </a:prstGeom>
            <a:solidFill>
              <a:schemeClr val="bg1"/>
            </a:solidFill>
            <a:ln w="28575">
              <a:solidFill>
                <a:srgbClr val="7030A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avec flèche 11"/>
            <p:cNvCxnSpPr>
              <a:endCxn id="6" idx="1"/>
            </p:cNvCxnSpPr>
            <p:nvPr/>
          </p:nvCxnSpPr>
          <p:spPr>
            <a:xfrm flipH="1" flipV="1">
              <a:off x="3867150" y="1629146"/>
              <a:ext cx="0" cy="352054"/>
            </a:xfrm>
            <a:prstGeom prst="straightConnector1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avec flèche 12"/>
            <p:cNvCxnSpPr>
              <a:endCxn id="8" idx="3"/>
            </p:cNvCxnSpPr>
            <p:nvPr/>
          </p:nvCxnSpPr>
          <p:spPr>
            <a:xfrm>
              <a:off x="3286125" y="2343150"/>
              <a:ext cx="1" cy="454654"/>
            </a:xfrm>
            <a:prstGeom prst="straightConnector1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avec flèche 13"/>
            <p:cNvCxnSpPr/>
            <p:nvPr/>
          </p:nvCxnSpPr>
          <p:spPr>
            <a:xfrm>
              <a:off x="4610100" y="2305050"/>
              <a:ext cx="0" cy="752846"/>
            </a:xfrm>
            <a:prstGeom prst="straightConnector1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avec flèche 14"/>
            <p:cNvCxnSpPr/>
            <p:nvPr/>
          </p:nvCxnSpPr>
          <p:spPr>
            <a:xfrm>
              <a:off x="5191125" y="2295525"/>
              <a:ext cx="0" cy="752846"/>
            </a:xfrm>
            <a:prstGeom prst="straightConnector1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7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e 72"/>
          <p:cNvGrpSpPr/>
          <p:nvPr/>
        </p:nvGrpSpPr>
        <p:grpSpPr>
          <a:xfrm>
            <a:off x="152400" y="3986196"/>
            <a:ext cx="8689975" cy="871554"/>
            <a:chOff x="123825" y="3614721"/>
            <a:chExt cx="8689975" cy="871554"/>
          </a:xfrm>
        </p:grpSpPr>
        <p:graphicFrame>
          <p:nvGraphicFramePr>
            <p:cNvPr id="27651" name="Object 3"/>
            <p:cNvGraphicFramePr>
              <a:graphicFrameLocks noChangeAspect="1"/>
            </p:cNvGraphicFramePr>
            <p:nvPr/>
          </p:nvGraphicFramePr>
          <p:xfrm>
            <a:off x="1520825" y="3827463"/>
            <a:ext cx="7292975" cy="658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96" name="Équation" r:id="rId5" imgW="3797300" imgH="342900" progId="Equation.3">
                    <p:embed/>
                  </p:oleObj>
                </mc:Choice>
                <mc:Fallback>
                  <p:oleObj name="Équation" r:id="rId5" imgW="3797300" imgH="342900" progId="Equation.3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0825" y="3827463"/>
                          <a:ext cx="7292975" cy="6588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ZoneTexte 17"/>
            <p:cNvSpPr txBox="1"/>
            <p:nvPr/>
          </p:nvSpPr>
          <p:spPr>
            <a:xfrm>
              <a:off x="123825" y="3614721"/>
              <a:ext cx="19145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u="sng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The Pomp-Slice way :</a:t>
              </a:r>
              <a:endParaRPr lang="en-US" sz="1200" b="1" u="sng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5" name="Groupe 74"/>
          <p:cNvGrpSpPr/>
          <p:nvPr/>
        </p:nvGrpSpPr>
        <p:grpSpPr>
          <a:xfrm>
            <a:off x="152400" y="5214921"/>
            <a:ext cx="8594725" cy="849329"/>
            <a:chOff x="123825" y="4843446"/>
            <a:chExt cx="8594725" cy="849329"/>
          </a:xfrm>
        </p:grpSpPr>
        <p:sp>
          <p:nvSpPr>
            <p:cNvPr id="19" name="ZoneTexte 18"/>
            <p:cNvSpPr txBox="1"/>
            <p:nvPr/>
          </p:nvSpPr>
          <p:spPr>
            <a:xfrm>
              <a:off x="123825" y="4843446"/>
              <a:ext cx="19145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u="sng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The Slice-Pomp way :</a:t>
              </a:r>
              <a:endParaRPr lang="en-US" sz="1200" b="1" u="sng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7652" name="Object 4"/>
            <p:cNvGraphicFramePr>
              <a:graphicFrameLocks noChangeAspect="1"/>
            </p:cNvGraphicFramePr>
            <p:nvPr/>
          </p:nvGraphicFramePr>
          <p:xfrm>
            <a:off x="1398588" y="5033963"/>
            <a:ext cx="7319962" cy="658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97" name="Équation" r:id="rId7" imgW="3810000" imgH="342900" progId="Equation.3">
                    <p:embed/>
                  </p:oleObj>
                </mc:Choice>
                <mc:Fallback>
                  <p:oleObj name="Équation" r:id="rId7" imgW="3810000" imgH="342900" progId="Equation.3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8588" y="5033963"/>
                          <a:ext cx="7319962" cy="6588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7653" name="Object 5"/>
          <p:cNvGraphicFramePr>
            <a:graphicFrameLocks noChangeAspect="1"/>
          </p:cNvGraphicFramePr>
          <p:nvPr/>
        </p:nvGraphicFramePr>
        <p:xfrm>
          <a:off x="3513138" y="4953000"/>
          <a:ext cx="3049587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8" name="Équation" r:id="rId9" imgW="1586811" imgH="215806" progId="Equation.3">
                  <p:embed/>
                </p:oleObj>
              </mc:Choice>
              <mc:Fallback>
                <p:oleObj name="Équation" r:id="rId9" imgW="1586811" imgH="215806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3138" y="4953000"/>
                        <a:ext cx="3049587" cy="407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4" name="Object 6"/>
          <p:cNvGraphicFramePr>
            <a:graphicFrameLocks noChangeAspect="1"/>
          </p:cNvGraphicFramePr>
          <p:nvPr/>
        </p:nvGraphicFramePr>
        <p:xfrm>
          <a:off x="3529013" y="6200775"/>
          <a:ext cx="3051175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9" name="Équation" r:id="rId11" imgW="1586811" imgH="215806" progId="Equation.3">
                  <p:embed/>
                </p:oleObj>
              </mc:Choice>
              <mc:Fallback>
                <p:oleObj name="Équation" r:id="rId11" imgW="1586811" imgH="215806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9013" y="6200775"/>
                        <a:ext cx="3051175" cy="414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4" name="Groupe 73"/>
          <p:cNvGrpSpPr/>
          <p:nvPr/>
        </p:nvGrpSpPr>
        <p:grpSpPr>
          <a:xfrm>
            <a:off x="1600200" y="4426580"/>
            <a:ext cx="5646375" cy="360000"/>
            <a:chOff x="1571625" y="4055105"/>
            <a:chExt cx="5646375" cy="360000"/>
          </a:xfrm>
        </p:grpSpPr>
        <p:grpSp>
          <p:nvGrpSpPr>
            <p:cNvPr id="24" name="Groupe 23"/>
            <p:cNvGrpSpPr/>
            <p:nvPr/>
          </p:nvGrpSpPr>
          <p:grpSpPr>
            <a:xfrm>
              <a:off x="1571625" y="4055105"/>
              <a:ext cx="379050" cy="360000"/>
              <a:chOff x="2762250" y="4007480"/>
              <a:chExt cx="379050" cy="360000"/>
            </a:xfrm>
          </p:grpSpPr>
          <p:cxnSp>
            <p:nvCxnSpPr>
              <p:cNvPr id="25" name="Connecteur droit avec flèche 24"/>
              <p:cNvCxnSpPr/>
              <p:nvPr/>
            </p:nvCxnSpPr>
            <p:spPr>
              <a:xfrm flipH="1" flipV="1">
                <a:off x="2762250" y="4007480"/>
                <a:ext cx="360000" cy="360000"/>
              </a:xfrm>
              <a:prstGeom prst="straightConnector1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cteur droit avec flèche 25"/>
              <p:cNvCxnSpPr/>
              <p:nvPr/>
            </p:nvCxnSpPr>
            <p:spPr>
              <a:xfrm rot="16200000" flipH="1" flipV="1">
                <a:off x="2781300" y="4007480"/>
                <a:ext cx="360000" cy="360000"/>
              </a:xfrm>
              <a:prstGeom prst="straightConnector1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Groupe 50"/>
            <p:cNvGrpSpPr/>
            <p:nvPr/>
          </p:nvGrpSpPr>
          <p:grpSpPr>
            <a:xfrm>
              <a:off x="2324100" y="4055105"/>
              <a:ext cx="379050" cy="360000"/>
              <a:chOff x="2762250" y="4007480"/>
              <a:chExt cx="379050" cy="360000"/>
            </a:xfrm>
          </p:grpSpPr>
          <p:cxnSp>
            <p:nvCxnSpPr>
              <p:cNvPr id="52" name="Connecteur droit avec flèche 51"/>
              <p:cNvCxnSpPr/>
              <p:nvPr/>
            </p:nvCxnSpPr>
            <p:spPr>
              <a:xfrm flipH="1" flipV="1">
                <a:off x="2762250" y="4007480"/>
                <a:ext cx="360000" cy="360000"/>
              </a:xfrm>
              <a:prstGeom prst="straightConnector1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necteur droit avec flèche 52"/>
              <p:cNvCxnSpPr/>
              <p:nvPr/>
            </p:nvCxnSpPr>
            <p:spPr>
              <a:xfrm rot="16200000" flipH="1" flipV="1">
                <a:off x="2781300" y="4007480"/>
                <a:ext cx="360000" cy="360000"/>
              </a:xfrm>
              <a:prstGeom prst="straightConnector1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Groupe 53"/>
            <p:cNvGrpSpPr/>
            <p:nvPr/>
          </p:nvGrpSpPr>
          <p:grpSpPr>
            <a:xfrm>
              <a:off x="4524375" y="4055105"/>
              <a:ext cx="379050" cy="360000"/>
              <a:chOff x="2762250" y="4007480"/>
              <a:chExt cx="379050" cy="360000"/>
            </a:xfrm>
          </p:grpSpPr>
          <p:cxnSp>
            <p:nvCxnSpPr>
              <p:cNvPr id="55" name="Connecteur droit avec flèche 54"/>
              <p:cNvCxnSpPr/>
              <p:nvPr/>
            </p:nvCxnSpPr>
            <p:spPr>
              <a:xfrm flipH="1" flipV="1">
                <a:off x="2762250" y="4007480"/>
                <a:ext cx="360000" cy="360000"/>
              </a:xfrm>
              <a:prstGeom prst="straightConnector1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Connecteur droit avec flèche 55"/>
              <p:cNvCxnSpPr/>
              <p:nvPr/>
            </p:nvCxnSpPr>
            <p:spPr>
              <a:xfrm rot="16200000" flipH="1" flipV="1">
                <a:off x="2781300" y="4007480"/>
                <a:ext cx="360000" cy="360000"/>
              </a:xfrm>
              <a:prstGeom prst="straightConnector1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upe 56"/>
            <p:cNvGrpSpPr/>
            <p:nvPr/>
          </p:nvGrpSpPr>
          <p:grpSpPr>
            <a:xfrm>
              <a:off x="6838950" y="4055105"/>
              <a:ext cx="379050" cy="360000"/>
              <a:chOff x="2762250" y="4007480"/>
              <a:chExt cx="379050" cy="360000"/>
            </a:xfrm>
          </p:grpSpPr>
          <p:cxnSp>
            <p:nvCxnSpPr>
              <p:cNvPr id="58" name="Connecteur droit avec flèche 57"/>
              <p:cNvCxnSpPr/>
              <p:nvPr/>
            </p:nvCxnSpPr>
            <p:spPr>
              <a:xfrm flipH="1" flipV="1">
                <a:off x="2762250" y="4007480"/>
                <a:ext cx="360000" cy="360000"/>
              </a:xfrm>
              <a:prstGeom prst="straightConnector1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Connecteur droit avec flèche 58"/>
              <p:cNvCxnSpPr/>
              <p:nvPr/>
            </p:nvCxnSpPr>
            <p:spPr>
              <a:xfrm rot="16200000" flipH="1" flipV="1">
                <a:off x="2781300" y="4007480"/>
                <a:ext cx="360000" cy="360000"/>
              </a:xfrm>
              <a:prstGeom prst="straightConnector1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6" name="Groupe 75"/>
          <p:cNvGrpSpPr/>
          <p:nvPr/>
        </p:nvGrpSpPr>
        <p:grpSpPr>
          <a:xfrm>
            <a:off x="1524000" y="5612442"/>
            <a:ext cx="4922475" cy="360000"/>
            <a:chOff x="1495425" y="5240967"/>
            <a:chExt cx="4922475" cy="360000"/>
          </a:xfrm>
        </p:grpSpPr>
        <p:grpSp>
          <p:nvGrpSpPr>
            <p:cNvPr id="60" name="Groupe 59"/>
            <p:cNvGrpSpPr/>
            <p:nvPr/>
          </p:nvGrpSpPr>
          <p:grpSpPr>
            <a:xfrm>
              <a:off x="1495425" y="5240967"/>
              <a:ext cx="379050" cy="360000"/>
              <a:chOff x="2762250" y="4007480"/>
              <a:chExt cx="379050" cy="360000"/>
            </a:xfrm>
          </p:grpSpPr>
          <p:cxnSp>
            <p:nvCxnSpPr>
              <p:cNvPr id="61" name="Connecteur droit avec flèche 60"/>
              <p:cNvCxnSpPr/>
              <p:nvPr/>
            </p:nvCxnSpPr>
            <p:spPr>
              <a:xfrm flipH="1" flipV="1">
                <a:off x="2762250" y="4007480"/>
                <a:ext cx="360000" cy="360000"/>
              </a:xfrm>
              <a:prstGeom prst="straightConnector1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Connecteur droit avec flèche 61"/>
              <p:cNvCxnSpPr/>
              <p:nvPr/>
            </p:nvCxnSpPr>
            <p:spPr>
              <a:xfrm rot="16200000" flipH="1" flipV="1">
                <a:off x="2781300" y="4007480"/>
                <a:ext cx="360000" cy="360000"/>
              </a:xfrm>
              <a:prstGeom prst="straightConnector1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Groupe 62"/>
            <p:cNvGrpSpPr/>
            <p:nvPr/>
          </p:nvGrpSpPr>
          <p:grpSpPr>
            <a:xfrm>
              <a:off x="3009900" y="5240967"/>
              <a:ext cx="379050" cy="360000"/>
              <a:chOff x="2762250" y="4007480"/>
              <a:chExt cx="379050" cy="360000"/>
            </a:xfrm>
          </p:grpSpPr>
          <p:cxnSp>
            <p:nvCxnSpPr>
              <p:cNvPr id="64" name="Connecteur droit avec flèche 63"/>
              <p:cNvCxnSpPr/>
              <p:nvPr/>
            </p:nvCxnSpPr>
            <p:spPr>
              <a:xfrm flipH="1" flipV="1">
                <a:off x="2762250" y="4007480"/>
                <a:ext cx="360000" cy="360000"/>
              </a:xfrm>
              <a:prstGeom prst="straightConnector1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Connecteur droit avec flèche 64"/>
              <p:cNvCxnSpPr/>
              <p:nvPr/>
            </p:nvCxnSpPr>
            <p:spPr>
              <a:xfrm rot="16200000" flipH="1" flipV="1">
                <a:off x="2781300" y="4007480"/>
                <a:ext cx="360000" cy="360000"/>
              </a:xfrm>
              <a:prstGeom prst="straightConnector1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6" name="Groupe 65"/>
            <p:cNvGrpSpPr/>
            <p:nvPr/>
          </p:nvGrpSpPr>
          <p:grpSpPr>
            <a:xfrm>
              <a:off x="4438650" y="5240967"/>
              <a:ext cx="379050" cy="360000"/>
              <a:chOff x="2762250" y="4007480"/>
              <a:chExt cx="379050" cy="360000"/>
            </a:xfrm>
          </p:grpSpPr>
          <p:cxnSp>
            <p:nvCxnSpPr>
              <p:cNvPr id="67" name="Connecteur droit avec flèche 66"/>
              <p:cNvCxnSpPr/>
              <p:nvPr/>
            </p:nvCxnSpPr>
            <p:spPr>
              <a:xfrm flipH="1" flipV="1">
                <a:off x="2762250" y="4007480"/>
                <a:ext cx="360000" cy="360000"/>
              </a:xfrm>
              <a:prstGeom prst="straightConnector1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Connecteur droit avec flèche 67"/>
              <p:cNvCxnSpPr/>
              <p:nvPr/>
            </p:nvCxnSpPr>
            <p:spPr>
              <a:xfrm rot="16200000" flipH="1" flipV="1">
                <a:off x="2781300" y="4007480"/>
                <a:ext cx="360000" cy="360000"/>
              </a:xfrm>
              <a:prstGeom prst="straightConnector1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oupe 68"/>
            <p:cNvGrpSpPr/>
            <p:nvPr/>
          </p:nvGrpSpPr>
          <p:grpSpPr>
            <a:xfrm>
              <a:off x="6038850" y="5240967"/>
              <a:ext cx="379050" cy="360000"/>
              <a:chOff x="2762250" y="4007480"/>
              <a:chExt cx="379050" cy="360000"/>
            </a:xfrm>
          </p:grpSpPr>
          <p:cxnSp>
            <p:nvCxnSpPr>
              <p:cNvPr id="70" name="Connecteur droit avec flèche 69"/>
              <p:cNvCxnSpPr/>
              <p:nvPr/>
            </p:nvCxnSpPr>
            <p:spPr>
              <a:xfrm flipH="1" flipV="1">
                <a:off x="2762250" y="4007480"/>
                <a:ext cx="360000" cy="360000"/>
              </a:xfrm>
              <a:prstGeom prst="straightConnector1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Connecteur droit avec flèche 70"/>
              <p:cNvCxnSpPr/>
              <p:nvPr/>
            </p:nvCxnSpPr>
            <p:spPr>
              <a:xfrm rot="16200000" flipH="1" flipV="1">
                <a:off x="2781300" y="4007480"/>
                <a:ext cx="360000" cy="360000"/>
              </a:xfrm>
              <a:prstGeom prst="straightConnector1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8" name="ZoneTexte 77"/>
          <p:cNvSpPr txBox="1"/>
          <p:nvPr/>
        </p:nvSpPr>
        <p:spPr>
          <a:xfrm>
            <a:off x="5771832" y="0"/>
            <a:ext cx="337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romanUcPeriod" startAt="2"/>
            </a:pPr>
            <a:r>
              <a:rPr lang="en-US" sz="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The cooling system for the Barrel</a:t>
            </a:r>
            <a:endParaRPr lang="en-US" sz="8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The pipes insulation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The installation in the Panda hall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The pressure requirement (pressure drop study)</a:t>
            </a:r>
          </a:p>
        </p:txBody>
      </p:sp>
      <p:sp>
        <p:nvSpPr>
          <p:cNvPr id="79" name="ZoneTexte 78"/>
          <p:cNvSpPr txBox="1"/>
          <p:nvPr/>
        </p:nvSpPr>
        <p:spPr>
          <a:xfrm>
            <a:off x="251999" y="1080000"/>
            <a:ext cx="2374243" cy="2769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u="sng" dirty="0" smtClean="0">
                <a:solidFill>
                  <a:srgbClr val="7030A0"/>
                </a:solidFill>
              </a:rPr>
              <a:t>The pressure requirements 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29816" y="1182231"/>
            <a:ext cx="788436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The Slice cooling system </a:t>
            </a:r>
            <a:r>
              <a:rPr lang="en-US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(J. Xu and Christine)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The cooling system’s principle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The upper cooling system’s change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The front insulation system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The dew point problem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romanUcPeriod"/>
            </a:pPr>
            <a:r>
              <a:rPr lang="en-US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The cooling system for the Barrel </a:t>
            </a:r>
            <a:r>
              <a:rPr lang="en-US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(Y. Guarnelli, Philippe and Christine)</a:t>
            </a:r>
            <a:endParaRPr lang="en-US" sz="1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1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The principle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The pipes insulation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The installation in the Panda Hall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The pressure requirement (pressure drop study)</a:t>
            </a:r>
          </a:p>
          <a:p>
            <a:pPr marL="971550" lvl="1" indent="-514350">
              <a:buFont typeface="+mj-lt"/>
              <a:buAutoNum type="arabicPeriod"/>
            </a:pPr>
            <a:endParaRPr lang="en-US" sz="16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romanUcPeriod"/>
            </a:pPr>
            <a:r>
              <a:rPr lang="en-US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The cooling machine </a:t>
            </a:r>
            <a:r>
              <a:rPr lang="en-US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(M.  </a:t>
            </a:r>
            <a:r>
              <a:rPr lang="en-US" sz="1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Josselin</a:t>
            </a:r>
            <a:r>
              <a:rPr lang="en-US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 Tobias, C. </a:t>
            </a:r>
            <a:r>
              <a:rPr lang="en-US" sz="1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Thaï</a:t>
            </a:r>
            <a:r>
              <a:rPr lang="en-US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and Philippe)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Installation schematic of the cooling machine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Things done and things to do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Technical anomalies discovered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Technical problem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475" y="1529059"/>
            <a:ext cx="744855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" name="Connecteur droit 2"/>
          <p:cNvCxnSpPr/>
          <p:nvPr/>
        </p:nvCxnSpPr>
        <p:spPr>
          <a:xfrm flipV="1">
            <a:off x="190500" y="2981636"/>
            <a:ext cx="12600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/>
          <p:cNvCxnSpPr/>
          <p:nvPr/>
        </p:nvCxnSpPr>
        <p:spPr>
          <a:xfrm flipV="1">
            <a:off x="190500" y="3924611"/>
            <a:ext cx="2009775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90500" y="6277286"/>
            <a:ext cx="664845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 flipV="1">
            <a:off x="190500" y="2000561"/>
            <a:ext cx="2009775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114299" y="1690985"/>
            <a:ext cx="1076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Z =+ 4.3 m</a:t>
            </a:r>
            <a:endParaRPr lang="fr-FR" sz="1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7149" y="2672060"/>
            <a:ext cx="11906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Z =+ 3.55 m</a:t>
            </a:r>
            <a:endParaRPr lang="fr-FR" sz="1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6199" y="3615035"/>
            <a:ext cx="1076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Z =+ 2.8 m</a:t>
            </a:r>
            <a:endParaRPr lang="fr-FR" sz="1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6199" y="5958185"/>
            <a:ext cx="1076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Z = -2 m</a:t>
            </a:r>
            <a:endParaRPr lang="fr-FR" sz="1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296147" y="6396335"/>
            <a:ext cx="1466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00B05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1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lang="fr-FR" sz="1200" b="1" baseline="-25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pompe  inlet</a:t>
            </a:r>
            <a:r>
              <a:rPr lang="fr-FR" sz="1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= +0.08 bar</a:t>
            </a:r>
            <a:endParaRPr lang="fr-FR" sz="12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600698" y="4662785"/>
            <a:ext cx="1019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00B05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1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lang="fr-FR" sz="1200" b="1" baseline="-25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chiller </a:t>
            </a:r>
            <a:r>
              <a:rPr lang="fr-FR" sz="1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=     +0.67 bar</a:t>
            </a:r>
            <a:endParaRPr lang="fr-FR" sz="12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781836" y="4586585"/>
            <a:ext cx="1485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00B05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1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lang="fr-FR" sz="1200" b="1" baseline="-25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manifold  inlet</a:t>
            </a:r>
            <a:r>
              <a:rPr lang="fr-FR" sz="1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= +0.02 bar</a:t>
            </a:r>
            <a:endParaRPr lang="fr-FR" sz="12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743077" y="5148560"/>
            <a:ext cx="1285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accent6">
                    <a:lumMod val="75000"/>
                  </a:schemeClr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1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E’</a:t>
            </a:r>
            <a:r>
              <a:rPr lang="fr-FR" sz="1200" b="1" baseline="-25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 chiller-slice</a:t>
            </a:r>
            <a:r>
              <a:rPr lang="fr-FR" sz="1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= +0.44 bar</a:t>
            </a:r>
            <a:endParaRPr lang="fr-FR" sz="12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 flipV="1">
            <a:off x="5410200" y="4001247"/>
            <a:ext cx="2880000" cy="1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5915025" y="4477497"/>
            <a:ext cx="504825" cy="0"/>
          </a:xfrm>
          <a:prstGeom prst="straightConnector1">
            <a:avLst/>
          </a:prstGeom>
          <a:ln w="28575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H="1">
            <a:off x="6403975" y="4483847"/>
            <a:ext cx="0" cy="468000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 flipV="1">
            <a:off x="2242149" y="4520629"/>
            <a:ext cx="2279889" cy="0"/>
          </a:xfrm>
          <a:prstGeom prst="straightConnector1">
            <a:avLst/>
          </a:prstGeom>
          <a:ln w="28575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flipH="1" flipV="1">
            <a:off x="4950663" y="1147345"/>
            <a:ext cx="540000" cy="0"/>
          </a:xfrm>
          <a:prstGeom prst="straightConnector1">
            <a:avLst/>
          </a:prstGeom>
          <a:ln w="28575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5619750" y="1024235"/>
            <a:ext cx="24669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00B05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en-US" sz="1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lang="en-US" sz="1000" b="1" baseline="-25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xxx </a:t>
            </a:r>
            <a:r>
              <a:rPr lang="en-US" sz="1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=  linear pressure drop</a:t>
            </a:r>
            <a:endParaRPr lang="en-US" sz="1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Connecteur droit avec flèche 30"/>
          <p:cNvCxnSpPr/>
          <p:nvPr/>
        </p:nvCxnSpPr>
        <p:spPr>
          <a:xfrm flipH="1" flipV="1">
            <a:off x="4950663" y="1585495"/>
            <a:ext cx="540000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5619750" y="1462385"/>
            <a:ext cx="29336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accent6">
                    <a:lumMod val="75000"/>
                  </a:schemeClr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en-US" sz="1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E’</a:t>
            </a:r>
            <a:r>
              <a:rPr lang="en-US" sz="1000" b="1" baseline="-25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1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= gravitational potential energy drop</a:t>
            </a:r>
            <a:endParaRPr lang="en-US" sz="10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4534436" y="2967335"/>
            <a:ext cx="1342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00B05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1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lang="fr-FR" sz="1200" b="1" baseline="-25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manifold outlet </a:t>
            </a:r>
            <a:r>
              <a:rPr lang="fr-FR" sz="1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=  -0.002 bar</a:t>
            </a:r>
            <a:endParaRPr lang="fr-FR" sz="12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Connecteur droit avec flèche 33"/>
          <p:cNvCxnSpPr/>
          <p:nvPr/>
        </p:nvCxnSpPr>
        <p:spPr>
          <a:xfrm flipV="1">
            <a:off x="2251674" y="1548829"/>
            <a:ext cx="2160000" cy="0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 flipH="1">
            <a:off x="4400550" y="1558354"/>
            <a:ext cx="0" cy="2214293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36"/>
          <p:cNvSpPr txBox="1"/>
          <p:nvPr/>
        </p:nvSpPr>
        <p:spPr>
          <a:xfrm>
            <a:off x="6715122" y="3510260"/>
            <a:ext cx="1181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00B05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1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lang="fr-FR" sz="1200" b="1" baseline="-25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pompe  outlet </a:t>
            </a:r>
            <a:r>
              <a:rPr lang="fr-FR" sz="1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= -0.08 bar</a:t>
            </a:r>
            <a:endParaRPr lang="fr-FR" sz="12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8" name="Connecteur droit avec flèche 37"/>
          <p:cNvCxnSpPr/>
          <p:nvPr/>
        </p:nvCxnSpPr>
        <p:spPr>
          <a:xfrm>
            <a:off x="1657350" y="3963147"/>
            <a:ext cx="0" cy="2224357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/>
        </p:nvCxnSpPr>
        <p:spPr>
          <a:xfrm>
            <a:off x="1304925" y="2029572"/>
            <a:ext cx="0" cy="187193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ZoneTexte 41"/>
          <p:cNvSpPr txBox="1"/>
          <p:nvPr/>
        </p:nvSpPr>
        <p:spPr>
          <a:xfrm>
            <a:off x="0" y="3119735"/>
            <a:ext cx="1247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accent6">
                    <a:lumMod val="75000"/>
                  </a:schemeClr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1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E’</a:t>
            </a:r>
            <a:r>
              <a:rPr lang="fr-FR" sz="1200" b="1" baseline="-25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 slice-slice</a:t>
            </a:r>
            <a:r>
              <a:rPr lang="fr-FR" sz="1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= +0.14 bar</a:t>
            </a:r>
            <a:endParaRPr lang="fr-FR" sz="12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3" name="Connecteur droit avec flèche 42"/>
          <p:cNvCxnSpPr/>
          <p:nvPr/>
        </p:nvCxnSpPr>
        <p:spPr>
          <a:xfrm flipH="1">
            <a:off x="8982075" y="1524747"/>
            <a:ext cx="0" cy="4772025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44"/>
          <p:cNvSpPr txBox="1"/>
          <p:nvPr/>
        </p:nvSpPr>
        <p:spPr>
          <a:xfrm>
            <a:off x="7639050" y="2567285"/>
            <a:ext cx="1247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accent6">
                    <a:lumMod val="75000"/>
                  </a:schemeClr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1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E’</a:t>
            </a:r>
            <a:r>
              <a:rPr lang="fr-FR" sz="1200" b="1" baseline="-25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 slice-slice</a:t>
            </a:r>
            <a:r>
              <a:rPr lang="fr-FR" sz="1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= - 0.57 bar</a:t>
            </a:r>
            <a:endParaRPr lang="fr-FR" sz="12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8" name="Connecteur droit avec flèche 47"/>
          <p:cNvCxnSpPr/>
          <p:nvPr/>
        </p:nvCxnSpPr>
        <p:spPr>
          <a:xfrm>
            <a:off x="7105650" y="6363447"/>
            <a:ext cx="1095375" cy="0"/>
          </a:xfrm>
          <a:prstGeom prst="straightConnector1">
            <a:avLst/>
          </a:prstGeom>
          <a:ln w="28575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ZoneTexte 49"/>
          <p:cNvSpPr txBox="1"/>
          <p:nvPr/>
        </p:nvSpPr>
        <p:spPr>
          <a:xfrm>
            <a:off x="2771773" y="3900785"/>
            <a:ext cx="1143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 = 1.21 bar</a:t>
            </a:r>
            <a:endParaRPr lang="fr-FR" sz="1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1734086" y="3072110"/>
            <a:ext cx="140916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lang="fr-FR" sz="12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Slice</a:t>
            </a:r>
            <a:r>
              <a:rPr lang="fr-FR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=+0.63 bar</a:t>
            </a:r>
            <a:endParaRPr lang="fr-FR" sz="1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1924048" y="1595735"/>
            <a:ext cx="166687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fr-FR" sz="1200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Pomp-Slice</a:t>
            </a:r>
            <a:r>
              <a:rPr lang="fr-FR" sz="1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=    2 bar</a:t>
            </a:r>
            <a:endParaRPr lang="fr-FR" sz="1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1914523" y="1881485"/>
            <a:ext cx="198120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0.2 bar&lt;P</a:t>
            </a:r>
            <a:r>
              <a:rPr lang="fr-FR" sz="1200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Pomp-Slice</a:t>
            </a:r>
            <a:r>
              <a:rPr lang="fr-FR" sz="1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&lt;3 bar</a:t>
            </a:r>
          </a:p>
          <a:p>
            <a:pPr algn="ctr"/>
            <a:r>
              <a:rPr lang="fr-FR" sz="1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Symbol"/>
              </a:rPr>
              <a:t></a:t>
            </a:r>
            <a:r>
              <a:rPr lang="fr-FR" sz="1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OK</a:t>
            </a:r>
            <a:endParaRPr lang="fr-FR" sz="1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7762873" y="4386560"/>
            <a:ext cx="121920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fr-FR" sz="1200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Slice-Pomp</a:t>
            </a:r>
            <a:r>
              <a:rPr lang="fr-FR" sz="1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= 1.35 bar</a:t>
            </a:r>
            <a:endParaRPr lang="fr-FR" sz="1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5619750" y="1862435"/>
            <a:ext cx="24669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en-US" sz="1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lang="en-US" sz="1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xxx </a:t>
            </a:r>
            <a:r>
              <a:rPr lang="en-US" sz="1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 singular pressure drop</a:t>
            </a:r>
            <a:endParaRPr lang="en-US" sz="1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6" name="Connecteur droit avec flèche 55"/>
          <p:cNvCxnSpPr/>
          <p:nvPr/>
        </p:nvCxnSpPr>
        <p:spPr>
          <a:xfrm flipH="1" flipV="1">
            <a:off x="4950663" y="1985545"/>
            <a:ext cx="540000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ZoneTexte 40"/>
          <p:cNvSpPr txBox="1"/>
          <p:nvPr/>
        </p:nvSpPr>
        <p:spPr>
          <a:xfrm>
            <a:off x="5771832" y="0"/>
            <a:ext cx="337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romanUcPeriod" startAt="2"/>
            </a:pPr>
            <a:r>
              <a:rPr lang="en-US" sz="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The cooling system for the Barrel</a:t>
            </a:r>
            <a:endParaRPr lang="en-US" sz="8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The pipes insulation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The installation in the Panda hall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The pressure requirement (pressure drop study)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251999" y="1080000"/>
            <a:ext cx="2374243" cy="2769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u="sng" dirty="0" smtClean="0">
                <a:solidFill>
                  <a:srgbClr val="7030A0"/>
                </a:solidFill>
              </a:rPr>
              <a:t>The pressure requirements 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33" grpId="0"/>
      <p:bldP spid="37" grpId="0"/>
      <p:bldP spid="42" grpId="0"/>
      <p:bldP spid="45" grpId="0"/>
      <p:bldP spid="50" grpId="0"/>
      <p:bldP spid="51" grpId="0" animBg="1"/>
      <p:bldP spid="52" grpId="0" animBg="1"/>
      <p:bldP spid="53" grpId="0" animBg="1"/>
      <p:bldP spid="5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29816" y="1182231"/>
            <a:ext cx="788436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The Slice cooling system </a:t>
            </a:r>
            <a:r>
              <a:rPr lang="en-US" sz="1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(J. Xu and Christine)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The cooling system’s principle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The upper cooling system’s change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The front insulation system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The dew point problem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 smtClean="0">
              <a:solidFill>
                <a:schemeClr val="accent4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romanUcPeriod"/>
            </a:pPr>
            <a:r>
              <a:rPr lang="en-US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The cooling system for the Barrel </a:t>
            </a:r>
            <a:r>
              <a:rPr lang="en-US" sz="1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(Y. Guarnelli, Philippe and Christine)</a:t>
            </a:r>
            <a:endParaRPr lang="en-US" sz="1400" dirty="0" smtClean="0">
              <a:solidFill>
                <a:schemeClr val="accent4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The principle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The pipes insulation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The installation in the Panda Hall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The pressure requirement (pressure drop study)</a:t>
            </a:r>
          </a:p>
          <a:p>
            <a:pPr marL="971550" lvl="1" indent="-514350">
              <a:buFont typeface="+mj-lt"/>
              <a:buAutoNum type="arabicPeriod"/>
            </a:pPr>
            <a:endParaRPr lang="en-US" sz="1600" dirty="0" smtClean="0">
              <a:solidFill>
                <a:schemeClr val="accent4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romanUcPeriod"/>
            </a:pPr>
            <a:r>
              <a:rPr lang="en-US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The cooling machine </a:t>
            </a:r>
            <a:r>
              <a:rPr lang="en-US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(M.  </a:t>
            </a:r>
            <a:r>
              <a:rPr lang="en-US" sz="1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Josselin</a:t>
            </a:r>
            <a:r>
              <a:rPr lang="en-US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 Tobias, C. Thaï and Philippe)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Installation schematic of the cooling machine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Things done and things to do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Technical anomalies discovered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Technical hitch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4" name="Connecteur droit 133"/>
          <p:cNvCxnSpPr>
            <a:endCxn id="98" idx="4"/>
          </p:cNvCxnSpPr>
          <p:nvPr/>
        </p:nvCxnSpPr>
        <p:spPr>
          <a:xfrm flipV="1">
            <a:off x="3622370" y="3458511"/>
            <a:ext cx="0" cy="1826177"/>
          </a:xfrm>
          <a:prstGeom prst="line">
            <a:avLst/>
          </a:prstGeom>
          <a:ln w="28575">
            <a:solidFill>
              <a:srgbClr val="F517CB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5507175" y="1219389"/>
            <a:ext cx="1559839" cy="11195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Chiller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22370" y="1337238"/>
            <a:ext cx="1299866" cy="9427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Skid</a:t>
            </a:r>
          </a:p>
          <a:p>
            <a:pPr algn="ctr"/>
            <a:r>
              <a:rPr lang="en-US" sz="800" dirty="0" smtClean="0">
                <a:solidFill>
                  <a:prstClr val="white"/>
                </a:solidFill>
              </a:rPr>
              <a:t>(for Orsay or without external cooled water)</a:t>
            </a:r>
            <a:endParaRPr lang="en-US" sz="800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07175" y="3281738"/>
            <a:ext cx="1559839" cy="11195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Pump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52625" y="1918250"/>
            <a:ext cx="1169879" cy="7660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Aerocooler</a:t>
            </a:r>
          </a:p>
          <a:p>
            <a:pPr algn="ctr"/>
            <a:r>
              <a:rPr lang="en-US" sz="800" dirty="0" smtClean="0">
                <a:solidFill>
                  <a:prstClr val="white"/>
                </a:solidFill>
              </a:rPr>
              <a:t>(for Orsay or without external cooled water)</a:t>
            </a:r>
          </a:p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7911926" y="3163890"/>
            <a:ext cx="0" cy="29462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2869041" y="1218801"/>
            <a:ext cx="422914" cy="277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prstClr val="black"/>
                </a:solidFill>
              </a:rPr>
              <a:t>380 V 16 A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419975" y="3281738"/>
            <a:ext cx="4919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prstClr val="black"/>
                </a:solidFill>
              </a:rPr>
              <a:t>380 V 16 A</a:t>
            </a:r>
            <a:endParaRPr lang="en-US" sz="800" dirty="0">
              <a:solidFill>
                <a:prstClr val="black"/>
              </a:solidFill>
            </a:endParaRPr>
          </a:p>
        </p:txBody>
      </p:sp>
      <p:cxnSp>
        <p:nvCxnSpPr>
          <p:cNvPr id="13" name="Connecteur droit 12"/>
          <p:cNvCxnSpPr/>
          <p:nvPr/>
        </p:nvCxnSpPr>
        <p:spPr>
          <a:xfrm>
            <a:off x="7911926" y="2338950"/>
            <a:ext cx="0" cy="29462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507175" y="4047754"/>
            <a:ext cx="584939" cy="35354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prstClr val="white"/>
                </a:solidFill>
              </a:rPr>
              <a:t>Flowmeter</a:t>
            </a:r>
            <a:endParaRPr lang="en-US" sz="700" b="1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82074" y="4047754"/>
            <a:ext cx="584939" cy="35354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prstClr val="white"/>
                </a:solidFill>
              </a:rPr>
              <a:t>1,5kW heater</a:t>
            </a:r>
            <a:endParaRPr lang="en-US" sz="800" b="1" dirty="0">
              <a:solidFill>
                <a:prstClr val="white"/>
              </a:solidFill>
            </a:endParaRPr>
          </a:p>
        </p:txBody>
      </p:sp>
      <p:cxnSp>
        <p:nvCxnSpPr>
          <p:cNvPr id="17" name="Connecteur droit 16"/>
          <p:cNvCxnSpPr/>
          <p:nvPr/>
        </p:nvCxnSpPr>
        <p:spPr>
          <a:xfrm>
            <a:off x="4922235" y="1985405"/>
            <a:ext cx="584939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2322504" y="1985405"/>
            <a:ext cx="129986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6872033" y="2456799"/>
            <a:ext cx="103989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V="1">
            <a:off x="6872033" y="2338950"/>
            <a:ext cx="0" cy="1178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>
            <a:endCxn id="6" idx="0"/>
          </p:cNvCxnSpPr>
          <p:nvPr/>
        </p:nvCxnSpPr>
        <p:spPr>
          <a:xfrm>
            <a:off x="6287094" y="3163890"/>
            <a:ext cx="0" cy="117849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>
            <a:off x="6287094" y="3163890"/>
            <a:ext cx="1624832" cy="58924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>
            <a:off x="7911926" y="3694208"/>
            <a:ext cx="0" cy="29462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ZoneTexte 45"/>
          <p:cNvSpPr txBox="1"/>
          <p:nvPr/>
        </p:nvSpPr>
        <p:spPr>
          <a:xfrm>
            <a:off x="7586959" y="3988829"/>
            <a:ext cx="519945" cy="17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prstClr val="black"/>
                </a:solidFill>
              </a:rPr>
              <a:t>220 V</a:t>
            </a:r>
            <a:endParaRPr lang="en-US" sz="800" dirty="0">
              <a:solidFill>
                <a:prstClr val="black"/>
              </a:solidFill>
            </a:endParaRPr>
          </a:p>
        </p:txBody>
      </p:sp>
      <p:cxnSp>
        <p:nvCxnSpPr>
          <p:cNvPr id="47" name="Connecteur droit 46"/>
          <p:cNvCxnSpPr/>
          <p:nvPr/>
        </p:nvCxnSpPr>
        <p:spPr>
          <a:xfrm flipH="1">
            <a:off x="7456973" y="3870981"/>
            <a:ext cx="389960" cy="0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>
            <a:off x="7456973" y="3870981"/>
            <a:ext cx="0" cy="707091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/>
        </p:nvCxnSpPr>
        <p:spPr>
          <a:xfrm flipH="1">
            <a:off x="6807040" y="4578072"/>
            <a:ext cx="649933" cy="0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/>
          <p:cNvCxnSpPr/>
          <p:nvPr/>
        </p:nvCxnSpPr>
        <p:spPr>
          <a:xfrm flipH="1">
            <a:off x="5832141" y="4578072"/>
            <a:ext cx="974899" cy="0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/>
          <p:cNvCxnSpPr/>
          <p:nvPr/>
        </p:nvCxnSpPr>
        <p:spPr>
          <a:xfrm>
            <a:off x="5832141" y="4401299"/>
            <a:ext cx="0" cy="176773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5507175" y="3281738"/>
            <a:ext cx="584939" cy="35354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prstClr val="white"/>
                </a:solidFill>
              </a:rPr>
              <a:t>Pump ON</a:t>
            </a:r>
          </a:p>
          <a:p>
            <a:pPr algn="ctr"/>
            <a:r>
              <a:rPr lang="en-US" sz="800" b="1" dirty="0" smtClean="0">
                <a:solidFill>
                  <a:prstClr val="white"/>
                </a:solidFill>
              </a:rPr>
              <a:t>Remote control</a:t>
            </a:r>
            <a:endParaRPr lang="en-US" sz="800" b="1" dirty="0">
              <a:solidFill>
                <a:prstClr val="white"/>
              </a:solidFill>
            </a:endParaRPr>
          </a:p>
        </p:txBody>
      </p:sp>
      <p:sp>
        <p:nvSpPr>
          <p:cNvPr id="62" name="Ellipse 61"/>
          <p:cNvSpPr/>
          <p:nvPr/>
        </p:nvSpPr>
        <p:spPr>
          <a:xfrm>
            <a:off x="5507175" y="1219389"/>
            <a:ext cx="909906" cy="35354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prstClr val="white"/>
                </a:solidFill>
              </a:rPr>
              <a:t>Emergency ON/OFF</a:t>
            </a:r>
            <a:endParaRPr lang="en-US" sz="700" b="1" dirty="0">
              <a:solidFill>
                <a:prstClr val="white"/>
              </a:solidFill>
            </a:endParaRPr>
          </a:p>
        </p:txBody>
      </p:sp>
      <p:cxnSp>
        <p:nvCxnSpPr>
          <p:cNvPr id="66" name="Connecteur droit 65"/>
          <p:cNvCxnSpPr/>
          <p:nvPr/>
        </p:nvCxnSpPr>
        <p:spPr>
          <a:xfrm flipH="1">
            <a:off x="5312195" y="4224526"/>
            <a:ext cx="194980" cy="0"/>
          </a:xfrm>
          <a:prstGeom prst="line">
            <a:avLst/>
          </a:prstGeom>
          <a:ln w="28575">
            <a:solidFill>
              <a:srgbClr val="F517C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6417080" y="1278314"/>
            <a:ext cx="584939" cy="35354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prstClr val="white"/>
                </a:solidFill>
              </a:rPr>
              <a:t>CROUZET</a:t>
            </a:r>
            <a:endParaRPr lang="en-US" sz="800" b="1" dirty="0">
              <a:solidFill>
                <a:prstClr val="white"/>
              </a:solidFill>
            </a:endParaRPr>
          </a:p>
        </p:txBody>
      </p:sp>
      <p:cxnSp>
        <p:nvCxnSpPr>
          <p:cNvPr id="34" name="Connecteur droit 33"/>
          <p:cNvCxnSpPr/>
          <p:nvPr/>
        </p:nvCxnSpPr>
        <p:spPr>
          <a:xfrm>
            <a:off x="5312195" y="2574647"/>
            <a:ext cx="0" cy="1649879"/>
          </a:xfrm>
          <a:prstGeom prst="line">
            <a:avLst/>
          </a:prstGeom>
          <a:ln w="28575">
            <a:solidFill>
              <a:srgbClr val="F517C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H="1">
            <a:off x="5312195" y="2574647"/>
            <a:ext cx="1364859" cy="0"/>
          </a:xfrm>
          <a:prstGeom prst="line">
            <a:avLst/>
          </a:prstGeom>
          <a:ln w="28575">
            <a:solidFill>
              <a:srgbClr val="F517CB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>
            <a:off x="6677054" y="1631859"/>
            <a:ext cx="0" cy="942788"/>
          </a:xfrm>
          <a:prstGeom prst="line">
            <a:avLst/>
          </a:prstGeom>
          <a:ln w="28575">
            <a:solidFill>
              <a:srgbClr val="F517CB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2452491" y="2928193"/>
            <a:ext cx="1039892" cy="76601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ECAL detector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43" name="Connecteur droit 42"/>
          <p:cNvCxnSpPr/>
          <p:nvPr/>
        </p:nvCxnSpPr>
        <p:spPr>
          <a:xfrm>
            <a:off x="7197000" y="4224526"/>
            <a:ext cx="0" cy="471394"/>
          </a:xfrm>
          <a:prstGeom prst="line">
            <a:avLst/>
          </a:prstGeom>
          <a:ln w="28575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>
            <a:stCxn id="15" idx="3"/>
          </p:cNvCxnSpPr>
          <p:nvPr/>
        </p:nvCxnSpPr>
        <p:spPr>
          <a:xfrm>
            <a:off x="7067013" y="4224526"/>
            <a:ext cx="129987" cy="0"/>
          </a:xfrm>
          <a:prstGeom prst="line">
            <a:avLst/>
          </a:prstGeom>
          <a:ln w="28575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>
            <a:off x="5182208" y="4695920"/>
            <a:ext cx="2014792" cy="0"/>
          </a:xfrm>
          <a:prstGeom prst="line">
            <a:avLst/>
          </a:prstGeom>
          <a:ln w="28575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/>
          <p:cNvCxnSpPr/>
          <p:nvPr/>
        </p:nvCxnSpPr>
        <p:spPr>
          <a:xfrm>
            <a:off x="5182208" y="3399587"/>
            <a:ext cx="0" cy="1296334"/>
          </a:xfrm>
          <a:prstGeom prst="line">
            <a:avLst/>
          </a:prstGeom>
          <a:ln w="28575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/>
          <p:cNvCxnSpPr/>
          <p:nvPr/>
        </p:nvCxnSpPr>
        <p:spPr>
          <a:xfrm>
            <a:off x="3492383" y="3399587"/>
            <a:ext cx="1689825" cy="0"/>
          </a:xfrm>
          <a:prstGeom prst="line">
            <a:avLst/>
          </a:prstGeom>
          <a:ln w="28575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Plaque 66"/>
          <p:cNvSpPr/>
          <p:nvPr/>
        </p:nvSpPr>
        <p:spPr>
          <a:xfrm>
            <a:off x="3459886" y="5511233"/>
            <a:ext cx="1949798" cy="1060637"/>
          </a:xfrm>
          <a:prstGeom prst="bevel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Computer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68" name="Connecteur droit 67"/>
          <p:cNvCxnSpPr/>
          <p:nvPr/>
        </p:nvCxnSpPr>
        <p:spPr>
          <a:xfrm>
            <a:off x="6742047" y="1631859"/>
            <a:ext cx="0" cy="1060637"/>
          </a:xfrm>
          <a:prstGeom prst="line">
            <a:avLst/>
          </a:prstGeom>
          <a:ln w="28575">
            <a:solidFill>
              <a:srgbClr val="92D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>
            <a:off x="4922235" y="2692496"/>
            <a:ext cx="1819812" cy="0"/>
          </a:xfrm>
          <a:prstGeom prst="line">
            <a:avLst/>
          </a:prstGeom>
          <a:ln w="28575">
            <a:solidFill>
              <a:srgbClr val="92D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/>
          <p:cNvCxnSpPr/>
          <p:nvPr/>
        </p:nvCxnSpPr>
        <p:spPr>
          <a:xfrm>
            <a:off x="4922235" y="2692496"/>
            <a:ext cx="0" cy="2828364"/>
          </a:xfrm>
          <a:prstGeom prst="line">
            <a:avLst/>
          </a:prstGeom>
          <a:ln w="28575">
            <a:solidFill>
              <a:srgbClr val="92D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74"/>
          <p:cNvCxnSpPr/>
          <p:nvPr/>
        </p:nvCxnSpPr>
        <p:spPr>
          <a:xfrm>
            <a:off x="5312195" y="4401299"/>
            <a:ext cx="0" cy="1119561"/>
          </a:xfrm>
          <a:prstGeom prst="line">
            <a:avLst/>
          </a:prstGeom>
          <a:ln w="28575">
            <a:solidFill>
              <a:srgbClr val="92D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Ellipse 97"/>
          <p:cNvSpPr/>
          <p:nvPr/>
        </p:nvSpPr>
        <p:spPr>
          <a:xfrm>
            <a:off x="3557376" y="3340663"/>
            <a:ext cx="129987" cy="117849"/>
          </a:xfrm>
          <a:prstGeom prst="ellipse">
            <a:avLst/>
          </a:prstGeom>
          <a:solidFill>
            <a:srgbClr val="F517CB"/>
          </a:solidFill>
          <a:ln>
            <a:solidFill>
              <a:srgbClr val="F51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9" name="Ellipse 98"/>
          <p:cNvSpPr/>
          <p:nvPr/>
        </p:nvSpPr>
        <p:spPr>
          <a:xfrm>
            <a:off x="3362396" y="2928193"/>
            <a:ext cx="129987" cy="117849"/>
          </a:xfrm>
          <a:prstGeom prst="ellipse">
            <a:avLst/>
          </a:prstGeom>
          <a:solidFill>
            <a:srgbClr val="F517CB"/>
          </a:solidFill>
          <a:ln>
            <a:solidFill>
              <a:srgbClr val="F51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0" name="Connecteur droit 99"/>
          <p:cNvCxnSpPr/>
          <p:nvPr/>
        </p:nvCxnSpPr>
        <p:spPr>
          <a:xfrm>
            <a:off x="5832141" y="2338950"/>
            <a:ext cx="0" cy="942788"/>
          </a:xfrm>
          <a:prstGeom prst="line">
            <a:avLst/>
          </a:prstGeom>
          <a:ln w="28575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cteur droit 102"/>
          <p:cNvCxnSpPr/>
          <p:nvPr/>
        </p:nvCxnSpPr>
        <p:spPr>
          <a:xfrm>
            <a:off x="5702154" y="2338950"/>
            <a:ext cx="0" cy="942788"/>
          </a:xfrm>
          <a:prstGeom prst="line">
            <a:avLst/>
          </a:prstGeom>
          <a:ln w="28575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/>
          <p:cNvSpPr/>
          <p:nvPr/>
        </p:nvSpPr>
        <p:spPr>
          <a:xfrm>
            <a:off x="6411763" y="3279871"/>
            <a:ext cx="649933" cy="47139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prstClr val="white"/>
                </a:solidFill>
              </a:rPr>
              <a:t>Vacuum pump</a:t>
            </a:r>
            <a:endParaRPr lang="en-US" sz="1000" dirty="0">
              <a:solidFill>
                <a:prstClr val="white"/>
              </a:solidFill>
            </a:endParaRPr>
          </a:p>
        </p:txBody>
      </p:sp>
      <p:cxnSp>
        <p:nvCxnSpPr>
          <p:cNvPr id="111" name="Connecteur droit 110"/>
          <p:cNvCxnSpPr>
            <a:stCxn id="105" idx="3"/>
          </p:cNvCxnSpPr>
          <p:nvPr/>
        </p:nvCxnSpPr>
        <p:spPr>
          <a:xfrm>
            <a:off x="7061696" y="3515568"/>
            <a:ext cx="825971" cy="267483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ZoneTexte 112"/>
          <p:cNvSpPr txBox="1"/>
          <p:nvPr/>
        </p:nvSpPr>
        <p:spPr>
          <a:xfrm>
            <a:off x="7549218" y="4755319"/>
            <a:ext cx="519945" cy="17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prstClr val="black"/>
                </a:solidFill>
              </a:rPr>
              <a:t>220 V</a:t>
            </a:r>
            <a:endParaRPr lang="en-US" sz="800" dirty="0">
              <a:solidFill>
                <a:prstClr val="black"/>
              </a:solidFill>
            </a:endParaRPr>
          </a:p>
        </p:txBody>
      </p:sp>
      <p:cxnSp>
        <p:nvCxnSpPr>
          <p:cNvPr id="114" name="Connecteur droit 113"/>
          <p:cNvCxnSpPr/>
          <p:nvPr/>
        </p:nvCxnSpPr>
        <p:spPr>
          <a:xfrm>
            <a:off x="7911926" y="4995277"/>
            <a:ext cx="0" cy="40268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necteur droit 115"/>
          <p:cNvCxnSpPr/>
          <p:nvPr/>
        </p:nvCxnSpPr>
        <p:spPr>
          <a:xfrm>
            <a:off x="3492383" y="3517435"/>
            <a:ext cx="1299866" cy="0"/>
          </a:xfrm>
          <a:prstGeom prst="line">
            <a:avLst/>
          </a:prstGeom>
          <a:ln w="28575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cteur droit 117"/>
          <p:cNvCxnSpPr/>
          <p:nvPr/>
        </p:nvCxnSpPr>
        <p:spPr>
          <a:xfrm>
            <a:off x="4792249" y="3517435"/>
            <a:ext cx="0" cy="1237409"/>
          </a:xfrm>
          <a:prstGeom prst="line">
            <a:avLst/>
          </a:prstGeom>
          <a:ln w="28575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cteur droit 118"/>
          <p:cNvCxnSpPr/>
          <p:nvPr/>
        </p:nvCxnSpPr>
        <p:spPr>
          <a:xfrm>
            <a:off x="4792249" y="4754845"/>
            <a:ext cx="2469745" cy="0"/>
          </a:xfrm>
          <a:prstGeom prst="line">
            <a:avLst/>
          </a:prstGeom>
          <a:ln w="28575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necteur droit 122"/>
          <p:cNvCxnSpPr/>
          <p:nvPr/>
        </p:nvCxnSpPr>
        <p:spPr>
          <a:xfrm>
            <a:off x="7261993" y="3929905"/>
            <a:ext cx="0" cy="824940"/>
          </a:xfrm>
          <a:prstGeom prst="line">
            <a:avLst/>
          </a:prstGeom>
          <a:ln w="28575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necteur droit 124"/>
          <p:cNvCxnSpPr/>
          <p:nvPr/>
        </p:nvCxnSpPr>
        <p:spPr>
          <a:xfrm>
            <a:off x="7067013" y="3929905"/>
            <a:ext cx="194980" cy="0"/>
          </a:xfrm>
          <a:prstGeom prst="line">
            <a:avLst/>
          </a:prstGeom>
          <a:ln w="28575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ZoneTexte 129"/>
          <p:cNvSpPr txBox="1"/>
          <p:nvPr/>
        </p:nvSpPr>
        <p:spPr>
          <a:xfrm>
            <a:off x="4895850" y="1455086"/>
            <a:ext cx="611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85725" algn="l"/>
              </a:tabLst>
            </a:pPr>
            <a:r>
              <a:rPr lang="en-US" sz="800" b="1" dirty="0" smtClean="0">
                <a:solidFill>
                  <a:prstClr val="black"/>
                </a:solidFill>
              </a:rPr>
              <a:t>External water in Giessen</a:t>
            </a:r>
            <a:endParaRPr lang="en-US" sz="800" b="1" dirty="0">
              <a:solidFill>
                <a:prstClr val="black"/>
              </a:solidFill>
            </a:endParaRPr>
          </a:p>
        </p:txBody>
      </p:sp>
      <p:sp>
        <p:nvSpPr>
          <p:cNvPr id="131" name="ZoneTexte 130"/>
          <p:cNvSpPr txBox="1"/>
          <p:nvPr/>
        </p:nvSpPr>
        <p:spPr>
          <a:xfrm>
            <a:off x="2355572" y="2728161"/>
            <a:ext cx="1354537" cy="2014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</a:rPr>
              <a:t>EMC Temperatures -25°C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132" name="ZoneTexte 131"/>
          <p:cNvSpPr txBox="1"/>
          <p:nvPr/>
        </p:nvSpPr>
        <p:spPr>
          <a:xfrm>
            <a:off x="3654866" y="3059109"/>
            <a:ext cx="968229" cy="3274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</a:rPr>
              <a:t>Temp. EMC inlet </a:t>
            </a:r>
          </a:p>
          <a:p>
            <a:r>
              <a:rPr lang="en-US" sz="1000" dirty="0" smtClean="0">
                <a:solidFill>
                  <a:prstClr val="black"/>
                </a:solidFill>
              </a:rPr>
              <a:t>(security -40°C)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133" name="ZoneTexte 132"/>
          <p:cNvSpPr txBox="1"/>
          <p:nvPr/>
        </p:nvSpPr>
        <p:spPr>
          <a:xfrm>
            <a:off x="4174812" y="5511233"/>
            <a:ext cx="1011634" cy="2014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</a:rPr>
              <a:t>RS485 connection</a:t>
            </a:r>
            <a:endParaRPr lang="en-US" sz="1000" dirty="0">
              <a:solidFill>
                <a:prstClr val="black"/>
              </a:solidFill>
            </a:endParaRPr>
          </a:p>
        </p:txBody>
      </p:sp>
      <p:cxnSp>
        <p:nvCxnSpPr>
          <p:cNvPr id="138" name="Connecteur droit 137"/>
          <p:cNvCxnSpPr>
            <a:stCxn id="140" idx="3"/>
          </p:cNvCxnSpPr>
          <p:nvPr/>
        </p:nvCxnSpPr>
        <p:spPr>
          <a:xfrm flipV="1">
            <a:off x="2726563" y="3988829"/>
            <a:ext cx="2780611" cy="789925"/>
          </a:xfrm>
          <a:prstGeom prst="line">
            <a:avLst/>
          </a:prstGeom>
          <a:ln w="28575">
            <a:solidFill>
              <a:srgbClr val="002060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ZoneTexte 139"/>
          <p:cNvSpPr txBox="1"/>
          <p:nvPr/>
        </p:nvSpPr>
        <p:spPr>
          <a:xfrm>
            <a:off x="1943100" y="4501755"/>
            <a:ext cx="7834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</a:rPr>
              <a:t>Water methanol exhaust</a:t>
            </a:r>
            <a:endParaRPr lang="en-US" sz="1000" dirty="0">
              <a:solidFill>
                <a:prstClr val="black"/>
              </a:solidFill>
            </a:endParaRPr>
          </a:p>
        </p:txBody>
      </p:sp>
      <p:cxnSp>
        <p:nvCxnSpPr>
          <p:cNvPr id="147" name="Connecteur droit 146"/>
          <p:cNvCxnSpPr>
            <a:stCxn id="99" idx="5"/>
          </p:cNvCxnSpPr>
          <p:nvPr/>
        </p:nvCxnSpPr>
        <p:spPr>
          <a:xfrm flipV="1">
            <a:off x="3473347" y="2987118"/>
            <a:ext cx="149023" cy="41665"/>
          </a:xfrm>
          <a:prstGeom prst="line">
            <a:avLst/>
          </a:prstGeom>
          <a:ln w="28575">
            <a:solidFill>
              <a:srgbClr val="F517CB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Connecteur droit 149"/>
          <p:cNvCxnSpPr/>
          <p:nvPr/>
        </p:nvCxnSpPr>
        <p:spPr>
          <a:xfrm>
            <a:off x="3102423" y="5108390"/>
            <a:ext cx="4809503" cy="0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onnecteur droit 151"/>
          <p:cNvCxnSpPr/>
          <p:nvPr/>
        </p:nvCxnSpPr>
        <p:spPr>
          <a:xfrm>
            <a:off x="3102423" y="3694208"/>
            <a:ext cx="0" cy="1414182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Rectangle 153"/>
          <p:cNvSpPr/>
          <p:nvPr/>
        </p:nvSpPr>
        <p:spPr>
          <a:xfrm>
            <a:off x="1780237" y="3980005"/>
            <a:ext cx="811957" cy="47139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prstClr val="white"/>
                </a:solidFill>
              </a:rPr>
              <a:t>Nitrogen bottle</a:t>
            </a:r>
            <a:endParaRPr lang="en-US" sz="1200" dirty="0">
              <a:solidFill>
                <a:prstClr val="white"/>
              </a:solidFill>
            </a:endParaRPr>
          </a:p>
        </p:txBody>
      </p:sp>
      <p:cxnSp>
        <p:nvCxnSpPr>
          <p:cNvPr id="155" name="Connecteur droit 154"/>
          <p:cNvCxnSpPr>
            <a:endCxn id="154" idx="0"/>
          </p:cNvCxnSpPr>
          <p:nvPr/>
        </p:nvCxnSpPr>
        <p:spPr>
          <a:xfrm flipH="1">
            <a:off x="2186216" y="3694208"/>
            <a:ext cx="543825" cy="285797"/>
          </a:xfrm>
          <a:prstGeom prst="line">
            <a:avLst/>
          </a:prstGeom>
          <a:ln w="28575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Ellipse 156"/>
          <p:cNvSpPr/>
          <p:nvPr/>
        </p:nvSpPr>
        <p:spPr>
          <a:xfrm>
            <a:off x="5572168" y="1867556"/>
            <a:ext cx="454953" cy="29462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prstClr val="white"/>
                </a:solidFill>
              </a:rPr>
              <a:t>Set °C</a:t>
            </a:r>
            <a:endParaRPr lang="en-US" sz="800" b="1" dirty="0">
              <a:solidFill>
                <a:prstClr val="white"/>
              </a:solidFill>
            </a:endParaRPr>
          </a:p>
        </p:txBody>
      </p:sp>
      <p:sp>
        <p:nvSpPr>
          <p:cNvPr id="158" name="Ellipse 157"/>
          <p:cNvSpPr/>
          <p:nvPr/>
        </p:nvSpPr>
        <p:spPr>
          <a:xfrm>
            <a:off x="6027121" y="1867556"/>
            <a:ext cx="519946" cy="29462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prstClr val="white"/>
                </a:solidFill>
              </a:rPr>
              <a:t>Real °C</a:t>
            </a:r>
            <a:endParaRPr lang="en-US" sz="800" b="1" dirty="0">
              <a:solidFill>
                <a:prstClr val="white"/>
              </a:solidFill>
            </a:endParaRPr>
          </a:p>
        </p:txBody>
      </p:sp>
      <p:sp>
        <p:nvSpPr>
          <p:cNvPr id="159" name="Ellipse 158"/>
          <p:cNvSpPr/>
          <p:nvPr/>
        </p:nvSpPr>
        <p:spPr>
          <a:xfrm>
            <a:off x="3654866" y="6100476"/>
            <a:ext cx="454953" cy="29462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prstClr val="white"/>
                </a:solidFill>
              </a:rPr>
              <a:t>Set °C</a:t>
            </a:r>
            <a:endParaRPr lang="en-US" sz="800" b="1" dirty="0">
              <a:solidFill>
                <a:prstClr val="white"/>
              </a:solidFill>
            </a:endParaRPr>
          </a:p>
        </p:txBody>
      </p:sp>
      <p:sp>
        <p:nvSpPr>
          <p:cNvPr id="161" name="Ellipse 160"/>
          <p:cNvSpPr/>
          <p:nvPr/>
        </p:nvSpPr>
        <p:spPr>
          <a:xfrm>
            <a:off x="3654866" y="5688006"/>
            <a:ext cx="519946" cy="29462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prstClr val="white"/>
                </a:solidFill>
              </a:rPr>
              <a:t>EMC °C</a:t>
            </a:r>
            <a:endParaRPr lang="en-US" sz="700" b="1" dirty="0">
              <a:solidFill>
                <a:prstClr val="white"/>
              </a:solidFill>
            </a:endParaRPr>
          </a:p>
        </p:txBody>
      </p:sp>
      <p:sp>
        <p:nvSpPr>
          <p:cNvPr id="162" name="Ellipse 161"/>
          <p:cNvSpPr/>
          <p:nvPr/>
        </p:nvSpPr>
        <p:spPr>
          <a:xfrm>
            <a:off x="4239806" y="5688006"/>
            <a:ext cx="808444" cy="29462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prstClr val="white"/>
                </a:solidFill>
              </a:rPr>
              <a:t>EMC inlet °C</a:t>
            </a:r>
            <a:endParaRPr lang="en-US" sz="700" b="1" dirty="0">
              <a:solidFill>
                <a:prstClr val="white"/>
              </a:solidFill>
            </a:endParaRPr>
          </a:p>
        </p:txBody>
      </p:sp>
      <p:cxnSp>
        <p:nvCxnSpPr>
          <p:cNvPr id="87" name="Connecteur droit 86"/>
          <p:cNvCxnSpPr/>
          <p:nvPr/>
        </p:nvCxnSpPr>
        <p:spPr>
          <a:xfrm>
            <a:off x="3140031" y="1226887"/>
            <a:ext cx="37323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88"/>
          <p:cNvCxnSpPr/>
          <p:nvPr/>
        </p:nvCxnSpPr>
        <p:spPr>
          <a:xfrm flipV="1">
            <a:off x="3291955" y="1237020"/>
            <a:ext cx="0" cy="4228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/>
          <p:cNvCxnSpPr/>
          <p:nvPr/>
        </p:nvCxnSpPr>
        <p:spPr>
          <a:xfrm>
            <a:off x="3291955" y="1643977"/>
            <a:ext cx="3304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ZoneTexte 94"/>
          <p:cNvSpPr txBox="1"/>
          <p:nvPr/>
        </p:nvSpPr>
        <p:spPr>
          <a:xfrm>
            <a:off x="7595197" y="1985405"/>
            <a:ext cx="422914" cy="277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prstClr val="black"/>
                </a:solidFill>
              </a:rPr>
              <a:t>380 V 32 A</a:t>
            </a:r>
            <a:endParaRPr lang="en-US" sz="800" dirty="0">
              <a:solidFill>
                <a:prstClr val="black"/>
              </a:solidFill>
            </a:endParaRPr>
          </a:p>
        </p:txBody>
      </p:sp>
      <p:cxnSp>
        <p:nvCxnSpPr>
          <p:cNvPr id="96" name="Connecteur droit 95"/>
          <p:cNvCxnSpPr/>
          <p:nvPr/>
        </p:nvCxnSpPr>
        <p:spPr>
          <a:xfrm flipV="1">
            <a:off x="5312195" y="4283451"/>
            <a:ext cx="259973" cy="117849"/>
          </a:xfrm>
          <a:prstGeom prst="line">
            <a:avLst/>
          </a:prstGeom>
          <a:ln w="28575">
            <a:solidFill>
              <a:srgbClr val="92D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100"/>
          <p:cNvCxnSpPr>
            <a:stCxn id="6" idx="1"/>
            <a:endCxn id="154" idx="3"/>
          </p:cNvCxnSpPr>
          <p:nvPr/>
        </p:nvCxnSpPr>
        <p:spPr>
          <a:xfrm flipH="1">
            <a:off x="2592194" y="3841519"/>
            <a:ext cx="2914981" cy="374183"/>
          </a:xfrm>
          <a:prstGeom prst="line">
            <a:avLst/>
          </a:prstGeom>
          <a:ln w="28575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Plaque 106"/>
          <p:cNvSpPr/>
          <p:nvPr/>
        </p:nvSpPr>
        <p:spPr>
          <a:xfrm>
            <a:off x="5868835" y="5511233"/>
            <a:ext cx="1949798" cy="1060637"/>
          </a:xfrm>
          <a:prstGeom prst="bevel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Control panel</a:t>
            </a:r>
          </a:p>
          <a:p>
            <a:pPr algn="ctr"/>
            <a:r>
              <a:rPr lang="en-US" dirty="0" smtClean="0">
                <a:solidFill>
                  <a:prstClr val="white"/>
                </a:solidFill>
              </a:rPr>
              <a:t>(Distribution box?)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20" name="Connecteur droit 119"/>
          <p:cNvCxnSpPr/>
          <p:nvPr/>
        </p:nvCxnSpPr>
        <p:spPr>
          <a:xfrm>
            <a:off x="6677054" y="4416030"/>
            <a:ext cx="0" cy="1095203"/>
          </a:xfrm>
          <a:prstGeom prst="line">
            <a:avLst/>
          </a:prstGeom>
          <a:ln w="28575">
            <a:solidFill>
              <a:srgbClr val="00B050"/>
            </a:solidFill>
            <a:prstDash val="solid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cteur droit 120"/>
          <p:cNvCxnSpPr/>
          <p:nvPr/>
        </p:nvCxnSpPr>
        <p:spPr>
          <a:xfrm>
            <a:off x="7099510" y="1337238"/>
            <a:ext cx="1787315" cy="0"/>
          </a:xfrm>
          <a:prstGeom prst="line">
            <a:avLst/>
          </a:prstGeom>
          <a:ln w="28575">
            <a:solidFill>
              <a:srgbClr val="00B050"/>
            </a:solidFill>
            <a:prstDash val="solid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cteur droit 121"/>
          <p:cNvCxnSpPr/>
          <p:nvPr/>
        </p:nvCxnSpPr>
        <p:spPr>
          <a:xfrm>
            <a:off x="8886825" y="1337238"/>
            <a:ext cx="0" cy="5057859"/>
          </a:xfrm>
          <a:prstGeom prst="line">
            <a:avLst/>
          </a:prstGeom>
          <a:ln w="28575">
            <a:solidFill>
              <a:srgbClr val="00B050"/>
            </a:solidFill>
            <a:prstDash val="solid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necteur droit 123"/>
          <p:cNvCxnSpPr/>
          <p:nvPr/>
        </p:nvCxnSpPr>
        <p:spPr>
          <a:xfrm flipH="1">
            <a:off x="7748984" y="6395097"/>
            <a:ext cx="1137841" cy="0"/>
          </a:xfrm>
          <a:prstGeom prst="line">
            <a:avLst/>
          </a:prstGeom>
          <a:ln w="28575">
            <a:solidFill>
              <a:srgbClr val="00B050"/>
            </a:solidFill>
            <a:prstDash val="solid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ZoneTexte 134"/>
          <p:cNvSpPr txBox="1"/>
          <p:nvPr/>
        </p:nvSpPr>
        <p:spPr>
          <a:xfrm>
            <a:off x="7521966" y="1231058"/>
            <a:ext cx="547197" cy="201483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</a:rPr>
              <a:t>ON/OFF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136" name="ZoneTexte 135"/>
          <p:cNvSpPr txBox="1"/>
          <p:nvPr/>
        </p:nvSpPr>
        <p:spPr>
          <a:xfrm rot="16200000">
            <a:off x="6455704" y="4997272"/>
            <a:ext cx="496100" cy="22223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</a:rPr>
              <a:t>ON/OFF</a:t>
            </a:r>
            <a:endParaRPr lang="en-US" sz="1000" dirty="0">
              <a:solidFill>
                <a:prstClr val="black"/>
              </a:solidFill>
            </a:endParaRPr>
          </a:p>
        </p:txBody>
      </p:sp>
      <p:cxnSp>
        <p:nvCxnSpPr>
          <p:cNvPr id="141" name="Connecteur droit 140"/>
          <p:cNvCxnSpPr/>
          <p:nvPr/>
        </p:nvCxnSpPr>
        <p:spPr>
          <a:xfrm flipV="1">
            <a:off x="7302728" y="5348348"/>
            <a:ext cx="0" cy="162885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cteur droit 96"/>
          <p:cNvCxnSpPr/>
          <p:nvPr/>
        </p:nvCxnSpPr>
        <p:spPr>
          <a:xfrm>
            <a:off x="3622370" y="3007951"/>
            <a:ext cx="0" cy="332712"/>
          </a:xfrm>
          <a:prstGeom prst="line">
            <a:avLst/>
          </a:prstGeom>
          <a:ln w="28575">
            <a:solidFill>
              <a:srgbClr val="F517CB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cteur droit 101"/>
          <p:cNvCxnSpPr/>
          <p:nvPr/>
        </p:nvCxnSpPr>
        <p:spPr>
          <a:xfrm flipH="1">
            <a:off x="3622370" y="5284688"/>
            <a:ext cx="2567234" cy="0"/>
          </a:xfrm>
          <a:prstGeom prst="line">
            <a:avLst/>
          </a:prstGeom>
          <a:ln w="28575">
            <a:solidFill>
              <a:srgbClr val="F517CB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cteur droit 103"/>
          <p:cNvCxnSpPr/>
          <p:nvPr/>
        </p:nvCxnSpPr>
        <p:spPr>
          <a:xfrm flipV="1">
            <a:off x="6189604" y="5284688"/>
            <a:ext cx="0" cy="226545"/>
          </a:xfrm>
          <a:prstGeom prst="line">
            <a:avLst/>
          </a:prstGeom>
          <a:ln w="28575">
            <a:solidFill>
              <a:srgbClr val="F517CB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cteur droit 107"/>
          <p:cNvCxnSpPr/>
          <p:nvPr/>
        </p:nvCxnSpPr>
        <p:spPr>
          <a:xfrm>
            <a:off x="8594355" y="1659893"/>
            <a:ext cx="0" cy="4465294"/>
          </a:xfrm>
          <a:prstGeom prst="line">
            <a:avLst/>
          </a:prstGeom>
          <a:ln w="28575">
            <a:solidFill>
              <a:srgbClr val="F517CB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ZoneTexte 108"/>
          <p:cNvSpPr txBox="1"/>
          <p:nvPr/>
        </p:nvSpPr>
        <p:spPr>
          <a:xfrm>
            <a:off x="2679509" y="1800496"/>
            <a:ext cx="422914" cy="17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prstClr val="black"/>
                </a:solidFill>
              </a:rPr>
              <a:t>25m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110" name="ZoneTexte 109"/>
          <p:cNvSpPr txBox="1"/>
          <p:nvPr/>
        </p:nvSpPr>
        <p:spPr>
          <a:xfrm>
            <a:off x="7294032" y="2273502"/>
            <a:ext cx="422914" cy="17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prstClr val="black"/>
                </a:solidFill>
              </a:rPr>
              <a:t>1</a:t>
            </a:r>
            <a:r>
              <a:rPr lang="en-US" sz="800" dirty="0" smtClean="0">
                <a:solidFill>
                  <a:prstClr val="black"/>
                </a:solidFill>
              </a:rPr>
              <a:t>5m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115" name="ZoneTexte 114"/>
          <p:cNvSpPr txBox="1"/>
          <p:nvPr/>
        </p:nvSpPr>
        <p:spPr>
          <a:xfrm>
            <a:off x="3215932" y="1467678"/>
            <a:ext cx="422914" cy="17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prstClr val="black"/>
                </a:solidFill>
              </a:rPr>
              <a:t>1</a:t>
            </a:r>
            <a:r>
              <a:rPr lang="en-US" sz="800" dirty="0" smtClean="0">
                <a:solidFill>
                  <a:prstClr val="black"/>
                </a:solidFill>
              </a:rPr>
              <a:t>5m</a:t>
            </a:r>
            <a:endParaRPr lang="en-US" sz="800" dirty="0">
              <a:solidFill>
                <a:prstClr val="black"/>
              </a:solidFill>
            </a:endParaRPr>
          </a:p>
        </p:txBody>
      </p:sp>
      <p:cxnSp>
        <p:nvCxnSpPr>
          <p:cNvPr id="126" name="Connecteur droit 125"/>
          <p:cNvCxnSpPr/>
          <p:nvPr/>
        </p:nvCxnSpPr>
        <p:spPr>
          <a:xfrm flipH="1">
            <a:off x="7818633" y="6125186"/>
            <a:ext cx="775722" cy="0"/>
          </a:xfrm>
          <a:prstGeom prst="line">
            <a:avLst/>
          </a:prstGeom>
          <a:ln w="28575">
            <a:solidFill>
              <a:srgbClr val="F517CB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necteur droit 126"/>
          <p:cNvCxnSpPr/>
          <p:nvPr/>
        </p:nvCxnSpPr>
        <p:spPr>
          <a:xfrm>
            <a:off x="7099510" y="1661321"/>
            <a:ext cx="1494845" cy="0"/>
          </a:xfrm>
          <a:prstGeom prst="line">
            <a:avLst/>
          </a:prstGeom>
          <a:ln w="28575">
            <a:solidFill>
              <a:srgbClr val="F517CB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ZoneTexte 127"/>
          <p:cNvSpPr txBox="1"/>
          <p:nvPr/>
        </p:nvSpPr>
        <p:spPr>
          <a:xfrm rot="16200000">
            <a:off x="7537587" y="4932781"/>
            <a:ext cx="1910155" cy="222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</a:rPr>
              <a:t>Temperatures EMC + Inlet EMC (4-20mA)</a:t>
            </a:r>
            <a:endParaRPr lang="en-US" sz="1000" dirty="0">
              <a:solidFill>
                <a:prstClr val="black"/>
              </a:solidFill>
            </a:endParaRPr>
          </a:p>
        </p:txBody>
      </p:sp>
      <p:cxnSp>
        <p:nvCxnSpPr>
          <p:cNvPr id="32" name="Connecteur droit 31"/>
          <p:cNvCxnSpPr/>
          <p:nvPr/>
        </p:nvCxnSpPr>
        <p:spPr>
          <a:xfrm flipH="1">
            <a:off x="5304053" y="1832868"/>
            <a:ext cx="64993" cy="2910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ZoneTexte 111"/>
          <p:cNvSpPr txBox="1"/>
          <p:nvPr/>
        </p:nvSpPr>
        <p:spPr>
          <a:xfrm>
            <a:off x="5026117" y="1832868"/>
            <a:ext cx="422914" cy="17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prstClr val="black"/>
                </a:solidFill>
              </a:rPr>
              <a:t>5m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129" name="Ellipse 128"/>
          <p:cNvSpPr/>
          <p:nvPr/>
        </p:nvSpPr>
        <p:spPr>
          <a:xfrm>
            <a:off x="2498626" y="2928193"/>
            <a:ext cx="129987" cy="117849"/>
          </a:xfrm>
          <a:prstGeom prst="ellipse">
            <a:avLst/>
          </a:prstGeom>
          <a:solidFill>
            <a:srgbClr val="F517CB"/>
          </a:solidFill>
          <a:ln>
            <a:solidFill>
              <a:srgbClr val="F51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43" name="Connecteur droit 142"/>
          <p:cNvCxnSpPr/>
          <p:nvPr/>
        </p:nvCxnSpPr>
        <p:spPr>
          <a:xfrm>
            <a:off x="7302728" y="5321486"/>
            <a:ext cx="584939" cy="0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Ellipse 105"/>
          <p:cNvSpPr/>
          <p:nvPr/>
        </p:nvSpPr>
        <p:spPr>
          <a:xfrm>
            <a:off x="4320055" y="3465372"/>
            <a:ext cx="129987" cy="117849"/>
          </a:xfrm>
          <a:prstGeom prst="ellipse">
            <a:avLst/>
          </a:prstGeom>
          <a:solidFill>
            <a:srgbClr val="F517CB"/>
          </a:solidFill>
          <a:ln>
            <a:solidFill>
              <a:srgbClr val="F51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7" name="ZoneTexte 136"/>
          <p:cNvSpPr txBox="1"/>
          <p:nvPr/>
        </p:nvSpPr>
        <p:spPr>
          <a:xfrm>
            <a:off x="3992717" y="3593466"/>
            <a:ext cx="729500" cy="2014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</a:rPr>
              <a:t>Manometer</a:t>
            </a:r>
            <a:endParaRPr lang="en-US" sz="1000" dirty="0">
              <a:solidFill>
                <a:prstClr val="black"/>
              </a:solidFill>
            </a:endParaRPr>
          </a:p>
        </p:txBody>
      </p:sp>
      <p:cxnSp>
        <p:nvCxnSpPr>
          <p:cNvPr id="139" name="Connecteur droit 138"/>
          <p:cNvCxnSpPr/>
          <p:nvPr/>
        </p:nvCxnSpPr>
        <p:spPr>
          <a:xfrm>
            <a:off x="2288145" y="2103253"/>
            <a:ext cx="1299866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onnecteur droit 141"/>
          <p:cNvCxnSpPr/>
          <p:nvPr/>
        </p:nvCxnSpPr>
        <p:spPr>
          <a:xfrm>
            <a:off x="6417080" y="3929905"/>
            <a:ext cx="0" cy="1708803"/>
          </a:xfrm>
          <a:prstGeom prst="line">
            <a:avLst/>
          </a:prstGeom>
          <a:ln w="28575">
            <a:solidFill>
              <a:srgbClr val="92D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necteur droit 145"/>
          <p:cNvCxnSpPr/>
          <p:nvPr/>
        </p:nvCxnSpPr>
        <p:spPr>
          <a:xfrm>
            <a:off x="4402289" y="3517435"/>
            <a:ext cx="0" cy="2062349"/>
          </a:xfrm>
          <a:prstGeom prst="line">
            <a:avLst/>
          </a:prstGeom>
          <a:ln w="28575">
            <a:solidFill>
              <a:srgbClr val="92D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ZoneTexte 144"/>
          <p:cNvSpPr txBox="1"/>
          <p:nvPr/>
        </p:nvSpPr>
        <p:spPr>
          <a:xfrm>
            <a:off x="251999" y="1095153"/>
            <a:ext cx="2662651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en-US" sz="1200" b="1" u="sng" dirty="0" smtClean="0">
                <a:solidFill>
                  <a:srgbClr val="7030A0"/>
                </a:solidFill>
              </a:rPr>
              <a:t>The Installation schematic of the cooling machine</a:t>
            </a:r>
            <a:r>
              <a:rPr lang="en-US" sz="1200" b="1" dirty="0" smtClean="0">
                <a:solidFill>
                  <a:srgbClr val="7030A0"/>
                </a:solidFill>
              </a:rPr>
              <a:t>: </a:t>
            </a:r>
          </a:p>
        </p:txBody>
      </p:sp>
      <p:sp>
        <p:nvSpPr>
          <p:cNvPr id="149" name="ZoneTexte 148"/>
          <p:cNvSpPr txBox="1"/>
          <p:nvPr/>
        </p:nvSpPr>
        <p:spPr>
          <a:xfrm>
            <a:off x="183629" y="5390708"/>
            <a:ext cx="3150121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b="1" dirty="0" smtClean="0">
                <a:solidFill>
                  <a:srgbClr val="7030A0"/>
                </a:solidFill>
              </a:rPr>
              <a:t>Arrival at Orsay end of 2014</a:t>
            </a:r>
          </a:p>
          <a:p>
            <a:pPr marL="285750" indent="-285750">
              <a:buFontTx/>
              <a:buChar char="-"/>
            </a:pPr>
            <a:r>
              <a:rPr lang="en-US" sz="1400" b="1" dirty="0" smtClean="0">
                <a:solidFill>
                  <a:srgbClr val="7030A0"/>
                </a:solidFill>
              </a:rPr>
              <a:t>Running check with water at 16°C</a:t>
            </a:r>
          </a:p>
          <a:p>
            <a:pPr marL="285750" indent="-285750">
              <a:buFontTx/>
              <a:buChar char="-"/>
            </a:pPr>
            <a:r>
              <a:rPr lang="en-US" sz="1400" b="1" dirty="0" smtClean="0">
                <a:solidFill>
                  <a:srgbClr val="7030A0"/>
                </a:solidFill>
              </a:rPr>
              <a:t>The housing box and tubes connections were made in January</a:t>
            </a:r>
          </a:p>
        </p:txBody>
      </p:sp>
      <p:sp>
        <p:nvSpPr>
          <p:cNvPr id="144" name="ZoneTexte 143"/>
          <p:cNvSpPr txBox="1"/>
          <p:nvPr/>
        </p:nvSpPr>
        <p:spPr>
          <a:xfrm>
            <a:off x="5949962" y="0"/>
            <a:ext cx="3194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romanUcPeriod" startAt="3"/>
            </a:pPr>
            <a:r>
              <a:rPr lang="en-US" sz="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The cooling machine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Installation schematic of the cooling machine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Things done and things to do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Technical anomalies discovered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Technical accident</a:t>
            </a:r>
          </a:p>
        </p:txBody>
      </p:sp>
    </p:spTree>
    <p:extLst>
      <p:ext uri="{BB962C8B-B14F-4D97-AF65-F5344CB8AC3E}">
        <p14:creationId xmlns:p14="http://schemas.microsoft.com/office/powerpoint/2010/main" val="4712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/>
      <p:bldP spid="67" grpId="0" animBg="1"/>
      <p:bldP spid="98" grpId="0" animBg="1"/>
      <p:bldP spid="99" grpId="0" animBg="1"/>
      <p:bldP spid="130" grpId="0"/>
      <p:bldP spid="133" grpId="0"/>
      <p:bldP spid="159" grpId="0" animBg="1"/>
      <p:bldP spid="161" grpId="0" animBg="1"/>
      <p:bldP spid="162" grpId="0" animBg="1"/>
      <p:bldP spid="107" grpId="0" animBg="1"/>
      <p:bldP spid="135" grpId="0" animBg="1"/>
      <p:bldP spid="136" grpId="0" animBg="1"/>
      <p:bldP spid="109" grpId="0"/>
      <p:bldP spid="115" grpId="0"/>
      <p:bldP spid="128" grpId="0"/>
      <p:bldP spid="112" grpId="0"/>
      <p:bldP spid="129" grpId="0" animBg="1"/>
      <p:bldP spid="106" grpId="0" animBg="1"/>
      <p:bldP spid="137" grpId="0"/>
      <p:bldP spid="14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roupe 162"/>
          <p:cNvGrpSpPr/>
          <p:nvPr/>
        </p:nvGrpSpPr>
        <p:grpSpPr>
          <a:xfrm>
            <a:off x="714475" y="2381439"/>
            <a:ext cx="6109369" cy="3535456"/>
            <a:chOff x="1152625" y="1219389"/>
            <a:chExt cx="6109369" cy="3535456"/>
          </a:xfrm>
        </p:grpSpPr>
        <p:sp>
          <p:nvSpPr>
            <p:cNvPr id="4" name="Rectangle 3"/>
            <p:cNvSpPr/>
            <p:nvPr/>
          </p:nvSpPr>
          <p:spPr>
            <a:xfrm>
              <a:off x="5507175" y="1219389"/>
              <a:ext cx="1559839" cy="111956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</a:rPr>
                <a:t>Chiller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622370" y="1337238"/>
              <a:ext cx="1299866" cy="9427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</a:rPr>
                <a:t>Skid</a:t>
              </a:r>
            </a:p>
            <a:p>
              <a:pPr algn="ctr"/>
              <a:r>
                <a:rPr lang="en-US" sz="800" dirty="0" smtClean="0">
                  <a:solidFill>
                    <a:prstClr val="white"/>
                  </a:solidFill>
                </a:rPr>
                <a:t>(for Orsay or without external cooled water)</a:t>
              </a:r>
              <a:endParaRPr lang="en-US" sz="800" dirty="0">
                <a:solidFill>
                  <a:prstClr val="white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507175" y="3281738"/>
              <a:ext cx="1559839" cy="111956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</a:rPr>
                <a:t>Pump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152625" y="1918250"/>
              <a:ext cx="1169879" cy="76601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prstClr val="white"/>
                  </a:solidFill>
                </a:rPr>
                <a:t>Aerocooler</a:t>
              </a:r>
            </a:p>
            <a:p>
              <a:pPr algn="ctr"/>
              <a:r>
                <a:rPr lang="en-US" sz="800" dirty="0" smtClean="0">
                  <a:solidFill>
                    <a:prstClr val="white"/>
                  </a:solidFill>
                </a:rPr>
                <a:t>(for Orsay or without external cooled water)</a:t>
              </a:r>
            </a:p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507175" y="4047754"/>
              <a:ext cx="584939" cy="353546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b="1" dirty="0" smtClean="0">
                  <a:solidFill>
                    <a:prstClr val="white"/>
                  </a:solidFill>
                </a:rPr>
                <a:t>Flowmeter</a:t>
              </a:r>
              <a:endParaRPr lang="en-US" sz="700" b="1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482074" y="4047754"/>
              <a:ext cx="584939" cy="353546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 smtClean="0">
                  <a:solidFill>
                    <a:prstClr val="white"/>
                  </a:solidFill>
                </a:rPr>
                <a:t>1,5kW heater</a:t>
              </a:r>
              <a:endParaRPr lang="en-US" sz="800" b="1" dirty="0">
                <a:solidFill>
                  <a:prstClr val="white"/>
                </a:solidFill>
              </a:endParaRPr>
            </a:p>
          </p:txBody>
        </p:sp>
        <p:cxnSp>
          <p:nvCxnSpPr>
            <p:cNvPr id="17" name="Connecteur droit 16"/>
            <p:cNvCxnSpPr/>
            <p:nvPr/>
          </p:nvCxnSpPr>
          <p:spPr>
            <a:xfrm>
              <a:off x="4922235" y="1985405"/>
              <a:ext cx="584939" cy="0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60"/>
            <p:cNvSpPr/>
            <p:nvPr/>
          </p:nvSpPr>
          <p:spPr>
            <a:xfrm>
              <a:off x="5507175" y="3281738"/>
              <a:ext cx="584939" cy="35354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 smtClean="0">
                  <a:solidFill>
                    <a:prstClr val="white"/>
                  </a:solidFill>
                </a:rPr>
                <a:t>Pump ON</a:t>
              </a:r>
            </a:p>
            <a:p>
              <a:pPr algn="ctr"/>
              <a:r>
                <a:rPr lang="en-US" sz="800" b="1" dirty="0" smtClean="0">
                  <a:solidFill>
                    <a:prstClr val="white"/>
                  </a:solidFill>
                </a:rPr>
                <a:t>Remote control</a:t>
              </a:r>
              <a:endParaRPr lang="en-US" sz="800" b="1" dirty="0">
                <a:solidFill>
                  <a:prstClr val="white"/>
                </a:solidFill>
              </a:endParaRPr>
            </a:p>
          </p:txBody>
        </p:sp>
        <p:sp>
          <p:nvSpPr>
            <p:cNvPr id="62" name="Ellipse 61"/>
            <p:cNvSpPr/>
            <p:nvPr/>
          </p:nvSpPr>
          <p:spPr>
            <a:xfrm>
              <a:off x="5507175" y="1219389"/>
              <a:ext cx="909906" cy="35354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b="1" dirty="0" smtClean="0">
                  <a:solidFill>
                    <a:prstClr val="white"/>
                  </a:solidFill>
                </a:rPr>
                <a:t>Emergency ON/OFF</a:t>
              </a:r>
              <a:endParaRPr lang="en-US" sz="700" b="1" dirty="0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417080" y="1278314"/>
              <a:ext cx="584939" cy="353546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 smtClean="0">
                  <a:solidFill>
                    <a:prstClr val="white"/>
                  </a:solidFill>
                </a:rPr>
                <a:t>CROUZET</a:t>
              </a:r>
              <a:endParaRPr lang="en-US" sz="800" b="1" dirty="0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452491" y="2928193"/>
              <a:ext cx="1039892" cy="76601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</a:rPr>
                <a:t>ECAL detector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43" name="Connecteur droit 42"/>
            <p:cNvCxnSpPr/>
            <p:nvPr/>
          </p:nvCxnSpPr>
          <p:spPr>
            <a:xfrm>
              <a:off x="7197000" y="4224526"/>
              <a:ext cx="0" cy="471394"/>
            </a:xfrm>
            <a:prstGeom prst="line">
              <a:avLst/>
            </a:prstGeom>
            <a:ln w="285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/>
            <p:cNvCxnSpPr>
              <a:stCxn id="15" idx="3"/>
            </p:cNvCxnSpPr>
            <p:nvPr/>
          </p:nvCxnSpPr>
          <p:spPr>
            <a:xfrm>
              <a:off x="7067013" y="4224526"/>
              <a:ext cx="129987" cy="0"/>
            </a:xfrm>
            <a:prstGeom prst="line">
              <a:avLst/>
            </a:prstGeom>
            <a:ln w="285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52"/>
            <p:cNvCxnSpPr/>
            <p:nvPr/>
          </p:nvCxnSpPr>
          <p:spPr>
            <a:xfrm>
              <a:off x="5182208" y="4695920"/>
              <a:ext cx="2014792" cy="0"/>
            </a:xfrm>
            <a:prstGeom prst="line">
              <a:avLst/>
            </a:prstGeom>
            <a:ln w="285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58"/>
            <p:cNvCxnSpPr/>
            <p:nvPr/>
          </p:nvCxnSpPr>
          <p:spPr>
            <a:xfrm>
              <a:off x="5182208" y="3399587"/>
              <a:ext cx="0" cy="1296334"/>
            </a:xfrm>
            <a:prstGeom prst="line">
              <a:avLst/>
            </a:prstGeom>
            <a:ln w="285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eur droit 63"/>
            <p:cNvCxnSpPr/>
            <p:nvPr/>
          </p:nvCxnSpPr>
          <p:spPr>
            <a:xfrm>
              <a:off x="3492383" y="3399587"/>
              <a:ext cx="1689825" cy="0"/>
            </a:xfrm>
            <a:prstGeom prst="line">
              <a:avLst/>
            </a:prstGeom>
            <a:ln w="285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Ellipse 97"/>
            <p:cNvSpPr/>
            <p:nvPr/>
          </p:nvSpPr>
          <p:spPr>
            <a:xfrm>
              <a:off x="3557376" y="3340663"/>
              <a:ext cx="129987" cy="117849"/>
            </a:xfrm>
            <a:prstGeom prst="ellipse">
              <a:avLst/>
            </a:prstGeom>
            <a:solidFill>
              <a:srgbClr val="F517CB"/>
            </a:solidFill>
            <a:ln>
              <a:solidFill>
                <a:srgbClr val="F517C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9" name="Ellipse 98"/>
            <p:cNvSpPr/>
            <p:nvPr/>
          </p:nvSpPr>
          <p:spPr>
            <a:xfrm>
              <a:off x="3362396" y="2928193"/>
              <a:ext cx="129987" cy="117849"/>
            </a:xfrm>
            <a:prstGeom prst="ellipse">
              <a:avLst/>
            </a:prstGeom>
            <a:solidFill>
              <a:srgbClr val="F517CB"/>
            </a:solidFill>
            <a:ln>
              <a:solidFill>
                <a:srgbClr val="F517C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100" name="Connecteur droit 99"/>
            <p:cNvCxnSpPr/>
            <p:nvPr/>
          </p:nvCxnSpPr>
          <p:spPr>
            <a:xfrm>
              <a:off x="5832141" y="2338950"/>
              <a:ext cx="0" cy="942788"/>
            </a:xfrm>
            <a:prstGeom prst="line">
              <a:avLst/>
            </a:prstGeom>
            <a:ln w="285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necteur droit 102"/>
            <p:cNvCxnSpPr/>
            <p:nvPr/>
          </p:nvCxnSpPr>
          <p:spPr>
            <a:xfrm>
              <a:off x="5702154" y="2338950"/>
              <a:ext cx="0" cy="942788"/>
            </a:xfrm>
            <a:prstGeom prst="line">
              <a:avLst/>
            </a:prstGeom>
            <a:ln w="285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Rectangle 104"/>
            <p:cNvSpPr/>
            <p:nvPr/>
          </p:nvSpPr>
          <p:spPr>
            <a:xfrm>
              <a:off x="6411763" y="3279871"/>
              <a:ext cx="649933" cy="47139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prstClr val="white"/>
                  </a:solidFill>
                </a:rPr>
                <a:t>Vacuum pump</a:t>
              </a:r>
              <a:endParaRPr lang="en-US" sz="1000" dirty="0">
                <a:solidFill>
                  <a:prstClr val="white"/>
                </a:solidFill>
              </a:endParaRPr>
            </a:p>
          </p:txBody>
        </p:sp>
        <p:cxnSp>
          <p:nvCxnSpPr>
            <p:cNvPr id="116" name="Connecteur droit 115"/>
            <p:cNvCxnSpPr/>
            <p:nvPr/>
          </p:nvCxnSpPr>
          <p:spPr>
            <a:xfrm>
              <a:off x="3492383" y="3517435"/>
              <a:ext cx="1299866" cy="0"/>
            </a:xfrm>
            <a:prstGeom prst="line">
              <a:avLst/>
            </a:prstGeom>
            <a:ln w="285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necteur droit 117"/>
            <p:cNvCxnSpPr/>
            <p:nvPr/>
          </p:nvCxnSpPr>
          <p:spPr>
            <a:xfrm>
              <a:off x="4792249" y="3517435"/>
              <a:ext cx="0" cy="1237409"/>
            </a:xfrm>
            <a:prstGeom prst="line">
              <a:avLst/>
            </a:prstGeom>
            <a:ln w="285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necteur droit 118"/>
            <p:cNvCxnSpPr/>
            <p:nvPr/>
          </p:nvCxnSpPr>
          <p:spPr>
            <a:xfrm>
              <a:off x="4792249" y="4754845"/>
              <a:ext cx="2469745" cy="0"/>
            </a:xfrm>
            <a:prstGeom prst="line">
              <a:avLst/>
            </a:prstGeom>
            <a:ln w="285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necteur droit 122"/>
            <p:cNvCxnSpPr/>
            <p:nvPr/>
          </p:nvCxnSpPr>
          <p:spPr>
            <a:xfrm>
              <a:off x="7261993" y="3929905"/>
              <a:ext cx="0" cy="824940"/>
            </a:xfrm>
            <a:prstGeom prst="line">
              <a:avLst/>
            </a:prstGeom>
            <a:ln w="285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necteur droit 124"/>
            <p:cNvCxnSpPr/>
            <p:nvPr/>
          </p:nvCxnSpPr>
          <p:spPr>
            <a:xfrm>
              <a:off x="7067013" y="3929905"/>
              <a:ext cx="194980" cy="0"/>
            </a:xfrm>
            <a:prstGeom prst="line">
              <a:avLst/>
            </a:prstGeom>
            <a:ln w="285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Ellipse 156"/>
            <p:cNvSpPr/>
            <p:nvPr/>
          </p:nvSpPr>
          <p:spPr>
            <a:xfrm>
              <a:off x="5572168" y="1867556"/>
              <a:ext cx="454953" cy="29462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 smtClean="0">
                  <a:solidFill>
                    <a:prstClr val="white"/>
                  </a:solidFill>
                </a:rPr>
                <a:t>Set °C</a:t>
              </a:r>
              <a:endParaRPr lang="en-US" sz="800" b="1" dirty="0">
                <a:solidFill>
                  <a:prstClr val="white"/>
                </a:solidFill>
              </a:endParaRPr>
            </a:p>
          </p:txBody>
        </p:sp>
        <p:sp>
          <p:nvSpPr>
            <p:cNvPr id="158" name="Ellipse 157"/>
            <p:cNvSpPr/>
            <p:nvPr/>
          </p:nvSpPr>
          <p:spPr>
            <a:xfrm>
              <a:off x="6027121" y="1867556"/>
              <a:ext cx="519946" cy="29462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 smtClean="0">
                  <a:solidFill>
                    <a:prstClr val="white"/>
                  </a:solidFill>
                </a:rPr>
                <a:t>Real °C</a:t>
              </a:r>
              <a:endParaRPr lang="en-US" sz="800" b="1" dirty="0">
                <a:solidFill>
                  <a:prstClr val="white"/>
                </a:solidFill>
              </a:endParaRPr>
            </a:p>
          </p:txBody>
        </p:sp>
        <p:sp>
          <p:nvSpPr>
            <p:cNvPr id="129" name="Ellipse 128"/>
            <p:cNvSpPr/>
            <p:nvPr/>
          </p:nvSpPr>
          <p:spPr>
            <a:xfrm>
              <a:off x="2498626" y="2928193"/>
              <a:ext cx="129987" cy="117849"/>
            </a:xfrm>
            <a:prstGeom prst="ellipse">
              <a:avLst/>
            </a:prstGeom>
            <a:solidFill>
              <a:srgbClr val="F517CB"/>
            </a:solidFill>
            <a:ln>
              <a:solidFill>
                <a:srgbClr val="F517C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6" name="Ellipse 105"/>
            <p:cNvSpPr/>
            <p:nvPr/>
          </p:nvSpPr>
          <p:spPr>
            <a:xfrm>
              <a:off x="4320055" y="3465372"/>
              <a:ext cx="129987" cy="117849"/>
            </a:xfrm>
            <a:prstGeom prst="ellipse">
              <a:avLst/>
            </a:prstGeom>
            <a:solidFill>
              <a:srgbClr val="F517CB"/>
            </a:solidFill>
            <a:ln>
              <a:solidFill>
                <a:srgbClr val="F517C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139" name="Connecteur droit 138"/>
            <p:cNvCxnSpPr/>
            <p:nvPr/>
          </p:nvCxnSpPr>
          <p:spPr>
            <a:xfrm>
              <a:off x="2288145" y="2103253"/>
              <a:ext cx="1299866" cy="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4" name="Groupe 163"/>
          <p:cNvGrpSpPr/>
          <p:nvPr/>
        </p:nvGrpSpPr>
        <p:grpSpPr>
          <a:xfrm>
            <a:off x="6621221" y="1076325"/>
            <a:ext cx="2522779" cy="1990731"/>
            <a:chOff x="6430721" y="1076325"/>
            <a:chExt cx="2522779" cy="1990731"/>
          </a:xfrm>
        </p:grpSpPr>
        <p:pic>
          <p:nvPicPr>
            <p:cNvPr id="117" name="Picture 3" descr="\\Ipncatia\cao\Catia\Catia_BD\RDD\PANDA\COOLING SYSTEM\guarnelli\Projets\Projet Panda\Demonstrateur Cooling\Eurodifroid\20150114_161905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141"/>
            <a:stretch/>
          </p:blipFill>
          <p:spPr bwMode="auto">
            <a:xfrm rot="5400000">
              <a:off x="6037624" y="1488476"/>
              <a:ext cx="1971677" cy="1185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44" name="Groupe 143"/>
            <p:cNvGrpSpPr/>
            <p:nvPr/>
          </p:nvGrpSpPr>
          <p:grpSpPr>
            <a:xfrm>
              <a:off x="7693942" y="1076325"/>
              <a:ext cx="1259558" cy="1971674"/>
              <a:chOff x="3749035" y="2771055"/>
              <a:chExt cx="2876738" cy="3908116"/>
            </a:xfrm>
          </p:grpSpPr>
          <p:pic>
            <p:nvPicPr>
              <p:cNvPr id="148" name="Picture 2" descr="D:\PERSO\Photos\Images G900\141231\20141222_155601.jp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 rot="5400000">
                <a:off x="3238285" y="3291682"/>
                <a:ext cx="3898242" cy="2876735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9" name="ZoneTexte 148"/>
              <p:cNvSpPr txBox="1"/>
              <p:nvPr/>
            </p:nvSpPr>
            <p:spPr>
              <a:xfrm>
                <a:off x="3749035" y="2771055"/>
                <a:ext cx="2767966" cy="6100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7030A0"/>
                    </a:solidFill>
                  </a:rPr>
                  <a:t>Internal view</a:t>
                </a:r>
                <a:endParaRPr lang="en-US" sz="1400" dirty="0">
                  <a:solidFill>
                    <a:srgbClr val="7030A0"/>
                  </a:solidFill>
                </a:endParaRPr>
              </a:p>
            </p:txBody>
          </p:sp>
        </p:grpSp>
      </p:grpSp>
      <p:pic>
        <p:nvPicPr>
          <p:cNvPr id="151" name="Image 150" descr="DSCF1036.JPG"/>
          <p:cNvPicPr>
            <a:picLocks noChangeAspect="1"/>
          </p:cNvPicPr>
          <p:nvPr/>
        </p:nvPicPr>
        <p:blipFill>
          <a:blip r:embed="rId5" cstate="print"/>
          <a:srcRect l="20632" t="9097" r="13645"/>
          <a:stretch>
            <a:fillRect/>
          </a:stretch>
        </p:blipFill>
        <p:spPr>
          <a:xfrm>
            <a:off x="7118349" y="4114800"/>
            <a:ext cx="1835151" cy="1903685"/>
          </a:xfrm>
          <a:prstGeom prst="rect">
            <a:avLst/>
          </a:prstGeom>
        </p:spPr>
      </p:pic>
      <p:grpSp>
        <p:nvGrpSpPr>
          <p:cNvPr id="167" name="Groupe 166"/>
          <p:cNvGrpSpPr/>
          <p:nvPr/>
        </p:nvGrpSpPr>
        <p:grpSpPr>
          <a:xfrm>
            <a:off x="1781175" y="3990975"/>
            <a:ext cx="3123303" cy="1990724"/>
            <a:chOff x="1781175" y="3990975"/>
            <a:chExt cx="3123303" cy="1990724"/>
          </a:xfrm>
        </p:grpSpPr>
        <p:pic>
          <p:nvPicPr>
            <p:cNvPr id="153" name="Image 152" descr="DSCF1032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16200000">
              <a:off x="3171979" y="4249199"/>
              <a:ext cx="1980000" cy="1484999"/>
            </a:xfrm>
            <a:prstGeom prst="rect">
              <a:avLst/>
            </a:prstGeom>
          </p:spPr>
        </p:pic>
        <p:pic>
          <p:nvPicPr>
            <p:cNvPr id="156" name="Picture 2" descr="D:\PERSO\Photos\Images G900\150309\20150310_123946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147"/>
            <a:stretch/>
          </p:blipFill>
          <p:spPr bwMode="auto">
            <a:xfrm>
              <a:off x="1781175" y="3994150"/>
              <a:ext cx="1616445" cy="19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6" name="ZoneTexte 165"/>
            <p:cNvSpPr txBox="1"/>
            <p:nvPr/>
          </p:nvSpPr>
          <p:spPr>
            <a:xfrm>
              <a:off x="3407692" y="3990975"/>
              <a:ext cx="1211933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7030A0"/>
                  </a:solidFill>
                </a:rPr>
                <a:t>Internal view</a:t>
              </a:r>
              <a:endParaRPr lang="en-US" sz="1400" dirty="0">
                <a:solidFill>
                  <a:srgbClr val="7030A0"/>
                </a:solidFill>
              </a:endParaRPr>
            </a:p>
          </p:txBody>
        </p:sp>
      </p:grpSp>
      <p:pic>
        <p:nvPicPr>
          <p:cNvPr id="168" name="Image 167" descr="DSCF103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76300" y="1616869"/>
            <a:ext cx="1666875" cy="1250156"/>
          </a:xfrm>
          <a:prstGeom prst="rect">
            <a:avLst/>
          </a:prstGeom>
        </p:spPr>
      </p:pic>
      <p:cxnSp>
        <p:nvCxnSpPr>
          <p:cNvPr id="169" name="Connecteur droit avec flèche 168"/>
          <p:cNvCxnSpPr>
            <a:stCxn id="117" idx="2"/>
            <a:endCxn id="4" idx="0"/>
          </p:cNvCxnSpPr>
          <p:nvPr/>
        </p:nvCxnSpPr>
        <p:spPr>
          <a:xfrm flipH="1">
            <a:off x="5848945" y="2081219"/>
            <a:ext cx="772276" cy="300220"/>
          </a:xfrm>
          <a:prstGeom prst="straightConnector1">
            <a:avLst/>
          </a:prstGeom>
          <a:ln w="28575">
            <a:solidFill>
              <a:srgbClr val="7030A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Connecteur droit avec flèche 173"/>
          <p:cNvCxnSpPr>
            <a:stCxn id="151" idx="1"/>
          </p:cNvCxnSpPr>
          <p:nvPr/>
        </p:nvCxnSpPr>
        <p:spPr>
          <a:xfrm flipH="1" flipV="1">
            <a:off x="6610945" y="4972239"/>
            <a:ext cx="507404" cy="94404"/>
          </a:xfrm>
          <a:prstGeom prst="straightConnector1">
            <a:avLst/>
          </a:prstGeom>
          <a:ln w="28575">
            <a:solidFill>
              <a:srgbClr val="7030A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Connecteur droit avec flèche 175"/>
          <p:cNvCxnSpPr>
            <a:stCxn id="166" idx="0"/>
            <a:endCxn id="5" idx="2"/>
          </p:cNvCxnSpPr>
          <p:nvPr/>
        </p:nvCxnSpPr>
        <p:spPr>
          <a:xfrm flipH="1" flipV="1">
            <a:off x="3834153" y="3442076"/>
            <a:ext cx="179506" cy="548899"/>
          </a:xfrm>
          <a:prstGeom prst="straightConnector1">
            <a:avLst/>
          </a:prstGeom>
          <a:ln w="28575">
            <a:solidFill>
              <a:srgbClr val="7030A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Connecteur droit avec flèche 178"/>
          <p:cNvCxnSpPr>
            <a:stCxn id="168" idx="2"/>
            <a:endCxn id="8" idx="0"/>
          </p:cNvCxnSpPr>
          <p:nvPr/>
        </p:nvCxnSpPr>
        <p:spPr>
          <a:xfrm flipH="1">
            <a:off x="1299415" y="2867025"/>
            <a:ext cx="410323" cy="213275"/>
          </a:xfrm>
          <a:prstGeom prst="straightConnector1">
            <a:avLst/>
          </a:prstGeom>
          <a:ln w="28575">
            <a:solidFill>
              <a:srgbClr val="7030A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1" name="Groupe 190"/>
          <p:cNvGrpSpPr>
            <a:grpSpLocks noChangeAspect="1"/>
          </p:cNvGrpSpPr>
          <p:nvPr/>
        </p:nvGrpSpPr>
        <p:grpSpPr>
          <a:xfrm>
            <a:off x="6210301" y="3682216"/>
            <a:ext cx="2933700" cy="2646672"/>
            <a:chOff x="2584739" y="602018"/>
            <a:chExt cx="3849573" cy="3472936"/>
          </a:xfrm>
        </p:grpSpPr>
        <p:pic>
          <p:nvPicPr>
            <p:cNvPr id="182" name="Picture 3" descr="D:\PERSO\Photos\Images G900\150309\20150310_123840.jp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670024" y="1337886"/>
              <a:ext cx="2664102" cy="23673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3" name="ZoneTexte 182"/>
            <p:cNvSpPr txBox="1"/>
            <p:nvPr/>
          </p:nvSpPr>
          <p:spPr>
            <a:xfrm>
              <a:off x="3429142" y="3671092"/>
              <a:ext cx="3005170" cy="40386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7030A0"/>
                  </a:solidFill>
                </a:rPr>
                <a:t>Pump circulator of the chiller</a:t>
              </a:r>
              <a:endParaRPr lang="en-US" sz="1400" dirty="0">
                <a:solidFill>
                  <a:srgbClr val="7030A0"/>
                </a:solidFill>
              </a:endParaRPr>
            </a:p>
          </p:txBody>
        </p:sp>
        <p:cxnSp>
          <p:nvCxnSpPr>
            <p:cNvPr id="184" name="Connecteur droit avec flèche 183"/>
            <p:cNvCxnSpPr/>
            <p:nvPr/>
          </p:nvCxnSpPr>
          <p:spPr>
            <a:xfrm flipH="1" flipV="1">
              <a:off x="5279239" y="2964956"/>
              <a:ext cx="288337" cy="744959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ZoneTexte 184"/>
            <p:cNvSpPr txBox="1"/>
            <p:nvPr/>
          </p:nvSpPr>
          <p:spPr>
            <a:xfrm>
              <a:off x="2584739" y="602018"/>
              <a:ext cx="1875073" cy="6865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7030A0"/>
                  </a:solidFill>
                </a:rPr>
                <a:t>Electromagnetic flowmeter</a:t>
              </a:r>
              <a:endParaRPr lang="en-US" sz="1400" dirty="0">
                <a:solidFill>
                  <a:srgbClr val="7030A0"/>
                </a:solidFill>
              </a:endParaRPr>
            </a:p>
          </p:txBody>
        </p:sp>
        <p:cxnSp>
          <p:nvCxnSpPr>
            <p:cNvPr id="186" name="Connecteur droit avec flèche 185"/>
            <p:cNvCxnSpPr/>
            <p:nvPr/>
          </p:nvCxnSpPr>
          <p:spPr>
            <a:xfrm>
              <a:off x="3772106" y="1157152"/>
              <a:ext cx="974892" cy="143734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ZoneTexte 59"/>
          <p:cNvSpPr txBox="1"/>
          <p:nvPr/>
        </p:nvSpPr>
        <p:spPr>
          <a:xfrm>
            <a:off x="4183908" y="1078984"/>
            <a:ext cx="129186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</a:rPr>
              <a:t>Some pictures</a:t>
            </a:r>
          </a:p>
        </p:txBody>
      </p:sp>
      <p:sp>
        <p:nvSpPr>
          <p:cNvPr id="63" name="ZoneTexte 62"/>
          <p:cNvSpPr txBox="1"/>
          <p:nvPr/>
        </p:nvSpPr>
        <p:spPr>
          <a:xfrm>
            <a:off x="5949962" y="0"/>
            <a:ext cx="3194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romanUcPeriod" startAt="3"/>
            </a:pPr>
            <a:r>
              <a:rPr lang="en-US" sz="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The cooling machine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Installation schematic of the cooling machine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Things done and things to do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Technical anomalies discovered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Technical problem</a:t>
            </a:r>
          </a:p>
        </p:txBody>
      </p:sp>
      <p:sp>
        <p:nvSpPr>
          <p:cNvPr id="66" name="ZoneTexte 65"/>
          <p:cNvSpPr txBox="1"/>
          <p:nvPr/>
        </p:nvSpPr>
        <p:spPr>
          <a:xfrm>
            <a:off x="251999" y="1095153"/>
            <a:ext cx="2662651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en-US" sz="1200" b="1" u="sng" dirty="0" smtClean="0">
                <a:solidFill>
                  <a:srgbClr val="7030A0"/>
                </a:solidFill>
              </a:rPr>
              <a:t>The Installation schematic of the cooling machine</a:t>
            </a:r>
            <a:r>
              <a:rPr lang="en-US" sz="1200" b="1" dirty="0" smtClean="0">
                <a:solidFill>
                  <a:srgbClr val="7030A0"/>
                </a:solidFill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4712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andaLabview.jpg"/>
          <p:cNvPicPr>
            <a:picLocks noChangeAspect="1"/>
          </p:cNvPicPr>
          <p:nvPr/>
        </p:nvPicPr>
        <p:blipFill>
          <a:blip r:embed="rId2" cstate="print"/>
          <a:srcRect t="2652" b="5750"/>
          <a:stretch>
            <a:fillRect/>
          </a:stretch>
        </p:blipFill>
        <p:spPr>
          <a:xfrm>
            <a:off x="247649" y="1752600"/>
            <a:ext cx="8452015" cy="48387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460354" y="866333"/>
            <a:ext cx="419787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</a:rPr>
              <a:t>The control panel is done on a PC with Labview (compatible with EPICS used by Bochum)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949962" y="0"/>
            <a:ext cx="3194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romanUcPeriod" startAt="3"/>
            </a:pPr>
            <a:r>
              <a:rPr lang="en-US" sz="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The cooling machine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Installation schematic of the cooling machine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Things done and things to do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Technical anomalies discovered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Technical problem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51999" y="1095153"/>
            <a:ext cx="2662651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en-US" sz="1200" b="1" u="sng" dirty="0" smtClean="0">
                <a:solidFill>
                  <a:srgbClr val="7030A0"/>
                </a:solidFill>
              </a:rPr>
              <a:t>The Installation schematic of the cooling machine</a:t>
            </a:r>
            <a:r>
              <a:rPr lang="en-US" sz="1200" b="1" dirty="0" smtClean="0">
                <a:solidFill>
                  <a:srgbClr val="7030A0"/>
                </a:solidFill>
              </a:rPr>
              <a:t>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07175" y="1219389"/>
            <a:ext cx="1559839" cy="11195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Chiller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22370" y="1337238"/>
            <a:ext cx="1299866" cy="9427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Skid</a:t>
            </a:r>
          </a:p>
          <a:p>
            <a:pPr algn="ctr"/>
            <a:r>
              <a:rPr lang="en-US" sz="800" dirty="0" smtClean="0">
                <a:solidFill>
                  <a:prstClr val="white"/>
                </a:solidFill>
              </a:rPr>
              <a:t>(for Orsay or without external cooled water)</a:t>
            </a:r>
            <a:endParaRPr lang="en-US" sz="800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07175" y="3281738"/>
            <a:ext cx="1559839" cy="11195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Pump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52625" y="1918250"/>
            <a:ext cx="1169879" cy="7660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Aerocooler</a:t>
            </a:r>
          </a:p>
          <a:p>
            <a:pPr algn="ctr"/>
            <a:r>
              <a:rPr lang="en-US" sz="800" dirty="0" smtClean="0">
                <a:solidFill>
                  <a:prstClr val="white"/>
                </a:solidFill>
              </a:rPr>
              <a:t>(for Orsay or without external cooled water)</a:t>
            </a:r>
          </a:p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507175" y="4047754"/>
            <a:ext cx="584939" cy="35354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prstClr val="white"/>
                </a:solidFill>
              </a:rPr>
              <a:t>Flowmeter</a:t>
            </a:r>
            <a:endParaRPr lang="en-US" sz="700" b="1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82074" y="4047754"/>
            <a:ext cx="584939" cy="35354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prstClr val="white"/>
                </a:solidFill>
              </a:rPr>
              <a:t>1,5kW heater</a:t>
            </a:r>
            <a:endParaRPr lang="en-US" sz="800" b="1" dirty="0">
              <a:solidFill>
                <a:prstClr val="white"/>
              </a:solidFill>
            </a:endParaRPr>
          </a:p>
        </p:txBody>
      </p:sp>
      <p:cxnSp>
        <p:nvCxnSpPr>
          <p:cNvPr id="17" name="Connecteur droit 16"/>
          <p:cNvCxnSpPr/>
          <p:nvPr/>
        </p:nvCxnSpPr>
        <p:spPr>
          <a:xfrm>
            <a:off x="4922235" y="1985405"/>
            <a:ext cx="584939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5507175" y="3281738"/>
            <a:ext cx="584939" cy="35354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prstClr val="white"/>
                </a:solidFill>
              </a:rPr>
              <a:t>Pump ON</a:t>
            </a:r>
          </a:p>
          <a:p>
            <a:pPr algn="ctr"/>
            <a:r>
              <a:rPr lang="en-US" sz="800" b="1" dirty="0" smtClean="0">
                <a:solidFill>
                  <a:prstClr val="white"/>
                </a:solidFill>
              </a:rPr>
              <a:t>Remote control</a:t>
            </a:r>
            <a:endParaRPr lang="en-US" sz="800" b="1" dirty="0">
              <a:solidFill>
                <a:prstClr val="white"/>
              </a:solidFill>
            </a:endParaRPr>
          </a:p>
        </p:txBody>
      </p:sp>
      <p:sp>
        <p:nvSpPr>
          <p:cNvPr id="62" name="Ellipse 61"/>
          <p:cNvSpPr/>
          <p:nvPr/>
        </p:nvSpPr>
        <p:spPr>
          <a:xfrm>
            <a:off x="5507175" y="1219389"/>
            <a:ext cx="909906" cy="35354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prstClr val="white"/>
                </a:solidFill>
              </a:rPr>
              <a:t>Emergency ON/OFF</a:t>
            </a:r>
            <a:endParaRPr lang="en-US" sz="700" b="1" dirty="0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417080" y="1278314"/>
            <a:ext cx="584939" cy="35354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prstClr val="white"/>
                </a:solidFill>
              </a:rPr>
              <a:t>CROUZET</a:t>
            </a:r>
            <a:endParaRPr lang="en-US" sz="800" b="1" dirty="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452491" y="2928193"/>
            <a:ext cx="1039892" cy="76601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ECAL detector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43" name="Connecteur droit 42"/>
          <p:cNvCxnSpPr/>
          <p:nvPr/>
        </p:nvCxnSpPr>
        <p:spPr>
          <a:xfrm>
            <a:off x="7197000" y="4224526"/>
            <a:ext cx="0" cy="471394"/>
          </a:xfrm>
          <a:prstGeom prst="line">
            <a:avLst/>
          </a:prstGeom>
          <a:ln w="28575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>
            <a:stCxn id="15" idx="3"/>
          </p:cNvCxnSpPr>
          <p:nvPr/>
        </p:nvCxnSpPr>
        <p:spPr>
          <a:xfrm>
            <a:off x="7067013" y="4224526"/>
            <a:ext cx="129987" cy="0"/>
          </a:xfrm>
          <a:prstGeom prst="line">
            <a:avLst/>
          </a:prstGeom>
          <a:ln w="28575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>
            <a:off x="5182208" y="4695920"/>
            <a:ext cx="2014792" cy="0"/>
          </a:xfrm>
          <a:prstGeom prst="line">
            <a:avLst/>
          </a:prstGeom>
          <a:ln w="28575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/>
          <p:cNvCxnSpPr/>
          <p:nvPr/>
        </p:nvCxnSpPr>
        <p:spPr>
          <a:xfrm>
            <a:off x="5182208" y="3399587"/>
            <a:ext cx="0" cy="1296334"/>
          </a:xfrm>
          <a:prstGeom prst="line">
            <a:avLst/>
          </a:prstGeom>
          <a:ln w="28575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/>
          <p:cNvCxnSpPr/>
          <p:nvPr/>
        </p:nvCxnSpPr>
        <p:spPr>
          <a:xfrm>
            <a:off x="3492383" y="3399587"/>
            <a:ext cx="1689825" cy="0"/>
          </a:xfrm>
          <a:prstGeom prst="line">
            <a:avLst/>
          </a:prstGeom>
          <a:ln w="28575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Plaque 66"/>
          <p:cNvSpPr/>
          <p:nvPr/>
        </p:nvSpPr>
        <p:spPr>
          <a:xfrm>
            <a:off x="3459886" y="5511233"/>
            <a:ext cx="1949798" cy="1060637"/>
          </a:xfrm>
          <a:prstGeom prst="bevel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Computer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75" name="Connecteur droit 74"/>
          <p:cNvCxnSpPr/>
          <p:nvPr/>
        </p:nvCxnSpPr>
        <p:spPr>
          <a:xfrm>
            <a:off x="5312195" y="4401299"/>
            <a:ext cx="0" cy="1119561"/>
          </a:xfrm>
          <a:prstGeom prst="line">
            <a:avLst/>
          </a:prstGeom>
          <a:ln w="28575">
            <a:solidFill>
              <a:srgbClr val="92D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Ellipse 97"/>
          <p:cNvSpPr/>
          <p:nvPr/>
        </p:nvSpPr>
        <p:spPr>
          <a:xfrm>
            <a:off x="3557376" y="3340663"/>
            <a:ext cx="129987" cy="117849"/>
          </a:xfrm>
          <a:prstGeom prst="ellipse">
            <a:avLst/>
          </a:prstGeom>
          <a:solidFill>
            <a:srgbClr val="F517CB"/>
          </a:solidFill>
          <a:ln>
            <a:solidFill>
              <a:srgbClr val="F51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9" name="Ellipse 98"/>
          <p:cNvSpPr/>
          <p:nvPr/>
        </p:nvSpPr>
        <p:spPr>
          <a:xfrm>
            <a:off x="3362396" y="2928193"/>
            <a:ext cx="129987" cy="117849"/>
          </a:xfrm>
          <a:prstGeom prst="ellipse">
            <a:avLst/>
          </a:prstGeom>
          <a:solidFill>
            <a:srgbClr val="F517CB"/>
          </a:solidFill>
          <a:ln>
            <a:solidFill>
              <a:srgbClr val="F51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0" name="Connecteur droit 99"/>
          <p:cNvCxnSpPr/>
          <p:nvPr/>
        </p:nvCxnSpPr>
        <p:spPr>
          <a:xfrm>
            <a:off x="5832141" y="2338950"/>
            <a:ext cx="0" cy="942788"/>
          </a:xfrm>
          <a:prstGeom prst="line">
            <a:avLst/>
          </a:prstGeom>
          <a:ln w="28575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cteur droit 102"/>
          <p:cNvCxnSpPr/>
          <p:nvPr/>
        </p:nvCxnSpPr>
        <p:spPr>
          <a:xfrm>
            <a:off x="5702154" y="2338950"/>
            <a:ext cx="0" cy="942788"/>
          </a:xfrm>
          <a:prstGeom prst="line">
            <a:avLst/>
          </a:prstGeom>
          <a:ln w="28575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/>
          <p:cNvSpPr/>
          <p:nvPr/>
        </p:nvSpPr>
        <p:spPr>
          <a:xfrm>
            <a:off x="6411763" y="3279871"/>
            <a:ext cx="649933" cy="47139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prstClr val="white"/>
                </a:solidFill>
              </a:rPr>
              <a:t>Vacuum pump</a:t>
            </a:r>
            <a:endParaRPr lang="en-US" sz="1000" dirty="0">
              <a:solidFill>
                <a:prstClr val="white"/>
              </a:solidFill>
            </a:endParaRPr>
          </a:p>
        </p:txBody>
      </p:sp>
      <p:cxnSp>
        <p:nvCxnSpPr>
          <p:cNvPr id="116" name="Connecteur droit 115"/>
          <p:cNvCxnSpPr/>
          <p:nvPr/>
        </p:nvCxnSpPr>
        <p:spPr>
          <a:xfrm>
            <a:off x="3492383" y="3517435"/>
            <a:ext cx="1299866" cy="0"/>
          </a:xfrm>
          <a:prstGeom prst="line">
            <a:avLst/>
          </a:prstGeom>
          <a:ln w="28575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cteur droit 117"/>
          <p:cNvCxnSpPr/>
          <p:nvPr/>
        </p:nvCxnSpPr>
        <p:spPr>
          <a:xfrm>
            <a:off x="4792249" y="3517435"/>
            <a:ext cx="0" cy="1237409"/>
          </a:xfrm>
          <a:prstGeom prst="line">
            <a:avLst/>
          </a:prstGeom>
          <a:ln w="28575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cteur droit 118"/>
          <p:cNvCxnSpPr/>
          <p:nvPr/>
        </p:nvCxnSpPr>
        <p:spPr>
          <a:xfrm>
            <a:off x="4792249" y="4754845"/>
            <a:ext cx="2469745" cy="0"/>
          </a:xfrm>
          <a:prstGeom prst="line">
            <a:avLst/>
          </a:prstGeom>
          <a:ln w="28575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necteur droit 122"/>
          <p:cNvCxnSpPr/>
          <p:nvPr/>
        </p:nvCxnSpPr>
        <p:spPr>
          <a:xfrm>
            <a:off x="7261993" y="3929905"/>
            <a:ext cx="0" cy="824940"/>
          </a:xfrm>
          <a:prstGeom prst="line">
            <a:avLst/>
          </a:prstGeom>
          <a:ln w="28575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necteur droit 124"/>
          <p:cNvCxnSpPr/>
          <p:nvPr/>
        </p:nvCxnSpPr>
        <p:spPr>
          <a:xfrm>
            <a:off x="7067013" y="3929905"/>
            <a:ext cx="194980" cy="0"/>
          </a:xfrm>
          <a:prstGeom prst="line">
            <a:avLst/>
          </a:prstGeom>
          <a:ln w="28575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ZoneTexte 130"/>
          <p:cNvSpPr txBox="1"/>
          <p:nvPr/>
        </p:nvSpPr>
        <p:spPr>
          <a:xfrm>
            <a:off x="2355572" y="2728161"/>
            <a:ext cx="1354537" cy="2014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</a:rPr>
              <a:t>EMC Temperatures -25°C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132" name="ZoneTexte 131"/>
          <p:cNvSpPr txBox="1"/>
          <p:nvPr/>
        </p:nvSpPr>
        <p:spPr>
          <a:xfrm>
            <a:off x="3654866" y="3059109"/>
            <a:ext cx="968229" cy="3274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</a:rPr>
              <a:t>Temp. EMC inlet </a:t>
            </a:r>
          </a:p>
          <a:p>
            <a:r>
              <a:rPr lang="en-US" sz="1000" dirty="0" smtClean="0">
                <a:solidFill>
                  <a:prstClr val="black"/>
                </a:solidFill>
              </a:rPr>
              <a:t>(security -40°C)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133" name="ZoneTexte 132"/>
          <p:cNvSpPr txBox="1"/>
          <p:nvPr/>
        </p:nvSpPr>
        <p:spPr>
          <a:xfrm>
            <a:off x="4174812" y="5511233"/>
            <a:ext cx="1011634" cy="2014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</a:rPr>
              <a:t>RS485 connection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157" name="Ellipse 156"/>
          <p:cNvSpPr/>
          <p:nvPr/>
        </p:nvSpPr>
        <p:spPr>
          <a:xfrm>
            <a:off x="5572168" y="1867556"/>
            <a:ext cx="454953" cy="29462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prstClr val="white"/>
                </a:solidFill>
              </a:rPr>
              <a:t>Set °C</a:t>
            </a:r>
            <a:endParaRPr lang="en-US" sz="800" b="1" dirty="0">
              <a:solidFill>
                <a:prstClr val="white"/>
              </a:solidFill>
            </a:endParaRPr>
          </a:p>
        </p:txBody>
      </p:sp>
      <p:sp>
        <p:nvSpPr>
          <p:cNvPr id="158" name="Ellipse 157"/>
          <p:cNvSpPr/>
          <p:nvPr/>
        </p:nvSpPr>
        <p:spPr>
          <a:xfrm>
            <a:off x="6027121" y="1867556"/>
            <a:ext cx="519946" cy="29462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prstClr val="white"/>
                </a:solidFill>
              </a:rPr>
              <a:t>Real °C</a:t>
            </a:r>
            <a:endParaRPr lang="en-US" sz="800" b="1" dirty="0">
              <a:solidFill>
                <a:prstClr val="white"/>
              </a:solidFill>
            </a:endParaRPr>
          </a:p>
        </p:txBody>
      </p:sp>
      <p:sp>
        <p:nvSpPr>
          <p:cNvPr id="159" name="Ellipse 158"/>
          <p:cNvSpPr/>
          <p:nvPr/>
        </p:nvSpPr>
        <p:spPr>
          <a:xfrm>
            <a:off x="3635816" y="6176676"/>
            <a:ext cx="454953" cy="29462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prstClr val="white"/>
                </a:solidFill>
              </a:rPr>
              <a:t>Set °C</a:t>
            </a:r>
            <a:endParaRPr lang="en-US" sz="800" b="1" dirty="0">
              <a:solidFill>
                <a:prstClr val="white"/>
              </a:solidFill>
            </a:endParaRPr>
          </a:p>
        </p:txBody>
      </p:sp>
      <p:sp>
        <p:nvSpPr>
          <p:cNvPr id="161" name="Ellipse 160"/>
          <p:cNvSpPr/>
          <p:nvPr/>
        </p:nvSpPr>
        <p:spPr>
          <a:xfrm>
            <a:off x="3626291" y="5640381"/>
            <a:ext cx="519946" cy="29462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prstClr val="white"/>
                </a:solidFill>
              </a:rPr>
              <a:t>EMC °C</a:t>
            </a:r>
            <a:endParaRPr lang="en-US" sz="700" b="1" dirty="0">
              <a:solidFill>
                <a:prstClr val="white"/>
              </a:solidFill>
            </a:endParaRPr>
          </a:p>
        </p:txBody>
      </p:sp>
      <p:sp>
        <p:nvSpPr>
          <p:cNvPr id="162" name="Ellipse 161"/>
          <p:cNvSpPr/>
          <p:nvPr/>
        </p:nvSpPr>
        <p:spPr>
          <a:xfrm>
            <a:off x="4239806" y="5688006"/>
            <a:ext cx="808444" cy="29462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prstClr val="white"/>
                </a:solidFill>
              </a:rPr>
              <a:t>EMC inlet °C</a:t>
            </a:r>
            <a:endParaRPr lang="en-US" sz="700" b="1" dirty="0">
              <a:solidFill>
                <a:prstClr val="white"/>
              </a:solidFill>
            </a:endParaRPr>
          </a:p>
        </p:txBody>
      </p:sp>
      <p:cxnSp>
        <p:nvCxnSpPr>
          <p:cNvPr id="96" name="Connecteur droit 95"/>
          <p:cNvCxnSpPr/>
          <p:nvPr/>
        </p:nvCxnSpPr>
        <p:spPr>
          <a:xfrm flipV="1">
            <a:off x="5312195" y="4283451"/>
            <a:ext cx="259973" cy="117849"/>
          </a:xfrm>
          <a:prstGeom prst="line">
            <a:avLst/>
          </a:prstGeom>
          <a:ln w="28575">
            <a:solidFill>
              <a:srgbClr val="92D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Plaque 106"/>
          <p:cNvSpPr/>
          <p:nvPr/>
        </p:nvSpPr>
        <p:spPr>
          <a:xfrm>
            <a:off x="5868835" y="5511233"/>
            <a:ext cx="1949798" cy="1060637"/>
          </a:xfrm>
          <a:prstGeom prst="bevel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Control panel</a:t>
            </a:r>
          </a:p>
          <a:p>
            <a:pPr algn="ctr"/>
            <a:r>
              <a:rPr lang="en-US" dirty="0" smtClean="0">
                <a:solidFill>
                  <a:prstClr val="white"/>
                </a:solidFill>
              </a:rPr>
              <a:t>(Distribution box?)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20" name="Connecteur droit 119"/>
          <p:cNvCxnSpPr/>
          <p:nvPr/>
        </p:nvCxnSpPr>
        <p:spPr>
          <a:xfrm>
            <a:off x="6677054" y="4416030"/>
            <a:ext cx="0" cy="1095203"/>
          </a:xfrm>
          <a:prstGeom prst="line">
            <a:avLst/>
          </a:prstGeom>
          <a:ln w="28575">
            <a:solidFill>
              <a:srgbClr val="00B050"/>
            </a:solidFill>
            <a:prstDash val="sysDot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cteur droit 120"/>
          <p:cNvCxnSpPr/>
          <p:nvPr/>
        </p:nvCxnSpPr>
        <p:spPr>
          <a:xfrm>
            <a:off x="7099510" y="1337238"/>
            <a:ext cx="1787315" cy="0"/>
          </a:xfrm>
          <a:prstGeom prst="line">
            <a:avLst/>
          </a:prstGeom>
          <a:ln w="28575">
            <a:solidFill>
              <a:srgbClr val="00B050"/>
            </a:solidFill>
            <a:prstDash val="sysDot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cteur droit 121"/>
          <p:cNvCxnSpPr/>
          <p:nvPr/>
        </p:nvCxnSpPr>
        <p:spPr>
          <a:xfrm>
            <a:off x="8886825" y="1337238"/>
            <a:ext cx="0" cy="5057859"/>
          </a:xfrm>
          <a:prstGeom prst="line">
            <a:avLst/>
          </a:prstGeom>
          <a:ln w="28575">
            <a:solidFill>
              <a:srgbClr val="00B050"/>
            </a:solidFill>
            <a:prstDash val="sysDot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necteur droit 123"/>
          <p:cNvCxnSpPr/>
          <p:nvPr/>
        </p:nvCxnSpPr>
        <p:spPr>
          <a:xfrm flipH="1">
            <a:off x="7748984" y="6395097"/>
            <a:ext cx="1137841" cy="0"/>
          </a:xfrm>
          <a:prstGeom prst="line">
            <a:avLst/>
          </a:prstGeom>
          <a:ln w="28575">
            <a:solidFill>
              <a:srgbClr val="00B050"/>
            </a:solidFill>
            <a:prstDash val="sysDot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ZoneTexte 134"/>
          <p:cNvSpPr txBox="1"/>
          <p:nvPr/>
        </p:nvSpPr>
        <p:spPr>
          <a:xfrm>
            <a:off x="7521966" y="1231058"/>
            <a:ext cx="547197" cy="201483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</a:rPr>
              <a:t>ON/OFF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136" name="ZoneTexte 135"/>
          <p:cNvSpPr txBox="1"/>
          <p:nvPr/>
        </p:nvSpPr>
        <p:spPr>
          <a:xfrm rot="16200000">
            <a:off x="6455704" y="4997272"/>
            <a:ext cx="496100" cy="22223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</a:rPr>
              <a:t>ON/OFF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129" name="Ellipse 128"/>
          <p:cNvSpPr/>
          <p:nvPr/>
        </p:nvSpPr>
        <p:spPr>
          <a:xfrm>
            <a:off x="2498626" y="2928193"/>
            <a:ext cx="129987" cy="117849"/>
          </a:xfrm>
          <a:prstGeom prst="ellipse">
            <a:avLst/>
          </a:prstGeom>
          <a:solidFill>
            <a:srgbClr val="F517CB"/>
          </a:solidFill>
          <a:ln>
            <a:solidFill>
              <a:srgbClr val="F51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6" name="Ellipse 105"/>
          <p:cNvSpPr/>
          <p:nvPr/>
        </p:nvSpPr>
        <p:spPr>
          <a:xfrm>
            <a:off x="4320055" y="3465372"/>
            <a:ext cx="129987" cy="117849"/>
          </a:xfrm>
          <a:prstGeom prst="ellipse">
            <a:avLst/>
          </a:prstGeom>
          <a:solidFill>
            <a:srgbClr val="F517CB"/>
          </a:solidFill>
          <a:ln>
            <a:solidFill>
              <a:srgbClr val="F51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7" name="ZoneTexte 136"/>
          <p:cNvSpPr txBox="1"/>
          <p:nvPr/>
        </p:nvSpPr>
        <p:spPr>
          <a:xfrm>
            <a:off x="3992717" y="3593466"/>
            <a:ext cx="729500" cy="2014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</a:rPr>
              <a:t>Manometer</a:t>
            </a:r>
            <a:endParaRPr lang="en-US" sz="1000" dirty="0">
              <a:solidFill>
                <a:prstClr val="black"/>
              </a:solidFill>
            </a:endParaRPr>
          </a:p>
        </p:txBody>
      </p:sp>
      <p:cxnSp>
        <p:nvCxnSpPr>
          <p:cNvPr id="139" name="Connecteur droit 138"/>
          <p:cNvCxnSpPr/>
          <p:nvPr/>
        </p:nvCxnSpPr>
        <p:spPr>
          <a:xfrm>
            <a:off x="2288145" y="2103253"/>
            <a:ext cx="1299866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necteur droit 145"/>
          <p:cNvCxnSpPr/>
          <p:nvPr/>
        </p:nvCxnSpPr>
        <p:spPr>
          <a:xfrm>
            <a:off x="4402289" y="3517435"/>
            <a:ext cx="0" cy="2062349"/>
          </a:xfrm>
          <a:prstGeom prst="line">
            <a:avLst/>
          </a:prstGeom>
          <a:ln w="28575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ZoneTexte 148"/>
          <p:cNvSpPr txBox="1"/>
          <p:nvPr/>
        </p:nvSpPr>
        <p:spPr>
          <a:xfrm>
            <a:off x="116954" y="4057208"/>
            <a:ext cx="3302521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b="1" dirty="0" smtClean="0">
                <a:solidFill>
                  <a:srgbClr val="7030A0"/>
                </a:solidFill>
              </a:rPr>
              <a:t>The RS485 connections with the flowmeter  and the pump are done</a:t>
            </a:r>
          </a:p>
          <a:p>
            <a:pPr marL="285750" indent="-285750">
              <a:buFontTx/>
              <a:buChar char="-"/>
            </a:pPr>
            <a:r>
              <a:rPr lang="en-US" sz="1400" b="1" dirty="0" smtClean="0">
                <a:solidFill>
                  <a:srgbClr val="7030A0"/>
                </a:solidFill>
              </a:rPr>
              <a:t> Installation of a security 3 bar valve (chiller over-pressure problem)</a:t>
            </a:r>
          </a:p>
        </p:txBody>
      </p:sp>
      <p:sp>
        <p:nvSpPr>
          <p:cNvPr id="148" name="ZoneTexte 147"/>
          <p:cNvSpPr txBox="1"/>
          <p:nvPr/>
        </p:nvSpPr>
        <p:spPr>
          <a:xfrm>
            <a:off x="116954" y="5028758"/>
            <a:ext cx="3302521" cy="16004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/>
            <a:r>
              <a:rPr lang="en-US" sz="1400" b="1" u="sng" dirty="0" smtClean="0">
                <a:solidFill>
                  <a:srgbClr val="7030A0"/>
                </a:solidFill>
              </a:rPr>
              <a:t>But  </a:t>
            </a:r>
          </a:p>
          <a:p>
            <a:pPr marL="285750" indent="-285750">
              <a:buFontTx/>
              <a:buChar char="-"/>
            </a:pPr>
            <a:r>
              <a:rPr lang="en-US" sz="1400" b="1" dirty="0" smtClean="0">
                <a:solidFill>
                  <a:srgbClr val="7030A0"/>
                </a:solidFill>
              </a:rPr>
              <a:t>We can’t read out the electronic manometer (pin-out problem)</a:t>
            </a:r>
          </a:p>
          <a:p>
            <a:pPr marL="285750" indent="-285750">
              <a:buFontTx/>
              <a:buChar char="-"/>
            </a:pPr>
            <a:r>
              <a:rPr lang="en-US" sz="1400" b="1" dirty="0" smtClean="0">
                <a:solidFill>
                  <a:srgbClr val="7030A0"/>
                </a:solidFill>
              </a:rPr>
              <a:t>We can’t control the Vacuum pump (Grundfos drivers not found yet)</a:t>
            </a:r>
          </a:p>
          <a:p>
            <a:pPr marL="285750" indent="-285750">
              <a:buFontTx/>
              <a:buChar char="-"/>
            </a:pPr>
            <a:r>
              <a:rPr lang="en-US" sz="1400" b="1" dirty="0" smtClean="0">
                <a:solidFill>
                  <a:srgbClr val="7030A0"/>
                </a:solidFill>
              </a:rPr>
              <a:t>The control command is still to be finished (with Tobias)</a:t>
            </a:r>
          </a:p>
        </p:txBody>
      </p:sp>
      <p:sp>
        <p:nvSpPr>
          <p:cNvPr id="153" name="ZoneTexte 152"/>
          <p:cNvSpPr txBox="1"/>
          <p:nvPr/>
        </p:nvSpPr>
        <p:spPr>
          <a:xfrm>
            <a:off x="7296150" y="3609975"/>
            <a:ext cx="838200" cy="400110"/>
          </a:xfrm>
          <a:prstGeom prst="rect">
            <a:avLst/>
          </a:prstGeom>
          <a:solidFill>
            <a:srgbClr val="FFC0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Security valve</a:t>
            </a:r>
          </a:p>
        </p:txBody>
      </p:sp>
      <p:cxnSp>
        <p:nvCxnSpPr>
          <p:cNvPr id="156" name="Connecteur droit 155"/>
          <p:cNvCxnSpPr>
            <a:endCxn id="153" idx="1"/>
          </p:cNvCxnSpPr>
          <p:nvPr/>
        </p:nvCxnSpPr>
        <p:spPr>
          <a:xfrm>
            <a:off x="7079220" y="3808228"/>
            <a:ext cx="216930" cy="180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/>
          <p:cNvCxnSpPr/>
          <p:nvPr/>
        </p:nvCxnSpPr>
        <p:spPr>
          <a:xfrm>
            <a:off x="6742047" y="1631859"/>
            <a:ext cx="0" cy="1060637"/>
          </a:xfrm>
          <a:prstGeom prst="line">
            <a:avLst/>
          </a:prstGeom>
          <a:ln w="28575">
            <a:solidFill>
              <a:srgbClr val="92D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/>
          <p:cNvCxnSpPr/>
          <p:nvPr/>
        </p:nvCxnSpPr>
        <p:spPr>
          <a:xfrm>
            <a:off x="4922235" y="2692496"/>
            <a:ext cx="1819812" cy="0"/>
          </a:xfrm>
          <a:prstGeom prst="line">
            <a:avLst/>
          </a:prstGeom>
          <a:ln w="28575">
            <a:solidFill>
              <a:srgbClr val="92D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/>
          <p:cNvCxnSpPr/>
          <p:nvPr/>
        </p:nvCxnSpPr>
        <p:spPr>
          <a:xfrm>
            <a:off x="4922235" y="2692496"/>
            <a:ext cx="0" cy="2828364"/>
          </a:xfrm>
          <a:prstGeom prst="line">
            <a:avLst/>
          </a:prstGeom>
          <a:ln w="28575">
            <a:solidFill>
              <a:srgbClr val="92D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/>
          <p:cNvCxnSpPr/>
          <p:nvPr/>
        </p:nvCxnSpPr>
        <p:spPr>
          <a:xfrm>
            <a:off x="6400800" y="4000500"/>
            <a:ext cx="16280" cy="1638208"/>
          </a:xfrm>
          <a:prstGeom prst="line">
            <a:avLst/>
          </a:prstGeom>
          <a:ln w="28575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 flipV="1">
            <a:off x="6410325" y="3751265"/>
            <a:ext cx="326405" cy="239710"/>
          </a:xfrm>
          <a:prstGeom prst="line">
            <a:avLst/>
          </a:prstGeom>
          <a:ln w="28575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ZoneTexte 70"/>
          <p:cNvSpPr txBox="1"/>
          <p:nvPr/>
        </p:nvSpPr>
        <p:spPr>
          <a:xfrm>
            <a:off x="5949962" y="0"/>
            <a:ext cx="3194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romanUcPeriod" startAt="3"/>
            </a:pPr>
            <a:r>
              <a:rPr lang="en-US" sz="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The cooling machine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Installation schematic of the cooling machine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Things done and things to do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Technical anomalies discovered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Technical problem</a:t>
            </a:r>
          </a:p>
        </p:txBody>
      </p:sp>
      <p:sp>
        <p:nvSpPr>
          <p:cNvPr id="68" name="ZoneTexte 67"/>
          <p:cNvSpPr txBox="1"/>
          <p:nvPr/>
        </p:nvSpPr>
        <p:spPr>
          <a:xfrm>
            <a:off x="252000" y="1095153"/>
            <a:ext cx="2186400" cy="2769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u="sng" dirty="0" smtClean="0">
                <a:solidFill>
                  <a:srgbClr val="7030A0"/>
                </a:solidFill>
              </a:rPr>
              <a:t>Things done and things to do : </a:t>
            </a:r>
          </a:p>
        </p:txBody>
      </p:sp>
    </p:spTree>
    <p:extLst>
      <p:ext uri="{BB962C8B-B14F-4D97-AF65-F5344CB8AC3E}">
        <p14:creationId xmlns:p14="http://schemas.microsoft.com/office/powerpoint/2010/main" val="4712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/>
      <p:bldP spid="136" grpId="0" animBg="1"/>
      <p:bldP spid="149" grpId="0" animBg="1"/>
      <p:bldP spid="148" grpId="0" animBg="1"/>
      <p:bldP spid="15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4" name="Connecteur droit 133"/>
          <p:cNvCxnSpPr>
            <a:endCxn id="98" idx="4"/>
          </p:cNvCxnSpPr>
          <p:nvPr/>
        </p:nvCxnSpPr>
        <p:spPr>
          <a:xfrm flipV="1">
            <a:off x="3622370" y="3458511"/>
            <a:ext cx="0" cy="1826177"/>
          </a:xfrm>
          <a:prstGeom prst="line">
            <a:avLst/>
          </a:prstGeom>
          <a:ln w="28575">
            <a:solidFill>
              <a:srgbClr val="F517CB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5507175" y="1219389"/>
            <a:ext cx="1559839" cy="11195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Chiller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22370" y="1337238"/>
            <a:ext cx="1299866" cy="9427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Skid</a:t>
            </a:r>
          </a:p>
          <a:p>
            <a:pPr algn="ctr"/>
            <a:r>
              <a:rPr lang="en-US" sz="800" dirty="0" smtClean="0">
                <a:solidFill>
                  <a:prstClr val="white"/>
                </a:solidFill>
              </a:rPr>
              <a:t>(for Orsay or without external cooled water)</a:t>
            </a:r>
            <a:endParaRPr lang="en-US" sz="800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07175" y="3281738"/>
            <a:ext cx="1559839" cy="11195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Pump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52625" y="1918250"/>
            <a:ext cx="1169879" cy="7660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Aerocooler</a:t>
            </a:r>
          </a:p>
          <a:p>
            <a:pPr algn="ctr"/>
            <a:r>
              <a:rPr lang="en-US" sz="800" dirty="0" smtClean="0">
                <a:solidFill>
                  <a:prstClr val="white"/>
                </a:solidFill>
              </a:rPr>
              <a:t>(for Orsay or without external cooled water)</a:t>
            </a:r>
          </a:p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507175" y="4047754"/>
            <a:ext cx="584939" cy="35354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prstClr val="white"/>
                </a:solidFill>
              </a:rPr>
              <a:t>Flowmeter</a:t>
            </a:r>
            <a:endParaRPr lang="en-US" sz="700" b="1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82074" y="4047754"/>
            <a:ext cx="584939" cy="35354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prstClr val="white"/>
                </a:solidFill>
              </a:rPr>
              <a:t>1,5kW heater</a:t>
            </a:r>
            <a:endParaRPr lang="en-US" sz="800" b="1" dirty="0">
              <a:solidFill>
                <a:prstClr val="white"/>
              </a:solidFill>
            </a:endParaRPr>
          </a:p>
        </p:txBody>
      </p:sp>
      <p:cxnSp>
        <p:nvCxnSpPr>
          <p:cNvPr id="17" name="Connecteur droit 16"/>
          <p:cNvCxnSpPr/>
          <p:nvPr/>
        </p:nvCxnSpPr>
        <p:spPr>
          <a:xfrm>
            <a:off x="4922235" y="1985405"/>
            <a:ext cx="584939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5507175" y="3281738"/>
            <a:ext cx="584939" cy="35354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prstClr val="white"/>
                </a:solidFill>
              </a:rPr>
              <a:t>Pump ON</a:t>
            </a:r>
          </a:p>
          <a:p>
            <a:pPr algn="ctr"/>
            <a:r>
              <a:rPr lang="en-US" sz="800" b="1" dirty="0" smtClean="0">
                <a:solidFill>
                  <a:prstClr val="white"/>
                </a:solidFill>
              </a:rPr>
              <a:t>Remote control</a:t>
            </a:r>
            <a:endParaRPr lang="en-US" sz="800" b="1" dirty="0">
              <a:solidFill>
                <a:prstClr val="white"/>
              </a:solidFill>
            </a:endParaRPr>
          </a:p>
        </p:txBody>
      </p:sp>
      <p:sp>
        <p:nvSpPr>
          <p:cNvPr id="62" name="Ellipse 61"/>
          <p:cNvSpPr/>
          <p:nvPr/>
        </p:nvSpPr>
        <p:spPr>
          <a:xfrm>
            <a:off x="5507175" y="1219389"/>
            <a:ext cx="909906" cy="35354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prstClr val="white"/>
                </a:solidFill>
              </a:rPr>
              <a:t>Emergency ON/OFF</a:t>
            </a:r>
            <a:endParaRPr lang="en-US" sz="700" b="1" dirty="0">
              <a:solidFill>
                <a:prstClr val="white"/>
              </a:solidFill>
            </a:endParaRPr>
          </a:p>
        </p:txBody>
      </p:sp>
      <p:cxnSp>
        <p:nvCxnSpPr>
          <p:cNvPr id="66" name="Connecteur droit 65"/>
          <p:cNvCxnSpPr/>
          <p:nvPr/>
        </p:nvCxnSpPr>
        <p:spPr>
          <a:xfrm flipH="1">
            <a:off x="5312195" y="4224526"/>
            <a:ext cx="194980" cy="0"/>
          </a:xfrm>
          <a:prstGeom prst="line">
            <a:avLst/>
          </a:prstGeom>
          <a:ln w="28575">
            <a:solidFill>
              <a:srgbClr val="F517C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6417080" y="1278314"/>
            <a:ext cx="584939" cy="35354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prstClr val="white"/>
                </a:solidFill>
              </a:rPr>
              <a:t>CROUZET</a:t>
            </a:r>
            <a:endParaRPr lang="en-US" sz="800" b="1" dirty="0">
              <a:solidFill>
                <a:prstClr val="white"/>
              </a:solidFill>
            </a:endParaRPr>
          </a:p>
        </p:txBody>
      </p:sp>
      <p:cxnSp>
        <p:nvCxnSpPr>
          <p:cNvPr id="34" name="Connecteur droit 33"/>
          <p:cNvCxnSpPr/>
          <p:nvPr/>
        </p:nvCxnSpPr>
        <p:spPr>
          <a:xfrm>
            <a:off x="5312195" y="2574647"/>
            <a:ext cx="0" cy="1649879"/>
          </a:xfrm>
          <a:prstGeom prst="line">
            <a:avLst/>
          </a:prstGeom>
          <a:ln w="28575">
            <a:solidFill>
              <a:srgbClr val="F517C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H="1">
            <a:off x="5312195" y="2574647"/>
            <a:ext cx="1364859" cy="0"/>
          </a:xfrm>
          <a:prstGeom prst="line">
            <a:avLst/>
          </a:prstGeom>
          <a:ln w="28575">
            <a:solidFill>
              <a:srgbClr val="F517CB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>
            <a:off x="6677054" y="1631859"/>
            <a:ext cx="0" cy="942788"/>
          </a:xfrm>
          <a:prstGeom prst="line">
            <a:avLst/>
          </a:prstGeom>
          <a:ln w="28575">
            <a:solidFill>
              <a:srgbClr val="F517CB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2452491" y="2928193"/>
            <a:ext cx="1039892" cy="76601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ECAL detector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43" name="Connecteur droit 42"/>
          <p:cNvCxnSpPr/>
          <p:nvPr/>
        </p:nvCxnSpPr>
        <p:spPr>
          <a:xfrm>
            <a:off x="7197000" y="4224526"/>
            <a:ext cx="0" cy="471394"/>
          </a:xfrm>
          <a:prstGeom prst="line">
            <a:avLst/>
          </a:prstGeom>
          <a:ln w="28575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>
            <a:stCxn id="15" idx="3"/>
          </p:cNvCxnSpPr>
          <p:nvPr/>
        </p:nvCxnSpPr>
        <p:spPr>
          <a:xfrm>
            <a:off x="7067013" y="4224526"/>
            <a:ext cx="129987" cy="0"/>
          </a:xfrm>
          <a:prstGeom prst="line">
            <a:avLst/>
          </a:prstGeom>
          <a:ln w="28575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>
            <a:off x="5182208" y="4695920"/>
            <a:ext cx="2014792" cy="0"/>
          </a:xfrm>
          <a:prstGeom prst="line">
            <a:avLst/>
          </a:prstGeom>
          <a:ln w="28575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/>
          <p:cNvCxnSpPr/>
          <p:nvPr/>
        </p:nvCxnSpPr>
        <p:spPr>
          <a:xfrm>
            <a:off x="5182208" y="3399587"/>
            <a:ext cx="0" cy="1296334"/>
          </a:xfrm>
          <a:prstGeom prst="line">
            <a:avLst/>
          </a:prstGeom>
          <a:ln w="28575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/>
          <p:cNvCxnSpPr/>
          <p:nvPr/>
        </p:nvCxnSpPr>
        <p:spPr>
          <a:xfrm>
            <a:off x="3492383" y="3399587"/>
            <a:ext cx="1689825" cy="0"/>
          </a:xfrm>
          <a:prstGeom prst="line">
            <a:avLst/>
          </a:prstGeom>
          <a:ln w="28575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Plaque 66"/>
          <p:cNvSpPr/>
          <p:nvPr/>
        </p:nvSpPr>
        <p:spPr>
          <a:xfrm>
            <a:off x="3459886" y="5511233"/>
            <a:ext cx="1949798" cy="1060637"/>
          </a:xfrm>
          <a:prstGeom prst="bevel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Computer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68" name="Connecteur droit 67"/>
          <p:cNvCxnSpPr/>
          <p:nvPr/>
        </p:nvCxnSpPr>
        <p:spPr>
          <a:xfrm>
            <a:off x="6742047" y="1631859"/>
            <a:ext cx="0" cy="1060637"/>
          </a:xfrm>
          <a:prstGeom prst="line">
            <a:avLst/>
          </a:prstGeom>
          <a:ln w="28575">
            <a:solidFill>
              <a:srgbClr val="92D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>
            <a:off x="4922235" y="2692496"/>
            <a:ext cx="1819812" cy="0"/>
          </a:xfrm>
          <a:prstGeom prst="line">
            <a:avLst/>
          </a:prstGeom>
          <a:ln w="28575">
            <a:solidFill>
              <a:srgbClr val="92D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/>
          <p:cNvCxnSpPr/>
          <p:nvPr/>
        </p:nvCxnSpPr>
        <p:spPr>
          <a:xfrm>
            <a:off x="4922235" y="2692496"/>
            <a:ext cx="0" cy="2828364"/>
          </a:xfrm>
          <a:prstGeom prst="line">
            <a:avLst/>
          </a:prstGeom>
          <a:ln w="28575">
            <a:solidFill>
              <a:srgbClr val="92D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74"/>
          <p:cNvCxnSpPr/>
          <p:nvPr/>
        </p:nvCxnSpPr>
        <p:spPr>
          <a:xfrm>
            <a:off x="5312195" y="4401299"/>
            <a:ext cx="0" cy="1119561"/>
          </a:xfrm>
          <a:prstGeom prst="line">
            <a:avLst/>
          </a:prstGeom>
          <a:ln w="28575">
            <a:solidFill>
              <a:srgbClr val="92D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Ellipse 97"/>
          <p:cNvSpPr/>
          <p:nvPr/>
        </p:nvSpPr>
        <p:spPr>
          <a:xfrm>
            <a:off x="3557376" y="3340663"/>
            <a:ext cx="129987" cy="117849"/>
          </a:xfrm>
          <a:prstGeom prst="ellipse">
            <a:avLst/>
          </a:prstGeom>
          <a:solidFill>
            <a:srgbClr val="F517CB"/>
          </a:solidFill>
          <a:ln>
            <a:solidFill>
              <a:srgbClr val="F51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9" name="Ellipse 98"/>
          <p:cNvSpPr/>
          <p:nvPr/>
        </p:nvSpPr>
        <p:spPr>
          <a:xfrm>
            <a:off x="3362396" y="2928193"/>
            <a:ext cx="129987" cy="117849"/>
          </a:xfrm>
          <a:prstGeom prst="ellipse">
            <a:avLst/>
          </a:prstGeom>
          <a:solidFill>
            <a:srgbClr val="F517CB"/>
          </a:solidFill>
          <a:ln>
            <a:solidFill>
              <a:srgbClr val="F517CB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0" name="Connecteur droit 99"/>
          <p:cNvCxnSpPr/>
          <p:nvPr/>
        </p:nvCxnSpPr>
        <p:spPr>
          <a:xfrm>
            <a:off x="5832141" y="2338950"/>
            <a:ext cx="0" cy="942788"/>
          </a:xfrm>
          <a:prstGeom prst="line">
            <a:avLst/>
          </a:prstGeom>
          <a:ln w="28575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cteur droit 102"/>
          <p:cNvCxnSpPr/>
          <p:nvPr/>
        </p:nvCxnSpPr>
        <p:spPr>
          <a:xfrm>
            <a:off x="5702154" y="2338950"/>
            <a:ext cx="0" cy="942788"/>
          </a:xfrm>
          <a:prstGeom prst="line">
            <a:avLst/>
          </a:prstGeom>
          <a:ln w="28575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/>
          <p:cNvSpPr/>
          <p:nvPr/>
        </p:nvSpPr>
        <p:spPr>
          <a:xfrm>
            <a:off x="6411763" y="3279871"/>
            <a:ext cx="649933" cy="47139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prstClr val="white"/>
                </a:solidFill>
              </a:rPr>
              <a:t>Vacuum pump</a:t>
            </a:r>
            <a:endParaRPr lang="en-US" sz="1000" dirty="0">
              <a:solidFill>
                <a:prstClr val="white"/>
              </a:solidFill>
            </a:endParaRPr>
          </a:p>
        </p:txBody>
      </p:sp>
      <p:cxnSp>
        <p:nvCxnSpPr>
          <p:cNvPr id="116" name="Connecteur droit 115"/>
          <p:cNvCxnSpPr/>
          <p:nvPr/>
        </p:nvCxnSpPr>
        <p:spPr>
          <a:xfrm>
            <a:off x="3492383" y="3517435"/>
            <a:ext cx="1299866" cy="0"/>
          </a:xfrm>
          <a:prstGeom prst="line">
            <a:avLst/>
          </a:prstGeom>
          <a:ln w="28575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cteur droit 117"/>
          <p:cNvCxnSpPr/>
          <p:nvPr/>
        </p:nvCxnSpPr>
        <p:spPr>
          <a:xfrm>
            <a:off x="4792249" y="3517435"/>
            <a:ext cx="0" cy="1237409"/>
          </a:xfrm>
          <a:prstGeom prst="line">
            <a:avLst/>
          </a:prstGeom>
          <a:ln w="28575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cteur droit 118"/>
          <p:cNvCxnSpPr/>
          <p:nvPr/>
        </p:nvCxnSpPr>
        <p:spPr>
          <a:xfrm>
            <a:off x="4792249" y="4754845"/>
            <a:ext cx="2469745" cy="0"/>
          </a:xfrm>
          <a:prstGeom prst="line">
            <a:avLst/>
          </a:prstGeom>
          <a:ln w="28575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necteur droit 122"/>
          <p:cNvCxnSpPr/>
          <p:nvPr/>
        </p:nvCxnSpPr>
        <p:spPr>
          <a:xfrm>
            <a:off x="7261993" y="3929905"/>
            <a:ext cx="0" cy="824940"/>
          </a:xfrm>
          <a:prstGeom prst="line">
            <a:avLst/>
          </a:prstGeom>
          <a:ln w="28575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necteur droit 124"/>
          <p:cNvCxnSpPr/>
          <p:nvPr/>
        </p:nvCxnSpPr>
        <p:spPr>
          <a:xfrm>
            <a:off x="7067013" y="3929905"/>
            <a:ext cx="194980" cy="0"/>
          </a:xfrm>
          <a:prstGeom prst="line">
            <a:avLst/>
          </a:prstGeom>
          <a:ln w="28575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ZoneTexte 130"/>
          <p:cNvSpPr txBox="1"/>
          <p:nvPr/>
        </p:nvSpPr>
        <p:spPr>
          <a:xfrm>
            <a:off x="2355572" y="2728161"/>
            <a:ext cx="1354537" cy="2014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</a:rPr>
              <a:t>EMC Temperatures -25°C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132" name="ZoneTexte 131"/>
          <p:cNvSpPr txBox="1"/>
          <p:nvPr/>
        </p:nvSpPr>
        <p:spPr>
          <a:xfrm>
            <a:off x="3654866" y="3059109"/>
            <a:ext cx="968229" cy="3274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</a:rPr>
              <a:t>Temp. EMC inlet </a:t>
            </a:r>
          </a:p>
          <a:p>
            <a:r>
              <a:rPr lang="en-US" sz="1000" dirty="0" smtClean="0">
                <a:solidFill>
                  <a:prstClr val="black"/>
                </a:solidFill>
              </a:rPr>
              <a:t>(security -40°C)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133" name="ZoneTexte 132"/>
          <p:cNvSpPr txBox="1"/>
          <p:nvPr/>
        </p:nvSpPr>
        <p:spPr>
          <a:xfrm>
            <a:off x="4174812" y="5511233"/>
            <a:ext cx="1011634" cy="2014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</a:rPr>
              <a:t>RS485 connection</a:t>
            </a:r>
            <a:endParaRPr lang="en-US" sz="1000" dirty="0">
              <a:solidFill>
                <a:prstClr val="black"/>
              </a:solidFill>
            </a:endParaRPr>
          </a:p>
        </p:txBody>
      </p:sp>
      <p:cxnSp>
        <p:nvCxnSpPr>
          <p:cNvPr id="147" name="Connecteur droit 146"/>
          <p:cNvCxnSpPr>
            <a:stCxn id="99" idx="5"/>
          </p:cNvCxnSpPr>
          <p:nvPr/>
        </p:nvCxnSpPr>
        <p:spPr>
          <a:xfrm flipV="1">
            <a:off x="3473347" y="2987118"/>
            <a:ext cx="149023" cy="41665"/>
          </a:xfrm>
          <a:prstGeom prst="line">
            <a:avLst/>
          </a:prstGeom>
          <a:ln w="28575">
            <a:solidFill>
              <a:srgbClr val="F517CB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Ellipse 156"/>
          <p:cNvSpPr/>
          <p:nvPr/>
        </p:nvSpPr>
        <p:spPr>
          <a:xfrm>
            <a:off x="5572168" y="1867556"/>
            <a:ext cx="454953" cy="29462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prstClr val="white"/>
                </a:solidFill>
              </a:rPr>
              <a:t>Set °C</a:t>
            </a:r>
            <a:endParaRPr lang="en-US" sz="800" b="1" dirty="0">
              <a:solidFill>
                <a:prstClr val="white"/>
              </a:solidFill>
            </a:endParaRPr>
          </a:p>
        </p:txBody>
      </p:sp>
      <p:sp>
        <p:nvSpPr>
          <p:cNvPr id="158" name="Ellipse 157"/>
          <p:cNvSpPr/>
          <p:nvPr/>
        </p:nvSpPr>
        <p:spPr>
          <a:xfrm>
            <a:off x="6027121" y="1867556"/>
            <a:ext cx="519946" cy="29462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prstClr val="white"/>
                </a:solidFill>
              </a:rPr>
              <a:t>Real °C</a:t>
            </a:r>
            <a:endParaRPr lang="en-US" sz="800" b="1" dirty="0">
              <a:solidFill>
                <a:prstClr val="white"/>
              </a:solidFill>
            </a:endParaRPr>
          </a:p>
        </p:txBody>
      </p:sp>
      <p:sp>
        <p:nvSpPr>
          <p:cNvPr id="159" name="Ellipse 158"/>
          <p:cNvSpPr/>
          <p:nvPr/>
        </p:nvSpPr>
        <p:spPr>
          <a:xfrm>
            <a:off x="3635816" y="6176676"/>
            <a:ext cx="454953" cy="29462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prstClr val="white"/>
                </a:solidFill>
              </a:rPr>
              <a:t>Set °C</a:t>
            </a:r>
            <a:endParaRPr lang="en-US" sz="800" b="1" dirty="0">
              <a:solidFill>
                <a:prstClr val="white"/>
              </a:solidFill>
            </a:endParaRPr>
          </a:p>
        </p:txBody>
      </p:sp>
      <p:sp>
        <p:nvSpPr>
          <p:cNvPr id="161" name="Ellipse 160"/>
          <p:cNvSpPr/>
          <p:nvPr/>
        </p:nvSpPr>
        <p:spPr>
          <a:xfrm>
            <a:off x="3626291" y="5640381"/>
            <a:ext cx="519946" cy="29462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prstClr val="white"/>
                </a:solidFill>
              </a:rPr>
              <a:t>EMC °C</a:t>
            </a:r>
            <a:endParaRPr lang="en-US" sz="700" b="1" dirty="0">
              <a:solidFill>
                <a:prstClr val="white"/>
              </a:solidFill>
            </a:endParaRPr>
          </a:p>
        </p:txBody>
      </p:sp>
      <p:sp>
        <p:nvSpPr>
          <p:cNvPr id="162" name="Ellipse 161"/>
          <p:cNvSpPr/>
          <p:nvPr/>
        </p:nvSpPr>
        <p:spPr>
          <a:xfrm>
            <a:off x="4239806" y="5688006"/>
            <a:ext cx="808444" cy="29462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prstClr val="white"/>
                </a:solidFill>
              </a:rPr>
              <a:t>EMC inlet °C</a:t>
            </a:r>
            <a:endParaRPr lang="en-US" sz="700" b="1" dirty="0">
              <a:solidFill>
                <a:prstClr val="white"/>
              </a:solidFill>
            </a:endParaRPr>
          </a:p>
        </p:txBody>
      </p:sp>
      <p:cxnSp>
        <p:nvCxnSpPr>
          <p:cNvPr id="96" name="Connecteur droit 95"/>
          <p:cNvCxnSpPr/>
          <p:nvPr/>
        </p:nvCxnSpPr>
        <p:spPr>
          <a:xfrm flipV="1">
            <a:off x="5312195" y="4283451"/>
            <a:ext cx="259973" cy="117849"/>
          </a:xfrm>
          <a:prstGeom prst="line">
            <a:avLst/>
          </a:prstGeom>
          <a:ln w="28575">
            <a:solidFill>
              <a:srgbClr val="92D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Plaque 106"/>
          <p:cNvSpPr/>
          <p:nvPr/>
        </p:nvSpPr>
        <p:spPr>
          <a:xfrm>
            <a:off x="5868835" y="5511233"/>
            <a:ext cx="1949798" cy="1060637"/>
          </a:xfrm>
          <a:prstGeom prst="bevel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Control panel</a:t>
            </a:r>
          </a:p>
          <a:p>
            <a:pPr algn="ctr"/>
            <a:r>
              <a:rPr lang="en-US" dirty="0" smtClean="0">
                <a:solidFill>
                  <a:prstClr val="white"/>
                </a:solidFill>
              </a:rPr>
              <a:t>(Distribution box?)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20" name="Connecteur droit 119"/>
          <p:cNvCxnSpPr/>
          <p:nvPr/>
        </p:nvCxnSpPr>
        <p:spPr>
          <a:xfrm>
            <a:off x="6677054" y="4416030"/>
            <a:ext cx="0" cy="1095203"/>
          </a:xfrm>
          <a:prstGeom prst="line">
            <a:avLst/>
          </a:prstGeom>
          <a:ln w="28575">
            <a:solidFill>
              <a:srgbClr val="00B050"/>
            </a:solidFill>
            <a:prstDash val="solid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cteur droit 120"/>
          <p:cNvCxnSpPr/>
          <p:nvPr/>
        </p:nvCxnSpPr>
        <p:spPr>
          <a:xfrm>
            <a:off x="7099510" y="1337238"/>
            <a:ext cx="1787315" cy="0"/>
          </a:xfrm>
          <a:prstGeom prst="line">
            <a:avLst/>
          </a:prstGeom>
          <a:ln w="28575">
            <a:solidFill>
              <a:srgbClr val="00B050"/>
            </a:solidFill>
            <a:prstDash val="solid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cteur droit 121"/>
          <p:cNvCxnSpPr/>
          <p:nvPr/>
        </p:nvCxnSpPr>
        <p:spPr>
          <a:xfrm>
            <a:off x="8886825" y="1337238"/>
            <a:ext cx="0" cy="5057859"/>
          </a:xfrm>
          <a:prstGeom prst="line">
            <a:avLst/>
          </a:prstGeom>
          <a:ln w="28575">
            <a:solidFill>
              <a:srgbClr val="00B050"/>
            </a:solidFill>
            <a:prstDash val="solid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necteur droit 123"/>
          <p:cNvCxnSpPr/>
          <p:nvPr/>
        </p:nvCxnSpPr>
        <p:spPr>
          <a:xfrm flipH="1">
            <a:off x="7748984" y="6395097"/>
            <a:ext cx="1137841" cy="0"/>
          </a:xfrm>
          <a:prstGeom prst="line">
            <a:avLst/>
          </a:prstGeom>
          <a:ln w="28575">
            <a:solidFill>
              <a:srgbClr val="00B050"/>
            </a:solidFill>
            <a:prstDash val="solid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ZoneTexte 134"/>
          <p:cNvSpPr txBox="1"/>
          <p:nvPr/>
        </p:nvSpPr>
        <p:spPr>
          <a:xfrm>
            <a:off x="7521966" y="1231058"/>
            <a:ext cx="547197" cy="201483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</a:rPr>
              <a:t>ON/OFF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136" name="ZoneTexte 135"/>
          <p:cNvSpPr txBox="1"/>
          <p:nvPr/>
        </p:nvSpPr>
        <p:spPr>
          <a:xfrm rot="16200000">
            <a:off x="6455704" y="4997272"/>
            <a:ext cx="496100" cy="22223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</a:rPr>
              <a:t>ON/OFF</a:t>
            </a:r>
            <a:endParaRPr lang="en-US" sz="1000" dirty="0">
              <a:solidFill>
                <a:prstClr val="black"/>
              </a:solidFill>
            </a:endParaRPr>
          </a:p>
        </p:txBody>
      </p:sp>
      <p:cxnSp>
        <p:nvCxnSpPr>
          <p:cNvPr id="97" name="Connecteur droit 96"/>
          <p:cNvCxnSpPr/>
          <p:nvPr/>
        </p:nvCxnSpPr>
        <p:spPr>
          <a:xfrm>
            <a:off x="3622370" y="3007951"/>
            <a:ext cx="0" cy="332712"/>
          </a:xfrm>
          <a:prstGeom prst="line">
            <a:avLst/>
          </a:prstGeom>
          <a:ln w="28575">
            <a:solidFill>
              <a:srgbClr val="F517CB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cteur droit 101"/>
          <p:cNvCxnSpPr/>
          <p:nvPr/>
        </p:nvCxnSpPr>
        <p:spPr>
          <a:xfrm flipH="1">
            <a:off x="3622370" y="5284688"/>
            <a:ext cx="2567234" cy="0"/>
          </a:xfrm>
          <a:prstGeom prst="line">
            <a:avLst/>
          </a:prstGeom>
          <a:ln w="28575">
            <a:solidFill>
              <a:srgbClr val="F517CB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cteur droit 103"/>
          <p:cNvCxnSpPr/>
          <p:nvPr/>
        </p:nvCxnSpPr>
        <p:spPr>
          <a:xfrm flipV="1">
            <a:off x="6189604" y="5284688"/>
            <a:ext cx="0" cy="226545"/>
          </a:xfrm>
          <a:prstGeom prst="line">
            <a:avLst/>
          </a:prstGeom>
          <a:ln w="28575">
            <a:solidFill>
              <a:srgbClr val="F517CB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cteur droit 107"/>
          <p:cNvCxnSpPr/>
          <p:nvPr/>
        </p:nvCxnSpPr>
        <p:spPr>
          <a:xfrm>
            <a:off x="8594355" y="1659893"/>
            <a:ext cx="0" cy="4465294"/>
          </a:xfrm>
          <a:prstGeom prst="line">
            <a:avLst/>
          </a:prstGeom>
          <a:ln w="28575">
            <a:solidFill>
              <a:srgbClr val="F517CB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necteur droit 125"/>
          <p:cNvCxnSpPr/>
          <p:nvPr/>
        </p:nvCxnSpPr>
        <p:spPr>
          <a:xfrm flipH="1">
            <a:off x="7818633" y="6125186"/>
            <a:ext cx="775722" cy="0"/>
          </a:xfrm>
          <a:prstGeom prst="line">
            <a:avLst/>
          </a:prstGeom>
          <a:ln w="28575">
            <a:solidFill>
              <a:srgbClr val="F517CB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necteur droit 126"/>
          <p:cNvCxnSpPr/>
          <p:nvPr/>
        </p:nvCxnSpPr>
        <p:spPr>
          <a:xfrm>
            <a:off x="7099510" y="1661321"/>
            <a:ext cx="1494845" cy="0"/>
          </a:xfrm>
          <a:prstGeom prst="line">
            <a:avLst/>
          </a:prstGeom>
          <a:ln w="28575">
            <a:solidFill>
              <a:srgbClr val="F517CB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ZoneTexte 127"/>
          <p:cNvSpPr txBox="1"/>
          <p:nvPr/>
        </p:nvSpPr>
        <p:spPr>
          <a:xfrm rot="16200000">
            <a:off x="7537587" y="4932781"/>
            <a:ext cx="1910155" cy="222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</a:rPr>
              <a:t>Temperatures EMC + Inlet EMC (4-20mA)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129" name="Ellipse 128"/>
          <p:cNvSpPr/>
          <p:nvPr/>
        </p:nvSpPr>
        <p:spPr>
          <a:xfrm>
            <a:off x="2498626" y="2928193"/>
            <a:ext cx="129987" cy="117849"/>
          </a:xfrm>
          <a:prstGeom prst="ellipse">
            <a:avLst/>
          </a:prstGeom>
          <a:solidFill>
            <a:srgbClr val="F517CB"/>
          </a:solidFill>
          <a:ln>
            <a:solidFill>
              <a:srgbClr val="F51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6" name="Ellipse 105"/>
          <p:cNvSpPr/>
          <p:nvPr/>
        </p:nvSpPr>
        <p:spPr>
          <a:xfrm>
            <a:off x="4320055" y="3465372"/>
            <a:ext cx="129987" cy="117849"/>
          </a:xfrm>
          <a:prstGeom prst="ellipse">
            <a:avLst/>
          </a:prstGeom>
          <a:solidFill>
            <a:srgbClr val="F517CB"/>
          </a:solidFill>
          <a:ln>
            <a:solidFill>
              <a:srgbClr val="F51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7" name="ZoneTexte 136"/>
          <p:cNvSpPr txBox="1"/>
          <p:nvPr/>
        </p:nvSpPr>
        <p:spPr>
          <a:xfrm>
            <a:off x="3992717" y="3593466"/>
            <a:ext cx="729500" cy="2014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</a:rPr>
              <a:t>Manometer</a:t>
            </a:r>
            <a:endParaRPr lang="en-US" sz="1000" dirty="0">
              <a:solidFill>
                <a:prstClr val="black"/>
              </a:solidFill>
            </a:endParaRPr>
          </a:p>
        </p:txBody>
      </p:sp>
      <p:cxnSp>
        <p:nvCxnSpPr>
          <p:cNvPr id="139" name="Connecteur droit 138"/>
          <p:cNvCxnSpPr/>
          <p:nvPr/>
        </p:nvCxnSpPr>
        <p:spPr>
          <a:xfrm>
            <a:off x="2288145" y="2103253"/>
            <a:ext cx="1299866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necteur droit 145"/>
          <p:cNvCxnSpPr/>
          <p:nvPr/>
        </p:nvCxnSpPr>
        <p:spPr>
          <a:xfrm>
            <a:off x="4402289" y="3517435"/>
            <a:ext cx="0" cy="2062349"/>
          </a:xfrm>
          <a:prstGeom prst="line">
            <a:avLst/>
          </a:prstGeom>
          <a:ln w="28575">
            <a:solidFill>
              <a:srgbClr val="92D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ZoneTexte 73"/>
          <p:cNvSpPr txBox="1"/>
          <p:nvPr/>
        </p:nvSpPr>
        <p:spPr>
          <a:xfrm>
            <a:off x="-1" y="3096792"/>
            <a:ext cx="3324225" cy="24622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u="sng" dirty="0" smtClean="0">
                <a:solidFill>
                  <a:srgbClr val="7030A0"/>
                </a:solidFill>
              </a:rPr>
              <a:t>Anomalies discovered:</a:t>
            </a:r>
          </a:p>
          <a:p>
            <a:pPr marL="285750" indent="-285750">
              <a:buFontTx/>
              <a:buChar char="-"/>
            </a:pPr>
            <a:r>
              <a:rPr lang="en-US" sz="1400" b="1" dirty="0" smtClean="0">
                <a:solidFill>
                  <a:srgbClr val="7030A0"/>
                </a:solidFill>
              </a:rPr>
              <a:t>Severe electromagnetic compatibility affected the thermal sensors if not chiller earth connected =&gt; the manufacturer gave an anti-parasitic device. We still need to test it</a:t>
            </a:r>
          </a:p>
          <a:p>
            <a:pPr marL="285750" indent="-285750">
              <a:buFontTx/>
              <a:buChar char="-"/>
            </a:pPr>
            <a:r>
              <a:rPr lang="en-US" sz="1400" b="1" dirty="0" smtClean="0">
                <a:solidFill>
                  <a:srgbClr val="7030A0"/>
                </a:solidFill>
              </a:rPr>
              <a:t>The thermal sensors are very fluctuating. The manufacturer provide a new program to change the channels hub. Looks better but still need to check it.</a:t>
            </a:r>
            <a:endParaRPr lang="en-US" sz="1400" b="1" dirty="0">
              <a:solidFill>
                <a:srgbClr val="7030A0"/>
              </a:solidFill>
            </a:endParaRPr>
          </a:p>
        </p:txBody>
      </p:sp>
      <p:sp>
        <p:nvSpPr>
          <p:cNvPr id="76" name="ZoneTexte 75"/>
          <p:cNvSpPr txBox="1"/>
          <p:nvPr/>
        </p:nvSpPr>
        <p:spPr>
          <a:xfrm>
            <a:off x="-1" y="5554241"/>
            <a:ext cx="3322800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b="1" dirty="0" smtClean="0">
                <a:solidFill>
                  <a:srgbClr val="7030A0"/>
                </a:solidFill>
              </a:rPr>
              <a:t>The hot gas technology to regulate the power is too strong. Need a new program to control it. </a:t>
            </a:r>
            <a:endParaRPr lang="en-US" sz="1400" b="1" dirty="0">
              <a:solidFill>
                <a:srgbClr val="7030A0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5305425" y="1038225"/>
            <a:ext cx="1962150" cy="142875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2" name="Connecteur droit 141"/>
          <p:cNvCxnSpPr/>
          <p:nvPr/>
        </p:nvCxnSpPr>
        <p:spPr>
          <a:xfrm>
            <a:off x="6400800" y="4000500"/>
            <a:ext cx="16280" cy="1638208"/>
          </a:xfrm>
          <a:prstGeom prst="line">
            <a:avLst/>
          </a:prstGeom>
          <a:ln w="28575">
            <a:solidFill>
              <a:srgbClr val="92D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77"/>
          <p:cNvCxnSpPr>
            <a:endCxn id="105" idx="2"/>
          </p:cNvCxnSpPr>
          <p:nvPr/>
        </p:nvCxnSpPr>
        <p:spPr>
          <a:xfrm flipV="1">
            <a:off x="6410325" y="3751265"/>
            <a:ext cx="326405" cy="239710"/>
          </a:xfrm>
          <a:prstGeom prst="line">
            <a:avLst/>
          </a:prstGeom>
          <a:ln w="28575">
            <a:solidFill>
              <a:srgbClr val="92D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ZoneTexte 78"/>
          <p:cNvSpPr txBox="1"/>
          <p:nvPr/>
        </p:nvSpPr>
        <p:spPr>
          <a:xfrm>
            <a:off x="251998" y="1095153"/>
            <a:ext cx="2300701" cy="2769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u="sng" dirty="0" smtClean="0">
                <a:solidFill>
                  <a:srgbClr val="7030A0"/>
                </a:solidFill>
              </a:rPr>
              <a:t>Technical anomalies discovered : </a:t>
            </a:r>
          </a:p>
        </p:txBody>
      </p:sp>
      <p:sp>
        <p:nvSpPr>
          <p:cNvPr id="81" name="ZoneTexte 80"/>
          <p:cNvSpPr txBox="1"/>
          <p:nvPr/>
        </p:nvSpPr>
        <p:spPr>
          <a:xfrm>
            <a:off x="5949962" y="0"/>
            <a:ext cx="3194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romanUcPeriod" startAt="3"/>
            </a:pPr>
            <a:r>
              <a:rPr lang="en-US" sz="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The cooling machine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Installation schematic of the cooling machine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Things done and to do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Technical anomalies discovered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Technical hitch</a:t>
            </a:r>
          </a:p>
        </p:txBody>
      </p:sp>
    </p:spTree>
    <p:extLst>
      <p:ext uri="{BB962C8B-B14F-4D97-AF65-F5344CB8AC3E}">
        <p14:creationId xmlns:p14="http://schemas.microsoft.com/office/powerpoint/2010/main" val="4712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  <p:bldP spid="74" grpId="0" animBg="1"/>
      <p:bldP spid="76" grpId="0" animBg="1"/>
      <p:bldP spid="8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4" name="Connecteur droit 133"/>
          <p:cNvCxnSpPr>
            <a:endCxn id="98" idx="4"/>
          </p:cNvCxnSpPr>
          <p:nvPr/>
        </p:nvCxnSpPr>
        <p:spPr>
          <a:xfrm flipV="1">
            <a:off x="3622370" y="3458511"/>
            <a:ext cx="0" cy="1826177"/>
          </a:xfrm>
          <a:prstGeom prst="line">
            <a:avLst/>
          </a:prstGeom>
          <a:ln w="28575">
            <a:solidFill>
              <a:srgbClr val="F517CB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5507175" y="1219389"/>
            <a:ext cx="1559839" cy="11195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Chiller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22370" y="1337238"/>
            <a:ext cx="1299866" cy="9427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Skid</a:t>
            </a:r>
          </a:p>
          <a:p>
            <a:pPr algn="ctr"/>
            <a:r>
              <a:rPr lang="en-US" sz="800" dirty="0" smtClean="0">
                <a:solidFill>
                  <a:prstClr val="white"/>
                </a:solidFill>
              </a:rPr>
              <a:t>(for Orsay or without external cooled water)</a:t>
            </a:r>
            <a:endParaRPr lang="en-US" sz="800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07175" y="3281738"/>
            <a:ext cx="1559839" cy="11195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Pump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52625" y="1918250"/>
            <a:ext cx="1169879" cy="7660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Aerocooler</a:t>
            </a:r>
          </a:p>
          <a:p>
            <a:pPr algn="ctr"/>
            <a:r>
              <a:rPr lang="en-US" sz="800" dirty="0" smtClean="0">
                <a:solidFill>
                  <a:prstClr val="white"/>
                </a:solidFill>
              </a:rPr>
              <a:t>(for Orsay or without external cooled water)</a:t>
            </a:r>
          </a:p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507175" y="4047754"/>
            <a:ext cx="584939" cy="35354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prstClr val="white"/>
                </a:solidFill>
              </a:rPr>
              <a:t>Flowmeter</a:t>
            </a:r>
            <a:endParaRPr lang="en-US" sz="700" b="1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82074" y="4047754"/>
            <a:ext cx="584939" cy="35354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prstClr val="white"/>
                </a:solidFill>
              </a:rPr>
              <a:t>1,5kW heater</a:t>
            </a:r>
            <a:endParaRPr lang="en-US" sz="800" b="1" dirty="0">
              <a:solidFill>
                <a:prstClr val="white"/>
              </a:solidFill>
            </a:endParaRPr>
          </a:p>
        </p:txBody>
      </p:sp>
      <p:cxnSp>
        <p:nvCxnSpPr>
          <p:cNvPr id="17" name="Connecteur droit 16"/>
          <p:cNvCxnSpPr/>
          <p:nvPr/>
        </p:nvCxnSpPr>
        <p:spPr>
          <a:xfrm>
            <a:off x="4922235" y="1985405"/>
            <a:ext cx="584939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5507175" y="3281738"/>
            <a:ext cx="584939" cy="35354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prstClr val="white"/>
                </a:solidFill>
              </a:rPr>
              <a:t>Pump ON</a:t>
            </a:r>
          </a:p>
          <a:p>
            <a:pPr algn="ctr"/>
            <a:r>
              <a:rPr lang="en-US" sz="800" b="1" dirty="0" smtClean="0">
                <a:solidFill>
                  <a:prstClr val="white"/>
                </a:solidFill>
              </a:rPr>
              <a:t>Remote control</a:t>
            </a:r>
            <a:endParaRPr lang="en-US" sz="800" b="1" dirty="0">
              <a:solidFill>
                <a:prstClr val="white"/>
              </a:solidFill>
            </a:endParaRPr>
          </a:p>
        </p:txBody>
      </p:sp>
      <p:sp>
        <p:nvSpPr>
          <p:cNvPr id="62" name="Ellipse 61"/>
          <p:cNvSpPr/>
          <p:nvPr/>
        </p:nvSpPr>
        <p:spPr>
          <a:xfrm>
            <a:off x="5507175" y="1219389"/>
            <a:ext cx="909906" cy="35354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prstClr val="white"/>
                </a:solidFill>
              </a:rPr>
              <a:t>Emergency ON/OFF</a:t>
            </a:r>
            <a:endParaRPr lang="en-US" sz="700" b="1" dirty="0">
              <a:solidFill>
                <a:prstClr val="white"/>
              </a:solidFill>
            </a:endParaRPr>
          </a:p>
        </p:txBody>
      </p:sp>
      <p:cxnSp>
        <p:nvCxnSpPr>
          <p:cNvPr id="66" name="Connecteur droit 65"/>
          <p:cNvCxnSpPr/>
          <p:nvPr/>
        </p:nvCxnSpPr>
        <p:spPr>
          <a:xfrm flipH="1">
            <a:off x="5312195" y="4224526"/>
            <a:ext cx="194980" cy="0"/>
          </a:xfrm>
          <a:prstGeom prst="line">
            <a:avLst/>
          </a:prstGeom>
          <a:ln w="28575">
            <a:solidFill>
              <a:srgbClr val="F517C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6417080" y="1278314"/>
            <a:ext cx="584939" cy="35354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prstClr val="white"/>
                </a:solidFill>
              </a:rPr>
              <a:t>CROUZET</a:t>
            </a:r>
            <a:endParaRPr lang="en-US" sz="800" b="1" dirty="0">
              <a:solidFill>
                <a:prstClr val="white"/>
              </a:solidFill>
            </a:endParaRPr>
          </a:p>
        </p:txBody>
      </p:sp>
      <p:cxnSp>
        <p:nvCxnSpPr>
          <p:cNvPr id="34" name="Connecteur droit 33"/>
          <p:cNvCxnSpPr/>
          <p:nvPr/>
        </p:nvCxnSpPr>
        <p:spPr>
          <a:xfrm>
            <a:off x="5312195" y="2574647"/>
            <a:ext cx="0" cy="1649879"/>
          </a:xfrm>
          <a:prstGeom prst="line">
            <a:avLst/>
          </a:prstGeom>
          <a:ln w="28575">
            <a:solidFill>
              <a:srgbClr val="F517C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H="1">
            <a:off x="5312195" y="2574647"/>
            <a:ext cx="1364859" cy="0"/>
          </a:xfrm>
          <a:prstGeom prst="line">
            <a:avLst/>
          </a:prstGeom>
          <a:ln w="28575">
            <a:solidFill>
              <a:srgbClr val="F517CB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>
            <a:off x="6677054" y="1631859"/>
            <a:ext cx="0" cy="942788"/>
          </a:xfrm>
          <a:prstGeom prst="line">
            <a:avLst/>
          </a:prstGeom>
          <a:ln w="28575">
            <a:solidFill>
              <a:srgbClr val="F517CB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2452491" y="2928193"/>
            <a:ext cx="1039892" cy="76601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ECAL detector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43" name="Connecteur droit 42"/>
          <p:cNvCxnSpPr/>
          <p:nvPr/>
        </p:nvCxnSpPr>
        <p:spPr>
          <a:xfrm>
            <a:off x="7197000" y="4224526"/>
            <a:ext cx="0" cy="471394"/>
          </a:xfrm>
          <a:prstGeom prst="line">
            <a:avLst/>
          </a:prstGeom>
          <a:ln w="28575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>
            <a:stCxn id="15" idx="3"/>
          </p:cNvCxnSpPr>
          <p:nvPr/>
        </p:nvCxnSpPr>
        <p:spPr>
          <a:xfrm>
            <a:off x="7067013" y="4224526"/>
            <a:ext cx="129987" cy="0"/>
          </a:xfrm>
          <a:prstGeom prst="line">
            <a:avLst/>
          </a:prstGeom>
          <a:ln w="28575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>
            <a:off x="5182208" y="4695920"/>
            <a:ext cx="2014792" cy="0"/>
          </a:xfrm>
          <a:prstGeom prst="line">
            <a:avLst/>
          </a:prstGeom>
          <a:ln w="28575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/>
          <p:cNvCxnSpPr/>
          <p:nvPr/>
        </p:nvCxnSpPr>
        <p:spPr>
          <a:xfrm>
            <a:off x="5182208" y="3399587"/>
            <a:ext cx="0" cy="1296334"/>
          </a:xfrm>
          <a:prstGeom prst="line">
            <a:avLst/>
          </a:prstGeom>
          <a:ln w="28575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/>
          <p:cNvCxnSpPr/>
          <p:nvPr/>
        </p:nvCxnSpPr>
        <p:spPr>
          <a:xfrm>
            <a:off x="3492383" y="3399587"/>
            <a:ext cx="1689825" cy="0"/>
          </a:xfrm>
          <a:prstGeom prst="line">
            <a:avLst/>
          </a:prstGeom>
          <a:ln w="28575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Plaque 66"/>
          <p:cNvSpPr/>
          <p:nvPr/>
        </p:nvSpPr>
        <p:spPr>
          <a:xfrm>
            <a:off x="3459886" y="5511233"/>
            <a:ext cx="1949798" cy="1060637"/>
          </a:xfrm>
          <a:prstGeom prst="bevel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Computer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68" name="Connecteur droit 67"/>
          <p:cNvCxnSpPr/>
          <p:nvPr/>
        </p:nvCxnSpPr>
        <p:spPr>
          <a:xfrm>
            <a:off x="6742047" y="1631859"/>
            <a:ext cx="0" cy="1060637"/>
          </a:xfrm>
          <a:prstGeom prst="line">
            <a:avLst/>
          </a:prstGeom>
          <a:ln w="28575">
            <a:solidFill>
              <a:srgbClr val="92D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>
            <a:off x="4922235" y="2692496"/>
            <a:ext cx="1819812" cy="0"/>
          </a:xfrm>
          <a:prstGeom prst="line">
            <a:avLst/>
          </a:prstGeom>
          <a:ln w="28575">
            <a:solidFill>
              <a:srgbClr val="92D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/>
          <p:cNvCxnSpPr/>
          <p:nvPr/>
        </p:nvCxnSpPr>
        <p:spPr>
          <a:xfrm>
            <a:off x="4922235" y="2692496"/>
            <a:ext cx="0" cy="2828364"/>
          </a:xfrm>
          <a:prstGeom prst="line">
            <a:avLst/>
          </a:prstGeom>
          <a:ln w="28575">
            <a:solidFill>
              <a:srgbClr val="92D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74"/>
          <p:cNvCxnSpPr/>
          <p:nvPr/>
        </p:nvCxnSpPr>
        <p:spPr>
          <a:xfrm>
            <a:off x="5312195" y="4401299"/>
            <a:ext cx="0" cy="1119561"/>
          </a:xfrm>
          <a:prstGeom prst="line">
            <a:avLst/>
          </a:prstGeom>
          <a:ln w="28575">
            <a:solidFill>
              <a:srgbClr val="92D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Ellipse 97"/>
          <p:cNvSpPr/>
          <p:nvPr/>
        </p:nvSpPr>
        <p:spPr>
          <a:xfrm>
            <a:off x="3557376" y="3340663"/>
            <a:ext cx="129987" cy="117849"/>
          </a:xfrm>
          <a:prstGeom prst="ellipse">
            <a:avLst/>
          </a:prstGeom>
          <a:solidFill>
            <a:srgbClr val="F517CB"/>
          </a:solidFill>
          <a:ln>
            <a:solidFill>
              <a:srgbClr val="F51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9" name="Ellipse 98"/>
          <p:cNvSpPr/>
          <p:nvPr/>
        </p:nvSpPr>
        <p:spPr>
          <a:xfrm>
            <a:off x="3362396" y="2928193"/>
            <a:ext cx="129987" cy="117849"/>
          </a:xfrm>
          <a:prstGeom prst="ellipse">
            <a:avLst/>
          </a:prstGeom>
          <a:solidFill>
            <a:srgbClr val="F517CB"/>
          </a:solidFill>
          <a:ln>
            <a:solidFill>
              <a:srgbClr val="F517CB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0" name="Connecteur droit 99"/>
          <p:cNvCxnSpPr/>
          <p:nvPr/>
        </p:nvCxnSpPr>
        <p:spPr>
          <a:xfrm>
            <a:off x="5832141" y="2338950"/>
            <a:ext cx="0" cy="942788"/>
          </a:xfrm>
          <a:prstGeom prst="line">
            <a:avLst/>
          </a:prstGeom>
          <a:ln w="28575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cteur droit 102"/>
          <p:cNvCxnSpPr/>
          <p:nvPr/>
        </p:nvCxnSpPr>
        <p:spPr>
          <a:xfrm>
            <a:off x="5702154" y="2338950"/>
            <a:ext cx="0" cy="942788"/>
          </a:xfrm>
          <a:prstGeom prst="line">
            <a:avLst/>
          </a:prstGeom>
          <a:ln w="28575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/>
          <p:cNvSpPr/>
          <p:nvPr/>
        </p:nvSpPr>
        <p:spPr>
          <a:xfrm>
            <a:off x="6411763" y="3279871"/>
            <a:ext cx="649933" cy="47139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prstClr val="white"/>
                </a:solidFill>
              </a:rPr>
              <a:t>Vacuum pump</a:t>
            </a:r>
            <a:endParaRPr lang="en-US" sz="1000" dirty="0">
              <a:solidFill>
                <a:prstClr val="white"/>
              </a:solidFill>
            </a:endParaRPr>
          </a:p>
        </p:txBody>
      </p:sp>
      <p:cxnSp>
        <p:nvCxnSpPr>
          <p:cNvPr id="116" name="Connecteur droit 115"/>
          <p:cNvCxnSpPr/>
          <p:nvPr/>
        </p:nvCxnSpPr>
        <p:spPr>
          <a:xfrm>
            <a:off x="3492383" y="3517435"/>
            <a:ext cx="1299866" cy="0"/>
          </a:xfrm>
          <a:prstGeom prst="line">
            <a:avLst/>
          </a:prstGeom>
          <a:ln w="28575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cteur droit 117"/>
          <p:cNvCxnSpPr/>
          <p:nvPr/>
        </p:nvCxnSpPr>
        <p:spPr>
          <a:xfrm>
            <a:off x="4792249" y="3517435"/>
            <a:ext cx="0" cy="1237409"/>
          </a:xfrm>
          <a:prstGeom prst="line">
            <a:avLst/>
          </a:prstGeom>
          <a:ln w="28575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cteur droit 118"/>
          <p:cNvCxnSpPr/>
          <p:nvPr/>
        </p:nvCxnSpPr>
        <p:spPr>
          <a:xfrm>
            <a:off x="4792249" y="4754845"/>
            <a:ext cx="2469745" cy="0"/>
          </a:xfrm>
          <a:prstGeom prst="line">
            <a:avLst/>
          </a:prstGeom>
          <a:ln w="28575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necteur droit 122"/>
          <p:cNvCxnSpPr/>
          <p:nvPr/>
        </p:nvCxnSpPr>
        <p:spPr>
          <a:xfrm>
            <a:off x="7261993" y="3929905"/>
            <a:ext cx="0" cy="824940"/>
          </a:xfrm>
          <a:prstGeom prst="line">
            <a:avLst/>
          </a:prstGeom>
          <a:ln w="28575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necteur droit 124"/>
          <p:cNvCxnSpPr/>
          <p:nvPr/>
        </p:nvCxnSpPr>
        <p:spPr>
          <a:xfrm>
            <a:off x="7067013" y="3929905"/>
            <a:ext cx="194980" cy="0"/>
          </a:xfrm>
          <a:prstGeom prst="line">
            <a:avLst/>
          </a:prstGeom>
          <a:ln w="28575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ZoneTexte 130"/>
          <p:cNvSpPr txBox="1"/>
          <p:nvPr/>
        </p:nvSpPr>
        <p:spPr>
          <a:xfrm>
            <a:off x="2355572" y="2728161"/>
            <a:ext cx="1354537" cy="2014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</a:rPr>
              <a:t>EMC Temperatures -25°C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132" name="ZoneTexte 131"/>
          <p:cNvSpPr txBox="1"/>
          <p:nvPr/>
        </p:nvSpPr>
        <p:spPr>
          <a:xfrm>
            <a:off x="3654866" y="3059109"/>
            <a:ext cx="968229" cy="3274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</a:rPr>
              <a:t>Temp. EMC inlet </a:t>
            </a:r>
          </a:p>
          <a:p>
            <a:r>
              <a:rPr lang="en-US" sz="1000" dirty="0" smtClean="0">
                <a:solidFill>
                  <a:prstClr val="black"/>
                </a:solidFill>
              </a:rPr>
              <a:t>(security -40°C)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133" name="ZoneTexte 132"/>
          <p:cNvSpPr txBox="1"/>
          <p:nvPr/>
        </p:nvSpPr>
        <p:spPr>
          <a:xfrm>
            <a:off x="4174812" y="5511233"/>
            <a:ext cx="1011634" cy="2014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</a:rPr>
              <a:t>RS485 connection</a:t>
            </a:r>
            <a:endParaRPr lang="en-US" sz="1000" dirty="0">
              <a:solidFill>
                <a:prstClr val="black"/>
              </a:solidFill>
            </a:endParaRPr>
          </a:p>
        </p:txBody>
      </p:sp>
      <p:cxnSp>
        <p:nvCxnSpPr>
          <p:cNvPr id="147" name="Connecteur droit 146"/>
          <p:cNvCxnSpPr>
            <a:stCxn id="99" idx="5"/>
          </p:cNvCxnSpPr>
          <p:nvPr/>
        </p:nvCxnSpPr>
        <p:spPr>
          <a:xfrm flipV="1">
            <a:off x="3473347" y="2987118"/>
            <a:ext cx="149023" cy="41665"/>
          </a:xfrm>
          <a:prstGeom prst="line">
            <a:avLst/>
          </a:prstGeom>
          <a:ln w="28575">
            <a:solidFill>
              <a:srgbClr val="F517CB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Ellipse 156"/>
          <p:cNvSpPr/>
          <p:nvPr/>
        </p:nvSpPr>
        <p:spPr>
          <a:xfrm>
            <a:off x="5572168" y="1867556"/>
            <a:ext cx="454953" cy="29462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prstClr val="white"/>
                </a:solidFill>
              </a:rPr>
              <a:t>Set °C</a:t>
            </a:r>
            <a:endParaRPr lang="en-US" sz="800" b="1" dirty="0">
              <a:solidFill>
                <a:prstClr val="white"/>
              </a:solidFill>
            </a:endParaRPr>
          </a:p>
        </p:txBody>
      </p:sp>
      <p:sp>
        <p:nvSpPr>
          <p:cNvPr id="158" name="Ellipse 157"/>
          <p:cNvSpPr/>
          <p:nvPr/>
        </p:nvSpPr>
        <p:spPr>
          <a:xfrm>
            <a:off x="6027121" y="1867556"/>
            <a:ext cx="519946" cy="29462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prstClr val="white"/>
                </a:solidFill>
              </a:rPr>
              <a:t>Real °C</a:t>
            </a:r>
            <a:endParaRPr lang="en-US" sz="800" b="1" dirty="0">
              <a:solidFill>
                <a:prstClr val="white"/>
              </a:solidFill>
            </a:endParaRPr>
          </a:p>
        </p:txBody>
      </p:sp>
      <p:sp>
        <p:nvSpPr>
          <p:cNvPr id="159" name="Ellipse 158"/>
          <p:cNvSpPr/>
          <p:nvPr/>
        </p:nvSpPr>
        <p:spPr>
          <a:xfrm>
            <a:off x="3635816" y="6176676"/>
            <a:ext cx="454953" cy="29462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prstClr val="white"/>
                </a:solidFill>
              </a:rPr>
              <a:t>Set °C</a:t>
            </a:r>
            <a:endParaRPr lang="en-US" sz="800" b="1" dirty="0">
              <a:solidFill>
                <a:prstClr val="white"/>
              </a:solidFill>
            </a:endParaRPr>
          </a:p>
        </p:txBody>
      </p:sp>
      <p:sp>
        <p:nvSpPr>
          <p:cNvPr id="161" name="Ellipse 160"/>
          <p:cNvSpPr/>
          <p:nvPr/>
        </p:nvSpPr>
        <p:spPr>
          <a:xfrm>
            <a:off x="3626291" y="5640381"/>
            <a:ext cx="519946" cy="29462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prstClr val="white"/>
                </a:solidFill>
              </a:rPr>
              <a:t>EMC °C</a:t>
            </a:r>
            <a:endParaRPr lang="en-US" sz="700" b="1" dirty="0">
              <a:solidFill>
                <a:prstClr val="white"/>
              </a:solidFill>
            </a:endParaRPr>
          </a:p>
        </p:txBody>
      </p:sp>
      <p:sp>
        <p:nvSpPr>
          <p:cNvPr id="162" name="Ellipse 161"/>
          <p:cNvSpPr/>
          <p:nvPr/>
        </p:nvSpPr>
        <p:spPr>
          <a:xfrm>
            <a:off x="4239806" y="5688006"/>
            <a:ext cx="808444" cy="29462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prstClr val="white"/>
                </a:solidFill>
              </a:rPr>
              <a:t>EMC inlet °C</a:t>
            </a:r>
            <a:endParaRPr lang="en-US" sz="700" b="1" dirty="0">
              <a:solidFill>
                <a:prstClr val="white"/>
              </a:solidFill>
            </a:endParaRPr>
          </a:p>
        </p:txBody>
      </p:sp>
      <p:cxnSp>
        <p:nvCxnSpPr>
          <p:cNvPr id="96" name="Connecteur droit 95"/>
          <p:cNvCxnSpPr/>
          <p:nvPr/>
        </p:nvCxnSpPr>
        <p:spPr>
          <a:xfrm flipV="1">
            <a:off x="5312195" y="4283451"/>
            <a:ext cx="259973" cy="117849"/>
          </a:xfrm>
          <a:prstGeom prst="line">
            <a:avLst/>
          </a:prstGeom>
          <a:ln w="28575">
            <a:solidFill>
              <a:srgbClr val="92D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Plaque 106"/>
          <p:cNvSpPr/>
          <p:nvPr/>
        </p:nvSpPr>
        <p:spPr>
          <a:xfrm>
            <a:off x="5868835" y="5511233"/>
            <a:ext cx="1949798" cy="1060637"/>
          </a:xfrm>
          <a:prstGeom prst="bevel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Control panel</a:t>
            </a:r>
          </a:p>
          <a:p>
            <a:pPr algn="ctr"/>
            <a:r>
              <a:rPr lang="en-US" dirty="0" smtClean="0">
                <a:solidFill>
                  <a:prstClr val="white"/>
                </a:solidFill>
              </a:rPr>
              <a:t>(Distribution box?)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20" name="Connecteur droit 119"/>
          <p:cNvCxnSpPr/>
          <p:nvPr/>
        </p:nvCxnSpPr>
        <p:spPr>
          <a:xfrm>
            <a:off x="6677054" y="4416030"/>
            <a:ext cx="0" cy="1095203"/>
          </a:xfrm>
          <a:prstGeom prst="line">
            <a:avLst/>
          </a:prstGeom>
          <a:ln w="28575">
            <a:solidFill>
              <a:srgbClr val="00B050"/>
            </a:solidFill>
            <a:prstDash val="solid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cteur droit 120"/>
          <p:cNvCxnSpPr/>
          <p:nvPr/>
        </p:nvCxnSpPr>
        <p:spPr>
          <a:xfrm>
            <a:off x="7099510" y="1337238"/>
            <a:ext cx="1787315" cy="0"/>
          </a:xfrm>
          <a:prstGeom prst="line">
            <a:avLst/>
          </a:prstGeom>
          <a:ln w="28575">
            <a:solidFill>
              <a:srgbClr val="00B050"/>
            </a:solidFill>
            <a:prstDash val="solid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cteur droit 121"/>
          <p:cNvCxnSpPr/>
          <p:nvPr/>
        </p:nvCxnSpPr>
        <p:spPr>
          <a:xfrm>
            <a:off x="8886825" y="1337238"/>
            <a:ext cx="0" cy="5057859"/>
          </a:xfrm>
          <a:prstGeom prst="line">
            <a:avLst/>
          </a:prstGeom>
          <a:ln w="28575">
            <a:solidFill>
              <a:srgbClr val="00B050"/>
            </a:solidFill>
            <a:prstDash val="solid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necteur droit 123"/>
          <p:cNvCxnSpPr/>
          <p:nvPr/>
        </p:nvCxnSpPr>
        <p:spPr>
          <a:xfrm flipH="1">
            <a:off x="7748984" y="6395097"/>
            <a:ext cx="1137841" cy="0"/>
          </a:xfrm>
          <a:prstGeom prst="line">
            <a:avLst/>
          </a:prstGeom>
          <a:ln w="28575">
            <a:solidFill>
              <a:srgbClr val="00B050"/>
            </a:solidFill>
            <a:prstDash val="solid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ZoneTexte 134"/>
          <p:cNvSpPr txBox="1"/>
          <p:nvPr/>
        </p:nvSpPr>
        <p:spPr>
          <a:xfrm>
            <a:off x="7521966" y="1231058"/>
            <a:ext cx="547197" cy="201483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</a:rPr>
              <a:t>ON/OFF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136" name="ZoneTexte 135"/>
          <p:cNvSpPr txBox="1"/>
          <p:nvPr/>
        </p:nvSpPr>
        <p:spPr>
          <a:xfrm rot="16200000">
            <a:off x="6455704" y="4997272"/>
            <a:ext cx="496100" cy="22223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</a:rPr>
              <a:t>ON/OFF</a:t>
            </a:r>
            <a:endParaRPr lang="en-US" sz="1000" dirty="0">
              <a:solidFill>
                <a:prstClr val="black"/>
              </a:solidFill>
            </a:endParaRPr>
          </a:p>
        </p:txBody>
      </p:sp>
      <p:cxnSp>
        <p:nvCxnSpPr>
          <p:cNvPr id="97" name="Connecteur droit 96"/>
          <p:cNvCxnSpPr/>
          <p:nvPr/>
        </p:nvCxnSpPr>
        <p:spPr>
          <a:xfrm>
            <a:off x="3622370" y="3007951"/>
            <a:ext cx="0" cy="332712"/>
          </a:xfrm>
          <a:prstGeom prst="line">
            <a:avLst/>
          </a:prstGeom>
          <a:ln w="28575">
            <a:solidFill>
              <a:srgbClr val="F517CB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cteur droit 101"/>
          <p:cNvCxnSpPr/>
          <p:nvPr/>
        </p:nvCxnSpPr>
        <p:spPr>
          <a:xfrm flipH="1">
            <a:off x="3622370" y="5284688"/>
            <a:ext cx="2567234" cy="0"/>
          </a:xfrm>
          <a:prstGeom prst="line">
            <a:avLst/>
          </a:prstGeom>
          <a:ln w="28575">
            <a:solidFill>
              <a:srgbClr val="F517CB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cteur droit 103"/>
          <p:cNvCxnSpPr/>
          <p:nvPr/>
        </p:nvCxnSpPr>
        <p:spPr>
          <a:xfrm flipV="1">
            <a:off x="6189604" y="5284688"/>
            <a:ext cx="0" cy="226545"/>
          </a:xfrm>
          <a:prstGeom prst="line">
            <a:avLst/>
          </a:prstGeom>
          <a:ln w="28575">
            <a:solidFill>
              <a:srgbClr val="F517CB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cteur droit 107"/>
          <p:cNvCxnSpPr/>
          <p:nvPr/>
        </p:nvCxnSpPr>
        <p:spPr>
          <a:xfrm>
            <a:off x="8594355" y="1659893"/>
            <a:ext cx="0" cy="4465294"/>
          </a:xfrm>
          <a:prstGeom prst="line">
            <a:avLst/>
          </a:prstGeom>
          <a:ln w="28575">
            <a:solidFill>
              <a:srgbClr val="F517CB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necteur droit 125"/>
          <p:cNvCxnSpPr/>
          <p:nvPr/>
        </p:nvCxnSpPr>
        <p:spPr>
          <a:xfrm flipH="1">
            <a:off x="7818633" y="6125186"/>
            <a:ext cx="775722" cy="0"/>
          </a:xfrm>
          <a:prstGeom prst="line">
            <a:avLst/>
          </a:prstGeom>
          <a:ln w="28575">
            <a:solidFill>
              <a:srgbClr val="F517CB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necteur droit 126"/>
          <p:cNvCxnSpPr/>
          <p:nvPr/>
        </p:nvCxnSpPr>
        <p:spPr>
          <a:xfrm>
            <a:off x="7099510" y="1661321"/>
            <a:ext cx="1494845" cy="0"/>
          </a:xfrm>
          <a:prstGeom prst="line">
            <a:avLst/>
          </a:prstGeom>
          <a:ln w="28575">
            <a:solidFill>
              <a:srgbClr val="F517CB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Ellipse 128"/>
          <p:cNvSpPr/>
          <p:nvPr/>
        </p:nvSpPr>
        <p:spPr>
          <a:xfrm>
            <a:off x="2498626" y="2928193"/>
            <a:ext cx="129987" cy="117849"/>
          </a:xfrm>
          <a:prstGeom prst="ellipse">
            <a:avLst/>
          </a:prstGeom>
          <a:solidFill>
            <a:srgbClr val="F517CB"/>
          </a:solidFill>
          <a:ln>
            <a:solidFill>
              <a:srgbClr val="F51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6" name="Ellipse 105"/>
          <p:cNvSpPr/>
          <p:nvPr/>
        </p:nvSpPr>
        <p:spPr>
          <a:xfrm>
            <a:off x="4320055" y="3465372"/>
            <a:ext cx="129987" cy="117849"/>
          </a:xfrm>
          <a:prstGeom prst="ellipse">
            <a:avLst/>
          </a:prstGeom>
          <a:solidFill>
            <a:srgbClr val="F517CB"/>
          </a:solidFill>
          <a:ln>
            <a:solidFill>
              <a:srgbClr val="F51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7" name="ZoneTexte 136"/>
          <p:cNvSpPr txBox="1"/>
          <p:nvPr/>
        </p:nvSpPr>
        <p:spPr>
          <a:xfrm>
            <a:off x="3992717" y="3593466"/>
            <a:ext cx="729500" cy="2014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</a:rPr>
              <a:t>Manometer</a:t>
            </a:r>
            <a:endParaRPr lang="en-US" sz="1000" dirty="0">
              <a:solidFill>
                <a:prstClr val="black"/>
              </a:solidFill>
            </a:endParaRPr>
          </a:p>
        </p:txBody>
      </p:sp>
      <p:cxnSp>
        <p:nvCxnSpPr>
          <p:cNvPr id="139" name="Connecteur droit 138"/>
          <p:cNvCxnSpPr/>
          <p:nvPr/>
        </p:nvCxnSpPr>
        <p:spPr>
          <a:xfrm>
            <a:off x="2288145" y="2103253"/>
            <a:ext cx="1299866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onnecteur droit 141"/>
          <p:cNvCxnSpPr/>
          <p:nvPr/>
        </p:nvCxnSpPr>
        <p:spPr>
          <a:xfrm flipH="1">
            <a:off x="6417080" y="4410075"/>
            <a:ext cx="2770" cy="1228633"/>
          </a:xfrm>
          <a:prstGeom prst="line">
            <a:avLst/>
          </a:prstGeom>
          <a:ln w="28575">
            <a:solidFill>
              <a:srgbClr val="92D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necteur droit 145"/>
          <p:cNvCxnSpPr/>
          <p:nvPr/>
        </p:nvCxnSpPr>
        <p:spPr>
          <a:xfrm>
            <a:off x="4402289" y="3517435"/>
            <a:ext cx="0" cy="2062349"/>
          </a:xfrm>
          <a:prstGeom prst="line">
            <a:avLst/>
          </a:prstGeom>
          <a:ln w="28575">
            <a:solidFill>
              <a:srgbClr val="92D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Croix 82"/>
          <p:cNvSpPr>
            <a:spLocks noChangeAspect="1"/>
          </p:cNvSpPr>
          <p:nvPr/>
        </p:nvSpPr>
        <p:spPr>
          <a:xfrm rot="2700000">
            <a:off x="5558655" y="1012156"/>
            <a:ext cx="1516306" cy="1516306"/>
          </a:xfrm>
          <a:prstGeom prst="plus">
            <a:avLst>
              <a:gd name="adj" fmla="val 4741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Ellipse 83"/>
          <p:cNvSpPr/>
          <p:nvPr/>
        </p:nvSpPr>
        <p:spPr>
          <a:xfrm>
            <a:off x="5191125" y="3962400"/>
            <a:ext cx="1085850" cy="5619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ZoneTexte 84"/>
          <p:cNvSpPr txBox="1"/>
          <p:nvPr/>
        </p:nvSpPr>
        <p:spPr>
          <a:xfrm>
            <a:off x="619126" y="4200083"/>
            <a:ext cx="3238500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indent="-285750"/>
            <a:r>
              <a:rPr lang="en-US" sz="1400" b="1" dirty="0" smtClean="0">
                <a:solidFill>
                  <a:srgbClr val="7030A0"/>
                </a:solidFill>
                <a:sym typeface="Symbol"/>
              </a:rPr>
              <a:t> T</a:t>
            </a:r>
            <a:r>
              <a:rPr lang="en-US" sz="1400" b="1" dirty="0" smtClean="0">
                <a:solidFill>
                  <a:srgbClr val="7030A0"/>
                </a:solidFill>
              </a:rPr>
              <a:t>he heat exchanger exploded locally</a:t>
            </a:r>
          </a:p>
          <a:p>
            <a:pPr indent="-285750"/>
            <a:r>
              <a:rPr lang="en-US" sz="1400" b="1" dirty="0" smtClean="0">
                <a:solidFill>
                  <a:srgbClr val="7030A0"/>
                </a:solidFill>
              </a:rPr>
              <a:t>and the compressor drank coolant…</a:t>
            </a:r>
          </a:p>
        </p:txBody>
      </p:sp>
      <p:sp>
        <p:nvSpPr>
          <p:cNvPr id="87" name="ZoneTexte 86"/>
          <p:cNvSpPr txBox="1"/>
          <p:nvPr/>
        </p:nvSpPr>
        <p:spPr>
          <a:xfrm>
            <a:off x="609601" y="4956870"/>
            <a:ext cx="5836171" cy="1169551"/>
          </a:xfrm>
          <a:prstGeom prst="rect">
            <a:avLst/>
          </a:prstGeom>
          <a:solidFill>
            <a:schemeClr val="bg1"/>
          </a:solidFill>
          <a:ln w="254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285750" lvl="0" indent="-285750"/>
            <a:r>
              <a:rPr lang="en-US" sz="1400" b="1" u="sng" dirty="0" smtClean="0">
                <a:solidFill>
                  <a:srgbClr val="7030A0"/>
                </a:solidFill>
              </a:rPr>
              <a:t>Question :</a:t>
            </a:r>
          </a:p>
          <a:p>
            <a:r>
              <a:rPr lang="en-US" sz="1400" b="1" dirty="0" smtClean="0">
                <a:solidFill>
                  <a:srgbClr val="7030A0"/>
                </a:solidFill>
              </a:rPr>
              <a:t>We are working on the water methanol mixture icing risk.</a:t>
            </a:r>
          </a:p>
          <a:p>
            <a:r>
              <a:rPr lang="en-US" sz="1400" b="1" dirty="0" smtClean="0">
                <a:solidFill>
                  <a:srgbClr val="7030A0"/>
                </a:solidFill>
              </a:rPr>
              <a:t>How to control it ?</a:t>
            </a:r>
          </a:p>
          <a:p>
            <a:r>
              <a:rPr lang="en-US" sz="1400" b="1" dirty="0" smtClean="0">
                <a:solidFill>
                  <a:srgbClr val="7030A0"/>
                </a:solidFill>
              </a:rPr>
              <a:t>At -32°C, the chiller will run at -42°C and the mixture must not go down 50% to avoid freezing.</a:t>
            </a:r>
          </a:p>
        </p:txBody>
      </p:sp>
      <p:sp>
        <p:nvSpPr>
          <p:cNvPr id="76" name="ZoneTexte 75"/>
          <p:cNvSpPr txBox="1"/>
          <p:nvPr/>
        </p:nvSpPr>
        <p:spPr>
          <a:xfrm>
            <a:off x="252000" y="1095153"/>
            <a:ext cx="1704392" cy="2769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u="sng" dirty="0" smtClean="0">
                <a:solidFill>
                  <a:srgbClr val="7030A0"/>
                </a:solidFill>
              </a:rPr>
              <a:t>The technical problem : </a:t>
            </a:r>
          </a:p>
        </p:txBody>
      </p:sp>
      <p:sp>
        <p:nvSpPr>
          <p:cNvPr id="82" name="ZoneTexte 81"/>
          <p:cNvSpPr txBox="1"/>
          <p:nvPr/>
        </p:nvSpPr>
        <p:spPr>
          <a:xfrm>
            <a:off x="609601" y="2923733"/>
            <a:ext cx="5836171" cy="954107"/>
          </a:xfrm>
          <a:prstGeom prst="rect">
            <a:avLst/>
          </a:prstGeom>
          <a:solidFill>
            <a:schemeClr val="bg1"/>
          </a:solidFill>
          <a:ln w="254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</a:rPr>
              <a:t>Due to :</a:t>
            </a:r>
          </a:p>
          <a:p>
            <a:pPr marL="285750" indent="-285750">
              <a:buFontTx/>
              <a:buChar char="-"/>
            </a:pPr>
            <a:r>
              <a:rPr lang="en-US" sz="1400" b="1" dirty="0" smtClean="0">
                <a:solidFill>
                  <a:srgbClr val="7030A0"/>
                </a:solidFill>
              </a:rPr>
              <a:t>a bad user manual </a:t>
            </a:r>
          </a:p>
          <a:p>
            <a:pPr marL="285750" indent="-285750">
              <a:buFontTx/>
              <a:buChar char="-"/>
            </a:pPr>
            <a:r>
              <a:rPr lang="en-US" sz="1400" b="1" dirty="0" smtClean="0">
                <a:solidFill>
                  <a:srgbClr val="7030A0"/>
                </a:solidFill>
              </a:rPr>
              <a:t>a lack of security in the ice risk (even with water coolant  at 10°C) because the flow meter protection foreseen in the study is not enough </a:t>
            </a:r>
          </a:p>
        </p:txBody>
      </p:sp>
      <p:sp>
        <p:nvSpPr>
          <p:cNvPr id="78" name="ZoneTexte 77"/>
          <p:cNvSpPr txBox="1"/>
          <p:nvPr/>
        </p:nvSpPr>
        <p:spPr>
          <a:xfrm>
            <a:off x="5949962" y="0"/>
            <a:ext cx="3194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romanUcPeriod" startAt="3"/>
            </a:pPr>
            <a:r>
              <a:rPr lang="en-US" sz="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The cooling machine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Installation schematic of the cooling machine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Things done and to do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Technical anomalies discovered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Technical problem</a:t>
            </a:r>
          </a:p>
        </p:txBody>
      </p:sp>
      <p:sp>
        <p:nvSpPr>
          <p:cNvPr id="86" name="ZoneTexte 85"/>
          <p:cNvSpPr txBox="1"/>
          <p:nvPr/>
        </p:nvSpPr>
        <p:spPr>
          <a:xfrm>
            <a:off x="609601" y="2914208"/>
            <a:ext cx="5905500" cy="1600438"/>
          </a:xfrm>
          <a:prstGeom prst="rect">
            <a:avLst/>
          </a:prstGeom>
          <a:solidFill>
            <a:schemeClr val="bg1"/>
          </a:solidFill>
          <a:ln w="254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indent="-285750"/>
            <a:r>
              <a:rPr lang="en-US" sz="1400" b="1" u="sng" dirty="0" smtClean="0">
                <a:solidFill>
                  <a:srgbClr val="7030A0"/>
                </a:solidFill>
              </a:rPr>
              <a:t>Consequences :</a:t>
            </a:r>
          </a:p>
          <a:p>
            <a:pPr marL="285750" lvl="0" indent="-285750">
              <a:buFontTx/>
              <a:buChar char="-"/>
            </a:pPr>
            <a:r>
              <a:rPr lang="en-US" sz="1400" b="1" dirty="0" smtClean="0">
                <a:solidFill>
                  <a:srgbClr val="7030A0"/>
                </a:solidFill>
              </a:rPr>
              <a:t>Repair of the chiller is undergoing …</a:t>
            </a:r>
          </a:p>
          <a:p>
            <a:pPr marL="285750" lvl="0" indent="-285750">
              <a:buFontTx/>
              <a:buChar char="-"/>
            </a:pPr>
            <a:r>
              <a:rPr lang="en-US" sz="1400" b="1" dirty="0" smtClean="0">
                <a:solidFill>
                  <a:srgbClr val="7030A0"/>
                </a:solidFill>
              </a:rPr>
              <a:t>At the return mid April, the run will be done by the company and we still need to show that we </a:t>
            </a:r>
            <a:r>
              <a:rPr lang="en-US" sz="1400" b="1" u="sng" dirty="0" smtClean="0">
                <a:solidFill>
                  <a:srgbClr val="7030A0"/>
                </a:solidFill>
              </a:rPr>
              <a:t>CAN</a:t>
            </a:r>
            <a:r>
              <a:rPr lang="en-US" sz="1400" b="1" dirty="0" smtClean="0">
                <a:solidFill>
                  <a:srgbClr val="7030A0"/>
                </a:solidFill>
              </a:rPr>
              <a:t> achieve the required stability. (Only two months to do it…)</a:t>
            </a:r>
          </a:p>
          <a:p>
            <a:pPr marL="285750" lvl="0" indent="-285750">
              <a:buFontTx/>
              <a:buChar char="-"/>
            </a:pPr>
            <a:r>
              <a:rPr lang="en-US" sz="1400" b="1" dirty="0" smtClean="0">
                <a:solidFill>
                  <a:srgbClr val="7030A0"/>
                </a:solidFill>
              </a:rPr>
              <a:t> We expect to do all the tests with </a:t>
            </a:r>
            <a:r>
              <a:rPr lang="en-US" sz="1400" b="1" u="sng" dirty="0" smtClean="0">
                <a:solidFill>
                  <a:srgbClr val="7030A0"/>
                </a:solidFill>
              </a:rPr>
              <a:t>glycol water coolant </a:t>
            </a:r>
            <a:r>
              <a:rPr lang="en-US" sz="1400" b="1" dirty="0" smtClean="0">
                <a:solidFill>
                  <a:srgbClr val="7030A0"/>
                </a:solidFill>
              </a:rPr>
              <a:t>to get a good control on the ice protection (instant reading with refractometer)</a:t>
            </a:r>
          </a:p>
        </p:txBody>
      </p:sp>
    </p:spTree>
    <p:extLst>
      <p:ext uri="{BB962C8B-B14F-4D97-AF65-F5344CB8AC3E}">
        <p14:creationId xmlns:p14="http://schemas.microsoft.com/office/powerpoint/2010/main" val="4712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4" grpId="0" animBg="1"/>
      <p:bldP spid="85" grpId="0" animBg="1"/>
      <p:bldP spid="85" grpId="1" animBg="1"/>
      <p:bldP spid="87" grpId="0" animBg="1"/>
      <p:bldP spid="82" grpId="0" animBg="1"/>
      <p:bldP spid="8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1540731"/>
            <a:ext cx="84810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8163" lvl="1" indent="-5143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For the Slices :</a:t>
            </a:r>
          </a:p>
          <a:p>
            <a:pPr marL="622300" lvl="3" indent="-173038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Test a sample sandwich to know the real Young Modulus of the Front insulation system</a:t>
            </a:r>
          </a:p>
          <a:p>
            <a:pPr marL="622300" lvl="3" indent="-173038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The Upstream front insulation and its fixation</a:t>
            </a:r>
          </a:p>
          <a:p>
            <a:pPr marL="622300" lvl="3" indent="-173038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Integration of the Front Heating resistances</a:t>
            </a:r>
          </a:p>
          <a:p>
            <a:pPr marL="622300" lvl="3" indent="-173038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Integration of the Support Beams cooling system</a:t>
            </a:r>
          </a:p>
          <a:p>
            <a:pPr marL="622300" lvl="3" indent="-173038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Integration of the other services (cables, pipes and optic fibers)</a:t>
            </a:r>
          </a:p>
          <a:p>
            <a:pPr marL="622300" lvl="3" indent="-173038">
              <a:lnSpc>
                <a:spcPct val="150000"/>
              </a:lnSpc>
              <a:buFont typeface="Wingdings" pitchFamily="2" charset="2"/>
              <a:buChar char="§"/>
            </a:pPr>
            <a:endParaRPr lang="en-US" sz="12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542925" lvl="1" indent="-519113" defTabSz="808038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For the Barrel :</a:t>
            </a:r>
          </a:p>
          <a:p>
            <a:pPr marL="622300" lvl="3" indent="-173038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The final design of the pipes, the Manifold box and the double circuit in the Panda Hall</a:t>
            </a:r>
          </a:p>
          <a:p>
            <a:pPr marL="622300" lvl="3" indent="-173038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The pipes connection between the Slices and the Manifold box(the distribution pipes for the Barrel</a:t>
            </a:r>
            <a:r>
              <a:rPr lang="en-US" sz="1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622300" lvl="3" indent="-173038">
              <a:lnSpc>
                <a:spcPct val="150000"/>
              </a:lnSpc>
              <a:buFont typeface="Wingdings" pitchFamily="2" charset="2"/>
              <a:buChar char="§"/>
            </a:pPr>
            <a:endParaRPr lang="en-US" sz="12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538163" lvl="1" indent="-5143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For the Cooling machine :</a:t>
            </a:r>
          </a:p>
          <a:p>
            <a:pPr marL="622300" lvl="3" indent="-173038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Test the anti-parasitic device  and the new program to change the channels hub for the thermal sensors at Orsay</a:t>
            </a:r>
          </a:p>
          <a:p>
            <a:pPr marL="622300" lvl="3" indent="-173038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Read the electronic manometer and control the Vacuum pomp with the control command at Orsay</a:t>
            </a:r>
          </a:p>
          <a:p>
            <a:pPr marL="622300" lvl="3" indent="-173038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Be able to achieve the required stability at Orsay</a:t>
            </a:r>
          </a:p>
          <a:p>
            <a:pPr marL="622300" lvl="3" indent="-173038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Install the cooling machine and test it at Giessen </a:t>
            </a:r>
          </a:p>
          <a:p>
            <a:pPr marL="622300" lvl="3" indent="-173038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Finish the control command (Tobias)</a:t>
            </a:r>
          </a:p>
          <a:p>
            <a:pPr marL="622300" lvl="3" indent="-173038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...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143659" y="982458"/>
            <a:ext cx="2193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To do or to finish: </a:t>
            </a:r>
            <a:endParaRPr lang="fr-FR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ccolade fermante 3"/>
          <p:cNvSpPr/>
          <p:nvPr/>
        </p:nvSpPr>
        <p:spPr>
          <a:xfrm>
            <a:off x="8214360" y="4653976"/>
            <a:ext cx="266700" cy="145542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Accolade fermante 4"/>
          <p:cNvSpPr/>
          <p:nvPr/>
        </p:nvSpPr>
        <p:spPr>
          <a:xfrm>
            <a:off x="8214360" y="1554126"/>
            <a:ext cx="266700" cy="2819754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8522880" y="2779337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??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8481060" y="4796910"/>
            <a:ext cx="7104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Orsay</a:t>
            </a:r>
          </a:p>
          <a:p>
            <a:r>
              <a:rPr lang="fr-FR" sz="1200" b="1" dirty="0" smtClean="0"/>
              <a:t>+</a:t>
            </a:r>
          </a:p>
          <a:p>
            <a:r>
              <a:rPr lang="fr-FR" sz="1200" b="1" dirty="0" smtClean="0"/>
              <a:t>Giessen</a:t>
            </a:r>
          </a:p>
          <a:p>
            <a:r>
              <a:rPr lang="fr-FR" sz="1200" b="1" dirty="0" smtClean="0"/>
              <a:t>+</a:t>
            </a:r>
          </a:p>
          <a:p>
            <a:r>
              <a:rPr lang="fr-FR" sz="1200" b="1" dirty="0" smtClean="0"/>
              <a:t>Bochum</a:t>
            </a:r>
            <a:endParaRPr lang="fr-FR" sz="12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706432" y="820970"/>
            <a:ext cx="7403471" cy="73866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Reminder:</a:t>
            </a:r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IPN </a:t>
            </a:r>
            <a:r>
              <a:rPr lang="en-US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Orsay</a:t>
            </a:r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has </a:t>
            </a:r>
            <a:r>
              <a:rPr lang="en-US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officially stopped </a:t>
            </a:r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its activities on </a:t>
            </a:r>
            <a:r>
              <a:rPr lang="en-US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Panda </a:t>
            </a:r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since </a:t>
            </a:r>
            <a:r>
              <a:rPr lang="en-US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last </a:t>
            </a:r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June.</a:t>
            </a:r>
          </a:p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At the end of August 2015,  no more technical contribution from </a:t>
            </a:r>
            <a:r>
              <a:rPr lang="en-US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Orsay</a:t>
            </a:r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524001" y="3004245"/>
            <a:ext cx="6248399" cy="707886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lvl="0" indent="-285750"/>
            <a:r>
              <a:rPr lang="en-US" sz="4000" b="1" u="sng" dirty="0" smtClean="0">
                <a:solidFill>
                  <a:srgbClr val="7030A0"/>
                </a:solidFill>
              </a:rPr>
              <a:t>Thank you for your attention</a:t>
            </a:r>
            <a:endParaRPr lang="en-US" sz="4000" b="1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629816" y="1182231"/>
            <a:ext cx="788436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The Slice cooling system </a:t>
            </a:r>
            <a:r>
              <a:rPr lang="en-US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(J. Xu and Christine)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The cooling system’s principle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The upper cooling system’s change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The front insulation system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The dew point problem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 smtClean="0">
              <a:solidFill>
                <a:schemeClr val="accent4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romanUcPeriod"/>
            </a:pPr>
            <a:r>
              <a:rPr lang="en-US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The cooling system for the Barrel </a:t>
            </a:r>
            <a:r>
              <a:rPr lang="en-US" sz="1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(Y. Guarnelli, Philippe and Christine)</a:t>
            </a:r>
            <a:endParaRPr lang="en-US" sz="1400" dirty="0" smtClean="0">
              <a:solidFill>
                <a:schemeClr val="accent4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The principle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The pipes insulation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The installation in the Panda Hall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The pressure requirement (pressure drop study)</a:t>
            </a:r>
          </a:p>
          <a:p>
            <a:pPr marL="971550" lvl="1" indent="-514350">
              <a:buFont typeface="+mj-lt"/>
              <a:buAutoNum type="arabicPeriod"/>
            </a:pPr>
            <a:endParaRPr lang="en-US" sz="1600" dirty="0" smtClean="0">
              <a:solidFill>
                <a:schemeClr val="accent4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romanUcPeriod"/>
            </a:pPr>
            <a:r>
              <a:rPr lang="en-US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The cooling machine </a:t>
            </a:r>
            <a:r>
              <a:rPr lang="en-US" sz="1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(M.  </a:t>
            </a:r>
            <a:r>
              <a:rPr lang="en-US" sz="14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Josselin</a:t>
            </a:r>
            <a:r>
              <a:rPr lang="en-US" sz="1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, Tobias, C. </a:t>
            </a:r>
            <a:r>
              <a:rPr lang="en-US" sz="14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Thaï</a:t>
            </a:r>
            <a:r>
              <a:rPr lang="en-US" sz="1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and Philippe)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Installation schematic of the cooling machine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Things done and things to do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Technical anomalies discovered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Technical problem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Espace réservé du contenu 32" descr="C:\Users\guarnelli\Desktop\spip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7" y="1452548"/>
            <a:ext cx="2717389" cy="2493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Image 48" descr="Image  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438" t="9869" r="5833" b="33679"/>
          <a:stretch>
            <a:fillRect/>
          </a:stretch>
        </p:blipFill>
        <p:spPr>
          <a:xfrm>
            <a:off x="6496050" y="3373112"/>
            <a:ext cx="2409825" cy="860860"/>
          </a:xfrm>
          <a:prstGeom prst="rect">
            <a:avLst/>
          </a:prstGeom>
        </p:spPr>
      </p:pic>
      <p:sp>
        <p:nvSpPr>
          <p:cNvPr id="32" name="Zone de texte 72"/>
          <p:cNvSpPr txBox="1">
            <a:spLocks noChangeArrowheads="1"/>
          </p:cNvSpPr>
          <p:nvPr/>
        </p:nvSpPr>
        <p:spPr bwMode="auto">
          <a:xfrm>
            <a:off x="2619289" y="1485709"/>
            <a:ext cx="720088" cy="21915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1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Barrel</a:t>
            </a:r>
          </a:p>
        </p:txBody>
      </p:sp>
      <p:cxnSp>
        <p:nvCxnSpPr>
          <p:cNvPr id="24" name="Connecteur droit avec flèche 66"/>
          <p:cNvCxnSpPr>
            <a:cxnSpLocks noChangeShapeType="1"/>
            <a:stCxn id="32" idx="1"/>
          </p:cNvCxnSpPr>
          <p:nvPr/>
        </p:nvCxnSpPr>
        <p:spPr bwMode="auto">
          <a:xfrm flipH="1">
            <a:off x="1590675" y="1595288"/>
            <a:ext cx="1028614" cy="919312"/>
          </a:xfrm>
          <a:prstGeom prst="straightConnector1">
            <a:avLst/>
          </a:prstGeom>
          <a:noFill/>
          <a:ln w="19050">
            <a:solidFill>
              <a:srgbClr val="7030A0"/>
            </a:solidFill>
            <a:round/>
            <a:headEnd/>
            <a:tailEnd type="triangle" w="med" len="med"/>
          </a:ln>
        </p:spPr>
      </p:cxnSp>
      <p:sp>
        <p:nvSpPr>
          <p:cNvPr id="84" name="Flèche droite 83"/>
          <p:cNvSpPr/>
          <p:nvPr/>
        </p:nvSpPr>
        <p:spPr>
          <a:xfrm>
            <a:off x="3048664" y="2240811"/>
            <a:ext cx="390525" cy="238125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Flèche droite 84"/>
          <p:cNvSpPr/>
          <p:nvPr/>
        </p:nvSpPr>
        <p:spPr>
          <a:xfrm>
            <a:off x="6059894" y="3153884"/>
            <a:ext cx="390525" cy="238125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6" name="Image 85" descr="Image 3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917" r="12187"/>
          <a:stretch>
            <a:fillRect/>
          </a:stretch>
        </p:blipFill>
        <p:spPr>
          <a:xfrm>
            <a:off x="2978448" y="2335575"/>
            <a:ext cx="3086100" cy="2579841"/>
          </a:xfrm>
          <a:prstGeom prst="rect">
            <a:avLst/>
          </a:prstGeom>
        </p:spPr>
      </p:pic>
      <p:sp>
        <p:nvSpPr>
          <p:cNvPr id="87" name="Zone de texte 35"/>
          <p:cNvSpPr txBox="1">
            <a:spLocks noChangeArrowheads="1"/>
          </p:cNvSpPr>
          <p:nvPr/>
        </p:nvSpPr>
        <p:spPr bwMode="auto">
          <a:xfrm>
            <a:off x="7592678" y="2864208"/>
            <a:ext cx="771711" cy="247652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1200" b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 Slice</a:t>
            </a:r>
          </a:p>
        </p:txBody>
      </p:sp>
      <p:sp>
        <p:nvSpPr>
          <p:cNvPr id="33" name="Zone de texte 35"/>
          <p:cNvSpPr txBox="1">
            <a:spLocks noChangeArrowheads="1"/>
          </p:cNvSpPr>
          <p:nvPr/>
        </p:nvSpPr>
        <p:spPr bwMode="auto">
          <a:xfrm>
            <a:off x="4115831" y="1938952"/>
            <a:ext cx="924003" cy="293883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1200" b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16 Slices</a:t>
            </a:r>
          </a:p>
        </p:txBody>
      </p:sp>
      <p:sp>
        <p:nvSpPr>
          <p:cNvPr id="160" name="Zone de texte 35"/>
          <p:cNvSpPr txBox="1">
            <a:spLocks noChangeArrowheads="1"/>
          </p:cNvSpPr>
          <p:nvPr/>
        </p:nvSpPr>
        <p:spPr bwMode="auto">
          <a:xfrm>
            <a:off x="6152485" y="5244761"/>
            <a:ext cx="2498651" cy="1150028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Crystals temperature = -25°C </a:t>
            </a:r>
          </a:p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Symbol"/>
              </a:rPr>
              <a:t></a:t>
            </a:r>
          </a:p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Symbol"/>
              </a:rPr>
              <a:t>Each Slice ne</a:t>
            </a:r>
            <a:r>
              <a:rPr lang="en-US" sz="1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ed a cooling system and an insulation</a:t>
            </a:r>
          </a:p>
        </p:txBody>
      </p:sp>
      <p:sp>
        <p:nvSpPr>
          <p:cNvPr id="56" name="Zone de texte 35"/>
          <p:cNvSpPr txBox="1">
            <a:spLocks noChangeArrowheads="1"/>
          </p:cNvSpPr>
          <p:nvPr/>
        </p:nvSpPr>
        <p:spPr bwMode="auto">
          <a:xfrm>
            <a:off x="1381124" y="4267483"/>
            <a:ext cx="1277017" cy="293883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Upstream Ring</a:t>
            </a:r>
          </a:p>
        </p:txBody>
      </p:sp>
      <p:sp>
        <p:nvSpPr>
          <p:cNvPr id="57" name="Zone de texte 35"/>
          <p:cNvSpPr txBox="1">
            <a:spLocks noChangeArrowheads="1"/>
          </p:cNvSpPr>
          <p:nvPr/>
        </p:nvSpPr>
        <p:spPr bwMode="auto">
          <a:xfrm>
            <a:off x="2286001" y="4809743"/>
            <a:ext cx="839973" cy="293883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Crystals</a:t>
            </a:r>
          </a:p>
        </p:txBody>
      </p:sp>
      <p:sp>
        <p:nvSpPr>
          <p:cNvPr id="58" name="Zone de texte 35"/>
          <p:cNvSpPr txBox="1">
            <a:spLocks noChangeArrowheads="1"/>
          </p:cNvSpPr>
          <p:nvPr/>
        </p:nvSpPr>
        <p:spPr bwMode="auto">
          <a:xfrm>
            <a:off x="2552845" y="5203148"/>
            <a:ext cx="1264244" cy="293883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Support Beam</a:t>
            </a:r>
          </a:p>
        </p:txBody>
      </p:sp>
      <p:cxnSp>
        <p:nvCxnSpPr>
          <p:cNvPr id="60" name="Connecteur droit avec flèche 66"/>
          <p:cNvCxnSpPr>
            <a:cxnSpLocks noChangeShapeType="1"/>
            <a:stCxn id="56" idx="3"/>
          </p:cNvCxnSpPr>
          <p:nvPr/>
        </p:nvCxnSpPr>
        <p:spPr bwMode="auto">
          <a:xfrm flipV="1">
            <a:off x="2658141" y="4242393"/>
            <a:ext cx="510362" cy="172032"/>
          </a:xfrm>
          <a:prstGeom prst="straightConnector1">
            <a:avLst/>
          </a:prstGeom>
          <a:noFill/>
          <a:ln w="19050">
            <a:solidFill>
              <a:srgbClr val="7030A0"/>
            </a:solidFill>
            <a:round/>
            <a:headEnd/>
            <a:tailEnd type="triangle" w="med" len="med"/>
          </a:ln>
        </p:spPr>
      </p:cxnSp>
      <p:cxnSp>
        <p:nvCxnSpPr>
          <p:cNvPr id="64" name="Connecteur droit avec flèche 66"/>
          <p:cNvCxnSpPr>
            <a:cxnSpLocks noChangeShapeType="1"/>
            <a:stCxn id="57" idx="3"/>
          </p:cNvCxnSpPr>
          <p:nvPr/>
        </p:nvCxnSpPr>
        <p:spPr bwMode="auto">
          <a:xfrm flipV="1">
            <a:off x="3125974" y="4263657"/>
            <a:ext cx="542259" cy="693028"/>
          </a:xfrm>
          <a:prstGeom prst="straightConnector1">
            <a:avLst/>
          </a:prstGeom>
          <a:noFill/>
          <a:ln w="19050">
            <a:solidFill>
              <a:srgbClr val="7030A0"/>
            </a:solidFill>
            <a:round/>
            <a:headEnd/>
            <a:tailEnd type="triangle" w="med" len="med"/>
          </a:ln>
        </p:spPr>
      </p:cxnSp>
      <p:cxnSp>
        <p:nvCxnSpPr>
          <p:cNvPr id="71" name="Connecteur droit avec flèche 66"/>
          <p:cNvCxnSpPr>
            <a:cxnSpLocks noChangeShapeType="1"/>
            <a:stCxn id="58" idx="3"/>
          </p:cNvCxnSpPr>
          <p:nvPr/>
        </p:nvCxnSpPr>
        <p:spPr bwMode="auto">
          <a:xfrm flipV="1">
            <a:off x="3817089" y="4667694"/>
            <a:ext cx="733647" cy="682396"/>
          </a:xfrm>
          <a:prstGeom prst="straightConnector1">
            <a:avLst/>
          </a:prstGeom>
          <a:noFill/>
          <a:ln w="19050">
            <a:solidFill>
              <a:srgbClr val="7030A0"/>
            </a:solidFill>
            <a:round/>
            <a:headEnd/>
            <a:tailEnd type="triangle" w="med" len="med"/>
          </a:ln>
        </p:spPr>
      </p:cxnSp>
      <p:sp>
        <p:nvSpPr>
          <p:cNvPr id="19" name="Zone de texte 72"/>
          <p:cNvSpPr txBox="1">
            <a:spLocks noChangeArrowheads="1"/>
          </p:cNvSpPr>
          <p:nvPr/>
        </p:nvSpPr>
        <p:spPr bwMode="auto">
          <a:xfrm>
            <a:off x="154529" y="1040219"/>
            <a:ext cx="2364057" cy="2769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200" b="1" u="sng" dirty="0" smtClean="0">
                <a:solidFill>
                  <a:srgbClr val="7030A0"/>
                </a:solidFill>
              </a:rPr>
              <a:t>The cooling system principle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6293923" y="0"/>
            <a:ext cx="2850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sz="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The Slice cooling system</a:t>
            </a:r>
            <a:endParaRPr lang="en-US" sz="14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The cooling system’s principle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The upper cooling system’s change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The front insulation system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The dew point problem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5" grpId="0" animBg="1"/>
      <p:bldP spid="87" grpId="0" animBg="1"/>
      <p:bldP spid="33" grpId="0" animBg="1"/>
      <p:bldP spid="160" grpId="0" animBg="1"/>
      <p:bldP spid="56" grpId="0" animBg="1"/>
      <p:bldP spid="57" grpId="0" animBg="1"/>
      <p:bldP spid="5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Image 10" descr="Ass total eclate 1 slice 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630" t="2087" r="24057"/>
          <a:stretch>
            <a:fillRect/>
          </a:stretch>
        </p:blipFill>
        <p:spPr bwMode="auto">
          <a:xfrm>
            <a:off x="4887953" y="1617731"/>
            <a:ext cx="3717221" cy="426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7" name="Zone de texte 35"/>
          <p:cNvSpPr txBox="1">
            <a:spLocks noChangeArrowheads="1"/>
          </p:cNvSpPr>
          <p:nvPr/>
        </p:nvSpPr>
        <p:spPr bwMode="auto">
          <a:xfrm>
            <a:off x="6114086" y="981802"/>
            <a:ext cx="1801632" cy="345274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200" b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Symbol"/>
              </a:rPr>
              <a:t>Old cooling system</a:t>
            </a:r>
          </a:p>
        </p:txBody>
      </p:sp>
      <p:sp>
        <p:nvSpPr>
          <p:cNvPr id="85" name="Flèche droite 84"/>
          <p:cNvSpPr/>
          <p:nvPr/>
        </p:nvSpPr>
        <p:spPr>
          <a:xfrm>
            <a:off x="4488269" y="3382483"/>
            <a:ext cx="390525" cy="238125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Zone de texte 35"/>
          <p:cNvSpPr txBox="1">
            <a:spLocks noChangeArrowheads="1"/>
          </p:cNvSpPr>
          <p:nvPr/>
        </p:nvSpPr>
        <p:spPr bwMode="auto">
          <a:xfrm>
            <a:off x="4409111" y="1505677"/>
            <a:ext cx="1801632" cy="345274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Symbol"/>
              </a:rPr>
              <a:t>Upper cooling system</a:t>
            </a:r>
          </a:p>
        </p:txBody>
      </p:sp>
      <p:sp>
        <p:nvSpPr>
          <p:cNvPr id="61" name="Zone de texte 35"/>
          <p:cNvSpPr txBox="1">
            <a:spLocks noChangeArrowheads="1"/>
          </p:cNvSpPr>
          <p:nvPr/>
        </p:nvSpPr>
        <p:spPr bwMode="auto">
          <a:xfrm>
            <a:off x="6904661" y="5763352"/>
            <a:ext cx="1896439" cy="304073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Symbol"/>
              </a:rPr>
              <a:t>Lower cooling system</a:t>
            </a:r>
          </a:p>
        </p:txBody>
      </p:sp>
      <p:cxnSp>
        <p:nvCxnSpPr>
          <p:cNvPr id="62" name="Connecteur droit avec flèche 61"/>
          <p:cNvCxnSpPr>
            <a:stCxn id="59" idx="2"/>
          </p:cNvCxnSpPr>
          <p:nvPr/>
        </p:nvCxnSpPr>
        <p:spPr>
          <a:xfrm>
            <a:off x="5309927" y="1850951"/>
            <a:ext cx="671773" cy="958924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avec flèche 64"/>
          <p:cNvCxnSpPr>
            <a:stCxn id="61" idx="1"/>
          </p:cNvCxnSpPr>
          <p:nvPr/>
        </p:nvCxnSpPr>
        <p:spPr>
          <a:xfrm flipH="1" flipV="1">
            <a:off x="6353175" y="5343527"/>
            <a:ext cx="551486" cy="571862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Zone de texte 72"/>
          <p:cNvSpPr txBox="1">
            <a:spLocks noChangeArrowheads="1"/>
          </p:cNvSpPr>
          <p:nvPr/>
        </p:nvSpPr>
        <p:spPr bwMode="auto">
          <a:xfrm>
            <a:off x="306929" y="1192619"/>
            <a:ext cx="2364057" cy="2769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200" b="1" u="sng" dirty="0" smtClean="0">
                <a:solidFill>
                  <a:srgbClr val="7030A0"/>
                </a:solidFill>
              </a:rPr>
              <a:t>The cooling system principle</a:t>
            </a:r>
          </a:p>
        </p:txBody>
      </p:sp>
      <p:sp>
        <p:nvSpPr>
          <p:cNvPr id="52" name="ZoneTexte 51"/>
          <p:cNvSpPr txBox="1"/>
          <p:nvPr/>
        </p:nvSpPr>
        <p:spPr>
          <a:xfrm>
            <a:off x="6234545" y="0"/>
            <a:ext cx="2909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sz="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The Slice cooling system</a:t>
            </a:r>
            <a:endParaRPr lang="en-US" sz="14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The cooling system’s principle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The upper cooling system’s change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The front insulation system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The dew point problem</a:t>
            </a:r>
          </a:p>
        </p:txBody>
      </p:sp>
      <p:grpSp>
        <p:nvGrpSpPr>
          <p:cNvPr id="78" name="Groupe 77"/>
          <p:cNvGrpSpPr/>
          <p:nvPr/>
        </p:nvGrpSpPr>
        <p:grpSpPr>
          <a:xfrm>
            <a:off x="0" y="2149355"/>
            <a:ext cx="4378317" cy="3069973"/>
            <a:chOff x="0" y="1911230"/>
            <a:chExt cx="4378317" cy="3069973"/>
          </a:xfrm>
        </p:grpSpPr>
        <p:grpSp>
          <p:nvGrpSpPr>
            <p:cNvPr id="67" name="Groupe 66"/>
            <p:cNvGrpSpPr/>
            <p:nvPr/>
          </p:nvGrpSpPr>
          <p:grpSpPr>
            <a:xfrm>
              <a:off x="1025397" y="1913399"/>
              <a:ext cx="2547143" cy="3006752"/>
              <a:chOff x="-2547143" y="1987827"/>
              <a:chExt cx="2547143" cy="3006752"/>
            </a:xfrm>
          </p:grpSpPr>
          <p:pic>
            <p:nvPicPr>
              <p:cNvPr id="53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 t="86808"/>
              <a:stretch>
                <a:fillRect/>
              </a:stretch>
            </p:blipFill>
            <p:spPr bwMode="auto">
              <a:xfrm>
                <a:off x="-2547143" y="4593265"/>
                <a:ext cx="2547143" cy="401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3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</a:blip>
              <a:srcRect t="20985" b="13308"/>
              <a:stretch>
                <a:fillRect/>
              </a:stretch>
            </p:blipFill>
            <p:spPr bwMode="auto">
              <a:xfrm>
                <a:off x="-2545694" y="2604977"/>
                <a:ext cx="2545694" cy="19989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4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 b="79364"/>
              <a:stretch>
                <a:fillRect/>
              </a:stretch>
            </p:blipFill>
            <p:spPr bwMode="auto">
              <a:xfrm>
                <a:off x="-2545694" y="1987827"/>
                <a:ext cx="2545694" cy="6277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129" name="Zone de texte 72"/>
            <p:cNvSpPr txBox="1">
              <a:spLocks noChangeArrowheads="1"/>
            </p:cNvSpPr>
            <p:nvPr/>
          </p:nvSpPr>
          <p:spPr bwMode="auto">
            <a:xfrm>
              <a:off x="1952626" y="3705225"/>
              <a:ext cx="809624" cy="263268"/>
            </a:xfrm>
            <a:prstGeom prst="rect">
              <a:avLst/>
            </a:prstGeom>
            <a:solidFill>
              <a:schemeClr val="bg1"/>
            </a:solidFill>
            <a:ln w="63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1" i="0" u="none" strike="noStrike" cap="none" normalizeH="0" baseline="0" dirty="0" smtClean="0">
                  <a:ln>
                    <a:noFill/>
                  </a:ln>
                  <a:solidFill>
                    <a:srgbClr val="00B0F0"/>
                  </a:solidFill>
                  <a:effectLst/>
                  <a:cs typeface="Times New Roman" pitchFamily="18" charset="0"/>
                </a:rPr>
                <a:t>-25°C</a:t>
              </a:r>
              <a:endParaRPr kumimoji="0" lang="fr-FR" sz="1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cs typeface="Times New Roman" pitchFamily="18" charset="0"/>
              </a:endParaRPr>
            </a:p>
          </p:txBody>
        </p:sp>
        <p:sp>
          <p:nvSpPr>
            <p:cNvPr id="130" name="Zone de texte 72"/>
            <p:cNvSpPr txBox="1">
              <a:spLocks noChangeArrowheads="1"/>
            </p:cNvSpPr>
            <p:nvPr/>
          </p:nvSpPr>
          <p:spPr bwMode="auto">
            <a:xfrm>
              <a:off x="2083162" y="4730834"/>
              <a:ext cx="618327" cy="187165"/>
            </a:xfrm>
            <a:prstGeom prst="rect">
              <a:avLst/>
            </a:prstGeom>
            <a:solidFill>
              <a:schemeClr val="bg1"/>
            </a:solidFill>
            <a:ln w="63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cs typeface="Times New Roman" pitchFamily="18" charset="0"/>
                </a:rPr>
                <a:t>+20°C</a:t>
              </a:r>
              <a:endParaRPr kumimoji="0" lang="fr-FR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Times New Roman" pitchFamily="18" charset="0"/>
              </a:endParaRPr>
            </a:p>
          </p:txBody>
        </p:sp>
        <p:sp>
          <p:nvSpPr>
            <p:cNvPr id="131" name="Zone de texte 72"/>
            <p:cNvSpPr txBox="1">
              <a:spLocks noChangeArrowheads="1"/>
            </p:cNvSpPr>
            <p:nvPr/>
          </p:nvSpPr>
          <p:spPr bwMode="auto">
            <a:xfrm>
              <a:off x="1942746" y="2032727"/>
              <a:ext cx="618327" cy="187165"/>
            </a:xfrm>
            <a:prstGeom prst="rect">
              <a:avLst/>
            </a:prstGeom>
            <a:solidFill>
              <a:schemeClr val="bg1"/>
            </a:solidFill>
            <a:ln w="63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cs typeface="Times New Roman" pitchFamily="18" charset="0"/>
                </a:rPr>
                <a:t>+20°C</a:t>
              </a:r>
              <a:endParaRPr kumimoji="0" lang="fr-FR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Times New Roman" pitchFamily="18" charset="0"/>
              </a:endParaRPr>
            </a:p>
          </p:txBody>
        </p:sp>
        <p:cxnSp>
          <p:nvCxnSpPr>
            <p:cNvPr id="136" name="Connecteur droit avec flèche 135"/>
            <p:cNvCxnSpPr/>
            <p:nvPr/>
          </p:nvCxnSpPr>
          <p:spPr>
            <a:xfrm flipV="1">
              <a:off x="3275222" y="4554121"/>
              <a:ext cx="99702" cy="293580"/>
            </a:xfrm>
            <a:prstGeom prst="straightConnector1">
              <a:avLst/>
            </a:prstGeom>
            <a:ln w="25400">
              <a:solidFill>
                <a:srgbClr val="00B05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Ellipse 139"/>
            <p:cNvSpPr>
              <a:spLocks noChangeAspect="1"/>
            </p:cNvSpPr>
            <p:nvPr/>
          </p:nvSpPr>
          <p:spPr>
            <a:xfrm>
              <a:off x="1688172" y="4580590"/>
              <a:ext cx="67620" cy="6778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Ellipse 140"/>
            <p:cNvSpPr>
              <a:spLocks noChangeAspect="1"/>
            </p:cNvSpPr>
            <p:nvPr/>
          </p:nvSpPr>
          <p:spPr>
            <a:xfrm>
              <a:off x="1825010" y="4556943"/>
              <a:ext cx="67620" cy="6778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Ellipse 141"/>
            <p:cNvSpPr>
              <a:spLocks noChangeAspect="1"/>
            </p:cNvSpPr>
            <p:nvPr/>
          </p:nvSpPr>
          <p:spPr>
            <a:xfrm>
              <a:off x="1952412" y="4528564"/>
              <a:ext cx="67620" cy="6778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" name="Ellipse 142"/>
            <p:cNvSpPr>
              <a:spLocks noChangeAspect="1"/>
            </p:cNvSpPr>
            <p:nvPr/>
          </p:nvSpPr>
          <p:spPr>
            <a:xfrm>
              <a:off x="2075095" y="4523835"/>
              <a:ext cx="67620" cy="6778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" name="Ellipse 143"/>
            <p:cNvSpPr>
              <a:spLocks noChangeAspect="1"/>
            </p:cNvSpPr>
            <p:nvPr/>
          </p:nvSpPr>
          <p:spPr>
            <a:xfrm>
              <a:off x="2202497" y="4519105"/>
              <a:ext cx="67620" cy="6778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5" name="Ellipse 144"/>
            <p:cNvSpPr>
              <a:spLocks noChangeAspect="1"/>
            </p:cNvSpPr>
            <p:nvPr/>
          </p:nvSpPr>
          <p:spPr>
            <a:xfrm>
              <a:off x="2329899" y="4514375"/>
              <a:ext cx="67620" cy="6778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6" name="Ellipse 145"/>
            <p:cNvSpPr>
              <a:spLocks noChangeAspect="1"/>
            </p:cNvSpPr>
            <p:nvPr/>
          </p:nvSpPr>
          <p:spPr>
            <a:xfrm>
              <a:off x="2476175" y="4514375"/>
              <a:ext cx="67620" cy="6778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Ellipse 146"/>
            <p:cNvSpPr>
              <a:spLocks noChangeAspect="1"/>
            </p:cNvSpPr>
            <p:nvPr/>
          </p:nvSpPr>
          <p:spPr>
            <a:xfrm>
              <a:off x="2603577" y="4528564"/>
              <a:ext cx="67620" cy="6778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" name="Ellipse 147"/>
            <p:cNvSpPr>
              <a:spLocks noChangeAspect="1"/>
            </p:cNvSpPr>
            <p:nvPr/>
          </p:nvSpPr>
          <p:spPr>
            <a:xfrm>
              <a:off x="2745134" y="4542753"/>
              <a:ext cx="67620" cy="6778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9" name="Ellipse 148"/>
            <p:cNvSpPr>
              <a:spLocks noChangeAspect="1"/>
            </p:cNvSpPr>
            <p:nvPr/>
          </p:nvSpPr>
          <p:spPr>
            <a:xfrm>
              <a:off x="2867816" y="4561671"/>
              <a:ext cx="67620" cy="6778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0" name="Ellipse 149"/>
            <p:cNvSpPr>
              <a:spLocks noChangeAspect="1"/>
            </p:cNvSpPr>
            <p:nvPr/>
          </p:nvSpPr>
          <p:spPr>
            <a:xfrm>
              <a:off x="2999936" y="4590049"/>
              <a:ext cx="67620" cy="6778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2" name="Ellipse 151"/>
            <p:cNvSpPr>
              <a:spLocks noChangeAspect="1"/>
            </p:cNvSpPr>
            <p:nvPr/>
          </p:nvSpPr>
          <p:spPr>
            <a:xfrm>
              <a:off x="1119023" y="2810473"/>
              <a:ext cx="91089" cy="9130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5" name="Ellipse 154"/>
            <p:cNvSpPr>
              <a:spLocks noChangeAspect="1"/>
            </p:cNvSpPr>
            <p:nvPr/>
          </p:nvSpPr>
          <p:spPr>
            <a:xfrm>
              <a:off x="2733918" y="2810473"/>
              <a:ext cx="91089" cy="9130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6" name="Ellipse 155"/>
            <p:cNvSpPr>
              <a:spLocks noChangeAspect="1"/>
            </p:cNvSpPr>
            <p:nvPr/>
          </p:nvSpPr>
          <p:spPr>
            <a:xfrm>
              <a:off x="3348987" y="2810473"/>
              <a:ext cx="91089" cy="9130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7" name="Ellipse 156"/>
            <p:cNvSpPr>
              <a:spLocks noChangeAspect="1"/>
            </p:cNvSpPr>
            <p:nvPr/>
          </p:nvSpPr>
          <p:spPr>
            <a:xfrm>
              <a:off x="2561047" y="2810473"/>
              <a:ext cx="91089" cy="9130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1" name="ZoneTexte 160"/>
            <p:cNvSpPr txBox="1"/>
            <p:nvPr/>
          </p:nvSpPr>
          <p:spPr>
            <a:xfrm>
              <a:off x="0" y="1911230"/>
              <a:ext cx="11939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B050"/>
                  </a:solidFill>
                </a:rPr>
                <a:t>Upper cooling system</a:t>
              </a:r>
              <a:endParaRPr lang="en-US" sz="1200" dirty="0">
                <a:solidFill>
                  <a:srgbClr val="00B050"/>
                </a:solidFill>
              </a:endParaRPr>
            </a:p>
          </p:txBody>
        </p:sp>
        <p:sp>
          <p:nvSpPr>
            <p:cNvPr id="162" name="ZoneTexte 161"/>
            <p:cNvSpPr txBox="1"/>
            <p:nvPr/>
          </p:nvSpPr>
          <p:spPr>
            <a:xfrm>
              <a:off x="0" y="4506475"/>
              <a:ext cx="1048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B050"/>
                  </a:solidFill>
                </a:rPr>
                <a:t>Lower cooling system</a:t>
              </a:r>
              <a:endParaRPr lang="en-US" sz="1200" dirty="0">
                <a:solidFill>
                  <a:srgbClr val="00B050"/>
                </a:solidFill>
              </a:endParaRPr>
            </a:p>
          </p:txBody>
        </p:sp>
        <p:cxnSp>
          <p:nvCxnSpPr>
            <p:cNvPr id="200" name="Connecteur droit avec flèche 199"/>
            <p:cNvCxnSpPr>
              <a:stCxn id="161" idx="3"/>
            </p:cNvCxnSpPr>
            <p:nvPr/>
          </p:nvCxnSpPr>
          <p:spPr>
            <a:xfrm>
              <a:off x="1193950" y="2142063"/>
              <a:ext cx="663425" cy="715437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Connecteur droit avec flèche 200"/>
            <p:cNvCxnSpPr>
              <a:stCxn id="162" idx="3"/>
              <a:endCxn id="140" idx="6"/>
            </p:cNvCxnSpPr>
            <p:nvPr/>
          </p:nvCxnSpPr>
          <p:spPr>
            <a:xfrm flipV="1">
              <a:off x="1048637" y="4614480"/>
              <a:ext cx="707155" cy="122828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ZoneTexte 138"/>
            <p:cNvSpPr txBox="1"/>
            <p:nvPr/>
          </p:nvSpPr>
          <p:spPr>
            <a:xfrm rot="1387099">
              <a:off x="3450034" y="4704204"/>
              <a:ext cx="59568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200" dirty="0" smtClean="0">
                  <a:solidFill>
                    <a:srgbClr val="00B050"/>
                  </a:solidFill>
                </a:rPr>
                <a:t>26mm</a:t>
              </a:r>
              <a:endParaRPr lang="fr-FR" sz="1200" dirty="0">
                <a:solidFill>
                  <a:srgbClr val="00B050"/>
                </a:solidFill>
              </a:endParaRPr>
            </a:p>
          </p:txBody>
        </p:sp>
        <p:cxnSp>
          <p:nvCxnSpPr>
            <p:cNvPr id="173" name="Connecteur droit avec flèche 172"/>
            <p:cNvCxnSpPr/>
            <p:nvPr/>
          </p:nvCxnSpPr>
          <p:spPr>
            <a:xfrm flipH="1" flipV="1">
              <a:off x="3671615" y="2575664"/>
              <a:ext cx="5316" cy="333452"/>
            </a:xfrm>
            <a:prstGeom prst="straightConnector1">
              <a:avLst/>
            </a:prstGeom>
            <a:ln w="25400">
              <a:solidFill>
                <a:srgbClr val="00B05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" name="ZoneTexte 173"/>
            <p:cNvSpPr txBox="1"/>
            <p:nvPr/>
          </p:nvSpPr>
          <p:spPr>
            <a:xfrm>
              <a:off x="3782632" y="2587524"/>
              <a:ext cx="59568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200" dirty="0" smtClean="0">
                  <a:solidFill>
                    <a:srgbClr val="00B050"/>
                  </a:solidFill>
                </a:rPr>
                <a:t>50mm</a:t>
              </a:r>
              <a:endParaRPr lang="fr-FR" sz="1200" dirty="0">
                <a:solidFill>
                  <a:srgbClr val="00B050"/>
                </a:solidFill>
              </a:endParaRPr>
            </a:p>
          </p:txBody>
        </p:sp>
        <p:sp>
          <p:nvSpPr>
            <p:cNvPr id="70" name="Ellipse 69"/>
            <p:cNvSpPr>
              <a:spLocks noChangeAspect="1"/>
            </p:cNvSpPr>
            <p:nvPr/>
          </p:nvSpPr>
          <p:spPr>
            <a:xfrm>
              <a:off x="2051431" y="2810473"/>
              <a:ext cx="91089" cy="9130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Ellipse 70"/>
            <p:cNvSpPr>
              <a:spLocks noChangeAspect="1"/>
            </p:cNvSpPr>
            <p:nvPr/>
          </p:nvSpPr>
          <p:spPr>
            <a:xfrm>
              <a:off x="1878560" y="2810473"/>
              <a:ext cx="91089" cy="9130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4" name="ZoneTexte 43"/>
          <p:cNvSpPr txBox="1"/>
          <p:nvPr/>
        </p:nvSpPr>
        <p:spPr>
          <a:xfrm>
            <a:off x="1760463" y="1779223"/>
            <a:ext cx="1193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Back side</a:t>
            </a:r>
            <a:endParaRPr lang="en-US" sz="1200" b="1" dirty="0"/>
          </a:p>
        </p:txBody>
      </p:sp>
      <p:sp>
        <p:nvSpPr>
          <p:cNvPr id="45" name="ZoneTexte 44"/>
          <p:cNvSpPr txBox="1"/>
          <p:nvPr/>
        </p:nvSpPr>
        <p:spPr>
          <a:xfrm>
            <a:off x="1732924" y="5210028"/>
            <a:ext cx="1193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Front side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 animBg="1"/>
      <p:bldP spid="85" grpId="0" animBg="1"/>
      <p:bldP spid="59" grpId="0" animBg="1"/>
      <p:bldP spid="6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Image 24" descr="slice 1 C cooling 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625" b="9557"/>
          <a:stretch>
            <a:fillRect/>
          </a:stretch>
        </p:blipFill>
        <p:spPr bwMode="auto">
          <a:xfrm>
            <a:off x="2204965" y="2705101"/>
            <a:ext cx="674853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" name="Flèche vers le bas 73"/>
          <p:cNvSpPr/>
          <p:nvPr/>
        </p:nvSpPr>
        <p:spPr>
          <a:xfrm>
            <a:off x="6315075" y="4876801"/>
            <a:ext cx="371475" cy="457200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ZoneTexte 69"/>
          <p:cNvSpPr txBox="1"/>
          <p:nvPr/>
        </p:nvSpPr>
        <p:spPr>
          <a:xfrm>
            <a:off x="4972051" y="5828524"/>
            <a:ext cx="3705224" cy="55399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7030A0"/>
                </a:solidFill>
              </a:rPr>
              <a:t>Total pressure drop with Water Methanol for 16 Slices = </a:t>
            </a:r>
            <a:r>
              <a:rPr lang="en-US" b="1" u="sng" dirty="0" smtClean="0">
                <a:solidFill>
                  <a:srgbClr val="7030A0"/>
                </a:solidFill>
              </a:rPr>
              <a:t>~ 230 mbar for ± 0.1°C</a:t>
            </a:r>
          </a:p>
        </p:txBody>
      </p:sp>
      <p:sp>
        <p:nvSpPr>
          <p:cNvPr id="69" name="ZoneTexte 68"/>
          <p:cNvSpPr txBox="1"/>
          <p:nvPr/>
        </p:nvSpPr>
        <p:spPr>
          <a:xfrm>
            <a:off x="228601" y="4695049"/>
            <a:ext cx="2009775" cy="2769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u="sng" dirty="0" smtClean="0">
                <a:solidFill>
                  <a:srgbClr val="7030A0"/>
                </a:solidFill>
              </a:rPr>
              <a:t>3 brass Manifolds</a:t>
            </a:r>
            <a:endParaRPr lang="en-US" sz="1200" dirty="0">
              <a:solidFill>
                <a:srgbClr val="7030A0"/>
              </a:solidFill>
            </a:endParaRPr>
          </a:p>
        </p:txBody>
      </p:sp>
      <p:pic>
        <p:nvPicPr>
          <p:cNvPr id="1030" name="Picture 6" descr="C:\Users\clegalli\AppData\Local\Microsoft\Windows\Temporary Internet Files\Content.IE5\WJ92TMQK\interdit_1[1]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7" y="3424237"/>
            <a:ext cx="9525" cy="9525"/>
          </a:xfrm>
          <a:prstGeom prst="rect">
            <a:avLst/>
          </a:prstGeom>
          <a:noFill/>
        </p:spPr>
      </p:pic>
      <p:pic>
        <p:nvPicPr>
          <p:cNvPr id="62" name="Image 23" descr="slice 1  Cu cooling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823" r="1665" b="19601"/>
          <a:stretch>
            <a:fillRect/>
          </a:stretch>
        </p:blipFill>
        <p:spPr bwMode="auto">
          <a:xfrm>
            <a:off x="2532062" y="1857376"/>
            <a:ext cx="592587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ZoneTexte 63"/>
          <p:cNvSpPr txBox="1"/>
          <p:nvPr/>
        </p:nvSpPr>
        <p:spPr>
          <a:xfrm>
            <a:off x="228601" y="3704449"/>
            <a:ext cx="2257424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u="sng" dirty="0" smtClean="0">
                <a:solidFill>
                  <a:srgbClr val="7030A0"/>
                </a:solidFill>
              </a:rPr>
              <a:t>Upper cooling system =</a:t>
            </a:r>
          </a:p>
          <a:p>
            <a:pPr algn="ctr"/>
            <a:r>
              <a:rPr lang="en-US" sz="1200" dirty="0" smtClean="0">
                <a:solidFill>
                  <a:srgbClr val="7030A0"/>
                </a:solidFill>
              </a:rPr>
              <a:t>2 copper rectangular pipes (10x20mm</a:t>
            </a:r>
            <a:r>
              <a:rPr lang="en-US" sz="1200" baseline="30000" dirty="0" smtClean="0">
                <a:solidFill>
                  <a:srgbClr val="7030A0"/>
                </a:solidFill>
              </a:rPr>
              <a:t>2</a:t>
            </a:r>
            <a:r>
              <a:rPr lang="en-US" sz="1200" dirty="0" smtClean="0">
                <a:solidFill>
                  <a:srgbClr val="7030A0"/>
                </a:solidFill>
              </a:rPr>
              <a:t>)+ 1 copper plate</a:t>
            </a:r>
          </a:p>
          <a:p>
            <a:pPr algn="ctr"/>
            <a:r>
              <a:rPr lang="en-US" sz="1200" dirty="0" smtClean="0">
                <a:solidFill>
                  <a:srgbClr val="7030A0"/>
                </a:solidFill>
              </a:rPr>
              <a:t>D</a:t>
            </a:r>
            <a:r>
              <a:rPr lang="en-US" sz="1200" baseline="-25000" dirty="0" smtClean="0">
                <a:solidFill>
                  <a:srgbClr val="7030A0"/>
                </a:solidFill>
              </a:rPr>
              <a:t>v</a:t>
            </a:r>
            <a:r>
              <a:rPr lang="en-US" sz="1200" dirty="0" smtClean="0">
                <a:solidFill>
                  <a:srgbClr val="7030A0"/>
                </a:solidFill>
              </a:rPr>
              <a:t>= 24 l/mn</a:t>
            </a:r>
          </a:p>
        </p:txBody>
      </p:sp>
      <p:sp>
        <p:nvSpPr>
          <p:cNvPr id="65" name="ZoneTexte 64"/>
          <p:cNvSpPr txBox="1"/>
          <p:nvPr/>
        </p:nvSpPr>
        <p:spPr>
          <a:xfrm>
            <a:off x="228601" y="5485624"/>
            <a:ext cx="283845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u="sng" dirty="0" smtClean="0">
                <a:solidFill>
                  <a:srgbClr val="7030A0"/>
                </a:solidFill>
              </a:rPr>
              <a:t>Lower cooling system =</a:t>
            </a:r>
          </a:p>
          <a:p>
            <a:pPr algn="ctr"/>
            <a:r>
              <a:rPr lang="en-US" sz="1200" dirty="0" smtClean="0">
                <a:solidFill>
                  <a:srgbClr val="7030A0"/>
                </a:solidFill>
              </a:rPr>
              <a:t>10 Polyurethane circular pipes </a:t>
            </a:r>
            <a:r>
              <a:rPr lang="en-US" sz="1200" dirty="0" smtClean="0">
                <a:solidFill>
                  <a:srgbClr val="7030A0"/>
                </a:solidFill>
                <a:latin typeface="Symbol" pitchFamily="18" charset="2"/>
              </a:rPr>
              <a:t>f</a:t>
            </a:r>
            <a:r>
              <a:rPr lang="en-US" sz="1200" dirty="0" smtClean="0">
                <a:solidFill>
                  <a:srgbClr val="7030A0"/>
                </a:solidFill>
              </a:rPr>
              <a:t> 6x4 +</a:t>
            </a:r>
          </a:p>
          <a:p>
            <a:pPr algn="ctr"/>
            <a:r>
              <a:rPr lang="en-US" sz="1200" dirty="0" smtClean="0">
                <a:solidFill>
                  <a:srgbClr val="7030A0"/>
                </a:solidFill>
              </a:rPr>
              <a:t> a composite sandwich</a:t>
            </a:r>
          </a:p>
          <a:p>
            <a:pPr algn="ctr"/>
            <a:r>
              <a:rPr lang="en-US" sz="1200" dirty="0" smtClean="0">
                <a:solidFill>
                  <a:srgbClr val="7030A0"/>
                </a:solidFill>
              </a:rPr>
              <a:t>D</a:t>
            </a:r>
            <a:r>
              <a:rPr lang="en-US" sz="1200" baseline="-25000" dirty="0" smtClean="0">
                <a:solidFill>
                  <a:srgbClr val="7030A0"/>
                </a:solidFill>
              </a:rPr>
              <a:t>v</a:t>
            </a:r>
            <a:r>
              <a:rPr lang="en-US" sz="1200" dirty="0" smtClean="0">
                <a:solidFill>
                  <a:srgbClr val="7030A0"/>
                </a:solidFill>
              </a:rPr>
              <a:t>= 3.5 l/mn</a:t>
            </a:r>
          </a:p>
        </p:txBody>
      </p:sp>
      <p:cxnSp>
        <p:nvCxnSpPr>
          <p:cNvPr id="47" name="Connecteur droit 46"/>
          <p:cNvCxnSpPr/>
          <p:nvPr/>
        </p:nvCxnSpPr>
        <p:spPr>
          <a:xfrm flipV="1">
            <a:off x="590550" y="1209675"/>
            <a:ext cx="8305800" cy="52959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Flèche vers le bas 72"/>
          <p:cNvSpPr/>
          <p:nvPr/>
        </p:nvSpPr>
        <p:spPr>
          <a:xfrm>
            <a:off x="4943475" y="2019301"/>
            <a:ext cx="381000" cy="409574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9" name="Image 21" descr="slice 1 C + Cu cooling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" y="1364903"/>
            <a:ext cx="4743450" cy="2024410"/>
          </a:xfrm>
          <a:prstGeom prst="rect">
            <a:avLst/>
          </a:prstGeom>
          <a:noFill/>
          <a:ln w="38100" cmpd="dbl">
            <a:noFill/>
            <a:miter lim="800000"/>
            <a:headEnd/>
            <a:tailEnd type="arrow" w="med" len="med"/>
          </a:ln>
        </p:spPr>
      </p:pic>
      <p:cxnSp>
        <p:nvCxnSpPr>
          <p:cNvPr id="44" name="Connecteur droit 43"/>
          <p:cNvCxnSpPr/>
          <p:nvPr/>
        </p:nvCxnSpPr>
        <p:spPr>
          <a:xfrm>
            <a:off x="342900" y="1581150"/>
            <a:ext cx="8305800" cy="475297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avec flèche 74"/>
          <p:cNvCxnSpPr>
            <a:stCxn id="64" idx="3"/>
          </p:cNvCxnSpPr>
          <p:nvPr/>
        </p:nvCxnSpPr>
        <p:spPr>
          <a:xfrm flipV="1">
            <a:off x="2486025" y="3785191"/>
            <a:ext cx="480459" cy="334757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avec flèche 77"/>
          <p:cNvCxnSpPr/>
          <p:nvPr/>
        </p:nvCxnSpPr>
        <p:spPr>
          <a:xfrm flipV="1">
            <a:off x="2247900" y="4819650"/>
            <a:ext cx="266700" cy="19050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avec flèche 78"/>
          <p:cNvCxnSpPr>
            <a:stCxn id="65" idx="3"/>
          </p:cNvCxnSpPr>
          <p:nvPr/>
        </p:nvCxnSpPr>
        <p:spPr>
          <a:xfrm flipV="1">
            <a:off x="3067051" y="5276850"/>
            <a:ext cx="304799" cy="624273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ZoneTexte 58"/>
          <p:cNvSpPr txBox="1"/>
          <p:nvPr/>
        </p:nvSpPr>
        <p:spPr>
          <a:xfrm>
            <a:off x="3848100" y="3810000"/>
            <a:ext cx="142875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u="sng" dirty="0" smtClean="0">
                <a:solidFill>
                  <a:srgbClr val="7030A0"/>
                </a:solidFill>
              </a:rPr>
              <a:t>Copper and Brass </a:t>
            </a:r>
            <a:r>
              <a:rPr lang="en-US" sz="1200" dirty="0" smtClean="0">
                <a:solidFill>
                  <a:srgbClr val="7030A0"/>
                </a:solidFill>
              </a:rPr>
              <a:t>forbidden</a:t>
            </a:r>
            <a:endParaRPr lang="en-US" sz="1200" dirty="0">
              <a:solidFill>
                <a:srgbClr val="7030A0"/>
              </a:solidFill>
            </a:endParaRPr>
          </a:p>
        </p:txBody>
      </p:sp>
      <p:sp>
        <p:nvSpPr>
          <p:cNvPr id="19" name="Zone de texte 35"/>
          <p:cNvSpPr txBox="1">
            <a:spLocks noChangeArrowheads="1"/>
          </p:cNvSpPr>
          <p:nvPr/>
        </p:nvSpPr>
        <p:spPr bwMode="auto">
          <a:xfrm>
            <a:off x="3095624" y="962752"/>
            <a:ext cx="4686301" cy="345274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1200" b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Symbol"/>
              </a:rPr>
              <a:t>Old cooling system for a working temperature of -25°C ± 0.1°C</a:t>
            </a: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en-US" sz="1200" b="1" u="sng" dirty="0" smtClean="0">
              <a:solidFill>
                <a:srgbClr val="7030A0"/>
              </a:solidFill>
              <a:latin typeface="Arial" pitchFamily="34" charset="0"/>
              <a:cs typeface="Arial" pitchFamily="34" charset="0"/>
              <a:sym typeface="Symbol"/>
            </a:endParaRPr>
          </a:p>
        </p:txBody>
      </p:sp>
      <p:sp>
        <p:nvSpPr>
          <p:cNvPr id="20" name="Zone de texte 72"/>
          <p:cNvSpPr txBox="1">
            <a:spLocks noChangeArrowheads="1"/>
          </p:cNvSpPr>
          <p:nvPr/>
        </p:nvSpPr>
        <p:spPr bwMode="auto">
          <a:xfrm>
            <a:off x="154529" y="1040219"/>
            <a:ext cx="2529294" cy="2769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200" b="1" u="sng" dirty="0" smtClean="0">
                <a:solidFill>
                  <a:srgbClr val="7030A0"/>
                </a:solidFill>
              </a:rPr>
              <a:t>The upper cooling system’s change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6258297" y="0"/>
            <a:ext cx="2885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sz="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The Slice cooling system</a:t>
            </a:r>
            <a:endParaRPr lang="en-US" sz="14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The cooling system’s principle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The upper cooling system’s change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The front insulation system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The dew point problem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0" grpId="0" animBg="1"/>
      <p:bldP spid="5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age 6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54379" y="1015799"/>
            <a:ext cx="6896100" cy="374113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019175" y="4314049"/>
            <a:ext cx="1714497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u="sng" dirty="0" smtClean="0">
                <a:solidFill>
                  <a:srgbClr val="7030A0"/>
                </a:solidFill>
              </a:rPr>
              <a:t>Upper cooling system =</a:t>
            </a:r>
          </a:p>
          <a:p>
            <a:pPr algn="ctr"/>
            <a:r>
              <a:rPr lang="en-US" sz="1200" dirty="0" smtClean="0">
                <a:solidFill>
                  <a:srgbClr val="7030A0"/>
                </a:solidFill>
              </a:rPr>
              <a:t>3 PU pipes </a:t>
            </a:r>
            <a:r>
              <a:rPr lang="en-US" sz="1200" dirty="0" smtClean="0">
                <a:solidFill>
                  <a:srgbClr val="7030A0"/>
                </a:solidFill>
                <a:latin typeface="Symbol" pitchFamily="18" charset="2"/>
              </a:rPr>
              <a:t>f</a:t>
            </a:r>
            <a:r>
              <a:rPr lang="en-US" sz="1200" dirty="0" smtClean="0">
                <a:solidFill>
                  <a:srgbClr val="7030A0"/>
                </a:solidFill>
              </a:rPr>
              <a:t> 8x6</a:t>
            </a:r>
          </a:p>
          <a:p>
            <a:pPr algn="ctr"/>
            <a:r>
              <a:rPr lang="en-US" sz="1200" dirty="0" smtClean="0">
                <a:solidFill>
                  <a:srgbClr val="7030A0"/>
                </a:solidFill>
              </a:rPr>
              <a:t>D</a:t>
            </a:r>
            <a:r>
              <a:rPr lang="en-US" sz="1200" baseline="-25000" dirty="0" smtClean="0">
                <a:solidFill>
                  <a:srgbClr val="7030A0"/>
                </a:solidFill>
              </a:rPr>
              <a:t>v</a:t>
            </a:r>
            <a:r>
              <a:rPr lang="en-US" sz="1200" dirty="0" smtClean="0">
                <a:solidFill>
                  <a:srgbClr val="7030A0"/>
                </a:solidFill>
              </a:rPr>
              <a:t>= 4 l/mn</a:t>
            </a:r>
            <a:endParaRPr lang="en-US" sz="1200" dirty="0">
              <a:solidFill>
                <a:srgbClr val="7030A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209675" y="5828524"/>
            <a:ext cx="1724025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u="sng" dirty="0" smtClean="0">
                <a:solidFill>
                  <a:srgbClr val="7030A0"/>
                </a:solidFill>
              </a:rPr>
              <a:t>Lower cooling system =</a:t>
            </a:r>
          </a:p>
          <a:p>
            <a:pPr algn="ctr"/>
            <a:r>
              <a:rPr lang="en-US" sz="1200" dirty="0" smtClean="0">
                <a:solidFill>
                  <a:srgbClr val="7030A0"/>
                </a:solidFill>
              </a:rPr>
              <a:t>10 PU pipes </a:t>
            </a:r>
            <a:r>
              <a:rPr lang="en-US" sz="1200" dirty="0" smtClean="0">
                <a:solidFill>
                  <a:srgbClr val="7030A0"/>
                </a:solidFill>
                <a:latin typeface="Symbol" pitchFamily="18" charset="2"/>
              </a:rPr>
              <a:t>f</a:t>
            </a:r>
            <a:r>
              <a:rPr lang="en-US" sz="1200" dirty="0" smtClean="0">
                <a:solidFill>
                  <a:srgbClr val="7030A0"/>
                </a:solidFill>
              </a:rPr>
              <a:t> 5.5x3.5</a:t>
            </a:r>
          </a:p>
          <a:p>
            <a:pPr algn="ctr"/>
            <a:r>
              <a:rPr lang="en-US" sz="1200" dirty="0" smtClean="0">
                <a:solidFill>
                  <a:srgbClr val="7030A0"/>
                </a:solidFill>
              </a:rPr>
              <a:t>D</a:t>
            </a:r>
            <a:r>
              <a:rPr lang="en-US" sz="1200" baseline="-25000" dirty="0" smtClean="0">
                <a:solidFill>
                  <a:srgbClr val="7030A0"/>
                </a:solidFill>
              </a:rPr>
              <a:t>v</a:t>
            </a:r>
            <a:r>
              <a:rPr lang="en-US" sz="1200" dirty="0" smtClean="0">
                <a:solidFill>
                  <a:srgbClr val="7030A0"/>
                </a:solidFill>
              </a:rPr>
              <a:t>= 0.75 l/mn</a:t>
            </a:r>
          </a:p>
        </p:txBody>
      </p:sp>
      <p:pic>
        <p:nvPicPr>
          <p:cNvPr id="4" name="Image 3" descr="Image 7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167" t="1655"/>
          <a:stretch>
            <a:fillRect/>
          </a:stretch>
        </p:blipFill>
        <p:spPr>
          <a:xfrm>
            <a:off x="3675908" y="2778084"/>
            <a:ext cx="4481256" cy="315277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09550" y="5247499"/>
            <a:ext cx="2009775" cy="27699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u="sng" dirty="0" smtClean="0">
                <a:solidFill>
                  <a:srgbClr val="7030A0"/>
                </a:solidFill>
              </a:rPr>
              <a:t>4 stainless steel manifolds</a:t>
            </a:r>
            <a:endParaRPr lang="en-US" sz="1200" dirty="0">
              <a:solidFill>
                <a:srgbClr val="7030A0"/>
              </a:solidFill>
            </a:endParaRPr>
          </a:p>
        </p:txBody>
      </p:sp>
      <p:cxnSp>
        <p:nvCxnSpPr>
          <p:cNvPr id="10" name="Connecteur droit avec flèche 9"/>
          <p:cNvCxnSpPr>
            <a:stCxn id="5" idx="3"/>
          </p:cNvCxnSpPr>
          <p:nvPr/>
        </p:nvCxnSpPr>
        <p:spPr>
          <a:xfrm flipV="1">
            <a:off x="2733672" y="3593805"/>
            <a:ext cx="1476821" cy="1043410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>
            <a:stCxn id="8" idx="3"/>
          </p:cNvCxnSpPr>
          <p:nvPr/>
        </p:nvCxnSpPr>
        <p:spPr>
          <a:xfrm flipV="1">
            <a:off x="2219325" y="4221126"/>
            <a:ext cx="1927373" cy="1164873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>
            <a:stCxn id="6" idx="3"/>
          </p:cNvCxnSpPr>
          <p:nvPr/>
        </p:nvCxnSpPr>
        <p:spPr>
          <a:xfrm flipV="1">
            <a:off x="2933700" y="4827181"/>
            <a:ext cx="1776523" cy="1324509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lèche vers le bas 24"/>
          <p:cNvSpPr/>
          <p:nvPr/>
        </p:nvSpPr>
        <p:spPr>
          <a:xfrm>
            <a:off x="4792930" y="5364556"/>
            <a:ext cx="552450" cy="457200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ZoneTexte 26"/>
          <p:cNvSpPr txBox="1"/>
          <p:nvPr/>
        </p:nvSpPr>
        <p:spPr>
          <a:xfrm>
            <a:off x="4972051" y="5914249"/>
            <a:ext cx="3705224" cy="55399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7030A0"/>
                </a:solidFill>
              </a:rPr>
              <a:t>Total pressure drop with Water Methanol for 16 Slices = </a:t>
            </a:r>
            <a:r>
              <a:rPr lang="en-US" b="1" u="sng" dirty="0" smtClean="0">
                <a:solidFill>
                  <a:srgbClr val="7030A0"/>
                </a:solidFill>
              </a:rPr>
              <a:t>~ 630 mbar ± 0.3°C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6477867" y="1483516"/>
            <a:ext cx="213360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7030A0"/>
                </a:solidFill>
              </a:rPr>
              <a:t>Composed of Polyurethane (PU) circular pipes 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6506441" y="1969291"/>
            <a:ext cx="230505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7030A0"/>
                </a:solidFill>
              </a:rPr>
              <a:t>fixed on the Back Plates with small pipes</a:t>
            </a:r>
          </a:p>
          <a:p>
            <a:r>
              <a:rPr lang="en-US" sz="1200" dirty="0" smtClean="0">
                <a:solidFill>
                  <a:srgbClr val="7030A0"/>
                </a:solidFill>
              </a:rPr>
              <a:t>and plates made in Stainless steel</a:t>
            </a:r>
            <a:endParaRPr lang="en-US" sz="1200" dirty="0">
              <a:solidFill>
                <a:srgbClr val="7030A0"/>
              </a:solidFill>
            </a:endParaRPr>
          </a:p>
        </p:txBody>
      </p:sp>
      <p:cxnSp>
        <p:nvCxnSpPr>
          <p:cNvPr id="24" name="Connecteur droit avec flèche 23"/>
          <p:cNvCxnSpPr>
            <a:stCxn id="23" idx="2"/>
          </p:cNvCxnSpPr>
          <p:nvPr/>
        </p:nvCxnSpPr>
        <p:spPr>
          <a:xfrm flipH="1">
            <a:off x="7182716" y="2615622"/>
            <a:ext cx="476250" cy="506970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 de texte 72"/>
          <p:cNvSpPr txBox="1">
            <a:spLocks noChangeArrowheads="1"/>
          </p:cNvSpPr>
          <p:nvPr/>
        </p:nvSpPr>
        <p:spPr bwMode="auto">
          <a:xfrm>
            <a:off x="154529" y="1040219"/>
            <a:ext cx="2398666" cy="2769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200" b="1" u="sng" dirty="0" smtClean="0">
                <a:solidFill>
                  <a:srgbClr val="7030A0"/>
                </a:solidFill>
              </a:rPr>
              <a:t>The upper cooling system’s change</a:t>
            </a:r>
          </a:p>
        </p:txBody>
      </p:sp>
      <p:sp>
        <p:nvSpPr>
          <p:cNvPr id="17" name="Zone de texte 35"/>
          <p:cNvSpPr txBox="1">
            <a:spLocks noChangeArrowheads="1"/>
          </p:cNvSpPr>
          <p:nvPr/>
        </p:nvSpPr>
        <p:spPr bwMode="auto">
          <a:xfrm>
            <a:off x="3095624" y="962752"/>
            <a:ext cx="4943971" cy="345274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1200" b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Symbol"/>
              </a:rPr>
              <a:t>New cooling system for a working temperature of -25°C ± 0.3°C</a:t>
            </a: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en-US" sz="1200" b="1" u="sng" dirty="0" smtClean="0">
              <a:solidFill>
                <a:srgbClr val="7030A0"/>
              </a:solidFill>
              <a:latin typeface="Arial" pitchFamily="34" charset="0"/>
              <a:cs typeface="Arial" pitchFamily="34" charset="0"/>
              <a:sym typeface="Symbol"/>
            </a:endParaRP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en-US" sz="1200" b="1" u="sng" dirty="0" smtClean="0">
              <a:solidFill>
                <a:srgbClr val="7030A0"/>
              </a:solidFill>
              <a:latin typeface="Arial" pitchFamily="34" charset="0"/>
              <a:cs typeface="Arial" pitchFamily="34" charset="0"/>
              <a:sym typeface="Symbol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329549" y="0"/>
            <a:ext cx="2814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sz="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The Slice cooling system</a:t>
            </a:r>
            <a:endParaRPr lang="en-US" sz="14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The cooling system’s principle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The upper cooling system’s change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The front insulation system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The dew point problem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25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 30" descr="Image 1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876" r="13608" b="4200"/>
          <a:stretch>
            <a:fillRect/>
          </a:stretch>
        </p:blipFill>
        <p:spPr>
          <a:xfrm>
            <a:off x="1733106" y="3423683"/>
            <a:ext cx="4081684" cy="3051544"/>
          </a:xfrm>
          <a:prstGeom prst="rect">
            <a:avLst/>
          </a:prstGeom>
        </p:spPr>
      </p:pic>
      <p:pic>
        <p:nvPicPr>
          <p:cNvPr id="29" name="Image 28" descr="Image 1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349" t="4453" r="13140" b="7025"/>
          <a:stretch>
            <a:fillRect/>
          </a:stretch>
        </p:blipFill>
        <p:spPr>
          <a:xfrm>
            <a:off x="826238" y="1924713"/>
            <a:ext cx="2849526" cy="2057438"/>
          </a:xfrm>
          <a:prstGeom prst="rect">
            <a:avLst/>
          </a:prstGeom>
        </p:spPr>
      </p:pic>
      <p:pic>
        <p:nvPicPr>
          <p:cNvPr id="52" name="Image 24" descr="slice 1 C cooling 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482" r="-1397" b="9557"/>
          <a:stretch>
            <a:fillRect/>
          </a:stretch>
        </p:blipFill>
        <p:spPr bwMode="auto">
          <a:xfrm rot="1003997">
            <a:off x="3672219" y="309937"/>
            <a:ext cx="5103628" cy="2105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ZoneTexte 54"/>
          <p:cNvSpPr txBox="1"/>
          <p:nvPr/>
        </p:nvSpPr>
        <p:spPr>
          <a:xfrm>
            <a:off x="6267451" y="4200776"/>
            <a:ext cx="2676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VIP (Vacuum Insulation Plate) Part (VAQTEC</a:t>
            </a:r>
            <a:r>
              <a:rPr lang="fr-FR" sz="1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®)</a:t>
            </a:r>
            <a:endParaRPr lang="fr-FR" sz="1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1075344" y="4138448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PU Pipes</a:t>
            </a:r>
            <a:endParaRPr lang="fr-FR" sz="1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223284" y="5531751"/>
            <a:ext cx="13609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Plastic support </a:t>
            </a:r>
            <a:endParaRPr lang="fr-FR" sz="1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478466" y="4835871"/>
            <a:ext cx="10337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Carbon foil</a:t>
            </a:r>
            <a:endParaRPr lang="en-US" sz="1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0" name="Connecteur droit avec flèche 59"/>
          <p:cNvCxnSpPr>
            <a:stCxn id="56" idx="3"/>
          </p:cNvCxnSpPr>
          <p:nvPr/>
        </p:nvCxnSpPr>
        <p:spPr>
          <a:xfrm>
            <a:off x="2011448" y="4276948"/>
            <a:ext cx="997566" cy="124931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avec flèche 60"/>
          <p:cNvCxnSpPr>
            <a:stCxn id="58" idx="3"/>
          </p:cNvCxnSpPr>
          <p:nvPr/>
        </p:nvCxnSpPr>
        <p:spPr>
          <a:xfrm flipV="1">
            <a:off x="1512168" y="4667693"/>
            <a:ext cx="954586" cy="306678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avec flèche 61"/>
          <p:cNvCxnSpPr>
            <a:stCxn id="57" idx="3"/>
          </p:cNvCxnSpPr>
          <p:nvPr/>
        </p:nvCxnSpPr>
        <p:spPr>
          <a:xfrm flipV="1">
            <a:off x="1584252" y="5401339"/>
            <a:ext cx="457200" cy="268912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avec flèche 62"/>
          <p:cNvCxnSpPr>
            <a:endCxn id="64" idx="1"/>
          </p:cNvCxnSpPr>
          <p:nvPr/>
        </p:nvCxnSpPr>
        <p:spPr>
          <a:xfrm>
            <a:off x="5018567" y="4986670"/>
            <a:ext cx="1245846" cy="440324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Image 63" descr="DSCN0742.JPG"/>
          <p:cNvPicPr>
            <a:picLocks noChangeAspect="1"/>
          </p:cNvPicPr>
          <p:nvPr/>
        </p:nvPicPr>
        <p:blipFill>
          <a:blip r:embed="rId5" cstate="print"/>
          <a:srcRect l="13651" t="13144" r="7724" b="22644"/>
          <a:stretch>
            <a:fillRect/>
          </a:stretch>
        </p:blipFill>
        <p:spPr>
          <a:xfrm>
            <a:off x="6264413" y="4625163"/>
            <a:ext cx="2618142" cy="1603662"/>
          </a:xfrm>
          <a:prstGeom prst="rect">
            <a:avLst/>
          </a:prstGeom>
        </p:spPr>
      </p:pic>
      <p:sp>
        <p:nvSpPr>
          <p:cNvPr id="66" name="ZoneTexte 65"/>
          <p:cNvSpPr txBox="1"/>
          <p:nvPr/>
        </p:nvSpPr>
        <p:spPr>
          <a:xfrm>
            <a:off x="251998" y="1080000"/>
            <a:ext cx="3348452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u="sng" dirty="0" smtClean="0">
                <a:solidFill>
                  <a:srgbClr val="7030A0"/>
                </a:solidFill>
              </a:rPr>
              <a:t>The front insulation system :</a:t>
            </a:r>
          </a:p>
          <a:p>
            <a:pPr algn="ctr"/>
            <a:r>
              <a:rPr lang="en-US" sz="1200" dirty="0" smtClean="0">
                <a:solidFill>
                  <a:srgbClr val="7030A0"/>
                </a:solidFill>
              </a:rPr>
              <a:t> the principle = composite sandwich technology</a:t>
            </a:r>
            <a:r>
              <a:rPr lang="en-US" sz="1200" b="1" u="sng" dirty="0" smtClean="0">
                <a:solidFill>
                  <a:srgbClr val="7030A0"/>
                </a:solidFill>
              </a:rPr>
              <a:t> </a:t>
            </a:r>
          </a:p>
        </p:txBody>
      </p:sp>
      <p:pic>
        <p:nvPicPr>
          <p:cNvPr id="30" name="Image 29" descr="Image 11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206" t="11826" r="5728" b="7507"/>
          <a:stretch>
            <a:fillRect/>
          </a:stretch>
        </p:blipFill>
        <p:spPr>
          <a:xfrm>
            <a:off x="4702692" y="2175878"/>
            <a:ext cx="3125973" cy="1571213"/>
          </a:xfrm>
          <a:prstGeom prst="rect">
            <a:avLst/>
          </a:prstGeom>
        </p:spPr>
      </p:pic>
      <p:sp>
        <p:nvSpPr>
          <p:cNvPr id="32" name="Flèche vers le bas 31"/>
          <p:cNvSpPr/>
          <p:nvPr/>
        </p:nvSpPr>
        <p:spPr>
          <a:xfrm rot="-5400000">
            <a:off x="3851200" y="2551594"/>
            <a:ext cx="552450" cy="457200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ZoneTexte 32"/>
          <p:cNvSpPr txBox="1"/>
          <p:nvPr/>
        </p:nvSpPr>
        <p:spPr>
          <a:xfrm>
            <a:off x="584790" y="6058615"/>
            <a:ext cx="13290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Aluminium foil</a:t>
            </a:r>
            <a:endParaRPr lang="en-US" sz="1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Connecteur droit avec flèche 33"/>
          <p:cNvCxnSpPr>
            <a:stCxn id="33" idx="3"/>
          </p:cNvCxnSpPr>
          <p:nvPr/>
        </p:nvCxnSpPr>
        <p:spPr>
          <a:xfrm flipV="1">
            <a:off x="1913861" y="5943600"/>
            <a:ext cx="616688" cy="253515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ZoneTexte 52"/>
          <p:cNvSpPr txBox="1"/>
          <p:nvPr/>
        </p:nvSpPr>
        <p:spPr>
          <a:xfrm>
            <a:off x="256193" y="1776248"/>
            <a:ext cx="18869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Proto120 </a:t>
            </a:r>
            <a:r>
              <a:rPr lang="en-US" sz="1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technology</a:t>
            </a:r>
            <a:endParaRPr lang="en-US" sz="1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6293923" y="0"/>
            <a:ext cx="2850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sz="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The Slice cooling system</a:t>
            </a:r>
            <a:endParaRPr lang="en-US" sz="14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The cooling system’s principle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The upper cooling system’s change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The front insulation system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The dew point problem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58" grpId="0"/>
      <p:bldP spid="32" grpId="0" animBg="1"/>
      <p:bldP spid="33" grpId="0"/>
      <p:bldP spid="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 descr="Image 9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135" t="6082" r="14955" b="589"/>
          <a:stretch>
            <a:fillRect/>
          </a:stretch>
        </p:blipFill>
        <p:spPr>
          <a:xfrm>
            <a:off x="2913717" y="2236809"/>
            <a:ext cx="6068580" cy="4395028"/>
          </a:xfrm>
          <a:prstGeom prst="rect">
            <a:avLst/>
          </a:prstGeom>
        </p:spPr>
      </p:pic>
      <p:cxnSp>
        <p:nvCxnSpPr>
          <p:cNvPr id="90" name="Connecteur droit avec flèche 89"/>
          <p:cNvCxnSpPr>
            <a:stCxn id="82" idx="3"/>
          </p:cNvCxnSpPr>
          <p:nvPr/>
        </p:nvCxnSpPr>
        <p:spPr>
          <a:xfrm>
            <a:off x="2413303" y="5945455"/>
            <a:ext cx="923105" cy="463098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Image 67" descr="Image 8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052002">
            <a:off x="367048" y="752509"/>
            <a:ext cx="5451817" cy="2957611"/>
          </a:xfrm>
          <a:prstGeom prst="rect">
            <a:avLst/>
          </a:prstGeom>
        </p:spPr>
      </p:pic>
      <p:sp>
        <p:nvSpPr>
          <p:cNvPr id="66" name="ZoneTexte 65"/>
          <p:cNvSpPr txBox="1"/>
          <p:nvPr/>
        </p:nvSpPr>
        <p:spPr>
          <a:xfrm>
            <a:off x="251999" y="1080000"/>
            <a:ext cx="3186526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u="sng" dirty="0" smtClean="0">
                <a:solidFill>
                  <a:srgbClr val="7030A0"/>
                </a:solidFill>
              </a:rPr>
              <a:t>The front Insulation system :</a:t>
            </a:r>
          </a:p>
          <a:p>
            <a:pPr algn="ctr"/>
            <a:r>
              <a:rPr lang="en-US" sz="1200" dirty="0" smtClean="0">
                <a:solidFill>
                  <a:srgbClr val="7030A0"/>
                </a:solidFill>
              </a:rPr>
              <a:t>the principle = composite sandwich technology</a:t>
            </a:r>
            <a:r>
              <a:rPr lang="en-US" sz="1200" b="1" u="sng" dirty="0" smtClean="0">
                <a:solidFill>
                  <a:srgbClr val="7030A0"/>
                </a:solidFill>
              </a:rPr>
              <a:t> </a:t>
            </a:r>
            <a:endParaRPr lang="en-US" sz="1200" b="1" dirty="0" smtClean="0">
              <a:solidFill>
                <a:srgbClr val="7030A0"/>
              </a:solidFill>
            </a:endParaRPr>
          </a:p>
        </p:txBody>
      </p:sp>
      <p:cxnSp>
        <p:nvCxnSpPr>
          <p:cNvPr id="76" name="Connecteur droit avec flèche 75"/>
          <p:cNvCxnSpPr>
            <a:stCxn id="79" idx="3"/>
          </p:cNvCxnSpPr>
          <p:nvPr/>
        </p:nvCxnSpPr>
        <p:spPr>
          <a:xfrm>
            <a:off x="2788388" y="5151114"/>
            <a:ext cx="688237" cy="430536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ZoneTexte 78"/>
          <p:cNvSpPr txBox="1"/>
          <p:nvPr/>
        </p:nvSpPr>
        <p:spPr>
          <a:xfrm>
            <a:off x="809625" y="5012614"/>
            <a:ext cx="19787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VIP ”bending” Plate</a:t>
            </a:r>
            <a:endParaRPr lang="en-US" sz="1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ZoneTexte 81"/>
          <p:cNvSpPr txBox="1"/>
          <p:nvPr/>
        </p:nvSpPr>
        <p:spPr>
          <a:xfrm>
            <a:off x="1124836" y="5806955"/>
            <a:ext cx="12884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Aluminium foil</a:t>
            </a:r>
            <a:endParaRPr lang="en-US" sz="1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ZoneTexte 82"/>
          <p:cNvSpPr txBox="1"/>
          <p:nvPr/>
        </p:nvSpPr>
        <p:spPr>
          <a:xfrm>
            <a:off x="1358754" y="3669810"/>
            <a:ext cx="12865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Carbon plate</a:t>
            </a:r>
            <a:endParaRPr lang="en-US" sz="1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ZoneTexte 83"/>
          <p:cNvSpPr txBox="1"/>
          <p:nvPr/>
        </p:nvSpPr>
        <p:spPr>
          <a:xfrm>
            <a:off x="1358752" y="4297131"/>
            <a:ext cx="14266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Filling foam part </a:t>
            </a:r>
            <a:endParaRPr lang="en-US" sz="1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5" name="Connecteur droit avec flèche 94"/>
          <p:cNvCxnSpPr>
            <a:stCxn id="84" idx="3"/>
          </p:cNvCxnSpPr>
          <p:nvPr/>
        </p:nvCxnSpPr>
        <p:spPr>
          <a:xfrm>
            <a:off x="2785443" y="4435631"/>
            <a:ext cx="550965" cy="399303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avec flèche 97"/>
          <p:cNvCxnSpPr>
            <a:stCxn id="83" idx="3"/>
          </p:cNvCxnSpPr>
          <p:nvPr/>
        </p:nvCxnSpPr>
        <p:spPr>
          <a:xfrm>
            <a:off x="2645293" y="3808310"/>
            <a:ext cx="935665" cy="494996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ZoneTexte 41"/>
          <p:cNvSpPr txBox="1"/>
          <p:nvPr/>
        </p:nvSpPr>
        <p:spPr>
          <a:xfrm>
            <a:off x="6115051" y="1526685"/>
            <a:ext cx="15880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Epoxy fixation part</a:t>
            </a:r>
            <a:endParaRPr lang="en-US" sz="1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3" name="Connecteur droit avec flèche 42"/>
          <p:cNvCxnSpPr>
            <a:stCxn id="42" idx="3"/>
          </p:cNvCxnSpPr>
          <p:nvPr/>
        </p:nvCxnSpPr>
        <p:spPr>
          <a:xfrm>
            <a:off x="7703069" y="1665185"/>
            <a:ext cx="1088506" cy="897040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/>
          <p:cNvSpPr txBox="1"/>
          <p:nvPr/>
        </p:nvSpPr>
        <p:spPr>
          <a:xfrm>
            <a:off x="4152901" y="2964960"/>
            <a:ext cx="1873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Shapes for the PU pipes</a:t>
            </a:r>
            <a:endParaRPr lang="en-US" sz="1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9" name="Connecteur droit avec flèche 48"/>
          <p:cNvCxnSpPr>
            <a:stCxn id="48" idx="0"/>
          </p:cNvCxnSpPr>
          <p:nvPr/>
        </p:nvCxnSpPr>
        <p:spPr>
          <a:xfrm flipH="1" flipV="1">
            <a:off x="4962525" y="2343150"/>
            <a:ext cx="127260" cy="621810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avec flèche 68"/>
          <p:cNvCxnSpPr/>
          <p:nvPr/>
        </p:nvCxnSpPr>
        <p:spPr>
          <a:xfrm flipH="1" flipV="1">
            <a:off x="274476" y="2654518"/>
            <a:ext cx="87474" cy="345857"/>
          </a:xfrm>
          <a:prstGeom prst="straightConnector1">
            <a:avLst/>
          </a:prstGeom>
          <a:ln w="254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ZoneTexte 69"/>
          <p:cNvSpPr txBox="1"/>
          <p:nvPr/>
        </p:nvSpPr>
        <p:spPr>
          <a:xfrm>
            <a:off x="435311" y="3004626"/>
            <a:ext cx="59568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00B050"/>
                </a:solidFill>
              </a:rPr>
              <a:t>26mm</a:t>
            </a:r>
            <a:endParaRPr lang="fr-FR" sz="1200" dirty="0">
              <a:solidFill>
                <a:srgbClr val="00B050"/>
              </a:solidFill>
            </a:endParaRPr>
          </a:p>
        </p:txBody>
      </p:sp>
      <p:cxnSp>
        <p:nvCxnSpPr>
          <p:cNvPr id="71" name="Connecteur droit avec flèche 70"/>
          <p:cNvCxnSpPr/>
          <p:nvPr/>
        </p:nvCxnSpPr>
        <p:spPr>
          <a:xfrm flipH="1" flipV="1">
            <a:off x="247650" y="2657475"/>
            <a:ext cx="746385" cy="2685"/>
          </a:xfrm>
          <a:prstGeom prst="straightConnector1">
            <a:avLst/>
          </a:prstGeom>
          <a:ln w="12700">
            <a:solidFill>
              <a:srgbClr val="7030A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avec flèche 72"/>
          <p:cNvCxnSpPr/>
          <p:nvPr/>
        </p:nvCxnSpPr>
        <p:spPr>
          <a:xfrm flipH="1">
            <a:off x="361951" y="2733675"/>
            <a:ext cx="609599" cy="257175"/>
          </a:xfrm>
          <a:prstGeom prst="straightConnector1">
            <a:avLst/>
          </a:prstGeom>
          <a:ln w="12700">
            <a:solidFill>
              <a:srgbClr val="7030A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6317673" y="0"/>
            <a:ext cx="2826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sz="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The Slice cooling system</a:t>
            </a:r>
            <a:endParaRPr lang="en-US" sz="14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The cooling system’s principle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The upper cooling system’s change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The front insulation system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The dew point problem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7540</TotalTime>
  <Words>2775</Words>
  <Application>Microsoft Office PowerPoint</Application>
  <PresentationFormat>Affichage à l'écran (4:3)</PresentationFormat>
  <Paragraphs>587</Paragraphs>
  <Slides>29</Slides>
  <Notes>2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1" baseType="lpstr">
      <vt:lpstr>Thème Office</vt:lpstr>
      <vt:lpstr>Équation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IPN Orsay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gajewski</dc:creator>
  <cp:lastModifiedBy>   clegalli</cp:lastModifiedBy>
  <cp:revision>648</cp:revision>
  <dcterms:created xsi:type="dcterms:W3CDTF">2012-04-19T08:43:14Z</dcterms:created>
  <dcterms:modified xsi:type="dcterms:W3CDTF">2015-03-16T15:22:55Z</dcterms:modified>
</cp:coreProperties>
</file>