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9" r:id="rId2"/>
    <p:sldId id="333" r:id="rId3"/>
    <p:sldId id="306" r:id="rId4"/>
    <p:sldId id="302" r:id="rId5"/>
    <p:sldId id="304" r:id="rId6"/>
    <p:sldId id="322" r:id="rId7"/>
    <p:sldId id="323" r:id="rId8"/>
    <p:sldId id="309" r:id="rId9"/>
    <p:sldId id="325" r:id="rId10"/>
    <p:sldId id="331" r:id="rId11"/>
    <p:sldId id="332" r:id="rId12"/>
    <p:sldId id="330" r:id="rId13"/>
    <p:sldId id="324" r:id="rId14"/>
    <p:sldId id="327" r:id="rId15"/>
    <p:sldId id="308" r:id="rId16"/>
    <p:sldId id="329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127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191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255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319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384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446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510" algn="l" defTabSz="91412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0C8"/>
    <a:srgbClr val="EE8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3" autoAdjust="0"/>
    <p:restoredTop sz="94637" autoAdjust="0"/>
  </p:normalViewPr>
  <p:slideViewPr>
    <p:cSldViewPr>
      <p:cViewPr>
        <p:scale>
          <a:sx n="66" d="100"/>
          <a:sy n="66" d="100"/>
        </p:scale>
        <p:origin x="-65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AC6D-657E-4371-A5C7-E88CED32E72F}" type="datetimeFigureOut">
              <a:rPr lang="en-US" smtClean="0"/>
              <a:t>4/9/2015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5CAA6-C0FC-4817-B9D6-E12DC0A9C02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74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5CAA6-C0FC-4817-B9D6-E12DC0A9C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2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6428928" y="47158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defPPr>
              <a:defRPr lang="en-US"/>
            </a:defPPr>
            <a:lvl1pPr marL="0" algn="ctr" defTabSz="91412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7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91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5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9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84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6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10" algn="l" defTabSz="914127" rtl="0" eaLnBrk="1" latinLnBrk="0" hangingPunct="1"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Marko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Zühlsdorf</a:t>
            </a:r>
            <a:endParaRPr lang="en-US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3"/>
          </a:xfrm>
        </p:spPr>
        <p:txBody>
          <a:bodyPr/>
          <a:lstStyle/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28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12" tIns="45707" rIns="91412" bIns="45707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3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CE29-8D89-451F-8AF7-E5CDB2F0131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127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2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0" indent="-285665" algn="l" defTabSz="9141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0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4" indent="-228531" algn="l" defTabSz="914127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8" indent="-228531" algn="l" defTabSz="914127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5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9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3" indent="-228531" algn="l" defTabSz="91412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7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1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5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9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4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6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0" algn="l" defTabSz="9141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21006" y="1076543"/>
            <a:ext cx="9201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Status of the PANDA Barrel DIRC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70345"/>
            <a:ext cx="1656184" cy="55206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945" y="5833655"/>
            <a:ext cx="1896980" cy="45640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86400"/>
            <a:ext cx="1403648" cy="35091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58860" y="5055567"/>
            <a:ext cx="447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30000" dirty="0" smtClean="0"/>
              <a:t>1</a:t>
            </a:r>
            <a:r>
              <a:rPr lang="en-US" sz="1200" dirty="0" smtClean="0"/>
              <a:t>GSI </a:t>
            </a:r>
            <a:r>
              <a:rPr lang="en-US" sz="1200" dirty="0" err="1" smtClean="0"/>
              <a:t>Helmholtzzentrum</a:t>
            </a:r>
            <a:r>
              <a:rPr lang="en-US" sz="1200" dirty="0" smtClean="0"/>
              <a:t> </a:t>
            </a:r>
            <a:r>
              <a:rPr lang="en-US" sz="1200" dirty="0" err="1" smtClean="0"/>
              <a:t>für</a:t>
            </a:r>
            <a:r>
              <a:rPr lang="en-US" sz="1200" dirty="0" smtClean="0"/>
              <a:t> </a:t>
            </a:r>
            <a:r>
              <a:rPr lang="en-US" sz="1200" dirty="0" err="1" smtClean="0"/>
              <a:t>Schwerionenforschung</a:t>
            </a:r>
            <a:r>
              <a:rPr lang="en-US" sz="1200" dirty="0" smtClean="0"/>
              <a:t> GmbH, Darmstadt</a:t>
            </a:r>
          </a:p>
          <a:p>
            <a:pPr algn="r"/>
            <a:r>
              <a:rPr lang="en-US" sz="1200" baseline="30000" dirty="0" smtClean="0"/>
              <a:t>2</a:t>
            </a:r>
            <a:r>
              <a:rPr lang="en-US" sz="1200" dirty="0" smtClean="0"/>
              <a:t>Goethe-Universität Frankfurt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09002"/>
            <a:ext cx="1148363" cy="625717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573164" y="2134597"/>
            <a:ext cx="401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Marko Zühlsdorf</a:t>
            </a:r>
            <a:r>
              <a:rPr lang="en-US" sz="1800" baseline="30000" dirty="0" smtClean="0"/>
              <a:t>1,2</a:t>
            </a:r>
            <a:endParaRPr lang="en-US" sz="1800" dirty="0"/>
          </a:p>
          <a:p>
            <a:pPr algn="ctr"/>
            <a:r>
              <a:rPr lang="en-US" sz="1800" dirty="0" smtClean="0"/>
              <a:t>for the PANDA Cherenkov Group</a:t>
            </a:r>
            <a:endParaRPr lang="en-US" sz="1800" baseline="30000" dirty="0"/>
          </a:p>
        </p:txBody>
      </p:sp>
      <p:pic>
        <p:nvPicPr>
          <p:cNvPr id="1026" name="Picture 2" descr="http://hicforfair.de/fileadmin/hicforfair/dowloads/HIC-Logo-290509-R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53" y="3362110"/>
            <a:ext cx="1678668" cy="7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52838" y="4345359"/>
            <a:ext cx="3361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EE8F00"/>
                </a:solidFill>
              </a:rPr>
              <a:t>5</a:t>
            </a:r>
            <a:r>
              <a:rPr lang="en-US" sz="1400" b="1" baseline="30000" dirty="0" smtClean="0">
                <a:solidFill>
                  <a:srgbClr val="EE8F00"/>
                </a:solidFill>
              </a:rPr>
              <a:t>th</a:t>
            </a:r>
            <a:r>
              <a:rPr lang="en-US" sz="1400" b="1" dirty="0" smtClean="0">
                <a:solidFill>
                  <a:srgbClr val="EE8F00"/>
                </a:solidFill>
              </a:rPr>
              <a:t> HIC for FAIR Physics Day Expert Group 3</a:t>
            </a:r>
            <a:endParaRPr lang="en-US" sz="1400" b="1" dirty="0">
              <a:solidFill>
                <a:srgbClr val="EE8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23528" y="3140968"/>
            <a:ext cx="271305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PANDA DIRC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Resolution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Electronic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feld 31"/>
          <p:cNvSpPr txBox="1"/>
          <p:nvPr/>
        </p:nvSpPr>
        <p:spPr>
          <a:xfrm>
            <a:off x="5328592" y="620688"/>
            <a:ext cx="43559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b="1" dirty="0" smtClean="0">
                <a:solidFill>
                  <a:schemeClr val="accent2"/>
                </a:solidFill>
              </a:rPr>
              <a:t>5 narrow</a:t>
            </a:r>
            <a:r>
              <a:rPr lang="en-US" sz="1400" dirty="0" smtClean="0"/>
              <a:t> bars, unfocused       (MC Simulation)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endParaRPr lang="en-US" sz="1400" b="1" dirty="0" smtClean="0">
              <a:solidFill>
                <a:schemeClr val="accent2"/>
              </a:solidFill>
            </a:endParaRPr>
          </a:p>
          <a:p>
            <a:endParaRPr lang="en-US" sz="1400" b="1" dirty="0">
              <a:solidFill>
                <a:schemeClr val="accent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3 wider</a:t>
            </a:r>
            <a:r>
              <a:rPr lang="en-US" sz="1400" dirty="0" smtClean="0"/>
              <a:t> bars, unfocused</a:t>
            </a:r>
          </a:p>
        </p:txBody>
      </p:sp>
      <p:sp>
        <p:nvSpPr>
          <p:cNvPr id="21" name="Rechteck 20"/>
          <p:cNvSpPr/>
          <p:nvPr/>
        </p:nvSpPr>
        <p:spPr>
          <a:xfrm>
            <a:off x="5436096" y="1130261"/>
            <a:ext cx="3240360" cy="40989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/>
          <a:stretch/>
        </p:blipFill>
        <p:spPr>
          <a:xfrm>
            <a:off x="3151188" y="5041822"/>
            <a:ext cx="1614899" cy="10766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44" y="4869160"/>
            <a:ext cx="1617100" cy="12492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Geometrical Reconstruction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11/12/2014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IEEE 2014 NSS/MIC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8494"/>
            <a:ext cx="3062658" cy="1910832"/>
          </a:xfrm>
          <a:prstGeom prst="rect">
            <a:avLst/>
          </a:prstGeom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217823"/>
            <a:ext cx="3062657" cy="1919974"/>
          </a:xfrm>
          <a:prstGeom prst="rect">
            <a:avLst/>
          </a:prstGeom>
          <a:effectLst/>
        </p:spPr>
      </p:pic>
      <p:sp>
        <p:nvSpPr>
          <p:cNvPr id="13" name="Textfeld 12"/>
          <p:cNvSpPr txBox="1"/>
          <p:nvPr/>
        </p:nvSpPr>
        <p:spPr>
          <a:xfrm>
            <a:off x="733654" y="58772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bars</a:t>
            </a:r>
            <a:endParaRPr lang="en-US" sz="12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504892" y="6104329"/>
            <a:ext cx="1147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detection</a:t>
            </a:r>
            <a:r>
              <a:rPr lang="en-US" sz="1200" i="1" dirty="0"/>
              <a:t> </a:t>
            </a:r>
            <a:r>
              <a:rPr lang="en-US" sz="1200" i="1" dirty="0" smtClean="0"/>
              <a:t>plane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67744" y="6372032"/>
            <a:ext cx="432048" cy="332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10</a:t>
            </a:fld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5540040" y="1385721"/>
            <a:ext cx="216024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5528977" y="3334951"/>
            <a:ext cx="216024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42"/>
          <p:cNvSpPr/>
          <p:nvPr/>
        </p:nvSpPr>
        <p:spPr>
          <a:xfrm>
            <a:off x="5738353" y="4949860"/>
            <a:ext cx="2416336" cy="15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hteck 46"/>
          <p:cNvSpPr/>
          <p:nvPr/>
        </p:nvSpPr>
        <p:spPr>
          <a:xfrm>
            <a:off x="5755518" y="2971515"/>
            <a:ext cx="2416336" cy="157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hteck 48"/>
          <p:cNvSpPr/>
          <p:nvPr/>
        </p:nvSpPr>
        <p:spPr>
          <a:xfrm>
            <a:off x="8262441" y="1346285"/>
            <a:ext cx="316880" cy="1747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hteck 49"/>
          <p:cNvSpPr/>
          <p:nvPr/>
        </p:nvSpPr>
        <p:spPr>
          <a:xfrm>
            <a:off x="8262168" y="3290501"/>
            <a:ext cx="316880" cy="1747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5636989" y="2934542"/>
            <a:ext cx="2895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20°                  track polar angle                  140°</a:t>
            </a:r>
            <a:endParaRPr lang="en-US" sz="1050" dirty="0"/>
          </a:p>
        </p:txBody>
      </p:sp>
      <p:sp>
        <p:nvSpPr>
          <p:cNvPr id="51" name="Textfeld 50"/>
          <p:cNvSpPr txBox="1"/>
          <p:nvPr/>
        </p:nvSpPr>
        <p:spPr>
          <a:xfrm>
            <a:off x="5652120" y="4924914"/>
            <a:ext cx="2895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20°                  track polar angle                  140°</a:t>
            </a:r>
            <a:endParaRPr lang="en-US" sz="1050" dirty="0"/>
          </a:p>
        </p:txBody>
      </p:sp>
      <p:sp>
        <p:nvSpPr>
          <p:cNvPr id="52" name="Textfeld 51"/>
          <p:cNvSpPr txBox="1"/>
          <p:nvPr/>
        </p:nvSpPr>
        <p:spPr>
          <a:xfrm rot="16200000">
            <a:off x="7538284" y="1911180"/>
            <a:ext cx="1640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10          </a:t>
            </a:r>
            <a:r>
              <a:rPr lang="en-US" sz="1050" dirty="0" err="1" smtClean="0"/>
              <a:t>mrad</a:t>
            </a:r>
            <a:r>
              <a:rPr lang="en-US" sz="1050" dirty="0" smtClean="0"/>
              <a:t>                30</a:t>
            </a:r>
          </a:p>
        </p:txBody>
      </p:sp>
      <p:sp>
        <p:nvSpPr>
          <p:cNvPr id="53" name="Textfeld 52"/>
          <p:cNvSpPr txBox="1"/>
          <p:nvPr/>
        </p:nvSpPr>
        <p:spPr>
          <a:xfrm rot="16200000">
            <a:off x="7525068" y="3911851"/>
            <a:ext cx="16406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  10          </a:t>
            </a:r>
            <a:r>
              <a:rPr lang="en-US" sz="1050" dirty="0" err="1" smtClean="0"/>
              <a:t>mrad</a:t>
            </a:r>
            <a:r>
              <a:rPr lang="en-US" sz="1050" dirty="0" smtClean="0"/>
              <a:t>                30</a:t>
            </a:r>
          </a:p>
        </p:txBody>
      </p:sp>
      <p:sp>
        <p:nvSpPr>
          <p:cNvPr id="35" name="Textfeld 34"/>
          <p:cNvSpPr txBox="1"/>
          <p:nvPr/>
        </p:nvSpPr>
        <p:spPr>
          <a:xfrm rot="16200000">
            <a:off x="4950751" y="1776172"/>
            <a:ext cx="1563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track azimuth angle</a:t>
            </a:r>
          </a:p>
          <a:p>
            <a:endParaRPr lang="en-US" sz="1050" dirty="0"/>
          </a:p>
        </p:txBody>
      </p:sp>
      <p:sp>
        <p:nvSpPr>
          <p:cNvPr id="36" name="Textfeld 35"/>
          <p:cNvSpPr txBox="1"/>
          <p:nvPr/>
        </p:nvSpPr>
        <p:spPr>
          <a:xfrm rot="16200000">
            <a:off x="4950751" y="3864405"/>
            <a:ext cx="1563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track azimuth angle</a:t>
            </a:r>
          </a:p>
          <a:p>
            <a:endParaRPr lang="en-US" sz="1050" dirty="0"/>
          </a:p>
        </p:txBody>
      </p:sp>
      <p:sp>
        <p:nvSpPr>
          <p:cNvPr id="3" name="Textfeld 2"/>
          <p:cNvSpPr txBox="1"/>
          <p:nvPr/>
        </p:nvSpPr>
        <p:spPr>
          <a:xfrm>
            <a:off x="2627783" y="1152614"/>
            <a:ext cx="280831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Geometrical reconstruction uses location of bar and pixel to </a:t>
            </a:r>
            <a:r>
              <a:rPr lang="en-US" b="1" dirty="0" smtClean="0">
                <a:solidFill>
                  <a:schemeClr val="accent2"/>
                </a:solidFill>
              </a:rPr>
              <a:t>determine photon vector</a:t>
            </a:r>
            <a:r>
              <a:rPr lang="en-US" dirty="0" smtClean="0"/>
              <a:t> in the radiator.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Combinatorial background due to </a:t>
            </a:r>
            <a:r>
              <a:rPr lang="en-US" b="1" dirty="0" smtClean="0">
                <a:solidFill>
                  <a:schemeClr val="accent2"/>
                </a:solidFill>
              </a:rPr>
              <a:t>ambiguous</a:t>
            </a:r>
            <a:r>
              <a:rPr lang="en-US" dirty="0" smtClean="0"/>
              <a:t> solutions.</a:t>
            </a:r>
          </a:p>
          <a:p>
            <a:endParaRPr lang="en-US" dirty="0" smtClean="0"/>
          </a:p>
        </p:txBody>
      </p:sp>
      <p:sp>
        <p:nvSpPr>
          <p:cNvPr id="29" name="Textfeld 28"/>
          <p:cNvSpPr txBox="1"/>
          <p:nvPr/>
        </p:nvSpPr>
        <p:spPr>
          <a:xfrm>
            <a:off x="0" y="836712"/>
            <a:ext cx="1846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inspired by </a:t>
            </a:r>
            <a:r>
              <a:rPr lang="en-US" sz="1400" i="1" dirty="0" err="1" smtClean="0"/>
              <a:t>BaBar</a:t>
            </a:r>
            <a:r>
              <a:rPr lang="en-US" sz="1400" i="1" dirty="0" smtClean="0"/>
              <a:t> DIRC</a:t>
            </a:r>
            <a:endParaRPr lang="en-US" sz="1400" i="1" dirty="0"/>
          </a:p>
        </p:txBody>
      </p:sp>
      <p:sp>
        <p:nvSpPr>
          <p:cNvPr id="30" name="Textfeld 29"/>
          <p:cNvSpPr txBox="1"/>
          <p:nvPr/>
        </p:nvSpPr>
        <p:spPr>
          <a:xfrm>
            <a:off x="3207511" y="5851378"/>
            <a:ext cx="50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plate</a:t>
            </a:r>
            <a:endParaRPr lang="en-US" sz="1200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144906" y="6093296"/>
            <a:ext cx="1147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detection</a:t>
            </a:r>
            <a:r>
              <a:rPr lang="en-US" sz="1200" i="1" dirty="0"/>
              <a:t> </a:t>
            </a:r>
            <a:r>
              <a:rPr lang="en-US" sz="1200" i="1" dirty="0" smtClean="0"/>
              <a:t>plane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5" y="2801898"/>
            <a:ext cx="1737511" cy="8331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" y="1346285"/>
            <a:ext cx="2235394" cy="1148180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35496" y="4077072"/>
            <a:ext cx="2808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Works</a:t>
            </a:r>
            <a:r>
              <a:rPr lang="en-US" dirty="0" smtClean="0"/>
              <a:t> well for </a:t>
            </a:r>
            <a:r>
              <a:rPr lang="en-US" b="1" dirty="0" smtClean="0">
                <a:solidFill>
                  <a:schemeClr val="accent2"/>
                </a:solidFill>
              </a:rPr>
              <a:t>narrow bars </a:t>
            </a:r>
            <a:r>
              <a:rPr lang="en-US" dirty="0" smtClean="0"/>
              <a:t>but fails for wide plates.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2987823" y="4077072"/>
            <a:ext cx="2808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Width</a:t>
            </a:r>
            <a:r>
              <a:rPr lang="en-US" dirty="0" smtClean="0"/>
              <a:t> of radiator </a:t>
            </a:r>
            <a:r>
              <a:rPr lang="en-US" b="1" dirty="0" smtClean="0">
                <a:solidFill>
                  <a:schemeClr val="accent2"/>
                </a:solidFill>
              </a:rPr>
              <a:t>not negligible</a:t>
            </a:r>
            <a:r>
              <a:rPr lang="en-US" dirty="0" smtClean="0"/>
              <a:t> anymore.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107504" y="1567825"/>
            <a:ext cx="75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side view</a:t>
            </a:r>
            <a:endParaRPr lang="en-US" sz="1200" i="1" dirty="0"/>
          </a:p>
        </p:txBody>
      </p:sp>
      <p:sp>
        <p:nvSpPr>
          <p:cNvPr id="38" name="Textfeld 37"/>
          <p:cNvSpPr txBox="1"/>
          <p:nvPr/>
        </p:nvSpPr>
        <p:spPr>
          <a:xfrm>
            <a:off x="179512" y="4808185"/>
            <a:ext cx="71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top view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5437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42" grpId="0" animBg="1"/>
      <p:bldP spid="43" grpId="0" animBg="1"/>
      <p:bldP spid="50" grpId="0" animBg="1"/>
      <p:bldP spid="51" grpId="0"/>
      <p:bldP spid="53" grpId="0"/>
      <p:bldP spid="36" grpId="0"/>
      <p:bldP spid="30" grpId="0"/>
      <p:bldP spid="33" grpId="0"/>
      <p:bldP spid="34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ieren 47"/>
          <p:cNvGrpSpPr/>
          <p:nvPr/>
        </p:nvGrpSpPr>
        <p:grpSpPr>
          <a:xfrm>
            <a:off x="107504" y="1015727"/>
            <a:ext cx="3399614" cy="2435086"/>
            <a:chOff x="827584" y="3802226"/>
            <a:chExt cx="3399614" cy="2435086"/>
          </a:xfrm>
        </p:grpSpPr>
        <p:pic>
          <p:nvPicPr>
            <p:cNvPr id="49" name="Grafik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6971" r="52432" b="8709"/>
            <a:stretch/>
          </p:blipFill>
          <p:spPr>
            <a:xfrm>
              <a:off x="2699791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" t="7007" r="52310" b="8673"/>
            <a:stretch/>
          </p:blipFill>
          <p:spPr>
            <a:xfrm>
              <a:off x="827584" y="3802226"/>
              <a:ext cx="1527407" cy="24350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extfeld 18"/>
          <p:cNvSpPr txBox="1"/>
          <p:nvPr/>
        </p:nvSpPr>
        <p:spPr>
          <a:xfrm>
            <a:off x="-22158" y="5085184"/>
            <a:ext cx="47381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density functions (</a:t>
            </a:r>
            <a:r>
              <a:rPr lang="en-US" b="1" dirty="0" smtClean="0">
                <a:solidFill>
                  <a:schemeClr val="accent2"/>
                </a:solidFill>
              </a:rPr>
              <a:t>pdf</a:t>
            </a:r>
            <a:r>
              <a:rPr lang="en-US" dirty="0" smtClean="0"/>
              <a:t>) can be generated with ~100k </a:t>
            </a:r>
            <a:r>
              <a:rPr lang="en-US" b="1" dirty="0" smtClean="0">
                <a:solidFill>
                  <a:schemeClr val="accent2"/>
                </a:solidFill>
              </a:rPr>
              <a:t>Monte Carlo </a:t>
            </a:r>
            <a:r>
              <a:rPr lang="en-US" dirty="0" smtClean="0"/>
              <a:t>tracks with same parameters and saved in histograms.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19"/>
          <a:stretch/>
        </p:blipFill>
        <p:spPr>
          <a:xfrm>
            <a:off x="4644008" y="841829"/>
            <a:ext cx="4320480" cy="307999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2292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Probability Density Functions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11/12/2014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IEEE 2014 NSS/MIC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>
          <a:xfrm>
            <a:off x="7004609" y="2348880"/>
            <a:ext cx="15167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22° polar angle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7153699" y="2103256"/>
            <a:ext cx="13653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3.5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82694" y="3426589"/>
            <a:ext cx="3113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558107" y="3415814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baseline="30000" dirty="0"/>
          </a:p>
        </p:txBody>
      </p:sp>
      <p:sp>
        <p:nvSpPr>
          <p:cNvPr id="17" name="Textfeld 16"/>
          <p:cNvSpPr txBox="1"/>
          <p:nvPr/>
        </p:nvSpPr>
        <p:spPr>
          <a:xfrm>
            <a:off x="-22158" y="4208021"/>
            <a:ext cx="33132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/>
                </a:solidFill>
              </a:rPr>
              <a:t>3 dimensions</a:t>
            </a:r>
            <a:r>
              <a:rPr lang="en-US" dirty="0" smtClean="0"/>
              <a:t> (x, y,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t) hit patterns show </a:t>
            </a:r>
            <a:r>
              <a:rPr lang="en-US" b="1" dirty="0" smtClean="0">
                <a:solidFill>
                  <a:schemeClr val="accent2"/>
                </a:solidFill>
              </a:rPr>
              <a:t>differences</a:t>
            </a:r>
            <a:r>
              <a:rPr lang="en-US" dirty="0" smtClean="0"/>
              <a:t> between particle species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8139877" y="1412776"/>
            <a:ext cx="3113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π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441065" y="2825051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hteck 41"/>
          <p:cNvSpPr/>
          <p:nvPr/>
        </p:nvSpPr>
        <p:spPr>
          <a:xfrm>
            <a:off x="2318323" y="2827059"/>
            <a:ext cx="72008" cy="6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11</a:t>
            </a:fld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211425" y="3802226"/>
            <a:ext cx="3371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PMT map, with 5 x 3 sensors, 64 pixels each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930101" y="3564413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endParaRPr lang="en-US" sz="1200" dirty="0"/>
          </a:p>
        </p:txBody>
      </p:sp>
      <p:sp>
        <p:nvSpPr>
          <p:cNvPr id="40" name="Textfeld 39"/>
          <p:cNvSpPr txBox="1"/>
          <p:nvPr/>
        </p:nvSpPr>
        <p:spPr>
          <a:xfrm>
            <a:off x="1634911" y="3215406"/>
            <a:ext cx="251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1828739" y="3140968"/>
            <a:ext cx="0" cy="466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1828739" y="3607010"/>
            <a:ext cx="45471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4664634" y="995363"/>
            <a:ext cx="1140619" cy="176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72365" y="908720"/>
            <a:ext cx="2312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normalized PDF for a specific pixel</a:t>
            </a:r>
            <a:endParaRPr lang="en-US" sz="1200" dirty="0"/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5"/>
          <a:stretch/>
        </p:blipFill>
        <p:spPr>
          <a:xfrm>
            <a:off x="5322614" y="4007677"/>
            <a:ext cx="3641874" cy="2301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Textfeld 46"/>
          <p:cNvSpPr txBox="1"/>
          <p:nvPr/>
        </p:nvSpPr>
        <p:spPr>
          <a:xfrm>
            <a:off x="7724689" y="4221088"/>
            <a:ext cx="99097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sample</a:t>
            </a:r>
          </a:p>
          <a:p>
            <a:r>
              <a:rPr lang="en-US" dirty="0" smtClean="0"/>
              <a:t>K sample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0" y="6021288"/>
            <a:ext cx="1856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</a:t>
            </a:r>
            <a:r>
              <a:rPr lang="en-US" sz="1400" i="1" dirty="0" smtClean="0"/>
              <a:t>nspired by Belle II TOP</a:t>
            </a:r>
            <a:endParaRPr lang="en-US" sz="14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3582998" y="1052736"/>
            <a:ext cx="963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MC</a:t>
            </a:r>
          </a:p>
          <a:p>
            <a:pPr algn="ctr"/>
            <a:r>
              <a:rPr lang="en-US" sz="1400" dirty="0" smtClean="0"/>
              <a:t>Simulation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5382329" y="4052770"/>
            <a:ext cx="720080" cy="23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6084168" y="5969940"/>
            <a:ext cx="26949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Likelihood ratio test	</a:t>
            </a:r>
            <a:r>
              <a:rPr lang="en-US" sz="1400" dirty="0" err="1" smtClean="0"/>
              <a:t>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K</a:t>
            </a:r>
            <a:r>
              <a:rPr lang="en-US" sz="1400" dirty="0" err="1" smtClean="0"/>
              <a:t>-ln</a:t>
            </a:r>
            <a:r>
              <a:rPr lang="en-US" sz="1400" i="1" dirty="0" err="1" smtClean="0"/>
              <a:t>L</a:t>
            </a:r>
            <a:r>
              <a:rPr lang="en-US" sz="1400" baseline="-25000" dirty="0" err="1" smtClean="0"/>
              <a:t>P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7230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Radiator Shape Studies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405159"/>
            <a:ext cx="4067944" cy="1975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405160"/>
            <a:ext cx="3168352" cy="2050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789490" y="980728"/>
            <a:ext cx="583371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Wide plate				Narrow bar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12065" y="3409255"/>
            <a:ext cx="2595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1.7 GeV/c pion beam @ GSI 2014</a:t>
            </a:r>
            <a:endParaRPr lang="en-US" sz="1400" dirty="0"/>
          </a:p>
        </p:txBody>
      </p:sp>
      <p:sp>
        <p:nvSpPr>
          <p:cNvPr id="45" name="Textfeld 44"/>
          <p:cNvSpPr txBox="1"/>
          <p:nvPr/>
        </p:nvSpPr>
        <p:spPr>
          <a:xfrm>
            <a:off x="5345825" y="1556792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CERN 2012</a:t>
            </a:r>
            <a:endParaRPr lang="en-US" sz="1400" dirty="0"/>
          </a:p>
        </p:txBody>
      </p:sp>
      <p:pic>
        <p:nvPicPr>
          <p:cNvPr id="1027" name="Picture 3" descr="C:\Users\Marko Zühlsdorf\Documents\Vorträge\PANDACM_15_2\20150107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80" y="3945210"/>
            <a:ext cx="2989295" cy="21480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362719" y="3946401"/>
            <a:ext cx="623886" cy="366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1305938" y="4077072"/>
            <a:ext cx="2592288" cy="52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1305938" y="5930228"/>
            <a:ext cx="2525043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log(L</a:t>
            </a:r>
            <a:r>
              <a:rPr lang="en-US" sz="1200" baseline="-25000" dirty="0">
                <a:solidFill>
                  <a:schemeClr val="tx1"/>
                </a:solidFill>
              </a:rPr>
              <a:t>K</a:t>
            </a:r>
            <a:r>
              <a:rPr lang="el-GR" sz="1200" baseline="-250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)-log(L</a:t>
            </a:r>
            <a:r>
              <a:rPr lang="el-GR" sz="1200" baseline="-25000" dirty="0" smtClean="0">
                <a:solidFill>
                  <a:schemeClr val="tx1"/>
                </a:solidFill>
              </a:rPr>
              <a:t>π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03247" y="3933056"/>
            <a:ext cx="1418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Likelihood ratio </a:t>
            </a:r>
            <a:r>
              <a:rPr lang="en-US" sz="1200" dirty="0" smtClean="0"/>
              <a:t>test</a:t>
            </a:r>
            <a:endParaRPr lang="en-US" sz="1200" dirty="0"/>
          </a:p>
        </p:txBody>
      </p:sp>
      <p:cxnSp>
        <p:nvCxnSpPr>
          <p:cNvPr id="19" name="Gerade Verbindung 18"/>
          <p:cNvCxnSpPr/>
          <p:nvPr/>
        </p:nvCxnSpPr>
        <p:spPr>
          <a:xfrm flipV="1">
            <a:off x="2626990" y="4188150"/>
            <a:ext cx="0" cy="1617114"/>
          </a:xfrm>
          <a:prstGeom prst="line">
            <a:avLst/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1665978" y="450912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accent3"/>
                </a:solidFill>
              </a:rPr>
              <a:t>pions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3015286" y="4509120"/>
            <a:ext cx="559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accent3"/>
                </a:solidFill>
              </a:rPr>
              <a:t>kaons</a:t>
            </a:r>
            <a:endParaRPr lang="en-US" sz="1200" b="1" dirty="0">
              <a:solidFill>
                <a:schemeClr val="accent3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148064" y="3501008"/>
            <a:ext cx="3542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hadron beam, 1.5 GeV/c &lt; p &lt; 10 GeV/c</a:t>
            </a:r>
            <a:endParaRPr lang="en-US" sz="1400" dirty="0"/>
          </a:p>
        </p:txBody>
      </p:sp>
      <p:pic>
        <p:nvPicPr>
          <p:cNvPr id="60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3"/>
          <a:stretch/>
        </p:blipFill>
        <p:spPr>
          <a:xfrm>
            <a:off x="5276392" y="3809542"/>
            <a:ext cx="3184041" cy="249977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Textfeld 60"/>
          <p:cNvSpPr txBox="1"/>
          <p:nvPr/>
        </p:nvSpPr>
        <p:spPr>
          <a:xfrm>
            <a:off x="5724128" y="5994221"/>
            <a:ext cx="85305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 data</a:t>
            </a:r>
            <a:endParaRPr lang="en-US" sz="1400" dirty="0"/>
          </a:p>
        </p:txBody>
      </p:sp>
      <p:sp>
        <p:nvSpPr>
          <p:cNvPr id="62" name="Textfeld 61"/>
          <p:cNvSpPr txBox="1"/>
          <p:nvPr/>
        </p:nvSpPr>
        <p:spPr>
          <a:xfrm>
            <a:off x="6983127" y="4016097"/>
            <a:ext cx="93333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/>
              <a:t>σ</a:t>
            </a:r>
            <a:r>
              <a:rPr lang="en-US" sz="1200" dirty="0" smtClean="0"/>
              <a:t> = 13 </a:t>
            </a:r>
            <a:r>
              <a:rPr lang="en-US" sz="1200" dirty="0" err="1" smtClean="0"/>
              <a:t>mrad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02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0"/>
          <a:stretch/>
        </p:blipFill>
        <p:spPr>
          <a:xfrm>
            <a:off x="6448276" y="4276020"/>
            <a:ext cx="2376264" cy="18637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Volume Shape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6706716" y="5824590"/>
            <a:ext cx="1908448" cy="209252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 rot="-420000">
            <a:off x="7642776" y="5532792"/>
            <a:ext cx="10079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30 cm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3"/>
          <a:stretch/>
        </p:blipFill>
        <p:spPr bwMode="auto">
          <a:xfrm>
            <a:off x="113801" y="2060848"/>
            <a:ext cx="4962255" cy="21678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198945"/>
            <a:ext cx="5002305" cy="21084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8596" r="19305" b="12996"/>
          <a:stretch/>
        </p:blipFill>
        <p:spPr>
          <a:xfrm>
            <a:off x="5781104" y="1837308"/>
            <a:ext cx="3191520" cy="226217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092201" y="836712"/>
            <a:ext cx="538718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Compact expansion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volume</a:t>
            </a:r>
            <a:r>
              <a:rPr lang="en-US" dirty="0" smtClean="0"/>
              <a:t> using fused silica instead of oil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Better optical </a:t>
            </a:r>
            <a:r>
              <a:rPr lang="en-US" b="1" dirty="0" smtClean="0">
                <a:solidFill>
                  <a:schemeClr val="accent2"/>
                </a:solidFill>
              </a:rPr>
              <a:t>properties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Fewer</a:t>
            </a:r>
            <a:r>
              <a:rPr lang="en-US" dirty="0" smtClean="0"/>
              <a:t> readout sensors/channels needed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Optically </a:t>
            </a:r>
            <a:r>
              <a:rPr lang="en-US" b="1" dirty="0" smtClean="0">
                <a:solidFill>
                  <a:schemeClr val="accent2"/>
                </a:solidFill>
              </a:rPr>
              <a:t>independent</a:t>
            </a:r>
            <a:r>
              <a:rPr lang="en-US" dirty="0" smtClean="0"/>
              <a:t>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Focusing Optics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14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484784"/>
            <a:ext cx="2952160" cy="163634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1175" r="-212" b="-1175"/>
          <a:stretch/>
        </p:blipFill>
        <p:spPr>
          <a:xfrm>
            <a:off x="144016" y="3443995"/>
            <a:ext cx="8820472" cy="257729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feld 23"/>
          <p:cNvSpPr txBox="1"/>
          <p:nvPr/>
        </p:nvSpPr>
        <p:spPr>
          <a:xfrm>
            <a:off x="295062" y="5699478"/>
            <a:ext cx="96366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Simulation</a:t>
            </a:r>
            <a:endParaRPr lang="en-US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3680346" y="5676243"/>
            <a:ext cx="966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data</a:t>
            </a:r>
            <a:endParaRPr lang="en-US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58038" y="5676243"/>
            <a:ext cx="96629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data</a:t>
            </a:r>
            <a:endParaRPr lang="en-US" sz="1600" dirty="0"/>
          </a:p>
        </p:txBody>
      </p:sp>
      <p:sp>
        <p:nvSpPr>
          <p:cNvPr id="27" name="Rechteck 26"/>
          <p:cNvSpPr/>
          <p:nvPr/>
        </p:nvSpPr>
        <p:spPr>
          <a:xfrm>
            <a:off x="860584" y="3725677"/>
            <a:ext cx="360040" cy="20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3851920" y="3721485"/>
            <a:ext cx="360040" cy="20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6732240" y="3725677"/>
            <a:ext cx="360040" cy="201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Gerade Verbindung 29"/>
          <p:cNvCxnSpPr/>
          <p:nvPr/>
        </p:nvCxnSpPr>
        <p:spPr>
          <a:xfrm>
            <a:off x="3045318" y="3443995"/>
            <a:ext cx="0" cy="2577293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32699"/>
            <a:ext cx="3706062" cy="196887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71" y="1844824"/>
            <a:ext cx="442617" cy="1083526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7369743" y="1634897"/>
            <a:ext cx="120609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Fused silica</a:t>
            </a:r>
            <a:endParaRPr lang="en-US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7513759" y="2643009"/>
            <a:ext cx="9364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N-LaK33</a:t>
            </a:r>
            <a:endParaRPr lang="en-US" b="1" dirty="0"/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8274317" y="1916832"/>
            <a:ext cx="398863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42" idx="2"/>
          </p:cNvCxnSpPr>
          <p:nvPr/>
        </p:nvCxnSpPr>
        <p:spPr>
          <a:xfrm>
            <a:off x="7972793" y="1988840"/>
            <a:ext cx="603049" cy="31411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43" idx="3"/>
          </p:cNvCxnSpPr>
          <p:nvPr/>
        </p:nvCxnSpPr>
        <p:spPr>
          <a:xfrm flipV="1">
            <a:off x="8450234" y="2733675"/>
            <a:ext cx="222946" cy="863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251520" y="908720"/>
            <a:ext cx="34367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types of lenses were tested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2299494" y="4293096"/>
            <a:ext cx="0" cy="13831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1795438" y="4293096"/>
            <a:ext cx="0" cy="13831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19872" y="1234440"/>
            <a:ext cx="1876027" cy="2122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5372100" y="1219201"/>
            <a:ext cx="1936204" cy="2137792"/>
          </a:xfrm>
          <a:prstGeom prst="rect">
            <a:avLst/>
          </a:prstGeom>
          <a:noFill/>
          <a:ln>
            <a:solidFill>
              <a:srgbClr val="0E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Sensors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07504" y="836712"/>
                <a:ext cx="4556376" cy="4278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355600"/>
                <a:r>
                  <a:rPr lang="en-US" b="1" dirty="0" smtClean="0"/>
                  <a:t>Requirements: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Single photon sensitivity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low dark count rate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High photo detection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efficiency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Fast timing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100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ps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Operation in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magnetic field</a:t>
                </a:r>
                <a:r>
                  <a:rPr lang="en-US" dirty="0" smtClean="0"/>
                  <a:t> (1T)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Long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lifetime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0.5 C/cm²/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yr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1" dirty="0" smtClean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pPr indent="355600"/>
                <a:r>
                  <a:rPr lang="en-US" dirty="0" smtClean="0"/>
                  <a:t>Best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candidates: MCP-PMTs</a:t>
                </a:r>
                <a:endParaRPr lang="en-US" dirty="0" smtClean="0"/>
              </a:p>
              <a:p>
                <a:pPr indent="355600"/>
                <a:endParaRPr lang="en-US" dirty="0" smtClean="0"/>
              </a:p>
              <a:p>
                <a:pPr indent="355600"/>
                <a:endParaRPr lang="en-US" dirty="0"/>
              </a:p>
              <a:p>
                <a:pPr indent="355600"/>
                <a:endParaRPr lang="en-US" dirty="0" smtClean="0"/>
              </a:p>
              <a:p>
                <a:pPr indent="355600"/>
                <a:r>
                  <a:rPr lang="en-US" dirty="0" smtClean="0"/>
                  <a:t>Ongoing </a:t>
                </a:r>
                <a:r>
                  <a:rPr lang="en-US" dirty="0"/>
                  <a:t>ageing tests show </a:t>
                </a:r>
              </a:p>
              <a:p>
                <a:pPr indent="355600"/>
                <a:r>
                  <a:rPr lang="en-US" b="1" dirty="0" smtClean="0">
                    <a:solidFill>
                      <a:schemeClr val="accent2"/>
                    </a:solidFill>
                  </a:rPr>
                  <a:t>breakthrough </a:t>
                </a:r>
                <a:r>
                  <a:rPr lang="en-US" dirty="0" smtClean="0"/>
                  <a:t>in </a:t>
                </a:r>
              </a:p>
              <a:p>
                <a:pPr indent="355600"/>
                <a:r>
                  <a:rPr lang="en-US" b="1" dirty="0" smtClean="0">
                    <a:solidFill>
                      <a:schemeClr val="accent2"/>
                    </a:solidFill>
                  </a:rPr>
                  <a:t>MCP-PMT lifetime</a:t>
                </a:r>
              </a:p>
              <a:p>
                <a:pPr indent="355600"/>
                <a:r>
                  <a:rPr lang="en-US" dirty="0" smtClean="0"/>
                  <a:t>(</a:t>
                </a:r>
                <a:r>
                  <a:rPr lang="en-US" dirty="0" err="1" smtClean="0"/>
                  <a:t>Photonis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Planacon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4556376" cy="4278094"/>
              </a:xfrm>
              <a:prstGeom prst="rect">
                <a:avLst/>
              </a:prstGeom>
              <a:blipFill rotWithShape="1">
                <a:blip r:embed="rId2"/>
                <a:stretch>
                  <a:fillRect l="-669" t="-427" b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486025" cy="1228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55" y="3429000"/>
            <a:ext cx="5819325" cy="28184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11228" y="5176733"/>
            <a:ext cx="1242841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Situation in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3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Concept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16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6127" y="1664080"/>
            <a:ext cx="2965311" cy="30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73" y="1268760"/>
            <a:ext cx="3578179" cy="308557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04248" y="908720"/>
            <a:ext cx="220124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Trigger Readout Board</a:t>
            </a:r>
          </a:p>
          <a:p>
            <a:pPr algn="ctr"/>
            <a:r>
              <a:rPr lang="en-US" b="1" dirty="0" smtClean="0"/>
              <a:t>TRBv3</a:t>
            </a:r>
            <a:endParaRPr lang="en-US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3528" y="836712"/>
            <a:ext cx="24625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NINO Card; PADIWA Card</a:t>
            </a:r>
            <a:endParaRPr lang="en-US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39552" y="1301715"/>
            <a:ext cx="1696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MCP-PMT connector</a:t>
            </a:r>
            <a:endParaRPr lang="en-US" sz="1400" dirty="0"/>
          </a:p>
        </p:txBody>
      </p:sp>
      <p:cxnSp>
        <p:nvCxnSpPr>
          <p:cNvPr id="17" name="Gerade Verbindung mit Pfeil 16"/>
          <p:cNvCxnSpPr>
            <a:stCxn id="15" idx="2"/>
          </p:cNvCxnSpPr>
          <p:nvPr/>
        </p:nvCxnSpPr>
        <p:spPr>
          <a:xfrm>
            <a:off x="1387701" y="1609492"/>
            <a:ext cx="375987" cy="157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5" idx="2"/>
          </p:cNvCxnSpPr>
          <p:nvPr/>
        </p:nvCxnSpPr>
        <p:spPr>
          <a:xfrm flipH="1">
            <a:off x="539552" y="1609492"/>
            <a:ext cx="848149" cy="309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084169" y="4450467"/>
            <a:ext cx="305983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 FPGAs programmed as TDC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&lt;10 </a:t>
            </a:r>
            <a:r>
              <a:rPr lang="en-US" dirty="0" err="1" smtClean="0"/>
              <a:t>ps</a:t>
            </a:r>
            <a:r>
              <a:rPr lang="en-US" dirty="0" smtClean="0"/>
              <a:t> RMS time 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700 kHz max trigger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67 MHz max hit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Close cooperation with CBM RICH group</a:t>
            </a:r>
            <a:endParaRPr lang="en-US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5496" y="4437112"/>
            <a:ext cx="3220818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Amplifier</a:t>
            </a:r>
            <a:r>
              <a:rPr lang="en-US" dirty="0" smtClean="0"/>
              <a:t> and </a:t>
            </a:r>
            <a:r>
              <a:rPr lang="en-US" b="1" dirty="0" smtClean="0"/>
              <a:t>discriminator</a:t>
            </a:r>
            <a:r>
              <a:rPr lang="en-US" dirty="0" smtClean="0"/>
              <a:t>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NINO card, developed in Mainz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NINO</a:t>
            </a:r>
            <a:r>
              <a:rPr lang="en-US" dirty="0" smtClean="0"/>
              <a:t> 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PADIWA, developed at GSI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FPGA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22174" r="1514" b="1666"/>
          <a:stretch/>
        </p:blipFill>
        <p:spPr>
          <a:xfrm>
            <a:off x="3059731" y="1628800"/>
            <a:ext cx="2808413" cy="203541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8147" r="8611" b="16667"/>
          <a:stretch/>
        </p:blipFill>
        <p:spPr>
          <a:xfrm>
            <a:off x="3275755" y="4029551"/>
            <a:ext cx="2592389" cy="20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803843"/>
            <a:ext cx="8928992" cy="543346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b="1" dirty="0" smtClean="0"/>
              <a:t>Summary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The Barrel DIRC is a </a:t>
            </a:r>
            <a:r>
              <a:rPr lang="en-US" b="1" dirty="0" smtClean="0">
                <a:solidFill>
                  <a:schemeClr val="accent2"/>
                </a:solidFill>
              </a:rPr>
              <a:t>key component</a:t>
            </a:r>
            <a:r>
              <a:rPr lang="en-US" dirty="0" smtClean="0"/>
              <a:t> of the PANDA particle identification system. 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Baseline design</a:t>
            </a:r>
            <a:r>
              <a:rPr lang="en-US" dirty="0" smtClean="0"/>
              <a:t> with narrow bars and high-refractive lens meets </a:t>
            </a:r>
            <a:r>
              <a:rPr lang="en-US" b="1" dirty="0" smtClean="0">
                <a:solidFill>
                  <a:schemeClr val="accent2"/>
                </a:solidFill>
              </a:rPr>
              <a:t>PANDA PID goals</a:t>
            </a:r>
            <a:r>
              <a:rPr lang="en-US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Cost optimization identified </a:t>
            </a:r>
            <a:r>
              <a:rPr lang="en-US" b="1" dirty="0" smtClean="0">
                <a:solidFill>
                  <a:schemeClr val="accent2"/>
                </a:solidFill>
              </a:rPr>
              <a:t>design alternatives</a:t>
            </a:r>
            <a:r>
              <a:rPr lang="en-US" dirty="0" smtClean="0"/>
              <a:t> (wide plate, solid fused silica camera, compound lenses), validated with </a:t>
            </a:r>
            <a:r>
              <a:rPr lang="en-US" b="1" dirty="0" smtClean="0">
                <a:solidFill>
                  <a:schemeClr val="accent2"/>
                </a:solidFill>
              </a:rPr>
              <a:t>simulation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prototype</a:t>
            </a:r>
            <a:r>
              <a:rPr lang="en-US" dirty="0" smtClean="0"/>
              <a:t> tests.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QA tests</a:t>
            </a:r>
            <a:r>
              <a:rPr lang="en-US" dirty="0" smtClean="0"/>
              <a:t> of radiator surfaces, validation of different lenses and radiator shapes are ongoing.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Readout electronic is produced and tested in </a:t>
            </a:r>
            <a:r>
              <a:rPr lang="en-US" b="1" dirty="0" smtClean="0">
                <a:solidFill>
                  <a:schemeClr val="accent2"/>
                </a:solidFill>
              </a:rPr>
              <a:t>prototype test</a:t>
            </a:r>
            <a:r>
              <a:rPr lang="en-US" dirty="0" smtClean="0"/>
              <a:t>, using synergies with the HADES DAQ and CBM RICH group.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b="1" dirty="0" smtClean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b="1" dirty="0" smtClean="0"/>
              <a:t>Outlook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Measure PID performance </a:t>
            </a:r>
            <a:r>
              <a:rPr lang="en-US" dirty="0" smtClean="0"/>
              <a:t>of design options in mixed hadron beam at </a:t>
            </a:r>
            <a:r>
              <a:rPr lang="en-US" b="1" dirty="0" smtClean="0">
                <a:solidFill>
                  <a:schemeClr val="accent2"/>
                </a:solidFill>
              </a:rPr>
              <a:t>CERN</a:t>
            </a:r>
            <a:r>
              <a:rPr lang="en-US" dirty="0" smtClean="0"/>
              <a:t> in summer 2015.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Decision</a:t>
            </a:r>
            <a:r>
              <a:rPr lang="en-US" dirty="0" smtClean="0"/>
              <a:t> on a design </a:t>
            </a:r>
            <a:r>
              <a:rPr lang="en-US" dirty="0" smtClean="0"/>
              <a:t>and PANDA </a:t>
            </a:r>
            <a:r>
              <a:rPr lang="en-US" dirty="0" smtClean="0"/>
              <a:t>Barrel DIRC </a:t>
            </a:r>
            <a:r>
              <a:rPr lang="en-US" b="1" dirty="0" smtClean="0">
                <a:solidFill>
                  <a:schemeClr val="accent2"/>
                </a:solidFill>
              </a:rPr>
              <a:t>TDR </a:t>
            </a:r>
            <a:r>
              <a:rPr lang="en-US" dirty="0" smtClean="0"/>
              <a:t>(due in early 2016).</a:t>
            </a:r>
            <a:endParaRPr lang="en-US" dirty="0" smtClean="0"/>
          </a:p>
          <a:p>
            <a:pPr>
              <a:buClr>
                <a:schemeClr val="tx1"/>
              </a:buClr>
            </a:pPr>
            <a:endParaRPr lang="en-US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 smtClean="0"/>
              <a:t>The PANDA Cherenkov Group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dirty="0" smtClean="0"/>
          </a:p>
          <a:p>
            <a:pPr marL="0" indent="0" algn="ctr">
              <a:buClr>
                <a:schemeClr val="tx1"/>
              </a:buClr>
              <a:buNone/>
            </a:pPr>
            <a:endParaRPr lang="en-US" dirty="0"/>
          </a:p>
          <a:p>
            <a:pPr marL="0" indent="0" algn="ctr">
              <a:buClr>
                <a:schemeClr val="tx1"/>
              </a:buClr>
              <a:buNone/>
            </a:pPr>
            <a:r>
              <a:rPr lang="en-US" dirty="0" smtClean="0"/>
              <a:t>1</a:t>
            </a:r>
          </a:p>
        </p:txBody>
      </p:sp>
      <p:grpSp>
        <p:nvGrpSpPr>
          <p:cNvPr id="22" name="Gruppieren 21"/>
          <p:cNvGrpSpPr/>
          <p:nvPr/>
        </p:nvGrpSpPr>
        <p:grpSpPr>
          <a:xfrm>
            <a:off x="307975" y="4903586"/>
            <a:ext cx="8600058" cy="1333726"/>
            <a:chOff x="307975" y="4903586"/>
            <a:chExt cx="8600058" cy="1333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hteck 13"/>
            <p:cNvSpPr/>
            <p:nvPr/>
          </p:nvSpPr>
          <p:spPr>
            <a:xfrm>
              <a:off x="307975" y="4903586"/>
              <a:ext cx="2319809" cy="133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588224" y="4903586"/>
              <a:ext cx="2319809" cy="1333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2267744" y="5578784"/>
              <a:ext cx="4896544" cy="658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AutoShape 2" descr="Bildergebnis für gsi darmstad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Bildergebnis für gsi darmstad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Bildergebnis für gsi darmstad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5" y="5093065"/>
            <a:ext cx="1331605" cy="42416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33256"/>
            <a:ext cx="1195296" cy="45498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90" y="5006255"/>
            <a:ext cx="1168070" cy="65499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258070"/>
            <a:ext cx="924092" cy="76321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69" y="5733256"/>
            <a:ext cx="1603627" cy="42763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33256"/>
            <a:ext cx="1294501" cy="4732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717007"/>
            <a:ext cx="1035726" cy="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</a:t>
            </a:r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dirty="0" err="1"/>
              <a:t>roton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AN</a:t>
            </a:r>
            <a:r>
              <a:rPr lang="en-US" dirty="0" err="1"/>
              <a:t>nihilation</a:t>
            </a:r>
            <a:r>
              <a:rPr lang="en-US" dirty="0"/>
              <a:t> at </a:t>
            </a:r>
            <a:r>
              <a:rPr lang="en-US" dirty="0" err="1" smtClean="0">
                <a:solidFill>
                  <a:schemeClr val="accent2"/>
                </a:solidFill>
              </a:rPr>
              <a:t>DA</a:t>
            </a:r>
            <a:r>
              <a:rPr lang="en-US" dirty="0" err="1" smtClean="0"/>
              <a:t>rmstadt</a:t>
            </a:r>
            <a:endParaRPr lang="en-US" dirty="0"/>
          </a:p>
        </p:txBody>
      </p:sp>
      <p:pic>
        <p:nvPicPr>
          <p:cNvPr id="7" name="Grafik 6" descr="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58" t="-6203" r="1" b="-13439"/>
          <a:stretch/>
        </p:blipFill>
        <p:spPr>
          <a:xfrm>
            <a:off x="1495152" y="1021904"/>
            <a:ext cx="5957168" cy="38472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Gerade Verbindung mit Pfeil 8" descr=" 9"/>
          <p:cNvCxnSpPr/>
          <p:nvPr/>
        </p:nvCxnSpPr>
        <p:spPr>
          <a:xfrm flipV="1">
            <a:off x="2411760" y="3398168"/>
            <a:ext cx="4896544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 descr=" 11"/>
          <p:cNvSpPr txBox="1"/>
          <p:nvPr/>
        </p:nvSpPr>
        <p:spPr>
          <a:xfrm rot="-840000">
            <a:off x="4749468" y="3934744"/>
            <a:ext cx="6303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12 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feld 11" descr=" 12"/>
          <p:cNvSpPr txBox="1"/>
          <p:nvPr/>
        </p:nvSpPr>
        <p:spPr>
          <a:xfrm>
            <a:off x="971600" y="5098539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Hadron physics</a:t>
            </a:r>
            <a:r>
              <a:rPr lang="en-US" dirty="0" smtClean="0"/>
              <a:t> experiment at </a:t>
            </a:r>
            <a:r>
              <a:rPr lang="en-US" b="1" dirty="0" smtClean="0">
                <a:solidFill>
                  <a:schemeClr val="accent2"/>
                </a:solidFill>
              </a:rPr>
              <a:t>FAIR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/>
              <a:t>Cooled </a:t>
            </a:r>
            <a:r>
              <a:rPr lang="en-US" b="1" dirty="0">
                <a:solidFill>
                  <a:schemeClr val="accent2"/>
                </a:solidFill>
              </a:rPr>
              <a:t>antiprotons</a:t>
            </a:r>
            <a:r>
              <a:rPr lang="en-US" dirty="0"/>
              <a:t> up to 15 </a:t>
            </a:r>
            <a:r>
              <a:rPr lang="en-US" dirty="0" smtClean="0"/>
              <a:t>GeV/c on </a:t>
            </a:r>
            <a:r>
              <a:rPr lang="en-US" dirty="0"/>
              <a:t>a fixed </a:t>
            </a:r>
            <a:r>
              <a:rPr lang="en-US" dirty="0" smtClean="0"/>
              <a:t>target</a:t>
            </a:r>
            <a:endParaRPr lang="en-US" dirty="0"/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Wide </a:t>
            </a:r>
            <a:r>
              <a:rPr lang="en-US" b="1" dirty="0" smtClean="0">
                <a:solidFill>
                  <a:schemeClr val="accent2"/>
                </a:solidFill>
              </a:rPr>
              <a:t>range</a:t>
            </a:r>
            <a:r>
              <a:rPr lang="en-US" dirty="0" smtClean="0"/>
              <a:t> of fields (e.g. charm physics, exotics, </a:t>
            </a:r>
            <a:r>
              <a:rPr lang="en-US" dirty="0" err="1" smtClean="0"/>
              <a:t>hypernuclear</a:t>
            </a:r>
            <a:r>
              <a:rPr lang="en-US" dirty="0" smtClean="0"/>
              <a:t> physics</a:t>
            </a:r>
            <a:r>
              <a:rPr lang="en-US" dirty="0" smtClean="0"/>
              <a:t>, …)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Target spectrometer and forward spectrometer for almost </a:t>
            </a:r>
            <a:r>
              <a:rPr lang="en-US" b="1" dirty="0" smtClean="0">
                <a:solidFill>
                  <a:schemeClr val="accent2"/>
                </a:solidFill>
              </a:rPr>
              <a:t>4</a:t>
            </a:r>
            <a:r>
              <a:rPr lang="el-GR" b="1" dirty="0" smtClean="0">
                <a:solidFill>
                  <a:schemeClr val="accent2"/>
                </a:solidFill>
              </a:rPr>
              <a:t>π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coverage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16" name="Gerade Verbindung mit Pfeil 15" descr=" 16"/>
          <p:cNvCxnSpPr/>
          <p:nvPr/>
        </p:nvCxnSpPr>
        <p:spPr>
          <a:xfrm flipV="1">
            <a:off x="1642929" y="3300767"/>
            <a:ext cx="194352" cy="3199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 descr=" 21"/>
          <p:cNvCxnSpPr/>
          <p:nvPr/>
        </p:nvCxnSpPr>
        <p:spPr>
          <a:xfrm>
            <a:off x="3069833" y="1375847"/>
            <a:ext cx="2699" cy="22212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 descr=" 22"/>
          <p:cNvSpPr txBox="1"/>
          <p:nvPr/>
        </p:nvSpPr>
        <p:spPr>
          <a:xfrm>
            <a:off x="3077929" y="1231831"/>
            <a:ext cx="71468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target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2</a:t>
            </a:fld>
            <a:endParaRPr lang="en-US" dirty="0"/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0408" y="2978820"/>
            <a:ext cx="29848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648607" y="3082827"/>
            <a:ext cx="108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dirty="0" smtClean="0"/>
              <a:t>10. 04. 2015</a:t>
            </a:r>
            <a:endParaRPr lang="en-US" dirty="0"/>
          </a:p>
        </p:txBody>
      </p:sp>
      <p:sp>
        <p:nvSpPr>
          <p:cNvPr id="19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2"/>
          <a:stretch/>
        </p:blipFill>
        <p:spPr>
          <a:xfrm>
            <a:off x="5004048" y="2024744"/>
            <a:ext cx="3600400" cy="399569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el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Anti</a:t>
            </a:r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dirty="0" err="1"/>
              <a:t>roton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AN</a:t>
            </a:r>
            <a:r>
              <a:rPr lang="en-US" dirty="0" err="1"/>
              <a:t>nihilation</a:t>
            </a:r>
            <a:r>
              <a:rPr lang="en-US" dirty="0"/>
              <a:t> at </a:t>
            </a:r>
            <a:r>
              <a:rPr lang="en-US" dirty="0" err="1" smtClean="0">
                <a:solidFill>
                  <a:schemeClr val="accent2"/>
                </a:solidFill>
              </a:rPr>
              <a:t>DA</a:t>
            </a:r>
            <a:r>
              <a:rPr lang="en-US" dirty="0" err="1" smtClean="0"/>
              <a:t>rmstadt</a:t>
            </a:r>
            <a:endParaRPr lang="en-US" dirty="0"/>
          </a:p>
        </p:txBody>
      </p:sp>
      <p:sp>
        <p:nvSpPr>
          <p:cNvPr id="12" name="Textfeld 11" descr=" 12"/>
          <p:cNvSpPr txBox="1"/>
          <p:nvPr/>
        </p:nvSpPr>
        <p:spPr>
          <a:xfrm>
            <a:off x="5004048" y="1268759"/>
            <a:ext cx="336156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Hadronic PID</a:t>
            </a:r>
            <a:r>
              <a:rPr lang="en-US" dirty="0" smtClean="0"/>
              <a:t> required over </a:t>
            </a:r>
            <a:br>
              <a:rPr lang="en-US" dirty="0" smtClean="0"/>
            </a:br>
            <a:r>
              <a:rPr lang="en-US" dirty="0" smtClean="0"/>
              <a:t>large momentum and angular range</a:t>
            </a:r>
          </a:p>
        </p:txBody>
      </p:sp>
      <p:sp>
        <p:nvSpPr>
          <p:cNvPr id="15" name="Textfeld 14" descr=" 25"/>
          <p:cNvSpPr txBox="1"/>
          <p:nvPr/>
        </p:nvSpPr>
        <p:spPr>
          <a:xfrm>
            <a:off x="139783" y="4005025"/>
            <a:ext cx="50802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Hadronic </a:t>
            </a:r>
            <a:r>
              <a:rPr lang="en-US" b="1" dirty="0" smtClean="0">
                <a:solidFill>
                  <a:schemeClr val="accent2"/>
                </a:solidFill>
              </a:rPr>
              <a:t>PID</a:t>
            </a:r>
            <a:r>
              <a:rPr lang="en-US" dirty="0" smtClean="0"/>
              <a:t> in the </a:t>
            </a:r>
            <a:r>
              <a:rPr lang="en-US" dirty="0" smtClean="0"/>
              <a:t>target spectrometer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covered by two </a:t>
            </a:r>
            <a:r>
              <a:rPr lang="en-US" b="1" dirty="0" smtClean="0">
                <a:solidFill>
                  <a:schemeClr val="accent2"/>
                </a:solidFill>
              </a:rPr>
              <a:t>DIRC detectors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Barrel DIRC </a:t>
            </a:r>
          </a:p>
          <a:p>
            <a:pPr marL="742814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for polar angle range 22° - 140°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742814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pion/</a:t>
            </a:r>
            <a:r>
              <a:rPr lang="en-US" b="1" dirty="0" err="1" smtClean="0">
                <a:solidFill>
                  <a:schemeClr val="accent2"/>
                </a:solidFill>
              </a:rPr>
              <a:t>kaon</a:t>
            </a:r>
            <a:r>
              <a:rPr lang="en-US" b="1" dirty="0" smtClean="0">
                <a:solidFill>
                  <a:schemeClr val="accent2"/>
                </a:solidFill>
              </a:rPr>
              <a:t> separation</a:t>
            </a:r>
            <a:r>
              <a:rPr lang="en-US" dirty="0" smtClean="0"/>
              <a:t> up to  3.5 GeV/c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Endcap Disk DIRC</a:t>
            </a:r>
          </a:p>
          <a:p>
            <a:pPr marL="742814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/>
              <a:t>for polar angle range 5</a:t>
            </a:r>
            <a:r>
              <a:rPr lang="en-US" dirty="0" smtClean="0"/>
              <a:t>°/10° </a:t>
            </a:r>
            <a:r>
              <a:rPr lang="en-US" dirty="0"/>
              <a:t>- </a:t>
            </a:r>
            <a:r>
              <a:rPr lang="en-US" dirty="0" smtClean="0"/>
              <a:t>22°</a:t>
            </a:r>
            <a:endParaRPr lang="en-US" b="1" dirty="0">
              <a:solidFill>
                <a:schemeClr val="accent2"/>
              </a:solidFill>
            </a:endParaRPr>
          </a:p>
          <a:p>
            <a:pPr marL="742814" lvl="1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pion/</a:t>
            </a:r>
            <a:r>
              <a:rPr lang="en-US" b="1" dirty="0" err="1" smtClean="0">
                <a:solidFill>
                  <a:schemeClr val="accent2"/>
                </a:solidFill>
              </a:rPr>
              <a:t>kaon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separation</a:t>
            </a:r>
            <a:r>
              <a:rPr lang="en-US" dirty="0"/>
              <a:t> up to  </a:t>
            </a:r>
            <a:r>
              <a:rPr lang="en-US" dirty="0" smtClean="0"/>
              <a:t>4 GeV/c</a:t>
            </a:r>
            <a:endParaRPr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dirty="0" smtClean="0"/>
              <a:t>10. 04. 2015</a:t>
            </a:r>
            <a:endParaRPr 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3</a:t>
            </a:fld>
            <a:endParaRPr lang="en-US" dirty="0"/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70196" y="2053882"/>
            <a:ext cx="26681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PANDA Target Spectrometer</a:t>
            </a:r>
            <a:endParaRPr lang="en-US" dirty="0"/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2" y="1294513"/>
            <a:ext cx="3630710" cy="2566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1194766" y="2370014"/>
            <a:ext cx="1805609" cy="1001264"/>
          </a:xfrm>
          <a:prstGeom prst="rect">
            <a:avLst/>
          </a:prstGeom>
          <a:noFill/>
          <a:ln>
            <a:solidFill>
              <a:srgbClr val="0E00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944762" y="2204864"/>
            <a:ext cx="224431" cy="1166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764704"/>
            <a:ext cx="4068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Cumulative </a:t>
            </a:r>
            <a:r>
              <a:rPr lang="en-US" sz="1400" dirty="0" err="1"/>
              <a:t>k</a:t>
            </a:r>
            <a:r>
              <a:rPr lang="en-US" sz="1400" dirty="0" err="1" smtClean="0"/>
              <a:t>aon</a:t>
            </a:r>
            <a:r>
              <a:rPr lang="en-US" sz="1400" dirty="0" smtClean="0"/>
              <a:t> phase space coverage for reactions with </a:t>
            </a:r>
            <a:r>
              <a:rPr lang="en-US" sz="1400" dirty="0" smtClean="0"/>
              <a:t>antiproton momenta </a:t>
            </a:r>
            <a:r>
              <a:rPr lang="en-US" sz="1400" dirty="0" smtClean="0"/>
              <a:t>6 GeV/c &lt; p &lt; 15 GeV/c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246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etection of </a:t>
            </a:r>
            <a:r>
              <a:rPr lang="en-US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nternally 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eflected </a:t>
            </a:r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erenkov Light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6" y="908720"/>
            <a:ext cx="3619048" cy="19238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4283968" y="1354621"/>
                <a:ext cx="1597680" cy="1119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354621"/>
                <a:ext cx="1597680" cy="1119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3779912" y="980728"/>
            <a:ext cx="324011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Condition</a:t>
            </a:r>
            <a:r>
              <a:rPr lang="en-US" dirty="0" smtClean="0"/>
              <a:t> for Cherenkov radiation: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5496" y="3214424"/>
                <a:ext cx="8623076" cy="2485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always some Cherenkov photons are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totally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internally reflected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Propagation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to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readout end </a:t>
                </a:r>
                <a:r>
                  <a:rPr lang="en-US" dirty="0">
                    <a:solidFill>
                      <a:schemeClr val="tx1"/>
                    </a:solidFill>
                  </a:rPr>
                  <a:t>of the radiator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bar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smtClean="0">
                    <a:solidFill>
                      <a:schemeClr val="accent2"/>
                    </a:solidFill>
                  </a:rPr>
                  <a:t>Focused</a:t>
                </a:r>
                <a:r>
                  <a:rPr lang="en-US" dirty="0" smtClean="0"/>
                  <a:t> on readout plane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Radiator material: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synthetic fused </a:t>
                </a:r>
                <a:r>
                  <a:rPr lang="en-US" b="1" dirty="0">
                    <a:solidFill>
                      <a:schemeClr val="accent2"/>
                    </a:solidFill>
                  </a:rPr>
                  <a:t>s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ilica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Radiator shape: long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rectangular bars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Sensors: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single photon</a:t>
                </a:r>
                <a:r>
                  <a:rPr lang="en-US" dirty="0" smtClean="0"/>
                  <a:t> sensitive</a:t>
                </a: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214424"/>
                <a:ext cx="8623076" cy="2485039"/>
              </a:xfrm>
              <a:prstGeom prst="rect">
                <a:avLst/>
              </a:prstGeom>
              <a:blipFill rotWithShape="1">
                <a:blip r:embed="rId5"/>
                <a:stretch>
                  <a:fillRect l="-354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91" y="3861048"/>
            <a:ext cx="3178380" cy="218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thenakedscientists.com/forum/index.php?action=dlattach;topic=18571.0;attach=5456;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717" y="1419216"/>
            <a:ext cx="2376264" cy="1701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014443" y="1942232"/>
                <a:ext cx="437877" cy="34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baseline="-25000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43" y="1942232"/>
                <a:ext cx="437877" cy="347916"/>
              </a:xfrm>
              <a:prstGeom prst="rect">
                <a:avLst/>
              </a:prstGeom>
              <a:blipFill rotWithShape="1">
                <a:blip r:embed="rId8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gen 5"/>
          <p:cNvSpPr/>
          <p:nvPr/>
        </p:nvSpPr>
        <p:spPr>
          <a:xfrm>
            <a:off x="6566594" y="1869782"/>
            <a:ext cx="864096" cy="800788"/>
          </a:xfrm>
          <a:prstGeom prst="arc">
            <a:avLst>
              <a:gd name="adj1" fmla="val 17553950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8244408" y="1928956"/>
                <a:ext cx="356380" cy="347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928956"/>
                <a:ext cx="356380" cy="347916"/>
              </a:xfrm>
              <a:prstGeom prst="rect">
                <a:avLst/>
              </a:prstGeom>
              <a:blipFill rotWithShape="1">
                <a:blip r:embed="rId9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>
          <a:xfrm>
            <a:off x="8208404" y="227017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4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1905"/>
            <a:ext cx="3098392" cy="235942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PANDA Barrel DIRC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427984" y="908720"/>
            <a:ext cx="47525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dirty="0" smtClean="0"/>
              <a:t>Barrel DIRC is based on the successful </a:t>
            </a:r>
            <a:r>
              <a:rPr lang="en-US" b="1" dirty="0" err="1" smtClean="0">
                <a:solidFill>
                  <a:schemeClr val="accent2"/>
                </a:solidFill>
              </a:rPr>
              <a:t>BaBar</a:t>
            </a:r>
            <a:r>
              <a:rPr lang="en-US" b="1" dirty="0" smtClean="0">
                <a:solidFill>
                  <a:schemeClr val="accent2"/>
                </a:solidFill>
              </a:rPr>
              <a:t> DIRC </a:t>
            </a:r>
            <a:r>
              <a:rPr lang="en-US" dirty="0" smtClean="0"/>
              <a:t>with important </a:t>
            </a:r>
            <a:r>
              <a:rPr lang="en-US" b="1" dirty="0" smtClean="0">
                <a:solidFill>
                  <a:schemeClr val="accent2"/>
                </a:solidFill>
              </a:rPr>
              <a:t>improvements</a:t>
            </a:r>
            <a:r>
              <a:rPr lang="en-US" dirty="0" smtClean="0"/>
              <a:t>: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Focusing optics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Compound lens system for a better Cherenkov </a:t>
            </a:r>
            <a:r>
              <a:rPr lang="en-US" b="1" dirty="0" smtClean="0">
                <a:solidFill>
                  <a:schemeClr val="accent2"/>
                </a:solidFill>
              </a:rPr>
              <a:t>angle resolution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Compact photon detectors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Smaller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expansion volume </a:t>
            </a:r>
            <a:br>
              <a:rPr lang="en-US" dirty="0" smtClean="0"/>
            </a:br>
            <a:r>
              <a:rPr lang="en-US" dirty="0" smtClean="0"/>
              <a:t>Better </a:t>
            </a:r>
            <a:r>
              <a:rPr lang="en-US" b="1" dirty="0" smtClean="0">
                <a:solidFill>
                  <a:schemeClr val="accent2"/>
                </a:solidFill>
              </a:rPr>
              <a:t>spatial resolution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Fast photon detection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Better </a:t>
            </a:r>
            <a:r>
              <a:rPr lang="en-US" b="1" dirty="0" smtClean="0">
                <a:solidFill>
                  <a:schemeClr val="accent2"/>
                </a:solidFill>
              </a:rPr>
              <a:t>background</a:t>
            </a:r>
            <a:r>
              <a:rPr lang="en-US" dirty="0" smtClean="0"/>
              <a:t> reduction</a:t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Chromatic </a:t>
            </a:r>
            <a:r>
              <a:rPr lang="en-US" b="1" dirty="0" smtClean="0">
                <a:solidFill>
                  <a:schemeClr val="accent2"/>
                </a:solidFill>
              </a:rPr>
              <a:t>dispersion</a:t>
            </a:r>
            <a:r>
              <a:rPr lang="en-US" dirty="0" smtClean="0"/>
              <a:t> correction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b="1" dirty="0" smtClean="0">
                <a:solidFill>
                  <a:schemeClr val="accent2"/>
                </a:solidFill>
              </a:rPr>
              <a:t>reconstruction</a:t>
            </a:r>
            <a:r>
              <a:rPr lang="en-US" dirty="0" smtClean="0"/>
              <a:t> methods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5</a:t>
            </a:fld>
            <a:endParaRPr lang="en-US" dirty="0"/>
          </a:p>
        </p:txBody>
      </p:sp>
      <p:pic>
        <p:nvPicPr>
          <p:cNvPr id="24" name="Picture 4" descr="DIR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397" y="908720"/>
            <a:ext cx="2736304" cy="303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/>
          <p:nvPr/>
        </p:nvCxnSpPr>
        <p:spPr>
          <a:xfrm flipV="1">
            <a:off x="1763688" y="5346700"/>
            <a:ext cx="1703412" cy="386558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20903673">
            <a:off x="2447483" y="5514507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2.4 m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2267744" y="2636912"/>
            <a:ext cx="953562" cy="21560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 rot="20752551">
            <a:off x="2567469" y="2720117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5 m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-17045" y="3789040"/>
            <a:ext cx="8251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PANDA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-17045" y="1124744"/>
            <a:ext cx="7200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BaBar</a:t>
            </a:r>
            <a:endParaRPr lang="en-US" b="1" dirty="0">
              <a:solidFill>
                <a:schemeClr val="accent3"/>
              </a:solidFill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V="1">
            <a:off x="467544" y="1556792"/>
            <a:ext cx="0" cy="201622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6200000">
            <a:off x="82661" y="226700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5 m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487291" y="4149080"/>
            <a:ext cx="0" cy="2016224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 rot="16200000">
            <a:off x="102408" y="4859293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̴2 m</a:t>
            </a:r>
            <a:endParaRPr lang="en-US"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605660" y="2492896"/>
                <a:ext cx="5538340" cy="3596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𝑐𝑜𝑟𝑟𝑒𝑙𝑎𝑡𝑒𝑑</m:t>
                        </m:r>
                      </m:sup>
                    </m:sSubSup>
                  </m:oMath>
                </a14:m>
                <a:r>
                  <a:rPr lang="en-US" dirty="0" smtClean="0"/>
                  <a:t>	Tracking resolution, multiple scattering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𝒑𝒉𝒐𝒕𝒐𝒏</m:t>
                        </m:r>
                      </m:sup>
                    </m:sSubSup>
                  </m:oMath>
                </a14:m>
                <a:r>
                  <a:rPr lang="en-US" dirty="0" smtClean="0"/>
                  <a:t>		Single photon Cherenkov angle 		Resolution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3"/>
                        </a:solidFill>
                        <a:latin typeface="Cambria Math"/>
                      </a:rPr>
                      <m:t>𝑵</m:t>
                    </m:r>
                  </m:oMath>
                </a14:m>
                <a:r>
                  <a:rPr lang="en-US" dirty="0"/>
                  <a:t>		Number of detected photons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𝑏𝑎𝑟</m:t>
                        </m:r>
                      </m:sup>
                    </m:sSubSup>
                  </m:oMath>
                </a14:m>
                <a:r>
                  <a:rPr lang="en-US" dirty="0" smtClean="0"/>
                  <a:t>		Contribution from image of </a:t>
                </a:r>
                <a:r>
                  <a:rPr lang="en-US" u="sng" dirty="0" smtClean="0"/>
                  <a:t>radiator </a:t>
                </a:r>
                <a:r>
                  <a:rPr lang="en-US" dirty="0" smtClean="0"/>
                  <a:t>		</a:t>
                </a:r>
                <a:r>
                  <a:rPr lang="en-US" u="sng" dirty="0" smtClean="0"/>
                  <a:t>thickness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𝑝𝑖𝑥𝑒𝑙</m:t>
                        </m:r>
                      </m:sup>
                    </m:sSubSup>
                  </m:oMath>
                </a14:m>
                <a:r>
                  <a:rPr lang="en-US" dirty="0" smtClean="0"/>
                  <a:t>		Contribution from image of </a:t>
                </a:r>
                <a:r>
                  <a:rPr lang="en-US" u="sng" dirty="0" smtClean="0"/>
                  <a:t>pixel size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𝑟𝑜𝑚</m:t>
                        </m:r>
                      </m:sup>
                    </m:sSubSup>
                  </m:oMath>
                </a14:m>
                <a:r>
                  <a:rPr lang="en-US" dirty="0" smtClean="0"/>
                  <a:t>		Cherenkov </a:t>
                </a:r>
                <a:r>
                  <a:rPr lang="en-US" u="sng" dirty="0" smtClean="0"/>
                  <a:t>angle spread</a:t>
                </a:r>
                <a:r>
                  <a:rPr lang="en-US" dirty="0" smtClean="0"/>
                  <a:t> (chromatic)</a:t>
                </a: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60" y="2492896"/>
                <a:ext cx="5538340" cy="3596882"/>
              </a:xfrm>
              <a:prstGeom prst="rect">
                <a:avLst/>
              </a:prstGeom>
              <a:blipFill rotWithShape="1">
                <a:blip r:embed="rId3"/>
                <a:stretch>
                  <a:fillRect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21905"/>
            <a:ext cx="3098392" cy="235942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Barrel DIRC Resolution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355976" y="1484784"/>
                <a:ext cx="3839063" cy="865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𝒕𝒓𝒂𝒄𝒌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1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𝝈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/>
                                                </a:rPr>
                                                <m:t>𝑪</m:t>
                                              </m:r>
                                            </m:sub>
                                          </m:sSub>
                                        </m:sub>
                                        <m:sup>
                                          <m:r>
                                            <a:rPr lang="en-US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/>
                                            </a:rPr>
                                            <m:t>𝒑𝒉𝒐𝒕𝒐𝒏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3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𝑐𝑜𝑟𝑟𝑒𝑙𝑎𝑡𝑒𝑑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²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484784"/>
                <a:ext cx="3839063" cy="86530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9028" y="4077072"/>
                <a:ext cx="4451603" cy="62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sub>
                        <m:sup>
                          <m:r>
                            <a:rPr lang="en-US" b="1" i="1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𝒑𝒉𝒐𝒕𝒐𝒏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𝑏𝑎𝑟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𝑝𝑖𝑥𝑒𝑙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𝑟𝑜𝑚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028" y="4077072"/>
                <a:ext cx="4451603" cy="62472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567972" y="928440"/>
                <a:ext cx="6008055" cy="449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At 3.5 GeV/c: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mrad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groupChr>
                      <m:groupChrPr>
                        <m:chr m:val="→"/>
                        <m:pos m:val="top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𝒕𝒓𝒂𝒄𝒌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mrad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72" y="928440"/>
                <a:ext cx="6008055" cy="449867"/>
              </a:xfrm>
              <a:prstGeom prst="rect">
                <a:avLst/>
              </a:prstGeom>
              <a:blipFill rotWithShape="1">
                <a:blip r:embed="rId7"/>
                <a:stretch>
                  <a:fillRect l="-609" t="-9459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70744" y="2066945"/>
            <a:ext cx="22488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performance: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92445" y="2492896"/>
                <a:ext cx="2005421" cy="453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lang="en-US" b="1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𝒑𝒉𝒐𝒕𝒐𝒏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10</m:t>
                    </m:r>
                  </m:oMath>
                </a14:m>
                <a:r>
                  <a:rPr lang="en-US" b="0" i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b="0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mrad;</a:t>
                </a: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45" y="2492896"/>
                <a:ext cx="2005421" cy="453329"/>
              </a:xfrm>
              <a:prstGeom prst="rect">
                <a:avLst/>
              </a:prstGeom>
              <a:blipFill rotWithShape="1">
                <a:blip r:embed="rId8"/>
                <a:stretch>
                  <a:fillRect r="-304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930806" y="2996952"/>
                <a:ext cx="923394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20</m:t>
                      </m:r>
                    </m:oMath>
                  </m:oMathPara>
                </a14:m>
                <a:endParaRPr lang="en-US" b="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06" y="2996952"/>
                <a:ext cx="923394" cy="3539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30" y="764704"/>
            <a:ext cx="4918854" cy="374570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1" y="6448253"/>
            <a:ext cx="2133600" cy="365123"/>
          </a:xfrm>
        </p:spPr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3"/>
          </a:xfrm>
        </p:spPr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57200" y="-27384"/>
            <a:ext cx="8229600" cy="422920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127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PANDA Barrel DIRC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44008" y="1101075"/>
            <a:ext cx="475252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b="1" dirty="0" smtClean="0"/>
              <a:t>Baseline Design </a:t>
            </a:r>
            <a:r>
              <a:rPr lang="en-US" dirty="0" smtClean="0"/>
              <a:t>(based on </a:t>
            </a:r>
            <a:r>
              <a:rPr lang="en-US" dirty="0" err="1" smtClean="0"/>
              <a:t>BaBar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80 radiator </a:t>
            </a:r>
            <a:r>
              <a:rPr lang="en-US" b="1" dirty="0" smtClean="0">
                <a:solidFill>
                  <a:schemeClr val="accent2"/>
                </a:solidFill>
              </a:rPr>
              <a:t>bars</a:t>
            </a:r>
            <a:r>
              <a:rPr lang="en-US" dirty="0" smtClean="0">
                <a:solidFill>
                  <a:schemeClr val="tx1"/>
                </a:solidFill>
              </a:rPr>
              <a:t>, synthetic fused silica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Bar </a:t>
            </a:r>
            <a:r>
              <a:rPr lang="en-US" b="1" dirty="0" smtClean="0">
                <a:solidFill>
                  <a:schemeClr val="accent2"/>
                </a:solidFill>
              </a:rPr>
              <a:t>dimensions</a:t>
            </a:r>
            <a:r>
              <a:rPr lang="en-US" dirty="0" smtClean="0">
                <a:solidFill>
                  <a:schemeClr val="tx1"/>
                </a:solidFill>
              </a:rPr>
              <a:t>: 1.7 cm × 3.2 cm × 240 cm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Focusing optics</a:t>
            </a:r>
            <a:r>
              <a:rPr lang="en-US" dirty="0" smtClean="0"/>
              <a:t>: lens system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Expansion volume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 cm depth </a:t>
            </a:r>
          </a:p>
          <a:p>
            <a:pPr marL="742814" lvl="1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-US" dirty="0" smtClean="0">
                <a:solidFill>
                  <a:schemeClr val="tx1"/>
                </a:solidFill>
              </a:rPr>
              <a:t>ineral oil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15k channels of </a:t>
            </a:r>
            <a:r>
              <a:rPr lang="en-US" b="1" dirty="0" smtClean="0">
                <a:solidFill>
                  <a:schemeClr val="accent2"/>
                </a:solidFill>
              </a:rPr>
              <a:t>MCP-PMT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Photon detection with good </a:t>
            </a:r>
            <a:r>
              <a:rPr lang="en-US" b="1" dirty="0" smtClean="0">
                <a:solidFill>
                  <a:schemeClr val="accent2"/>
                </a:solidFill>
              </a:rPr>
              <a:t>time resolution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37368" y="3337247"/>
            <a:ext cx="822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Radiator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>
          <a:xfrm flipH="1" flipV="1">
            <a:off x="3347864" y="2987040"/>
            <a:ext cx="182784" cy="36995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23528" y="5072117"/>
            <a:ext cx="5558638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Design Options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2"/>
                </a:solidFill>
              </a:rPr>
              <a:t>Baseline</a:t>
            </a:r>
            <a:r>
              <a:rPr lang="en-US" dirty="0"/>
              <a:t> design </a:t>
            </a:r>
            <a:r>
              <a:rPr lang="en-US" dirty="0" smtClean="0"/>
              <a:t>provides technical </a:t>
            </a:r>
            <a:r>
              <a:rPr lang="en-US" dirty="0" smtClean="0"/>
              <a:t>solution </a:t>
            </a:r>
            <a:r>
              <a:rPr lang="en-US" dirty="0"/>
              <a:t>for PANDA</a:t>
            </a:r>
          </a:p>
          <a:p>
            <a:pPr>
              <a:buClr>
                <a:schemeClr val="tx1"/>
              </a:buClr>
            </a:pPr>
            <a:r>
              <a:rPr lang="en-US" dirty="0"/>
              <a:t>Alternative designs to improve </a:t>
            </a:r>
            <a:r>
              <a:rPr lang="en-US" b="1" dirty="0">
                <a:solidFill>
                  <a:schemeClr val="accent2"/>
                </a:solidFill>
              </a:rPr>
              <a:t>performance</a:t>
            </a:r>
            <a:r>
              <a:rPr lang="en-US" dirty="0"/>
              <a:t> and reduce </a:t>
            </a:r>
            <a:r>
              <a:rPr lang="en-US" b="1" dirty="0" smtClean="0">
                <a:solidFill>
                  <a:schemeClr val="accent2"/>
                </a:solidFill>
              </a:rPr>
              <a:t>cost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1403648" y="818262"/>
            <a:ext cx="812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Readout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051720" y="1105580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Expansion</a:t>
            </a:r>
          </a:p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volume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809656" y="3717032"/>
            <a:ext cx="131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</a:rPr>
              <a:t>Focusing optics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1547664" y="1484784"/>
            <a:ext cx="668001" cy="21602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1403648" y="1126039"/>
            <a:ext cx="288032" cy="358745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1809656" y="3291840"/>
            <a:ext cx="518941" cy="425192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7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Radiator Requirements and Options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62608" y="872422"/>
                <a:ext cx="5580880" cy="401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Radiator Quality:</a:t>
                </a:r>
              </a:p>
              <a:p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DIRCs have tight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mechanical requirements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on flatness,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err="1" smtClean="0">
                    <a:solidFill>
                      <a:schemeClr val="tx1"/>
                    </a:solidFill>
                  </a:rPr>
                  <a:t>squareness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and parallelism of the radiator surfaces</a:t>
                </a:r>
              </a:p>
              <a:p>
                <a:pPr marL="742814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Surface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roughness</a:t>
                </a:r>
                <a:r>
                  <a:rPr lang="en-US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10 Å </a:t>
                </a:r>
                <a:r>
                  <a:rPr lang="en-US" dirty="0" err="1" smtClean="0"/>
                  <a:t>rms</a:t>
                </a:r>
                <a:endParaRPr lang="en-US" dirty="0" smtClean="0"/>
              </a:p>
              <a:p>
                <a:pPr marL="742814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b="1" dirty="0" err="1" smtClean="0">
                    <a:solidFill>
                      <a:schemeClr val="accent2"/>
                    </a:solidFill>
                  </a:rPr>
                  <a:t>Squareness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0.5 </a:t>
                </a:r>
                <a:r>
                  <a:rPr lang="en-US" dirty="0" err="1" smtClean="0"/>
                  <a:t>mrad</a:t>
                </a:r>
                <a:endParaRPr lang="en-US" dirty="0" smtClean="0"/>
              </a:p>
              <a:p>
                <a:pPr marL="742814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Total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thickness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variation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25µm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Production difficult, potentially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expensive</a:t>
                </a: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Using 1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wide plate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instead of 5 narrow bars per segment would </a:t>
                </a:r>
                <a:r>
                  <a:rPr lang="en-US" b="1" dirty="0" smtClean="0">
                    <a:solidFill>
                      <a:schemeClr val="accent2"/>
                    </a:solidFill>
                  </a:rPr>
                  <a:t>reduce number of pieces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to be polished by factor 5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Worked with vendors in Germany, Russia, USA, and Japan to produce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number of radiators using different fabrication techniques.</a:t>
                </a: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08" y="872422"/>
                <a:ext cx="5580880" cy="4016484"/>
              </a:xfrm>
              <a:prstGeom prst="rect">
                <a:avLst/>
              </a:prstGeom>
              <a:blipFill rotWithShape="1">
                <a:blip r:embed="rId2"/>
                <a:stretch>
                  <a:fillRect l="-655" t="-455" r="-218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8000"/>
          <a:stretch/>
        </p:blipFill>
        <p:spPr>
          <a:xfrm>
            <a:off x="5843488" y="1052736"/>
            <a:ext cx="3177952" cy="3471122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>
          <a:xfrm flipV="1">
            <a:off x="7067623" y="1135040"/>
            <a:ext cx="110604" cy="3172794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 rot="181007">
            <a:off x="7224339" y="2338750"/>
            <a:ext cx="83548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125 cm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9"/>
          <a:stretch/>
        </p:blipFill>
        <p:spPr>
          <a:xfrm>
            <a:off x="0" y="4926128"/>
            <a:ext cx="9144000" cy="14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4860032" y="3861047"/>
            <a:ext cx="3888432" cy="24146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Radiator Quality Studies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10. 04. 2015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5th HIC fo FAIR Physics Day Expert Group 3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CE29-8D89-451F-8AF7-E5CDB2F01311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77072"/>
            <a:ext cx="3929819" cy="2198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34" y="1424699"/>
            <a:ext cx="2507927" cy="190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Gerade Verbindung 19"/>
          <p:cNvCxnSpPr/>
          <p:nvPr/>
        </p:nvCxnSpPr>
        <p:spPr>
          <a:xfrm>
            <a:off x="6192179" y="4077072"/>
            <a:ext cx="0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5796135" y="459773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5796135" y="4077072"/>
            <a:ext cx="93610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23"/>
          <p:cNvCxnSpPr/>
          <p:nvPr/>
        </p:nvCxnSpPr>
        <p:spPr>
          <a:xfrm>
            <a:off x="6264187" y="4077072"/>
            <a:ext cx="0" cy="93610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>
            <a:stCxn id="22" idx="2"/>
          </p:cNvCxnSpPr>
          <p:nvPr/>
        </p:nvCxnSpPr>
        <p:spPr>
          <a:xfrm flipV="1">
            <a:off x="5796135" y="4543658"/>
            <a:ext cx="936104" cy="146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6219799" y="424740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6228183" y="4399802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6156175" y="4725144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6156175" y="486916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6012159" y="4530630"/>
            <a:ext cx="0" cy="130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6172943" y="4522307"/>
            <a:ext cx="0" cy="130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6444207" y="4437112"/>
            <a:ext cx="0" cy="130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588223" y="4437112"/>
            <a:ext cx="0" cy="130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6382673" y="4077072"/>
            <a:ext cx="0" cy="936104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>
            <a:off x="5933224" y="4797152"/>
            <a:ext cx="661926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 rot="16200000">
            <a:off x="5534044" y="4577993"/>
            <a:ext cx="936104" cy="2094504"/>
            <a:chOff x="683568" y="1556791"/>
            <a:chExt cx="936104" cy="2094504"/>
          </a:xfrm>
        </p:grpSpPr>
        <p:sp>
          <p:nvSpPr>
            <p:cNvPr id="37" name="Zylinder 36"/>
            <p:cNvSpPr/>
            <p:nvPr/>
          </p:nvSpPr>
          <p:spPr>
            <a:xfrm rot="5400000">
              <a:off x="774241" y="1988015"/>
              <a:ext cx="198184" cy="379529"/>
            </a:xfrm>
            <a:prstGeom prst="can">
              <a:avLst/>
            </a:prstGeom>
            <a:pattFill prst="narHorz">
              <a:fgClr>
                <a:schemeClr val="bg2">
                  <a:lumMod val="25000"/>
                </a:schemeClr>
              </a:fgClr>
              <a:bgClr>
                <a:schemeClr val="bg1"/>
              </a:bgClr>
            </a:patt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Zylinder 37"/>
            <p:cNvSpPr/>
            <p:nvPr/>
          </p:nvSpPr>
          <p:spPr>
            <a:xfrm rot="10800000">
              <a:off x="878470" y="1556791"/>
              <a:ext cx="669194" cy="386353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Zylinder 38"/>
            <p:cNvSpPr/>
            <p:nvPr/>
          </p:nvSpPr>
          <p:spPr>
            <a:xfrm rot="10800000">
              <a:off x="978234" y="1849833"/>
              <a:ext cx="452652" cy="643063"/>
            </a:xfrm>
            <a:prstGeom prst="can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Zylinder 39"/>
            <p:cNvSpPr/>
            <p:nvPr/>
          </p:nvSpPr>
          <p:spPr>
            <a:xfrm rot="10800000">
              <a:off x="755576" y="2348880"/>
              <a:ext cx="864096" cy="1286125"/>
            </a:xfrm>
            <a:prstGeom prst="can">
              <a:avLst/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76180" y="3445290"/>
              <a:ext cx="835209" cy="2060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1115616" y="2060848"/>
              <a:ext cx="160784" cy="144016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gelmäßiges Fünfeck 42"/>
          <p:cNvSpPr/>
          <p:nvPr/>
        </p:nvSpPr>
        <p:spPr>
          <a:xfrm rot="18950864">
            <a:off x="8006448" y="5571600"/>
            <a:ext cx="436762" cy="598075"/>
          </a:xfrm>
          <a:prstGeom prst="pentag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hteck 43"/>
          <p:cNvSpPr/>
          <p:nvPr/>
        </p:nvSpPr>
        <p:spPr>
          <a:xfrm rot="16200000">
            <a:off x="7926823" y="5042729"/>
            <a:ext cx="484346" cy="1372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236295" y="5870640"/>
            <a:ext cx="62354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8142571" y="5417987"/>
            <a:ext cx="0" cy="2178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7236295" y="5733257"/>
            <a:ext cx="6235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7236295" y="5345979"/>
            <a:ext cx="623547" cy="75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5895547" y="3363089"/>
            <a:ext cx="155677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Autocollimator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" y="1424699"/>
            <a:ext cx="4177939" cy="22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1101409" y="1052736"/>
            <a:ext cx="151971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studies</a:t>
            </a:r>
            <a:endParaRPr lang="en-US" dirty="0"/>
          </a:p>
        </p:txBody>
      </p:sp>
      <p:sp>
        <p:nvSpPr>
          <p:cNvPr id="57" name="Textfeld 56"/>
          <p:cNvSpPr txBox="1"/>
          <p:nvPr/>
        </p:nvSpPr>
        <p:spPr>
          <a:xfrm>
            <a:off x="5168371" y="1052736"/>
            <a:ext cx="29320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Squareness</a:t>
            </a:r>
            <a:r>
              <a:rPr lang="en-US" dirty="0" smtClean="0"/>
              <a:t>, parallelism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Bildschirmpräsentation (4:3)</PresentationFormat>
  <Paragraphs>297</Paragraphs>
  <Slides>17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AntiProton ANnihilation at DArmstadt</vt:lpstr>
      <vt:lpstr>AntiProton ANnihilation at DArmstadt</vt:lpstr>
      <vt:lpstr>PowerPoint-Präsentation</vt:lpstr>
      <vt:lpstr>PowerPoint-Präsentation</vt:lpstr>
      <vt:lpstr>PowerPoint-Präsentation</vt:lpstr>
      <vt:lpstr>PowerPoint-Präsentation</vt:lpstr>
      <vt:lpstr>Radiator Requirements and Options</vt:lpstr>
      <vt:lpstr>Radiator Quality Studies</vt:lpstr>
      <vt:lpstr>Geometrical Reconstruction</vt:lpstr>
      <vt:lpstr>Probability Density Functions</vt:lpstr>
      <vt:lpstr>Radiator Shape Studies</vt:lpstr>
      <vt:lpstr>Expansion Volume Shape</vt:lpstr>
      <vt:lpstr>Focusing Optics</vt:lpstr>
      <vt:lpstr>Photon Sensors</vt:lpstr>
      <vt:lpstr>FEE Concept</vt:lpstr>
      <vt:lpstr>Summary and Outlook</vt:lpstr>
    </vt:vector>
  </TitlesOfParts>
  <Company>GSI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Marko Zühlsdorf</dc:creator>
  <cp:lastModifiedBy>Marko Zühlsdorf</cp:lastModifiedBy>
  <cp:revision>471</cp:revision>
  <cp:lastPrinted>2013-02-26T09:22:16Z</cp:lastPrinted>
  <dcterms:created xsi:type="dcterms:W3CDTF">2013-02-20T13:12:27Z</dcterms:created>
  <dcterms:modified xsi:type="dcterms:W3CDTF">2015-04-09T14:19:42Z</dcterms:modified>
</cp:coreProperties>
</file>