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4760" r:id="rId1"/>
  </p:sldMasterIdLst>
  <p:notesMasterIdLst>
    <p:notesMasterId r:id="rId39"/>
  </p:notesMasterIdLst>
  <p:handoutMasterIdLst>
    <p:handoutMasterId r:id="rId40"/>
  </p:handoutMasterIdLst>
  <p:sldIdLst>
    <p:sldId id="393" r:id="rId2"/>
    <p:sldId id="342" r:id="rId3"/>
    <p:sldId id="340" r:id="rId4"/>
    <p:sldId id="336" r:id="rId5"/>
    <p:sldId id="343" r:id="rId6"/>
    <p:sldId id="345" r:id="rId7"/>
    <p:sldId id="371" r:id="rId8"/>
    <p:sldId id="276" r:id="rId9"/>
    <p:sldId id="277" r:id="rId10"/>
    <p:sldId id="278" r:id="rId11"/>
    <p:sldId id="367" r:id="rId12"/>
    <p:sldId id="368" r:id="rId13"/>
    <p:sldId id="408" r:id="rId14"/>
    <p:sldId id="373" r:id="rId15"/>
    <p:sldId id="370" r:id="rId16"/>
    <p:sldId id="413" r:id="rId17"/>
    <p:sldId id="389" r:id="rId18"/>
    <p:sldId id="417" r:id="rId19"/>
    <p:sldId id="421" r:id="rId20"/>
    <p:sldId id="418" r:id="rId21"/>
    <p:sldId id="420" r:id="rId22"/>
    <p:sldId id="414" r:id="rId23"/>
    <p:sldId id="387" r:id="rId24"/>
    <p:sldId id="415" r:id="rId25"/>
    <p:sldId id="376" r:id="rId26"/>
    <p:sldId id="416" r:id="rId27"/>
    <p:sldId id="395" r:id="rId28"/>
    <p:sldId id="412" r:id="rId29"/>
    <p:sldId id="398" r:id="rId30"/>
    <p:sldId id="401" r:id="rId31"/>
    <p:sldId id="391" r:id="rId32"/>
    <p:sldId id="394" r:id="rId33"/>
    <p:sldId id="406" r:id="rId34"/>
    <p:sldId id="404" r:id="rId35"/>
    <p:sldId id="405" r:id="rId36"/>
    <p:sldId id="411" r:id="rId37"/>
    <p:sldId id="419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BF1"/>
    <a:srgbClr val="13015F"/>
    <a:srgbClr val="00FF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88246" autoAdjust="0"/>
  </p:normalViewPr>
  <p:slideViewPr>
    <p:cSldViewPr snapToGrid="0" snapToObjects="1">
      <p:cViewPr>
        <p:scale>
          <a:sx n="70" d="100"/>
          <a:sy n="70" d="100"/>
        </p:scale>
        <p:origin x="-1808" y="-3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41723-F4B0-2342-BF47-EAF786F50444}" type="datetimeFigureOut">
              <a:rPr lang="en-US" smtClean="0"/>
              <a:t>4/10/15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57741-CACF-4640-944B-E8C5A936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000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62594-21D9-F14A-A12E-4B5B657B97C6}" type="datetimeFigureOut">
              <a:rPr lang="en-US" smtClean="0"/>
              <a:t>4/10/15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FFE9D-6B86-0844-A016-C4CD2B97C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36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FE9D-6B86-0844-A016-C4CD2B97CA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85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Calibration:</a:t>
            </a:r>
          </a:p>
          <a:p>
            <a:r>
              <a:rPr lang="en-US" b="1" dirty="0" smtClean="0"/>
              <a:t>Q</a:t>
            </a:r>
            <a:r>
              <a:rPr lang="en-US" b="1" baseline="30000" dirty="0" smtClean="0"/>
              <a:t>–</a:t>
            </a:r>
            <a:r>
              <a:rPr lang="en-US" b="1" dirty="0" smtClean="0"/>
              <a:t> [</a:t>
            </a:r>
            <a:r>
              <a:rPr lang="en-US" b="1" dirty="0" err="1" smtClean="0"/>
              <a:t>fC</a:t>
            </a:r>
            <a:r>
              <a:rPr lang="en-US" b="1" dirty="0" smtClean="0"/>
              <a:t>] = 0.54 + 0.0159 · A + 7.0 · 10–6 · A</a:t>
            </a:r>
            <a:r>
              <a:rPr lang="en-US" b="1" baseline="30000" dirty="0" smtClean="0"/>
              <a:t>2</a:t>
            </a:r>
          </a:p>
          <a:p>
            <a:r>
              <a:rPr lang="en-US" b="1" dirty="0" smtClean="0"/>
              <a:t>Q</a:t>
            </a:r>
            <a:r>
              <a:rPr lang="en-US" b="1" baseline="30000" dirty="0" smtClean="0"/>
              <a:t>+</a:t>
            </a:r>
            <a:r>
              <a:rPr lang="en-US" b="1" dirty="0" smtClean="0"/>
              <a:t> [</a:t>
            </a:r>
            <a:r>
              <a:rPr lang="en-US" b="1" dirty="0" err="1" smtClean="0"/>
              <a:t>fC</a:t>
            </a:r>
            <a:r>
              <a:rPr lang="en-US" b="1" dirty="0" smtClean="0"/>
              <a:t>] = 0.76 + 0.0137 · A + 9.5 · 10–6 · A</a:t>
            </a:r>
            <a:r>
              <a:rPr lang="en-US" b="1" baseline="30000" dirty="0" smtClean="0"/>
              <a:t>2</a:t>
            </a:r>
            <a:endParaRPr lang="en-US" baseline="30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FE9D-6B86-0844-A016-C4CD2B97CA4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78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New prototypes were build from the new CBM05 full size sensors with low-mass micro-cables. Such modules were also under beam tests which took place in COSY </a:t>
            </a:r>
            <a:r>
              <a:rPr lang="en-US" baseline="0" dirty="0" err="1" smtClean="0"/>
              <a:t>Julich</a:t>
            </a:r>
            <a:r>
              <a:rPr lang="en-US" baseline="0" dirty="0" smtClean="0"/>
              <a:t> in December of last year. Two STS sensors were used as reference stations and middle station was the one under test having the CBM05 sensor. Modules were tested using 2.4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 protons and since the detailed analysis is still in progress I am able to show the beam profile as seen in reference station and ADC response from the n-side of the module.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F506B-D32A-4D9C-B916-65184898C350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0289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</a:t>
            </a:r>
            <a:r>
              <a:rPr lang="en-US" dirty="0" err="1" smtClean="0"/>
              <a:t>tomas</a:t>
            </a:r>
            <a:r>
              <a:rPr lang="en-US" dirty="0" smtClean="0"/>
              <a:t> about this slide....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FE9D-6B86-0844-A016-C4CD2B97CA4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8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FE9D-6B86-0844-A016-C4CD2B97CA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72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73252-D1F2-47C8-8AA5-2501F4F620C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59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73252-D1F2-47C8-8AA5-2501F4F620C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59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FE9D-6B86-0844-A016-C4CD2B97CA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8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FE9D-6B86-0844-A016-C4CD2B97CA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FE9D-6B86-0844-A016-C4CD2B97CA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18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FE9D-6B86-0844-A016-C4CD2B97CA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22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whats</a:t>
            </a:r>
            <a:r>
              <a:rPr lang="en-US" dirty="0" smtClean="0"/>
              <a:t> the cleanroom class??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FE9D-6B86-0844-A016-C4CD2B97CA4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18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0503FF59-AD79-45B6-BC13-0A7CFD1C6B5E}" type="datetime1">
              <a:rPr lang="en-US" smtClean="0"/>
              <a:t>4/10/15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Minni Singla- The Silicon Tracking System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82705-D7C3-41AC-8E46-8D27CF33EC08}" type="datetime1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D54C-B6C4-0A4D-92E3-E359AE5D42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FEBE5A84-A4DE-436B-84BB-E83A882E84EF}" type="datetime1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US" smtClean="0"/>
              <a:t>Minni Singla- The Silicon Tracking System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44E7D54C-B6C4-0A4D-92E3-E359AE5D428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86E1-F76A-4DFF-B693-416588A56252}" type="datetime1">
              <a:rPr lang="en-US" smtClean="0"/>
              <a:t>4/10/15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0604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5D1E-13AB-4388-A0D8-6D06EC97D741}" type="datetime1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4E7D54C-B6C4-0A4D-92E3-E359AE5D428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FE444-1910-4FAD-9409-245DB06B6817}" type="datetime1">
              <a:rPr lang="en-US" smtClean="0"/>
              <a:t>4/10/15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94A9EA9-B53B-4E4E-A030-A0391F67BCAA}" type="datetime1">
              <a:rPr lang="en-US" smtClean="0"/>
              <a:t>4/10/15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4E7D54C-B6C4-0A4D-92E3-E359AE5D428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Minni Singla- The Silicon Tracking System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F5A8A75-EE5A-40F2-B959-90ECE514210F}" type="datetime1">
              <a:rPr lang="en-US" smtClean="0"/>
              <a:t>4/10/15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4E7D54C-B6C4-0A4D-92E3-E359AE5D428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Minni Singla- The Silicon Tracking System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8FF9-BC1A-4A38-B48C-24455F402873}" type="datetime1">
              <a:rPr lang="en-US" smtClean="0"/>
              <a:t>4/10/15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4E7D54C-B6C4-0A4D-92E3-E359AE5D42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F96C-5A62-44CC-BC85-15FCC9BC75A8}" type="datetime1">
              <a:rPr lang="en-US" smtClean="0"/>
              <a:t>4/10/15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E7D54C-B6C4-0A4D-92E3-E359AE5D42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DD2AE-6206-41DB-9991-06C30B9F18C1}" type="datetime1">
              <a:rPr lang="en-US" smtClean="0"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426E0622-4634-4F80-905F-55C4D729F46A}" type="datetime1">
              <a:rPr lang="en-US" smtClean="0"/>
              <a:t>4/10/15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44E7D54C-B6C4-0A4D-92E3-E359AE5D428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en-US" smtClean="0"/>
              <a:t>Minni Singla- The Silicon Tracking System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517542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E3788A-03C7-4DC2-8E6C-E59E453B4BD6}" type="datetime1">
              <a:rPr lang="en-US" smtClean="0"/>
              <a:t>4/10/15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2360" y="650794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Minni Singla- The Silicon Tracking System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4E7D54C-B6C4-0A4D-92E3-E359AE5D428F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1" r:id="rId1"/>
    <p:sldLayoutId id="2147484762" r:id="rId2"/>
    <p:sldLayoutId id="2147484763" r:id="rId3"/>
    <p:sldLayoutId id="2147484764" r:id="rId4"/>
    <p:sldLayoutId id="2147484765" r:id="rId5"/>
    <p:sldLayoutId id="2147484766" r:id="rId6"/>
    <p:sldLayoutId id="2147484767" r:id="rId7"/>
    <p:sldLayoutId id="2147484768" r:id="rId8"/>
    <p:sldLayoutId id="2147484769" r:id="rId9"/>
    <p:sldLayoutId id="2147484770" r:id="rId10"/>
    <p:sldLayoutId id="2147484771" r:id="rId11"/>
    <p:sldLayoutId id="2147484772" r:id="rId12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jpeg"/><Relationship Id="rId8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39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72.png"/><Relationship Id="rId5" Type="http://schemas.openxmlformats.org/officeDocument/2006/relationships/image" Target="../media/image25.jpe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592" y="285465"/>
            <a:ext cx="8839200" cy="1828800"/>
          </a:xfrm>
        </p:spPr>
        <p:txBody>
          <a:bodyPr>
            <a:normAutofit/>
          </a:bodyPr>
          <a:lstStyle/>
          <a:p>
            <a:r>
              <a:rPr lang="en-US" b="1" cap="none" dirty="0" smtClean="0">
                <a:solidFill>
                  <a:schemeClr val="tx1"/>
                </a:solidFill>
              </a:rPr>
              <a:t>The Silicon Tracking System of the CBM experiment at FAIR</a:t>
            </a:r>
            <a:endParaRPr lang="en-US" cap="none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883" y="3084852"/>
            <a:ext cx="5061617" cy="2585323"/>
          </a:xfrm>
          <a:prstGeom prst="rect">
            <a:avLst/>
          </a:prstGeom>
          <a:solidFill>
            <a:srgbClr val="D9D9D9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The CBM experiment, physics, technical challenges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The Silicon Tracking System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design constraints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layout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tracking performance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Prototype components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Laboratory and in-beam tests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System Integration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Summary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863464" y="4569569"/>
            <a:ext cx="32043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a typeface="+mn-ea"/>
                <a:cs typeface="Times New Roman" panose="02020603050405020304" pitchFamily="18" charset="0"/>
              </a:rPr>
              <a:t>   </a:t>
            </a:r>
            <a:r>
              <a:rPr lang="en-US" sz="2000" b="1" dirty="0" err="1" smtClean="0">
                <a:cs typeface="Times New Roman" panose="02020603050405020304" pitchFamily="18" charset="0"/>
              </a:rPr>
              <a:t>Minni</a:t>
            </a:r>
            <a:r>
              <a:rPr lang="en-US" sz="2000" b="1" dirty="0" smtClean="0"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cs typeface="Times New Roman" panose="02020603050405020304" pitchFamily="18" charset="0"/>
              </a:rPr>
              <a:t>Singla</a:t>
            </a:r>
            <a:r>
              <a:rPr lang="en-US" sz="2000" b="1" dirty="0" smtClean="0">
                <a:cs typeface="Times New Roman" panose="02020603050405020304" pitchFamily="18" charset="0"/>
              </a:rPr>
              <a:t>, GSI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cs typeface="Times New Roman" panose="02020603050405020304" pitchFamily="18" charset="0"/>
              </a:rPr>
              <a:t>for the CBM </a:t>
            </a:r>
            <a:r>
              <a:rPr lang="en-US" sz="2000" b="1" dirty="0">
                <a:cs typeface="Times New Roman" panose="02020603050405020304" pitchFamily="18" charset="0"/>
              </a:rPr>
              <a:t>C</a:t>
            </a:r>
            <a:r>
              <a:rPr lang="en-US" sz="2000" b="1" dirty="0" smtClean="0">
                <a:cs typeface="Times New Roman" panose="02020603050405020304" pitchFamily="18" charset="0"/>
              </a:rPr>
              <a:t>ollaboration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cs typeface="Times New Roman" panose="02020603050405020304" pitchFamily="18" charset="0"/>
              </a:rPr>
              <a:t>HIC for FAIR Physics Day </a:t>
            </a:r>
            <a:endParaRPr lang="en-US" sz="2000" b="1" dirty="0" smtClean="0"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 smtClean="0">
                <a:cs typeface="Times New Roman" panose="02020603050405020304" pitchFamily="18" charset="0"/>
              </a:rPr>
              <a:t>10</a:t>
            </a:r>
            <a:r>
              <a:rPr lang="en-GB" sz="2000" b="1" dirty="0" smtClean="0">
                <a:cs typeface="Times New Roman" panose="02020603050405020304" pitchFamily="18" charset="0"/>
              </a:rPr>
              <a:t>-04-</a:t>
            </a:r>
            <a:r>
              <a:rPr lang="en-GB" sz="2000" b="1" dirty="0" smtClean="0">
                <a:cs typeface="Times New Roman" panose="02020603050405020304" pitchFamily="18" charset="0"/>
              </a:rPr>
              <a:t>201</a:t>
            </a:r>
            <a:r>
              <a:rPr lang="en-GB" sz="2000" b="1" dirty="0">
                <a:cs typeface="Times New Roman" panose="02020603050405020304" pitchFamily="18" charset="0"/>
              </a:rPr>
              <a:t>5</a:t>
            </a:r>
            <a:endParaRPr lang="en-GB" sz="1600" b="1" dirty="0"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5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61375" y="3743016"/>
            <a:ext cx="2993009" cy="3001424"/>
            <a:chOff x="4594227" y="3885515"/>
            <a:chExt cx="2993009" cy="3001424"/>
          </a:xfrm>
        </p:grpSpPr>
        <p:grpSp>
          <p:nvGrpSpPr>
            <p:cNvPr id="15" name="Group 14"/>
            <p:cNvGrpSpPr/>
            <p:nvPr/>
          </p:nvGrpSpPr>
          <p:grpSpPr>
            <a:xfrm>
              <a:off x="4594227" y="4407855"/>
              <a:ext cx="2993009" cy="2479084"/>
              <a:chOff x="49233" y="1520303"/>
              <a:chExt cx="2993009" cy="2479084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9233" y="1520303"/>
                <a:ext cx="2993009" cy="2479084"/>
                <a:chOff x="3778317" y="1744943"/>
                <a:chExt cx="4498811" cy="3957625"/>
              </a:xfrm>
            </p:grpSpPr>
            <p:pic>
              <p:nvPicPr>
                <p:cNvPr id="18" name="Picture 17" descr="sensor-dm.pn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859"/>
                <a:stretch/>
              </p:blipFill>
              <p:spPr>
                <a:xfrm>
                  <a:off x="3778317" y="1917432"/>
                  <a:ext cx="4498811" cy="3785136"/>
                </a:xfrm>
                <a:prstGeom prst="rect">
                  <a:avLst/>
                </a:prstGeom>
              </p:spPr>
            </p:pic>
            <p:sp>
              <p:nvSpPr>
                <p:cNvPr id="19" name="Left Brace 18"/>
                <p:cNvSpPr/>
                <p:nvPr/>
              </p:nvSpPr>
              <p:spPr>
                <a:xfrm rot="5400000">
                  <a:off x="4299593" y="2039389"/>
                  <a:ext cx="509537" cy="846715"/>
                </a:xfrm>
                <a:prstGeom prst="leftBrace">
                  <a:avLst>
                    <a:gd name="adj1" fmla="val 26794"/>
                    <a:gd name="adj2" fmla="val 5000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Left Brace 19"/>
                <p:cNvSpPr/>
                <p:nvPr/>
              </p:nvSpPr>
              <p:spPr>
                <a:xfrm rot="5400000">
                  <a:off x="5795587" y="1411115"/>
                  <a:ext cx="509537" cy="2040543"/>
                </a:xfrm>
                <a:prstGeom prst="leftBrace">
                  <a:avLst>
                    <a:gd name="adj1" fmla="val 26794"/>
                    <a:gd name="adj2" fmla="val 5000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4099648" y="1744943"/>
                  <a:ext cx="1380415" cy="4913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End strips</a:t>
                  </a:r>
                  <a:endParaRPr lang="en-US" sz="1600" b="1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459865" y="1756255"/>
                  <a:ext cx="1689268" cy="4913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Center strips</a:t>
                  </a:r>
                  <a:endParaRPr lang="en-US" sz="1600" b="1" dirty="0"/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638257" y="2719759"/>
                <a:ext cx="12747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50BF1"/>
                    </a:solidFill>
                  </a:rPr>
                  <a:t>routing line</a:t>
                </a:r>
                <a:endParaRPr lang="en-US" b="1" dirty="0">
                  <a:solidFill>
                    <a:srgbClr val="050BF1"/>
                  </a:solidFill>
                </a:endParaRPr>
              </a:p>
            </p:txBody>
          </p:sp>
        </p:grpSp>
        <p:sp>
          <p:nvSpPr>
            <p:cNvPr id="24" name="Down Arrow 23"/>
            <p:cNvSpPr/>
            <p:nvPr/>
          </p:nvSpPr>
          <p:spPr>
            <a:xfrm rot="10800000">
              <a:off x="5246057" y="4178860"/>
              <a:ext cx="999856" cy="267192"/>
            </a:xfrm>
            <a:prstGeom prst="downArrow">
              <a:avLst/>
            </a:prstGeom>
            <a:solidFill>
              <a:srgbClr val="050BF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981251" y="3885515"/>
              <a:ext cx="1803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readout direction</a:t>
              </a:r>
              <a:endParaRPr lang="en-US" b="1" dirty="0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Specifications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C6AE60A-B69C-4790-82F7-3882EDF23186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10" name="Foliennummernplatzhalter 27"/>
          <p:cNvSpPr txBox="1">
            <a:spLocks/>
          </p:cNvSpPr>
          <p:nvPr/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2FB0A-8A43-484D-B00D-D8535E04ECAC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13" name="Rectangle 6"/>
          <p:cNvSpPr/>
          <p:nvPr/>
        </p:nvSpPr>
        <p:spPr>
          <a:xfrm>
            <a:off x="144843" y="1867624"/>
            <a:ext cx="5308600" cy="416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800" dirty="0" smtClean="0"/>
              <a:t>double-sided sensors, p-n-n structure </a:t>
            </a:r>
          </a:p>
          <a:p>
            <a:pPr marL="228600" indent="-228600" algn="l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800" dirty="0" smtClean="0"/>
              <a:t>strip </a:t>
            </a:r>
            <a:r>
              <a:rPr lang="en-US" sz="1800" dirty="0"/>
              <a:t>lengths: </a:t>
            </a:r>
            <a:r>
              <a:rPr lang="en-US" sz="1800" dirty="0" smtClean="0"/>
              <a:t>2, 4, 6 </a:t>
            </a:r>
            <a:r>
              <a:rPr lang="en-US" sz="1800" dirty="0"/>
              <a:t>cm, </a:t>
            </a:r>
            <a:r>
              <a:rPr lang="en-US" sz="1800" dirty="0" smtClean="0"/>
              <a:t>12 cm (daisy chained or not)</a:t>
            </a:r>
          </a:p>
          <a:p>
            <a:pPr marL="228600" indent="-228600" algn="l">
              <a:lnSpc>
                <a:spcPct val="120000"/>
              </a:lnSpc>
              <a:buFont typeface="Arial" pitchFamily="34" charset="0"/>
              <a:buChar char="•"/>
            </a:pPr>
            <a:r>
              <a:rPr lang="en-US" dirty="0" smtClean="0"/>
              <a:t>width</a:t>
            </a:r>
            <a:r>
              <a:rPr lang="en-US" dirty="0"/>
              <a:t>: 6 cm </a:t>
            </a:r>
          </a:p>
          <a:p>
            <a:pPr marL="228600" indent="-228600">
              <a:lnSpc>
                <a:spcPct val="120000"/>
              </a:lnSpc>
              <a:buFont typeface="Arial" pitchFamily="34" charset="0"/>
              <a:buChar char="•"/>
            </a:pPr>
            <a:r>
              <a:rPr lang="en-US" dirty="0"/>
              <a:t>1024 strips </a:t>
            </a:r>
            <a:r>
              <a:rPr lang="en-US" dirty="0" smtClean="0"/>
              <a:t>per side with 58 </a:t>
            </a:r>
            <a:r>
              <a:rPr lang="en-US" dirty="0">
                <a:sym typeface="Symbol"/>
              </a:rPr>
              <a:t></a:t>
            </a:r>
            <a:r>
              <a:rPr lang="en-US" dirty="0"/>
              <a:t>m </a:t>
            </a:r>
            <a:r>
              <a:rPr lang="en-US" dirty="0" smtClean="0"/>
              <a:t>pitch</a:t>
            </a:r>
            <a:endParaRPr lang="en-US" sz="1800" dirty="0" smtClean="0"/>
          </a:p>
          <a:p>
            <a:pPr marL="228600" indent="-228600" algn="l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800" dirty="0" smtClean="0"/>
              <a:t>integrated AC-coupled read-out</a:t>
            </a:r>
          </a:p>
          <a:p>
            <a:pPr marL="228600" indent="-228600">
              <a:lnSpc>
                <a:spcPct val="120000"/>
              </a:lnSpc>
              <a:buFont typeface="Arial" pitchFamily="34" charset="0"/>
              <a:buChar char="•"/>
            </a:pPr>
            <a:r>
              <a:rPr lang="en-US" dirty="0"/>
              <a:t>stereo angle front-back sides 7.5° </a:t>
            </a:r>
            <a:endParaRPr lang="en-US" dirty="0" smtClean="0"/>
          </a:p>
          <a:p>
            <a:pPr marL="228600" indent="-22860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1800" dirty="0" smtClean="0"/>
              <a:t>n side: straight strips (0</a:t>
            </a:r>
            <a:r>
              <a:rPr lang="en-US" sz="1800" baseline="30000" dirty="0" smtClean="0"/>
              <a:t>0 </a:t>
            </a:r>
            <a:r>
              <a:rPr lang="en-US" sz="1800" dirty="0" smtClean="0"/>
              <a:t>)</a:t>
            </a:r>
          </a:p>
          <a:p>
            <a:pPr marL="228600" indent="-228600">
              <a:lnSpc>
                <a:spcPct val="120000"/>
              </a:lnSpc>
              <a:buFont typeface="Arial" pitchFamily="34" charset="0"/>
              <a:buChar char="•"/>
            </a:pPr>
            <a:r>
              <a:rPr lang="en-US" dirty="0" smtClean="0"/>
              <a:t>routing </a:t>
            </a:r>
            <a:r>
              <a:rPr lang="en-US" dirty="0"/>
              <a:t>lines on 2</a:t>
            </a:r>
            <a:r>
              <a:rPr lang="en-US" baseline="30000" dirty="0"/>
              <a:t>nd</a:t>
            </a:r>
            <a:r>
              <a:rPr lang="en-US" dirty="0"/>
              <a:t> metal </a:t>
            </a:r>
            <a:r>
              <a:rPr lang="en-US" dirty="0" smtClean="0"/>
              <a:t>layer or</a:t>
            </a:r>
            <a:br>
              <a:rPr lang="en-US" dirty="0" smtClean="0"/>
            </a:br>
            <a:r>
              <a:rPr lang="en-US" dirty="0" smtClean="0"/>
              <a:t>replacement </a:t>
            </a:r>
            <a:r>
              <a:rPr lang="en-US" dirty="0"/>
              <a:t>with an external micro </a:t>
            </a:r>
            <a:r>
              <a:rPr lang="en-US" dirty="0" smtClean="0"/>
              <a:t>cable </a:t>
            </a:r>
            <a:br>
              <a:rPr lang="en-US" dirty="0" smtClean="0"/>
            </a:br>
            <a:r>
              <a:rPr lang="en-US" dirty="0" smtClean="0"/>
              <a:t>on the stereo angle side</a:t>
            </a:r>
          </a:p>
          <a:p>
            <a:pPr marL="228600" indent="-228600">
              <a:lnSpc>
                <a:spcPct val="120000"/>
              </a:lnSpc>
              <a:buFont typeface="Arial" pitchFamily="34" charset="0"/>
              <a:buChar char="•"/>
            </a:pPr>
            <a:r>
              <a:rPr lang="en-US" dirty="0"/>
              <a:t>radiation tolerance up to 1 × 10</a:t>
            </a:r>
            <a:r>
              <a:rPr lang="en-US" baseline="30000" dirty="0"/>
              <a:t>14</a:t>
            </a:r>
            <a:r>
              <a:rPr lang="en-US" dirty="0"/>
              <a:t>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r>
              <a:rPr lang="en-US" dirty="0"/>
              <a:t>/cm</a:t>
            </a:r>
            <a:r>
              <a:rPr lang="en-US" baseline="30000" dirty="0"/>
              <a:t>2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329" y="1520294"/>
            <a:ext cx="1766265" cy="21084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/>
        </p:spPr>
      </p:pic>
      <p:grpSp>
        <p:nvGrpSpPr>
          <p:cNvPr id="8" name="Group 7"/>
          <p:cNvGrpSpPr/>
          <p:nvPr/>
        </p:nvGrpSpPr>
        <p:grpSpPr>
          <a:xfrm>
            <a:off x="7096058" y="3889540"/>
            <a:ext cx="1800225" cy="2447925"/>
            <a:chOff x="7096058" y="3889540"/>
            <a:chExt cx="1800225" cy="2447925"/>
          </a:xfrm>
        </p:grpSpPr>
        <p:pic>
          <p:nvPicPr>
            <p:cNvPr id="23" name="Picture 4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058" y="3889540"/>
              <a:ext cx="1800225" cy="244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5" name="Straight Connector 24"/>
            <p:cNvCxnSpPr/>
            <p:nvPr/>
          </p:nvCxnSpPr>
          <p:spPr>
            <a:xfrm flipV="1">
              <a:off x="7873338" y="4252540"/>
              <a:ext cx="14156" cy="15066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7887494" y="4239030"/>
              <a:ext cx="194600" cy="15848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Block Arc 5"/>
            <p:cNvSpPr/>
            <p:nvPr/>
          </p:nvSpPr>
          <p:spPr>
            <a:xfrm>
              <a:off x="7873338" y="4655752"/>
              <a:ext cx="173796" cy="45719"/>
            </a:xfrm>
            <a:prstGeom prst="blockArc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039419" y="4714981"/>
              <a:ext cx="574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</a:t>
              </a:r>
              <a:r>
                <a:rPr lang="en-US" dirty="0" smtClean="0"/>
                <a:t>.5</a:t>
              </a:r>
              <a:r>
                <a:rPr lang="en-US" baseline="30000" dirty="0" smtClean="0"/>
                <a:t>0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54856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low-mass read-out cables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C6AE60A-B69C-4790-82F7-3882EDF23186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5" y="1516698"/>
            <a:ext cx="4495800" cy="213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76200"/>
            <a:ext cx="807844" cy="187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lipse 29"/>
          <p:cNvSpPr/>
          <p:nvPr/>
        </p:nvSpPr>
        <p:spPr>
          <a:xfrm>
            <a:off x="8153400" y="468570"/>
            <a:ext cx="762000" cy="8268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3" descr="\\WinfileSvG\DL$Root\tbalog\Eigene Dateien\Dropbox\Demonstrator\Demonstrator\IMG_00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43" y="1701176"/>
            <a:ext cx="2624730" cy="19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own Arrow 10"/>
          <p:cNvSpPr/>
          <p:nvPr/>
        </p:nvSpPr>
        <p:spPr>
          <a:xfrm>
            <a:off x="6700074" y="2821928"/>
            <a:ext cx="207595" cy="1228299"/>
          </a:xfrm>
          <a:prstGeom prst="downArrow">
            <a:avLst/>
          </a:prstGeom>
          <a:solidFill>
            <a:schemeClr val="accent6">
              <a:lumMod val="40000"/>
              <a:lumOff val="60000"/>
              <a:alpha val="47000"/>
            </a:schemeClr>
          </a:solidFill>
          <a:ln>
            <a:solidFill>
              <a:srgbClr val="050BF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331" y="4050227"/>
            <a:ext cx="2489842" cy="249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182436" y="4790364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</a:t>
            </a:r>
            <a:r>
              <a:rPr lang="en-US" b="1" dirty="0" smtClean="0">
                <a:solidFill>
                  <a:schemeClr val="bg1"/>
                </a:solidFill>
              </a:rPr>
              <a:t>able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08147" y="6128083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sensor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feld 12"/>
          <p:cNvSpPr txBox="1"/>
          <p:nvPr/>
        </p:nvSpPr>
        <p:spPr>
          <a:xfrm>
            <a:off x="159394" y="3964645"/>
            <a:ext cx="52940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radiation length: 0.1% X</a:t>
            </a:r>
            <a:r>
              <a:rPr lang="en-US" baseline="-25000" dirty="0" smtClean="0">
                <a:latin typeface="+mj-lt"/>
              </a:rPr>
              <a:t>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two signal </a:t>
            </a:r>
            <a:r>
              <a:rPr lang="en-US" dirty="0" smtClean="0"/>
              <a:t>layers</a:t>
            </a:r>
            <a:endParaRPr lang="en-US" dirty="0" smtClean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strip pitch 116 µm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thickness 24 </a:t>
            </a:r>
            <a:r>
              <a:rPr lang="en-US" dirty="0" smtClean="0"/>
              <a:t>µm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additional spacer to reduce the capacitance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TAB bonded to sensor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1024 channels to connect per side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in prototypes 128 </a:t>
            </a:r>
            <a:r>
              <a:rPr lang="en-US" dirty="0"/>
              <a:t>channels </a:t>
            </a:r>
            <a:r>
              <a:rPr lang="en-US" dirty="0" smtClean="0"/>
              <a:t>on </a:t>
            </a:r>
            <a:r>
              <a:rPr lang="en-US" dirty="0"/>
              <a:t>each </a:t>
            </a:r>
            <a:r>
              <a:rPr lang="en-US" dirty="0" smtClean="0"/>
              <a:t>side are connected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704831" y="2183642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sensor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 rot="19128196">
            <a:off x="5426446" y="2445700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cable</a:t>
            </a:r>
            <a:endParaRPr lang="en-US" b="1" dirty="0"/>
          </a:p>
        </p:txBody>
      </p:sp>
      <p:sp>
        <p:nvSpPr>
          <p:cNvPr id="16" name="Down Arrow 15"/>
          <p:cNvSpPr/>
          <p:nvPr/>
        </p:nvSpPr>
        <p:spPr>
          <a:xfrm>
            <a:off x="5800151" y="2730878"/>
            <a:ext cx="136625" cy="362676"/>
          </a:xfrm>
          <a:prstGeom prst="downArrow">
            <a:avLst/>
          </a:prstGeom>
          <a:solidFill>
            <a:schemeClr val="accent4">
              <a:lumMod val="40000"/>
              <a:lumOff val="60000"/>
              <a:alpha val="66000"/>
            </a:schemeClr>
          </a:solidFill>
          <a:ln>
            <a:solidFill>
              <a:srgbClr val="050BF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00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Readout chip: </a:t>
            </a:r>
            <a:r>
              <a:rPr lang="en-US" sz="2800" dirty="0" smtClean="0"/>
              <a:t>STS-XYTER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C6AE60A-B69C-4790-82F7-3882EDF23186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76200"/>
            <a:ext cx="807844" cy="187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29"/>
          <p:cNvSpPr/>
          <p:nvPr/>
        </p:nvSpPr>
        <p:spPr>
          <a:xfrm>
            <a:off x="8153400" y="76199"/>
            <a:ext cx="762000" cy="6520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3" descr="\\WinfileSvF\CBM$Root\jheuser\Eigene Dateien\work\CBM\GSI-Scientific-Report-2012\AGH-STS-XYTER\fig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80" y="2973793"/>
            <a:ext cx="1960142" cy="126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7"/>
          <p:cNvSpPr/>
          <p:nvPr/>
        </p:nvSpPr>
        <p:spPr>
          <a:xfrm>
            <a:off x="95536" y="1823052"/>
            <a:ext cx="4164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full-size prototype </a:t>
            </a:r>
            <a:endParaRPr 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signal detection from </a:t>
            </a:r>
            <a:r>
              <a:rPr lang="en-US" sz="1600" dirty="0"/>
              <a:t>the </a:t>
            </a:r>
            <a:r>
              <a:rPr lang="en-US" sz="1600" dirty="0" smtClean="0"/>
              <a:t>2-sided sensors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fast </a:t>
            </a:r>
            <a:r>
              <a:rPr lang="en-US" sz="1600" dirty="0">
                <a:sym typeface="Symbol"/>
              </a:rPr>
              <a:t> </a:t>
            </a:r>
            <a:r>
              <a:rPr lang="en-US" sz="1600" dirty="0"/>
              <a:t>low noise </a:t>
            </a:r>
            <a:r>
              <a:rPr lang="en-US" sz="1600" dirty="0">
                <a:sym typeface="Symbol"/>
              </a:rPr>
              <a:t> </a:t>
            </a:r>
            <a:r>
              <a:rPr lang="en-US" sz="1600" dirty="0"/>
              <a:t>low power </a:t>
            </a:r>
            <a:r>
              <a:rPr lang="en-US" sz="1600" dirty="0" smtClean="0"/>
              <a:t>dissipation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498235" y="3082400"/>
            <a:ext cx="25491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STS-XYTER ASIC</a:t>
            </a:r>
          </a:p>
          <a:p>
            <a:pPr algn="ctr"/>
            <a:r>
              <a:rPr lang="en-US" sz="1400" i="1" dirty="0"/>
              <a:t>v1.0 produced</a:t>
            </a:r>
            <a:br>
              <a:rPr lang="en-US" sz="1400" i="1" dirty="0"/>
            </a:br>
            <a:r>
              <a:rPr lang="en-US" sz="1400" i="1" dirty="0"/>
              <a:t>(v2.0 under design) </a:t>
            </a:r>
            <a:br>
              <a:rPr lang="en-US" sz="1400" i="1" dirty="0"/>
            </a:br>
            <a:r>
              <a:rPr lang="en-US" sz="1400" i="1" dirty="0"/>
              <a:t>UMC 180 nm </a:t>
            </a:r>
            <a:r>
              <a:rPr lang="en-US" sz="1400" i="1" dirty="0" smtClean="0"/>
              <a:t>CMOS</a:t>
            </a:r>
            <a:r>
              <a:rPr lang="en-US" sz="1400" b="1" dirty="0" smtClean="0"/>
              <a:t> </a:t>
            </a:r>
            <a:endParaRPr lang="de-DE" sz="1400" b="1" dirty="0"/>
          </a:p>
        </p:txBody>
      </p:sp>
      <p:graphicFrame>
        <p:nvGraphicFramePr>
          <p:cNvPr id="16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867349"/>
              </p:ext>
            </p:extLst>
          </p:nvPr>
        </p:nvGraphicFramePr>
        <p:xfrm>
          <a:off x="236697" y="4468793"/>
          <a:ext cx="3096344" cy="19202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44301"/>
                <a:gridCol w="1952043"/>
              </a:tblGrid>
              <a:tr h="2646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channels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128,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polarity +/-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</a:tr>
              <a:tr h="228411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noise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900 e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at 30 pF load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</a:tr>
              <a:tr h="216981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ADC range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fC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5 bit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</a:tr>
              <a:tr h="167451">
                <a:tc>
                  <a:txBody>
                    <a:bodyPr/>
                    <a:lstStyle/>
                    <a:p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lock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250 MHz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</a:tr>
              <a:tr h="184596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power 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&lt; 10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mW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/channel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</a:tr>
              <a:tr h="249366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timestamp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&lt; 5 ns  resolution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</a:tr>
              <a:tr h="159831">
                <a:tc>
                  <a:txBody>
                    <a:bodyPr/>
                    <a:lstStyle/>
                    <a:p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out interface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4(5) × 500 Mbit/s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LVDS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8" name="Picture 17" descr="\\WinFileSvG\DL$Root\cschmidt\Eigene Dateien\CBM-STS Präsentationen 2014\STE_FEB8_3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 t="35806" b="9060"/>
          <a:stretch/>
        </p:blipFill>
        <p:spPr bwMode="auto">
          <a:xfrm rot="16200000">
            <a:off x="3338538" y="3173537"/>
            <a:ext cx="2952467" cy="103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149367" y="5538318"/>
            <a:ext cx="2736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600" dirty="0" err="1" smtClean="0"/>
              <a:t>GBTx</a:t>
            </a:r>
            <a:r>
              <a:rPr lang="en-US" sz="1600" dirty="0" smtClean="0"/>
              <a:t> chip-set (CERN)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3956659" y="1707722"/>
            <a:ext cx="185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Front-end</a:t>
            </a:r>
            <a:r>
              <a:rPr lang="en-US" dirty="0" smtClean="0"/>
              <a:t> </a:t>
            </a:r>
            <a:r>
              <a:rPr lang="en-US" b="1" dirty="0" smtClean="0"/>
              <a:t>Board</a:t>
            </a:r>
            <a:endParaRPr lang="de-DE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730395" y="167143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Read-Out Board</a:t>
            </a:r>
            <a:endParaRPr lang="de-DE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901333" y="2778755"/>
            <a:ext cx="11521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Data Processing Board</a:t>
            </a:r>
          </a:p>
          <a:p>
            <a:r>
              <a:rPr lang="en-US" sz="1400" dirty="0" smtClean="0"/>
              <a:t>time-slicing</a:t>
            </a:r>
          </a:p>
          <a:p>
            <a:endParaRPr lang="en-US" sz="1600" dirty="0"/>
          </a:p>
          <a:p>
            <a:endParaRPr lang="en-US" sz="1600" b="1" dirty="0" smtClean="0"/>
          </a:p>
          <a:p>
            <a:r>
              <a:rPr lang="en-US" sz="1600" b="1" dirty="0" smtClean="0"/>
              <a:t>FLES farm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400" dirty="0" smtClean="0"/>
              <a:t>online event  computing </a:t>
            </a:r>
            <a:endParaRPr lang="de-DE" sz="1400" dirty="0"/>
          </a:p>
        </p:txBody>
      </p:sp>
      <p:sp>
        <p:nvSpPr>
          <p:cNvPr id="25" name="Right Arrow 24"/>
          <p:cNvSpPr/>
          <p:nvPr/>
        </p:nvSpPr>
        <p:spPr>
          <a:xfrm>
            <a:off x="5552641" y="3295738"/>
            <a:ext cx="648072" cy="383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ight Arrow 25"/>
          <p:cNvSpPr/>
          <p:nvPr/>
        </p:nvSpPr>
        <p:spPr>
          <a:xfrm>
            <a:off x="7237495" y="3368310"/>
            <a:ext cx="648072" cy="383815"/>
          </a:xfrm>
          <a:prstGeom prst="rightArrow">
            <a:avLst/>
          </a:prstGeom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Box 26"/>
          <p:cNvSpPr txBox="1"/>
          <p:nvPr/>
        </p:nvSpPr>
        <p:spPr>
          <a:xfrm>
            <a:off x="3604722" y="5384430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8 STS-XYTER chips</a:t>
            </a:r>
          </a:p>
          <a:p>
            <a:pPr algn="ctr"/>
            <a:r>
              <a:rPr lang="en-US" sz="1400" dirty="0" smtClean="0"/>
              <a:t>1/2/5 LVDS links out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separate power boards</a:t>
            </a:r>
            <a:endParaRPr lang="de-DE" sz="1600" dirty="0"/>
          </a:p>
        </p:txBody>
      </p:sp>
      <p:sp>
        <p:nvSpPr>
          <p:cNvPr id="28" name="Right Arrow 27"/>
          <p:cNvSpPr/>
          <p:nvPr/>
        </p:nvSpPr>
        <p:spPr>
          <a:xfrm rot="5400000">
            <a:off x="8153764" y="3874599"/>
            <a:ext cx="324034" cy="383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tangle 28"/>
          <p:cNvSpPr/>
          <p:nvPr/>
        </p:nvSpPr>
        <p:spPr>
          <a:xfrm>
            <a:off x="6176829" y="5230541"/>
            <a:ext cx="13126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data combining</a:t>
            </a:r>
            <a:endParaRPr lang="de-DE" sz="1400" dirty="0"/>
          </a:p>
        </p:txBody>
      </p:sp>
      <p:sp>
        <p:nvSpPr>
          <p:cNvPr id="30" name="Rectangle 29"/>
          <p:cNvSpPr/>
          <p:nvPr/>
        </p:nvSpPr>
        <p:spPr>
          <a:xfrm>
            <a:off x="4093010" y="5176912"/>
            <a:ext cx="16141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time-stamped data</a:t>
            </a:r>
            <a:endParaRPr lang="de-DE" sz="1400" dirty="0"/>
          </a:p>
        </p:txBody>
      </p:sp>
      <p:sp>
        <p:nvSpPr>
          <p:cNvPr id="31" name="Right Arrow 30"/>
          <p:cNvSpPr/>
          <p:nvPr/>
        </p:nvSpPr>
        <p:spPr>
          <a:xfrm>
            <a:off x="3598869" y="3353927"/>
            <a:ext cx="535596" cy="383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 descr="C:\Users\msingla\Desktop\dpg2015\dpg2015\ROB_Simple.pn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217" y="2195920"/>
            <a:ext cx="665018" cy="299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868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Front-end board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C6AE60A-B69C-4790-82F7-3882EDF23186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915938"/>
            <a:ext cx="376237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00624" y="5709511"/>
            <a:ext cx="3762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Test assembly of FEB4</a:t>
            </a:r>
            <a:endParaRPr lang="en-US" sz="14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90518" y="2323301"/>
            <a:ext cx="2345695" cy="226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8154" y="1700500"/>
            <a:ext cx="4229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FEB4</a:t>
            </a:r>
            <a:r>
              <a:rPr lang="en-US" sz="1400" dirty="0" smtClean="0"/>
              <a:t> – 4 STS-XYTERv1 ASICs (under study)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i="1" dirty="0" smtClean="0"/>
              <a:t>intermediate prototype</a:t>
            </a:r>
            <a:r>
              <a:rPr lang="en-US" sz="1400" i="1" dirty="0"/>
              <a:t> </a:t>
            </a:r>
            <a:r>
              <a:rPr lang="en-US" sz="1400" i="1" dirty="0" smtClean="0"/>
              <a:t>with less spatial constraints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4668" y="5486907"/>
            <a:ext cx="2577395" cy="71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938" y="4633421"/>
            <a:ext cx="25922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FEB8</a:t>
            </a:r>
            <a:r>
              <a:rPr lang="en-US" sz="1400" dirty="0" smtClean="0"/>
              <a:t> – 8 STS-XYTERv2 ASICs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dirty="0" smtClean="0"/>
              <a:t>under development 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i="1" dirty="0" smtClean="0"/>
              <a:t>challenge with high via density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555958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Assurance procedures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Minni</a:t>
            </a:r>
            <a:r>
              <a:rPr lang="en-US" dirty="0" smtClean="0"/>
              <a:t> </a:t>
            </a:r>
            <a:r>
              <a:rPr lang="en-US" dirty="0" err="1" smtClean="0"/>
              <a:t>Singla</a:t>
            </a:r>
            <a:r>
              <a:rPr lang="en-US" dirty="0" smtClean="0"/>
              <a:t>- The Silicon Tracking System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C6AE60A-B69C-4790-82F7-3882EDF23186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2" name="TextBox 1"/>
          <p:cNvSpPr txBox="1"/>
          <p:nvPr/>
        </p:nvSpPr>
        <p:spPr>
          <a:xfrm>
            <a:off x="79047" y="1888714"/>
            <a:ext cx="33152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Components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sensors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ASICs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Cables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Composite objects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modules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ladders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295" y="1773781"/>
            <a:ext cx="5677705" cy="42562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65126" y="3151079"/>
            <a:ext cx="807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wafer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prober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3680" y="4328362"/>
            <a:ext cx="114345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/>
              <a:t>K</a:t>
            </a:r>
            <a:r>
              <a:rPr lang="en-US" b="1" dirty="0" err="1" smtClean="0"/>
              <a:t>eithley</a:t>
            </a:r>
            <a:r>
              <a:rPr lang="en-US" b="1" dirty="0" smtClean="0"/>
              <a:t>, </a:t>
            </a:r>
          </a:p>
          <a:p>
            <a:r>
              <a:rPr lang="en-US" b="1" dirty="0" smtClean="0"/>
              <a:t>LCR meter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912403" y="2231767"/>
            <a:ext cx="1819281" cy="369332"/>
          </a:xfrm>
          <a:prstGeom prst="rect">
            <a:avLst/>
          </a:prstGeom>
          <a:solidFill>
            <a:schemeClr val="bg2"/>
          </a:solidFill>
          <a:ln>
            <a:solidFill>
              <a:srgbClr val="050BF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PC with </a:t>
            </a:r>
            <a:r>
              <a:rPr lang="en-US" b="1" dirty="0" err="1" smtClean="0"/>
              <a:t>LabView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697135" y="6030011"/>
            <a:ext cx="2954463" cy="369332"/>
          </a:xfrm>
          <a:prstGeom prst="rect">
            <a:avLst/>
          </a:prstGeom>
          <a:solidFill>
            <a:schemeClr val="bg2"/>
          </a:solidFill>
          <a:ln>
            <a:solidFill>
              <a:srgbClr val="050BF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Cleanroom @ GSI Darmstadt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0933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080681" y="2302474"/>
            <a:ext cx="5063321" cy="4089812"/>
            <a:chOff x="5144488" y="3860648"/>
            <a:chExt cx="3458316" cy="2793396"/>
          </a:xfrm>
        </p:grpSpPr>
        <p:pic>
          <p:nvPicPr>
            <p:cNvPr id="1026" name="Picture 2" descr="C:\Users\msingla\Desktop\cbm05\Ievegena-irrard-KIT-big\sr-CCE-BEFOREIRRAD-AFTERIRRAD-bigsensor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2" r="6470"/>
            <a:stretch/>
          </p:blipFill>
          <p:spPr bwMode="auto">
            <a:xfrm>
              <a:off x="5144488" y="3860648"/>
              <a:ext cx="3458316" cy="2793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5797273" y="5635727"/>
              <a:ext cx="546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30000" dirty="0" smtClean="0"/>
                <a:t>90</a:t>
              </a:r>
              <a:r>
                <a:rPr lang="en-US" b="1" dirty="0" smtClean="0"/>
                <a:t>Sr</a:t>
              </a:r>
              <a:endParaRPr lang="en-US" b="1" dirty="0"/>
            </a:p>
          </p:txBody>
        </p:sp>
      </p:grpSp>
      <p:grpSp>
        <p:nvGrpSpPr>
          <p:cNvPr id="1024" name="Group 1023"/>
          <p:cNvGrpSpPr/>
          <p:nvPr/>
        </p:nvGrpSpPr>
        <p:grpSpPr>
          <a:xfrm>
            <a:off x="624691" y="1829866"/>
            <a:ext cx="2993009" cy="2479084"/>
            <a:chOff x="49233" y="1520303"/>
            <a:chExt cx="2993009" cy="2479084"/>
          </a:xfrm>
        </p:grpSpPr>
        <p:grpSp>
          <p:nvGrpSpPr>
            <p:cNvPr id="26" name="Group 25"/>
            <p:cNvGrpSpPr/>
            <p:nvPr/>
          </p:nvGrpSpPr>
          <p:grpSpPr>
            <a:xfrm>
              <a:off x="49233" y="1520303"/>
              <a:ext cx="2993009" cy="2479084"/>
              <a:chOff x="3778317" y="1744943"/>
              <a:chExt cx="4498811" cy="3957625"/>
            </a:xfrm>
          </p:grpSpPr>
          <p:pic>
            <p:nvPicPr>
              <p:cNvPr id="27" name="Picture 26" descr="sensor-dm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59"/>
              <a:stretch/>
            </p:blipFill>
            <p:spPr>
              <a:xfrm>
                <a:off x="3778317" y="1917432"/>
                <a:ext cx="4498811" cy="3785136"/>
              </a:xfrm>
              <a:prstGeom prst="rect">
                <a:avLst/>
              </a:prstGeom>
            </p:spPr>
          </p:pic>
          <p:sp>
            <p:nvSpPr>
              <p:cNvPr id="28" name="Left Brace 27"/>
              <p:cNvSpPr/>
              <p:nvPr/>
            </p:nvSpPr>
            <p:spPr>
              <a:xfrm rot="5400000">
                <a:off x="4299593" y="2039389"/>
                <a:ext cx="509537" cy="846715"/>
              </a:xfrm>
              <a:prstGeom prst="leftBrace">
                <a:avLst>
                  <a:gd name="adj1" fmla="val 26794"/>
                  <a:gd name="adj2" fmla="val 5000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Left Brace 28"/>
              <p:cNvSpPr/>
              <p:nvPr/>
            </p:nvSpPr>
            <p:spPr>
              <a:xfrm rot="5400000">
                <a:off x="5795587" y="1411115"/>
                <a:ext cx="509537" cy="2040543"/>
              </a:xfrm>
              <a:prstGeom prst="leftBrace">
                <a:avLst>
                  <a:gd name="adj1" fmla="val 26794"/>
                  <a:gd name="adj2" fmla="val 5000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099648" y="1744943"/>
                <a:ext cx="1380415" cy="4913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End strips</a:t>
                </a:r>
                <a:endParaRPr lang="en-US" sz="1600" b="1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459865" y="1756255"/>
                <a:ext cx="1689268" cy="4913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Center strips</a:t>
                </a:r>
                <a:endParaRPr lang="en-US" sz="1600" b="1" dirty="0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10961" y="2747055"/>
              <a:ext cx="127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50BF1"/>
                  </a:solidFill>
                </a:rPr>
                <a:t>routing line</a:t>
              </a:r>
              <a:endParaRPr lang="en-US" b="1" dirty="0">
                <a:solidFill>
                  <a:srgbClr val="050BF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60" y="228600"/>
            <a:ext cx="9807676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Irradiation studies: </a:t>
            </a:r>
            <a:r>
              <a:rPr lang="en-US" sz="2000" dirty="0" smtClean="0"/>
              <a:t>comparison single and double metal sensors</a:t>
            </a:r>
            <a:endParaRPr lang="en-US" sz="27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4E7D54C-B6C4-0A4D-92E3-E359AE5D428F}" type="slidenum">
              <a:rPr lang="en-US" smtClean="0"/>
              <a:t>14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65226" y="4428059"/>
            <a:ext cx="32800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interconnection type :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Double metallization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external cable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sensor size (6x4, 6x6 cm</a:t>
            </a:r>
            <a:r>
              <a:rPr lang="en-US" baseline="30000" dirty="0"/>
              <a:t>2</a:t>
            </a:r>
            <a:r>
              <a:rPr lang="en-US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irradiated to 2x10</a:t>
            </a:r>
            <a:r>
              <a:rPr lang="en-US" baseline="30000" dirty="0" smtClean="0"/>
              <a:t>14</a:t>
            </a:r>
            <a:r>
              <a:rPr lang="en-US" dirty="0" smtClean="0"/>
              <a:t>n</a:t>
            </a:r>
            <a:r>
              <a:rPr lang="en-US" baseline="-25000" dirty="0" smtClean="0"/>
              <a:t>eq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871247" y="1689794"/>
            <a:ext cx="361938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50BF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SMwC</a:t>
            </a:r>
            <a:r>
              <a:rPr lang="en-US" sz="1600" b="1" dirty="0" smtClean="0"/>
              <a:t>:  </a:t>
            </a:r>
            <a:r>
              <a:rPr lang="en-US" sz="1600" dirty="0" smtClean="0"/>
              <a:t>Single Metal  with external cable</a:t>
            </a:r>
          </a:p>
          <a:p>
            <a:r>
              <a:rPr lang="en-US" sz="1600" b="1" dirty="0" smtClean="0"/>
              <a:t>DM:       </a:t>
            </a:r>
            <a:r>
              <a:rPr lang="en-US" sz="1600" dirty="0" smtClean="0"/>
              <a:t>Double metal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7648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singla\Desktop\dpg2015\dpg2015\hanna-new-results-2014beamtime\hanna-updatespics\pnCorrSts2Run91Thr1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1"/>
          <a:stretch/>
        </p:blipFill>
        <p:spPr bwMode="auto">
          <a:xfrm>
            <a:off x="6054858" y="4252530"/>
            <a:ext cx="2913147" cy="261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singla\Desktop\dpg2015\dpg2015\hanna-new-results-2014beamtime\hanna-updatespics\pnCorrSts2Run75Thr1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8"/>
          <a:stretch/>
        </p:blipFill>
        <p:spPr bwMode="auto">
          <a:xfrm>
            <a:off x="5999403" y="1526368"/>
            <a:ext cx="2947362" cy="259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7895" y="228600"/>
            <a:ext cx="9384595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In beam test: </a:t>
            </a:r>
            <a:r>
              <a:rPr lang="en-US" sz="2700" dirty="0" smtClean="0"/>
              <a:t>sensors before and after n-irradiation</a:t>
            </a:r>
            <a:endParaRPr lang="en-US" sz="27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C6AE60A-B69C-4790-82F7-3882EDF23186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28" name="Rectangle 27"/>
          <p:cNvSpPr/>
          <p:nvPr/>
        </p:nvSpPr>
        <p:spPr>
          <a:xfrm>
            <a:off x="6376694" y="1014491"/>
            <a:ext cx="28403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COSY, 2.4 </a:t>
            </a:r>
            <a:r>
              <a:rPr lang="en-US" sz="1400" dirty="0"/>
              <a:t>GeV </a:t>
            </a:r>
            <a:r>
              <a:rPr lang="en-US" sz="1400" dirty="0" smtClean="0"/>
              <a:t>protons (Dec. 2014) </a:t>
            </a:r>
            <a:endParaRPr lang="en-US" sz="14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76625" y="1540244"/>
            <a:ext cx="6045877" cy="5296037"/>
            <a:chOff x="76625" y="1540244"/>
            <a:chExt cx="6045877" cy="5296037"/>
          </a:xfrm>
        </p:grpSpPr>
        <p:pic>
          <p:nvPicPr>
            <p:cNvPr id="2055" name="Picture 7" descr="C:\Users\msingla\Downloads\RE__some_results\clChargeWCorrRun91_minDigiCharge20_minClusterCharge100grey_all_pside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60"/>
            <a:stretch/>
          </p:blipFill>
          <p:spPr bwMode="auto">
            <a:xfrm>
              <a:off x="3065413" y="4155504"/>
              <a:ext cx="2879083" cy="2680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C:\Users\msingla\Downloads\RE__some_results\clChargeWCorrRun91_minDigiCharge20_minClusterCharge100grey_all_nside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83"/>
            <a:stretch/>
          </p:blipFill>
          <p:spPr bwMode="auto">
            <a:xfrm>
              <a:off x="79922" y="4217732"/>
              <a:ext cx="2893773" cy="2600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msingla\Downloads\RE__some_results\clChargeWCorrRun75_minDigiCharge20_minClusterCharge100grey_all_pside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50"/>
            <a:stretch/>
          </p:blipFill>
          <p:spPr bwMode="auto">
            <a:xfrm>
              <a:off x="3057890" y="1600068"/>
              <a:ext cx="2849705" cy="2658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Users\msingla\Downloads\RE__some_results\clChargeWCorrRun75_minDigiCharge20_minClusterCharge100grey_all_nside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87"/>
            <a:stretch/>
          </p:blipFill>
          <p:spPr bwMode="auto">
            <a:xfrm>
              <a:off x="76625" y="1562857"/>
              <a:ext cx="2908460" cy="268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 flipH="1">
              <a:off x="4332100" y="3202187"/>
              <a:ext cx="1754790" cy="646331"/>
            </a:xfrm>
            <a:prstGeom prst="rect">
              <a:avLst/>
            </a:prstGeom>
            <a:solidFill>
              <a:srgbClr val="EBDDC3"/>
            </a:solidFill>
            <a:ln>
              <a:solidFill>
                <a:srgbClr val="050BF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Non-Irradiated, double metal</a:t>
              </a:r>
              <a:endParaRPr lang="en-US" b="1" dirty="0"/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4367712" y="5777610"/>
              <a:ext cx="1754790" cy="646331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50BF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Irradiated,</a:t>
              </a:r>
            </a:p>
            <a:p>
              <a:pPr algn="ctr"/>
              <a:r>
                <a:rPr lang="en-US" b="1" dirty="0"/>
                <a:t>double metal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99611" y="2440045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n side</a:t>
              </a:r>
              <a:endParaRPr lang="en-US" sz="20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037606" y="2592445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p</a:t>
              </a:r>
              <a:r>
                <a:rPr lang="en-US" sz="2000" b="1" dirty="0" smtClean="0"/>
                <a:t> side</a:t>
              </a:r>
              <a:endParaRPr lang="en-US" sz="2000" b="1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836547" y="1540244"/>
              <a:ext cx="0" cy="5235724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756747" y="3872480"/>
              <a:ext cx="31531" cy="2915283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788280" y="5667584"/>
              <a:ext cx="366210" cy="24917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075660" y="5431094"/>
              <a:ext cx="1071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~32 ADC</a:t>
              </a:r>
              <a:endParaRPr lang="en-US" b="1" dirty="0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3811061" y="1569812"/>
              <a:ext cx="0" cy="5235724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3731260" y="3848518"/>
              <a:ext cx="31531" cy="2915283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3758932" y="5355344"/>
              <a:ext cx="366210" cy="24917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4046312" y="5118854"/>
              <a:ext cx="1079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~39 ADC</a:t>
              </a:r>
              <a:endParaRPr lang="en-US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79299" y="3548741"/>
            <a:ext cx="4079925" cy="646331"/>
          </a:xfrm>
          <a:prstGeom prst="rect">
            <a:avLst/>
          </a:prstGeom>
          <a:solidFill>
            <a:srgbClr val="EBDDC3"/>
          </a:solidFill>
          <a:ln>
            <a:solidFill>
              <a:srgbClr val="050BF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~20% loss in charge collection after </a:t>
            </a:r>
          </a:p>
          <a:p>
            <a:r>
              <a:rPr lang="en-US" dirty="0"/>
              <a:t> </a:t>
            </a:r>
            <a:r>
              <a:rPr lang="en-US" dirty="0" smtClean="0"/>
              <a:t>neutron irradiation dose of </a:t>
            </a:r>
            <a:r>
              <a:rPr lang="en-US" dirty="0"/>
              <a:t>2x10</a:t>
            </a:r>
            <a:r>
              <a:rPr lang="en-US" baseline="30000" dirty="0"/>
              <a:t>14</a:t>
            </a:r>
            <a:r>
              <a:rPr lang="en-US" dirty="0"/>
              <a:t>n</a:t>
            </a:r>
            <a:r>
              <a:rPr lang="en-US" baseline="-25000" dirty="0"/>
              <a:t>eq</a:t>
            </a:r>
            <a:r>
              <a:rPr lang="en-US" dirty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96453" y="4252531"/>
            <a:ext cx="3808287" cy="769441"/>
          </a:xfrm>
          <a:prstGeom prst="rect">
            <a:avLst/>
          </a:prstGeom>
          <a:solidFill>
            <a:srgbClr val="EBDDC3"/>
          </a:solidFill>
          <a:ln>
            <a:solidFill>
              <a:srgbClr val="050BF1"/>
            </a:solidFill>
          </a:ln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050BF1"/>
                </a:solidFill>
                <a:sym typeface="Wingdings" panose="05000000000000000000" pitchFamily="2" charset="2"/>
              </a:rPr>
              <a:t></a:t>
            </a:r>
            <a:r>
              <a:rPr lang="en-US" sz="2800" dirty="0" smtClean="0">
                <a:solidFill>
                  <a:srgbClr val="050BF1"/>
                </a:solidFill>
              </a:rPr>
              <a:t>S/N still </a:t>
            </a:r>
            <a:r>
              <a:rPr lang="en-US" sz="2800" dirty="0">
                <a:solidFill>
                  <a:srgbClr val="050BF1"/>
                </a:solidFill>
              </a:rPr>
              <a:t>large enough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46940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2176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en-US" dirty="0" smtClean="0"/>
              <a:t>n-beam test: </a:t>
            </a:r>
            <a:r>
              <a:rPr lang="en-US" sz="2800" dirty="0" smtClean="0"/>
              <a:t>prototype module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C6AE60A-B69C-4790-82F7-3882EDF23186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3" y="1567401"/>
            <a:ext cx="2990884" cy="491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6363046" y="959899"/>
            <a:ext cx="28403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COSY, 2.4 </a:t>
            </a:r>
            <a:r>
              <a:rPr lang="en-US" sz="1400" dirty="0"/>
              <a:t>GeV </a:t>
            </a:r>
            <a:r>
              <a:rPr lang="en-US" sz="1400" dirty="0" smtClean="0"/>
              <a:t>protons (Dec. 2014) </a:t>
            </a:r>
            <a:endParaRPr lang="en-US" sz="1400" dirty="0"/>
          </a:p>
        </p:txBody>
      </p:sp>
      <p:sp>
        <p:nvSpPr>
          <p:cNvPr id="56" name="Textfeld 13"/>
          <p:cNvSpPr txBox="1"/>
          <p:nvPr/>
        </p:nvSpPr>
        <p:spPr>
          <a:xfrm>
            <a:off x="142713" y="5552035"/>
            <a:ext cx="2520434" cy="1200329"/>
          </a:xfrm>
          <a:prstGeom prst="rect">
            <a:avLst/>
          </a:prstGeom>
          <a:solidFill>
            <a:schemeClr val="accent6">
              <a:lumMod val="40000"/>
              <a:lumOff val="60000"/>
              <a:alpha val="79000"/>
            </a:schemeClr>
          </a:solidFill>
          <a:ln>
            <a:solidFill>
              <a:srgbClr val="050BF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module prototype </a:t>
            </a:r>
          </a:p>
          <a:p>
            <a:r>
              <a:rPr lang="en-US" dirty="0" smtClean="0"/>
              <a:t>with CBM05 sensor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batch of the</a:t>
            </a:r>
          </a:p>
          <a:p>
            <a:r>
              <a:rPr lang="en-US" dirty="0" smtClean="0"/>
              <a:t> low-mass  micro-cables</a:t>
            </a:r>
          </a:p>
        </p:txBody>
      </p:sp>
      <p:pic>
        <p:nvPicPr>
          <p:cNvPr id="2054" name="Picture 6" descr="C:\Users\msingla\Desktop\dpg2015\run208pnCorr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272" y="1584938"/>
            <a:ext cx="4237750" cy="254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singla\Desktop\dpg2015\dpg2015\hanna-new-results-2014beamtime\hanna-updatespics\2014meanClusterSizegreyMinn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17" y="3889354"/>
            <a:ext cx="4116335" cy="279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343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Tests with a laser beam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C6AE60A-B69C-4790-82F7-3882EDF23186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9" name="Picture 8" descr="Picture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815" y="2856140"/>
            <a:ext cx="3915174" cy="2742922"/>
          </a:xfrm>
          <a:prstGeom prst="rect">
            <a:avLst/>
          </a:prstGeom>
        </p:spPr>
      </p:pic>
      <p:sp>
        <p:nvSpPr>
          <p:cNvPr id="11" name="Textfeld 12"/>
          <p:cNvSpPr txBox="1"/>
          <p:nvPr/>
        </p:nvSpPr>
        <p:spPr>
          <a:xfrm>
            <a:off x="127896" y="1619272"/>
            <a:ext cx="48989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signal generation in precisely known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test stand with focused 1060 nm infrared laser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mimic minimum ionizing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study e.g. </a:t>
            </a:r>
            <a:r>
              <a:rPr lang="en-US" dirty="0"/>
              <a:t>charge </a:t>
            </a:r>
            <a:r>
              <a:rPr lang="en-US" dirty="0" smtClean="0"/>
              <a:t>sharing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7" y="3115813"/>
            <a:ext cx="5161550" cy="290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28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assembly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C6AE60A-B69C-4790-82F7-3882EDF23186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7" name="Рисунок 6" descr="3-1.png"/>
          <p:cNvPicPr>
            <a:picLocks noChangeAspect="1"/>
          </p:cNvPicPr>
          <p:nvPr/>
        </p:nvPicPr>
        <p:blipFill>
          <a:blip r:embed="rId2" cstate="print"/>
          <a:srcRect l="41990" t="27114" r="11093" b="36268"/>
          <a:stretch>
            <a:fillRect/>
          </a:stretch>
        </p:blipFill>
        <p:spPr>
          <a:xfrm rot="1759502">
            <a:off x="6095096" y="1504537"/>
            <a:ext cx="1970343" cy="1153371"/>
          </a:xfrm>
          <a:prstGeom prst="rect">
            <a:avLst/>
          </a:prstGeom>
        </p:spPr>
      </p:pic>
      <p:pic>
        <p:nvPicPr>
          <p:cNvPr id="8" name="Рисунок 7" descr="6-1.png"/>
          <p:cNvPicPr>
            <a:picLocks noChangeAspect="1"/>
          </p:cNvPicPr>
          <p:nvPr/>
        </p:nvPicPr>
        <p:blipFill>
          <a:blip r:embed="rId3" cstate="print"/>
          <a:srcRect l="32835" t="21011" r="9949" b="33216"/>
          <a:stretch>
            <a:fillRect/>
          </a:stretch>
        </p:blipFill>
        <p:spPr>
          <a:xfrm rot="1780468">
            <a:off x="6391253" y="2562026"/>
            <a:ext cx="2680530" cy="160831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12599" r="2659" b="5669"/>
          <a:stretch/>
        </p:blipFill>
        <p:spPr bwMode="auto">
          <a:xfrm>
            <a:off x="402535" y="3033853"/>
            <a:ext cx="1800200" cy="106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60" y="1700328"/>
            <a:ext cx="1528995" cy="87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одержимое 2"/>
          <p:cNvSpPr txBox="1">
            <a:spLocks/>
          </p:cNvSpPr>
          <p:nvPr/>
        </p:nvSpPr>
        <p:spPr>
          <a:xfrm>
            <a:off x="32360" y="1533244"/>
            <a:ext cx="1659320" cy="470719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/>
              <a:buNone/>
            </a:pPr>
            <a:r>
              <a:rPr lang="en-US" sz="1400" b="1" dirty="0" smtClean="0">
                <a:solidFill>
                  <a:srgbClr val="050BF1"/>
                </a:solidFill>
              </a:rPr>
              <a:t>Inter-strip cable</a:t>
            </a: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6607562" y="1700328"/>
            <a:ext cx="3025652" cy="74591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/>
              <a:buNone/>
            </a:pPr>
            <a:r>
              <a:rPr lang="en-US" sz="1400" b="1" dirty="0" smtClean="0">
                <a:solidFill>
                  <a:srgbClr val="050BF1"/>
                </a:solidFill>
              </a:rPr>
              <a:t>chip cables </a:t>
            </a:r>
          </a:p>
          <a:p>
            <a:pPr algn="ctr">
              <a:buFont typeface="Wingdings 2"/>
              <a:buNone/>
            </a:pPr>
            <a:r>
              <a:rPr lang="en-US" sz="1400" b="1" dirty="0" smtClean="0">
                <a:solidFill>
                  <a:srgbClr val="050BF1"/>
                </a:solidFill>
              </a:rPr>
              <a:t>32 pcs</a:t>
            </a: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-352992" y="3863061"/>
            <a:ext cx="2376264" cy="470719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/>
              <a:buNone/>
            </a:pPr>
            <a:r>
              <a:rPr lang="en-US" sz="1400" b="1" dirty="0" smtClean="0">
                <a:solidFill>
                  <a:srgbClr val="050BF1"/>
                </a:solidFill>
              </a:rPr>
              <a:t>Sensor</a:t>
            </a:r>
          </a:p>
        </p:txBody>
      </p:sp>
      <p:sp>
        <p:nvSpPr>
          <p:cNvPr id="16" name="Содержимое 2"/>
          <p:cNvSpPr txBox="1">
            <a:spLocks/>
          </p:cNvSpPr>
          <p:nvPr/>
        </p:nvSpPr>
        <p:spPr>
          <a:xfrm>
            <a:off x="7210636" y="3678630"/>
            <a:ext cx="2376264" cy="470719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/>
              <a:buNone/>
            </a:pPr>
            <a:r>
              <a:rPr lang="en-US" sz="1400" b="1" dirty="0" smtClean="0">
                <a:solidFill>
                  <a:srgbClr val="050BF1"/>
                </a:solidFill>
              </a:rPr>
              <a:t>FEB STS-chips</a:t>
            </a:r>
          </a:p>
        </p:txBody>
      </p:sp>
      <p:pic>
        <p:nvPicPr>
          <p:cNvPr id="22" name="Рисунок 5" descr="5-1.png"/>
          <p:cNvPicPr>
            <a:picLocks noChangeAspect="1"/>
          </p:cNvPicPr>
          <p:nvPr/>
        </p:nvPicPr>
        <p:blipFill>
          <a:blip r:embed="rId6" cstate="print"/>
          <a:srcRect l="14526" t="21011" r="23681" b="28639"/>
          <a:stretch>
            <a:fillRect/>
          </a:stretch>
        </p:blipFill>
        <p:spPr>
          <a:xfrm rot="1847179">
            <a:off x="2767789" y="4534419"/>
            <a:ext cx="3981764" cy="2433301"/>
          </a:xfrm>
          <a:prstGeom prst="rect">
            <a:avLst/>
          </a:prstGeom>
        </p:spPr>
      </p:pic>
      <p:sp>
        <p:nvSpPr>
          <p:cNvPr id="24" name="Down Arrow 23"/>
          <p:cNvSpPr/>
          <p:nvPr/>
        </p:nvSpPr>
        <p:spPr>
          <a:xfrm>
            <a:off x="878913" y="2534133"/>
            <a:ext cx="315139" cy="486072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50BF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7067390" y="2496884"/>
            <a:ext cx="286490" cy="441887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50BF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rot="2206784">
            <a:off x="6139721" y="3737971"/>
            <a:ext cx="286490" cy="1530884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50BF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fik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5" r="23121"/>
          <a:stretch/>
        </p:blipFill>
        <p:spPr bwMode="auto">
          <a:xfrm>
            <a:off x="7210636" y="4233511"/>
            <a:ext cx="1552364" cy="186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Q:\Eigene Dateien\Work\CBM\STS-Lab\Photos Chipcables-FEB4\IMG_313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4820" r="21485" b="17074"/>
          <a:stretch/>
        </p:blipFill>
        <p:spPr bwMode="auto">
          <a:xfrm>
            <a:off x="253820" y="4528807"/>
            <a:ext cx="2295027" cy="158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111111" y="6157330"/>
            <a:ext cx="2501006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50BF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/>
              <a:t>“chip-cable” </a:t>
            </a:r>
            <a:r>
              <a:rPr lang="en-US" sz="1400" b="1" dirty="0"/>
              <a:t>to sensor bonding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080268" y="6173571"/>
            <a:ext cx="1913607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50BF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“</a:t>
            </a:r>
            <a:r>
              <a:rPr lang="en-US" sz="1400" b="1" dirty="0" smtClean="0"/>
              <a:t>chip-cable” assembly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2425612" y="2048598"/>
            <a:ext cx="4181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 smtClean="0"/>
              <a:t>71 (+3) components per module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 smtClean="0"/>
              <a:t>non-</a:t>
            </a:r>
            <a:r>
              <a:rPr lang="en-US" sz="1600" dirty="0" err="1" smtClean="0"/>
              <a:t>reworkable</a:t>
            </a:r>
            <a:r>
              <a:rPr lang="en-US" sz="1600" dirty="0" smtClean="0"/>
              <a:t> assembly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 smtClean="0"/>
              <a:t>high-yield components essential</a:t>
            </a:r>
          </a:p>
        </p:txBody>
      </p:sp>
      <p:sp>
        <p:nvSpPr>
          <p:cNvPr id="34" name="Down Arrow 33"/>
          <p:cNvSpPr/>
          <p:nvPr/>
        </p:nvSpPr>
        <p:spPr>
          <a:xfrm rot="18638228">
            <a:off x="2745003" y="3529688"/>
            <a:ext cx="236768" cy="1922344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50BF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425612" y="340208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most work-intensive part of construction </a:t>
            </a:r>
            <a:r>
              <a:rPr lang="en-US" sz="1600" dirty="0" smtClean="0"/>
              <a:t>effort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assembly </a:t>
            </a:r>
            <a:r>
              <a:rPr lang="en-US" sz="1600" dirty="0"/>
              <a:t>procedures under development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152954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7" descr="Phasendiagram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0" y="1691822"/>
            <a:ext cx="3308350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6" descr="\\winfilesvf\CBM$Root\cbminfra\cbm-drawings\Cave\CBM-Infra\Bilder&amp;step\Cave 27.06.2013\SIS100AM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8" t="5714" r="5072" b="14490"/>
          <a:stretch>
            <a:fillRect/>
          </a:stretch>
        </p:blipFill>
        <p:spPr bwMode="auto">
          <a:xfrm>
            <a:off x="3654425" y="1600200"/>
            <a:ext cx="5294312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 eaLnBrk="1" hangingPunct="1"/>
            <a:r>
              <a:rPr lang="en-US" altLang="en-US" b="1" dirty="0" smtClean="0">
                <a:cs typeface="Times New Roman" pitchFamily="18" charset="0"/>
              </a:rPr>
              <a:t>The CBM experiment at FAIR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53810" y="4256088"/>
            <a:ext cx="3267430" cy="1266825"/>
          </a:xfr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just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en-US" sz="2000" dirty="0">
                <a:ea typeface="ＭＳ Ｐゴシック" pitchFamily="34" charset="-128"/>
                <a:cs typeface="Times New Roman" panose="02020603050405020304" pitchFamily="18" charset="0"/>
              </a:rPr>
              <a:t>explore QCD phase diagram in the regions of  high net baryon density and moderate temperatures</a:t>
            </a:r>
          </a:p>
          <a:p>
            <a:pPr marL="320040" indent="-320040" algn="just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endParaRPr lang="en-US" sz="2000" dirty="0"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fld id="{7854168D-4806-4D56-89AC-8760B27B2499}" type="slidenum">
              <a:rPr lang="en-US" alt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1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grpSp>
        <p:nvGrpSpPr>
          <p:cNvPr id="17414" name="Group 2"/>
          <p:cNvGrpSpPr>
            <a:grpSpLocks/>
          </p:cNvGrpSpPr>
          <p:nvPr/>
        </p:nvGrpSpPr>
        <p:grpSpPr bwMode="auto">
          <a:xfrm>
            <a:off x="3684587" y="2041525"/>
            <a:ext cx="4067175" cy="2435225"/>
            <a:chOff x="3654533" y="2042270"/>
            <a:chExt cx="4067188" cy="2434755"/>
          </a:xfrm>
        </p:grpSpPr>
        <p:sp>
          <p:nvSpPr>
            <p:cNvPr id="17417" name="TextBox 9"/>
            <p:cNvSpPr txBox="1">
              <a:spLocks noChangeArrowheads="1"/>
            </p:cNvSpPr>
            <p:nvPr/>
          </p:nvSpPr>
          <p:spPr bwMode="auto">
            <a:xfrm>
              <a:off x="3935922" y="2997247"/>
              <a:ext cx="516490" cy="36926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de-DE" altLang="en-US" sz="1800" b="1" dirty="0"/>
                <a:t>STS</a:t>
              </a:r>
              <a:endParaRPr lang="en-US" altLang="en-US" sz="1800" b="1" dirty="0"/>
            </a:p>
          </p:txBody>
        </p:sp>
        <p:sp>
          <p:nvSpPr>
            <p:cNvPr id="17418" name="TextBox 10"/>
            <p:cNvSpPr txBox="1">
              <a:spLocks noChangeArrowheads="1"/>
            </p:cNvSpPr>
            <p:nvPr/>
          </p:nvSpPr>
          <p:spPr bwMode="auto">
            <a:xfrm>
              <a:off x="4518133" y="3156519"/>
              <a:ext cx="771104" cy="369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de-DE" altLang="en-US" sz="1800" b="1" dirty="0" err="1" smtClean="0">
                  <a:solidFill>
                    <a:schemeClr val="bg1"/>
                  </a:solidFill>
                </a:rPr>
                <a:t>MUCh</a:t>
              </a:r>
              <a:endParaRPr lang="en-US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17419" name="TextBox 12"/>
            <p:cNvSpPr txBox="1">
              <a:spLocks noChangeArrowheads="1"/>
            </p:cNvSpPr>
            <p:nvPr/>
          </p:nvSpPr>
          <p:spPr bwMode="auto">
            <a:xfrm>
              <a:off x="4689808" y="2489162"/>
              <a:ext cx="619080" cy="446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de-DE" altLang="en-US" sz="1800" b="1">
                  <a:solidFill>
                    <a:schemeClr val="bg1"/>
                  </a:solidFill>
                </a:rPr>
                <a:t>TRD</a:t>
              </a:r>
              <a:endParaRPr lang="en-US" alt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17420" name="TextBox 13"/>
            <p:cNvSpPr txBox="1">
              <a:spLocks noChangeArrowheads="1"/>
            </p:cNvSpPr>
            <p:nvPr/>
          </p:nvSpPr>
          <p:spPr bwMode="auto">
            <a:xfrm>
              <a:off x="5033941" y="2080845"/>
              <a:ext cx="574423" cy="369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de-DE" altLang="en-US" sz="1800" b="1" dirty="0" smtClean="0">
                  <a:solidFill>
                    <a:schemeClr val="bg1"/>
                  </a:solidFill>
                </a:rPr>
                <a:t>TOF</a:t>
              </a:r>
              <a:endParaRPr lang="en-US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17421" name="TextBox 14"/>
            <p:cNvSpPr txBox="1">
              <a:spLocks noChangeArrowheads="1"/>
            </p:cNvSpPr>
            <p:nvPr/>
          </p:nvSpPr>
          <p:spPr bwMode="auto">
            <a:xfrm>
              <a:off x="7107450" y="3343501"/>
              <a:ext cx="614271" cy="446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de-DE" altLang="en-US" sz="1800" b="1" dirty="0">
                  <a:solidFill>
                    <a:schemeClr val="bg1"/>
                  </a:solidFill>
                </a:rPr>
                <a:t>PSD</a:t>
              </a:r>
              <a:endParaRPr lang="en-US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17422" name="TextBox 15"/>
            <p:cNvSpPr txBox="1">
              <a:spLocks noChangeArrowheads="1"/>
            </p:cNvSpPr>
            <p:nvPr/>
          </p:nvSpPr>
          <p:spPr bwMode="auto">
            <a:xfrm>
              <a:off x="6995240" y="2042270"/>
              <a:ext cx="726481" cy="446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de-DE" altLang="en-US" sz="1800" b="1">
                  <a:solidFill>
                    <a:schemeClr val="bg1"/>
                  </a:solidFill>
                </a:rPr>
                <a:t>ECAL</a:t>
              </a:r>
              <a:endParaRPr lang="en-US" alt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17423" name="TextBox 16"/>
            <p:cNvSpPr txBox="1">
              <a:spLocks noChangeArrowheads="1"/>
            </p:cNvSpPr>
            <p:nvPr/>
          </p:nvSpPr>
          <p:spPr bwMode="auto">
            <a:xfrm>
              <a:off x="5278063" y="4030133"/>
              <a:ext cx="689612" cy="446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de-DE" altLang="en-US" sz="1800" b="1">
                  <a:solidFill>
                    <a:schemeClr val="bg1"/>
                  </a:solidFill>
                </a:rPr>
                <a:t>RICH</a:t>
              </a:r>
              <a:endParaRPr lang="en-US" altLang="en-US" sz="1800" b="1">
                <a:solidFill>
                  <a:schemeClr val="bg1"/>
                </a:solidFill>
              </a:endParaRPr>
            </a:p>
          </p:txBody>
        </p:sp>
        <p:sp>
          <p:nvSpPr>
            <p:cNvPr id="17424" name="TextBox 19"/>
            <p:cNvSpPr txBox="1">
              <a:spLocks noChangeArrowheads="1"/>
            </p:cNvSpPr>
            <p:nvPr/>
          </p:nvSpPr>
          <p:spPr bwMode="auto">
            <a:xfrm>
              <a:off x="3654533" y="3790393"/>
              <a:ext cx="6605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de-DE" altLang="en-US" sz="1800" b="1">
                  <a:solidFill>
                    <a:schemeClr val="bg1"/>
                  </a:solidFill>
                </a:rPr>
                <a:t>MVD</a:t>
              </a:r>
              <a:endParaRPr lang="en-US" altLang="en-US" sz="1800" b="1">
                <a:solidFill>
                  <a:schemeClr val="bg1"/>
                </a:solidFill>
              </a:endParaRPr>
            </a:p>
          </p:txBody>
        </p:sp>
      </p:grpSp>
      <p:sp>
        <p:nvSpPr>
          <p:cNvPr id="17416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smtClean="0">
                <a:solidFill>
                  <a:schemeClr val="tx2"/>
                </a:solidFill>
              </a:rPr>
              <a:t>Minni Singla- The Silicon Tracking System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19416" y="4273978"/>
            <a:ext cx="2570096" cy="2462213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cs typeface="Times New Roman"/>
              </a:rPr>
              <a:t>Tracking</a:t>
            </a:r>
          </a:p>
          <a:p>
            <a:pPr marL="742950" lvl="1" indent="-285750">
              <a:buFont typeface="Courier New"/>
              <a:buChar char="o"/>
              <a:defRPr/>
            </a:pPr>
            <a:r>
              <a:rPr lang="en-US" sz="1400" dirty="0" smtClean="0">
                <a:cs typeface="Times New Roman"/>
              </a:rPr>
              <a:t>MVD            </a:t>
            </a:r>
            <a:endParaRPr lang="en-US" sz="1400" dirty="0">
              <a:cs typeface="Times New Roman"/>
            </a:endParaRPr>
          </a:p>
          <a:p>
            <a:pPr marL="742950" lvl="1" indent="-285750">
              <a:buFont typeface="Courier New"/>
              <a:buChar char="o"/>
              <a:defRPr/>
            </a:pPr>
            <a:r>
              <a:rPr lang="en-US" sz="1400" dirty="0" smtClean="0">
                <a:cs typeface="Times New Roman"/>
              </a:rPr>
              <a:t>STS    </a:t>
            </a:r>
            <a:endParaRPr lang="en-US" sz="1400" dirty="0">
              <a:cs typeface="Times New Roman"/>
            </a:endParaRPr>
          </a:p>
          <a:p>
            <a:pPr marL="742950" lvl="1" indent="-285750">
              <a:buFont typeface="Courier New"/>
              <a:buChar char="o"/>
              <a:defRPr/>
            </a:pPr>
            <a:r>
              <a:rPr lang="en-US" sz="1400" dirty="0" err="1" smtClean="0">
                <a:cs typeface="Times New Roman"/>
              </a:rPr>
              <a:t>s.c.</a:t>
            </a:r>
            <a:r>
              <a:rPr lang="en-US" sz="1400" dirty="0" smtClean="0">
                <a:cs typeface="Times New Roman"/>
              </a:rPr>
              <a:t> Dipole Magnet</a:t>
            </a:r>
          </a:p>
          <a:p>
            <a:pPr>
              <a:defRPr/>
            </a:pPr>
            <a:r>
              <a:rPr lang="en-US" sz="1400" b="1" dirty="0" smtClean="0">
                <a:cs typeface="Times New Roman"/>
              </a:rPr>
              <a:t>PID</a:t>
            </a:r>
          </a:p>
          <a:p>
            <a:pPr marL="742950" lvl="1" indent="-285750">
              <a:buFont typeface="Courier New"/>
              <a:buChar char="o"/>
              <a:defRPr/>
            </a:pPr>
            <a:r>
              <a:rPr lang="en-US" sz="1400" dirty="0" smtClean="0">
                <a:cs typeface="Times New Roman"/>
              </a:rPr>
              <a:t>RICH + TRD </a:t>
            </a:r>
          </a:p>
          <a:p>
            <a:pPr marL="742950" lvl="1" indent="-285750">
              <a:buFont typeface="Courier New"/>
              <a:buChar char="o"/>
              <a:defRPr/>
            </a:pPr>
            <a:r>
              <a:rPr lang="en-US" sz="1400" dirty="0" smtClean="0">
                <a:cs typeface="Times New Roman"/>
              </a:rPr>
              <a:t>MUCH </a:t>
            </a:r>
          </a:p>
          <a:p>
            <a:pPr marL="742950" lvl="1" indent="-285750">
              <a:buFont typeface="Courier New"/>
              <a:buChar char="o"/>
              <a:defRPr/>
            </a:pPr>
            <a:r>
              <a:rPr lang="en-US" sz="1400" dirty="0" smtClean="0">
                <a:cs typeface="Times New Roman"/>
              </a:rPr>
              <a:t>TOF </a:t>
            </a:r>
            <a:endParaRPr lang="en-US" sz="1400" dirty="0">
              <a:cs typeface="Times New Roman"/>
            </a:endParaRPr>
          </a:p>
          <a:p>
            <a:pPr>
              <a:defRPr/>
            </a:pPr>
            <a:r>
              <a:rPr lang="en-US" sz="1400" b="1" dirty="0" smtClean="0">
                <a:cs typeface="Times New Roman"/>
              </a:rPr>
              <a:t>Event Characterization/photons:</a:t>
            </a:r>
          </a:p>
          <a:p>
            <a:pPr marL="742950" lvl="1" indent="-285750">
              <a:buFont typeface="Courier New"/>
              <a:buChar char="o"/>
              <a:defRPr/>
            </a:pPr>
            <a:r>
              <a:rPr lang="en-US" sz="1400" dirty="0" smtClean="0">
                <a:cs typeface="Times New Roman"/>
              </a:rPr>
              <a:t>PSD </a:t>
            </a:r>
          </a:p>
          <a:p>
            <a:pPr marL="742950" lvl="1" indent="-285750">
              <a:buFont typeface="Courier New"/>
              <a:buChar char="o"/>
              <a:defRPr/>
            </a:pPr>
            <a:r>
              <a:rPr lang="en-US" sz="1400" dirty="0" smtClean="0">
                <a:cs typeface="Times New Roman"/>
              </a:rPr>
              <a:t>ECAL</a:t>
            </a:r>
            <a:endParaRPr lang="en-US" sz="14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7759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427984" y="1788215"/>
            <a:ext cx="3679240" cy="3272376"/>
            <a:chOff x="1" y="955676"/>
            <a:chExt cx="5614471" cy="4993605"/>
          </a:xfrm>
        </p:grpSpPr>
        <p:pic>
          <p:nvPicPr>
            <p:cNvPr id="7" name="Picture 6" descr="Bild2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83"/>
            <a:stretch/>
          </p:blipFill>
          <p:spPr bwMode="auto">
            <a:xfrm>
              <a:off x="1" y="955676"/>
              <a:ext cx="5614471" cy="4993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Freeform 16"/>
            <p:cNvSpPr/>
            <p:nvPr/>
          </p:nvSpPr>
          <p:spPr>
            <a:xfrm>
              <a:off x="1470454" y="1124465"/>
              <a:ext cx="2286000" cy="3064476"/>
            </a:xfrm>
            <a:custGeom>
              <a:avLst/>
              <a:gdLst>
                <a:gd name="connsiteX0" fmla="*/ 2137719 w 2286000"/>
                <a:gd name="connsiteY0" fmla="*/ 593124 h 3064476"/>
                <a:gd name="connsiteX1" fmla="*/ 2286000 w 2286000"/>
                <a:gd name="connsiteY1" fmla="*/ 580767 h 3064476"/>
                <a:gd name="connsiteX2" fmla="*/ 2286000 w 2286000"/>
                <a:gd name="connsiteY2" fmla="*/ 0 h 3064476"/>
                <a:gd name="connsiteX3" fmla="*/ 259492 w 2286000"/>
                <a:gd name="connsiteY3" fmla="*/ 24713 h 3064476"/>
                <a:gd name="connsiteX4" fmla="*/ 259492 w 2286000"/>
                <a:gd name="connsiteY4" fmla="*/ 3064476 h 3064476"/>
                <a:gd name="connsiteX5" fmla="*/ 0 w 2286000"/>
                <a:gd name="connsiteY5" fmla="*/ 3064476 h 3064476"/>
                <a:gd name="connsiteX6" fmla="*/ 0 w 2286000"/>
                <a:gd name="connsiteY6" fmla="*/ 3064476 h 3064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000" h="3064476">
                  <a:moveTo>
                    <a:pt x="2137719" y="593124"/>
                  </a:moveTo>
                  <a:lnTo>
                    <a:pt x="2286000" y="580767"/>
                  </a:lnTo>
                  <a:lnTo>
                    <a:pt x="2286000" y="0"/>
                  </a:lnTo>
                  <a:lnTo>
                    <a:pt x="259492" y="24713"/>
                  </a:lnTo>
                  <a:lnTo>
                    <a:pt x="259492" y="3064476"/>
                  </a:lnTo>
                  <a:lnTo>
                    <a:pt x="0" y="3064476"/>
                  </a:lnTo>
                  <a:lnTo>
                    <a:pt x="0" y="3064476"/>
                  </a:lnTo>
                </a:path>
              </a:pathLst>
            </a:cu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C6AE60A-B69C-4790-82F7-3882EDF23186}" type="slidenum">
              <a:rPr lang="de-DE" smtClean="0"/>
              <a:t>19</a:t>
            </a:fld>
            <a:endParaRPr lang="de-DE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</p:spPr>
        <p:txBody>
          <a:bodyPr/>
          <a:lstStyle/>
          <a:p>
            <a:r>
              <a:rPr lang="en-US" dirty="0" smtClean="0"/>
              <a:t>System integration: </a:t>
            </a:r>
            <a:r>
              <a:rPr lang="en-US" sz="2400" dirty="0" smtClean="0"/>
              <a:t>stations/cabling/cooling</a:t>
            </a:r>
            <a:endParaRPr lang="de-DE" sz="2400" dirty="0"/>
          </a:p>
        </p:txBody>
      </p:sp>
      <p:grpSp>
        <p:nvGrpSpPr>
          <p:cNvPr id="41" name="Group 40"/>
          <p:cNvGrpSpPr>
            <a:grpSpLocks noChangeAspect="1"/>
          </p:cNvGrpSpPr>
          <p:nvPr/>
        </p:nvGrpSpPr>
        <p:grpSpPr>
          <a:xfrm>
            <a:off x="459413" y="1609074"/>
            <a:ext cx="3249057" cy="3224486"/>
            <a:chOff x="381000" y="1823122"/>
            <a:chExt cx="4382219" cy="434907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619" y="1823122"/>
              <a:ext cx="1752600" cy="4316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oup 21"/>
            <p:cNvGrpSpPr/>
            <p:nvPr/>
          </p:nvGrpSpPr>
          <p:grpSpPr>
            <a:xfrm>
              <a:off x="381000" y="1823122"/>
              <a:ext cx="2367245" cy="4349078"/>
              <a:chOff x="487391" y="1066799"/>
              <a:chExt cx="4191000" cy="5662177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48198" y="1802388"/>
                <a:ext cx="5662177" cy="419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4" name="Straight Connector 23"/>
              <p:cNvCxnSpPr/>
              <p:nvPr/>
            </p:nvCxnSpPr>
            <p:spPr>
              <a:xfrm>
                <a:off x="3886200" y="1295400"/>
                <a:ext cx="0" cy="1313992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038600" y="1447800"/>
                <a:ext cx="0" cy="2286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4191000" y="1600200"/>
                <a:ext cx="0" cy="312420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4343400" y="1828800"/>
                <a:ext cx="0" cy="4038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4495800" y="1981200"/>
                <a:ext cx="0" cy="4343400"/>
              </a:xfrm>
              <a:prstGeom prst="line">
                <a:avLst/>
              </a:prstGeom>
              <a:ln>
                <a:solidFill>
                  <a:srgbClr val="31859C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2819400" y="1295400"/>
                <a:ext cx="0" cy="1313992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2971800" y="1447800"/>
                <a:ext cx="0" cy="2286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3124200" y="1600200"/>
                <a:ext cx="0" cy="312420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276600" y="1828800"/>
                <a:ext cx="0" cy="40386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3429000" y="1981200"/>
                <a:ext cx="0" cy="4343400"/>
              </a:xfrm>
              <a:prstGeom prst="line">
                <a:avLst/>
              </a:prstGeom>
              <a:ln>
                <a:solidFill>
                  <a:srgbClr val="31859C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828800" y="1848308"/>
                <a:ext cx="0" cy="1313992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981200" y="2019300"/>
                <a:ext cx="0" cy="22860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133600" y="2171700"/>
                <a:ext cx="0" cy="312420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286000" y="2368670"/>
                <a:ext cx="0" cy="342253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2438400" y="2521070"/>
                <a:ext cx="0" cy="3803530"/>
              </a:xfrm>
              <a:prstGeom prst="line">
                <a:avLst/>
              </a:prstGeom>
              <a:ln>
                <a:solidFill>
                  <a:srgbClr val="DF1BD1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914400" y="3240892"/>
                <a:ext cx="0" cy="1313992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066800" y="3897888"/>
                <a:ext cx="0" cy="1740912"/>
              </a:xfrm>
              <a:prstGeom prst="lin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TextBox 10"/>
          <p:cNvSpPr txBox="1"/>
          <p:nvPr/>
        </p:nvSpPr>
        <p:spPr>
          <a:xfrm>
            <a:off x="4550907" y="2511965"/>
            <a:ext cx="1774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ROB &amp; power supply</a:t>
            </a:r>
            <a:endParaRPr lang="en-GB" sz="20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639357" y="2267056"/>
            <a:ext cx="1467867" cy="115488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934345" y="3442285"/>
            <a:ext cx="618856" cy="445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FEB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934345" y="388528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FEB stack </a:t>
            </a:r>
            <a:endParaRPr lang="de-DE" dirty="0"/>
          </a:p>
        </p:txBody>
      </p:sp>
      <p:sp>
        <p:nvSpPr>
          <p:cNvPr id="52" name="TextBox 51"/>
          <p:cNvSpPr txBox="1"/>
          <p:nvPr/>
        </p:nvSpPr>
        <p:spPr>
          <a:xfrm>
            <a:off x="5527878" y="5244534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cooling plant: 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 smtClean="0"/>
              <a:t>bi-phase 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2PACL</a:t>
            </a:r>
            <a:endParaRPr lang="en-US" sz="1600" dirty="0"/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 smtClean="0"/>
              <a:t>prototype TRACI-XL: 1 kW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 smtClean="0"/>
              <a:t>STS electronics total:  42 kW </a:t>
            </a:r>
            <a:endParaRPr lang="de-DE" sz="1600" dirty="0"/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694973" y="5060493"/>
            <a:ext cx="2584438" cy="1552106"/>
            <a:chOff x="817805" y="5019549"/>
            <a:chExt cx="2584438" cy="1552106"/>
          </a:xfrm>
        </p:grpSpPr>
        <p:grpSp>
          <p:nvGrpSpPr>
            <p:cNvPr id="2" name="Group 1"/>
            <p:cNvGrpSpPr/>
            <p:nvPr/>
          </p:nvGrpSpPr>
          <p:grpSpPr>
            <a:xfrm flipV="1">
              <a:off x="817805" y="5095340"/>
              <a:ext cx="508516" cy="274823"/>
              <a:chOff x="3491881" y="5584018"/>
              <a:chExt cx="656847" cy="437270"/>
            </a:xfrm>
          </p:grpSpPr>
          <p:sp>
            <p:nvSpPr>
              <p:cNvPr id="49" name="Right Arrow 48"/>
              <p:cNvSpPr/>
              <p:nvPr/>
            </p:nvSpPr>
            <p:spPr>
              <a:xfrm>
                <a:off x="3500656" y="5805264"/>
                <a:ext cx="648072" cy="21602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0" name="Right Arrow 49"/>
              <p:cNvSpPr/>
              <p:nvPr/>
            </p:nvSpPr>
            <p:spPr>
              <a:xfrm rot="10800000">
                <a:off x="3491881" y="5584018"/>
                <a:ext cx="648072" cy="216024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2050" name="Picture 2" descr="Q:\Eigene Dateien\Work\CBM\CBM-Progress-Reports\Progress-Report-2014\contributions\sts_kunkel_1\cooler-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74628" y="5019549"/>
              <a:ext cx="2027615" cy="1552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6" name="Straight Arrow Connector 55"/>
          <p:cNvCxnSpPr/>
          <p:nvPr/>
        </p:nvCxnSpPr>
        <p:spPr>
          <a:xfrm flipH="1" flipV="1">
            <a:off x="776760" y="2487547"/>
            <a:ext cx="786905" cy="280865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00884" y="6245929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prototype cooling plate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43047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Silicon Tracking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C6AE60A-B69C-4790-82F7-3882EDF23186}" type="slidenum">
              <a:rPr lang="de-DE" smtClean="0"/>
              <a:pPr/>
              <a:t>20</a:t>
            </a:fld>
            <a:endParaRPr lang="de-DE"/>
          </a:p>
        </p:txBody>
      </p:sp>
      <p:pic>
        <p:nvPicPr>
          <p:cNvPr id="1026" name="Picture 2" descr="C:\Users\msingla\Downloads\STS-layout-March-2015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7" r="5686"/>
          <a:stretch/>
        </p:blipFill>
        <p:spPr bwMode="auto">
          <a:xfrm>
            <a:off x="1262026" y="1469400"/>
            <a:ext cx="6919487" cy="515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8181513" y="2033752"/>
            <a:ext cx="0" cy="4474194"/>
          </a:xfrm>
          <a:prstGeom prst="straightConnector1">
            <a:avLst/>
          </a:prstGeom>
          <a:ln w="28575">
            <a:solidFill>
              <a:srgbClr val="050BF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67159" y="6494085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50BF1"/>
                </a:solidFill>
              </a:rPr>
              <a:t>1632 mm</a:t>
            </a:r>
            <a:endParaRPr lang="en-US" b="1" dirty="0">
              <a:solidFill>
                <a:srgbClr val="050BF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513490" y="6337738"/>
            <a:ext cx="6470692" cy="362042"/>
          </a:xfrm>
          <a:prstGeom prst="straightConnector1">
            <a:avLst/>
          </a:prstGeom>
          <a:ln w="28575">
            <a:solidFill>
              <a:srgbClr val="050BF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8113189" y="4238583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50BF1"/>
                </a:solidFill>
              </a:rPr>
              <a:t>1340 mm</a:t>
            </a:r>
            <a:endParaRPr lang="en-US" b="1" dirty="0">
              <a:solidFill>
                <a:srgbClr val="050BF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4516200" y="4423249"/>
            <a:ext cx="151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cooling plates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24569" y="3912316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ladders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64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4471" y="1955039"/>
            <a:ext cx="8408529" cy="354500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STS system concept and layout has been worked out</a:t>
            </a:r>
          </a:p>
          <a:p>
            <a:r>
              <a:rPr lang="en-US" sz="2400" dirty="0"/>
              <a:t>R</a:t>
            </a:r>
            <a:r>
              <a:rPr lang="en-US" sz="2400" dirty="0" smtClean="0"/>
              <a:t>adiation tolerance of sensors confirmed 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rototype modules tested in beam</a:t>
            </a:r>
          </a:p>
          <a:p>
            <a:r>
              <a:rPr lang="en-US" sz="2400" dirty="0"/>
              <a:t>M</a:t>
            </a:r>
            <a:r>
              <a:rPr lang="en-US" sz="2400" dirty="0" smtClean="0"/>
              <a:t>odule assembly and system integration in progress</a:t>
            </a:r>
          </a:p>
          <a:p>
            <a:r>
              <a:rPr lang="en-US" sz="2400" dirty="0" smtClean="0"/>
              <a:t>Full </a:t>
            </a:r>
            <a:r>
              <a:rPr lang="en-US" sz="2400" dirty="0"/>
              <a:t>read-out chain </a:t>
            </a:r>
            <a:r>
              <a:rPr lang="en-US" sz="2400" dirty="0" smtClean="0"/>
              <a:t>under preparation </a:t>
            </a:r>
            <a:endParaRPr lang="en-US" sz="2400" dirty="0"/>
          </a:p>
          <a:p>
            <a:r>
              <a:rPr lang="en-US" sz="2400" dirty="0"/>
              <a:t>F</a:t>
            </a:r>
            <a:r>
              <a:rPr lang="en-US" sz="2400" dirty="0" smtClean="0"/>
              <a:t>ull-size STS mock-up under construction </a:t>
            </a:r>
          </a:p>
          <a:p>
            <a:r>
              <a:rPr lang="en-US" sz="2400" dirty="0"/>
              <a:t>R</a:t>
            </a:r>
            <a:r>
              <a:rPr lang="en-US" sz="2400" dirty="0" smtClean="0"/>
              <a:t>eadiness for series production of components: end of 2016</a:t>
            </a:r>
            <a:endParaRPr lang="en-US" sz="2400" dirty="0"/>
          </a:p>
          <a:p>
            <a:pPr marL="0" indent="0">
              <a:buNone/>
            </a:pPr>
            <a:endParaRPr lang="en-US" sz="1600" i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C6AE60A-B69C-4790-82F7-3882EDF23186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336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2648" y="1531960"/>
            <a:ext cx="8153400" cy="4526280"/>
          </a:xfrm>
        </p:spPr>
        <p:txBody>
          <a:bodyPr>
            <a:noAutofit/>
          </a:bodyPr>
          <a:lstStyle/>
          <a:p>
            <a:pPr lvl="0"/>
            <a:r>
              <a:rPr lang="de-DE" sz="1600" b="1" dirty="0" err="1"/>
              <a:t>From</a:t>
            </a:r>
            <a:r>
              <a:rPr lang="de-DE" sz="1600" b="1" dirty="0"/>
              <a:t> Germany, </a:t>
            </a:r>
            <a:r>
              <a:rPr lang="de-DE" sz="1600" b="1" dirty="0" err="1"/>
              <a:t>Poland</a:t>
            </a:r>
            <a:r>
              <a:rPr lang="de-DE" sz="1600" b="1" dirty="0"/>
              <a:t>, </a:t>
            </a:r>
            <a:r>
              <a:rPr lang="de-DE" sz="1600" b="1" dirty="0" err="1"/>
              <a:t>Russia</a:t>
            </a:r>
            <a:r>
              <a:rPr lang="de-DE" sz="1600" b="1" dirty="0"/>
              <a:t>, Ukraine</a:t>
            </a:r>
            <a:r>
              <a:rPr lang="de-DE" sz="1600" b="1" dirty="0" smtClean="0"/>
              <a:t>:</a:t>
            </a:r>
            <a:endParaRPr lang="de-DE" sz="1600" b="1" i="1" dirty="0"/>
          </a:p>
          <a:p>
            <a:pPr marL="1794510" lvl="4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de-DE" sz="1600" i="1" dirty="0"/>
              <a:t>Darmstadt, Germany, GSI Helmholtz Center </a:t>
            </a:r>
            <a:r>
              <a:rPr lang="de-DE" sz="1600" i="1" dirty="0" err="1"/>
              <a:t>for</a:t>
            </a:r>
            <a:r>
              <a:rPr lang="de-DE" sz="1600" i="1" dirty="0"/>
              <a:t> Heavy Ion Research GmbH</a:t>
            </a:r>
          </a:p>
          <a:p>
            <a:pPr marL="1794510" lvl="4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de-DE" sz="1600" i="1" dirty="0" err="1"/>
              <a:t>Dubna</a:t>
            </a:r>
            <a:r>
              <a:rPr lang="de-DE" sz="1600" i="1" dirty="0"/>
              <a:t>, </a:t>
            </a:r>
            <a:r>
              <a:rPr lang="de-DE" sz="1600" i="1" dirty="0" err="1"/>
              <a:t>Russia</a:t>
            </a:r>
            <a:r>
              <a:rPr lang="de-DE" sz="1600" i="1" dirty="0"/>
              <a:t>, Joint Institute </a:t>
            </a:r>
            <a:r>
              <a:rPr lang="de-DE" sz="1600" i="1" dirty="0" err="1"/>
              <a:t>for</a:t>
            </a:r>
            <a:r>
              <a:rPr lang="de-DE" sz="1600" i="1" dirty="0"/>
              <a:t> </a:t>
            </a:r>
            <a:r>
              <a:rPr lang="de-DE" sz="1600" i="1" dirty="0" err="1"/>
              <a:t>Nuclear</a:t>
            </a:r>
            <a:r>
              <a:rPr lang="de-DE" sz="1600" i="1" dirty="0"/>
              <a:t> Research (JINR)</a:t>
            </a:r>
            <a:endParaRPr lang="en-US" sz="1600" dirty="0"/>
          </a:p>
          <a:p>
            <a:pPr marL="1794510" lvl="4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de-DE" sz="1600" i="1" dirty="0"/>
              <a:t>Katowice, </a:t>
            </a:r>
            <a:r>
              <a:rPr lang="de-DE" sz="1600" i="1" dirty="0" err="1"/>
              <a:t>Poland</a:t>
            </a:r>
            <a:r>
              <a:rPr lang="de-DE" sz="1600" i="1" dirty="0"/>
              <a:t>, University </a:t>
            </a:r>
            <a:r>
              <a:rPr lang="de-DE" sz="1600" i="1" dirty="0" err="1"/>
              <a:t>of</a:t>
            </a:r>
            <a:r>
              <a:rPr lang="de-DE" sz="1600" i="1" dirty="0"/>
              <a:t> </a:t>
            </a:r>
            <a:r>
              <a:rPr lang="de-DE" sz="1600" i="1" dirty="0" err="1"/>
              <a:t>Silesia</a:t>
            </a:r>
            <a:endParaRPr lang="en-US" sz="1600" dirty="0"/>
          </a:p>
          <a:p>
            <a:pPr marL="1794510" lvl="4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de-DE" sz="1600" i="1" dirty="0" err="1"/>
              <a:t>Kharkov</a:t>
            </a:r>
            <a:r>
              <a:rPr lang="de-DE" sz="1600" i="1" dirty="0"/>
              <a:t>, Ukraine, LTU Ltd </a:t>
            </a:r>
            <a:r>
              <a:rPr lang="de-DE" sz="1600" i="1" baseline="30000" dirty="0"/>
              <a:t>* Partner</a:t>
            </a:r>
            <a:r>
              <a:rPr lang="de-DE" sz="1600" i="1" dirty="0"/>
              <a:t> </a:t>
            </a:r>
            <a:r>
              <a:rPr lang="de-DE" sz="1600" i="1" baseline="30000" dirty="0"/>
              <a:t>Institut</a:t>
            </a:r>
            <a:endParaRPr lang="en-US" sz="1600" dirty="0"/>
          </a:p>
          <a:p>
            <a:pPr marL="1794510" lvl="4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de-DE" sz="1600" i="1" dirty="0" err="1"/>
              <a:t>Kiev</a:t>
            </a:r>
            <a:r>
              <a:rPr lang="de-DE" sz="1600" i="1" dirty="0"/>
              <a:t>, Ukraine, </a:t>
            </a:r>
            <a:r>
              <a:rPr lang="de-DE" sz="1600" i="1" dirty="0" err="1"/>
              <a:t>Kiev</a:t>
            </a:r>
            <a:r>
              <a:rPr lang="de-DE" sz="1600" i="1" dirty="0"/>
              <a:t> Institute </a:t>
            </a:r>
            <a:r>
              <a:rPr lang="de-DE" sz="1600" i="1" dirty="0" err="1"/>
              <a:t>for</a:t>
            </a:r>
            <a:r>
              <a:rPr lang="de-DE" sz="1600" i="1" dirty="0"/>
              <a:t> </a:t>
            </a:r>
            <a:r>
              <a:rPr lang="de-DE" sz="1600" i="1" dirty="0" err="1"/>
              <a:t>Nuclear</a:t>
            </a:r>
            <a:r>
              <a:rPr lang="de-DE" sz="1600" i="1" dirty="0"/>
              <a:t> Research (KINR)</a:t>
            </a:r>
            <a:endParaRPr lang="en-US" sz="1600" dirty="0"/>
          </a:p>
          <a:p>
            <a:pPr marL="1794510" lvl="4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de-DE" sz="1600" i="1" dirty="0" err="1"/>
              <a:t>Krakow</a:t>
            </a:r>
            <a:r>
              <a:rPr lang="de-DE" sz="1600" i="1" dirty="0"/>
              <a:t>, </a:t>
            </a:r>
            <a:r>
              <a:rPr lang="de-DE" sz="1600" i="1" dirty="0" err="1"/>
              <a:t>Poland</a:t>
            </a:r>
            <a:r>
              <a:rPr lang="de-DE" sz="1600" i="1" dirty="0"/>
              <a:t>, AGH University </a:t>
            </a:r>
            <a:r>
              <a:rPr lang="de-DE" sz="1600" i="1" dirty="0" err="1"/>
              <a:t>of</a:t>
            </a:r>
            <a:r>
              <a:rPr lang="de-DE" sz="1600" i="1" dirty="0"/>
              <a:t> Science </a:t>
            </a:r>
            <a:r>
              <a:rPr lang="de-DE" sz="1600" i="1" dirty="0" err="1"/>
              <a:t>and</a:t>
            </a:r>
            <a:r>
              <a:rPr lang="de-DE" sz="1600" i="1" dirty="0"/>
              <a:t> Technology</a:t>
            </a:r>
            <a:endParaRPr lang="en-US" sz="1600" dirty="0"/>
          </a:p>
          <a:p>
            <a:pPr marL="1794510" lvl="4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de-DE" sz="1600" i="1" dirty="0" err="1"/>
              <a:t>Krakow</a:t>
            </a:r>
            <a:r>
              <a:rPr lang="de-DE" sz="1600" i="1" dirty="0"/>
              <a:t>, </a:t>
            </a:r>
            <a:r>
              <a:rPr lang="de-DE" sz="1600" i="1" dirty="0" err="1"/>
              <a:t>Poland</a:t>
            </a:r>
            <a:r>
              <a:rPr lang="de-DE" sz="1600" i="1" dirty="0"/>
              <a:t>, </a:t>
            </a:r>
            <a:r>
              <a:rPr lang="de-DE" sz="1600" i="1" dirty="0" err="1"/>
              <a:t>Jagiellonian</a:t>
            </a:r>
            <a:r>
              <a:rPr lang="de-DE" sz="1600" i="1" dirty="0"/>
              <a:t> University</a:t>
            </a:r>
            <a:endParaRPr lang="en-US" sz="1600" dirty="0"/>
          </a:p>
          <a:p>
            <a:pPr marL="1794510" lvl="4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de-DE" sz="1600" i="1" dirty="0" err="1"/>
              <a:t>Moscow</a:t>
            </a:r>
            <a:r>
              <a:rPr lang="de-DE" sz="1600" i="1" dirty="0"/>
              <a:t>, </a:t>
            </a:r>
            <a:r>
              <a:rPr lang="de-DE" sz="1600" i="1" dirty="0" err="1"/>
              <a:t>Russia</a:t>
            </a:r>
            <a:r>
              <a:rPr lang="de-DE" sz="1600" i="1" dirty="0"/>
              <a:t>, Institute </a:t>
            </a:r>
            <a:r>
              <a:rPr lang="de-DE" sz="1600" i="1" dirty="0" err="1"/>
              <a:t>for</a:t>
            </a:r>
            <a:r>
              <a:rPr lang="de-DE" sz="1600" i="1" dirty="0"/>
              <a:t> </a:t>
            </a:r>
            <a:r>
              <a:rPr lang="de-DE" sz="1600" i="1" dirty="0" err="1"/>
              <a:t>Theoretical</a:t>
            </a:r>
            <a:r>
              <a:rPr lang="de-DE" sz="1600" i="1" dirty="0"/>
              <a:t> </a:t>
            </a:r>
            <a:r>
              <a:rPr lang="de-DE" sz="1600" i="1" dirty="0" err="1"/>
              <a:t>and</a:t>
            </a:r>
            <a:r>
              <a:rPr lang="de-DE" sz="1600" i="1" dirty="0"/>
              <a:t> Experimental </a:t>
            </a:r>
            <a:r>
              <a:rPr lang="de-DE" sz="1600" i="1" dirty="0" err="1"/>
              <a:t>Physics</a:t>
            </a:r>
            <a:r>
              <a:rPr lang="de-DE" sz="1600" i="1" dirty="0"/>
              <a:t> (ITEP)</a:t>
            </a:r>
            <a:endParaRPr lang="en-US" sz="1600" dirty="0"/>
          </a:p>
          <a:p>
            <a:pPr marL="1794510" lvl="4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de-DE" sz="1600" i="1" dirty="0" err="1"/>
              <a:t>Moscow</a:t>
            </a:r>
            <a:r>
              <a:rPr lang="de-DE" sz="1600" i="1" dirty="0"/>
              <a:t>, </a:t>
            </a:r>
            <a:r>
              <a:rPr lang="de-DE" sz="1600" i="1" dirty="0" err="1"/>
              <a:t>Russia</a:t>
            </a:r>
            <a:r>
              <a:rPr lang="de-DE" sz="1600" i="1" dirty="0"/>
              <a:t>, </a:t>
            </a:r>
            <a:r>
              <a:rPr lang="de-DE" sz="1600" i="1" dirty="0" err="1"/>
              <a:t>Moscow</a:t>
            </a:r>
            <a:r>
              <a:rPr lang="de-DE" sz="1600" i="1" dirty="0"/>
              <a:t> State University</a:t>
            </a:r>
            <a:endParaRPr lang="en-US" sz="1600" dirty="0"/>
          </a:p>
          <a:p>
            <a:pPr marL="1794510" lvl="4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de-DE" sz="1600" i="1" dirty="0" err="1"/>
              <a:t>Protvino</a:t>
            </a:r>
            <a:r>
              <a:rPr lang="de-DE" sz="1600" i="1" dirty="0"/>
              <a:t>, </a:t>
            </a:r>
            <a:r>
              <a:rPr lang="de-DE" sz="1600" i="1" dirty="0" err="1"/>
              <a:t>Russia</a:t>
            </a:r>
            <a:r>
              <a:rPr lang="de-DE" sz="1600" i="1" dirty="0"/>
              <a:t>, Institute </a:t>
            </a:r>
            <a:r>
              <a:rPr lang="de-DE" sz="1600" i="1" dirty="0" err="1"/>
              <a:t>for</a:t>
            </a:r>
            <a:r>
              <a:rPr lang="de-DE" sz="1600" i="1" dirty="0"/>
              <a:t> High </a:t>
            </a:r>
            <a:r>
              <a:rPr lang="de-DE" sz="1600" i="1" dirty="0" err="1"/>
              <a:t>Energy</a:t>
            </a:r>
            <a:r>
              <a:rPr lang="de-DE" sz="1600" i="1" dirty="0"/>
              <a:t> </a:t>
            </a:r>
            <a:r>
              <a:rPr lang="de-DE" sz="1600" i="1" dirty="0" err="1"/>
              <a:t>Physics</a:t>
            </a:r>
            <a:r>
              <a:rPr lang="de-DE" sz="1600" i="1" dirty="0"/>
              <a:t> (IHEP)</a:t>
            </a:r>
            <a:endParaRPr lang="en-US" sz="1600" dirty="0"/>
          </a:p>
          <a:p>
            <a:pPr marL="1794510" lvl="4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de-DE" sz="1600" i="1" dirty="0"/>
              <a:t>St. Petersburg, </a:t>
            </a:r>
            <a:r>
              <a:rPr lang="de-DE" sz="1600" i="1" dirty="0" err="1"/>
              <a:t>Russia</a:t>
            </a:r>
            <a:r>
              <a:rPr lang="de-DE" sz="1600" i="1" dirty="0"/>
              <a:t>, </a:t>
            </a:r>
            <a:r>
              <a:rPr lang="de-DE" sz="1600" i="1" dirty="0" err="1"/>
              <a:t>Ioffe</a:t>
            </a:r>
            <a:r>
              <a:rPr lang="de-DE" sz="1600" i="1" dirty="0"/>
              <a:t> </a:t>
            </a:r>
            <a:r>
              <a:rPr lang="de-DE" sz="1600" i="1" dirty="0" err="1"/>
              <a:t>Physical</a:t>
            </a:r>
            <a:r>
              <a:rPr lang="de-DE" sz="1600" i="1" dirty="0"/>
              <a:t>-Technical Institute</a:t>
            </a:r>
            <a:endParaRPr lang="en-US" sz="1600" dirty="0"/>
          </a:p>
          <a:p>
            <a:pPr marL="1794510" lvl="4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de-DE" sz="1600" i="1" dirty="0"/>
              <a:t>St. Petersburg, </a:t>
            </a:r>
            <a:r>
              <a:rPr lang="de-DE" sz="1600" i="1" dirty="0" err="1"/>
              <a:t>Russia</a:t>
            </a:r>
            <a:r>
              <a:rPr lang="de-DE" sz="1600" i="1" dirty="0"/>
              <a:t>, </a:t>
            </a:r>
            <a:r>
              <a:rPr lang="de-DE" sz="1600" i="1" dirty="0" err="1"/>
              <a:t>Khlopin</a:t>
            </a:r>
            <a:r>
              <a:rPr lang="de-DE" sz="1600" i="1" dirty="0"/>
              <a:t> Radium Institute (KRI)</a:t>
            </a:r>
            <a:endParaRPr lang="en-US" sz="1600" dirty="0"/>
          </a:p>
          <a:p>
            <a:pPr marL="1794510" lvl="4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de-DE" sz="1600" i="1" dirty="0"/>
              <a:t>St. Petersburg, </a:t>
            </a:r>
            <a:r>
              <a:rPr lang="de-DE" sz="1600" i="1" dirty="0" err="1"/>
              <a:t>Russia</a:t>
            </a:r>
            <a:r>
              <a:rPr lang="de-DE" sz="1600" i="1" dirty="0"/>
              <a:t>, St. Petersburg State University</a:t>
            </a:r>
            <a:endParaRPr lang="en-US" sz="1600" dirty="0"/>
          </a:p>
          <a:p>
            <a:pPr marL="1794510" lvl="4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de-DE" sz="1600" i="1" dirty="0"/>
              <a:t>Tübingen, Germany, Eberhard Karls </a:t>
            </a:r>
            <a:r>
              <a:rPr lang="de-DE" sz="1600" i="1" dirty="0" smtClean="0"/>
              <a:t>University</a:t>
            </a:r>
          </a:p>
          <a:p>
            <a:pPr marL="1794510" lvl="4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de-DE" sz="1600" i="1" dirty="0" smtClean="0"/>
              <a:t>KIT, </a:t>
            </a:r>
            <a:r>
              <a:rPr lang="de-DE" sz="1600" i="1" dirty="0" err="1" smtClean="0"/>
              <a:t>germany</a:t>
            </a:r>
            <a:endParaRPr lang="en-US" sz="1600" dirty="0"/>
          </a:p>
          <a:p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Institutions participating in CBM-STS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C6AE60A-B69C-4790-82F7-3882EDF23186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6126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dirty="0"/>
          </a:p>
          <a:p>
            <a:pPr marL="0" indent="0" algn="ctr">
              <a:buNone/>
            </a:pPr>
            <a:r>
              <a:rPr lang="en-US" sz="11500" dirty="0" smtClean="0">
                <a:solidFill>
                  <a:srgbClr val="050BF1"/>
                </a:solidFill>
              </a:rPr>
              <a:t>back up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3598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STS Technical Design Report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C6AE60A-B69C-4790-82F7-3882EDF23186}" type="slidenum">
              <a:rPr lang="de-DE" smtClean="0"/>
              <a:pPr/>
              <a:t>24</a:t>
            </a:fld>
            <a:endParaRPr lang="de-DE"/>
          </a:p>
        </p:txBody>
      </p:sp>
      <p:pic>
        <p:nvPicPr>
          <p:cNvPr id="6" name="Picture 2" descr="Q:\Eigene Dateien\Work\CBM\STS-TDR\STS-TDR-Public\title-page\title-p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43" y="1600200"/>
            <a:ext cx="3132193" cy="45259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0989" y="3262266"/>
            <a:ext cx="3865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Approved</a:t>
            </a:r>
            <a:r>
              <a:rPr lang="sk-SK" sz="2000" dirty="0" smtClean="0"/>
              <a:t> by FAIR </a:t>
            </a:r>
            <a:r>
              <a:rPr lang="en-US" sz="2000" dirty="0" smtClean="0"/>
              <a:t>in Summer 2013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584837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STS Module: </a:t>
            </a:r>
            <a:r>
              <a:rPr lang="en-US" sz="2700" dirty="0" smtClean="0"/>
              <a:t>smallest assembled functional unit</a:t>
            </a:r>
            <a:endParaRPr lang="en-US" sz="27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C6AE60A-B69C-4790-82F7-3882EDF23186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9" t="50000" r="2530"/>
          <a:stretch/>
        </p:blipFill>
        <p:spPr bwMode="auto">
          <a:xfrm>
            <a:off x="384788" y="1888521"/>
            <a:ext cx="2665351" cy="264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3"/>
          <p:cNvSpPr/>
          <p:nvPr/>
        </p:nvSpPr>
        <p:spPr>
          <a:xfrm>
            <a:off x="2051720" y="2009843"/>
            <a:ext cx="190241" cy="2432932"/>
          </a:xfrm>
          <a:prstGeom prst="rect">
            <a:avLst/>
          </a:prstGeom>
          <a:noFill/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" name="Gruppieren 14"/>
          <p:cNvGrpSpPr>
            <a:grpSpLocks noChangeAspect="1"/>
          </p:cNvGrpSpPr>
          <p:nvPr/>
        </p:nvGrpSpPr>
        <p:grpSpPr>
          <a:xfrm>
            <a:off x="3630316" y="1597256"/>
            <a:ext cx="852203" cy="3137302"/>
            <a:chOff x="7381873" y="718192"/>
            <a:chExt cx="1400175" cy="5154612"/>
          </a:xfrm>
        </p:grpSpPr>
        <p:pic>
          <p:nvPicPr>
            <p:cNvPr id="9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873" y="718192"/>
              <a:ext cx="1143000" cy="5154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298" y="718192"/>
              <a:ext cx="514350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"/>
            <p:cNvGrpSpPr>
              <a:grpSpLocks/>
            </p:cNvGrpSpPr>
            <p:nvPr/>
          </p:nvGrpSpPr>
          <p:grpSpPr bwMode="auto">
            <a:xfrm>
              <a:off x="8267698" y="3428054"/>
              <a:ext cx="514350" cy="2012950"/>
              <a:chOff x="8403847" y="3022810"/>
              <a:chExt cx="514613" cy="2012154"/>
            </a:xfrm>
          </p:grpSpPr>
          <p:pic>
            <p:nvPicPr>
              <p:cNvPr id="12" name="Picture 2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8403849" y="3739564"/>
                <a:ext cx="514611" cy="129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310"/>
              <a:stretch>
                <a:fillRect/>
              </a:stretch>
            </p:blipFill>
            <p:spPr bwMode="auto">
              <a:xfrm rot="10800000">
                <a:off x="8403848" y="3526519"/>
                <a:ext cx="514611" cy="8379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310"/>
              <a:stretch>
                <a:fillRect/>
              </a:stretch>
            </p:blipFill>
            <p:spPr bwMode="auto">
              <a:xfrm rot="10800000">
                <a:off x="8403849" y="3276810"/>
                <a:ext cx="514611" cy="8379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310"/>
              <a:stretch>
                <a:fillRect/>
              </a:stretch>
            </p:blipFill>
            <p:spPr bwMode="auto">
              <a:xfrm rot="10800000">
                <a:off x="8403847" y="3022810"/>
                <a:ext cx="514611" cy="8379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6" name="TextBox 13"/>
          <p:cNvSpPr txBox="1"/>
          <p:nvPr/>
        </p:nvSpPr>
        <p:spPr>
          <a:xfrm>
            <a:off x="7158027" y="3785112"/>
            <a:ext cx="1795051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read-out cables</a:t>
            </a:r>
            <a:endParaRPr lang="en-US" sz="1600" dirty="0"/>
          </a:p>
        </p:txBody>
      </p:sp>
      <p:sp>
        <p:nvSpPr>
          <p:cNvPr id="17" name="TextBox 18"/>
          <p:cNvSpPr txBox="1"/>
          <p:nvPr/>
        </p:nvSpPr>
        <p:spPr>
          <a:xfrm>
            <a:off x="7138294" y="4052663"/>
            <a:ext cx="1509984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 – 50 cm </a:t>
            </a:r>
          </a:p>
        </p:txBody>
      </p:sp>
      <p:sp>
        <p:nvSpPr>
          <p:cNvPr id="18" name="TextBox 7"/>
          <p:cNvSpPr txBox="1"/>
          <p:nvPr/>
        </p:nvSpPr>
        <p:spPr>
          <a:xfrm>
            <a:off x="5308132" y="3784368"/>
            <a:ext cx="1424107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sensor</a:t>
            </a:r>
            <a:endParaRPr lang="en-US" sz="1600" dirty="0"/>
          </a:p>
        </p:txBody>
      </p:sp>
      <p:sp>
        <p:nvSpPr>
          <p:cNvPr id="19" name="TextBox 21"/>
          <p:cNvSpPr txBox="1"/>
          <p:nvPr/>
        </p:nvSpPr>
        <p:spPr>
          <a:xfrm>
            <a:off x="5280850" y="4052663"/>
            <a:ext cx="1734362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2, 4, 6, (12) cm</a:t>
            </a:r>
          </a:p>
        </p:txBody>
      </p:sp>
      <p:cxnSp>
        <p:nvCxnSpPr>
          <p:cNvPr id="20" name="Straight Arrow Connector 2"/>
          <p:cNvCxnSpPr/>
          <p:nvPr/>
        </p:nvCxnSpPr>
        <p:spPr bwMode="auto">
          <a:xfrm flipH="1">
            <a:off x="5580112" y="3683213"/>
            <a:ext cx="1302078" cy="0"/>
          </a:xfrm>
          <a:prstGeom prst="straightConnector1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17"/>
          <p:cNvCxnSpPr/>
          <p:nvPr/>
        </p:nvCxnSpPr>
        <p:spPr bwMode="auto">
          <a:xfrm>
            <a:off x="6882190" y="3683214"/>
            <a:ext cx="1766088" cy="0"/>
          </a:xfrm>
          <a:prstGeom prst="straightConnector1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15"/>
          <p:cNvSpPr txBox="1"/>
          <p:nvPr/>
        </p:nvSpPr>
        <p:spPr>
          <a:xfrm>
            <a:off x="4499992" y="2995840"/>
            <a:ext cx="1647825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 cm</a:t>
            </a:r>
          </a:p>
        </p:txBody>
      </p:sp>
      <p:cxnSp>
        <p:nvCxnSpPr>
          <p:cNvPr id="23" name="Straight Arrow Connector 20"/>
          <p:cNvCxnSpPr/>
          <p:nvPr/>
        </p:nvCxnSpPr>
        <p:spPr bwMode="auto">
          <a:xfrm>
            <a:off x="4865911" y="2813329"/>
            <a:ext cx="442221" cy="654618"/>
          </a:xfrm>
          <a:prstGeom prst="straightConnector1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Nach oben gekrümmter Pfeil 54"/>
          <p:cNvSpPr/>
          <p:nvPr/>
        </p:nvSpPr>
        <p:spPr>
          <a:xfrm>
            <a:off x="2146840" y="4630206"/>
            <a:ext cx="1845777" cy="549102"/>
          </a:xfrm>
          <a:prstGeom prst="curvedUpArrow">
            <a:avLst>
              <a:gd name="adj1" fmla="val 8373"/>
              <a:gd name="adj2" fmla="val 2552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5" name="Nach unten gekrümmter Pfeil 55"/>
          <p:cNvSpPr/>
          <p:nvPr/>
        </p:nvSpPr>
        <p:spPr>
          <a:xfrm flipV="1">
            <a:off x="4340686" y="4439979"/>
            <a:ext cx="1966436" cy="589157"/>
          </a:xfrm>
          <a:prstGeom prst="curvedDownArrow">
            <a:avLst>
              <a:gd name="adj1" fmla="val 6253"/>
              <a:gd name="adj2" fmla="val 25577"/>
              <a:gd name="adj3" fmla="val 123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6" name="TextBox 14"/>
          <p:cNvSpPr txBox="1"/>
          <p:nvPr/>
        </p:nvSpPr>
        <p:spPr>
          <a:xfrm>
            <a:off x="6349039" y="1897059"/>
            <a:ext cx="2719474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front-end electronics board</a:t>
            </a:r>
            <a:endParaRPr lang="en-US" sz="1600" dirty="0"/>
          </a:p>
        </p:txBody>
      </p:sp>
      <p:pic>
        <p:nvPicPr>
          <p:cNvPr id="27" name="Picture 2"/>
          <p:cNvPicPr preferRelativeResize="0"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530692">
            <a:off x="5147033" y="1950517"/>
            <a:ext cx="3783912" cy="228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264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STS pre-series prototype sensors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4E7D54C-B6C4-0A4D-92E3-E359AE5D428F}" type="slidenum">
              <a:rPr lang="en-US" smtClean="0"/>
              <a:t>26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en-US"/>
          </a:p>
        </p:txBody>
      </p:sp>
      <p:graphicFrame>
        <p:nvGraphicFramePr>
          <p:cNvPr id="1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014421"/>
              </p:ext>
            </p:extLst>
          </p:nvPr>
        </p:nvGraphicFramePr>
        <p:xfrm>
          <a:off x="963822" y="1774330"/>
          <a:ext cx="7265778" cy="4392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585"/>
                <a:gridCol w="668032"/>
                <a:gridCol w="1335005"/>
                <a:gridCol w="1370787"/>
                <a:gridCol w="1139729"/>
                <a:gridCol w="1519640"/>
              </a:tblGrid>
              <a:tr h="30969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Prototype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Year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Vendor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Processing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Size [cm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]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Comment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99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CBM05C6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2013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CiS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DSDM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6.2 </a:t>
                      </a:r>
                      <a:r>
                        <a:rPr lang="en-US" sz="1400" dirty="0" smtClean="0">
                          <a:sym typeface="Symbol"/>
                        </a:rPr>
                        <a:t> 6.2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Sensor R&amp;D GSI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2007 – 2013:</a:t>
                      </a:r>
                      <a:r>
                        <a:rPr lang="en-US" sz="1400" dirty="0" smtClean="0"/>
                        <a:t/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CBM01</a:t>
                      </a:r>
                      <a:r>
                        <a:rPr lang="en-US" sz="1400" baseline="0" dirty="0" smtClean="0"/>
                        <a:t> – CBM05</a:t>
                      </a:r>
                      <a:endParaRPr lang="en-US" sz="14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2999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CBM05H4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2013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Hamamatsu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DSDM + DSSM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6.2 </a:t>
                      </a:r>
                      <a:r>
                        <a:rPr lang="en-US" sz="1400" dirty="0" smtClean="0">
                          <a:sym typeface="Symbol"/>
                        </a:rPr>
                        <a:t> 4.2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255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CBM05H2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2013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Hamamatsu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SSSM,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 0+7.5 </a:t>
                      </a:r>
                      <a:r>
                        <a:rPr lang="en-US" sz="1400" dirty="0" err="1" smtClean="0"/>
                        <a:t>deg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6.2 </a:t>
                      </a:r>
                      <a:r>
                        <a:rPr lang="en-US" sz="1400" dirty="0" smtClean="0">
                          <a:sym typeface="Symbol"/>
                        </a:rPr>
                        <a:t> 2.2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BMBF-JINR funded: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pre-series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sensors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completed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49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CBM06C6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2014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CiS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DSSM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FZ + DOFZ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6.2 x 6.2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12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CBM06H6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CBM06H2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2014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Hamamatsu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DSSM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6.2 </a:t>
                      </a:r>
                      <a:r>
                        <a:rPr lang="en-US" sz="1400" dirty="0" smtClean="0">
                          <a:sym typeface="Symbol"/>
                        </a:rPr>
                        <a:t> 6.2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6.2 </a:t>
                      </a:r>
                      <a:r>
                        <a:rPr lang="en-US" sz="1400" dirty="0" smtClean="0">
                          <a:sym typeface="Symbol"/>
                        </a:rPr>
                        <a:t> 2.2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5825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CBM06H6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CBM06H2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2015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Hamamatsu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DSDM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DSSM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6.2 </a:t>
                      </a:r>
                      <a:r>
                        <a:rPr lang="en-US" sz="1400" dirty="0" smtClean="0">
                          <a:sym typeface="Symbol"/>
                        </a:rPr>
                        <a:t> 6.2</a:t>
                      </a:r>
                      <a:r>
                        <a:rPr lang="en-US" sz="1400" dirty="0" smtClean="0"/>
                        <a:t/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6.2 </a:t>
                      </a:r>
                      <a:r>
                        <a:rPr lang="en-US" sz="1400" dirty="0" smtClean="0">
                          <a:sym typeface="Symbol"/>
                        </a:rPr>
                        <a:t> 2.2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BMBF-JINR</a:t>
                      </a:r>
                      <a:r>
                        <a:rPr lang="en-US" sz="1400" baseline="0" dirty="0" smtClean="0"/>
                        <a:t> funded: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pre-series sensors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in production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0969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CBM06C6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2015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CiS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DSDM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6.2 x 6.2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969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CBM06C4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2015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CiS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DSDM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6.2 </a:t>
                      </a:r>
                      <a:r>
                        <a:rPr lang="en-US" sz="1400" dirty="0" smtClean="0">
                          <a:sym typeface="Symbol"/>
                        </a:rPr>
                        <a:t> 4.2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969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CBM06C2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2015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CiS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DSDM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6.2 </a:t>
                      </a:r>
                      <a:r>
                        <a:rPr lang="en-US" sz="1400" dirty="0" smtClean="0">
                          <a:sym typeface="Symbol"/>
                        </a:rPr>
                        <a:t> 2.2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969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CBM06C12 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2015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CiS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DSDM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6.2 x 12.4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6031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5-03-11 at 09.39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276" y="2416433"/>
            <a:ext cx="3684052" cy="21156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Assurance procedures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Minni</a:t>
            </a:r>
            <a:r>
              <a:rPr lang="en-US" dirty="0" smtClean="0"/>
              <a:t> </a:t>
            </a:r>
            <a:r>
              <a:rPr lang="en-US" dirty="0" err="1" smtClean="0"/>
              <a:t>Singla</a:t>
            </a:r>
            <a:r>
              <a:rPr lang="en-US" dirty="0" smtClean="0"/>
              <a:t>- The Silicon Tracking System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C6AE60A-B69C-4790-82F7-3882EDF23186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6" name="Textfeld 18"/>
          <p:cNvSpPr txBox="1"/>
          <p:nvPr/>
        </p:nvSpPr>
        <p:spPr>
          <a:xfrm>
            <a:off x="4876389" y="5769282"/>
            <a:ext cx="4196726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HK 2.6 Mon 16:00 M/HS1, </a:t>
            </a:r>
            <a:r>
              <a:rPr lang="en-US" sz="1400" dirty="0" err="1"/>
              <a:t>Evgeny</a:t>
            </a:r>
            <a:r>
              <a:rPr lang="en-US" sz="1400" dirty="0"/>
              <a:t> </a:t>
            </a:r>
            <a:r>
              <a:rPr lang="en-US" sz="1400" dirty="0" err="1"/>
              <a:t>Lavrik</a:t>
            </a:r>
            <a:endParaRPr lang="fr-FR" sz="1400" dirty="0" smtClean="0"/>
          </a:p>
          <a:p>
            <a:r>
              <a:rPr lang="en-US" sz="1400" b="1" dirty="0"/>
              <a:t>Development of optical quality assurance procedures </a:t>
            </a:r>
            <a:endParaRPr lang="en-US" sz="1400" b="1" dirty="0" smtClean="0"/>
          </a:p>
          <a:p>
            <a:r>
              <a:rPr lang="en-US" sz="1400" b="1" dirty="0" smtClean="0"/>
              <a:t>for the sensors</a:t>
            </a:r>
            <a:endParaRPr lang="en-US" sz="1400" b="1" dirty="0"/>
          </a:p>
        </p:txBody>
      </p:sp>
      <p:sp>
        <p:nvSpPr>
          <p:cNvPr id="7" name="Textfeld 18"/>
          <p:cNvSpPr txBox="1"/>
          <p:nvPr/>
        </p:nvSpPr>
        <p:spPr>
          <a:xfrm>
            <a:off x="609600" y="5769282"/>
            <a:ext cx="4099071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HK 21.2 Tue 15:00 M/HS1</a:t>
            </a:r>
            <a:r>
              <a:rPr lang="fr-FR" sz="1400" dirty="0" smtClean="0"/>
              <a:t>, </a:t>
            </a:r>
            <a:r>
              <a:rPr lang="en-US" sz="1400" dirty="0" smtClean="0"/>
              <a:t> Pavel </a:t>
            </a:r>
            <a:r>
              <a:rPr lang="en-US" sz="1400" dirty="0" err="1" smtClean="0"/>
              <a:t>Larionov</a:t>
            </a:r>
            <a:endParaRPr lang="en-US" sz="1400" dirty="0" smtClean="0"/>
          </a:p>
          <a:p>
            <a:r>
              <a:rPr lang="en-US" sz="1400" b="1" dirty="0"/>
              <a:t>Quality Assurance of double-sided silicon </a:t>
            </a:r>
            <a:r>
              <a:rPr lang="en-US" sz="1400" b="1" dirty="0" err="1" smtClean="0"/>
              <a:t>microstrip</a:t>
            </a:r>
            <a:endParaRPr lang="en-US" sz="1400" b="1" dirty="0" smtClean="0"/>
          </a:p>
          <a:p>
            <a:r>
              <a:rPr lang="en-US" sz="1400" b="1" dirty="0" smtClean="0"/>
              <a:t>sensors </a:t>
            </a:r>
            <a:r>
              <a:rPr lang="en-US" sz="1400" b="1" dirty="0"/>
              <a:t>of </a:t>
            </a:r>
            <a:r>
              <a:rPr lang="en-US" sz="1400" b="1" dirty="0" smtClean="0"/>
              <a:t>STS</a:t>
            </a:r>
            <a:endParaRPr lang="en-US" sz="1400" b="1" dirty="0"/>
          </a:p>
        </p:txBody>
      </p:sp>
      <p:sp>
        <p:nvSpPr>
          <p:cNvPr id="8" name="Textfeld 18"/>
          <p:cNvSpPr txBox="1"/>
          <p:nvPr/>
        </p:nvSpPr>
        <p:spPr>
          <a:xfrm>
            <a:off x="5217583" y="1677769"/>
            <a:ext cx="3772571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HK 12.2 Mon 17:30 M/HS1</a:t>
            </a:r>
            <a:r>
              <a:rPr lang="fr-FR" sz="1400" dirty="0" smtClean="0"/>
              <a:t>, </a:t>
            </a:r>
            <a:r>
              <a:rPr lang="en-US" sz="1400" dirty="0" smtClean="0"/>
              <a:t>Anton </a:t>
            </a:r>
            <a:r>
              <a:rPr lang="en-US" sz="1400" dirty="0" err="1" smtClean="0"/>
              <a:t>Lymanets</a:t>
            </a:r>
            <a:endParaRPr lang="fr-FR" sz="1400" dirty="0" smtClean="0"/>
          </a:p>
          <a:p>
            <a:r>
              <a:rPr lang="en-US" sz="1400" b="1" dirty="0"/>
              <a:t>Quality assurance database for the CBM Silicon </a:t>
            </a:r>
            <a:endParaRPr lang="en-US" sz="1400" b="1" dirty="0" smtClean="0"/>
          </a:p>
          <a:p>
            <a:r>
              <a:rPr lang="en-US" sz="1400" b="1" dirty="0" smtClean="0"/>
              <a:t>Tracking System</a:t>
            </a:r>
            <a:endParaRPr lang="en-US" sz="1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0" y="1677768"/>
            <a:ext cx="4136479" cy="310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65126" y="3060364"/>
            <a:ext cx="807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wafer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prober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980" y="3914482"/>
            <a:ext cx="1143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K</a:t>
            </a:r>
            <a:r>
              <a:rPr lang="en-US" b="1" dirty="0" err="1" smtClean="0"/>
              <a:t>eithley</a:t>
            </a:r>
            <a:r>
              <a:rPr lang="en-US" b="1" dirty="0" smtClean="0"/>
              <a:t>, </a:t>
            </a:r>
          </a:p>
          <a:p>
            <a:r>
              <a:rPr lang="en-US" b="1" dirty="0" smtClean="0"/>
              <a:t>LCR meter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220037" y="1956386"/>
            <a:ext cx="1819281" cy="369332"/>
          </a:xfrm>
          <a:prstGeom prst="rect">
            <a:avLst/>
          </a:prstGeom>
          <a:solidFill>
            <a:schemeClr val="bg2"/>
          </a:solidFill>
          <a:ln>
            <a:solidFill>
              <a:srgbClr val="050BF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PC with </a:t>
            </a:r>
            <a:r>
              <a:rPr lang="en-US" b="1" dirty="0" err="1" smtClean="0"/>
              <a:t>LabView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32707" y="4588109"/>
            <a:ext cx="2954463" cy="369332"/>
          </a:xfrm>
          <a:prstGeom prst="rect">
            <a:avLst/>
          </a:prstGeom>
          <a:solidFill>
            <a:schemeClr val="bg2"/>
          </a:solidFill>
          <a:ln>
            <a:solidFill>
              <a:srgbClr val="050BF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Cleanroom @ GSI Darmstadt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7465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7"/>
          <p:cNvGrpSpPr>
            <a:grpSpLocks/>
          </p:cNvGrpSpPr>
          <p:nvPr/>
        </p:nvGrpSpPr>
        <p:grpSpPr bwMode="auto">
          <a:xfrm>
            <a:off x="600075" y="1778150"/>
            <a:ext cx="3524250" cy="3382818"/>
            <a:chOff x="4932040" y="1486195"/>
            <a:chExt cx="3524908" cy="3382965"/>
          </a:xfrm>
        </p:grpSpPr>
        <p:pic>
          <p:nvPicPr>
            <p:cNvPr id="25" name="Picture 3" descr="C:\Users\msingla\Downloads\fall-pside-1003201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1486195"/>
              <a:ext cx="3524908" cy="3382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5919361" y="2024525"/>
              <a:ext cx="701030" cy="3357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ea typeface="+mn-ea"/>
                  <a:cs typeface="Times New Roman" panose="02020603050405020304" pitchFamily="18" charset="0"/>
                </a:rPr>
                <a:t>p-side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b="1" dirty="0" smtClean="0">
                <a:cs typeface="Times New Roman" charset="0"/>
              </a:rPr>
              <a:t>Radiation tolerance tests: </a:t>
            </a:r>
            <a:r>
              <a:rPr lang="en-US" b="1" baseline="30000" dirty="0" smtClean="0">
                <a:cs typeface="Times New Roman" charset="0"/>
              </a:rPr>
              <a:t>241</a:t>
            </a:r>
            <a:r>
              <a:rPr lang="en-US" b="1" dirty="0" smtClean="0">
                <a:cs typeface="Times New Roman" charset="0"/>
              </a:rPr>
              <a:t>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44E7D54C-B6C4-0A4D-92E3-E359AE5D428F}" type="slidenum">
              <a:rPr lang="en-US" smtClean="0"/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en-US"/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902273" y="1778150"/>
            <a:ext cx="3525693" cy="3382818"/>
            <a:chOff x="520872" y="1484783"/>
            <a:chExt cx="3524909" cy="3382965"/>
          </a:xfrm>
        </p:grpSpPr>
        <p:pic>
          <p:nvPicPr>
            <p:cNvPr id="22" name="Picture 2" descr="C:\Users\msingla\Downloads\fall-nside-10032014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872" y="1484783"/>
              <a:ext cx="3524909" cy="3382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1398131" y="2073627"/>
              <a:ext cx="700743" cy="3357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ea typeface="+mn-ea"/>
                  <a:cs typeface="Times New Roman" panose="02020603050405020304" pitchFamily="18" charset="0"/>
                </a:rPr>
                <a:t>n-side</a:t>
              </a:r>
            </a:p>
          </p:txBody>
        </p:sp>
      </p:grpSp>
      <p:sp>
        <p:nvSpPr>
          <p:cNvPr id="20" name="Textfeld 18"/>
          <p:cNvSpPr txBox="1"/>
          <p:nvPr/>
        </p:nvSpPr>
        <p:spPr>
          <a:xfrm>
            <a:off x="6912923" y="5973676"/>
            <a:ext cx="199676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S/N for MIP &gt; 20</a:t>
            </a:r>
            <a:endParaRPr lang="de-DE" sz="2000" b="1" dirty="0"/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1"/>
          <a:stretch/>
        </p:blipFill>
        <p:spPr bwMode="auto">
          <a:xfrm>
            <a:off x="1805580" y="5214831"/>
            <a:ext cx="5136061" cy="160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 flipH="1">
            <a:off x="612648" y="1571290"/>
            <a:ext cx="6692710" cy="304196"/>
          </a:xfrm>
          <a:solidFill>
            <a:srgbClr val="BFBFBF">
              <a:alpha val="63000"/>
            </a:srgbClr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2000" dirty="0">
                <a:cs typeface="Times New Roman" charset="0"/>
              </a:rPr>
              <a:t>59.5 </a:t>
            </a:r>
            <a:r>
              <a:rPr lang="en-US" sz="2000" dirty="0" err="1">
                <a:cs typeface="Times New Roman" charset="0"/>
              </a:rPr>
              <a:t>keV</a:t>
            </a:r>
            <a:r>
              <a:rPr lang="en-US" sz="2000" dirty="0">
                <a:cs typeface="Times New Roman" charset="0"/>
              </a:rPr>
              <a:t>, γ line </a:t>
            </a:r>
            <a:r>
              <a:rPr lang="en-US" sz="2000" dirty="0">
                <a:cs typeface="Times New Roman" charset="0"/>
                <a:sym typeface="Wingdings" charset="0"/>
              </a:rPr>
              <a:t> ~16 </a:t>
            </a:r>
            <a:r>
              <a:rPr lang="en-US" sz="2000" dirty="0" err="1">
                <a:cs typeface="Times New Roman" charset="0"/>
                <a:sym typeface="Wingdings" charset="0"/>
              </a:rPr>
              <a:t>ke</a:t>
            </a:r>
            <a:r>
              <a:rPr lang="en-US" sz="2000" baseline="30000" dirty="0">
                <a:cs typeface="Times New Roman" charset="0"/>
                <a:sym typeface="Wingdings" charset="0"/>
              </a:rPr>
              <a:t>- </a:t>
            </a:r>
            <a:r>
              <a:rPr lang="en-US" sz="2000" dirty="0">
                <a:cs typeface="Times New Roman" charset="0"/>
                <a:sym typeface="Wingdings" charset="0"/>
              </a:rPr>
              <a:t>in silicon</a:t>
            </a:r>
            <a:r>
              <a:rPr lang="en-US" sz="2000" baseline="30000" dirty="0">
                <a:cs typeface="Times New Roman" charset="0"/>
                <a:sym typeface="Wingdings" charset="0"/>
              </a:rPr>
              <a:t> </a:t>
            </a:r>
            <a:r>
              <a:rPr lang="en-US" sz="2000" dirty="0">
                <a:cs typeface="Times New Roman" charset="0"/>
                <a:sym typeface="Wingdings" charset="0"/>
              </a:rPr>
              <a:t> = 2.65 </a:t>
            </a:r>
            <a:r>
              <a:rPr lang="en-US" sz="2000" dirty="0" err="1">
                <a:cs typeface="Times New Roman" charset="0"/>
                <a:sym typeface="Wingdings" charset="0"/>
              </a:rPr>
              <a:t>fC</a:t>
            </a:r>
            <a:r>
              <a:rPr lang="en-US" sz="2000" dirty="0">
                <a:cs typeface="Times New Roman" charset="0"/>
                <a:sym typeface="Wingdings" charset="0"/>
              </a:rPr>
              <a:t> = 116 ± 3 ADC </a:t>
            </a:r>
          </a:p>
        </p:txBody>
      </p:sp>
    </p:spTree>
    <p:extLst>
      <p:ext uri="{BB962C8B-B14F-4D97-AF65-F5344CB8AC3E}">
        <p14:creationId xmlns:p14="http://schemas.microsoft.com/office/powerpoint/2010/main" val="25009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challenges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Minni</a:t>
            </a:r>
            <a:r>
              <a:rPr lang="en-US" dirty="0" smtClean="0"/>
              <a:t> </a:t>
            </a:r>
            <a:r>
              <a:rPr lang="en-US" dirty="0" err="1" smtClean="0"/>
              <a:t>Singla</a:t>
            </a:r>
            <a:r>
              <a:rPr lang="en-US" dirty="0" smtClean="0"/>
              <a:t>- The Silicon Tracking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4E7D54C-B6C4-0A4D-92E3-E359AE5D428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6" descr="Q:\Eigene Dateien\KHuK\Broschüre\Abb hohe Auflösung\UrQMD_new2c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7"/>
          <a:stretch/>
        </p:blipFill>
        <p:spPr bwMode="auto">
          <a:xfrm>
            <a:off x="3989441" y="2342702"/>
            <a:ext cx="5032660" cy="384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4424414" y="1588145"/>
            <a:ext cx="4112383" cy="703263"/>
          </a:xfrm>
          <a:solidFill>
            <a:srgbClr val="BFBFBF">
              <a:alpha val="81175"/>
            </a:srgbClr>
          </a:solidFill>
          <a:ln>
            <a:solidFill>
              <a:srgbClr val="0000F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en-US" sz="1800" dirty="0">
                <a:ea typeface="+mn-ea"/>
                <a:cs typeface="Times New Roman" panose="02020603050405020304" pitchFamily="18" charset="0"/>
              </a:rPr>
              <a:t>GEANT simulation of </a:t>
            </a:r>
            <a:r>
              <a:rPr lang="en-US" sz="1800" dirty="0" smtClean="0">
                <a:ea typeface="+mn-ea"/>
                <a:cs typeface="Times New Roman" panose="02020603050405020304" pitchFamily="18" charset="0"/>
              </a:rPr>
              <a:t>STS from </a:t>
            </a:r>
            <a:r>
              <a:rPr lang="en-US" sz="1800" dirty="0">
                <a:ea typeface="+mn-ea"/>
                <a:cs typeface="Times New Roman" panose="02020603050405020304" pitchFamily="18" charset="0"/>
              </a:rPr>
              <a:t>(</a:t>
            </a:r>
            <a:r>
              <a:rPr lang="en-US" sz="1800" dirty="0" err="1">
                <a:ea typeface="+mn-ea"/>
                <a:cs typeface="Times New Roman" panose="02020603050405020304" pitchFamily="18" charset="0"/>
              </a:rPr>
              <a:t>UrQMD</a:t>
            </a:r>
            <a:r>
              <a:rPr lang="en-US" sz="1800" dirty="0">
                <a:ea typeface="+mn-ea"/>
                <a:cs typeface="Times New Roman" panose="02020603050405020304" pitchFamily="18" charset="0"/>
              </a:rPr>
              <a:t>) one </a:t>
            </a:r>
            <a:r>
              <a:rPr lang="en-US" sz="1800" dirty="0" err="1">
                <a:ea typeface="+mn-ea"/>
                <a:cs typeface="Times New Roman" panose="02020603050405020304" pitchFamily="18" charset="0"/>
              </a:rPr>
              <a:t>Au+Au</a:t>
            </a:r>
            <a:r>
              <a:rPr lang="en-US" sz="1800" dirty="0">
                <a:ea typeface="+mn-ea"/>
                <a:cs typeface="Times New Roman" panose="02020603050405020304" pitchFamily="18" charset="0"/>
              </a:rPr>
              <a:t> collision at </a:t>
            </a:r>
            <a:r>
              <a:rPr lang="en-US" sz="1800" dirty="0" smtClean="0">
                <a:ea typeface="+mn-ea"/>
                <a:cs typeface="Times New Roman" panose="02020603050405020304" pitchFamily="18" charset="0"/>
              </a:rPr>
              <a:t>25 </a:t>
            </a:r>
            <a:r>
              <a:rPr lang="en-US" sz="1800" dirty="0" err="1" smtClean="0">
                <a:ea typeface="+mn-ea"/>
                <a:cs typeface="Times New Roman" panose="02020603050405020304" pitchFamily="18" charset="0"/>
              </a:rPr>
              <a:t>GeV</a:t>
            </a:r>
            <a:r>
              <a:rPr lang="en-US" sz="1800" dirty="0" smtClean="0">
                <a:ea typeface="+mn-ea"/>
                <a:cs typeface="Times New Roman" panose="02020603050405020304" pitchFamily="18" charset="0"/>
              </a:rPr>
              <a:t>/nucleon </a:t>
            </a:r>
            <a:endParaRPr lang="en-US" sz="1800" dirty="0">
              <a:ea typeface="+mn-ea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sz="1600" dirty="0"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42483" y="5571674"/>
            <a:ext cx="5498326" cy="907598"/>
          </a:xfrm>
          <a:prstGeom prst="rect">
            <a:avLst/>
          </a:prstGeom>
          <a:solidFill>
            <a:srgbClr val="BFBFBF">
              <a:alpha val="81175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GB" altLang="en-US" sz="1800" dirty="0">
                <a:solidFill>
                  <a:srgbClr val="000000"/>
                </a:solidFill>
                <a:cs typeface="Times New Roman" pitchFamily="18" charset="0"/>
              </a:rPr>
              <a:t>rare probes: require 10</a:t>
            </a:r>
            <a:r>
              <a:rPr lang="en-GB" altLang="en-US" sz="1800" baseline="30000" dirty="0">
                <a:solidFill>
                  <a:srgbClr val="000000"/>
                </a:solidFill>
                <a:cs typeface="Times New Roman" pitchFamily="18" charset="0"/>
              </a:rPr>
              <a:t>5</a:t>
            </a:r>
            <a:r>
              <a:rPr lang="en-GB" altLang="en-US" sz="1800" dirty="0">
                <a:solidFill>
                  <a:srgbClr val="000000"/>
                </a:solidFill>
                <a:cs typeface="Times New Roman" pitchFamily="18" charset="0"/>
              </a:rPr>
              <a:t> - 10</a:t>
            </a:r>
            <a:r>
              <a:rPr lang="en-GB" altLang="en-US" sz="1800" baseline="30000" dirty="0">
                <a:solidFill>
                  <a:srgbClr val="000000"/>
                </a:solidFill>
                <a:cs typeface="Times New Roman" pitchFamily="18" charset="0"/>
              </a:rPr>
              <a:t>7</a:t>
            </a:r>
            <a:r>
              <a:rPr lang="en-GB" altLang="en-US" sz="18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altLang="en-US" sz="1800" dirty="0" err="1">
                <a:solidFill>
                  <a:srgbClr val="000000"/>
                </a:solidFill>
                <a:cs typeface="Times New Roman" pitchFamily="18" charset="0"/>
              </a:rPr>
              <a:t>Au+Au</a:t>
            </a:r>
            <a:r>
              <a:rPr lang="en-GB" altLang="en-US" sz="1800" dirty="0">
                <a:solidFill>
                  <a:srgbClr val="000000"/>
                </a:solidFill>
                <a:cs typeface="Times New Roman" pitchFamily="18" charset="0"/>
              </a:rPr>
              <a:t>  reactions/sec  </a:t>
            </a:r>
            <a:endParaRPr lang="en-GB" altLang="en-US" sz="1800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altLang="en-US" sz="1800" dirty="0">
                <a:solidFill>
                  <a:srgbClr val="000000"/>
                </a:solidFill>
                <a:cs typeface="Times New Roman" pitchFamily="18" charset="0"/>
              </a:rPr>
              <a:t>Avoid multiple scattering </a:t>
            </a:r>
            <a:r>
              <a:rPr lang="en-US" altLang="en-US" sz="1800" dirty="0">
                <a:solidFill>
                  <a:srgbClr val="000000"/>
                </a:solidFill>
                <a:latin typeface="Wingdings" pitchFamily="2" charset="2"/>
                <a:sym typeface="Wingdings" pitchFamily="2" charset="2"/>
              </a:rPr>
              <a:t></a:t>
            </a:r>
            <a:r>
              <a:rPr lang="en-US" altLang="en-US" sz="1800" dirty="0">
                <a:solidFill>
                  <a:srgbClr val="000000"/>
                </a:solidFill>
                <a:cs typeface="Times New Roman" pitchFamily="18" charset="0"/>
              </a:rPr>
              <a:t> Low material budget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altLang="en-US" sz="1800" dirty="0" smtClean="0">
                <a:solidFill>
                  <a:srgbClr val="000000"/>
                </a:solidFill>
                <a:cs typeface="Times New Roman" pitchFamily="18" charset="0"/>
              </a:rPr>
              <a:t>Max. </a:t>
            </a:r>
            <a:r>
              <a:rPr lang="en-US" altLang="en-US" sz="1800" dirty="0" err="1">
                <a:solidFill>
                  <a:srgbClr val="000000"/>
                </a:solidFill>
                <a:cs typeface="Times New Roman" pitchFamily="18" charset="0"/>
              </a:rPr>
              <a:t>Fluence</a:t>
            </a:r>
            <a:r>
              <a:rPr lang="en-US" altLang="en-US" sz="1800" dirty="0">
                <a:solidFill>
                  <a:srgbClr val="000000"/>
                </a:solidFill>
                <a:cs typeface="Times New Roman" pitchFamily="18" charset="0"/>
              </a:rPr>
              <a:t> 1×10</a:t>
            </a:r>
            <a:r>
              <a:rPr lang="en-US" altLang="en-US" sz="1800" baseline="30000" dirty="0">
                <a:solidFill>
                  <a:srgbClr val="000000"/>
                </a:solidFill>
                <a:cs typeface="Times New Roman" pitchFamily="18" charset="0"/>
              </a:rPr>
              <a:t>14</a:t>
            </a:r>
            <a:r>
              <a:rPr lang="en-US" altLang="en-US" sz="1800" dirty="0">
                <a:solidFill>
                  <a:srgbClr val="000000"/>
                </a:solidFill>
                <a:cs typeface="Times New Roman" pitchFamily="18" charset="0"/>
              </a:rPr>
              <a:t>n</a:t>
            </a:r>
            <a:r>
              <a:rPr lang="en-US" altLang="en-US" sz="1800" baseline="-25000" dirty="0">
                <a:solidFill>
                  <a:srgbClr val="000000"/>
                </a:solidFill>
                <a:cs typeface="Times New Roman" pitchFamily="18" charset="0"/>
              </a:rPr>
              <a:t>eq</a:t>
            </a:r>
            <a:r>
              <a:rPr lang="en-US" altLang="en-US" sz="1800" dirty="0">
                <a:solidFill>
                  <a:srgbClr val="000000"/>
                </a:solidFill>
                <a:cs typeface="Times New Roman" pitchFamily="18" charset="0"/>
              </a:rPr>
              <a:t>cm</a:t>
            </a:r>
            <a:r>
              <a:rPr lang="en-US" altLang="en-US" sz="1800" baseline="30000" dirty="0">
                <a:solidFill>
                  <a:srgbClr val="000000"/>
                </a:solidFill>
                <a:cs typeface="Times New Roman" pitchFamily="18" charset="0"/>
              </a:rPr>
              <a:t>-2</a:t>
            </a:r>
            <a:r>
              <a:rPr lang="en-US" altLang="en-US" sz="18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sz="1800" dirty="0" smtClean="0">
                <a:solidFill>
                  <a:srgbClr val="000000"/>
                </a:solidFill>
                <a:latin typeface="Wingdings" pitchFamily="2" charset="2"/>
                <a:sym typeface="Wingdings" pitchFamily="2" charset="2"/>
              </a:rPr>
              <a:t></a:t>
            </a:r>
            <a:r>
              <a:rPr lang="en-US" altLang="en-US" sz="1800" dirty="0" smtClean="0">
                <a:solidFill>
                  <a:srgbClr val="000000"/>
                </a:solidFill>
                <a:cs typeface="Times New Roman" pitchFamily="18" charset="0"/>
              </a:rPr>
              <a:t>Radiation tolerant sensors</a:t>
            </a:r>
            <a:endParaRPr lang="en-US" altLang="en-US" sz="1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8" name="Picture 7" descr="multiplicity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" y="1829722"/>
            <a:ext cx="4021025" cy="288892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606721" y="3274184"/>
            <a:ext cx="1470218" cy="1379833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25870" y="3563777"/>
            <a:ext cx="1360868" cy="523220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Rare probes:</a:t>
            </a:r>
          </a:p>
          <a:p>
            <a:pPr algn="ctr"/>
            <a:r>
              <a:rPr lang="en-US" sz="1400" b="1" dirty="0" smtClean="0"/>
              <a:t>CBM challenge </a:t>
            </a:r>
            <a:endParaRPr lang="en-US" sz="1400" b="1" dirty="0"/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1886314" y="3706910"/>
            <a:ext cx="588990" cy="270000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>
              <a:solidFill>
                <a:srgbClr val="FF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652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" y="1390901"/>
            <a:ext cx="5095186" cy="276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Q:\Eigene Dateien\Work\CBM\Beam-Tests\Beam-Test-COSY-2014\photos\Johann\IMG_20141214_2113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55" y="3429519"/>
            <a:ext cx="4517898" cy="338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beam set up</a:t>
            </a:r>
            <a:endParaRPr lang="en-US" sz="3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C6AE60A-B69C-4790-82F7-3882EDF23186}" type="slidenum">
              <a:rPr lang="de-DE" smtClean="0"/>
              <a:pPr/>
              <a:t>29</a:t>
            </a:fld>
            <a:endParaRPr lang="de-DE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4738473" y="5123731"/>
            <a:ext cx="4196380" cy="11500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560859" y="4773302"/>
            <a:ext cx="824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BEAM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65748" y="1821807"/>
            <a:ext cx="2940315" cy="830997"/>
          </a:xfrm>
          <a:prstGeom prst="rect">
            <a:avLst/>
          </a:prstGeom>
          <a:solidFill>
            <a:schemeClr val="bg2"/>
          </a:solidFill>
          <a:ln>
            <a:solidFill>
              <a:srgbClr val="050BF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STS 0: Reference station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STS 1: Reference station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STS 2: Station under test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983901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5"/>
          <p:cNvCxnSpPr/>
          <p:nvPr/>
        </p:nvCxnSpPr>
        <p:spPr>
          <a:xfrm>
            <a:off x="228600" y="579437"/>
            <a:ext cx="86868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7338" y="76200"/>
            <a:ext cx="8605837" cy="49053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Module prototype tests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52400" y="6607175"/>
            <a:ext cx="4392613" cy="250825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Tomas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Balog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– 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Silicon Tracking System of the CBM experiment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9" name="Gerade Verbindung 8"/>
          <p:cNvCxnSpPr/>
          <p:nvPr/>
        </p:nvCxnSpPr>
        <p:spPr>
          <a:xfrm>
            <a:off x="228600" y="6553200"/>
            <a:ext cx="86868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4953000" y="6629400"/>
            <a:ext cx="342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4953000" y="6705600"/>
            <a:ext cx="297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liennummernplatzhalter 2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03D2FB0A-8A43-484D-B00D-D8535E04ECAC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228599" y="685800"/>
            <a:ext cx="8094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Second module prototype with CBM05 sensor and second batch of the low-mass </a:t>
            </a:r>
            <a:br>
              <a:rPr lang="en-US" dirty="0" smtClean="0"/>
            </a:br>
            <a:r>
              <a:rPr lang="en-US" dirty="0" smtClean="0"/>
              <a:t>micro-cables </a:t>
            </a:r>
            <a:r>
              <a:rPr lang="de-DE" dirty="0" err="1" smtClean="0"/>
              <a:t>and</a:t>
            </a:r>
            <a:r>
              <a:rPr lang="de-DE" dirty="0" smtClean="0"/>
              <a:t> n-XYTER FEB</a:t>
            </a:r>
            <a:endParaRPr lang="en-US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423690"/>
            <a:ext cx="3086100" cy="22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80840"/>
            <a:ext cx="2990884" cy="491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 rot="2272706">
            <a:off x="6453729" y="2202827"/>
            <a:ext cx="283436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Detailed analysis in progress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7092280" y="3347700"/>
            <a:ext cx="1507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COSY @ </a:t>
            </a:r>
            <a:r>
              <a:rPr lang="en-US" dirty="0" err="1" smtClean="0"/>
              <a:t>Jülich</a:t>
            </a:r>
            <a:endParaRPr lang="de-DE" dirty="0"/>
          </a:p>
        </p:txBody>
      </p:sp>
      <p:pic>
        <p:nvPicPr>
          <p:cNvPr id="16" name="Picture 2" descr="F:\downloads\m4-n-sid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49080"/>
            <a:ext cx="2266114" cy="202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F:\downloads\m4-p-sid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938" y="4124187"/>
            <a:ext cx="2232606" cy="205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>
            <a:off x="1876442" y="4509120"/>
            <a:ext cx="5503870" cy="792088"/>
          </a:xfrm>
          <a:prstGeom prst="straightConnector1">
            <a:avLst/>
          </a:prstGeom>
          <a:ln w="635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876442" y="4509120"/>
            <a:ext cx="2983590" cy="1080120"/>
          </a:xfrm>
          <a:prstGeom prst="straightConnector1">
            <a:avLst/>
          </a:prstGeom>
          <a:ln w="635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768430" y="4409982"/>
            <a:ext cx="216024" cy="2236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129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environment in STS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4E7D54C-B6C4-0A4D-92E3-E359AE5D428F}" type="slidenum">
              <a:rPr lang="en-US" smtClean="0"/>
              <a:t>31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6" y="1752170"/>
            <a:ext cx="5195455" cy="46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60809" y="1897032"/>
            <a:ext cx="177965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STATION 1</a:t>
            </a:r>
          </a:p>
          <a:p>
            <a:pPr algn="ctr"/>
            <a:r>
              <a:rPr lang="en-US" sz="1600" dirty="0">
                <a:sym typeface="Symbol"/>
              </a:rPr>
              <a:t>(</a:t>
            </a:r>
            <a:r>
              <a:rPr lang="en-US" sz="1600" dirty="0" err="1" smtClean="0">
                <a:sym typeface="Symbol"/>
              </a:rPr>
              <a:t>Au+Au</a:t>
            </a:r>
            <a:r>
              <a:rPr lang="en-US" sz="1600" dirty="0" smtClean="0">
                <a:sym typeface="Symbol"/>
              </a:rPr>
              <a:t> @ 10MHz)</a:t>
            </a:r>
            <a:endParaRPr lang="en-US" sz="1600" dirty="0">
              <a:sym typeface="Symbol"/>
            </a:endParaRPr>
          </a:p>
          <a:p>
            <a:pPr algn="ctr"/>
            <a:endParaRPr lang="en-US" b="1" dirty="0"/>
          </a:p>
        </p:txBody>
      </p:sp>
      <p:sp>
        <p:nvSpPr>
          <p:cNvPr id="9" name="Rechteck 12"/>
          <p:cNvSpPr/>
          <p:nvPr/>
        </p:nvSpPr>
        <p:spPr>
          <a:xfrm>
            <a:off x="5262371" y="2613722"/>
            <a:ext cx="3829744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lvl="1" indent="-285750" eaLnBrk="0" hangingPunct="0">
              <a:buFont typeface="Arial" panose="020B0604020202020204" pitchFamily="34" charset="0"/>
              <a:buChar char="•"/>
            </a:pPr>
            <a:r>
              <a:rPr lang="en-GB" b="1" dirty="0">
                <a:sym typeface="Wingdings" pitchFamily="2" charset="2"/>
              </a:rPr>
              <a:t>radiation hard sensors</a:t>
            </a:r>
            <a:r>
              <a:rPr lang="en-GB" dirty="0">
                <a:sym typeface="Wingdings" pitchFamily="2" charset="2"/>
              </a:rPr>
              <a:t>  </a:t>
            </a:r>
          </a:p>
          <a:p>
            <a:pPr>
              <a:buSzPct val="140000"/>
            </a:pPr>
            <a:r>
              <a:rPr lang="en-US" dirty="0">
                <a:sym typeface="Symbol"/>
              </a:rPr>
              <a:t>      compatible with the CBM physics</a:t>
            </a:r>
            <a:br>
              <a:rPr lang="en-US" dirty="0">
                <a:sym typeface="Symbol"/>
              </a:rPr>
            </a:br>
            <a:r>
              <a:rPr lang="en-US" dirty="0">
                <a:sym typeface="Symbol"/>
              </a:rPr>
              <a:t>      program </a:t>
            </a:r>
          </a:p>
          <a:p>
            <a:pPr marL="742950" lvl="1" indent="-285750">
              <a:buSzPct val="100000"/>
              <a:buFont typeface="Arial Narrow" pitchFamily="34" charset="0"/>
              <a:buChar char="―"/>
            </a:pPr>
            <a:r>
              <a:rPr lang="en-US" dirty="0">
                <a:sym typeface="Symbol"/>
              </a:rPr>
              <a:t>1 × 10</a:t>
            </a:r>
            <a:r>
              <a:rPr lang="en-US" baseline="30000" dirty="0">
                <a:sym typeface="Symbol"/>
              </a:rPr>
              <a:t>13</a:t>
            </a:r>
            <a:r>
              <a:rPr lang="en-US" dirty="0">
                <a:sym typeface="Symbol"/>
              </a:rPr>
              <a:t> </a:t>
            </a:r>
            <a:r>
              <a:rPr lang="en-US" dirty="0" err="1">
                <a:sym typeface="Symbol"/>
              </a:rPr>
              <a:t>n</a:t>
            </a:r>
            <a:r>
              <a:rPr lang="en-US" baseline="-25000" dirty="0" err="1">
                <a:sym typeface="Symbol"/>
              </a:rPr>
              <a:t>eq</a:t>
            </a:r>
            <a:r>
              <a:rPr lang="en-US" dirty="0">
                <a:sym typeface="Symbol"/>
              </a:rPr>
              <a:t>/cm</a:t>
            </a:r>
            <a:r>
              <a:rPr lang="en-US" baseline="30000" dirty="0">
                <a:sym typeface="Symbol"/>
              </a:rPr>
              <a:t>2</a:t>
            </a:r>
            <a:r>
              <a:rPr lang="en-US" dirty="0">
                <a:sym typeface="Symbol"/>
              </a:rPr>
              <a:t> (SIS100)</a:t>
            </a:r>
          </a:p>
          <a:p>
            <a:pPr marL="742950" lvl="1" indent="-285750">
              <a:buSzPct val="100000"/>
              <a:buFont typeface="Arial Narrow" pitchFamily="34" charset="0"/>
              <a:buChar char="―"/>
            </a:pPr>
            <a:r>
              <a:rPr lang="en-US" dirty="0">
                <a:sym typeface="Symbol"/>
              </a:rPr>
              <a:t>1 × 10</a:t>
            </a:r>
            <a:r>
              <a:rPr lang="en-US" baseline="30000" dirty="0">
                <a:sym typeface="Symbol"/>
              </a:rPr>
              <a:t>14</a:t>
            </a:r>
            <a:r>
              <a:rPr lang="en-US" dirty="0">
                <a:sym typeface="Symbol"/>
              </a:rPr>
              <a:t> </a:t>
            </a:r>
            <a:r>
              <a:rPr lang="en-US" dirty="0" err="1">
                <a:sym typeface="Symbol"/>
              </a:rPr>
              <a:t>n</a:t>
            </a:r>
            <a:r>
              <a:rPr lang="en-US" baseline="-25000" dirty="0" err="1">
                <a:sym typeface="Symbol"/>
              </a:rPr>
              <a:t>eq</a:t>
            </a:r>
            <a:r>
              <a:rPr lang="en-US" dirty="0">
                <a:sym typeface="Symbol"/>
              </a:rPr>
              <a:t>/cm</a:t>
            </a:r>
            <a:r>
              <a:rPr lang="en-US" baseline="30000" dirty="0">
                <a:sym typeface="Symbol"/>
              </a:rPr>
              <a:t>2 </a:t>
            </a:r>
            <a:r>
              <a:rPr lang="en-US" dirty="0">
                <a:sym typeface="Symbol"/>
              </a:rPr>
              <a:t>(SIS300</a:t>
            </a:r>
            <a:r>
              <a:rPr lang="en-US" dirty="0" smtClean="0">
                <a:sym typeface="Symbol"/>
              </a:rPr>
              <a:t>)</a:t>
            </a:r>
          </a:p>
          <a:p>
            <a:pPr lvl="1">
              <a:buSzPct val="100000"/>
            </a:pPr>
            <a:endParaRPr lang="en-US" dirty="0" smtClean="0">
              <a:sym typeface="Symbol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ym typeface="Symbol"/>
              </a:rPr>
              <a:t> </a:t>
            </a:r>
            <a:r>
              <a:rPr lang="en-US" b="1" dirty="0" smtClean="0">
                <a:sym typeface="Symbol"/>
              </a:rPr>
              <a:t>exchange of sensors after </a:t>
            </a:r>
            <a:r>
              <a:rPr lang="en-US" b="1" dirty="0">
                <a:sym typeface="Symbol"/>
              </a:rPr>
              <a:t>1 × 10</a:t>
            </a:r>
            <a:r>
              <a:rPr lang="en-US" b="1" baseline="30000" dirty="0">
                <a:sym typeface="Symbol"/>
              </a:rPr>
              <a:t>14</a:t>
            </a:r>
            <a:r>
              <a:rPr lang="en-US" b="1" dirty="0">
                <a:sym typeface="Symbol"/>
              </a:rPr>
              <a:t> </a:t>
            </a:r>
            <a:r>
              <a:rPr lang="en-US" b="1" dirty="0" err="1">
                <a:sym typeface="Symbol"/>
              </a:rPr>
              <a:t>n</a:t>
            </a:r>
            <a:r>
              <a:rPr lang="en-US" b="1" baseline="-25000" dirty="0" err="1">
                <a:sym typeface="Symbol"/>
              </a:rPr>
              <a:t>eq</a:t>
            </a:r>
            <a:r>
              <a:rPr lang="en-US" b="1" dirty="0">
                <a:sym typeface="Symbol"/>
              </a:rPr>
              <a:t>/cm</a:t>
            </a:r>
            <a:r>
              <a:rPr lang="en-US" b="1" baseline="30000" dirty="0">
                <a:sym typeface="Symbol"/>
              </a:rPr>
              <a:t>2 </a:t>
            </a:r>
            <a:endParaRPr lang="en-US" b="1" dirty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508835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budget in STS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4E7D54C-B6C4-0A4D-92E3-E359AE5D428F}" type="slidenum">
              <a:rPr lang="en-US" smtClean="0"/>
              <a:t>32</a:t>
            </a:fld>
            <a:endParaRPr lang="en-US"/>
          </a:p>
        </p:txBody>
      </p:sp>
      <p:pic>
        <p:nvPicPr>
          <p:cNvPr id="1026" name="Picture 2" descr="C:\Users\msingla\Desktop\dpg2015\dpg2015\MateralBudget_STS14a_over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03" y="1589962"/>
            <a:ext cx="7312195" cy="475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51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CBM running scenario @ SIS100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4E7D54C-B6C4-0A4D-92E3-E359AE5D428F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308342912"/>
              </p:ext>
            </p:extLst>
          </p:nvPr>
        </p:nvGraphicFramePr>
        <p:xfrm>
          <a:off x="0" y="1852912"/>
          <a:ext cx="9269876" cy="4297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3975"/>
                <a:gridCol w="1633018"/>
                <a:gridCol w="1901402"/>
                <a:gridCol w="1167066"/>
                <a:gridCol w="271441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 smtClean="0"/>
                        <a:t>Physics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case</a:t>
                      </a:r>
                      <a:endParaRPr lang="de-DE" sz="1800" dirty="0"/>
                    </a:p>
                  </a:txBody>
                  <a:tcPr marL="91447" marR="91447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Beam </a:t>
                      </a:r>
                      <a:r>
                        <a:rPr lang="de-DE" sz="1800" dirty="0" err="1" smtClean="0"/>
                        <a:t>intensity</a:t>
                      </a:r>
                      <a:endParaRPr lang="de-DE" sz="1800" dirty="0" smtClean="0"/>
                    </a:p>
                    <a:p>
                      <a:pPr algn="ctr"/>
                      <a:r>
                        <a:rPr lang="de-DE" sz="1800" dirty="0" smtClean="0"/>
                        <a:t>1% int.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baseline="0" dirty="0" err="1" smtClean="0"/>
                        <a:t>target</a:t>
                      </a:r>
                      <a:endParaRPr lang="de-DE" sz="1800" dirty="0"/>
                    </a:p>
                  </a:txBody>
                  <a:tcPr marL="91447" marR="91447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NIEL</a:t>
                      </a:r>
                    </a:p>
                    <a:p>
                      <a:pPr algn="ctr"/>
                      <a:r>
                        <a:rPr lang="de-DE" sz="1800" dirty="0" smtClean="0"/>
                        <a:t>n/cm</a:t>
                      </a:r>
                      <a:r>
                        <a:rPr lang="de-DE" sz="1800" baseline="30000" dirty="0" smtClean="0"/>
                        <a:t>2</a:t>
                      </a:r>
                      <a:r>
                        <a:rPr lang="de-DE" sz="1800" dirty="0" smtClean="0"/>
                        <a:t>/2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baseline="0" dirty="0" err="1" smtClean="0"/>
                        <a:t>month</a:t>
                      </a:r>
                      <a:endParaRPr lang="de-DE" sz="1800" dirty="0" smtClean="0"/>
                    </a:p>
                  </a:txBody>
                  <a:tcPr marL="91447" marR="91447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Beam</a:t>
                      </a:r>
                      <a:r>
                        <a:rPr lang="de-DE" sz="1800" baseline="0" dirty="0" smtClean="0"/>
                        <a:t> t</a:t>
                      </a:r>
                      <a:r>
                        <a:rPr lang="de-DE" sz="1800" dirty="0" smtClean="0"/>
                        <a:t>ime (</a:t>
                      </a:r>
                      <a:r>
                        <a:rPr lang="de-DE" sz="1800" dirty="0" err="1" smtClean="0"/>
                        <a:t>month</a:t>
                      </a:r>
                      <a:r>
                        <a:rPr lang="de-DE" sz="1800" dirty="0" smtClean="0"/>
                        <a:t>)</a:t>
                      </a:r>
                      <a:endParaRPr lang="de-DE" sz="1800" dirty="0"/>
                    </a:p>
                  </a:txBody>
                  <a:tcPr marL="91447" marR="91447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Total NIEL</a:t>
                      </a:r>
                    </a:p>
                    <a:p>
                      <a:pPr algn="ctr"/>
                      <a:r>
                        <a:rPr lang="de-DE" sz="1800" dirty="0" smtClean="0"/>
                        <a:t>n/cm</a:t>
                      </a:r>
                      <a:r>
                        <a:rPr lang="de-DE" sz="1800" baseline="30000" dirty="0" smtClean="0"/>
                        <a:t>2</a:t>
                      </a:r>
                      <a:endParaRPr lang="de-DE" sz="1800" dirty="0" smtClean="0"/>
                    </a:p>
                  </a:txBody>
                  <a:tcPr marL="91447" marR="91447" marT="45704" marB="45704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 smtClean="0"/>
                        <a:t>Au+Au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at</a:t>
                      </a:r>
                      <a:r>
                        <a:rPr lang="de-DE" sz="1600" dirty="0" smtClean="0"/>
                        <a:t> 2, 4, 6, 8, 10 A </a:t>
                      </a:r>
                      <a:r>
                        <a:rPr lang="de-DE" sz="1600" dirty="0" err="1" smtClean="0"/>
                        <a:t>GeV</a:t>
                      </a:r>
                      <a:endParaRPr lang="de-DE" sz="1600" dirty="0" smtClean="0"/>
                    </a:p>
                    <a:p>
                      <a:pPr algn="l"/>
                      <a:r>
                        <a:rPr lang="de-DE" sz="1600" dirty="0" err="1" smtClean="0"/>
                        <a:t>Hadrons</a:t>
                      </a:r>
                      <a:r>
                        <a:rPr lang="de-DE" sz="1600" dirty="0" smtClean="0"/>
                        <a:t>, </a:t>
                      </a:r>
                      <a:r>
                        <a:rPr lang="de-DE" sz="1600" dirty="0" err="1" smtClean="0"/>
                        <a:t>e+e</a:t>
                      </a:r>
                      <a:r>
                        <a:rPr lang="de-DE" sz="1600" dirty="0" smtClean="0"/>
                        <a:t>-</a:t>
                      </a:r>
                      <a:endParaRPr lang="de-DE" sz="1600" dirty="0"/>
                    </a:p>
                  </a:txBody>
                  <a:tcPr marL="91447" marR="91447" marT="45704" marB="45704"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 smtClean="0"/>
                    </a:p>
                    <a:p>
                      <a:pPr algn="ctr"/>
                      <a:r>
                        <a:rPr lang="de-DE" sz="1600" dirty="0" smtClean="0"/>
                        <a:t>10</a:t>
                      </a:r>
                      <a:r>
                        <a:rPr lang="de-DE" sz="1600" baseline="30000" dirty="0" smtClean="0"/>
                        <a:t>7</a:t>
                      </a:r>
                      <a:endParaRPr lang="de-DE" sz="1600" dirty="0"/>
                    </a:p>
                  </a:txBody>
                  <a:tcPr marL="91447" marR="91447" marT="45704" marB="4570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STS1 </a:t>
                      </a:r>
                      <a:r>
                        <a:rPr lang="de-DE" sz="1600" dirty="0" err="1" smtClean="0"/>
                        <a:t>max</a:t>
                      </a:r>
                      <a:r>
                        <a:rPr lang="de-DE" sz="1600" dirty="0" smtClean="0"/>
                        <a:t>: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dirty="0" smtClean="0"/>
                        <a:t>5x10</a:t>
                      </a:r>
                      <a:r>
                        <a:rPr lang="de-DE" sz="1600" baseline="30000" dirty="0" smtClean="0"/>
                        <a:t>10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STS8 </a:t>
                      </a:r>
                      <a:r>
                        <a:rPr lang="de-DE" sz="1600" dirty="0" err="1" smtClean="0"/>
                        <a:t>max</a:t>
                      </a:r>
                      <a:r>
                        <a:rPr lang="de-DE" sz="1600" dirty="0" smtClean="0"/>
                        <a:t>:</a:t>
                      </a:r>
                      <a:r>
                        <a:rPr lang="de-DE" sz="1600" baseline="0" dirty="0" smtClean="0"/>
                        <a:t> 1</a:t>
                      </a:r>
                      <a:r>
                        <a:rPr lang="de-DE" sz="1600" dirty="0" smtClean="0"/>
                        <a:t>x10</a:t>
                      </a:r>
                      <a:r>
                        <a:rPr lang="de-DE" sz="1600" baseline="30000" dirty="0" smtClean="0"/>
                        <a:t>10</a:t>
                      </a:r>
                      <a:r>
                        <a:rPr lang="de-DE" sz="1600" baseline="0" dirty="0" smtClean="0"/>
                        <a:t>  </a:t>
                      </a:r>
                      <a:endParaRPr lang="de-DE" sz="1600" dirty="0"/>
                    </a:p>
                  </a:txBody>
                  <a:tcPr marL="91447" marR="91447" marT="45704" marB="45704"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 smtClean="0"/>
                    </a:p>
                    <a:p>
                      <a:pPr algn="ctr"/>
                      <a:r>
                        <a:rPr lang="de-DE" sz="1600" dirty="0" smtClean="0"/>
                        <a:t>6</a:t>
                      </a:r>
                      <a:endParaRPr lang="de-DE" sz="1600" dirty="0"/>
                    </a:p>
                  </a:txBody>
                  <a:tcPr marL="91447" marR="91447" marT="45704" marB="4570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STS1 </a:t>
                      </a:r>
                      <a:r>
                        <a:rPr lang="de-DE" sz="1600" dirty="0" err="1" smtClean="0"/>
                        <a:t>max</a:t>
                      </a:r>
                      <a:r>
                        <a:rPr lang="de-DE" sz="1600" dirty="0" smtClean="0"/>
                        <a:t>:</a:t>
                      </a:r>
                      <a:r>
                        <a:rPr lang="de-DE" sz="1600" baseline="0" dirty="0" smtClean="0"/>
                        <a:t> 1.5</a:t>
                      </a:r>
                      <a:r>
                        <a:rPr lang="de-DE" sz="1600" dirty="0" smtClean="0"/>
                        <a:t>x10</a:t>
                      </a:r>
                      <a:r>
                        <a:rPr lang="de-DE" sz="1600" baseline="30000" dirty="0" smtClean="0"/>
                        <a:t>11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STS8 </a:t>
                      </a:r>
                      <a:r>
                        <a:rPr lang="de-DE" sz="1600" dirty="0" err="1" smtClean="0"/>
                        <a:t>max</a:t>
                      </a:r>
                      <a:r>
                        <a:rPr lang="de-DE" sz="1600" dirty="0" smtClean="0"/>
                        <a:t>:</a:t>
                      </a:r>
                      <a:r>
                        <a:rPr lang="de-DE" sz="1600" baseline="0" dirty="0" smtClean="0"/>
                        <a:t> 3</a:t>
                      </a:r>
                      <a:r>
                        <a:rPr lang="de-DE" sz="1600" dirty="0" smtClean="0"/>
                        <a:t>x10</a:t>
                      </a:r>
                      <a:r>
                        <a:rPr lang="de-DE" sz="1600" baseline="30000" dirty="0" smtClean="0"/>
                        <a:t>10</a:t>
                      </a:r>
                      <a:endParaRPr lang="de-DE" sz="1600" dirty="0"/>
                    </a:p>
                  </a:txBody>
                  <a:tcPr marL="91447" marR="91447" marT="45704" marB="45704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600" dirty="0" smtClean="0"/>
                        <a:t>C+C </a:t>
                      </a:r>
                      <a:r>
                        <a:rPr lang="de-DE" sz="1600" dirty="0" err="1" smtClean="0"/>
                        <a:t>at</a:t>
                      </a:r>
                      <a:r>
                        <a:rPr lang="de-DE" sz="1600" dirty="0" smtClean="0"/>
                        <a:t> 2, 4, 6, 8, 10 A </a:t>
                      </a:r>
                      <a:r>
                        <a:rPr lang="de-DE" sz="1600" dirty="0" err="1" smtClean="0"/>
                        <a:t>GeV</a:t>
                      </a:r>
                      <a:endParaRPr lang="de-DE" sz="1600" dirty="0" smtClean="0"/>
                    </a:p>
                    <a:p>
                      <a:pPr algn="l"/>
                      <a:r>
                        <a:rPr lang="de-DE" sz="1600" dirty="0" err="1" smtClean="0"/>
                        <a:t>Hadrons</a:t>
                      </a:r>
                      <a:r>
                        <a:rPr lang="de-DE" sz="1600" dirty="0" smtClean="0"/>
                        <a:t>, </a:t>
                      </a:r>
                      <a:r>
                        <a:rPr lang="de-DE" sz="1600" dirty="0" err="1" smtClean="0"/>
                        <a:t>e+e</a:t>
                      </a:r>
                      <a:r>
                        <a:rPr lang="de-DE" sz="1600" dirty="0" smtClean="0"/>
                        <a:t>-</a:t>
                      </a:r>
                    </a:p>
                  </a:txBody>
                  <a:tcPr marL="91447" marR="91447" marT="45704" marB="4570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10</a:t>
                      </a:r>
                      <a:r>
                        <a:rPr lang="de-DE" sz="1600" baseline="30000" dirty="0" smtClean="0"/>
                        <a:t>7</a:t>
                      </a:r>
                      <a:endParaRPr lang="de-DE" sz="1600" dirty="0" smtClean="0"/>
                    </a:p>
                  </a:txBody>
                  <a:tcPr marL="91447" marR="91447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 smtClean="0"/>
                        <a:t>about</a:t>
                      </a:r>
                      <a:endParaRPr lang="de-DE" sz="1600" dirty="0" smtClean="0"/>
                    </a:p>
                    <a:p>
                      <a:pPr algn="ctr"/>
                      <a:r>
                        <a:rPr lang="de-DE" sz="1600" dirty="0" smtClean="0"/>
                        <a:t>20 </a:t>
                      </a:r>
                      <a:r>
                        <a:rPr lang="de-DE" sz="1600" dirty="0" err="1" smtClean="0"/>
                        <a:t>times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less</a:t>
                      </a:r>
                      <a:endParaRPr lang="de-DE" sz="1600" dirty="0" smtClean="0"/>
                    </a:p>
                    <a:p>
                      <a:pPr algn="ctr"/>
                      <a:r>
                        <a:rPr lang="de-DE" sz="1600" dirty="0" err="1" smtClean="0"/>
                        <a:t>than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Au+Au</a:t>
                      </a:r>
                      <a:endParaRPr lang="de-DE" sz="1600" dirty="0"/>
                    </a:p>
                  </a:txBody>
                  <a:tcPr marL="91447" marR="91447" marT="45704" marB="45704"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 smtClean="0"/>
                    </a:p>
                    <a:p>
                      <a:pPr algn="ctr"/>
                      <a:r>
                        <a:rPr lang="de-DE" sz="1600" dirty="0" smtClean="0"/>
                        <a:t>2</a:t>
                      </a:r>
                      <a:endParaRPr lang="de-DE" sz="1600" dirty="0"/>
                    </a:p>
                  </a:txBody>
                  <a:tcPr marL="91447" marR="91447" marT="45704" marB="45704"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 smtClean="0"/>
                    </a:p>
                    <a:p>
                      <a:pPr algn="ctr"/>
                      <a:r>
                        <a:rPr lang="de-DE" sz="1600" dirty="0" smtClean="0"/>
                        <a:t>---</a:t>
                      </a:r>
                      <a:endParaRPr lang="de-DE" sz="1600" dirty="0"/>
                    </a:p>
                  </a:txBody>
                  <a:tcPr marL="91447" marR="91447" marT="45704" marB="45704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 smtClean="0"/>
                        <a:t>p+A</a:t>
                      </a:r>
                      <a:endParaRPr lang="de-DE" sz="1600" dirty="0"/>
                    </a:p>
                  </a:txBody>
                  <a:tcPr marL="91447" marR="91447" marT="45704" marB="4570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10</a:t>
                      </a:r>
                      <a:r>
                        <a:rPr lang="de-DE" sz="1600" baseline="30000" dirty="0" smtClean="0"/>
                        <a:t>9</a:t>
                      </a:r>
                      <a:endParaRPr lang="de-DE" sz="1600" dirty="0" smtClean="0"/>
                    </a:p>
                  </a:txBody>
                  <a:tcPr marL="91447" marR="91447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 smtClean="0"/>
                        <a:t>Similar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to</a:t>
                      </a:r>
                      <a:endParaRPr lang="de-DE" sz="1600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10</a:t>
                      </a:r>
                      <a:r>
                        <a:rPr lang="de-DE" sz="1600" baseline="30000" dirty="0" smtClean="0"/>
                        <a:t>7 </a:t>
                      </a:r>
                      <a:r>
                        <a:rPr lang="de-DE" sz="1600" baseline="0" dirty="0" err="1" smtClean="0"/>
                        <a:t>Au+Au</a:t>
                      </a:r>
                      <a:r>
                        <a:rPr lang="de-DE" sz="1600" baseline="0" dirty="0" smtClean="0"/>
                        <a:t>   </a:t>
                      </a:r>
                      <a:endParaRPr lang="de-DE" sz="1600" dirty="0" smtClean="0"/>
                    </a:p>
                  </a:txBody>
                  <a:tcPr marL="91447" marR="91447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1</a:t>
                      </a:r>
                      <a:endParaRPr lang="de-DE" sz="1600" dirty="0"/>
                    </a:p>
                  </a:txBody>
                  <a:tcPr marL="91447" marR="91447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 smtClean="0"/>
                        <a:t>about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baseline="0" dirty="0" smtClean="0"/>
                        <a:t>2</a:t>
                      </a:r>
                      <a:r>
                        <a:rPr lang="de-DE" sz="1600" dirty="0" smtClean="0"/>
                        <a:t>x10</a:t>
                      </a:r>
                      <a:r>
                        <a:rPr lang="de-DE" sz="1600" baseline="30000" dirty="0" smtClean="0"/>
                        <a:t>10</a:t>
                      </a:r>
                      <a:r>
                        <a:rPr lang="de-DE" sz="1600" baseline="0" dirty="0" smtClean="0"/>
                        <a:t> </a:t>
                      </a:r>
                      <a:endParaRPr lang="de-DE" sz="1600" dirty="0"/>
                    </a:p>
                  </a:txBody>
                  <a:tcPr marL="91447" marR="91447" marT="45704" marB="45704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 smtClean="0"/>
                        <a:t>Au+Au</a:t>
                      </a:r>
                      <a:r>
                        <a:rPr lang="de-DE" sz="1600" baseline="0" dirty="0" smtClean="0"/>
                        <a:t> 10 A </a:t>
                      </a:r>
                      <a:r>
                        <a:rPr lang="de-DE" sz="1600" baseline="0" dirty="0" err="1" smtClean="0"/>
                        <a:t>GeV</a:t>
                      </a:r>
                      <a:endParaRPr lang="de-DE" sz="1600" baseline="0" dirty="0" smtClean="0"/>
                    </a:p>
                    <a:p>
                      <a:pPr algn="l"/>
                      <a:r>
                        <a:rPr lang="de-DE" sz="1600" baseline="0" dirty="0" smtClean="0"/>
                        <a:t>J/</a:t>
                      </a:r>
                      <a:r>
                        <a:rPr lang="el-GR" sz="1600" baseline="0" dirty="0" smtClean="0"/>
                        <a:t>ψ</a:t>
                      </a:r>
                      <a:r>
                        <a:rPr lang="el-GR" sz="1600" baseline="0" dirty="0" smtClean="0">
                          <a:sym typeface="Symbol"/>
                        </a:rPr>
                        <a:t></a:t>
                      </a:r>
                      <a:r>
                        <a:rPr lang="el-GR" sz="1600" baseline="0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</a:t>
                      </a:r>
                      <a:endParaRPr lang="de-DE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704" marB="4570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10</a:t>
                      </a:r>
                      <a:r>
                        <a:rPr lang="de-DE" sz="1600" baseline="30000" dirty="0" smtClean="0"/>
                        <a:t>9</a:t>
                      </a:r>
                      <a:endParaRPr lang="de-DE" sz="1600" dirty="0" smtClean="0"/>
                    </a:p>
                  </a:txBody>
                  <a:tcPr marL="91447" marR="91447" marT="45704" marB="4570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STS1 </a:t>
                      </a:r>
                      <a:r>
                        <a:rPr lang="de-DE" sz="1600" dirty="0" err="1" smtClean="0"/>
                        <a:t>max</a:t>
                      </a:r>
                      <a:r>
                        <a:rPr lang="de-DE" sz="1600" dirty="0" smtClean="0"/>
                        <a:t>: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dirty="0" smtClean="0"/>
                        <a:t>5x10</a:t>
                      </a:r>
                      <a:r>
                        <a:rPr lang="de-DE" sz="1600" baseline="30000" dirty="0" smtClean="0"/>
                        <a:t>12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STS8 </a:t>
                      </a:r>
                      <a:r>
                        <a:rPr lang="de-DE" sz="1600" dirty="0" err="1" smtClean="0"/>
                        <a:t>max</a:t>
                      </a:r>
                      <a:r>
                        <a:rPr lang="de-DE" sz="1600" dirty="0" smtClean="0"/>
                        <a:t>:</a:t>
                      </a:r>
                      <a:r>
                        <a:rPr lang="de-DE" sz="1600" baseline="0" dirty="0" smtClean="0"/>
                        <a:t> 5</a:t>
                      </a:r>
                      <a:r>
                        <a:rPr lang="de-DE" sz="1600" dirty="0" smtClean="0"/>
                        <a:t>x10</a:t>
                      </a:r>
                      <a:r>
                        <a:rPr lang="de-DE" sz="1600" baseline="30000" dirty="0" smtClean="0"/>
                        <a:t>12</a:t>
                      </a:r>
                      <a:r>
                        <a:rPr lang="de-DE" sz="1600" baseline="0" dirty="0" smtClean="0"/>
                        <a:t>  </a:t>
                      </a:r>
                      <a:endParaRPr lang="de-DE" sz="1600" dirty="0" smtClean="0"/>
                    </a:p>
                  </a:txBody>
                  <a:tcPr marL="91447" marR="91447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1</a:t>
                      </a:r>
                      <a:endParaRPr lang="de-DE" sz="1600" dirty="0"/>
                    </a:p>
                  </a:txBody>
                  <a:tcPr marL="91447" marR="91447" marT="45704" marB="4570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STS1 </a:t>
                      </a:r>
                      <a:r>
                        <a:rPr lang="de-DE" sz="1600" dirty="0" err="1" smtClean="0"/>
                        <a:t>max</a:t>
                      </a:r>
                      <a:r>
                        <a:rPr lang="de-DE" sz="1600" dirty="0" smtClean="0"/>
                        <a:t>:</a:t>
                      </a:r>
                      <a:r>
                        <a:rPr lang="de-DE" sz="1600" baseline="0" dirty="0" smtClean="0"/>
                        <a:t> 2.5</a:t>
                      </a:r>
                      <a:r>
                        <a:rPr lang="de-DE" sz="1600" dirty="0" smtClean="0"/>
                        <a:t>x10</a:t>
                      </a:r>
                      <a:r>
                        <a:rPr lang="de-DE" sz="1600" baseline="30000" dirty="0" smtClean="0"/>
                        <a:t>12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STS8 </a:t>
                      </a:r>
                      <a:r>
                        <a:rPr lang="de-DE" sz="1600" dirty="0" err="1" smtClean="0"/>
                        <a:t>max</a:t>
                      </a:r>
                      <a:r>
                        <a:rPr lang="de-DE" sz="1600" dirty="0" smtClean="0"/>
                        <a:t>: </a:t>
                      </a:r>
                      <a:r>
                        <a:rPr lang="de-DE" sz="1600" baseline="0" dirty="0" smtClean="0"/>
                        <a:t> 2.5</a:t>
                      </a:r>
                      <a:r>
                        <a:rPr lang="de-DE" sz="1600" dirty="0" smtClean="0"/>
                        <a:t>x10</a:t>
                      </a:r>
                      <a:r>
                        <a:rPr lang="de-DE" sz="1600" baseline="30000" dirty="0" smtClean="0"/>
                        <a:t>12</a:t>
                      </a:r>
                      <a:r>
                        <a:rPr lang="de-DE" sz="1600" baseline="0" dirty="0" smtClean="0"/>
                        <a:t>  </a:t>
                      </a:r>
                      <a:endParaRPr lang="de-DE" sz="1600" dirty="0" smtClean="0"/>
                    </a:p>
                  </a:txBody>
                  <a:tcPr marL="91447" marR="91447" marT="45704" marB="45704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600" b="1" dirty="0" err="1" smtClean="0"/>
                        <a:t>Sum</a:t>
                      </a:r>
                      <a:r>
                        <a:rPr lang="de-DE" sz="1600" b="1" dirty="0" smtClean="0"/>
                        <a:t> SIS100</a:t>
                      </a:r>
                      <a:endParaRPr lang="de-DE" sz="1600" b="1" dirty="0"/>
                    </a:p>
                  </a:txBody>
                  <a:tcPr marL="91447" marR="91447" marT="45704" marB="45704"/>
                </a:tc>
                <a:tc>
                  <a:txBody>
                    <a:bodyPr/>
                    <a:lstStyle/>
                    <a:p>
                      <a:pPr algn="ctr"/>
                      <a:endParaRPr lang="de-DE" sz="1600"/>
                    </a:p>
                  </a:txBody>
                  <a:tcPr marL="91447" marR="91447" marT="45704" marB="45704"/>
                </a:tc>
                <a:tc>
                  <a:txBody>
                    <a:bodyPr/>
                    <a:lstStyle/>
                    <a:p>
                      <a:pPr algn="ctr"/>
                      <a:endParaRPr lang="de-DE" sz="1600"/>
                    </a:p>
                  </a:txBody>
                  <a:tcPr marL="91447" marR="91447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10</a:t>
                      </a:r>
                      <a:endParaRPr lang="de-DE" sz="1600" dirty="0"/>
                    </a:p>
                  </a:txBody>
                  <a:tcPr marL="91447" marR="91447" marT="45704" marB="4570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/>
                        <a:t>STS1 </a:t>
                      </a:r>
                      <a:r>
                        <a:rPr lang="de-DE" sz="1600" b="1" dirty="0" err="1" smtClean="0"/>
                        <a:t>max</a:t>
                      </a:r>
                      <a:r>
                        <a:rPr lang="de-DE" sz="1600" b="1" dirty="0" smtClean="0"/>
                        <a:t>:</a:t>
                      </a:r>
                      <a:r>
                        <a:rPr lang="de-DE" sz="1600" b="1" baseline="0" dirty="0" smtClean="0"/>
                        <a:t> 2.7</a:t>
                      </a:r>
                      <a:r>
                        <a:rPr lang="de-DE" sz="1600" b="1" dirty="0" smtClean="0"/>
                        <a:t>x10</a:t>
                      </a:r>
                      <a:r>
                        <a:rPr lang="de-DE" sz="1600" b="1" baseline="30000" dirty="0" smtClean="0"/>
                        <a:t>12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/>
                        <a:t>STS8 </a:t>
                      </a:r>
                      <a:r>
                        <a:rPr lang="de-DE" sz="1600" b="1" dirty="0" err="1" smtClean="0"/>
                        <a:t>max</a:t>
                      </a:r>
                      <a:r>
                        <a:rPr lang="de-DE" sz="1600" b="1" dirty="0" smtClean="0"/>
                        <a:t>:</a:t>
                      </a:r>
                      <a:r>
                        <a:rPr lang="de-DE" sz="1600" b="1" baseline="0" dirty="0" smtClean="0"/>
                        <a:t> 2.5</a:t>
                      </a:r>
                      <a:r>
                        <a:rPr lang="de-DE" sz="1600" b="1" dirty="0" smtClean="0"/>
                        <a:t>x10</a:t>
                      </a:r>
                      <a:r>
                        <a:rPr lang="de-DE" sz="1600" b="1" baseline="30000" dirty="0" smtClean="0"/>
                        <a:t>12</a:t>
                      </a:r>
                      <a:endParaRPr lang="de-DE" sz="1600" b="1" dirty="0"/>
                    </a:p>
                  </a:txBody>
                  <a:tcPr marL="91447" marR="91447" marT="45704" marB="45704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64777" y="1436511"/>
            <a:ext cx="5810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en-US" b="1" dirty="0" err="1">
                <a:solidFill>
                  <a:srgbClr val="000000"/>
                </a:solidFill>
                <a:cs typeface="Arial" charset="0"/>
              </a:rPr>
              <a:t>Assumption</a:t>
            </a:r>
            <a:r>
              <a:rPr lang="de-DE" altLang="en-US" b="1" dirty="0">
                <a:solidFill>
                  <a:srgbClr val="000000"/>
                </a:solidFill>
                <a:cs typeface="Arial" charset="0"/>
              </a:rPr>
              <a:t>: beam </a:t>
            </a:r>
            <a:r>
              <a:rPr lang="de-DE" altLang="en-US" b="1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de-DE" altLang="en-US" b="1" dirty="0">
                <a:solidFill>
                  <a:srgbClr val="000000"/>
                </a:solidFill>
                <a:cs typeface="Arial" charset="0"/>
              </a:rPr>
              <a:t> 2 </a:t>
            </a:r>
            <a:r>
              <a:rPr lang="de-DE" altLang="en-US" b="1" dirty="0" err="1">
                <a:solidFill>
                  <a:srgbClr val="000000"/>
                </a:solidFill>
                <a:cs typeface="Arial" charset="0"/>
              </a:rPr>
              <a:t>month</a:t>
            </a:r>
            <a:r>
              <a:rPr lang="de-DE" altLang="en-US" b="1" dirty="0">
                <a:solidFill>
                  <a:srgbClr val="000000"/>
                </a:solidFill>
                <a:cs typeface="Arial" charset="0"/>
              </a:rPr>
              <a:t>/</a:t>
            </a:r>
            <a:r>
              <a:rPr lang="de-DE" altLang="en-US" b="1" dirty="0" err="1">
                <a:solidFill>
                  <a:srgbClr val="000000"/>
                </a:solidFill>
                <a:cs typeface="Arial" charset="0"/>
              </a:rPr>
              <a:t>year</a:t>
            </a:r>
            <a:r>
              <a:rPr lang="de-DE" altLang="en-US" b="1" dirty="0">
                <a:solidFill>
                  <a:srgbClr val="000000"/>
                </a:solidFill>
                <a:cs typeface="Arial" charset="0"/>
              </a:rPr>
              <a:t> x 5 </a:t>
            </a:r>
            <a:r>
              <a:rPr lang="de-DE" altLang="en-US" b="1" dirty="0" err="1">
                <a:solidFill>
                  <a:srgbClr val="000000"/>
                </a:solidFill>
                <a:cs typeface="Arial" charset="0"/>
              </a:rPr>
              <a:t>years</a:t>
            </a:r>
            <a:r>
              <a:rPr lang="de-DE" altLang="en-US" b="1" dirty="0">
                <a:solidFill>
                  <a:srgbClr val="000000"/>
                </a:solidFill>
                <a:cs typeface="Arial" charset="0"/>
              </a:rPr>
              <a:t> = 10 </a:t>
            </a:r>
            <a:r>
              <a:rPr lang="de-DE" altLang="en-US" b="1" dirty="0" err="1">
                <a:solidFill>
                  <a:srgbClr val="000000"/>
                </a:solidFill>
                <a:cs typeface="Arial" charset="0"/>
              </a:rPr>
              <a:t>month</a:t>
            </a:r>
            <a:endParaRPr lang="de-DE" altLang="en-US" b="1" dirty="0">
              <a:solidFill>
                <a:srgbClr val="000000"/>
              </a:solidFill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349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CBM running scenario @ SIS300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4E7D54C-B6C4-0A4D-92E3-E359AE5D428F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07663316"/>
              </p:ext>
            </p:extLst>
          </p:nvPr>
        </p:nvGraphicFramePr>
        <p:xfrm>
          <a:off x="3045" y="1784672"/>
          <a:ext cx="9195546" cy="4728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9109"/>
                <a:gridCol w="1619924"/>
                <a:gridCol w="1886156"/>
                <a:gridCol w="1157708"/>
                <a:gridCol w="2692649"/>
              </a:tblGrid>
              <a:tr h="959408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 smtClean="0"/>
                        <a:t>Physics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case</a:t>
                      </a:r>
                      <a:endParaRPr lang="de-DE" sz="1800" dirty="0"/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Beam </a:t>
                      </a:r>
                      <a:r>
                        <a:rPr lang="de-DE" sz="1800" dirty="0" err="1" smtClean="0"/>
                        <a:t>intensity</a:t>
                      </a:r>
                      <a:endParaRPr lang="de-DE" sz="1800" dirty="0" smtClean="0"/>
                    </a:p>
                    <a:p>
                      <a:pPr algn="ctr"/>
                      <a:r>
                        <a:rPr lang="de-DE" sz="1800" dirty="0" smtClean="0"/>
                        <a:t>1% int.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baseline="0" dirty="0" err="1" smtClean="0"/>
                        <a:t>target</a:t>
                      </a:r>
                      <a:endParaRPr lang="de-DE" sz="1800" dirty="0"/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NIEL</a:t>
                      </a:r>
                    </a:p>
                    <a:p>
                      <a:pPr algn="ctr"/>
                      <a:r>
                        <a:rPr lang="de-DE" sz="1800" dirty="0" smtClean="0"/>
                        <a:t>n/cm</a:t>
                      </a:r>
                      <a:r>
                        <a:rPr lang="de-DE" sz="1800" baseline="30000" dirty="0" smtClean="0"/>
                        <a:t>2</a:t>
                      </a:r>
                      <a:r>
                        <a:rPr lang="de-DE" sz="1800" dirty="0" smtClean="0"/>
                        <a:t>/2</a:t>
                      </a:r>
                      <a:r>
                        <a:rPr lang="de-DE" sz="1800" baseline="0" dirty="0" smtClean="0"/>
                        <a:t> </a:t>
                      </a:r>
                      <a:r>
                        <a:rPr lang="de-DE" sz="1800" baseline="0" dirty="0" err="1" smtClean="0"/>
                        <a:t>month</a:t>
                      </a:r>
                      <a:endParaRPr lang="de-DE" sz="1800" dirty="0" smtClean="0"/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Beam</a:t>
                      </a:r>
                      <a:r>
                        <a:rPr lang="de-DE" sz="1800" baseline="0" dirty="0" smtClean="0"/>
                        <a:t> ti</a:t>
                      </a:r>
                      <a:r>
                        <a:rPr lang="de-DE" sz="1800" dirty="0" smtClean="0"/>
                        <a:t>me (</a:t>
                      </a:r>
                      <a:r>
                        <a:rPr lang="de-DE" sz="1800" dirty="0" err="1" smtClean="0"/>
                        <a:t>month</a:t>
                      </a:r>
                      <a:r>
                        <a:rPr lang="de-DE" sz="1800" dirty="0" smtClean="0"/>
                        <a:t>)</a:t>
                      </a:r>
                      <a:endParaRPr lang="de-DE" sz="1800" dirty="0"/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/>
                        <a:t>Total NIEL</a:t>
                      </a:r>
                    </a:p>
                    <a:p>
                      <a:pPr algn="ctr"/>
                      <a:r>
                        <a:rPr lang="de-DE" sz="1800" dirty="0" smtClean="0"/>
                        <a:t>n/cm</a:t>
                      </a:r>
                      <a:r>
                        <a:rPr lang="de-DE" sz="1800" baseline="30000" dirty="0" smtClean="0"/>
                        <a:t>2</a:t>
                      </a:r>
                      <a:endParaRPr lang="de-DE" sz="1800" dirty="0" smtClean="0"/>
                    </a:p>
                  </a:txBody>
                  <a:tcPr marL="91447" marR="91447" marT="45699" marB="45699"/>
                </a:tc>
              </a:tr>
              <a:tr h="870158"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 smtClean="0"/>
                        <a:t>Au+Au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at</a:t>
                      </a:r>
                      <a:r>
                        <a:rPr lang="de-DE" sz="1600" dirty="0" smtClean="0"/>
                        <a:t> 15, 20, 25, 30, 35 A </a:t>
                      </a:r>
                      <a:r>
                        <a:rPr lang="de-DE" sz="1600" dirty="0" err="1" smtClean="0"/>
                        <a:t>GeV</a:t>
                      </a:r>
                      <a:endParaRPr lang="de-DE" sz="1600" dirty="0" smtClean="0"/>
                    </a:p>
                    <a:p>
                      <a:pPr algn="l"/>
                      <a:r>
                        <a:rPr lang="de-DE" sz="1600" dirty="0" err="1" smtClean="0"/>
                        <a:t>Hadrons</a:t>
                      </a:r>
                      <a:r>
                        <a:rPr lang="de-DE" sz="1600" dirty="0" smtClean="0"/>
                        <a:t>, </a:t>
                      </a:r>
                      <a:r>
                        <a:rPr lang="de-DE" sz="1600" dirty="0" err="1" smtClean="0"/>
                        <a:t>e+e</a:t>
                      </a:r>
                      <a:r>
                        <a:rPr lang="de-DE" sz="1600" dirty="0" smtClean="0"/>
                        <a:t>-</a:t>
                      </a:r>
                      <a:endParaRPr lang="de-DE" sz="1600" dirty="0"/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 smtClean="0"/>
                    </a:p>
                    <a:p>
                      <a:pPr algn="ctr"/>
                      <a:r>
                        <a:rPr lang="de-DE" sz="1600" dirty="0" smtClean="0"/>
                        <a:t>10</a:t>
                      </a:r>
                      <a:r>
                        <a:rPr lang="de-DE" sz="1600" baseline="30000" dirty="0" smtClean="0"/>
                        <a:t>7</a:t>
                      </a:r>
                      <a:endParaRPr lang="de-DE" sz="1600" dirty="0"/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STS1 </a:t>
                      </a:r>
                      <a:r>
                        <a:rPr lang="de-DE" sz="1600" dirty="0" err="1" smtClean="0"/>
                        <a:t>max</a:t>
                      </a:r>
                      <a:r>
                        <a:rPr lang="de-DE" sz="1600" dirty="0" smtClean="0"/>
                        <a:t>:</a:t>
                      </a:r>
                      <a:r>
                        <a:rPr lang="de-DE" sz="1600" baseline="0" dirty="0" smtClean="0"/>
                        <a:t> 2</a:t>
                      </a:r>
                      <a:r>
                        <a:rPr lang="de-DE" sz="1600" dirty="0" smtClean="0"/>
                        <a:t>x10</a:t>
                      </a:r>
                      <a:r>
                        <a:rPr lang="de-DE" sz="1600" baseline="30000" dirty="0" smtClean="0"/>
                        <a:t>11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STS8 </a:t>
                      </a:r>
                      <a:r>
                        <a:rPr lang="de-DE" sz="1600" dirty="0" err="1" smtClean="0"/>
                        <a:t>max</a:t>
                      </a:r>
                      <a:r>
                        <a:rPr lang="de-DE" sz="1600" dirty="0" smtClean="0"/>
                        <a:t>:</a:t>
                      </a:r>
                      <a:r>
                        <a:rPr lang="de-DE" sz="1600" baseline="0" dirty="0" smtClean="0"/>
                        <a:t> 1</a:t>
                      </a:r>
                      <a:r>
                        <a:rPr lang="de-DE" sz="1600" dirty="0" smtClean="0"/>
                        <a:t>x10</a:t>
                      </a:r>
                      <a:r>
                        <a:rPr lang="de-DE" sz="1600" baseline="30000" dirty="0" smtClean="0"/>
                        <a:t>10</a:t>
                      </a:r>
                      <a:r>
                        <a:rPr lang="de-DE" sz="1600" baseline="0" dirty="0" smtClean="0"/>
                        <a:t>  </a:t>
                      </a:r>
                      <a:endParaRPr lang="de-DE" sz="1600" dirty="0"/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 smtClean="0"/>
                    </a:p>
                    <a:p>
                      <a:pPr algn="ctr"/>
                      <a:r>
                        <a:rPr lang="de-DE" sz="1600" dirty="0" smtClean="0"/>
                        <a:t>12</a:t>
                      </a:r>
                      <a:endParaRPr lang="de-DE" sz="1600" dirty="0"/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STS1 </a:t>
                      </a:r>
                      <a:r>
                        <a:rPr lang="de-DE" sz="1600" dirty="0" err="1" smtClean="0"/>
                        <a:t>max</a:t>
                      </a:r>
                      <a:r>
                        <a:rPr lang="de-DE" sz="1600" dirty="0" smtClean="0"/>
                        <a:t>:</a:t>
                      </a:r>
                      <a:r>
                        <a:rPr lang="de-DE" sz="1600" baseline="0" dirty="0" smtClean="0"/>
                        <a:t> 1.2</a:t>
                      </a:r>
                      <a:r>
                        <a:rPr lang="de-DE" sz="1600" dirty="0" smtClean="0"/>
                        <a:t>x10</a:t>
                      </a:r>
                      <a:r>
                        <a:rPr lang="de-DE" sz="1600" baseline="30000" dirty="0" smtClean="0"/>
                        <a:t>12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STS8 </a:t>
                      </a:r>
                      <a:r>
                        <a:rPr lang="de-DE" sz="1600" dirty="0" err="1" smtClean="0"/>
                        <a:t>max</a:t>
                      </a:r>
                      <a:r>
                        <a:rPr lang="de-DE" sz="1600" dirty="0" smtClean="0"/>
                        <a:t>:</a:t>
                      </a:r>
                      <a:r>
                        <a:rPr lang="de-DE" sz="1600" baseline="0" dirty="0" smtClean="0"/>
                        <a:t> 6</a:t>
                      </a:r>
                      <a:r>
                        <a:rPr lang="de-DE" sz="1600" dirty="0" smtClean="0"/>
                        <a:t>x10</a:t>
                      </a:r>
                      <a:r>
                        <a:rPr lang="de-DE" sz="1600" baseline="30000" dirty="0" smtClean="0"/>
                        <a:t>10</a:t>
                      </a:r>
                      <a:endParaRPr lang="de-DE" sz="1600" dirty="0"/>
                    </a:p>
                  </a:txBody>
                  <a:tcPr marL="91447" marR="91447" marT="45699" marB="45699"/>
                </a:tc>
              </a:tr>
              <a:tr h="870158">
                <a:tc>
                  <a:txBody>
                    <a:bodyPr/>
                    <a:lstStyle/>
                    <a:p>
                      <a:pPr algn="l"/>
                      <a:r>
                        <a:rPr lang="de-DE" sz="1600" dirty="0" smtClean="0"/>
                        <a:t>C+C </a:t>
                      </a:r>
                      <a:r>
                        <a:rPr lang="de-DE" sz="1600" dirty="0" err="1" smtClean="0"/>
                        <a:t>at</a:t>
                      </a:r>
                      <a:r>
                        <a:rPr lang="de-DE" sz="1600" dirty="0" smtClean="0"/>
                        <a:t> 15, 20, 25, 30, 35 A </a:t>
                      </a:r>
                      <a:r>
                        <a:rPr lang="de-DE" sz="1600" dirty="0" err="1" smtClean="0"/>
                        <a:t>GeV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Hadrons</a:t>
                      </a:r>
                      <a:r>
                        <a:rPr lang="de-DE" sz="1600" dirty="0" smtClean="0"/>
                        <a:t>, </a:t>
                      </a:r>
                      <a:r>
                        <a:rPr lang="de-DE" sz="1600" dirty="0" err="1" smtClean="0"/>
                        <a:t>e+e</a:t>
                      </a:r>
                      <a:r>
                        <a:rPr lang="de-DE" sz="1600" dirty="0" smtClean="0"/>
                        <a:t>-</a:t>
                      </a:r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10</a:t>
                      </a:r>
                      <a:r>
                        <a:rPr lang="de-DE" sz="1600" baseline="30000" dirty="0" smtClean="0"/>
                        <a:t>7</a:t>
                      </a:r>
                      <a:endParaRPr lang="de-DE" sz="1600" dirty="0" smtClean="0"/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 smtClean="0"/>
                        <a:t>about</a:t>
                      </a:r>
                      <a:endParaRPr lang="de-DE" sz="1600" dirty="0" smtClean="0"/>
                    </a:p>
                    <a:p>
                      <a:pPr algn="ctr"/>
                      <a:r>
                        <a:rPr lang="de-DE" sz="1600" dirty="0" smtClean="0"/>
                        <a:t>20 </a:t>
                      </a:r>
                      <a:r>
                        <a:rPr lang="de-DE" sz="1600" dirty="0" err="1" smtClean="0"/>
                        <a:t>times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less</a:t>
                      </a:r>
                      <a:endParaRPr lang="de-DE" sz="1600" dirty="0" smtClean="0"/>
                    </a:p>
                    <a:p>
                      <a:pPr algn="ctr"/>
                      <a:r>
                        <a:rPr lang="de-DE" sz="1600" dirty="0" err="1" smtClean="0"/>
                        <a:t>than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Au+Au</a:t>
                      </a:r>
                      <a:endParaRPr lang="de-DE" sz="1600" dirty="0"/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 smtClean="0"/>
                    </a:p>
                    <a:p>
                      <a:pPr algn="ctr"/>
                      <a:r>
                        <a:rPr lang="de-DE" sz="1600" dirty="0" smtClean="0"/>
                        <a:t>6</a:t>
                      </a:r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 smtClean="0"/>
                    </a:p>
                    <a:p>
                      <a:pPr algn="ctr"/>
                      <a:r>
                        <a:rPr lang="de-DE" sz="1600" dirty="0" smtClean="0"/>
                        <a:t>---</a:t>
                      </a:r>
                      <a:endParaRPr lang="de-DE" sz="1600" dirty="0"/>
                    </a:p>
                  </a:txBody>
                  <a:tcPr marL="91447" marR="91447" marT="45699" marB="45699"/>
                </a:tc>
              </a:tr>
              <a:tr h="468532"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 smtClean="0"/>
                        <a:t>p+A</a:t>
                      </a:r>
                      <a:endParaRPr lang="de-DE" sz="1600" dirty="0"/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10</a:t>
                      </a:r>
                      <a:r>
                        <a:rPr lang="de-DE" sz="1600" baseline="30000" dirty="0" smtClean="0"/>
                        <a:t>9</a:t>
                      </a:r>
                      <a:endParaRPr lang="de-DE" sz="1600" dirty="0" smtClean="0"/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 smtClean="0"/>
                        <a:t>Similar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to</a:t>
                      </a:r>
                      <a:endParaRPr lang="de-DE" sz="1600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10</a:t>
                      </a:r>
                      <a:r>
                        <a:rPr lang="de-DE" sz="1600" baseline="30000" dirty="0" smtClean="0"/>
                        <a:t>7 </a:t>
                      </a:r>
                      <a:r>
                        <a:rPr lang="de-DE" sz="1600" baseline="0" dirty="0" err="1" smtClean="0"/>
                        <a:t>Au+Au</a:t>
                      </a:r>
                      <a:r>
                        <a:rPr lang="de-DE" sz="1600" baseline="0" dirty="0" smtClean="0"/>
                        <a:t> </a:t>
                      </a:r>
                      <a:endParaRPr lang="de-DE" sz="1600" dirty="0" smtClean="0"/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6</a:t>
                      </a:r>
                      <a:endParaRPr lang="de-DE" sz="1600" dirty="0"/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 smtClean="0"/>
                        <a:t>about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baseline="0" dirty="0" smtClean="0"/>
                        <a:t>6</a:t>
                      </a:r>
                      <a:r>
                        <a:rPr lang="de-DE" sz="1600" dirty="0" smtClean="0"/>
                        <a:t>x10</a:t>
                      </a:r>
                      <a:r>
                        <a:rPr lang="de-DE" sz="1600" baseline="30000" dirty="0" smtClean="0"/>
                        <a:t>11</a:t>
                      </a:r>
                      <a:r>
                        <a:rPr lang="de-DE" sz="1600" baseline="0" dirty="0" smtClean="0"/>
                        <a:t> </a:t>
                      </a:r>
                      <a:endParaRPr lang="de-DE" sz="1600" dirty="0"/>
                    </a:p>
                  </a:txBody>
                  <a:tcPr marL="91447" marR="91447" marT="45699" marB="45699"/>
                </a:tc>
              </a:tr>
              <a:tr h="870158"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 smtClean="0"/>
                        <a:t>Au+Au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dirty="0" err="1" smtClean="0"/>
                        <a:t>at</a:t>
                      </a:r>
                      <a:r>
                        <a:rPr lang="de-DE" sz="1600" dirty="0" smtClean="0"/>
                        <a:t> 15, 20, 25, 30, 35 A </a:t>
                      </a:r>
                      <a:r>
                        <a:rPr lang="de-DE" sz="1600" dirty="0" err="1" smtClean="0"/>
                        <a:t>GeV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baseline="0" dirty="0" smtClean="0"/>
                        <a:t>J/</a:t>
                      </a:r>
                      <a:r>
                        <a:rPr lang="el-GR" sz="1600" baseline="0" dirty="0" smtClean="0"/>
                        <a:t>ψ</a:t>
                      </a:r>
                      <a:r>
                        <a:rPr lang="el-GR" sz="1600" baseline="0" dirty="0" smtClean="0">
                          <a:sym typeface="Symbol"/>
                        </a:rPr>
                        <a:t></a:t>
                      </a:r>
                      <a:r>
                        <a:rPr lang="el-GR" sz="1600" baseline="0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</a:t>
                      </a:r>
                      <a:endParaRPr lang="de-DE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10</a:t>
                      </a:r>
                      <a:r>
                        <a:rPr lang="de-DE" sz="1600" baseline="30000" dirty="0" smtClean="0"/>
                        <a:t>9</a:t>
                      </a:r>
                      <a:endParaRPr lang="de-DE" sz="1600" dirty="0" smtClean="0"/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STS1 </a:t>
                      </a:r>
                      <a:r>
                        <a:rPr lang="de-DE" sz="1600" dirty="0" err="1" smtClean="0"/>
                        <a:t>max</a:t>
                      </a:r>
                      <a:r>
                        <a:rPr lang="de-DE" sz="1600" dirty="0" smtClean="0"/>
                        <a:t>:</a:t>
                      </a:r>
                      <a:r>
                        <a:rPr lang="de-DE" sz="1600" baseline="0" dirty="0" smtClean="0"/>
                        <a:t> 2</a:t>
                      </a:r>
                      <a:r>
                        <a:rPr lang="de-DE" sz="1600" dirty="0" smtClean="0"/>
                        <a:t>x10</a:t>
                      </a:r>
                      <a:r>
                        <a:rPr lang="de-DE" sz="1600" baseline="30000" dirty="0" smtClean="0"/>
                        <a:t>13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STS8 </a:t>
                      </a:r>
                      <a:r>
                        <a:rPr lang="de-DE" sz="1600" dirty="0" err="1" smtClean="0"/>
                        <a:t>max</a:t>
                      </a:r>
                      <a:r>
                        <a:rPr lang="de-DE" sz="1600" dirty="0" smtClean="0"/>
                        <a:t>:</a:t>
                      </a:r>
                      <a:r>
                        <a:rPr lang="de-DE" sz="1600" baseline="0" dirty="0" smtClean="0"/>
                        <a:t> 2</a:t>
                      </a:r>
                      <a:r>
                        <a:rPr lang="de-DE" sz="1600" dirty="0" smtClean="0"/>
                        <a:t>x10</a:t>
                      </a:r>
                      <a:r>
                        <a:rPr lang="de-DE" sz="1600" baseline="30000" dirty="0" smtClean="0"/>
                        <a:t>13</a:t>
                      </a:r>
                      <a:r>
                        <a:rPr lang="de-DE" sz="1600" baseline="0" dirty="0" smtClean="0"/>
                        <a:t>  </a:t>
                      </a:r>
                      <a:endParaRPr lang="de-DE" sz="1600" dirty="0" smtClean="0"/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6</a:t>
                      </a:r>
                      <a:endParaRPr lang="de-DE" sz="1600" dirty="0"/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STS1 </a:t>
                      </a:r>
                      <a:r>
                        <a:rPr lang="de-DE" sz="1600" dirty="0" err="1" smtClean="0"/>
                        <a:t>max</a:t>
                      </a:r>
                      <a:r>
                        <a:rPr lang="de-DE" sz="1600" dirty="0" smtClean="0"/>
                        <a:t>:</a:t>
                      </a:r>
                      <a:r>
                        <a:rPr lang="de-DE" sz="1600" baseline="0" dirty="0" smtClean="0"/>
                        <a:t> 6</a:t>
                      </a:r>
                      <a:r>
                        <a:rPr lang="de-DE" sz="1600" dirty="0" smtClean="0"/>
                        <a:t>x10</a:t>
                      </a:r>
                      <a:r>
                        <a:rPr lang="de-DE" sz="1600" baseline="30000" dirty="0" smtClean="0"/>
                        <a:t>13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STS8 </a:t>
                      </a:r>
                      <a:r>
                        <a:rPr lang="de-DE" sz="1600" dirty="0" err="1" smtClean="0"/>
                        <a:t>max</a:t>
                      </a:r>
                      <a:r>
                        <a:rPr lang="de-DE" sz="1600" dirty="0" smtClean="0"/>
                        <a:t>:</a:t>
                      </a:r>
                      <a:r>
                        <a:rPr lang="de-DE" sz="1600" baseline="0" dirty="0" smtClean="0"/>
                        <a:t> 6</a:t>
                      </a:r>
                      <a:r>
                        <a:rPr lang="de-DE" sz="1600" dirty="0" smtClean="0"/>
                        <a:t>x10</a:t>
                      </a:r>
                      <a:r>
                        <a:rPr lang="de-DE" sz="1600" baseline="30000" dirty="0" smtClean="0"/>
                        <a:t>13</a:t>
                      </a:r>
                      <a:r>
                        <a:rPr lang="de-DE" sz="1600" baseline="0" dirty="0" smtClean="0"/>
                        <a:t>  </a:t>
                      </a:r>
                      <a:endParaRPr lang="de-DE" sz="1600" dirty="0" smtClean="0"/>
                    </a:p>
                  </a:txBody>
                  <a:tcPr marL="91447" marR="91447" marT="45699" marB="45699"/>
                </a:tc>
              </a:tr>
              <a:tr h="468532">
                <a:tc>
                  <a:txBody>
                    <a:bodyPr/>
                    <a:lstStyle/>
                    <a:p>
                      <a:pPr algn="l"/>
                      <a:r>
                        <a:rPr lang="de-DE" sz="1600" b="1" dirty="0" err="1" smtClean="0"/>
                        <a:t>Sum</a:t>
                      </a:r>
                      <a:r>
                        <a:rPr lang="de-DE" sz="1600" b="1" dirty="0" smtClean="0"/>
                        <a:t> SIS300</a:t>
                      </a:r>
                      <a:endParaRPr lang="de-DE" sz="1600" b="1" dirty="0"/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algn="ctr"/>
                      <a:endParaRPr lang="de-DE" sz="1600"/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/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30</a:t>
                      </a:r>
                      <a:endParaRPr lang="de-DE" sz="1600" dirty="0"/>
                    </a:p>
                  </a:txBody>
                  <a:tcPr marL="91447" marR="91447" marT="45699" marB="4569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/>
                        <a:t>STS1 </a:t>
                      </a:r>
                      <a:r>
                        <a:rPr lang="de-DE" sz="1600" b="1" dirty="0" err="1" smtClean="0"/>
                        <a:t>max</a:t>
                      </a:r>
                      <a:r>
                        <a:rPr lang="de-DE" sz="1600" b="1" dirty="0" smtClean="0"/>
                        <a:t>:</a:t>
                      </a:r>
                      <a:r>
                        <a:rPr lang="de-DE" sz="1600" b="1" baseline="0" dirty="0" smtClean="0"/>
                        <a:t> 6.2</a:t>
                      </a:r>
                      <a:r>
                        <a:rPr lang="de-DE" sz="1600" b="1" dirty="0" smtClean="0"/>
                        <a:t>x10</a:t>
                      </a:r>
                      <a:r>
                        <a:rPr lang="de-DE" sz="1600" b="1" baseline="30000" dirty="0" smtClean="0"/>
                        <a:t>13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/>
                        <a:t>STS8 </a:t>
                      </a:r>
                      <a:r>
                        <a:rPr lang="de-DE" sz="1600" b="1" dirty="0" err="1" smtClean="0"/>
                        <a:t>max</a:t>
                      </a:r>
                      <a:r>
                        <a:rPr lang="de-DE" sz="1600" b="1" dirty="0" smtClean="0"/>
                        <a:t>:</a:t>
                      </a:r>
                      <a:r>
                        <a:rPr lang="de-DE" sz="1600" b="1" baseline="0" dirty="0" smtClean="0"/>
                        <a:t> 6.1</a:t>
                      </a:r>
                      <a:r>
                        <a:rPr lang="de-DE" sz="1600" b="1" dirty="0" smtClean="0"/>
                        <a:t>x10</a:t>
                      </a:r>
                      <a:r>
                        <a:rPr lang="de-DE" sz="1600" b="1" baseline="30000" dirty="0" smtClean="0"/>
                        <a:t>13</a:t>
                      </a:r>
                      <a:endParaRPr lang="de-DE" sz="1600" b="1" dirty="0"/>
                    </a:p>
                  </a:txBody>
                  <a:tcPr marL="91447" marR="91447" marT="45699" marB="45699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64777" y="1436511"/>
            <a:ext cx="5932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en-US" b="1" dirty="0" err="1">
                <a:solidFill>
                  <a:srgbClr val="000000"/>
                </a:solidFill>
                <a:cs typeface="Arial" charset="0"/>
              </a:rPr>
              <a:t>Assumption</a:t>
            </a:r>
            <a:r>
              <a:rPr lang="de-DE" altLang="en-US" b="1" dirty="0">
                <a:solidFill>
                  <a:srgbClr val="000000"/>
                </a:solidFill>
                <a:cs typeface="Arial" charset="0"/>
              </a:rPr>
              <a:t>: beam </a:t>
            </a:r>
            <a:r>
              <a:rPr lang="de-DE" altLang="en-US" b="1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de-DE" altLang="en-US" b="1" dirty="0">
                <a:solidFill>
                  <a:srgbClr val="000000"/>
                </a:solidFill>
                <a:cs typeface="Arial" charset="0"/>
              </a:rPr>
              <a:t> 2 </a:t>
            </a:r>
            <a:r>
              <a:rPr lang="de-DE" altLang="en-US" b="1" dirty="0" err="1">
                <a:solidFill>
                  <a:srgbClr val="000000"/>
                </a:solidFill>
                <a:cs typeface="Arial" charset="0"/>
              </a:rPr>
              <a:t>month</a:t>
            </a:r>
            <a:r>
              <a:rPr lang="de-DE" altLang="en-US" b="1" dirty="0">
                <a:solidFill>
                  <a:srgbClr val="000000"/>
                </a:solidFill>
                <a:cs typeface="Arial" charset="0"/>
              </a:rPr>
              <a:t>/</a:t>
            </a:r>
            <a:r>
              <a:rPr lang="de-DE" altLang="en-US" b="1" dirty="0" err="1">
                <a:solidFill>
                  <a:srgbClr val="000000"/>
                </a:solidFill>
                <a:cs typeface="Arial" charset="0"/>
              </a:rPr>
              <a:t>year</a:t>
            </a:r>
            <a:r>
              <a:rPr lang="de-DE" altLang="en-US" b="1" dirty="0">
                <a:solidFill>
                  <a:srgbClr val="000000"/>
                </a:solidFill>
                <a:cs typeface="Arial" charset="0"/>
              </a:rPr>
              <a:t> x </a:t>
            </a:r>
            <a:r>
              <a:rPr lang="de-DE" altLang="en-US" b="1" dirty="0" smtClean="0">
                <a:solidFill>
                  <a:srgbClr val="000000"/>
                </a:solidFill>
                <a:cs typeface="Arial" charset="0"/>
              </a:rPr>
              <a:t>15 </a:t>
            </a:r>
            <a:r>
              <a:rPr lang="de-DE" altLang="en-US" b="1" dirty="0" err="1">
                <a:solidFill>
                  <a:srgbClr val="000000"/>
                </a:solidFill>
                <a:cs typeface="Arial" charset="0"/>
              </a:rPr>
              <a:t>years</a:t>
            </a:r>
            <a:r>
              <a:rPr lang="de-DE" altLang="en-US" b="1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de-DE" altLang="en-US" b="1" dirty="0" smtClean="0">
                <a:solidFill>
                  <a:srgbClr val="000000"/>
                </a:solidFill>
                <a:cs typeface="Arial" charset="0"/>
              </a:rPr>
              <a:t>30 </a:t>
            </a:r>
            <a:r>
              <a:rPr lang="de-DE" altLang="en-US" b="1" dirty="0" err="1">
                <a:solidFill>
                  <a:srgbClr val="000000"/>
                </a:solidFill>
                <a:cs typeface="Arial" charset="0"/>
              </a:rPr>
              <a:t>month</a:t>
            </a:r>
            <a:endParaRPr lang="de-DE" altLang="en-US" b="1" dirty="0">
              <a:solidFill>
                <a:srgbClr val="000000"/>
              </a:solidFill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117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Readout chip: </a:t>
            </a:r>
            <a:r>
              <a:rPr lang="en-US" sz="2800" dirty="0" smtClean="0"/>
              <a:t>STS-XYTER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C6AE60A-B69C-4790-82F7-3882EDF23186}" type="slidenum">
              <a:rPr lang="de-DE" smtClean="0"/>
              <a:pPr/>
              <a:t>35</a:t>
            </a:fld>
            <a:endParaRPr lang="de-DE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76200"/>
            <a:ext cx="807844" cy="187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29"/>
          <p:cNvSpPr/>
          <p:nvPr/>
        </p:nvSpPr>
        <p:spPr>
          <a:xfrm>
            <a:off x="8153400" y="76199"/>
            <a:ext cx="762000" cy="6520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2" descr="\\WinfileSvF\CBM$Root\jheuser\Eigene Dateien\work\CBM\GSI-Scientific-Report-2012\AGH-STS-XYTER\fig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032" y="1957468"/>
            <a:ext cx="3923368" cy="147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\\WinfileSvF\CBM$Root\jheuser\Eigene Dateien\work\CBM\GSI-Scientific-Report-2012\AGH-STS-XYTER\fig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122" y="4647244"/>
            <a:ext cx="1960142" cy="126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834" y="3833674"/>
            <a:ext cx="2225566" cy="207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7"/>
          <p:cNvSpPr/>
          <p:nvPr/>
        </p:nvSpPr>
        <p:spPr>
          <a:xfrm>
            <a:off x="32360" y="1650354"/>
            <a:ext cx="49596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full-size prototype dedicated to </a:t>
            </a:r>
            <a:r>
              <a:rPr lang="en-US" sz="1600" dirty="0"/>
              <a:t>signal  </a:t>
            </a:r>
            <a:r>
              <a:rPr lang="en-US" sz="1600" dirty="0" smtClean="0"/>
              <a:t>detection from </a:t>
            </a:r>
            <a:r>
              <a:rPr lang="en-US" sz="1600" dirty="0"/>
              <a:t>the </a:t>
            </a:r>
            <a:r>
              <a:rPr lang="en-US" sz="1600" dirty="0" smtClean="0"/>
              <a:t>double-sided micro-strip sensors </a:t>
            </a:r>
            <a:r>
              <a:rPr lang="en-US" sz="1600" dirty="0"/>
              <a:t>in the CBM </a:t>
            </a:r>
            <a:r>
              <a:rPr lang="en-US" sz="1600" dirty="0" smtClean="0"/>
              <a:t>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fast </a:t>
            </a:r>
            <a:r>
              <a:rPr lang="en-US" sz="1600" dirty="0">
                <a:sym typeface="Symbol"/>
              </a:rPr>
              <a:t> </a:t>
            </a:r>
            <a:r>
              <a:rPr lang="en-US" sz="1600" dirty="0"/>
              <a:t>low noise </a:t>
            </a:r>
            <a:r>
              <a:rPr lang="en-US" sz="1600" dirty="0">
                <a:sym typeface="Symbol"/>
              </a:rPr>
              <a:t> </a:t>
            </a:r>
            <a:r>
              <a:rPr lang="en-US" sz="1600" dirty="0"/>
              <a:t>low power </a:t>
            </a:r>
            <a:r>
              <a:rPr lang="en-US" sz="1600" dirty="0" smtClean="0"/>
              <a:t>dissipation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new w.r.t.  n-XYTER architecture: 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sz="1600" dirty="0"/>
              <a:t>effective two-level discriminator </a:t>
            </a:r>
            <a:r>
              <a:rPr lang="en-US" sz="1600" dirty="0" smtClean="0"/>
              <a:t>scheme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50359" y="5709060"/>
            <a:ext cx="3540136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HK 48.56 Wed 17:00 C/Foyer</a:t>
            </a:r>
            <a:r>
              <a:rPr lang="fr-FR" sz="1400" dirty="0" smtClean="0"/>
              <a:t>, </a:t>
            </a:r>
            <a:r>
              <a:rPr lang="en-US" sz="1400" dirty="0" err="1"/>
              <a:t>Iurii</a:t>
            </a:r>
            <a:r>
              <a:rPr lang="en-US" sz="1400" dirty="0"/>
              <a:t> Sorokin</a:t>
            </a:r>
            <a:endParaRPr lang="fr-FR" sz="1400" dirty="0" smtClean="0"/>
          </a:p>
          <a:p>
            <a:r>
              <a:rPr lang="en-US" sz="1400" b="1" dirty="0"/>
              <a:t>The STS-XYTER ASIC – a dedicated front-end </a:t>
            </a:r>
            <a:endParaRPr lang="en-US" sz="1400" b="1" dirty="0" smtClean="0"/>
          </a:p>
          <a:p>
            <a:r>
              <a:rPr lang="en-US" sz="1400" b="1" dirty="0" smtClean="0"/>
              <a:t>chip </a:t>
            </a:r>
            <a:r>
              <a:rPr lang="en-US" sz="1400" b="1" dirty="0"/>
              <a:t>for the CBM Silicon Tracking System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12647" y="3489928"/>
            <a:ext cx="254911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STS-XYTER ASIC</a:t>
            </a:r>
          </a:p>
          <a:p>
            <a:pPr algn="ctr"/>
            <a:r>
              <a:rPr lang="en-US" sz="1600" i="1" dirty="0"/>
              <a:t>v1.0 produced</a:t>
            </a:r>
            <a:br>
              <a:rPr lang="en-US" sz="1600" i="1" dirty="0"/>
            </a:br>
            <a:r>
              <a:rPr lang="en-US" sz="1600" i="1" dirty="0"/>
              <a:t>(v2.0 under design) </a:t>
            </a:r>
            <a:br>
              <a:rPr lang="en-US" sz="1600" i="1" dirty="0"/>
            </a:br>
            <a:r>
              <a:rPr lang="en-US" sz="1600" i="1" dirty="0"/>
              <a:t>UMC 180 nm CMOS</a:t>
            </a:r>
          </a:p>
          <a:p>
            <a:pPr algn="ctr"/>
            <a:r>
              <a:rPr lang="en-US" sz="1600" b="1" dirty="0" smtClean="0"/>
              <a:t> </a:t>
            </a:r>
            <a:endParaRPr lang="de-DE" sz="1600" b="1" dirty="0"/>
          </a:p>
        </p:txBody>
      </p:sp>
      <p:graphicFrame>
        <p:nvGraphicFramePr>
          <p:cNvPr id="16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871896"/>
              </p:ext>
            </p:extLst>
          </p:nvPr>
        </p:nvGraphicFramePr>
        <p:xfrm>
          <a:off x="274776" y="3679103"/>
          <a:ext cx="3096344" cy="19202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44301"/>
                <a:gridCol w="1952043"/>
              </a:tblGrid>
              <a:tr h="2646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channels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128,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polarity +/-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</a:tr>
              <a:tr h="228411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noise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900 e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at 30 pF load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</a:tr>
              <a:tr h="216981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ADC range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fC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5 bit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</a:tr>
              <a:tr h="167451">
                <a:tc>
                  <a:txBody>
                    <a:bodyPr/>
                    <a:lstStyle/>
                    <a:p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lock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250 MHz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</a:tr>
              <a:tr h="184596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power 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&lt; 10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mW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/channel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</a:tr>
              <a:tr h="249366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timestamp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&lt; 5 ns  resolution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</a:tr>
              <a:tr h="159831">
                <a:tc>
                  <a:txBody>
                    <a:bodyPr/>
                    <a:lstStyle/>
                    <a:p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out interface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4(5) × 500 Mbit/s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LVDS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18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050672" y="5907988"/>
            <a:ext cx="17123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FEB cooling box </a:t>
            </a:r>
            <a:endParaRPr lang="en-US" dirty="0" smtClean="0"/>
          </a:p>
          <a:p>
            <a:r>
              <a:rPr lang="en-US" dirty="0" smtClean="0"/>
              <a:t>with </a:t>
            </a:r>
            <a:r>
              <a:rPr lang="en-US" dirty="0"/>
              <a:t>FEB boards </a:t>
            </a:r>
          </a:p>
        </p:txBody>
      </p:sp>
    </p:spTree>
    <p:extLst>
      <p:ext uri="{BB962C8B-B14F-4D97-AF65-F5344CB8AC3E}">
        <p14:creationId xmlns:p14="http://schemas.microsoft.com/office/powerpoint/2010/main" val="1159829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Cooling in STS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C6AE60A-B69C-4790-82F7-3882EDF23186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7" name="Textfeld 18"/>
          <p:cNvSpPr txBox="1"/>
          <p:nvPr/>
        </p:nvSpPr>
        <p:spPr>
          <a:xfrm>
            <a:off x="5011855" y="5799393"/>
            <a:ext cx="4022961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HK 31.5 Tue 18:00 M/HS2</a:t>
            </a:r>
            <a:r>
              <a:rPr lang="fr-FR" sz="1400" dirty="0" smtClean="0"/>
              <a:t>, </a:t>
            </a:r>
            <a:r>
              <a:rPr lang="en-US" sz="1400" dirty="0"/>
              <a:t>Jorge Sanchez Rosado</a:t>
            </a:r>
            <a:endParaRPr lang="fr-FR" sz="1400" dirty="0" smtClean="0"/>
          </a:p>
          <a:p>
            <a:r>
              <a:rPr lang="en-US" sz="1400" b="1" dirty="0"/>
              <a:t>Development of a CO2 Cooling System for the </a:t>
            </a:r>
            <a:r>
              <a:rPr lang="en-US" sz="1400" b="1" dirty="0" smtClean="0"/>
              <a:t>CBM</a:t>
            </a:r>
          </a:p>
          <a:p>
            <a:r>
              <a:rPr lang="en-US" sz="1400" b="1" dirty="0" smtClean="0"/>
              <a:t>Silicon </a:t>
            </a:r>
            <a:r>
              <a:rPr lang="en-US" sz="1400" b="1" dirty="0"/>
              <a:t>Tracking System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839449" y="1617973"/>
            <a:ext cx="2069382" cy="3151303"/>
            <a:chOff x="240469" y="1630950"/>
            <a:chExt cx="2069382" cy="3466433"/>
          </a:xfrm>
        </p:grpSpPr>
        <p:grpSp>
          <p:nvGrpSpPr>
            <p:cNvPr id="8" name="Group 22"/>
            <p:cNvGrpSpPr>
              <a:grpSpLocks noChangeAspect="1"/>
            </p:cNvGrpSpPr>
            <p:nvPr/>
          </p:nvGrpSpPr>
          <p:grpSpPr>
            <a:xfrm>
              <a:off x="240469" y="1936183"/>
              <a:ext cx="2069382" cy="2835455"/>
              <a:chOff x="178470" y="1528939"/>
              <a:chExt cx="3232242" cy="4428799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70" y="1896009"/>
                <a:ext cx="3232242" cy="3452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ight Arrow 27"/>
              <p:cNvSpPr/>
              <p:nvPr/>
            </p:nvSpPr>
            <p:spPr bwMode="auto">
              <a:xfrm rot="16200000">
                <a:off x="1221350" y="1348428"/>
                <a:ext cx="928747" cy="1289770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/>
            </p:spPr>
            <p:txBody>
              <a:bodyPr rtlCol="0" anchor="ctr">
                <a:spAutoFit/>
              </a:bodyPr>
              <a:lstStyle/>
              <a:p>
                <a:pPr algn="ctr"/>
                <a:endParaRPr lang="de-DE" dirty="0">
                  <a:solidFill>
                    <a:srgbClr val="00599D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Right Arrow 28"/>
              <p:cNvSpPr/>
              <p:nvPr/>
            </p:nvSpPr>
            <p:spPr bwMode="auto">
              <a:xfrm rot="5400000">
                <a:off x="1255275" y="4848479"/>
                <a:ext cx="928747" cy="1289771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/>
            </p:spPr>
            <p:txBody>
              <a:bodyPr rtlCol="0" anchor="ctr">
                <a:spAutoFit/>
              </a:bodyPr>
              <a:lstStyle/>
              <a:p>
                <a:pPr algn="ctr"/>
                <a:endParaRPr lang="de-DE" dirty="0">
                  <a:solidFill>
                    <a:srgbClr val="00599D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" name="TextBox 29"/>
            <p:cNvSpPr txBox="1"/>
            <p:nvPr/>
          </p:nvSpPr>
          <p:spPr>
            <a:xfrm>
              <a:off x="750227" y="1630950"/>
              <a:ext cx="1049867" cy="305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>
                  <a:latin typeface="+mn-lt"/>
                </a:rPr>
                <a:t>20 kW</a:t>
              </a:r>
              <a:endParaRPr lang="de-DE" dirty="0" smtClean="0">
                <a:latin typeface="+mn-lt"/>
              </a:endParaRPr>
            </a:p>
          </p:txBody>
        </p:sp>
        <p:sp>
          <p:nvSpPr>
            <p:cNvPr id="13" name="TextBox 30"/>
            <p:cNvSpPr txBox="1"/>
            <p:nvPr/>
          </p:nvSpPr>
          <p:spPr>
            <a:xfrm>
              <a:off x="680525" y="4792150"/>
              <a:ext cx="1049867" cy="305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>
                  <a:latin typeface="+mn-lt"/>
                </a:rPr>
                <a:t>20 kW</a:t>
              </a:r>
              <a:endParaRPr lang="de-DE" dirty="0" smtClean="0">
                <a:latin typeface="+mn-lt"/>
              </a:endParaRPr>
            </a:p>
          </p:txBody>
        </p:sp>
      </p:grp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7810"/>
            <a:ext cx="3058373" cy="307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31"/>
          <p:cNvSpPr txBox="1"/>
          <p:nvPr/>
        </p:nvSpPr>
        <p:spPr>
          <a:xfrm>
            <a:off x="0" y="1597864"/>
            <a:ext cx="54156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STS read-out electronics dissipates ca. 40 kW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cooling with bi-phase CO2: </a:t>
            </a:r>
            <a:endParaRPr lang="en-US" dirty="0"/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en-US" dirty="0" smtClean="0"/>
              <a:t>high efficiency at small spatial requirement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standard for tracker upgrades at LHC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cooperation of GSI with </a:t>
            </a:r>
            <a:r>
              <a:rPr lang="en-US" dirty="0" smtClean="0"/>
              <a:t>CERN: TRACI-XL</a:t>
            </a:r>
            <a:endParaRPr lang="en-US" dirty="0"/>
          </a:p>
        </p:txBody>
      </p:sp>
      <p:sp>
        <p:nvSpPr>
          <p:cNvPr id="17" name="Rectangle 33"/>
          <p:cNvSpPr/>
          <p:nvPr/>
        </p:nvSpPr>
        <p:spPr>
          <a:xfrm>
            <a:off x="139611" y="5665046"/>
            <a:ext cx="2779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/>
              <a:t>TRACI-XL:</a:t>
            </a:r>
            <a:endParaRPr lang="de-DE" b="1" dirty="0"/>
          </a:p>
          <a:p>
            <a:r>
              <a:rPr lang="de-DE" sz="1800" b="1" dirty="0" smtClean="0">
                <a:latin typeface="+mn-lt"/>
              </a:rPr>
              <a:t>1 kW </a:t>
            </a:r>
            <a:r>
              <a:rPr lang="de-DE" sz="1800" b="1" dirty="0" err="1" smtClean="0">
                <a:latin typeface="+mn-lt"/>
              </a:rPr>
              <a:t>test</a:t>
            </a:r>
            <a:r>
              <a:rPr lang="de-DE" sz="1800" b="1" dirty="0" smtClean="0">
                <a:latin typeface="+mn-lt"/>
              </a:rPr>
              <a:t> </a:t>
            </a:r>
            <a:r>
              <a:rPr lang="de-DE" sz="1800" b="1" dirty="0" err="1" smtClean="0">
                <a:latin typeface="+mn-lt"/>
              </a:rPr>
              <a:t>cooling</a:t>
            </a:r>
            <a:r>
              <a:rPr lang="de-DE" sz="1800" b="1" dirty="0" smtClean="0">
                <a:latin typeface="+mn-lt"/>
              </a:rPr>
              <a:t> </a:t>
            </a:r>
            <a:r>
              <a:rPr lang="de-DE" sz="1800" b="1" dirty="0" err="1" smtClean="0">
                <a:latin typeface="+mn-lt"/>
              </a:rPr>
              <a:t>system</a:t>
            </a:r>
            <a:endParaRPr lang="de-DE" sz="1800" b="1" dirty="0">
              <a:latin typeface="+mn-lt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612364" y="6132002"/>
            <a:ext cx="284107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EU-FP7 CRISP</a:t>
            </a:r>
            <a:b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14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Work </a:t>
            </a:r>
            <a:r>
              <a:rPr lang="en-US" sz="1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P</a:t>
            </a:r>
            <a:r>
              <a:rPr lang="en-US" sz="14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ackage CO</a:t>
            </a:r>
            <a:r>
              <a:rPr lang="en-US" sz="1400" i="1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cooling</a:t>
            </a:r>
          </a:p>
          <a:p>
            <a:pPr algn="ctr">
              <a:spcBef>
                <a:spcPct val="0"/>
              </a:spcBef>
              <a:defRPr/>
            </a:pPr>
            <a:r>
              <a:rPr lang="de-DE" sz="1100" dirty="0" smtClean="0"/>
              <a:t>(http</a:t>
            </a:r>
            <a:r>
              <a:rPr lang="de-DE" sz="1100" dirty="0"/>
              <a:t>://www.crisp-fp7.eu</a:t>
            </a:r>
            <a:r>
              <a:rPr lang="de-DE" sz="1100" dirty="0" smtClean="0"/>
              <a:t>/)</a:t>
            </a:r>
            <a:endParaRPr lang="de-DE" sz="1100" dirty="0"/>
          </a:p>
          <a:p>
            <a:pPr algn="ctr" eaLnBrk="1" hangingPunct="1">
              <a:spcBef>
                <a:spcPct val="0"/>
              </a:spcBef>
              <a:defRPr/>
            </a:pPr>
            <a:endParaRPr lang="en-US" sz="1100" i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34"/>
          <p:cNvSpPr txBox="1"/>
          <p:nvPr/>
        </p:nvSpPr>
        <p:spPr>
          <a:xfrm>
            <a:off x="2729540" y="5221292"/>
            <a:ext cx="3220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+mn-lt"/>
              </a:rPr>
              <a:t>“2-phase accumulator controlled loop”</a:t>
            </a:r>
            <a:endParaRPr lang="de-DE" sz="1400" b="1" dirty="0" smtClean="0">
              <a:latin typeface="+mn-lt"/>
            </a:endParaRPr>
          </a:p>
        </p:txBody>
      </p:sp>
      <p:pic>
        <p:nvPicPr>
          <p:cNvPr id="21" name="Picture 55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0" r="9082" b="18369"/>
          <a:stretch/>
        </p:blipFill>
        <p:spPr bwMode="auto">
          <a:xfrm>
            <a:off x="3250480" y="3537676"/>
            <a:ext cx="2251748" cy="178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32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Constraints in STS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360" y="6589834"/>
            <a:ext cx="5421083" cy="365125"/>
          </a:xfrm>
        </p:spPr>
        <p:txBody>
          <a:bodyPr/>
          <a:lstStyle/>
          <a:p>
            <a:r>
              <a:rPr lang="en-US" dirty="0" err="1" smtClean="0"/>
              <a:t>Minni</a:t>
            </a:r>
            <a:r>
              <a:rPr lang="en-US" dirty="0" smtClean="0"/>
              <a:t> </a:t>
            </a:r>
            <a:r>
              <a:rPr lang="en-US" dirty="0" err="1" smtClean="0"/>
              <a:t>Singla</a:t>
            </a:r>
            <a:r>
              <a:rPr lang="en-US" dirty="0" smtClean="0"/>
              <a:t>- The Silicon Tracking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4E7D54C-B6C4-0A4D-92E3-E359AE5D428F}" type="slidenum">
              <a:rPr lang="en-US" smtClean="0"/>
              <a:t>3</a:t>
            </a:fld>
            <a:endParaRPr lang="en-US"/>
          </a:p>
        </p:txBody>
      </p:sp>
      <p:grpSp>
        <p:nvGrpSpPr>
          <p:cNvPr id="30" name="Gruppieren 13"/>
          <p:cNvGrpSpPr/>
          <p:nvPr/>
        </p:nvGrpSpPr>
        <p:grpSpPr>
          <a:xfrm>
            <a:off x="4806418" y="2219541"/>
            <a:ext cx="4240925" cy="3639883"/>
            <a:chOff x="395536" y="980726"/>
            <a:chExt cx="6912768" cy="5184577"/>
          </a:xfrm>
        </p:grpSpPr>
        <p:pic>
          <p:nvPicPr>
            <p:cNvPr id="31" name="Picture 4" descr="F:\Work\CBM\STS-TDR\STS-TDR_Final-Full_3Dec2012\integration\system-integration\figs\CBM_STS_pic-overwiew-dimetric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21" r="8724"/>
            <a:stretch/>
          </p:blipFill>
          <p:spPr bwMode="auto">
            <a:xfrm>
              <a:off x="395536" y="980726"/>
              <a:ext cx="5276772" cy="51845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sp>
          <p:nvSpPr>
            <p:cNvPr id="32" name="Textfeld 15"/>
            <p:cNvSpPr txBox="1"/>
            <p:nvPr/>
          </p:nvSpPr>
          <p:spPr>
            <a:xfrm>
              <a:off x="4716016" y="2157602"/>
              <a:ext cx="824324" cy="526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STS</a:t>
              </a:r>
              <a:endParaRPr lang="en-US" sz="1800" dirty="0"/>
            </a:p>
          </p:txBody>
        </p:sp>
        <p:cxnSp>
          <p:nvCxnSpPr>
            <p:cNvPr id="33" name="Gerade Verbindung 16"/>
            <p:cNvCxnSpPr/>
            <p:nvPr/>
          </p:nvCxnSpPr>
          <p:spPr>
            <a:xfrm flipV="1">
              <a:off x="5508104" y="2996952"/>
              <a:ext cx="1800200" cy="144016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17"/>
            <p:cNvCxnSpPr/>
            <p:nvPr/>
          </p:nvCxnSpPr>
          <p:spPr>
            <a:xfrm flipV="1">
              <a:off x="4499992" y="3140968"/>
              <a:ext cx="2808312" cy="14285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18"/>
            <p:cNvCxnSpPr/>
            <p:nvPr/>
          </p:nvCxnSpPr>
          <p:spPr>
            <a:xfrm>
              <a:off x="4268152" y="4363944"/>
              <a:ext cx="2968144" cy="1297304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feld 19"/>
            <p:cNvSpPr txBox="1"/>
            <p:nvPr/>
          </p:nvSpPr>
          <p:spPr>
            <a:xfrm>
              <a:off x="5527650" y="3573015"/>
              <a:ext cx="975141" cy="526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2.5°</a:t>
              </a:r>
              <a:endParaRPr lang="en-US" sz="1800" dirty="0"/>
            </a:p>
          </p:txBody>
        </p:sp>
        <p:sp>
          <p:nvSpPr>
            <p:cNvPr id="37" name="Textfeld 20"/>
            <p:cNvSpPr txBox="1"/>
            <p:nvPr/>
          </p:nvSpPr>
          <p:spPr>
            <a:xfrm>
              <a:off x="6360614" y="4148500"/>
              <a:ext cx="870625" cy="52606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smtClean="0"/>
                <a:t>25°</a:t>
              </a:r>
              <a:endParaRPr lang="en-US" sz="1800"/>
            </a:p>
          </p:txBody>
        </p:sp>
        <p:sp>
          <p:nvSpPr>
            <p:cNvPr id="38" name="Textfeld 21"/>
            <p:cNvSpPr txBox="1"/>
            <p:nvPr/>
          </p:nvSpPr>
          <p:spPr>
            <a:xfrm rot="21416690">
              <a:off x="5858095" y="2589901"/>
              <a:ext cx="1283465" cy="526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smtClean="0"/>
                <a:t>Beam</a:t>
              </a:r>
              <a:endParaRPr lang="en-US" sz="1800"/>
            </a:p>
          </p:txBody>
        </p:sp>
        <p:sp>
          <p:nvSpPr>
            <p:cNvPr id="39" name="Bogen 22"/>
            <p:cNvSpPr/>
            <p:nvPr/>
          </p:nvSpPr>
          <p:spPr>
            <a:xfrm>
              <a:off x="6048710" y="3092646"/>
              <a:ext cx="59195" cy="288032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40" name="Gerade Verbindung mit Pfeil 23"/>
            <p:cNvCxnSpPr/>
            <p:nvPr/>
          </p:nvCxnSpPr>
          <p:spPr>
            <a:xfrm flipH="1" flipV="1">
              <a:off x="5904147" y="3140968"/>
              <a:ext cx="1" cy="4320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Bogen 24"/>
            <p:cNvSpPr/>
            <p:nvPr/>
          </p:nvSpPr>
          <p:spPr>
            <a:xfrm>
              <a:off x="6751564" y="3041574"/>
              <a:ext cx="329812" cy="2475658"/>
            </a:xfrm>
            <a:prstGeom prst="arc">
              <a:avLst>
                <a:gd name="adj1" fmla="val 16200000"/>
                <a:gd name="adj2" fmla="val 5359714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2" name="TextBox 6"/>
          <p:cNvSpPr txBox="1"/>
          <p:nvPr/>
        </p:nvSpPr>
        <p:spPr>
          <a:xfrm>
            <a:off x="39263" y="1755101"/>
            <a:ext cx="54880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b="1" dirty="0" smtClean="0"/>
              <a:t>coverage</a:t>
            </a:r>
            <a:endParaRPr lang="en-US" b="1" dirty="0"/>
          </a:p>
          <a:p>
            <a:pPr marL="742950" lvl="1" indent="-285750">
              <a:buSzPct val="100000"/>
              <a:buFont typeface="Arial Narrow" pitchFamily="34" charset="0"/>
              <a:buChar char="―"/>
            </a:pPr>
            <a:r>
              <a:rPr lang="en-US" dirty="0" smtClean="0"/>
              <a:t>rapidity </a:t>
            </a:r>
            <a:r>
              <a:rPr lang="en-US" dirty="0"/>
              <a:t>from </a:t>
            </a:r>
            <a:r>
              <a:rPr lang="en-US" dirty="0" smtClean="0"/>
              <a:t>center-of mass  to </a:t>
            </a:r>
            <a:r>
              <a:rPr lang="en-US" dirty="0"/>
              <a:t>close to beam</a:t>
            </a:r>
          </a:p>
          <a:p>
            <a:pPr marL="742950" lvl="1" indent="-285750">
              <a:buSzPct val="100000"/>
              <a:buFont typeface="Arial Narrow" pitchFamily="34" charset="0"/>
              <a:buChar char="―"/>
            </a:pPr>
            <a:r>
              <a:rPr lang="en-US" dirty="0"/>
              <a:t>aperture 2.5° &lt; </a:t>
            </a:r>
            <a:r>
              <a:rPr lang="en-US" dirty="0">
                <a:sym typeface="Symbol"/>
              </a:rPr>
              <a:t> &lt; </a:t>
            </a:r>
            <a:r>
              <a:rPr lang="en-US" dirty="0"/>
              <a:t>25° </a:t>
            </a:r>
            <a:endParaRPr lang="en-US" sz="1200" dirty="0"/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en-GB" b="1" dirty="0" smtClean="0">
                <a:sym typeface="Wingdings" pitchFamily="2" charset="2"/>
              </a:rPr>
              <a:t>low </a:t>
            </a:r>
            <a:r>
              <a:rPr lang="en-GB" b="1" dirty="0">
                <a:sym typeface="Wingdings" pitchFamily="2" charset="2"/>
              </a:rPr>
              <a:t>mass</a:t>
            </a:r>
            <a:r>
              <a:rPr lang="en-GB" dirty="0">
                <a:sym typeface="Wingdings" pitchFamily="2" charset="2"/>
              </a:rPr>
              <a:t> large-area detector </a:t>
            </a:r>
          </a:p>
          <a:p>
            <a:pPr marL="569912" lvl="1" indent="-285750" eaLnBrk="0" hangingPunct="0">
              <a:buFont typeface="Arial" pitchFamily="34" charset="0"/>
              <a:buChar char="–"/>
            </a:pPr>
            <a:r>
              <a:rPr lang="en-GB" dirty="0">
                <a:sym typeface="Wingdings" pitchFamily="2" charset="2"/>
              </a:rPr>
              <a:t>high-resolution momentum determination</a:t>
            </a:r>
          </a:p>
          <a:p>
            <a:pPr marL="569912" lvl="1" indent="-285750" eaLnBrk="0" hangingPunct="0">
              <a:buFont typeface="Arial" pitchFamily="34" charset="0"/>
              <a:buChar char="–"/>
            </a:pPr>
            <a:r>
              <a:rPr lang="en-GB" dirty="0">
                <a:sym typeface="Wingdings" pitchFamily="2" charset="2"/>
              </a:rPr>
              <a:t>track matching into MVD and </a:t>
            </a:r>
            <a:r>
              <a:rPr lang="en-GB" dirty="0" smtClean="0">
                <a:sym typeface="Wingdings" pitchFamily="2" charset="2"/>
              </a:rPr>
              <a:t>RICH/MUCH</a:t>
            </a:r>
          </a:p>
          <a:p>
            <a:pPr marL="285750" indent="-285750" algn="l">
              <a:buSzPct val="100000"/>
              <a:buFont typeface="Arial" pitchFamily="34" charset="0"/>
              <a:buChar char="•"/>
            </a:pPr>
            <a:r>
              <a:rPr lang="en-US" sz="1800" b="1" dirty="0" smtClean="0">
                <a:latin typeface="+mj-lt"/>
              </a:rPr>
              <a:t>momentum resolution </a:t>
            </a:r>
            <a:endParaRPr lang="en-US" sz="1800" b="1" dirty="0">
              <a:latin typeface="+mj-lt"/>
            </a:endParaRP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l-GR" sz="1800" dirty="0" smtClean="0">
                <a:latin typeface="+mj-lt"/>
              </a:rPr>
              <a:t>δ</a:t>
            </a:r>
            <a:r>
              <a:rPr lang="en-US" sz="1800" dirty="0">
                <a:latin typeface="+mj-lt"/>
              </a:rPr>
              <a:t>p/p </a:t>
            </a:r>
            <a:r>
              <a:rPr lang="en-US" sz="1800" dirty="0">
                <a:latin typeface="+mj-lt"/>
                <a:sym typeface="Symbol"/>
              </a:rPr>
              <a:t> 1% </a:t>
            </a:r>
            <a:endParaRPr lang="en-US" sz="1800" dirty="0" smtClean="0">
              <a:latin typeface="+mj-lt"/>
              <a:sym typeface="Symbol"/>
            </a:endParaRP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800" dirty="0" smtClean="0">
                <a:latin typeface="+mj-lt"/>
              </a:rPr>
              <a:t>field integral 1 Tm</a:t>
            </a:r>
          </a:p>
          <a:p>
            <a:pPr marL="742950" lvl="1" indent="-285750" algn="l">
              <a:buSzPct val="100000"/>
              <a:buFont typeface="Arial Narrow" pitchFamily="34" charset="0"/>
              <a:buChar char="―"/>
            </a:pPr>
            <a:r>
              <a:rPr lang="en-US" sz="1800" dirty="0" smtClean="0">
                <a:latin typeface="+mj-lt"/>
              </a:rPr>
              <a:t>25 µm single-hit spatial resolution 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b="1" dirty="0" smtClean="0">
                <a:latin typeface="+mj-lt"/>
              </a:rPr>
              <a:t>material budget per station up to 1% X</a:t>
            </a:r>
            <a:r>
              <a:rPr lang="en-US" b="1" baseline="-25000" dirty="0" smtClean="0">
                <a:latin typeface="+mj-lt"/>
              </a:rPr>
              <a:t>0</a:t>
            </a:r>
            <a:endParaRPr lang="en-US" sz="800" b="1" i="1" dirty="0" smtClean="0">
              <a:latin typeface="+mj-lt"/>
            </a:endParaRPr>
          </a:p>
          <a:p>
            <a:pPr marL="285750" indent="-285750" algn="l">
              <a:buSzPct val="100000"/>
              <a:buFont typeface="Arial" pitchFamily="34" charset="0"/>
              <a:buChar char="•"/>
            </a:pPr>
            <a:r>
              <a:rPr lang="en-US" sz="1800" b="1" dirty="0" smtClean="0">
                <a:latin typeface="+mj-lt"/>
              </a:rPr>
              <a:t>efficient hit &amp; track reconstruction</a:t>
            </a:r>
            <a:endParaRPr lang="en-US" sz="1800" b="1" dirty="0">
              <a:latin typeface="+mj-lt"/>
            </a:endParaRPr>
          </a:p>
          <a:p>
            <a:pPr marL="742950" lvl="1" indent="-285750" algn="l">
              <a:buSzPct val="140000"/>
              <a:buFont typeface="Symbol" pitchFamily="18" charset="2"/>
              <a:buChar char="-"/>
            </a:pPr>
            <a:r>
              <a:rPr lang="en-US" sz="1800" dirty="0" smtClean="0">
                <a:latin typeface="+mj-lt"/>
              </a:rPr>
              <a:t>close </a:t>
            </a:r>
            <a:r>
              <a:rPr lang="en-US" sz="1800" dirty="0">
                <a:latin typeface="+mj-lt"/>
              </a:rPr>
              <a:t>to 100</a:t>
            </a:r>
            <a:r>
              <a:rPr lang="en-US" sz="1800" dirty="0" smtClean="0">
                <a:latin typeface="+mj-lt"/>
              </a:rPr>
              <a:t>% hit and tracking eff</a:t>
            </a:r>
            <a:r>
              <a:rPr lang="en-US" dirty="0">
                <a:latin typeface="+mj-lt"/>
              </a:rPr>
              <a:t>.</a:t>
            </a:r>
            <a:endParaRPr lang="en-US" sz="1200" dirty="0">
              <a:latin typeface="+mj-lt"/>
              <a:sym typeface="Symbol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b="1" dirty="0" smtClean="0">
                <a:latin typeface="+mj-lt"/>
                <a:sym typeface="Symbol"/>
              </a:rPr>
              <a:t>read-out</a:t>
            </a:r>
          </a:p>
          <a:p>
            <a:pPr marL="742950" lvl="1" indent="-285750">
              <a:buSzPct val="100000"/>
              <a:buFont typeface="Arial Narrow" pitchFamily="34" charset="0"/>
              <a:buChar char="―"/>
            </a:pPr>
            <a:r>
              <a:rPr lang="en-GB" dirty="0" smtClean="0">
                <a:solidFill>
                  <a:srgbClr val="000000"/>
                </a:solidFill>
                <a:sym typeface="Wingdings" pitchFamily="2" charset="2"/>
              </a:rPr>
              <a:t>free-streaming fast </a:t>
            </a:r>
            <a:r>
              <a:rPr lang="en-GB" dirty="0">
                <a:solidFill>
                  <a:srgbClr val="000000"/>
                </a:solidFill>
                <a:sym typeface="Wingdings" pitchFamily="2" charset="2"/>
              </a:rPr>
              <a:t>readout </a:t>
            </a:r>
          </a:p>
          <a:p>
            <a:pPr marL="742950" lvl="1" indent="-285750">
              <a:buSzPct val="100000"/>
              <a:buFont typeface="Arial Narrow" pitchFamily="34" charset="0"/>
              <a:buChar char="―"/>
            </a:pPr>
            <a:r>
              <a:rPr lang="en-GB" dirty="0">
                <a:solidFill>
                  <a:srgbClr val="000000"/>
                </a:solidFill>
                <a:sym typeface="Wingdings" pitchFamily="2" charset="2"/>
              </a:rPr>
              <a:t>online event </a:t>
            </a:r>
            <a:r>
              <a:rPr lang="en-GB" dirty="0" smtClean="0">
                <a:solidFill>
                  <a:srgbClr val="000000"/>
                </a:solidFill>
                <a:sym typeface="Wingdings" pitchFamily="2" charset="2"/>
              </a:rPr>
              <a:t>selection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652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Layout: Silicon Tracking Station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4E7D54C-B6C4-0A4D-92E3-E359AE5D428F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82877" y="2389633"/>
            <a:ext cx="4841582" cy="2806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lnSpc>
                <a:spcPct val="110000"/>
              </a:lnSpc>
              <a:buFont typeface="Arial" pitchFamily="34" charset="0"/>
              <a:buChar char="•"/>
            </a:pPr>
            <a:r>
              <a:rPr lang="en-US" dirty="0"/>
              <a:t>8 tracking stations</a:t>
            </a:r>
          </a:p>
          <a:p>
            <a:pPr marL="228600" indent="-228600">
              <a:lnSpc>
                <a:spcPct val="110000"/>
              </a:lnSpc>
              <a:buFont typeface="Arial" pitchFamily="34" charset="0"/>
              <a:buChar char="•"/>
            </a:pPr>
            <a:r>
              <a:rPr lang="en-US" dirty="0" smtClean="0"/>
              <a:t>stations </a:t>
            </a:r>
            <a:r>
              <a:rPr lang="en-US" dirty="0"/>
              <a:t>arranged in 4 </a:t>
            </a:r>
            <a:r>
              <a:rPr lang="en-US" dirty="0" smtClean="0"/>
              <a:t>duplets</a:t>
            </a:r>
          </a:p>
          <a:p>
            <a:pPr marL="228600" indent="-228600">
              <a:lnSpc>
                <a:spcPct val="110000"/>
              </a:lnSpc>
              <a:buFont typeface="Arial" pitchFamily="34" charset="0"/>
              <a:buChar char="•"/>
            </a:pPr>
            <a:r>
              <a:rPr lang="en-US" dirty="0" smtClean="0"/>
              <a:t>minimizing </a:t>
            </a:r>
            <a:r>
              <a:rPr lang="en-US" dirty="0"/>
              <a:t>amount of modules</a:t>
            </a:r>
          </a:p>
          <a:p>
            <a:pPr marL="228600" indent="-228600">
              <a:lnSpc>
                <a:spcPct val="110000"/>
              </a:lnSpc>
              <a:buFont typeface="Arial" pitchFamily="34" charset="0"/>
              <a:buChar char="•"/>
            </a:pPr>
            <a:r>
              <a:rPr lang="en-US" dirty="0"/>
              <a:t>double-sided micro-strip silicon </a:t>
            </a:r>
            <a:r>
              <a:rPr lang="en-US" dirty="0" smtClean="0"/>
              <a:t>sensors</a:t>
            </a:r>
          </a:p>
          <a:p>
            <a:pPr marL="228600" indent="-228600">
              <a:lnSpc>
                <a:spcPct val="110000"/>
              </a:lnSpc>
              <a:buFont typeface="Arial" pitchFamily="34" charset="0"/>
              <a:buChar char="•"/>
            </a:pPr>
            <a:r>
              <a:rPr lang="en-US" dirty="0"/>
              <a:t>a few different sensor sizes</a:t>
            </a:r>
          </a:p>
          <a:p>
            <a:pPr marL="228600" indent="-228600">
              <a:lnSpc>
                <a:spcPct val="110000"/>
              </a:lnSpc>
              <a:buFont typeface="Arial" pitchFamily="34" charset="0"/>
              <a:buChar char="•"/>
            </a:pPr>
            <a:r>
              <a:rPr lang="en-US" dirty="0" smtClean="0"/>
              <a:t>granularity </a:t>
            </a:r>
            <a:r>
              <a:rPr lang="en-US" dirty="0"/>
              <a:t>according to the hit </a:t>
            </a:r>
            <a:r>
              <a:rPr lang="en-US" dirty="0" smtClean="0"/>
              <a:t>densities</a:t>
            </a:r>
            <a:endParaRPr lang="en-US" dirty="0"/>
          </a:p>
          <a:p>
            <a:pPr marL="228600" indent="-228600">
              <a:lnSpc>
                <a:spcPct val="110000"/>
              </a:lnSpc>
              <a:buFont typeface="Arial" pitchFamily="34" charset="0"/>
              <a:buChar char="•"/>
            </a:pPr>
            <a:r>
              <a:rPr lang="en-US" dirty="0" smtClean="0"/>
              <a:t>minimized </a:t>
            </a:r>
            <a:r>
              <a:rPr lang="en-US" dirty="0"/>
              <a:t>material </a:t>
            </a:r>
            <a:r>
              <a:rPr lang="en-US" dirty="0" smtClean="0"/>
              <a:t>budget 0.3 -1.1% X</a:t>
            </a:r>
            <a:r>
              <a:rPr lang="en-US" baseline="-25000" dirty="0" smtClean="0"/>
              <a:t>0</a:t>
            </a:r>
            <a:endParaRPr lang="en-US" baseline="-25000" dirty="0"/>
          </a:p>
          <a:p>
            <a:pPr marL="228600" indent="-228600">
              <a:lnSpc>
                <a:spcPct val="110000"/>
              </a:lnSpc>
              <a:buFont typeface="Arial" pitchFamily="34" charset="0"/>
              <a:buChar char="•"/>
            </a:pPr>
            <a:r>
              <a:rPr lang="en-US" dirty="0"/>
              <a:t>read-out electronics outside the physics </a:t>
            </a:r>
            <a:r>
              <a:rPr lang="en-US" dirty="0" smtClean="0"/>
              <a:t>aperture</a:t>
            </a:r>
          </a:p>
          <a:p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72968" y="1846599"/>
            <a:ext cx="3918016" cy="3979322"/>
            <a:chOff x="72968" y="1846599"/>
            <a:chExt cx="3918016" cy="397932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68" y="1846599"/>
              <a:ext cx="3918016" cy="3979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580709" y="2509183"/>
              <a:ext cx="1170085" cy="71505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031976" y="2331503"/>
              <a:ext cx="1491281" cy="105307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945809" y="3908952"/>
              <a:ext cx="1872136" cy="185913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6229" y="4086631"/>
              <a:ext cx="1655236" cy="150811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33108" y="2587186"/>
              <a:ext cx="866009" cy="555067"/>
            </a:xfrm>
            <a:prstGeom prst="ellipse">
              <a:avLst/>
            </a:prstGeom>
            <a:noFill/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097487" y="2422511"/>
              <a:ext cx="1339098" cy="871062"/>
            </a:xfrm>
            <a:prstGeom prst="ellipse">
              <a:avLst/>
            </a:prstGeom>
            <a:noFill/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97279" y="4190639"/>
              <a:ext cx="1553515" cy="1313096"/>
            </a:xfrm>
            <a:prstGeom prst="ellipse">
              <a:avLst/>
            </a:prstGeom>
            <a:noFill/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049815" y="3991290"/>
              <a:ext cx="1685789" cy="1690123"/>
            </a:xfrm>
            <a:prstGeom prst="ellipse">
              <a:avLst/>
            </a:prstGeom>
            <a:noFill/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2602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STS performance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C6AE60A-B69C-4790-82F7-3882EDF23186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0" y="1888633"/>
            <a:ext cx="2682907" cy="260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067" y="1888633"/>
            <a:ext cx="2840723" cy="261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790" y="1874709"/>
            <a:ext cx="2894080" cy="260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"/>
          <p:cNvSpPr txBox="1"/>
          <p:nvPr/>
        </p:nvSpPr>
        <p:spPr>
          <a:xfrm>
            <a:off x="5995506" y="4771466"/>
            <a:ext cx="2894080" cy="90486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50BF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momentum resolution</a:t>
            </a:r>
          </a:p>
          <a:p>
            <a:pPr algn="ctr">
              <a:lnSpc>
                <a:spcPct val="110000"/>
              </a:lnSpc>
            </a:pPr>
            <a:r>
              <a:rPr lang="el-GR" sz="2400" dirty="0"/>
              <a:t>δ</a:t>
            </a:r>
            <a:r>
              <a:rPr lang="en-US" sz="2400" dirty="0"/>
              <a:t>p/p </a:t>
            </a:r>
            <a:r>
              <a:rPr lang="en-US" sz="2400" dirty="0">
                <a:sym typeface="Symbol"/>
              </a:rPr>
              <a:t> </a:t>
            </a:r>
            <a:r>
              <a:rPr lang="en-US" sz="2400" dirty="0" smtClean="0">
                <a:sym typeface="Symbol"/>
              </a:rPr>
              <a:t>1%</a:t>
            </a:r>
            <a:endParaRPr lang="en-US" sz="2400" dirty="0">
              <a:sym typeface="Symbol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1078772" y="4985050"/>
            <a:ext cx="4286301" cy="49859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50BF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track reconstruction efficiency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69965" y="961468"/>
            <a:ext cx="4292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UrQMD</a:t>
            </a:r>
            <a:r>
              <a:rPr lang="en-US" sz="1400" dirty="0" smtClean="0"/>
              <a:t> + </a:t>
            </a:r>
            <a:r>
              <a:rPr lang="en-US" sz="1400" dirty="0" err="1" smtClean="0"/>
              <a:t>Geant</a:t>
            </a:r>
            <a:r>
              <a:rPr lang="en-US" sz="1400" dirty="0" smtClean="0"/>
              <a:t>+ </a:t>
            </a:r>
            <a:r>
              <a:rPr lang="en-US" sz="1400" dirty="0" err="1" smtClean="0"/>
              <a:t>CBMRoot</a:t>
            </a:r>
            <a:r>
              <a:rPr lang="en-US" sz="1400" dirty="0" smtClean="0"/>
              <a:t>, </a:t>
            </a:r>
            <a:r>
              <a:rPr lang="en-US" sz="1400" dirty="0" err="1" smtClean="0"/>
              <a:t>Au+Au</a:t>
            </a:r>
            <a:r>
              <a:rPr lang="en-US" sz="1400" dirty="0" smtClean="0"/>
              <a:t> @ 25 </a:t>
            </a:r>
            <a:r>
              <a:rPr lang="en-US" sz="1400" dirty="0" err="1" smtClean="0"/>
              <a:t>GeV</a:t>
            </a:r>
            <a:r>
              <a:rPr lang="en-US" sz="1400" dirty="0" smtClean="0"/>
              <a:t>/nucleon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3374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STS building blocks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4E7D54C-B6C4-0A4D-92E3-E359AE5D428F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 descr="STS-concept-2.pn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56" y="1483072"/>
            <a:ext cx="5615221" cy="370306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92226" y="2172590"/>
            <a:ext cx="3109880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10000"/>
              </a:lnSpc>
              <a:buFont typeface="Arial" pitchFamily="34" charset="0"/>
              <a:buChar char="•"/>
            </a:pPr>
            <a:r>
              <a:rPr lang="en-US" dirty="0"/>
              <a:t>Components breakdown:</a:t>
            </a:r>
          </a:p>
          <a:p>
            <a:pPr marL="742950" lvl="1" indent="-2857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/>
              <a:t>106 ladders (17 types)</a:t>
            </a:r>
          </a:p>
          <a:p>
            <a:pPr marL="742950" lvl="1" indent="-2857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/>
              <a:t>896 modules</a:t>
            </a:r>
          </a:p>
          <a:p>
            <a:pPr marL="742950" lvl="1" indent="-2857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/>
              <a:t>1220 sensors</a:t>
            </a:r>
          </a:p>
          <a:p>
            <a:pPr marL="742950" lvl="1" indent="-2857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/>
              <a:t>14144 chips</a:t>
            </a:r>
          </a:p>
          <a:p>
            <a:pPr marL="742950" lvl="1" indent="-2857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/>
              <a:t>1.8 Mio channels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8579" y="5145488"/>
            <a:ext cx="5917004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50BF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Mechanical prototype module: sensor + cables + electronics</a:t>
            </a:r>
            <a:endParaRPr lang="en-US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2870184" y="5145488"/>
            <a:ext cx="5584089" cy="1678296"/>
            <a:chOff x="1866082" y="4904757"/>
            <a:chExt cx="5584089" cy="1678296"/>
          </a:xfrm>
        </p:grpSpPr>
        <p:pic>
          <p:nvPicPr>
            <p:cNvPr id="10" name="Picture 2" descr="D:\Work\CBM\HadronPhysics3-ULISINT\second-meeting\Module-TopView (Large)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926" b="71405" l="1935" r="961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42" r="2008" b="27194"/>
            <a:stretch/>
          </p:blipFill>
          <p:spPr bwMode="auto">
            <a:xfrm>
              <a:off x="1866082" y="4904757"/>
              <a:ext cx="5584089" cy="16782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142694" y="5702961"/>
              <a:ext cx="806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sensor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62316" y="5710205"/>
              <a:ext cx="1656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read-out cables</a:t>
              </a:r>
              <a:endParaRPr lang="en-US" b="1" dirty="0"/>
            </a:p>
          </p:txBody>
        </p:sp>
        <p:sp>
          <p:nvSpPr>
            <p:cNvPr id="13" name="TextBox 12"/>
            <p:cNvSpPr txBox="1"/>
            <p:nvPr/>
          </p:nvSpPr>
          <p:spPr>
            <a:xfrm rot="5400000">
              <a:off x="6623946" y="4989064"/>
              <a:ext cx="516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FEE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25215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39" y="1663784"/>
            <a:ext cx="1654946" cy="176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01297" y="1572812"/>
            <a:ext cx="1073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8 tracking stations</a:t>
            </a:r>
            <a:endParaRPr lang="en-US" sz="16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8" b="31765"/>
          <a:stretch/>
        </p:blipFill>
        <p:spPr bwMode="auto">
          <a:xfrm>
            <a:off x="4953000" y="1779118"/>
            <a:ext cx="1485524" cy="143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2" t="20474" r="33574" b="31765"/>
          <a:stretch/>
        </p:blipFill>
        <p:spPr bwMode="auto">
          <a:xfrm>
            <a:off x="4953000" y="3617800"/>
            <a:ext cx="1485610" cy="100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8" t="40727" b="31765"/>
          <a:stretch/>
        </p:blipFill>
        <p:spPr bwMode="auto">
          <a:xfrm>
            <a:off x="4953000" y="5065600"/>
            <a:ext cx="1501910" cy="58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040787" y="3218736"/>
            <a:ext cx="12073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6.2 cm × </a:t>
            </a:r>
            <a:r>
              <a:rPr lang="en-US" sz="1200" dirty="0" smtClean="0"/>
              <a:t>6.2 cm 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>
            <a:off x="5047267" y="4614893"/>
            <a:ext cx="12073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6.2 cm × 4</a:t>
            </a:r>
            <a:r>
              <a:rPr lang="en-US" sz="1200" dirty="0" smtClean="0"/>
              <a:t>.2 cm 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5043383" y="5636873"/>
            <a:ext cx="12073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6.2 cm × 2</a:t>
            </a:r>
            <a:r>
              <a:rPr lang="en-US" sz="1200" dirty="0" smtClean="0"/>
              <a:t>.2 cm </a:t>
            </a:r>
            <a:endParaRPr lang="en-US" sz="1200" dirty="0"/>
          </a:p>
        </p:txBody>
      </p:sp>
      <p:sp>
        <p:nvSpPr>
          <p:cNvPr id="25" name="Rectangle 24"/>
          <p:cNvSpPr/>
          <p:nvPr/>
        </p:nvSpPr>
        <p:spPr>
          <a:xfrm>
            <a:off x="6700394" y="1865200"/>
            <a:ext cx="1905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dirty="0" smtClean="0"/>
              <a:t>252 single sensors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dirty="0" smtClean="0"/>
              <a:t>648 sensors, daisy-chained in pairs,  yielding 324 sensors  (6.2 </a:t>
            </a:r>
            <a:r>
              <a:rPr lang="en-US" sz="1400" dirty="0"/>
              <a:t>cm × </a:t>
            </a:r>
            <a:r>
              <a:rPr lang="en-US" sz="1400" dirty="0" smtClean="0"/>
              <a:t>12.4 cm) </a:t>
            </a:r>
            <a:br>
              <a:rPr lang="en-US" sz="1400" dirty="0" smtClean="0"/>
            </a:br>
            <a:endParaRPr lang="en-US" sz="1400" dirty="0" smtClean="0"/>
          </a:p>
          <a:p>
            <a:r>
              <a:rPr lang="en-US" sz="1400" b="1" dirty="0" smtClean="0"/>
              <a:t>sum: 900</a:t>
            </a:r>
            <a:endParaRPr lang="de-DE" sz="1400" b="1" dirty="0"/>
          </a:p>
        </p:txBody>
      </p:sp>
      <p:sp>
        <p:nvSpPr>
          <p:cNvPr id="26" name="Rectangle 25"/>
          <p:cNvSpPr/>
          <p:nvPr/>
        </p:nvSpPr>
        <p:spPr>
          <a:xfrm>
            <a:off x="6727690" y="4513090"/>
            <a:ext cx="1905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sum: 260</a:t>
            </a:r>
            <a:endParaRPr lang="de-DE" sz="1400" b="1" dirty="0"/>
          </a:p>
        </p:txBody>
      </p:sp>
      <p:sp>
        <p:nvSpPr>
          <p:cNvPr id="27" name="Rectangle 26"/>
          <p:cNvSpPr/>
          <p:nvPr/>
        </p:nvSpPr>
        <p:spPr>
          <a:xfrm>
            <a:off x="6727690" y="5218000"/>
            <a:ext cx="1905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 </a:t>
            </a:r>
            <a:r>
              <a:rPr lang="en-US" sz="1400" b="1" dirty="0" smtClean="0"/>
              <a:t>sum: 60</a:t>
            </a:r>
            <a:endParaRPr lang="de-DE" sz="1400" b="1" dirty="0"/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58385"/>
            <a:ext cx="2511262" cy="250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11" y="5326800"/>
            <a:ext cx="1868946" cy="110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8" t="40727" b="31765"/>
          <a:stretch/>
        </p:blipFill>
        <p:spPr bwMode="auto">
          <a:xfrm>
            <a:off x="5025219" y="5928489"/>
            <a:ext cx="678736" cy="58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6727690" y="6022333"/>
            <a:ext cx="195390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+ small number </a:t>
            </a:r>
            <a:br>
              <a:rPr lang="en-US" sz="1600" dirty="0" smtClean="0"/>
            </a:br>
            <a:r>
              <a:rPr lang="en-US" sz="1600" dirty="0" smtClean="0"/>
              <a:t>of sensors</a:t>
            </a:r>
            <a:endParaRPr lang="de-DE" sz="1600" dirty="0"/>
          </a:p>
        </p:txBody>
      </p:sp>
      <p:sp>
        <p:nvSpPr>
          <p:cNvPr id="32" name="Rectangle 31"/>
          <p:cNvSpPr/>
          <p:nvPr/>
        </p:nvSpPr>
        <p:spPr>
          <a:xfrm>
            <a:off x="5029200" y="6513400"/>
            <a:ext cx="12073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3</a:t>
            </a:r>
            <a:r>
              <a:rPr lang="en-US" sz="1200" dirty="0" smtClean="0"/>
              <a:t>.2 </a:t>
            </a:r>
            <a:r>
              <a:rPr lang="en-US" sz="1200" dirty="0"/>
              <a:t>cm × 2</a:t>
            </a:r>
            <a:r>
              <a:rPr lang="en-US" sz="1200" dirty="0" smtClean="0"/>
              <a:t>.2 cm </a:t>
            </a:r>
            <a:endParaRPr lang="en-US" sz="1200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99282" y="1718376"/>
            <a:ext cx="0" cy="146821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125022" y="2308738"/>
            <a:ext cx="685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1.4 m</a:t>
            </a:r>
            <a:endParaRPr lang="de-DE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-22811" y="5105400"/>
            <a:ext cx="1073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Station 1</a:t>
            </a:r>
            <a:endParaRPr lang="en-US" sz="16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04800" y="3928646"/>
            <a:ext cx="1073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station 8</a:t>
            </a:r>
            <a:endParaRPr lang="en-US" sz="1600" b="1" dirty="0"/>
          </a:p>
        </p:txBody>
      </p:sp>
      <p:cxnSp>
        <p:nvCxnSpPr>
          <p:cNvPr id="39" name="Straight Arrow Connector 38"/>
          <p:cNvCxnSpPr>
            <a:endCxn id="14" idx="1"/>
          </p:cNvCxnSpPr>
          <p:nvPr/>
        </p:nvCxnSpPr>
        <p:spPr>
          <a:xfrm flipV="1">
            <a:off x="1390313" y="5355782"/>
            <a:ext cx="3562687" cy="5216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422157" y="3897869"/>
            <a:ext cx="3603062" cy="18380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12" idx="1"/>
          </p:cNvCxnSpPr>
          <p:nvPr/>
        </p:nvCxnSpPr>
        <p:spPr>
          <a:xfrm flipV="1">
            <a:off x="1475412" y="2498927"/>
            <a:ext cx="3477588" cy="29782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717860" y="2643274"/>
            <a:ext cx="1035274" cy="12545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3563758" y="2062247"/>
            <a:ext cx="1389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daisy-chained </a:t>
            </a:r>
            <a:r>
              <a:rPr lang="en-US" sz="1200" dirty="0" smtClean="0"/>
              <a:t>pair of 6.2 cm × 6.2 cm sensors</a:t>
            </a:r>
            <a:endParaRPr lang="de-DE" sz="1200" dirty="0"/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dirty="0" err="1" smtClean="0"/>
              <a:t>Microstrip</a:t>
            </a:r>
            <a:r>
              <a:rPr lang="en-US" dirty="0" smtClean="0"/>
              <a:t> sensor for CBM-STS</a:t>
            </a:r>
            <a:endParaRPr lang="en-US" dirty="0"/>
          </a:p>
        </p:txBody>
      </p:sp>
      <p:sp>
        <p:nvSpPr>
          <p:cNvPr id="48" name="Footer Placeholder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Minni Singla- The Silicon Tracking System</a:t>
            </a:r>
            <a:endParaRPr lang="de-DE"/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823" y="31302"/>
            <a:ext cx="807844" cy="187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Ellipse 20"/>
          <p:cNvSpPr/>
          <p:nvPr/>
        </p:nvSpPr>
        <p:spPr>
          <a:xfrm>
            <a:off x="7931579" y="969443"/>
            <a:ext cx="1081088" cy="9836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300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872" y="6507946"/>
            <a:ext cx="5421083" cy="365125"/>
          </a:xfrm>
        </p:spPr>
        <p:txBody>
          <a:bodyPr/>
          <a:lstStyle/>
          <a:p>
            <a:r>
              <a:rPr lang="en-US" dirty="0" err="1" smtClean="0"/>
              <a:t>Minni</a:t>
            </a:r>
            <a:r>
              <a:rPr lang="en-US" dirty="0" smtClean="0"/>
              <a:t> </a:t>
            </a:r>
            <a:r>
              <a:rPr lang="en-US" dirty="0" err="1" smtClean="0"/>
              <a:t>Singla</a:t>
            </a:r>
            <a:r>
              <a:rPr lang="en-US" dirty="0" smtClean="0"/>
              <a:t>- The Silicon Tracking System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536" y="1285732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6C6AE60A-B69C-4790-82F7-3882EDF23186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8" b="31765"/>
          <a:stretch/>
        </p:blipFill>
        <p:spPr bwMode="auto">
          <a:xfrm>
            <a:off x="143499" y="4199059"/>
            <a:ext cx="1485524" cy="143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59694" y="4764655"/>
            <a:ext cx="10679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6 cm </a:t>
            </a:r>
            <a:r>
              <a:rPr lang="en-US" sz="1200" b="1" dirty="0">
                <a:solidFill>
                  <a:schemeClr val="bg1"/>
                </a:solidFill>
              </a:rPr>
              <a:t>× </a:t>
            </a:r>
            <a:r>
              <a:rPr lang="en-US" sz="1200" b="1" dirty="0" smtClean="0">
                <a:solidFill>
                  <a:schemeClr val="bg1"/>
                </a:solidFill>
              </a:rPr>
              <a:t>6 cm 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8" b="31765"/>
          <a:stretch/>
        </p:blipFill>
        <p:spPr bwMode="auto">
          <a:xfrm>
            <a:off x="143499" y="2294059"/>
            <a:ext cx="1485524" cy="143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4677" y="3617105"/>
            <a:ext cx="41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+</a:t>
            </a:r>
            <a:endParaRPr lang="de-DE" sz="4000" dirty="0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8" b="31765"/>
          <a:stretch/>
        </p:blipFill>
        <p:spPr bwMode="auto">
          <a:xfrm>
            <a:off x="2112223" y="4042003"/>
            <a:ext cx="1485524" cy="143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8" b="31765"/>
          <a:stretch/>
        </p:blipFill>
        <p:spPr bwMode="auto">
          <a:xfrm>
            <a:off x="2112223" y="2602385"/>
            <a:ext cx="1485524" cy="143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2159548" y="3956178"/>
            <a:ext cx="1371600" cy="202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2881454" y="3545874"/>
            <a:ext cx="1019475" cy="4961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900929" y="2363998"/>
            <a:ext cx="2426332" cy="2893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50BF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2 micro cables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interconnecting the AC pads of the top and bottom sensor on the p and the n sides: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attached to the sensors via tab-bonding</a:t>
            </a:r>
          </a:p>
          <a:p>
            <a:endParaRPr lang="en-US" sz="1400" dirty="0" smtClean="0"/>
          </a:p>
          <a:p>
            <a:r>
              <a:rPr lang="en-US" sz="1400" b="1" dirty="0" smtClean="0"/>
              <a:t>Cons</a:t>
            </a: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complicated handling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dead region between the two sensors (due to guard rings, no overlap possible)</a:t>
            </a:r>
            <a:endParaRPr lang="de-DE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143499" y="1835116"/>
            <a:ext cx="1485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1: </a:t>
            </a:r>
            <a:endParaRPr lang="de-DE" dirty="0"/>
          </a:p>
        </p:txBody>
      </p:sp>
      <p:sp>
        <p:nvSpPr>
          <p:cNvPr id="51" name="TextBox 50"/>
          <p:cNvSpPr txBox="1"/>
          <p:nvPr/>
        </p:nvSpPr>
        <p:spPr>
          <a:xfrm>
            <a:off x="2112223" y="1835116"/>
            <a:ext cx="1485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2: </a:t>
            </a:r>
            <a:endParaRPr lang="de-DE" dirty="0"/>
          </a:p>
        </p:txBody>
      </p:sp>
      <p:sp>
        <p:nvSpPr>
          <p:cNvPr id="52" name="Right Arrow 51"/>
          <p:cNvSpPr/>
          <p:nvPr/>
        </p:nvSpPr>
        <p:spPr>
          <a:xfrm rot="16200000">
            <a:off x="2635574" y="2227426"/>
            <a:ext cx="419548" cy="5755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TextBox 52"/>
          <p:cNvSpPr txBox="1"/>
          <p:nvPr/>
        </p:nvSpPr>
        <p:spPr>
          <a:xfrm>
            <a:off x="6757592" y="1823448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Alternative: </a:t>
            </a:r>
          </a:p>
          <a:p>
            <a:r>
              <a:rPr lang="en-US" dirty="0" smtClean="0"/>
              <a:t>exploring with </a:t>
            </a:r>
            <a:r>
              <a:rPr lang="en-US" dirty="0" err="1" smtClean="0"/>
              <a:t>CiS</a:t>
            </a:r>
            <a:r>
              <a:rPr lang="en-US" dirty="0" smtClean="0"/>
              <a:t> </a:t>
            </a:r>
            <a:endParaRPr lang="de-DE" dirty="0"/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8" b="31765"/>
          <a:stretch/>
        </p:blipFill>
        <p:spPr bwMode="auto">
          <a:xfrm>
            <a:off x="6853128" y="2428279"/>
            <a:ext cx="1485524" cy="286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853128" y="5604453"/>
            <a:ext cx="175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6.2 </a:t>
            </a:r>
            <a:r>
              <a:rPr lang="en-US" sz="1400" dirty="0"/>
              <a:t>cm </a:t>
            </a:r>
            <a:r>
              <a:rPr lang="en-US" sz="1400" dirty="0" smtClean="0"/>
              <a:t>x 12.4 cm </a:t>
            </a:r>
            <a:br>
              <a:rPr lang="en-US" sz="1400" dirty="0" smtClean="0"/>
            </a:br>
            <a:r>
              <a:rPr lang="en-US" sz="1400" dirty="0" smtClean="0"/>
              <a:t>sensor on “one piece” of silicon</a:t>
            </a:r>
            <a:endParaRPr lang="de-DE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3112" y="228600"/>
            <a:ext cx="8153400" cy="990600"/>
          </a:xfrm>
        </p:spPr>
        <p:txBody>
          <a:bodyPr/>
          <a:lstStyle/>
          <a:p>
            <a:r>
              <a:rPr lang="en-US" dirty="0" smtClean="0"/>
              <a:t>Daisy chained sensors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10725" y="2852134"/>
            <a:ext cx="10278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6 cm </a:t>
            </a:r>
            <a:r>
              <a:rPr lang="en-US" sz="1200" b="1" dirty="0">
                <a:solidFill>
                  <a:schemeClr val="bg1"/>
                </a:solidFill>
              </a:rPr>
              <a:t>× </a:t>
            </a:r>
            <a:r>
              <a:rPr lang="en-US" sz="1200" b="1" dirty="0" smtClean="0">
                <a:solidFill>
                  <a:schemeClr val="bg1"/>
                </a:solidFill>
              </a:rPr>
              <a:t>6 cm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23270" y="4324991"/>
            <a:ext cx="11095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6 cm </a:t>
            </a:r>
            <a:r>
              <a:rPr lang="en-US" sz="1200" b="1" dirty="0">
                <a:solidFill>
                  <a:schemeClr val="bg1"/>
                </a:solidFill>
              </a:rPr>
              <a:t>× </a:t>
            </a:r>
            <a:r>
              <a:rPr lang="en-US" sz="1200" b="1" dirty="0" smtClean="0">
                <a:solidFill>
                  <a:schemeClr val="bg1"/>
                </a:solidFill>
              </a:rPr>
              <a:t>12 cm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41090" y="3601437"/>
            <a:ext cx="11095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6 cm </a:t>
            </a:r>
            <a:r>
              <a:rPr lang="en-US" sz="1200" b="1" dirty="0">
                <a:solidFill>
                  <a:schemeClr val="bg1"/>
                </a:solidFill>
              </a:rPr>
              <a:t>× </a:t>
            </a:r>
            <a:r>
              <a:rPr lang="en-US" sz="1200" b="1" dirty="0" smtClean="0">
                <a:solidFill>
                  <a:schemeClr val="bg1"/>
                </a:solidFill>
              </a:rPr>
              <a:t>12 cm 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823" y="31302"/>
            <a:ext cx="807844" cy="187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Ellipse 20"/>
          <p:cNvSpPr/>
          <p:nvPr/>
        </p:nvSpPr>
        <p:spPr>
          <a:xfrm>
            <a:off x="7931579" y="969443"/>
            <a:ext cx="1081088" cy="9836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7422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46</TotalTime>
  <Words>2739</Words>
  <Application>Microsoft Macintosh PowerPoint</Application>
  <PresentationFormat>On-screen Show (4:3)</PresentationFormat>
  <Paragraphs>636</Paragraphs>
  <Slides>37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Median</vt:lpstr>
      <vt:lpstr>The Silicon Tracking System of the CBM experiment at FAIR</vt:lpstr>
      <vt:lpstr>The CBM experiment at FAIR</vt:lpstr>
      <vt:lpstr>Technical challenges</vt:lpstr>
      <vt:lpstr>Design Constraints in STS</vt:lpstr>
      <vt:lpstr>Layout: Silicon Tracking Station</vt:lpstr>
      <vt:lpstr>STS performance</vt:lpstr>
      <vt:lpstr>STS building blocks</vt:lpstr>
      <vt:lpstr>PowerPoint Presentation</vt:lpstr>
      <vt:lpstr>Daisy chained sensors</vt:lpstr>
      <vt:lpstr>Sensor Specifications</vt:lpstr>
      <vt:lpstr>low-mass read-out cables</vt:lpstr>
      <vt:lpstr>Readout chip: STS-XYTER</vt:lpstr>
      <vt:lpstr>Front-end board</vt:lpstr>
      <vt:lpstr>Quality Assurance procedures</vt:lpstr>
      <vt:lpstr>Irradiation studies: comparison single and double metal sensors</vt:lpstr>
      <vt:lpstr>In beam test: sensors before and after n-irradiation</vt:lpstr>
      <vt:lpstr>In-beam test: prototype module</vt:lpstr>
      <vt:lpstr>Tests with a laser beam</vt:lpstr>
      <vt:lpstr>Module assembly</vt:lpstr>
      <vt:lpstr>System integration: stations/cabling/cooling</vt:lpstr>
      <vt:lpstr>The Silicon Tracking System</vt:lpstr>
      <vt:lpstr>Summary</vt:lpstr>
      <vt:lpstr>Institutions participating in CBM-STS</vt:lpstr>
      <vt:lpstr>PowerPoint Presentation</vt:lpstr>
      <vt:lpstr>STS Technical Design Report</vt:lpstr>
      <vt:lpstr>STS Module: smallest assembled functional unit</vt:lpstr>
      <vt:lpstr>STS pre-series prototype sensors</vt:lpstr>
      <vt:lpstr>Quality Assurance procedures</vt:lpstr>
      <vt:lpstr>Radiation tolerance tests: 241Am</vt:lpstr>
      <vt:lpstr>In beam set up</vt:lpstr>
      <vt:lpstr>Module prototype tests</vt:lpstr>
      <vt:lpstr>Radiation environment in STS</vt:lpstr>
      <vt:lpstr>Material budget in STS</vt:lpstr>
      <vt:lpstr>CBM running scenario @ SIS100</vt:lpstr>
      <vt:lpstr>CBM running scenario @ SIS300</vt:lpstr>
      <vt:lpstr>Readout chip: STS-XYTER</vt:lpstr>
      <vt:lpstr>Cooling in STS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Minni Singla</dc:creator>
  <cp:lastModifiedBy>M Singla</cp:lastModifiedBy>
  <cp:revision>408</cp:revision>
  <dcterms:created xsi:type="dcterms:W3CDTF">2014-03-12T19:40:57Z</dcterms:created>
  <dcterms:modified xsi:type="dcterms:W3CDTF">2015-04-10T08:44:14Z</dcterms:modified>
</cp:coreProperties>
</file>