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8"/>
  </p:notesMasterIdLst>
  <p:sldIdLst>
    <p:sldId id="323" r:id="rId2"/>
    <p:sldId id="337" r:id="rId3"/>
    <p:sldId id="335" r:id="rId4"/>
    <p:sldId id="369" r:id="rId5"/>
    <p:sldId id="324" r:id="rId6"/>
    <p:sldId id="325" r:id="rId7"/>
    <p:sldId id="326" r:id="rId8"/>
    <p:sldId id="327" r:id="rId9"/>
    <p:sldId id="330" r:id="rId10"/>
    <p:sldId id="331" r:id="rId11"/>
    <p:sldId id="370" r:id="rId12"/>
    <p:sldId id="343" r:id="rId13"/>
    <p:sldId id="372" r:id="rId14"/>
    <p:sldId id="373" r:id="rId15"/>
    <p:sldId id="371" r:id="rId16"/>
    <p:sldId id="363" r:id="rId17"/>
    <p:sldId id="342" r:id="rId18"/>
    <p:sldId id="364" r:id="rId19"/>
    <p:sldId id="365" r:id="rId20"/>
    <p:sldId id="374" r:id="rId21"/>
    <p:sldId id="362" r:id="rId22"/>
    <p:sldId id="377" r:id="rId23"/>
    <p:sldId id="361" r:id="rId24"/>
    <p:sldId id="345" r:id="rId25"/>
    <p:sldId id="378" r:id="rId26"/>
    <p:sldId id="379" r:id="rId27"/>
    <p:sldId id="375" r:id="rId28"/>
    <p:sldId id="336" r:id="rId29"/>
    <p:sldId id="376" r:id="rId30"/>
    <p:sldId id="328" r:id="rId31"/>
    <p:sldId id="334" r:id="rId32"/>
    <p:sldId id="333" r:id="rId33"/>
    <p:sldId id="344" r:id="rId34"/>
    <p:sldId id="366" r:id="rId35"/>
    <p:sldId id="367" r:id="rId36"/>
    <p:sldId id="368" r:id="rId37"/>
  </p:sldIdLst>
  <p:sldSz cx="9144000" cy="6858000" type="screen4x3"/>
  <p:notesSz cx="6858000" cy="9144000"/>
  <p:embeddedFontLst>
    <p:embeddedFont>
      <p:font typeface="Arev Sans" panose="020B0603030804020204" pitchFamily="3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00CC"/>
    <a:srgbClr val="0066CC"/>
    <a:srgbClr val="CC0099"/>
    <a:srgbClr val="FF3B3B"/>
    <a:srgbClr val="FFE07D"/>
    <a:srgbClr val="FF99CC"/>
    <a:srgbClr val="FF999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94660"/>
  </p:normalViewPr>
  <p:slideViewPr>
    <p:cSldViewPr>
      <p:cViewPr varScale="1">
        <p:scale>
          <a:sx n="84" d="100"/>
          <a:sy n="84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623E-927B-41D1-8ABB-E722085B98AA}" type="datetimeFigureOut">
              <a:rPr lang="de-DE" smtClean="0"/>
              <a:pPr/>
              <a:t>09.04.2015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C85C5-7FB0-420B-85F0-D079F8C33B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25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85C5-7FB0-420B-85F0-D079F8C33B6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75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85C5-7FB0-420B-85F0-D079F8C33B6B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75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8960"/>
            <a:ext cx="8219256" cy="490066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PANDA Software Trigger</a:t>
            </a:r>
            <a:b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en-US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Status/Plans</a:t>
            </a:r>
            <a:endParaRPr lang="de-DE" sz="40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472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PANDA DAQT-FEE Workshop</a:t>
            </a: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Apr. 2015, GSI Darmstadt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sz="2000" b="1" i="1" smtClean="0">
                <a:solidFill>
                  <a:srgbClr val="3B8ABB"/>
                </a:solidFill>
              </a:rPr>
              <a:t>K. Götzen</a:t>
            </a:r>
            <a:r>
              <a:rPr lang="de-DE" sz="2000" b="1" smtClean="0">
                <a:solidFill>
                  <a:srgbClr val="3B8ABB"/>
                </a:solidFill>
              </a:rPr>
              <a:t>, D. Kang, R. Kliemt, F. Nerling</a:t>
            </a:r>
            <a:br>
              <a:rPr lang="de-DE" sz="2000" b="1" smtClean="0">
                <a:solidFill>
                  <a:srgbClr val="3B8ABB"/>
                </a:solidFill>
              </a:rPr>
            </a:br>
            <a:r>
              <a:rPr lang="de-DE" sz="2000" smtClean="0">
                <a:solidFill>
                  <a:srgbClr val="3B8ABB"/>
                </a:solidFill>
              </a:rPr>
              <a:t>GSI Darmstadt/HI Mainz</a:t>
            </a:r>
          </a:p>
          <a:p>
            <a:pPr algn="l"/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Event Based Efficiency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820599" y="5649941"/>
            <a:ext cx="23994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887251" y="4183596"/>
            <a:ext cx="0" cy="15407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420467" y="4316899"/>
            <a:ext cx="933128" cy="1318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491880" y="3717032"/>
            <a:ext cx="835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smtClean="0"/>
              <a:t>T</a:t>
            </a:r>
            <a:r>
              <a:rPr lang="de-DE" sz="2000" b="1" i="1" baseline="-25000" smtClean="0"/>
              <a:t>D0-&gt;K</a:t>
            </a:r>
            <a:r>
              <a:rPr lang="el-GR" sz="2000" b="1" i="1" baseline="-25000"/>
              <a:t>π</a:t>
            </a:r>
            <a:endParaRPr lang="de-DE" sz="2000" baseline="-25000"/>
          </a:p>
        </p:txBody>
      </p:sp>
      <p:sp>
        <p:nvSpPr>
          <p:cNvPr id="15" name="Textfeld 14"/>
          <p:cNvSpPr txBox="1"/>
          <p:nvPr/>
        </p:nvSpPr>
        <p:spPr>
          <a:xfrm>
            <a:off x="4427984" y="5679504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smtClean="0"/>
              <a:t>m(K</a:t>
            </a:r>
            <a:r>
              <a:rPr lang="el-GR" sz="2000" i="1" smtClean="0"/>
              <a:t>π</a:t>
            </a:r>
            <a:r>
              <a:rPr lang="de-DE" sz="2000" i="1" smtClean="0"/>
              <a:t>)</a:t>
            </a:r>
            <a:endParaRPr lang="de-DE" sz="2000" i="1"/>
          </a:p>
        </p:txBody>
      </p:sp>
      <p:sp>
        <p:nvSpPr>
          <p:cNvPr id="10" name="Textfeld 9"/>
          <p:cNvSpPr txBox="1"/>
          <p:nvPr/>
        </p:nvSpPr>
        <p:spPr>
          <a:xfrm>
            <a:off x="3419872" y="4316900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tag: </a:t>
            </a:r>
            <a:r>
              <a:rPr lang="de-DE" b="1" smtClean="0">
                <a:solidFill>
                  <a:srgbClr val="008000"/>
                </a:solidFill>
              </a:rPr>
              <a:t>1</a:t>
            </a:r>
            <a:r>
              <a:rPr lang="de-DE" b="1" smtClean="0"/>
              <a:t>,</a:t>
            </a:r>
            <a:r>
              <a:rPr lang="de-DE" b="1" smtClean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628911" y="5649940"/>
            <a:ext cx="23994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5695563" y="4183596"/>
            <a:ext cx="0" cy="15407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228779" y="4316899"/>
            <a:ext cx="933128" cy="1318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261477" y="3718107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smtClean="0"/>
              <a:t>T</a:t>
            </a:r>
            <a:r>
              <a:rPr lang="de-DE" sz="2000" b="1" i="1" baseline="-25000" smtClean="0"/>
              <a:t>Λc-&gt;pK</a:t>
            </a:r>
            <a:r>
              <a:rPr lang="el-GR" sz="2000" b="1" i="1" baseline="-25000"/>
              <a:t>π</a:t>
            </a:r>
            <a:endParaRPr lang="de-DE" sz="2000" baseline="-2500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7092280" y="5679504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/>
              <a:t>m</a:t>
            </a:r>
            <a:r>
              <a:rPr lang="de-DE" sz="2000" i="1" smtClean="0"/>
              <a:t>(pK</a:t>
            </a:r>
            <a:r>
              <a:rPr lang="el-GR" sz="2000" i="1" smtClean="0"/>
              <a:t>π</a:t>
            </a:r>
            <a:r>
              <a:rPr lang="de-DE" sz="2000" i="1" smtClean="0"/>
              <a:t>)</a:t>
            </a:r>
            <a:endParaRPr lang="de-DE" sz="2000" i="1" baseline="-2500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228184" y="4316901"/>
            <a:ext cx="710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tag: </a:t>
            </a:r>
            <a:r>
              <a:rPr lang="de-DE" b="1" smtClean="0">
                <a:solidFill>
                  <a:srgbClr val="CC0099"/>
                </a:solidFill>
              </a:rPr>
              <a:t>3</a:t>
            </a:r>
            <a:endParaRPr lang="de-DE" b="1" smtClean="0">
              <a:solidFill>
                <a:srgbClr val="FF0000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73285" y="1124744"/>
            <a:ext cx="849694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smtClean="0"/>
              <a:t>Only interested in </a:t>
            </a:r>
            <a:r>
              <a:rPr lang="de-DE" b="1" smtClean="0"/>
              <a:t>event efficiencies</a:t>
            </a:r>
            <a:endParaRPr lang="de-DE" b="1" smtClean="0">
              <a:solidFill>
                <a:srgbClr val="FF0000"/>
              </a:solidFill>
            </a:endParaRPr>
          </a:p>
          <a:p>
            <a:pPr marL="322263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smtClean="0"/>
              <a:t>Event with signal X (e.g. D</a:t>
            </a:r>
            <a:r>
              <a:rPr lang="de-DE" sz="2000" baseline="30000" smtClean="0"/>
              <a:t>0 </a:t>
            </a:r>
            <a:r>
              <a:rPr lang="de-DE" sz="2000" smtClean="0">
                <a:latin typeface="Arial"/>
                <a:cs typeface="Arial"/>
              </a:rPr>
              <a:t>→ </a:t>
            </a:r>
            <a:r>
              <a:rPr lang="de-DE" sz="2000"/>
              <a:t>K </a:t>
            </a:r>
            <a:r>
              <a:rPr lang="el-GR" sz="2000" smtClean="0"/>
              <a:t>π</a:t>
            </a:r>
            <a:r>
              <a:rPr lang="de-DE" sz="2000" smtClean="0"/>
              <a:t>) </a:t>
            </a:r>
            <a:r>
              <a:rPr lang="de-DE" sz="2000"/>
              <a:t>is tagged by </a:t>
            </a:r>
            <a:br>
              <a:rPr lang="de-DE" sz="2000"/>
            </a:br>
            <a:r>
              <a:rPr lang="de-DE" sz="2000"/>
              <a:t>corresponding trigger line due to </a:t>
            </a:r>
            <a:r>
              <a:rPr lang="de-DE" sz="2000" b="1" smtClean="0">
                <a:solidFill>
                  <a:srgbClr val="008000"/>
                </a:solidFill>
              </a:rPr>
              <a:t>true</a:t>
            </a:r>
            <a:r>
              <a:rPr lang="de-DE" sz="2000" b="1" smtClean="0"/>
              <a:t>/</a:t>
            </a:r>
            <a:r>
              <a:rPr lang="de-DE" sz="2000" b="1" smtClean="0">
                <a:solidFill>
                  <a:srgbClr val="0066CC"/>
                </a:solidFill>
              </a:rPr>
              <a:t>random</a:t>
            </a:r>
            <a:r>
              <a:rPr lang="de-DE" sz="2000" smtClean="0"/>
              <a:t> candidate</a:t>
            </a:r>
            <a:endParaRPr lang="de-DE" sz="2000"/>
          </a:p>
          <a:p>
            <a:pPr marL="322263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/>
              <a:t>Event with </a:t>
            </a:r>
            <a:r>
              <a:rPr lang="de-DE" sz="2000" smtClean="0"/>
              <a:t>signal X is tagged </a:t>
            </a:r>
            <a:r>
              <a:rPr lang="de-DE" sz="2000"/>
              <a:t>by </a:t>
            </a:r>
            <a:r>
              <a:rPr lang="de-DE" sz="2000" smtClean="0"/>
              <a:t>another trigger line </a:t>
            </a:r>
            <a:br>
              <a:rPr lang="de-DE" sz="2000" smtClean="0"/>
            </a:br>
            <a:r>
              <a:rPr lang="de-DE" sz="2000"/>
              <a:t>due to </a:t>
            </a:r>
            <a:r>
              <a:rPr lang="de-DE" sz="2000" b="1">
                <a:solidFill>
                  <a:srgbClr val="CC0099"/>
                </a:solidFill>
              </a:rPr>
              <a:t>random</a:t>
            </a:r>
            <a:r>
              <a:rPr lang="de-DE" sz="2000">
                <a:solidFill>
                  <a:srgbClr val="CC0099"/>
                </a:solidFill>
              </a:rPr>
              <a:t> </a:t>
            </a:r>
            <a:r>
              <a:rPr lang="de-DE" sz="2000" smtClean="0"/>
              <a:t>candidate </a:t>
            </a:r>
            <a:r>
              <a:rPr lang="de-DE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e-DE" sz="20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cross tagging</a:t>
            </a:r>
            <a:r>
              <a:rPr lang="de-DE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099245" y="1915924"/>
            <a:ext cx="56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solidFill>
                  <a:srgbClr val="0000CC"/>
                </a:solidFill>
              </a:rPr>
              <a:t>ε</a:t>
            </a:r>
            <a:r>
              <a:rPr lang="de-DE" sz="2400" baseline="-25000" smtClean="0">
                <a:solidFill>
                  <a:srgbClr val="0000CC"/>
                </a:solidFill>
              </a:rPr>
              <a:t>tot</a:t>
            </a:r>
            <a:endParaRPr lang="de-DE" sz="2400">
              <a:solidFill>
                <a:srgbClr val="0000CC"/>
              </a:solidFill>
            </a:endParaRPr>
          </a:p>
        </p:txBody>
      </p:sp>
      <p:sp>
        <p:nvSpPr>
          <p:cNvPr id="25" name="Geschweifte Klammer rechts 24"/>
          <p:cNvSpPr/>
          <p:nvPr/>
        </p:nvSpPr>
        <p:spPr>
          <a:xfrm>
            <a:off x="7993298" y="1628800"/>
            <a:ext cx="139218" cy="1440160"/>
          </a:xfrm>
          <a:prstGeom prst="rightBrac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eschweifte Klammer rechts 25"/>
          <p:cNvSpPr/>
          <p:nvPr/>
        </p:nvSpPr>
        <p:spPr>
          <a:xfrm>
            <a:off x="7380312" y="1628800"/>
            <a:ext cx="165592" cy="72008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7524328" y="1743199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ε</a:t>
            </a:r>
            <a:r>
              <a:rPr lang="de-DE" sz="2400" baseline="-25000">
                <a:solidFill>
                  <a:srgbClr val="FF0000"/>
                </a:solidFill>
              </a:rPr>
              <a:t>X</a:t>
            </a:r>
            <a:endParaRPr lang="de-DE" sz="2400">
              <a:solidFill>
                <a:srgbClr val="FF0000"/>
              </a:solidFill>
            </a:endParaRPr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3848611" y="5113749"/>
            <a:ext cx="0" cy="534824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067944" y="5113749"/>
            <a:ext cx="432048" cy="534824"/>
            <a:chOff x="4067944" y="2492896"/>
            <a:chExt cx="432048" cy="534824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4067944" y="2492896"/>
              <a:ext cx="0" cy="534824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4499992" y="2492896"/>
              <a:ext cx="0" cy="534824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3131840" y="5100710"/>
            <a:ext cx="3563503" cy="547863"/>
            <a:chOff x="3131840" y="2479857"/>
            <a:chExt cx="3563503" cy="547863"/>
          </a:xfrm>
        </p:grpSpPr>
        <p:cxnSp>
          <p:nvCxnSpPr>
            <p:cNvPr id="28" name="Gerade Verbindung 27"/>
            <p:cNvCxnSpPr/>
            <p:nvPr/>
          </p:nvCxnSpPr>
          <p:spPr>
            <a:xfrm flipV="1">
              <a:off x="6695343" y="2479857"/>
              <a:ext cx="0" cy="534824"/>
            </a:xfrm>
            <a:prstGeom prst="line">
              <a:avLst/>
            </a:prstGeom>
            <a:ln w="28575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3131840" y="2492896"/>
              <a:ext cx="0" cy="534824"/>
            </a:xfrm>
            <a:prstGeom prst="line">
              <a:avLst/>
            </a:prstGeom>
            <a:ln w="28575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3284240" y="2492896"/>
              <a:ext cx="0" cy="534824"/>
            </a:xfrm>
            <a:prstGeom prst="line">
              <a:avLst/>
            </a:prstGeom>
            <a:ln w="38100">
              <a:solidFill>
                <a:srgbClr val="CC00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6012160" y="2492896"/>
              <a:ext cx="0" cy="534824"/>
            </a:xfrm>
            <a:prstGeom prst="line">
              <a:avLst/>
            </a:prstGeom>
            <a:ln w="28575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/>
          <p:cNvSpPr txBox="1"/>
          <p:nvPr/>
        </p:nvSpPr>
        <p:spPr>
          <a:xfrm>
            <a:off x="276672" y="4303221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8300"/>
            <a:r>
              <a:rPr lang="de-DE" b="1" smtClean="0"/>
              <a:t>Events with X:	</a:t>
            </a:r>
            <a:r>
              <a:rPr lang="de-DE" b="1" smtClean="0">
                <a:solidFill>
                  <a:srgbClr val="008000"/>
                </a:solidFill>
              </a:rPr>
              <a:t>1</a:t>
            </a:r>
            <a:r>
              <a:rPr lang="de-DE" b="1" smtClean="0"/>
              <a:t>,</a:t>
            </a:r>
            <a:r>
              <a:rPr lang="de-DE" b="1" smtClean="0">
                <a:solidFill>
                  <a:srgbClr val="008000"/>
                </a:solidFill>
              </a:rPr>
              <a:t> </a:t>
            </a:r>
            <a:r>
              <a:rPr lang="de-DE" b="1" smtClean="0">
                <a:solidFill>
                  <a:srgbClr val="0070C0"/>
                </a:solidFill>
              </a:rPr>
              <a:t>2</a:t>
            </a:r>
            <a:r>
              <a:rPr lang="de-DE" b="1" smtClean="0"/>
              <a:t>,</a:t>
            </a:r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smtClean="0">
                <a:solidFill>
                  <a:srgbClr val="CC0099"/>
                </a:solidFill>
              </a:rPr>
              <a:t>3</a:t>
            </a:r>
          </a:p>
          <a:p>
            <a:pPr defTabSz="368300"/>
            <a:r>
              <a:rPr lang="de-DE" b="1" smtClean="0"/>
              <a:t>True Cand:</a:t>
            </a:r>
          </a:p>
          <a:p>
            <a:pPr defTabSz="368300"/>
            <a:r>
              <a:rPr lang="de-DE" b="1" smtClean="0"/>
              <a:t>Rand. Cand:</a:t>
            </a:r>
          </a:p>
          <a:p>
            <a:pPr defTabSz="368300"/>
            <a:r>
              <a:rPr lang="de-DE" b="1" smtClean="0"/>
              <a:t>Accept region: </a:t>
            </a:r>
            <a:endParaRPr lang="de-DE" b="1"/>
          </a:p>
        </p:txBody>
      </p:sp>
      <p:sp>
        <p:nvSpPr>
          <p:cNvPr id="40" name="Abgerundetes Rechteck 39"/>
          <p:cNvSpPr/>
          <p:nvPr/>
        </p:nvSpPr>
        <p:spPr>
          <a:xfrm>
            <a:off x="251520" y="4289399"/>
            <a:ext cx="2272883" cy="1214151"/>
          </a:xfrm>
          <a:prstGeom prst="roundRect">
            <a:avLst>
              <a:gd name="adj" fmla="val 46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40"/>
          <p:cNvCxnSpPr/>
          <p:nvPr/>
        </p:nvCxnSpPr>
        <p:spPr>
          <a:xfrm>
            <a:off x="1860848" y="4773786"/>
            <a:ext cx="57606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1860848" y="5087218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867595" y="5246865"/>
            <a:ext cx="536393" cy="177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/>
          <p:cNvGrpSpPr/>
          <p:nvPr/>
        </p:nvGrpSpPr>
        <p:grpSpPr>
          <a:xfrm>
            <a:off x="6804248" y="3788883"/>
            <a:ext cx="2109185" cy="1440858"/>
            <a:chOff x="6804248" y="1168030"/>
            <a:chExt cx="2109185" cy="1440858"/>
          </a:xfrm>
        </p:grpSpPr>
        <p:sp>
          <p:nvSpPr>
            <p:cNvPr id="8" name="Textfeld 7"/>
            <p:cNvSpPr txBox="1"/>
            <p:nvPr/>
          </p:nvSpPr>
          <p:spPr>
            <a:xfrm>
              <a:off x="7483170" y="1168030"/>
              <a:ext cx="14302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i="1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de-DE" i="1" smtClean="0">
                  <a:solidFill>
                    <a:schemeClr val="bg1">
                      <a:lumMod val="50000"/>
                    </a:schemeClr>
                  </a:solidFill>
                </a:rPr>
                <a:t>ross tagging</a:t>
              </a:r>
              <a:endParaRPr lang="de-DE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8" name="Gerade Verbindung mit Pfeil 37"/>
            <p:cNvCxnSpPr/>
            <p:nvPr/>
          </p:nvCxnSpPr>
          <p:spPr>
            <a:xfrm flipH="1">
              <a:off x="6804248" y="1556792"/>
              <a:ext cx="885870" cy="105209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10</a:t>
            </a:fld>
            <a:endParaRPr lang="de-DE"/>
          </a:p>
        </p:txBody>
      </p:sp>
      <p:cxnSp>
        <p:nvCxnSpPr>
          <p:cNvPr id="45" name="Gerade Verbindung 44"/>
          <p:cNvCxnSpPr/>
          <p:nvPr/>
        </p:nvCxnSpPr>
        <p:spPr>
          <a:xfrm flipV="1">
            <a:off x="7389900" y="5100710"/>
            <a:ext cx="0" cy="53482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5868144" y="5112742"/>
            <a:ext cx="0" cy="534824"/>
          </a:xfrm>
          <a:prstGeom prst="line">
            <a:avLst/>
          </a:prstGeom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7596336" y="5112742"/>
            <a:ext cx="0" cy="534824"/>
          </a:xfrm>
          <a:prstGeom prst="line">
            <a:avLst/>
          </a:prstGeom>
          <a:ln w="28575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Automatized Selection Optimisation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mtClean="0"/>
              <a:t>For each trigger line (TL) @ each energy, apply procedure:</a:t>
            </a:r>
          </a:p>
          <a:p>
            <a:pPr marL="0" indent="0">
              <a:lnSpc>
                <a:spcPct val="110000"/>
              </a:lnSpc>
              <a:buNone/>
            </a:pPr>
            <a:endParaRPr lang="de-DE" sz="1200" smtClean="0"/>
          </a:p>
          <a:p>
            <a:r>
              <a:rPr lang="de-DE" smtClean="0">
                <a:solidFill>
                  <a:srgbClr val="0000FF"/>
                </a:solidFill>
              </a:rPr>
              <a:t>Reconstruct signal candidates </a:t>
            </a:r>
            <a:r>
              <a:rPr lang="de-DE" smtClean="0"/>
              <a:t>based on full event information</a:t>
            </a:r>
          </a:p>
          <a:p>
            <a:r>
              <a:rPr lang="de-DE" smtClean="0">
                <a:solidFill>
                  <a:srgbClr val="0000FF"/>
                </a:solidFill>
              </a:rPr>
              <a:t>Perform preselection</a:t>
            </a:r>
            <a:r>
              <a:rPr lang="de-DE" smtClean="0"/>
              <a:t>: cut on inv. mass (+ D* mass diff. cut)</a:t>
            </a:r>
          </a:p>
          <a:p>
            <a:r>
              <a:rPr lang="de-DE" smtClean="0">
                <a:solidFill>
                  <a:srgbClr val="0000FF"/>
                </a:solidFill>
              </a:rPr>
              <a:t>Define variables</a:t>
            </a:r>
            <a:r>
              <a:rPr lang="de-DE" smtClean="0"/>
              <a:t> for further selection:</a:t>
            </a:r>
          </a:p>
          <a:p>
            <a:pPr lvl="1"/>
            <a:r>
              <a:rPr lang="de-DE" sz="2000" smtClean="0"/>
              <a:t>Event shape variables (~ 40)</a:t>
            </a:r>
          </a:p>
          <a:p>
            <a:pPr lvl="1"/>
            <a:r>
              <a:rPr lang="de-DE" sz="2000" smtClean="0"/>
              <a:t>Candidate specific variables (~ 50, depending on decay)</a:t>
            </a:r>
          </a:p>
          <a:p>
            <a:pPr>
              <a:lnSpc>
                <a:spcPct val="150000"/>
              </a:lnSpc>
            </a:pPr>
            <a:r>
              <a:rPr lang="de-DE" smtClean="0">
                <a:solidFill>
                  <a:srgbClr val="0000FF"/>
                </a:solidFill>
              </a:rPr>
              <a:t>While </a:t>
            </a:r>
            <a:r>
              <a:rPr lang="de-DE" smtClean="0">
                <a:solidFill>
                  <a:srgbClr val="FF0000"/>
                </a:solidFill>
              </a:rPr>
              <a:t>background fraction for TL &gt; 0.1</a:t>
            </a:r>
            <a:r>
              <a:rPr lang="de-DE">
                <a:solidFill>
                  <a:srgbClr val="FF0000"/>
                </a:solidFill>
              </a:rPr>
              <a:t>‰ (</a:t>
            </a:r>
            <a:r>
              <a:rPr lang="de-DE" smtClean="0">
                <a:solidFill>
                  <a:srgbClr val="FF0000"/>
                </a:solidFill>
              </a:rPr>
              <a:t>0.05 ‰ for E</a:t>
            </a:r>
            <a:r>
              <a:rPr lang="de-DE" baseline="-25000" smtClean="0">
                <a:solidFill>
                  <a:srgbClr val="FF0000"/>
                </a:solidFill>
              </a:rPr>
              <a:t>cm</a:t>
            </a:r>
            <a:r>
              <a:rPr lang="de-DE" smtClean="0">
                <a:solidFill>
                  <a:srgbClr val="FF0000"/>
                </a:solidFill>
              </a:rPr>
              <a:t>&gt;3.5)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mtClean="0"/>
              <a:t>Inspect </a:t>
            </a:r>
            <a:r>
              <a:rPr lang="de-DE" smtClean="0">
                <a:solidFill>
                  <a:srgbClr val="008000"/>
                </a:solidFill>
              </a:rPr>
              <a:t>all available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mtClean="0"/>
              <a:t>Find variable+cut with </a:t>
            </a:r>
            <a:r>
              <a:rPr lang="de-DE" smtClean="0">
                <a:solidFill>
                  <a:srgbClr val="008000"/>
                </a:solidFill>
              </a:rPr>
              <a:t>max bkg reduction @ </a:t>
            </a:r>
            <a:r>
              <a:rPr lang="el-GR" smtClean="0">
                <a:solidFill>
                  <a:srgbClr val="008000"/>
                </a:solidFill>
              </a:rPr>
              <a:t>ε</a:t>
            </a:r>
            <a:r>
              <a:rPr lang="de-DE" baseline="-25000" smtClean="0">
                <a:solidFill>
                  <a:srgbClr val="008000"/>
                </a:solidFill>
              </a:rPr>
              <a:t>signal</a:t>
            </a:r>
            <a:r>
              <a:rPr lang="de-DE" smtClean="0">
                <a:solidFill>
                  <a:srgbClr val="008000"/>
                </a:solidFill>
              </a:rPr>
              <a:t> = 95% </a:t>
            </a:r>
            <a:r>
              <a:rPr lang="de-DE"/>
              <a:t/>
            </a:r>
            <a:br>
              <a:rPr lang="de-DE"/>
            </a:br>
            <a:r>
              <a:rPr lang="de-DE"/>
              <a:t>relative to </a:t>
            </a:r>
            <a:r>
              <a:rPr lang="de-DE" smtClean="0"/>
              <a:t>previous efficiency (</a:t>
            </a:r>
            <a:r>
              <a:rPr lang="de-DE" i="1" smtClean="0"/>
              <a:t>MC</a:t>
            </a:r>
            <a:r>
              <a:rPr lang="de-DE" smtClean="0"/>
              <a:t> </a:t>
            </a:r>
            <a:r>
              <a:rPr lang="de-DE" i="1" smtClean="0"/>
              <a:t>truth matched </a:t>
            </a:r>
            <a:r>
              <a:rPr lang="de-DE" smtClean="0"/>
              <a:t>signals)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mtClean="0"/>
              <a:t>Apply cut on this variable </a:t>
            </a:r>
            <a:r>
              <a:rPr lang="de-DE" smtClean="0">
                <a:solidFill>
                  <a:srgbClr val="0080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008000"/>
                </a:solidFill>
              </a:rPr>
              <a:t> re-iterate</a:t>
            </a:r>
          </a:p>
          <a:p>
            <a:pPr marL="57150" indent="0" algn="ctr">
              <a:buNone/>
            </a:pPr>
            <a:r>
              <a:rPr lang="de-DE" smtClean="0">
                <a:solidFill>
                  <a:srgbClr val="CC0099"/>
                </a:solidFill>
              </a:rPr>
              <a:t/>
            </a:r>
            <a:br>
              <a:rPr lang="de-DE" smtClean="0">
                <a:solidFill>
                  <a:srgbClr val="CC0099"/>
                </a:solidFill>
              </a:rPr>
            </a:br>
            <a:r>
              <a:rPr lang="de-DE" smtClean="0">
                <a:solidFill>
                  <a:srgbClr val="CC0099"/>
                </a:solidFill>
              </a:rPr>
              <a:t>Applied for </a:t>
            </a:r>
            <a:r>
              <a:rPr lang="de-DE" b="1" smtClean="0">
                <a:solidFill>
                  <a:srgbClr val="CC0099"/>
                </a:solidFill>
              </a:rPr>
              <a:t>Fast MC </a:t>
            </a:r>
            <a:r>
              <a:rPr lang="de-DE" smtClean="0">
                <a:solidFill>
                  <a:srgbClr val="CC0099"/>
                </a:solidFill>
              </a:rPr>
              <a:t>and </a:t>
            </a:r>
            <a:r>
              <a:rPr lang="de-DE" b="1" smtClean="0">
                <a:solidFill>
                  <a:srgbClr val="CC0099"/>
                </a:solidFill>
              </a:rPr>
              <a:t>Full MC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3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Total Background Level vs. E</a:t>
            </a:r>
            <a:r>
              <a:rPr lang="de-DE" baseline="-25000" smtClean="0"/>
              <a:t>cm </a:t>
            </a:r>
            <a:r>
              <a:rPr lang="de-DE" smtClean="0"/>
              <a:t>(</a:t>
            </a:r>
            <a:r>
              <a:rPr lang="de-DE" smtClean="0">
                <a:solidFill>
                  <a:srgbClr val="FFFF00"/>
                </a:solidFill>
              </a:rPr>
              <a:t>Fast</a:t>
            </a:r>
            <a:r>
              <a:rPr lang="de-DE" smtClean="0"/>
              <a:t> &amp; </a:t>
            </a:r>
            <a:r>
              <a:rPr lang="de-DE" smtClean="0">
                <a:solidFill>
                  <a:srgbClr val="FFC000"/>
                </a:solidFill>
              </a:rPr>
              <a:t>Full</a:t>
            </a:r>
            <a:r>
              <a:rPr lang="de-DE" smtClean="0"/>
              <a:t>)</a:t>
            </a:r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55446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" name="Picture 2" descr="\\VBOXSVR\Win\Panda\vortrag\kph_Weekly_meeting_2015\data_sok\effbg_graph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4"/>
          <a:stretch/>
        </p:blipFill>
        <p:spPr bwMode="auto">
          <a:xfrm>
            <a:off x="1111021" y="3770521"/>
            <a:ext cx="5869142" cy="29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835696" y="1196752"/>
            <a:ext cx="117961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FF00"/>
                </a:solidFill>
              </a:rPr>
              <a:t>Fast MC</a:t>
            </a:r>
            <a:endParaRPr lang="de-DE" sz="2400">
              <a:solidFill>
                <a:srgbClr val="FFFF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91288" y="3933056"/>
            <a:ext cx="1124026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C000"/>
                </a:solidFill>
              </a:rPr>
              <a:t>Full MC</a:t>
            </a:r>
            <a:endParaRPr lang="de-DE" sz="2400">
              <a:solidFill>
                <a:srgbClr val="FFC000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4211960" y="1412776"/>
            <a:ext cx="5007792" cy="4176464"/>
            <a:chOff x="4211960" y="1412776"/>
            <a:chExt cx="5007792" cy="4176464"/>
          </a:xfrm>
        </p:grpSpPr>
        <p:sp>
          <p:nvSpPr>
            <p:cNvPr id="4" name="Ellipse 3"/>
            <p:cNvSpPr/>
            <p:nvPr/>
          </p:nvSpPr>
          <p:spPr>
            <a:xfrm>
              <a:off x="4211960" y="2420888"/>
              <a:ext cx="1908212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 flipH="1">
              <a:off x="5940153" y="2018457"/>
              <a:ext cx="792087" cy="36642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6537607" y="1412776"/>
              <a:ext cx="268214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As expected: </a:t>
              </a:r>
            </a:p>
            <a:p>
              <a:r>
                <a:rPr lang="de-DE" smtClean="0"/>
                <a:t>     4x more trigger lines</a:t>
              </a:r>
            </a:p>
            <a:p>
              <a:r>
                <a:rPr lang="de-DE" smtClean="0"/>
                <a:t>     2x harder suppr./TL</a:t>
              </a:r>
            </a:p>
            <a:p>
              <a:r>
                <a:rPr lang="de-DE" smtClean="0">
                  <a:latin typeface="Arial"/>
                  <a:cs typeface="Arial"/>
                </a:rPr>
                <a:t>→</a:t>
              </a:r>
              <a:r>
                <a:rPr lang="de-DE" smtClean="0"/>
                <a:t> 2x total background lvl</a:t>
              </a:r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4211960" y="5157192"/>
              <a:ext cx="1908212" cy="4320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H="1">
              <a:off x="5940153" y="2780928"/>
              <a:ext cx="1040011" cy="23762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19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nhaltsplatzhalter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7" y="908050"/>
            <a:ext cx="6087065" cy="53292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Total Efficiencies &amp; Bgk Levels @ 2.4 GeV </a:t>
            </a:r>
            <a:r>
              <a:rPr lang="de-DE" sz="2800">
                <a:solidFill>
                  <a:srgbClr val="FFFF00"/>
                </a:solidFill>
              </a:rPr>
              <a:t>(Fast MC)</a:t>
            </a: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123728" y="17732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Λ</a:t>
            </a:r>
            <a:r>
              <a:rPr lang="de-DE" b="1" i="1" smtClean="0"/>
              <a:t>    </a:t>
            </a:r>
            <a:r>
              <a:rPr lang="el-GR" b="1" i="1" smtClean="0"/>
              <a:t>Σ</a:t>
            </a:r>
            <a:r>
              <a:rPr lang="de-DE" b="1" i="1" smtClean="0"/>
              <a:t>     </a:t>
            </a:r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11" name="Textfeld 10"/>
          <p:cNvSpPr txBox="1"/>
          <p:nvPr/>
        </p:nvSpPr>
        <p:spPr>
          <a:xfrm>
            <a:off x="3491880" y="13986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</a:t>
            </a:r>
            <a:r>
              <a:rPr lang="de-DE" b="1" i="1" baseline="30000" smtClean="0"/>
              <a:t>+</a:t>
            </a:r>
            <a:r>
              <a:rPr lang="de-DE" b="1" i="1" smtClean="0"/>
              <a:t>e</a:t>
            </a:r>
            <a:r>
              <a:rPr lang="de-DE" b="1" i="1" baseline="30000" smtClean="0"/>
              <a:t>-</a:t>
            </a:r>
            <a:endParaRPr lang="de-DE" b="1" i="1" baseline="30000"/>
          </a:p>
        </p:txBody>
      </p:sp>
      <p:sp>
        <p:nvSpPr>
          <p:cNvPr id="12" name="Textfeld 11"/>
          <p:cNvSpPr txBox="1"/>
          <p:nvPr/>
        </p:nvSpPr>
        <p:spPr>
          <a:xfrm>
            <a:off x="4572000" y="14034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μ</a:t>
            </a:r>
            <a:r>
              <a:rPr lang="de-DE" b="1" i="1" baseline="30000" smtClean="0"/>
              <a:t>+</a:t>
            </a:r>
            <a:r>
              <a:rPr lang="de-DE" b="1" i="1"/>
              <a:t>μ</a:t>
            </a:r>
            <a:r>
              <a:rPr lang="de-DE" b="1" i="1" baseline="30000" smtClean="0"/>
              <a:t>-</a:t>
            </a:r>
            <a:endParaRPr lang="de-DE" b="1" i="1" baseline="30000"/>
          </a:p>
        </p:txBody>
      </p:sp>
      <p:sp>
        <p:nvSpPr>
          <p:cNvPr id="13" name="Textfeld 12"/>
          <p:cNvSpPr txBox="1"/>
          <p:nvPr/>
        </p:nvSpPr>
        <p:spPr>
          <a:xfrm>
            <a:off x="5796136" y="155390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γγ</a:t>
            </a:r>
            <a:endParaRPr lang="de-DE" b="1" i="1"/>
          </a:p>
        </p:txBody>
      </p:sp>
      <p:sp>
        <p:nvSpPr>
          <p:cNvPr id="14" name="Textfeld 13"/>
          <p:cNvSpPr txBox="1"/>
          <p:nvPr/>
        </p:nvSpPr>
        <p:spPr>
          <a:xfrm>
            <a:off x="6598234" y="148478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γπ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cxnSp>
        <p:nvCxnSpPr>
          <p:cNvPr id="16" name="Gerade Verbindung 15"/>
          <p:cNvCxnSpPr/>
          <p:nvPr/>
        </p:nvCxnSpPr>
        <p:spPr>
          <a:xfrm>
            <a:off x="4333398" y="1669450"/>
            <a:ext cx="0" cy="14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469963" y="1651378"/>
            <a:ext cx="0" cy="14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610802" y="1689519"/>
            <a:ext cx="0" cy="14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feil nach unten 20"/>
          <p:cNvSpPr/>
          <p:nvPr/>
        </p:nvSpPr>
        <p:spPr>
          <a:xfrm>
            <a:off x="7092280" y="3501008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596336" y="1689519"/>
            <a:ext cx="1317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Efficiencies</a:t>
            </a:r>
          </a:p>
          <a:p>
            <a:r>
              <a:rPr lang="de-DE" smtClean="0"/>
              <a:t>for different</a:t>
            </a:r>
          </a:p>
          <a:p>
            <a:r>
              <a:rPr lang="de-DE" smtClean="0">
                <a:solidFill>
                  <a:srgbClr val="0000FF"/>
                </a:solidFill>
              </a:rPr>
              <a:t>data modes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96336" y="4370859"/>
            <a:ext cx="140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Acceptance</a:t>
            </a:r>
          </a:p>
          <a:p>
            <a:r>
              <a:rPr lang="de-DE" smtClean="0"/>
              <a:t>of different</a:t>
            </a:r>
          </a:p>
          <a:p>
            <a:r>
              <a:rPr lang="de-DE">
                <a:solidFill>
                  <a:srgbClr val="0000FF"/>
                </a:solidFill>
              </a:rPr>
              <a:t>t</a:t>
            </a:r>
            <a:r>
              <a:rPr lang="de-DE" smtClean="0">
                <a:solidFill>
                  <a:srgbClr val="0000FF"/>
                </a:solidFill>
              </a:rPr>
              <a:t>rigger lines</a:t>
            </a:r>
          </a:p>
          <a:p>
            <a:r>
              <a:rPr lang="de-DE"/>
              <a:t>on DPM </a:t>
            </a:r>
            <a:r>
              <a:rPr lang="de-DE" smtClean="0"/>
              <a:t>data</a:t>
            </a:r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763699" y="1052736"/>
            <a:ext cx="56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solidFill>
                  <a:srgbClr val="0000CC"/>
                </a:solidFill>
              </a:rPr>
              <a:t>ε</a:t>
            </a:r>
            <a:r>
              <a:rPr lang="de-DE" sz="2400" baseline="-25000" smtClean="0">
                <a:solidFill>
                  <a:srgbClr val="0000CC"/>
                </a:solidFill>
              </a:rPr>
              <a:t>tot</a:t>
            </a:r>
            <a:endParaRPr lang="de-DE" sz="2400">
              <a:solidFill>
                <a:srgbClr val="0000CC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55576" y="141277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ε</a:t>
            </a:r>
            <a:r>
              <a:rPr lang="de-DE" sz="2400" baseline="-25000">
                <a:solidFill>
                  <a:srgbClr val="FF0000"/>
                </a:solidFill>
              </a:rPr>
              <a:t>X</a:t>
            </a:r>
            <a:endParaRPr lang="de-DE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3" descr="D:\Panda\vortrag\kph_Weekly_meeting_2015\data_sok\cross_tag_sigbg_24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00" y="907200"/>
            <a:ext cx="608565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Total Efficiencies &amp; Bgk Levels @ 2.4 GeV </a:t>
            </a:r>
            <a:r>
              <a:rPr lang="de-DE" sz="2800" smtClean="0">
                <a:solidFill>
                  <a:srgbClr val="FFC000"/>
                </a:solidFill>
              </a:rPr>
              <a:t>(</a:t>
            </a:r>
            <a:r>
              <a:rPr lang="de-DE" sz="2800">
                <a:solidFill>
                  <a:srgbClr val="FFC000"/>
                </a:solidFill>
              </a:rPr>
              <a:t>Full MC)</a:t>
            </a: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123728" y="17732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Λ</a:t>
            </a:r>
            <a:r>
              <a:rPr lang="de-DE" b="1" i="1" smtClean="0"/>
              <a:t>    </a:t>
            </a:r>
            <a:r>
              <a:rPr lang="el-GR" b="1" i="1" smtClean="0"/>
              <a:t>Σ</a:t>
            </a:r>
            <a:r>
              <a:rPr lang="de-DE" b="1" i="1" smtClean="0"/>
              <a:t>     </a:t>
            </a:r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11" name="Textfeld 10"/>
          <p:cNvSpPr txBox="1"/>
          <p:nvPr/>
        </p:nvSpPr>
        <p:spPr>
          <a:xfrm>
            <a:off x="3491880" y="13986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</a:t>
            </a:r>
            <a:r>
              <a:rPr lang="de-DE" b="1" i="1" baseline="30000" smtClean="0"/>
              <a:t>+</a:t>
            </a:r>
            <a:r>
              <a:rPr lang="de-DE" b="1" i="1" smtClean="0"/>
              <a:t>e</a:t>
            </a:r>
            <a:r>
              <a:rPr lang="de-DE" b="1" i="1" baseline="30000" smtClean="0"/>
              <a:t>-</a:t>
            </a:r>
            <a:endParaRPr lang="de-DE" b="1" i="1" baseline="30000"/>
          </a:p>
        </p:txBody>
      </p:sp>
      <p:sp>
        <p:nvSpPr>
          <p:cNvPr id="12" name="Textfeld 11"/>
          <p:cNvSpPr txBox="1"/>
          <p:nvPr/>
        </p:nvSpPr>
        <p:spPr>
          <a:xfrm>
            <a:off x="4572000" y="14034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μ</a:t>
            </a:r>
            <a:r>
              <a:rPr lang="de-DE" b="1" i="1" baseline="30000" smtClean="0"/>
              <a:t>+</a:t>
            </a:r>
            <a:r>
              <a:rPr lang="de-DE" b="1" i="1"/>
              <a:t>μ</a:t>
            </a:r>
            <a:r>
              <a:rPr lang="de-DE" b="1" i="1" baseline="30000" smtClean="0"/>
              <a:t>-</a:t>
            </a:r>
            <a:endParaRPr lang="de-DE" b="1" i="1" baseline="30000"/>
          </a:p>
        </p:txBody>
      </p:sp>
      <p:sp>
        <p:nvSpPr>
          <p:cNvPr id="13" name="Textfeld 12"/>
          <p:cNvSpPr txBox="1"/>
          <p:nvPr/>
        </p:nvSpPr>
        <p:spPr>
          <a:xfrm>
            <a:off x="5796136" y="155390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γγ</a:t>
            </a:r>
            <a:endParaRPr lang="de-DE" b="1" i="1"/>
          </a:p>
        </p:txBody>
      </p:sp>
      <p:sp>
        <p:nvSpPr>
          <p:cNvPr id="14" name="Textfeld 13"/>
          <p:cNvSpPr txBox="1"/>
          <p:nvPr/>
        </p:nvSpPr>
        <p:spPr>
          <a:xfrm>
            <a:off x="6598234" y="148478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γπ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cxnSp>
        <p:nvCxnSpPr>
          <p:cNvPr id="16" name="Gerade Verbindung 15"/>
          <p:cNvCxnSpPr/>
          <p:nvPr/>
        </p:nvCxnSpPr>
        <p:spPr>
          <a:xfrm>
            <a:off x="4333398" y="1669450"/>
            <a:ext cx="0" cy="14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469963" y="1651378"/>
            <a:ext cx="0" cy="14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610802" y="1689519"/>
            <a:ext cx="0" cy="14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596336" y="1689519"/>
            <a:ext cx="1317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Efficiencies</a:t>
            </a:r>
          </a:p>
          <a:p>
            <a:r>
              <a:rPr lang="de-DE" smtClean="0"/>
              <a:t>for different</a:t>
            </a:r>
          </a:p>
          <a:p>
            <a:r>
              <a:rPr lang="de-DE" smtClean="0">
                <a:solidFill>
                  <a:srgbClr val="0000FF"/>
                </a:solidFill>
              </a:rPr>
              <a:t>data modes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596336" y="4370859"/>
            <a:ext cx="140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Acceptance</a:t>
            </a:r>
          </a:p>
          <a:p>
            <a:r>
              <a:rPr lang="de-DE" smtClean="0"/>
              <a:t>of different</a:t>
            </a:r>
          </a:p>
          <a:p>
            <a:r>
              <a:rPr lang="de-DE">
                <a:solidFill>
                  <a:srgbClr val="0000FF"/>
                </a:solidFill>
              </a:rPr>
              <a:t>t</a:t>
            </a:r>
            <a:r>
              <a:rPr lang="de-DE" smtClean="0">
                <a:solidFill>
                  <a:srgbClr val="0000FF"/>
                </a:solidFill>
              </a:rPr>
              <a:t>rigger lines</a:t>
            </a:r>
          </a:p>
          <a:p>
            <a:r>
              <a:rPr lang="de-DE"/>
              <a:t>on DPM </a:t>
            </a:r>
            <a:r>
              <a:rPr lang="de-DE" smtClean="0"/>
              <a:t>data</a:t>
            </a:r>
            <a:endParaRPr lang="de-DE"/>
          </a:p>
        </p:txBody>
      </p:sp>
      <p:sp>
        <p:nvSpPr>
          <p:cNvPr id="25" name="Pfeil nach unten 24"/>
          <p:cNvSpPr/>
          <p:nvPr/>
        </p:nvSpPr>
        <p:spPr>
          <a:xfrm>
            <a:off x="7092280" y="3501008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763699" y="1052736"/>
            <a:ext cx="56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solidFill>
                  <a:srgbClr val="0000CC"/>
                </a:solidFill>
              </a:rPr>
              <a:t>ε</a:t>
            </a:r>
            <a:r>
              <a:rPr lang="de-DE" sz="2400" baseline="-25000" smtClean="0">
                <a:solidFill>
                  <a:srgbClr val="0000CC"/>
                </a:solidFill>
              </a:rPr>
              <a:t>tot</a:t>
            </a:r>
            <a:endParaRPr lang="de-DE" sz="2400">
              <a:solidFill>
                <a:srgbClr val="0000CC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5576" y="141277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ε</a:t>
            </a:r>
            <a:r>
              <a:rPr lang="de-DE" sz="2400" baseline="-25000">
                <a:solidFill>
                  <a:srgbClr val="FF0000"/>
                </a:solidFill>
              </a:rPr>
              <a:t>X</a:t>
            </a:r>
            <a:endParaRPr lang="de-DE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7" y="908050"/>
            <a:ext cx="6087065" cy="53292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Total Efficiencies &amp; Bgk Levels @ 5.5 GeV </a:t>
            </a:r>
            <a:r>
              <a:rPr lang="de-DE" sz="2800" smtClean="0">
                <a:solidFill>
                  <a:srgbClr val="FFFF00"/>
                </a:solidFill>
              </a:rPr>
              <a:t>(Fast </a:t>
            </a:r>
            <a:r>
              <a:rPr lang="de-DE" sz="2800">
                <a:solidFill>
                  <a:srgbClr val="FFFF00"/>
                </a:solidFill>
              </a:rPr>
              <a:t>MC)</a:t>
            </a:r>
            <a:endParaRPr lang="de-DE" sz="2800"/>
          </a:p>
        </p:txBody>
      </p:sp>
      <p:sp>
        <p:nvSpPr>
          <p:cNvPr id="9" name="Pfeil nach unten 8"/>
          <p:cNvSpPr/>
          <p:nvPr/>
        </p:nvSpPr>
        <p:spPr>
          <a:xfrm>
            <a:off x="7236296" y="3501008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7504" y="2348880"/>
            <a:ext cx="15906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>
                <a:solidFill>
                  <a:srgbClr val="008000"/>
                </a:solidFill>
              </a:rPr>
              <a:t>F</a:t>
            </a:r>
            <a:r>
              <a:rPr lang="de-DE" b="1" smtClean="0">
                <a:solidFill>
                  <a:srgbClr val="008000"/>
                </a:solidFill>
              </a:rPr>
              <a:t>or D modes </a:t>
            </a:r>
          </a:p>
          <a:p>
            <a:r>
              <a:rPr lang="de-DE" b="1" smtClean="0">
                <a:solidFill>
                  <a:srgbClr val="008000"/>
                </a:solidFill>
              </a:rPr>
              <a:t>cross tagging </a:t>
            </a:r>
          </a:p>
          <a:p>
            <a:r>
              <a:rPr lang="de-DE" b="1" smtClean="0">
                <a:solidFill>
                  <a:srgbClr val="008000"/>
                </a:solidFill>
              </a:rPr>
              <a:t>is strong effect</a:t>
            </a:r>
            <a:endParaRPr lang="de-DE" b="1">
              <a:solidFill>
                <a:srgbClr val="008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49896" y="16256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2" name="Textfeld 11"/>
          <p:cNvSpPr txBox="1"/>
          <p:nvPr/>
        </p:nvSpPr>
        <p:spPr>
          <a:xfrm>
            <a:off x="2682551" y="162567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3" name="Textfeld 12"/>
          <p:cNvSpPr txBox="1"/>
          <p:nvPr/>
        </p:nvSpPr>
        <p:spPr>
          <a:xfrm>
            <a:off x="3406788" y="16256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+</a:t>
            </a:r>
            <a:endParaRPr lang="de-DE" b="1" i="1" baseline="30000"/>
          </a:p>
        </p:txBody>
      </p:sp>
      <p:sp>
        <p:nvSpPr>
          <p:cNvPr id="14" name="Textfeld 13"/>
          <p:cNvSpPr txBox="1"/>
          <p:nvPr/>
        </p:nvSpPr>
        <p:spPr>
          <a:xfrm>
            <a:off x="3923928" y="162567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/>
              <a:t>+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07155" y="16256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-25000" smtClean="0"/>
              <a:t>s</a:t>
            </a:r>
            <a:r>
              <a:rPr lang="de-DE" b="1" i="1" baseline="30000" smtClean="0"/>
              <a:t>(*)+</a:t>
            </a:r>
            <a:endParaRPr lang="de-DE" b="1" i="1" baseline="30000"/>
          </a:p>
        </p:txBody>
      </p:sp>
      <p:sp>
        <p:nvSpPr>
          <p:cNvPr id="16" name="Textfeld 15"/>
          <p:cNvSpPr txBox="1"/>
          <p:nvPr/>
        </p:nvSpPr>
        <p:spPr>
          <a:xfrm>
            <a:off x="5199880" y="12413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c</a:t>
            </a:r>
            <a:r>
              <a:rPr lang="de-DE" b="1" i="1" u="sng" smtClean="0"/>
              <a:t>c</a:t>
            </a:r>
            <a:endParaRPr lang="de-DE" b="1" i="1" u="sng"/>
          </a:p>
        </p:txBody>
      </p:sp>
      <p:sp>
        <p:nvSpPr>
          <p:cNvPr id="17" name="Textfeld 16"/>
          <p:cNvSpPr txBox="1"/>
          <p:nvPr/>
        </p:nvSpPr>
        <p:spPr>
          <a:xfrm>
            <a:off x="5694001" y="1196752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Bary.</a:t>
            </a:r>
            <a:endParaRPr lang="de-DE" b="1" i="1"/>
          </a:p>
        </p:txBody>
      </p:sp>
      <p:sp>
        <p:nvSpPr>
          <p:cNvPr id="18" name="Textfeld 17"/>
          <p:cNvSpPr txBox="1"/>
          <p:nvPr/>
        </p:nvSpPr>
        <p:spPr>
          <a:xfrm>
            <a:off x="6156176" y="147549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19" name="Textfeld 18"/>
          <p:cNvSpPr txBox="1"/>
          <p:nvPr/>
        </p:nvSpPr>
        <p:spPr>
          <a:xfrm>
            <a:off x="6444208" y="12338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E.M.</a:t>
            </a:r>
            <a:endParaRPr lang="de-DE" b="1" i="1"/>
          </a:p>
        </p:txBody>
      </p:sp>
      <p:sp>
        <p:nvSpPr>
          <p:cNvPr id="20" name="Textfeld 19"/>
          <p:cNvSpPr txBox="1"/>
          <p:nvPr/>
        </p:nvSpPr>
        <p:spPr>
          <a:xfrm>
            <a:off x="7596336" y="1689519"/>
            <a:ext cx="1317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Efficiencies</a:t>
            </a:r>
          </a:p>
          <a:p>
            <a:r>
              <a:rPr lang="de-DE" smtClean="0"/>
              <a:t>for different</a:t>
            </a:r>
          </a:p>
          <a:p>
            <a:r>
              <a:rPr lang="de-DE" smtClean="0">
                <a:solidFill>
                  <a:srgbClr val="0000FF"/>
                </a:solidFill>
              </a:rPr>
              <a:t>data modes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596336" y="4370859"/>
            <a:ext cx="140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Acceptance</a:t>
            </a:r>
          </a:p>
          <a:p>
            <a:r>
              <a:rPr lang="de-DE" smtClean="0"/>
              <a:t>of different</a:t>
            </a:r>
          </a:p>
          <a:p>
            <a:r>
              <a:rPr lang="de-DE">
                <a:solidFill>
                  <a:srgbClr val="0000FF"/>
                </a:solidFill>
              </a:rPr>
              <a:t>t</a:t>
            </a:r>
            <a:r>
              <a:rPr lang="de-DE" smtClean="0">
                <a:solidFill>
                  <a:srgbClr val="0000FF"/>
                </a:solidFill>
              </a:rPr>
              <a:t>rigger lines</a:t>
            </a:r>
          </a:p>
          <a:p>
            <a:r>
              <a:rPr lang="de-DE"/>
              <a:t>on DPM </a:t>
            </a:r>
            <a:r>
              <a:rPr lang="de-DE" smtClean="0"/>
              <a:t>data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763699" y="1052736"/>
            <a:ext cx="56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solidFill>
                  <a:srgbClr val="0000CC"/>
                </a:solidFill>
              </a:rPr>
              <a:t>ε</a:t>
            </a:r>
            <a:r>
              <a:rPr lang="de-DE" sz="2400" baseline="-25000" smtClean="0">
                <a:solidFill>
                  <a:srgbClr val="0000CC"/>
                </a:solidFill>
              </a:rPr>
              <a:t>tot</a:t>
            </a:r>
            <a:endParaRPr lang="de-DE" sz="2400">
              <a:solidFill>
                <a:srgbClr val="0000CC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5576" y="141277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ε</a:t>
            </a:r>
            <a:r>
              <a:rPr lang="de-DE" sz="2400" baseline="-25000">
                <a:solidFill>
                  <a:srgbClr val="FF0000"/>
                </a:solidFill>
              </a:rPr>
              <a:t>X</a:t>
            </a:r>
            <a:endParaRPr lang="de-DE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\\VBOXSVR\Win\Panda\vortrag\kph_Weekly_meeting_2015\data_sok\cross_tag_sigbg_5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00" y="907200"/>
            <a:ext cx="6085651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/>
              <a:t>Total Efficiencies &amp; Bgk Levels @ 5.5 GeV </a:t>
            </a:r>
            <a:r>
              <a:rPr lang="de-DE" sz="2800" smtClean="0">
                <a:solidFill>
                  <a:srgbClr val="FFC000"/>
                </a:solidFill>
              </a:rPr>
              <a:t>(Full </a:t>
            </a:r>
            <a:r>
              <a:rPr lang="de-DE" sz="2800">
                <a:solidFill>
                  <a:srgbClr val="FFC000"/>
                </a:solidFill>
              </a:rPr>
              <a:t>MC)</a:t>
            </a:r>
          </a:p>
        </p:txBody>
      </p:sp>
      <p:sp>
        <p:nvSpPr>
          <p:cNvPr id="9" name="Pfeil nach unten 8"/>
          <p:cNvSpPr/>
          <p:nvPr/>
        </p:nvSpPr>
        <p:spPr>
          <a:xfrm>
            <a:off x="7236296" y="3501008"/>
            <a:ext cx="18002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7504" y="2577678"/>
            <a:ext cx="1487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rgbClr val="FF0000"/>
                </a:solidFill>
              </a:rPr>
              <a:t>Full Sim looks</a:t>
            </a:r>
          </a:p>
          <a:p>
            <a:r>
              <a:rPr lang="de-DE" b="1" smtClean="0">
                <a:solidFill>
                  <a:srgbClr val="FF0000"/>
                </a:solidFill>
              </a:rPr>
              <a:t>much worse</a:t>
            </a:r>
          </a:p>
          <a:p>
            <a:endParaRPr lang="de-DE" b="1" smtClean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149896" y="16256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2" name="Textfeld 11"/>
          <p:cNvSpPr txBox="1"/>
          <p:nvPr/>
        </p:nvSpPr>
        <p:spPr>
          <a:xfrm>
            <a:off x="2682551" y="162567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3" name="Textfeld 12"/>
          <p:cNvSpPr txBox="1"/>
          <p:nvPr/>
        </p:nvSpPr>
        <p:spPr>
          <a:xfrm>
            <a:off x="3406788" y="16256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+</a:t>
            </a:r>
            <a:endParaRPr lang="de-DE" b="1" i="1" baseline="30000"/>
          </a:p>
        </p:txBody>
      </p:sp>
      <p:sp>
        <p:nvSpPr>
          <p:cNvPr id="14" name="Textfeld 13"/>
          <p:cNvSpPr txBox="1"/>
          <p:nvPr/>
        </p:nvSpPr>
        <p:spPr>
          <a:xfrm>
            <a:off x="3923928" y="162567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/>
              <a:t>+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07155" y="16256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-25000" smtClean="0"/>
              <a:t>s</a:t>
            </a:r>
            <a:r>
              <a:rPr lang="de-DE" b="1" i="1" baseline="30000" smtClean="0"/>
              <a:t>(*)+</a:t>
            </a:r>
            <a:endParaRPr lang="de-DE" b="1" i="1" baseline="30000"/>
          </a:p>
        </p:txBody>
      </p:sp>
      <p:sp>
        <p:nvSpPr>
          <p:cNvPr id="16" name="Textfeld 15"/>
          <p:cNvSpPr txBox="1"/>
          <p:nvPr/>
        </p:nvSpPr>
        <p:spPr>
          <a:xfrm>
            <a:off x="5199880" y="124136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c</a:t>
            </a:r>
            <a:r>
              <a:rPr lang="de-DE" b="1" i="1" u="sng" smtClean="0"/>
              <a:t>c</a:t>
            </a:r>
            <a:endParaRPr lang="de-DE" b="1" i="1" u="sng"/>
          </a:p>
        </p:txBody>
      </p:sp>
      <p:sp>
        <p:nvSpPr>
          <p:cNvPr id="17" name="Textfeld 16"/>
          <p:cNvSpPr txBox="1"/>
          <p:nvPr/>
        </p:nvSpPr>
        <p:spPr>
          <a:xfrm>
            <a:off x="5694001" y="1196752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Bary.</a:t>
            </a:r>
            <a:endParaRPr lang="de-DE" b="1" i="1"/>
          </a:p>
        </p:txBody>
      </p:sp>
      <p:sp>
        <p:nvSpPr>
          <p:cNvPr id="18" name="Textfeld 17"/>
          <p:cNvSpPr txBox="1"/>
          <p:nvPr/>
        </p:nvSpPr>
        <p:spPr>
          <a:xfrm>
            <a:off x="6156176" y="1475492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19" name="Textfeld 18"/>
          <p:cNvSpPr txBox="1"/>
          <p:nvPr/>
        </p:nvSpPr>
        <p:spPr>
          <a:xfrm>
            <a:off x="6444208" y="123382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E.M.</a:t>
            </a:r>
            <a:endParaRPr lang="de-DE" b="1" i="1"/>
          </a:p>
        </p:txBody>
      </p:sp>
      <p:sp>
        <p:nvSpPr>
          <p:cNvPr id="20" name="Textfeld 19"/>
          <p:cNvSpPr txBox="1"/>
          <p:nvPr/>
        </p:nvSpPr>
        <p:spPr>
          <a:xfrm>
            <a:off x="7596336" y="1689519"/>
            <a:ext cx="13176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Efficiencies</a:t>
            </a:r>
          </a:p>
          <a:p>
            <a:r>
              <a:rPr lang="de-DE" smtClean="0"/>
              <a:t>for different</a:t>
            </a:r>
          </a:p>
          <a:p>
            <a:r>
              <a:rPr lang="de-DE" smtClean="0">
                <a:solidFill>
                  <a:srgbClr val="0000FF"/>
                </a:solidFill>
              </a:rPr>
              <a:t>data modes</a:t>
            </a:r>
            <a:endParaRPr lang="de-DE">
              <a:solidFill>
                <a:srgbClr val="0000FF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596336" y="4370859"/>
            <a:ext cx="140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Acceptance</a:t>
            </a:r>
          </a:p>
          <a:p>
            <a:r>
              <a:rPr lang="de-DE" smtClean="0"/>
              <a:t>of different</a:t>
            </a:r>
          </a:p>
          <a:p>
            <a:r>
              <a:rPr lang="de-DE">
                <a:solidFill>
                  <a:srgbClr val="0000FF"/>
                </a:solidFill>
              </a:rPr>
              <a:t>t</a:t>
            </a:r>
            <a:r>
              <a:rPr lang="de-DE" smtClean="0">
                <a:solidFill>
                  <a:srgbClr val="0000FF"/>
                </a:solidFill>
              </a:rPr>
              <a:t>rigger lines</a:t>
            </a:r>
          </a:p>
          <a:p>
            <a:r>
              <a:rPr lang="de-DE"/>
              <a:t>on DPM </a:t>
            </a:r>
            <a:r>
              <a:rPr lang="de-DE" smtClean="0"/>
              <a:t>data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763699" y="1052736"/>
            <a:ext cx="569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solidFill>
                  <a:srgbClr val="0000CC"/>
                </a:solidFill>
              </a:rPr>
              <a:t>ε</a:t>
            </a:r>
            <a:r>
              <a:rPr lang="de-DE" sz="2400" baseline="-25000" smtClean="0">
                <a:solidFill>
                  <a:srgbClr val="0000CC"/>
                </a:solidFill>
              </a:rPr>
              <a:t>tot</a:t>
            </a:r>
            <a:endParaRPr lang="de-DE" sz="2400">
              <a:solidFill>
                <a:srgbClr val="0000CC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55576" y="1412776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smtClean="0">
                <a:solidFill>
                  <a:srgbClr val="FF0000"/>
                </a:solidFill>
              </a:rPr>
              <a:t>ε</a:t>
            </a:r>
            <a:r>
              <a:rPr lang="de-DE" sz="2400" baseline="-25000">
                <a:solidFill>
                  <a:srgbClr val="FF0000"/>
                </a:solidFill>
              </a:rPr>
              <a:t>X</a:t>
            </a:r>
            <a:endParaRPr lang="de-DE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Total Signal Efficiencies (</a:t>
            </a:r>
            <a:r>
              <a:rPr lang="el-GR" sz="3200" smtClean="0"/>
              <a:t>ε</a:t>
            </a:r>
            <a:r>
              <a:rPr lang="de-DE" sz="3200" baseline="-25000" smtClean="0"/>
              <a:t>tot</a:t>
            </a:r>
            <a:r>
              <a:rPr lang="de-DE" sz="3200" smtClean="0"/>
              <a:t>) vs. E</a:t>
            </a:r>
            <a:r>
              <a:rPr lang="de-DE" sz="3200" baseline="-25000" smtClean="0"/>
              <a:t>cm </a:t>
            </a:r>
            <a:r>
              <a:rPr lang="de-DE" sz="3200" smtClean="0">
                <a:solidFill>
                  <a:srgbClr val="FFFF00"/>
                </a:solidFill>
              </a:rPr>
              <a:t>(</a:t>
            </a:r>
            <a:r>
              <a:rPr lang="de-DE" sz="3200">
                <a:solidFill>
                  <a:srgbClr val="FFFF00"/>
                </a:solidFill>
              </a:rPr>
              <a:t>Fast MC)</a:t>
            </a:r>
            <a:endParaRPr lang="de-DE" sz="3200" baseline="-25000"/>
          </a:p>
        </p:txBody>
      </p:sp>
      <p:sp>
        <p:nvSpPr>
          <p:cNvPr id="3" name="Textfeld 2"/>
          <p:cNvSpPr txBox="1"/>
          <p:nvPr/>
        </p:nvSpPr>
        <p:spPr>
          <a:xfrm>
            <a:off x="1180995" y="5949280"/>
            <a:ext cx="688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(Each point 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selection optimization for a TL @ energy, N=247 in total)</a:t>
            </a:r>
            <a:endParaRPr lang="de-DE"/>
          </a:p>
        </p:txBody>
      </p:sp>
      <p:pic>
        <p:nvPicPr>
          <p:cNvPr id="17" name="Inhaltsplatzhalt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" y="1268760"/>
            <a:ext cx="9080845" cy="4392488"/>
          </a:xfrm>
        </p:spPr>
      </p:pic>
      <p:sp>
        <p:nvSpPr>
          <p:cNvPr id="26" name="Textfeld 25"/>
          <p:cNvSpPr txBox="1"/>
          <p:nvPr/>
        </p:nvSpPr>
        <p:spPr>
          <a:xfrm>
            <a:off x="1568588" y="16450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27" name="Textfeld 26"/>
          <p:cNvSpPr txBox="1"/>
          <p:nvPr/>
        </p:nvSpPr>
        <p:spPr>
          <a:xfrm>
            <a:off x="3779912" y="164507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28" name="Textfeld 27"/>
          <p:cNvSpPr txBox="1"/>
          <p:nvPr/>
        </p:nvSpPr>
        <p:spPr>
          <a:xfrm>
            <a:off x="6132238" y="16450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+</a:t>
            </a:r>
            <a:endParaRPr lang="de-DE" b="1" i="1" baseline="30000"/>
          </a:p>
        </p:txBody>
      </p:sp>
      <p:sp>
        <p:nvSpPr>
          <p:cNvPr id="29" name="Textfeld 28"/>
          <p:cNvSpPr txBox="1"/>
          <p:nvPr/>
        </p:nvSpPr>
        <p:spPr>
          <a:xfrm>
            <a:off x="8289027" y="164507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/>
              <a:t>+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349265" y="37890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-25000" smtClean="0"/>
              <a:t>s</a:t>
            </a:r>
            <a:r>
              <a:rPr lang="de-DE" b="1" i="1" baseline="30000" smtClean="0"/>
              <a:t>(*)+</a:t>
            </a:r>
            <a:endParaRPr lang="de-DE" b="1" i="1" baseline="30000"/>
          </a:p>
        </p:txBody>
      </p:sp>
      <p:sp>
        <p:nvSpPr>
          <p:cNvPr id="31" name="Textfeld 30"/>
          <p:cNvSpPr txBox="1"/>
          <p:nvPr/>
        </p:nvSpPr>
        <p:spPr>
          <a:xfrm>
            <a:off x="3851920" y="3789040"/>
            <a:ext cx="37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c</a:t>
            </a:r>
            <a:r>
              <a:rPr lang="de-DE" b="1" i="1" u="sng" smtClean="0"/>
              <a:t>c</a:t>
            </a:r>
            <a:endParaRPr lang="de-DE" b="1" i="1" u="sng"/>
          </a:p>
        </p:txBody>
      </p:sp>
      <p:sp>
        <p:nvSpPr>
          <p:cNvPr id="32" name="Textfeld 31"/>
          <p:cNvSpPr txBox="1"/>
          <p:nvPr/>
        </p:nvSpPr>
        <p:spPr>
          <a:xfrm>
            <a:off x="5597027" y="3789040"/>
            <a:ext cx="94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Bary./</a:t>
            </a:r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33" name="Textfeld 32"/>
          <p:cNvSpPr txBox="1"/>
          <p:nvPr/>
        </p:nvSpPr>
        <p:spPr>
          <a:xfrm>
            <a:off x="8204050" y="386104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E.M.</a:t>
            </a:r>
            <a:endParaRPr lang="de-DE" b="1" i="1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34" name="Foliennummernplatzhalt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7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\\VBOXSVR\Win\Panda\vortrag\kph_Weekly_meeting_2015\data_sok\effsig_graph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" y="1267200"/>
            <a:ext cx="9079833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smtClean="0"/>
              <a:t>Total Signal Efficiencies (</a:t>
            </a:r>
            <a:r>
              <a:rPr lang="el-GR" sz="3200" smtClean="0"/>
              <a:t>ε</a:t>
            </a:r>
            <a:r>
              <a:rPr lang="de-DE" sz="3200" baseline="-25000" smtClean="0"/>
              <a:t>tot</a:t>
            </a:r>
            <a:r>
              <a:rPr lang="de-DE" sz="3200" smtClean="0"/>
              <a:t>) vs. E</a:t>
            </a:r>
            <a:r>
              <a:rPr lang="de-DE" sz="3200" baseline="-25000" smtClean="0"/>
              <a:t>cm </a:t>
            </a:r>
            <a:r>
              <a:rPr lang="de-DE" sz="3200" smtClean="0">
                <a:solidFill>
                  <a:srgbClr val="FFC000"/>
                </a:solidFill>
              </a:rPr>
              <a:t>(</a:t>
            </a:r>
            <a:r>
              <a:rPr lang="de-DE" sz="3200">
                <a:solidFill>
                  <a:srgbClr val="FFC000"/>
                </a:solidFill>
              </a:rPr>
              <a:t>Full MC)</a:t>
            </a:r>
            <a:endParaRPr lang="de-DE" sz="3200" baseline="-25000"/>
          </a:p>
        </p:txBody>
      </p:sp>
      <p:sp>
        <p:nvSpPr>
          <p:cNvPr id="8" name="Textfeld 7"/>
          <p:cNvSpPr txBox="1"/>
          <p:nvPr/>
        </p:nvSpPr>
        <p:spPr>
          <a:xfrm>
            <a:off x="1568588" y="16450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9" name="Textfeld 8"/>
          <p:cNvSpPr txBox="1"/>
          <p:nvPr/>
        </p:nvSpPr>
        <p:spPr>
          <a:xfrm>
            <a:off x="3779912" y="164507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0" name="Textfeld 9"/>
          <p:cNvSpPr txBox="1"/>
          <p:nvPr/>
        </p:nvSpPr>
        <p:spPr>
          <a:xfrm>
            <a:off x="6132238" y="1645077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+</a:t>
            </a:r>
            <a:endParaRPr lang="de-DE" b="1" i="1" baseline="30000"/>
          </a:p>
        </p:txBody>
      </p:sp>
      <p:sp>
        <p:nvSpPr>
          <p:cNvPr id="11" name="Textfeld 10"/>
          <p:cNvSpPr txBox="1"/>
          <p:nvPr/>
        </p:nvSpPr>
        <p:spPr>
          <a:xfrm>
            <a:off x="8289027" y="164507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/>
              <a:t>+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49265" y="37890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-25000" smtClean="0"/>
              <a:t>s</a:t>
            </a:r>
            <a:r>
              <a:rPr lang="de-DE" b="1" i="1" baseline="30000" smtClean="0"/>
              <a:t>(*)+</a:t>
            </a:r>
            <a:endParaRPr lang="de-DE" b="1" i="1" baseline="30000"/>
          </a:p>
        </p:txBody>
      </p:sp>
      <p:sp>
        <p:nvSpPr>
          <p:cNvPr id="13" name="Textfeld 12"/>
          <p:cNvSpPr txBox="1"/>
          <p:nvPr/>
        </p:nvSpPr>
        <p:spPr>
          <a:xfrm>
            <a:off x="3851920" y="3789040"/>
            <a:ext cx="37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c</a:t>
            </a:r>
            <a:r>
              <a:rPr lang="de-DE" b="1" i="1" u="sng" smtClean="0"/>
              <a:t>c</a:t>
            </a:r>
            <a:endParaRPr lang="de-DE" b="1" i="1" u="sng"/>
          </a:p>
        </p:txBody>
      </p:sp>
      <p:sp>
        <p:nvSpPr>
          <p:cNvPr id="14" name="Textfeld 13"/>
          <p:cNvSpPr txBox="1"/>
          <p:nvPr/>
        </p:nvSpPr>
        <p:spPr>
          <a:xfrm>
            <a:off x="5597027" y="3789040"/>
            <a:ext cx="94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Bary./</a:t>
            </a:r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16" name="Textfeld 15"/>
          <p:cNvSpPr txBox="1"/>
          <p:nvPr/>
        </p:nvSpPr>
        <p:spPr>
          <a:xfrm>
            <a:off x="8204050" y="37170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E.M.</a:t>
            </a:r>
            <a:endParaRPr lang="de-DE" b="1" i="1"/>
          </a:p>
        </p:txBody>
      </p:sp>
      <p:sp>
        <p:nvSpPr>
          <p:cNvPr id="3" name="Textfeld 2"/>
          <p:cNvSpPr txBox="1"/>
          <p:nvPr/>
        </p:nvSpPr>
        <p:spPr>
          <a:xfrm>
            <a:off x="1180995" y="5949280"/>
            <a:ext cx="688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(Each point 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/>
              <a:t>selection optimization for a TL @ energy, N=247 in total)</a:t>
            </a:r>
            <a:endParaRPr lang="de-DE"/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Prerequisites for "reliable" prediction</a:t>
            </a:r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607521"/>
              </p:ext>
            </p:extLst>
          </p:nvPr>
        </p:nvGraphicFramePr>
        <p:xfrm>
          <a:off x="395536" y="980728"/>
          <a:ext cx="8229600" cy="403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376264"/>
                <a:gridCol w="1728192"/>
                <a:gridCol w="2746648"/>
                <a:gridCol w="101845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# 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Subject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Idealized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Realistic</a:t>
                      </a:r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Requires</a:t>
                      </a:r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1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Simulation</a:t>
                      </a:r>
                      <a:r>
                        <a:rPr lang="de-DE" baseline="0" smtClean="0"/>
                        <a:t> detail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Fast Sim</a:t>
                      </a:r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Full Sim</a:t>
                      </a:r>
                    </a:p>
                  </a:txBody>
                  <a:tcPr marT="72000" marB="720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2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Simulation stream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event</a:t>
                      </a:r>
                      <a:r>
                        <a:rPr lang="de-DE" baseline="0" smtClean="0"/>
                        <a:t> based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smtClean="0"/>
                        <a:t>event building (</a:t>
                      </a:r>
                      <a:r>
                        <a:rPr lang="de-DE" smtClean="0"/>
                        <a:t>timebased</a:t>
                      </a:r>
                      <a:r>
                        <a:rPr lang="de-DE" baseline="0" smtClean="0"/>
                        <a:t>)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3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Reco</a:t>
                      </a:r>
                      <a:r>
                        <a:rPr lang="de-DE" baseline="0" smtClean="0"/>
                        <a:t> quality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offline</a:t>
                      </a:r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online</a:t>
                      </a:r>
                    </a:p>
                  </a:txBody>
                  <a:tcPr marT="72000" marB="72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8</a:t>
                      </a:r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4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Selection</a:t>
                      </a:r>
                      <a:r>
                        <a:rPr lang="de-DE" baseline="0" smtClean="0"/>
                        <a:t> observables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unlimited</a:t>
                      </a:r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available online</a:t>
                      </a:r>
                    </a:p>
                  </a:txBody>
                  <a:tcPr marT="72000" marB="72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2, 3, 8</a:t>
                      </a:r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5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Trigger</a:t>
                      </a:r>
                      <a:r>
                        <a:rPr lang="de-DE" baseline="0" smtClean="0"/>
                        <a:t> signatures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ad-hoc</a:t>
                      </a:r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requested/agreed</a:t>
                      </a:r>
                      <a:r>
                        <a:rPr lang="de-DE" baseline="0" smtClean="0"/>
                        <a:t> on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6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Reliability</a:t>
                      </a:r>
                      <a:r>
                        <a:rPr lang="de-DE" baseline="0" smtClean="0"/>
                        <a:t> of bkg shape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single</a:t>
                      </a:r>
                      <a:r>
                        <a:rPr lang="de-DE" baseline="0" smtClean="0"/>
                        <a:t> generator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various</a:t>
                      </a:r>
                      <a:r>
                        <a:rPr lang="de-DE" baseline="0" smtClean="0"/>
                        <a:t> generators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7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Pre-reco BG veto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not</a:t>
                      </a:r>
                      <a:r>
                        <a:rPr lang="de-DE" baseline="0" smtClean="0"/>
                        <a:t> needed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needed? (i.e.</a:t>
                      </a:r>
                      <a:r>
                        <a:rPr lang="de-DE" baseline="0" smtClean="0"/>
                        <a:t> online reco impossible for all events)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2, 3, 8</a:t>
                      </a:r>
                      <a:endParaRPr lang="de-DE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8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Implementation</a:t>
                      </a:r>
                      <a:endParaRPr lang="de-DE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standard</a:t>
                      </a:r>
                      <a:r>
                        <a:rPr lang="de-DE" baseline="0" smtClean="0"/>
                        <a:t> PC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mtClean="0"/>
                        <a:t>dedicated</a:t>
                      </a:r>
                      <a:r>
                        <a:rPr lang="de-DE" baseline="0" smtClean="0"/>
                        <a:t> hardware</a:t>
                      </a:r>
                      <a:endParaRPr lang="de-DE" smtClean="0"/>
                    </a:p>
                  </a:txBody>
                  <a:tcPr marT="72000" marB="7200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T="72000" marB="72000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542815" y="5723964"/>
            <a:ext cx="7917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>
                <a:solidFill>
                  <a:srgbClr val="FF0000"/>
                </a:solidFill>
              </a:rPr>
              <a:t>P</a:t>
            </a:r>
            <a:r>
              <a:rPr lang="de-DE" sz="2000" b="1" smtClean="0">
                <a:solidFill>
                  <a:srgbClr val="FF0000"/>
                </a:solidFill>
              </a:rPr>
              <a:t>erformance expected to drop even more with more realistic simulation.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3635896" y="5085184"/>
            <a:ext cx="4968552" cy="288032"/>
            <a:chOff x="3635896" y="5157192"/>
            <a:chExt cx="4968552" cy="288032"/>
          </a:xfrm>
        </p:grpSpPr>
        <p:sp>
          <p:nvSpPr>
            <p:cNvPr id="8" name="Rechteck 7"/>
            <p:cNvSpPr/>
            <p:nvPr/>
          </p:nvSpPr>
          <p:spPr>
            <a:xfrm>
              <a:off x="3635896" y="5157192"/>
              <a:ext cx="1656184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i="1" smtClean="0">
                  <a:solidFill>
                    <a:schemeClr val="tx1"/>
                  </a:solidFill>
                </a:rPr>
                <a:t>Available</a:t>
              </a:r>
              <a:endParaRPr lang="de-DE" i="1">
                <a:solidFill>
                  <a:schemeClr val="tx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6948264" y="5157192"/>
              <a:ext cx="1656184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i="1" smtClean="0">
                  <a:solidFill>
                    <a:schemeClr val="tx1"/>
                  </a:solidFill>
                </a:rPr>
                <a:t>Not available</a:t>
              </a:r>
              <a:endParaRPr lang="de-DE" i="1">
                <a:solidFill>
                  <a:schemeClr val="tx1"/>
                </a:solidFill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5292080" y="5157192"/>
              <a:ext cx="1656184" cy="288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i="1">
                  <a:solidFill>
                    <a:schemeClr val="tx1"/>
                  </a:solidFill>
                </a:rPr>
                <a:t>P</a:t>
              </a:r>
              <a:r>
                <a:rPr lang="de-DE" i="1" smtClean="0">
                  <a:solidFill>
                    <a:schemeClr val="tx1"/>
                  </a:solidFill>
                </a:rPr>
                <a:t>artly available</a:t>
              </a:r>
              <a:endParaRPr lang="de-DE" i="1">
                <a:solidFill>
                  <a:schemeClr val="tx1"/>
                </a:solidFill>
              </a:endParaRPr>
            </a:p>
          </p:txBody>
        </p:sp>
      </p:grp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Software Trigger within Trigger System</a:t>
            </a: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39552" y="2278828"/>
            <a:ext cx="7992889" cy="2703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de-DE" b="1" smtClean="0"/>
              <a:t>Online Trigger System </a:t>
            </a:r>
            <a:r>
              <a:rPr lang="de-DE" i="1" smtClean="0"/>
              <a:t>(FPGA, GPU, CPU)</a:t>
            </a:r>
            <a:endParaRPr lang="de-DE" i="1"/>
          </a:p>
        </p:txBody>
      </p:sp>
      <p:sp>
        <p:nvSpPr>
          <p:cNvPr id="8" name="Pfeil nach unten 7"/>
          <p:cNvSpPr/>
          <p:nvPr/>
        </p:nvSpPr>
        <p:spPr>
          <a:xfrm>
            <a:off x="3915466" y="1741980"/>
            <a:ext cx="864096" cy="36004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997831" y="1165916"/>
            <a:ext cx="269936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Raw Data</a:t>
            </a:r>
            <a:endParaRPr lang="de-DE" b="1"/>
          </a:p>
        </p:txBody>
      </p:sp>
      <p:sp>
        <p:nvSpPr>
          <p:cNvPr id="10" name="Rechteck 9"/>
          <p:cNvSpPr/>
          <p:nvPr/>
        </p:nvSpPr>
        <p:spPr>
          <a:xfrm>
            <a:off x="755576" y="2678084"/>
            <a:ext cx="1982378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b="1" smtClean="0"/>
              <a:t>Online Reco</a:t>
            </a:r>
            <a:endParaRPr lang="de-DE" b="1"/>
          </a:p>
        </p:txBody>
      </p:sp>
      <p:sp>
        <p:nvSpPr>
          <p:cNvPr id="11" name="Rechteck 10"/>
          <p:cNvSpPr/>
          <p:nvPr/>
        </p:nvSpPr>
        <p:spPr>
          <a:xfrm>
            <a:off x="3669742" y="3038124"/>
            <a:ext cx="1982378" cy="14041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Event Building</a:t>
            </a:r>
            <a:endParaRPr lang="de-DE" b="1"/>
          </a:p>
        </p:txBody>
      </p:sp>
      <p:sp>
        <p:nvSpPr>
          <p:cNvPr id="12" name="Rechteck 11"/>
          <p:cNvSpPr/>
          <p:nvPr/>
        </p:nvSpPr>
        <p:spPr>
          <a:xfrm>
            <a:off x="899592" y="3038124"/>
            <a:ext cx="165618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Tracking</a:t>
            </a:r>
            <a:endParaRPr lang="de-DE" b="1"/>
          </a:p>
        </p:txBody>
      </p:sp>
      <p:sp>
        <p:nvSpPr>
          <p:cNvPr id="13" name="Rechteck 12"/>
          <p:cNvSpPr/>
          <p:nvPr/>
        </p:nvSpPr>
        <p:spPr>
          <a:xfrm>
            <a:off x="899592" y="3614188"/>
            <a:ext cx="165618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PID</a:t>
            </a:r>
            <a:endParaRPr lang="de-DE" b="1"/>
          </a:p>
        </p:txBody>
      </p:sp>
      <p:sp>
        <p:nvSpPr>
          <p:cNvPr id="14" name="Rechteck 13"/>
          <p:cNvSpPr/>
          <p:nvPr/>
        </p:nvSpPr>
        <p:spPr>
          <a:xfrm>
            <a:off x="899592" y="4190253"/>
            <a:ext cx="1656184" cy="46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smtClean="0"/>
              <a:t>Neutral Reco</a:t>
            </a:r>
            <a:endParaRPr lang="de-DE" b="1"/>
          </a:p>
        </p:txBody>
      </p:sp>
      <p:sp>
        <p:nvSpPr>
          <p:cNvPr id="15" name="Rechteck 14"/>
          <p:cNvSpPr/>
          <p:nvPr/>
        </p:nvSpPr>
        <p:spPr>
          <a:xfrm>
            <a:off x="6262030" y="3038124"/>
            <a:ext cx="1982378" cy="14041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Software Trigger</a:t>
            </a:r>
            <a:endParaRPr lang="de-DE" b="1"/>
          </a:p>
        </p:txBody>
      </p:sp>
      <p:sp>
        <p:nvSpPr>
          <p:cNvPr id="16" name="Pfeil nach rechts 15"/>
          <p:cNvSpPr/>
          <p:nvPr/>
        </p:nvSpPr>
        <p:spPr>
          <a:xfrm>
            <a:off x="5796136" y="3572479"/>
            <a:ext cx="360040" cy="404242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3915466" y="5198364"/>
            <a:ext cx="864096" cy="576064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997831" y="5918444"/>
            <a:ext cx="2699366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Data Storage</a:t>
            </a:r>
            <a:endParaRPr lang="de-DE" b="1"/>
          </a:p>
        </p:txBody>
      </p:sp>
      <p:sp>
        <p:nvSpPr>
          <p:cNvPr id="19" name="Rechteckiger Pfeil 18"/>
          <p:cNvSpPr/>
          <p:nvPr/>
        </p:nvSpPr>
        <p:spPr>
          <a:xfrm rot="10800000">
            <a:off x="5004048" y="4622300"/>
            <a:ext cx="2304255" cy="864096"/>
          </a:xfrm>
          <a:prstGeom prst="bentArrow">
            <a:avLst>
              <a:gd name="adj1" fmla="val 16338"/>
              <a:gd name="adj2" fmla="val 14758"/>
              <a:gd name="adj3" fmla="val 21812"/>
              <a:gd name="adj4" fmla="val 276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084168" y="1165916"/>
            <a:ext cx="2448273" cy="43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Configuration</a:t>
            </a:r>
            <a:endParaRPr lang="de-DE" b="1"/>
          </a:p>
        </p:txBody>
      </p:sp>
      <p:sp>
        <p:nvSpPr>
          <p:cNvPr id="21" name="Pfeil nach unten 20"/>
          <p:cNvSpPr/>
          <p:nvPr/>
        </p:nvSpPr>
        <p:spPr>
          <a:xfrm>
            <a:off x="7128284" y="1741980"/>
            <a:ext cx="252028" cy="1152128"/>
          </a:xfrm>
          <a:prstGeom prst="downArrow">
            <a:avLst>
              <a:gd name="adj1" fmla="val 50000"/>
              <a:gd name="adj2" fmla="val 6045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/>
          <p:cNvGrpSpPr/>
          <p:nvPr/>
        </p:nvGrpSpPr>
        <p:grpSpPr>
          <a:xfrm>
            <a:off x="2832540" y="3231491"/>
            <a:ext cx="803356" cy="886753"/>
            <a:chOff x="1215046" y="262624"/>
            <a:chExt cx="975748" cy="1048440"/>
          </a:xfrm>
        </p:grpSpPr>
        <p:sp>
          <p:nvSpPr>
            <p:cNvPr id="23" name="Gebogener Pfeil 22"/>
            <p:cNvSpPr/>
            <p:nvPr/>
          </p:nvSpPr>
          <p:spPr>
            <a:xfrm rot="19975744">
              <a:off x="1215046" y="404664"/>
              <a:ext cx="936105" cy="906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664945"/>
                <a:gd name="adj5" fmla="val 1250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4" name="Gebogener Pfeil 23"/>
            <p:cNvSpPr/>
            <p:nvPr/>
          </p:nvSpPr>
          <p:spPr>
            <a:xfrm rot="9431659">
              <a:off x="1254690" y="262624"/>
              <a:ext cx="936104" cy="9064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4664945"/>
                <a:gd name="adj5" fmla="val 1250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5" name="Pfeil nach oben und unten 24"/>
          <p:cNvSpPr/>
          <p:nvPr/>
        </p:nvSpPr>
        <p:spPr>
          <a:xfrm>
            <a:off x="1043608" y="3272124"/>
            <a:ext cx="216024" cy="57606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/>
          <p:cNvSpPr txBox="1"/>
          <p:nvPr/>
        </p:nvSpPr>
        <p:spPr>
          <a:xfrm>
            <a:off x="5652120" y="5405096"/>
            <a:ext cx="1211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Trigger Tag</a:t>
            </a:r>
            <a:endParaRPr lang="de-DE" b="1"/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5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Computing Effort for Scenario Analysis</a:t>
            </a:r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095812"/>
              </p:ext>
            </p:extLst>
          </p:nvPr>
        </p:nvGraphicFramePr>
        <p:xfrm>
          <a:off x="467548" y="1052736"/>
          <a:ext cx="806489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421"/>
                <a:gridCol w="693754"/>
                <a:gridCol w="693754"/>
                <a:gridCol w="693754"/>
                <a:gridCol w="693754"/>
                <a:gridCol w="693754"/>
                <a:gridCol w="693754"/>
                <a:gridCol w="693754"/>
                <a:gridCol w="86719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E</a:t>
                      </a:r>
                      <a:r>
                        <a:rPr lang="de-DE" sz="2000" baseline="-25000" smtClean="0"/>
                        <a:t>cm</a:t>
                      </a:r>
                      <a:r>
                        <a:rPr lang="de-DE" sz="2000" smtClean="0"/>
                        <a:t> [GeV]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2.4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3.0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3.5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3.8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4.5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5.0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5.5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Sum</a:t>
                      </a:r>
                      <a:endParaRPr lang="de-DE" sz="20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Data modes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26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45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85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118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550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741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792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smtClean="0"/>
                        <a:t>2357</a:t>
                      </a:r>
                      <a:endParaRPr lang="de-DE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Events [M]*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2.25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3.20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5.20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6.85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28.5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38.0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40.6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smtClean="0"/>
                        <a:t>124.5</a:t>
                      </a:r>
                      <a:endParaRPr lang="de-DE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smtClean="0"/>
                        <a:t>Optimisations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13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13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22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31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54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57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smtClean="0"/>
                        <a:t>57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smtClean="0"/>
                        <a:t>247</a:t>
                      </a:r>
                      <a:endParaRPr lang="de-DE" sz="2000" b="1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473189" y="2636912"/>
            <a:ext cx="4131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*per E</a:t>
            </a:r>
            <a:r>
              <a:rPr lang="de-DE" sz="1400" baseline="-25000" smtClean="0"/>
              <a:t>cm</a:t>
            </a:r>
            <a:r>
              <a:rPr lang="de-DE" sz="1400" smtClean="0"/>
              <a:t>: 1M bkg events + N x 50k events/signal mode</a:t>
            </a:r>
            <a:endParaRPr lang="de-DE" sz="140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57200" y="2924944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smtClean="0"/>
              <a:t>Full Simulation</a:t>
            </a:r>
          </a:p>
          <a:p>
            <a:r>
              <a:rPr lang="de-DE" smtClean="0">
                <a:solidFill>
                  <a:srgbClr val="0000FF"/>
                </a:solidFill>
              </a:rPr>
              <a:t>300,000 jobs </a:t>
            </a:r>
            <a:r>
              <a:rPr lang="de-DE" smtClean="0"/>
              <a:t>on Prometheus@GSI (1000 events/job)</a:t>
            </a:r>
          </a:p>
          <a:p>
            <a:pPr lvl="1"/>
            <a:r>
              <a:rPr lang="de-DE" smtClean="0"/>
              <a:t>1 week for simulation (2000 cores in parallel)</a:t>
            </a:r>
          </a:p>
          <a:p>
            <a:r>
              <a:rPr lang="de-DE" smtClean="0"/>
              <a:t>ca. </a:t>
            </a:r>
            <a:r>
              <a:rPr lang="de-DE" smtClean="0">
                <a:solidFill>
                  <a:srgbClr val="0000FF"/>
                </a:solidFill>
              </a:rPr>
              <a:t>20 TB of data </a:t>
            </a:r>
            <a:r>
              <a:rPr lang="de-DE" smtClean="0"/>
              <a:t>constisting of </a:t>
            </a:r>
          </a:p>
          <a:p>
            <a:pPr lvl="1"/>
            <a:r>
              <a:rPr lang="de-DE"/>
              <a:t>S</a:t>
            </a:r>
            <a:r>
              <a:rPr lang="de-DE" smtClean="0"/>
              <a:t>imulation data (8.5 TB)</a:t>
            </a:r>
          </a:p>
          <a:p>
            <a:pPr lvl="1"/>
            <a:r>
              <a:rPr lang="de-DE" smtClean="0"/>
              <a:t>SoftTrigger specific output (11.5 TB)</a:t>
            </a:r>
          </a:p>
          <a:p>
            <a:r>
              <a:rPr lang="de-DE" smtClean="0">
                <a:solidFill>
                  <a:srgbClr val="0000FF"/>
                </a:solidFill>
              </a:rPr>
              <a:t>247 automated optimisations </a:t>
            </a:r>
            <a:r>
              <a:rPr lang="de-DE" smtClean="0"/>
              <a:t>on n-tuples &amp; re-application</a:t>
            </a:r>
          </a:p>
          <a:p>
            <a:pPr lvl="1"/>
            <a:r>
              <a:rPr lang="de-DE" smtClean="0"/>
              <a:t>10 days additional run time</a:t>
            </a:r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651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Plans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r>
              <a:rPr lang="de-DE" smtClean="0"/>
              <a:t>Impact on signal </a:t>
            </a:r>
            <a:r>
              <a:rPr lang="de-DE" smtClean="0">
                <a:solidFill>
                  <a:srgbClr val="0000FF"/>
                </a:solidFill>
              </a:rPr>
              <a:t>phase space </a:t>
            </a:r>
            <a:r>
              <a:rPr lang="de-DE" smtClean="0"/>
              <a:t>distributions (e.g. Dalitz plots)</a:t>
            </a:r>
          </a:p>
          <a:p>
            <a:r>
              <a:rPr lang="de-DE" smtClean="0"/>
              <a:t>Further test of </a:t>
            </a:r>
            <a:r>
              <a:rPr lang="de-DE" smtClean="0">
                <a:solidFill>
                  <a:srgbClr val="0000FF"/>
                </a:solidFill>
              </a:rPr>
              <a:t>robustness</a:t>
            </a:r>
            <a:r>
              <a:rPr lang="de-DE" smtClean="0"/>
              <a:t> of efficiencies/bkg suppression</a:t>
            </a:r>
          </a:p>
          <a:p>
            <a:r>
              <a:rPr lang="de-DE" smtClean="0"/>
              <a:t>Investigate </a:t>
            </a:r>
            <a:r>
              <a:rPr lang="de-DE" smtClean="0">
                <a:solidFill>
                  <a:srgbClr val="0000FF"/>
                </a:solidFill>
              </a:rPr>
              <a:t>interpolation of selection algorithms </a:t>
            </a:r>
            <a:r>
              <a:rPr lang="de-DE" smtClean="0"/>
              <a:t>w.r.t. E</a:t>
            </a:r>
            <a:r>
              <a:rPr lang="de-DE" baseline="-25000" smtClean="0"/>
              <a:t>cm</a:t>
            </a:r>
          </a:p>
          <a:p>
            <a:r>
              <a:rPr lang="de-DE" smtClean="0">
                <a:solidFill>
                  <a:srgbClr val="0000FF"/>
                </a:solidFill>
              </a:rPr>
              <a:t>Systematic </a:t>
            </a:r>
            <a:r>
              <a:rPr lang="de-DE" smtClean="0"/>
              <a:t>study of </a:t>
            </a:r>
            <a:r>
              <a:rPr lang="de-DE" smtClean="0">
                <a:solidFill>
                  <a:srgbClr val="0000FF"/>
                </a:solidFill>
              </a:rPr>
              <a:t>TMVA </a:t>
            </a:r>
            <a:r>
              <a:rPr lang="de-DE" smtClean="0"/>
              <a:t>application</a:t>
            </a:r>
          </a:p>
          <a:p>
            <a:pPr lvl="1"/>
            <a:r>
              <a:rPr lang="de-DE" smtClean="0"/>
              <a:t>Choice of variables, TMVA types, parameter settings</a:t>
            </a:r>
          </a:p>
          <a:p>
            <a:endParaRPr lang="de-DE" smtClean="0"/>
          </a:p>
          <a:p>
            <a:r>
              <a:rPr lang="de-DE" i="1" smtClean="0"/>
              <a:t>When according ingredients available</a:t>
            </a:r>
          </a:p>
          <a:p>
            <a:pPr lvl="1"/>
            <a:r>
              <a:rPr lang="de-DE" smtClean="0"/>
              <a:t>Impact of realistic </a:t>
            </a:r>
            <a:r>
              <a:rPr lang="de-DE">
                <a:solidFill>
                  <a:srgbClr val="0000FF"/>
                </a:solidFill>
              </a:rPr>
              <a:t>event building </a:t>
            </a:r>
            <a:r>
              <a:rPr lang="de-DE" smtClean="0"/>
              <a:t>&amp; </a:t>
            </a:r>
            <a:r>
              <a:rPr lang="de-DE" smtClean="0">
                <a:solidFill>
                  <a:srgbClr val="0000FF"/>
                </a:solidFill>
              </a:rPr>
              <a:t>event mixing</a:t>
            </a:r>
          </a:p>
          <a:p>
            <a:pPr lvl="1"/>
            <a:r>
              <a:rPr lang="de-DE" smtClean="0"/>
              <a:t>Impact of </a:t>
            </a:r>
            <a:r>
              <a:rPr lang="de-DE" smtClean="0">
                <a:solidFill>
                  <a:srgbClr val="0000FF"/>
                </a:solidFill>
              </a:rPr>
              <a:t>online reco quality</a:t>
            </a:r>
          </a:p>
          <a:p>
            <a:pPr lvl="1"/>
            <a:r>
              <a:rPr lang="de-DE" smtClean="0"/>
              <a:t>Investigate </a:t>
            </a:r>
            <a:r>
              <a:rPr lang="de-DE" smtClean="0">
                <a:solidFill>
                  <a:srgbClr val="0000FF"/>
                </a:solidFill>
              </a:rPr>
              <a:t>pre-reco background rejection</a:t>
            </a:r>
          </a:p>
          <a:p>
            <a:pPr lvl="1"/>
            <a:r>
              <a:rPr lang="de-DE" smtClean="0"/>
              <a:t>Investigate </a:t>
            </a:r>
            <a:r>
              <a:rPr lang="de-DE" smtClean="0">
                <a:solidFill>
                  <a:srgbClr val="0000FF"/>
                </a:solidFill>
              </a:rPr>
              <a:t>performance</a:t>
            </a:r>
            <a:r>
              <a:rPr lang="de-DE" smtClean="0"/>
              <a:t> issues (e.g. CPU demand)</a:t>
            </a:r>
          </a:p>
          <a:p>
            <a:pPr lvl="1"/>
            <a:r>
              <a:rPr lang="de-DE" smtClean="0"/>
              <a:t>Extend for: </a:t>
            </a:r>
            <a:r>
              <a:rPr lang="de-DE" smtClean="0">
                <a:solidFill>
                  <a:srgbClr val="0000FF"/>
                </a:solidFill>
              </a:rPr>
              <a:t>hypernuclei, hadrons in matter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2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Implementation Online Hardware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/>
          <a:lstStyle/>
          <a:p>
            <a:r>
              <a:rPr lang="de-DE" smtClean="0"/>
              <a:t>What could already be implemented on online hardware: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 sz="1600" smtClean="0"/>
          </a:p>
          <a:p>
            <a:r>
              <a:rPr lang="de-DE"/>
              <a:t>Concrete info about variables can be found in </a:t>
            </a:r>
            <a:r>
              <a:rPr lang="de-DE" smtClean="0"/>
              <a:t>report:</a:t>
            </a:r>
            <a:r>
              <a:rPr lang="de-DE"/>
              <a:t/>
            </a:r>
            <a:br>
              <a:rPr lang="de-DE"/>
            </a:br>
            <a:r>
              <a:rPr lang="de-DE" sz="1600">
                <a:solidFill>
                  <a:srgbClr val="0000FF"/>
                </a:solidFill>
              </a:rPr>
              <a:t>https://panda.gsi.de/system/files/user_uploads/k.goetzen/TN-SOF-2014-001.pdf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mtClean="0">
                <a:solidFill>
                  <a:srgbClr val="008000"/>
                </a:solidFill>
                <a:latin typeface="Arev Sans"/>
                <a:ea typeface="Arev Sans"/>
              </a:rPr>
              <a:t>    → </a:t>
            </a:r>
            <a:r>
              <a:rPr lang="de-DE" smtClean="0">
                <a:solidFill>
                  <a:srgbClr val="008000"/>
                </a:solidFill>
              </a:rPr>
              <a:t>Let us know if you need further info/support!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22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196690"/>
              </p:ext>
            </p:extLst>
          </p:nvPr>
        </p:nvGraphicFramePr>
        <p:xfrm>
          <a:off x="755576" y="1574800"/>
          <a:ext cx="7632848" cy="298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3312368"/>
              </a:tblGrid>
              <a:tr h="457250">
                <a:tc>
                  <a:txBody>
                    <a:bodyPr/>
                    <a:lstStyle/>
                    <a:p>
                      <a:r>
                        <a:rPr lang="de-DE" sz="2000" smtClean="0"/>
                        <a:t>Item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Requirement</a:t>
                      </a:r>
                      <a:endParaRPr lang="de-DE" sz="2000"/>
                    </a:p>
                  </a:txBody>
                  <a:tcPr anchor="ctr"/>
                </a:tc>
              </a:tr>
              <a:tr h="457250">
                <a:tc>
                  <a:txBody>
                    <a:bodyPr/>
                    <a:lstStyle/>
                    <a:p>
                      <a:r>
                        <a:rPr lang="de-DE" sz="2000" smtClean="0"/>
                        <a:t>Online reco</a:t>
                      </a:r>
                      <a:r>
                        <a:rPr lang="de-DE" sz="2000" baseline="0" smtClean="0"/>
                        <a:t> tracks &amp; neutrals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realistic digi</a:t>
                      </a:r>
                      <a:r>
                        <a:rPr lang="de-DE" sz="2000" baseline="0" smtClean="0"/>
                        <a:t> stream</a:t>
                      </a:r>
                      <a:endParaRPr lang="de-DE" sz="2000"/>
                    </a:p>
                  </a:txBody>
                  <a:tcPr anchor="ctr"/>
                </a:tc>
              </a:tr>
              <a:tr h="457250">
                <a:tc>
                  <a:txBody>
                    <a:bodyPr/>
                    <a:lstStyle/>
                    <a:p>
                      <a:r>
                        <a:rPr lang="de-DE" sz="2000" smtClean="0"/>
                        <a:t>Combinatorics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tracks &amp;</a:t>
                      </a:r>
                      <a:r>
                        <a:rPr lang="de-DE" sz="2000" baseline="0" smtClean="0"/>
                        <a:t> neutral candidates</a:t>
                      </a:r>
                      <a:endParaRPr lang="de-DE" sz="2000"/>
                    </a:p>
                  </a:txBody>
                  <a:tcPr anchor="ctr"/>
                </a:tc>
              </a:tr>
              <a:tr h="457250">
                <a:tc>
                  <a:txBody>
                    <a:bodyPr/>
                    <a:lstStyle/>
                    <a:p>
                      <a:r>
                        <a:rPr lang="de-DE" sz="2000" smtClean="0"/>
                        <a:t>Candidate variables (e.g. m,</a:t>
                      </a:r>
                      <a:r>
                        <a:rPr lang="de-DE" sz="2000" baseline="0" smtClean="0"/>
                        <a:t> p, ...)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tracks &amp; neutral candidates</a:t>
                      </a:r>
                      <a:endParaRPr lang="de-DE" sz="2000"/>
                    </a:p>
                  </a:txBody>
                  <a:tcPr anchor="ctr"/>
                </a:tc>
              </a:tr>
              <a:tr h="457250">
                <a:tc>
                  <a:txBody>
                    <a:bodyPr/>
                    <a:lstStyle/>
                    <a:p>
                      <a:r>
                        <a:rPr lang="de-DE" sz="2000" smtClean="0"/>
                        <a:t>Event variables (e.g.</a:t>
                      </a:r>
                      <a:r>
                        <a:rPr lang="de-DE" sz="2000" baseline="0" smtClean="0"/>
                        <a:t> p</a:t>
                      </a:r>
                      <a:r>
                        <a:rPr lang="de-DE" sz="2000" baseline="-25000" smtClean="0"/>
                        <a:t>max</a:t>
                      </a:r>
                      <a:r>
                        <a:rPr lang="de-DE" sz="2000" baseline="0" smtClean="0"/>
                        <a:t>, shapes, ...)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event candidates</a:t>
                      </a:r>
                      <a:endParaRPr lang="de-DE" sz="2000"/>
                    </a:p>
                  </a:txBody>
                  <a:tcPr anchor="ctr"/>
                </a:tc>
              </a:tr>
              <a:tr h="45725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smtClean="0"/>
                        <a:t>Configurable selection scheme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2000" smtClean="0"/>
                        <a:t>with variable</a:t>
                      </a:r>
                      <a:r>
                        <a:rPr lang="de-DE" sz="2000" baseline="0" smtClean="0"/>
                        <a:t> handling</a:t>
                      </a:r>
                      <a:endParaRPr lang="de-DE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event candidates</a:t>
                      </a:r>
                      <a:endParaRPr lang="de-DE" sz="200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4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de-DE"/>
              <a:t>S</a:t>
            </a:r>
            <a:r>
              <a:rPr lang="de-DE" smtClean="0"/>
              <a:t>tudies of extended triggering scheme</a:t>
            </a:r>
          </a:p>
          <a:p>
            <a:r>
              <a:rPr lang="de-DE" smtClean="0"/>
              <a:t>Developed tools for efficient scenario analysis</a:t>
            </a:r>
          </a:p>
          <a:p>
            <a:pPr>
              <a:spcBef>
                <a:spcPts val="1200"/>
              </a:spcBef>
            </a:pPr>
            <a:r>
              <a:rPr lang="de-DE" smtClean="0">
                <a:solidFill>
                  <a:srgbClr val="0000FF"/>
                </a:solidFill>
              </a:rPr>
              <a:t>Results of Fast and Full MC differ significantly</a:t>
            </a:r>
          </a:p>
          <a:p>
            <a:pPr lvl="1"/>
            <a:r>
              <a:rPr lang="de-DE" smtClean="0"/>
              <a:t>Background level &lt; 0.2% over full energy range</a:t>
            </a:r>
          </a:p>
          <a:p>
            <a:pPr lvl="1"/>
            <a:r>
              <a:rPr lang="de-DE" smtClean="0">
                <a:solidFill>
                  <a:srgbClr val="008000"/>
                </a:solidFill>
              </a:rPr>
              <a:t>Fast MC: Typically </a:t>
            </a:r>
            <a:r>
              <a:rPr lang="el-GR" smtClean="0">
                <a:solidFill>
                  <a:srgbClr val="008000"/>
                </a:solidFill>
              </a:rPr>
              <a:t>ε</a:t>
            </a:r>
            <a:r>
              <a:rPr lang="de-DE" baseline="-25000" smtClean="0">
                <a:solidFill>
                  <a:srgbClr val="008000"/>
                </a:solidFill>
              </a:rPr>
              <a:t>sig</a:t>
            </a:r>
            <a:r>
              <a:rPr lang="de-DE" smtClean="0">
                <a:solidFill>
                  <a:srgbClr val="008000"/>
                </a:solidFill>
              </a:rPr>
              <a:t> &gt; 20%, up to 50% ... 90%</a:t>
            </a:r>
          </a:p>
          <a:p>
            <a:pPr lvl="1"/>
            <a:r>
              <a:rPr lang="de-DE" smtClean="0">
                <a:solidFill>
                  <a:srgbClr val="FF0000"/>
                </a:solidFill>
              </a:rPr>
              <a:t>Full MC: Typically </a:t>
            </a:r>
            <a:r>
              <a:rPr lang="el-GR" smtClean="0">
                <a:solidFill>
                  <a:srgbClr val="FF0000"/>
                </a:solidFill>
              </a:rPr>
              <a:t>ε</a:t>
            </a:r>
            <a:r>
              <a:rPr lang="de-DE" baseline="-25000">
                <a:solidFill>
                  <a:srgbClr val="FF0000"/>
                </a:solidFill>
              </a:rPr>
              <a:t>sig</a:t>
            </a:r>
            <a:r>
              <a:rPr lang="de-DE">
                <a:solidFill>
                  <a:srgbClr val="FF0000"/>
                </a:solidFill>
              </a:rPr>
              <a:t> </a:t>
            </a:r>
            <a:r>
              <a:rPr lang="de-DE" smtClean="0">
                <a:solidFill>
                  <a:srgbClr val="FF0000"/>
                </a:solidFill>
              </a:rPr>
              <a:t>≈ 10% </a:t>
            </a:r>
            <a:r>
              <a:rPr lang="de-DE" smtClean="0"/>
              <a:t>(better for J/</a:t>
            </a:r>
            <a:r>
              <a:rPr lang="el-GR" smtClean="0"/>
              <a:t>ψ</a:t>
            </a:r>
            <a:r>
              <a:rPr lang="de-DE" smtClean="0"/>
              <a:t> and E.M.)</a:t>
            </a:r>
          </a:p>
          <a:p>
            <a:pPr>
              <a:spcBef>
                <a:spcPts val="1200"/>
              </a:spcBef>
            </a:pPr>
            <a:r>
              <a:rPr lang="de-DE">
                <a:solidFill>
                  <a:srgbClr val="0000FF"/>
                </a:solidFill>
              </a:rPr>
              <a:t>R</a:t>
            </a:r>
            <a:r>
              <a:rPr lang="de-DE" smtClean="0">
                <a:solidFill>
                  <a:srgbClr val="0000FF"/>
                </a:solidFill>
              </a:rPr>
              <a:t>eliable predictions depend on many more prerequisites</a:t>
            </a:r>
            <a:endParaRPr lang="de-DE" smtClean="0"/>
          </a:p>
          <a:p>
            <a:pPr lvl="1"/>
            <a:r>
              <a:rPr lang="de-DE" smtClean="0"/>
              <a:t>Performance will probably drop even more</a:t>
            </a:r>
          </a:p>
          <a:p>
            <a:pPr>
              <a:spcBef>
                <a:spcPts val="1200"/>
              </a:spcBef>
            </a:pPr>
            <a:r>
              <a:rPr lang="de-DE" b="1" smtClean="0">
                <a:solidFill>
                  <a:srgbClr val="0000FF"/>
                </a:solidFill>
              </a:rPr>
              <a:t>Do we need to modify the concept?</a:t>
            </a:r>
          </a:p>
          <a:p>
            <a:pPr lvl="1"/>
            <a:r>
              <a:rPr lang="de-DE"/>
              <a:t>S</a:t>
            </a:r>
            <a:r>
              <a:rPr lang="de-DE" smtClean="0"/>
              <a:t>uppression factor &lt;1000</a:t>
            </a:r>
          </a:p>
          <a:p>
            <a:pPr lvl="1"/>
            <a:r>
              <a:rPr lang="de-DE" smtClean="0"/>
              <a:t>Selection of fewer dedicated trigger lines for certain runs</a:t>
            </a:r>
          </a:p>
          <a:p>
            <a:pPr lvl="1"/>
            <a:r>
              <a:rPr lang="de-DE" smtClean="0"/>
              <a:t>...</a:t>
            </a:r>
          </a:p>
          <a:p>
            <a:pPr lvl="1"/>
            <a:endParaRPr lang="de-DE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4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BACKUP</a:t>
            </a:r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20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Idea for Phasespace QA </a:t>
            </a:r>
            <a:r>
              <a:rPr lang="de-DE">
                <a:solidFill>
                  <a:srgbClr val="FFFF00"/>
                </a:solidFill>
              </a:rPr>
              <a:t>(Fast MC)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7348" y="836712"/>
            <a:ext cx="1940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00FF"/>
                </a:solidFill>
              </a:rPr>
              <a:t>E.g. M122</a:t>
            </a:r>
            <a:r>
              <a:rPr lang="de-DE" sz="2400" smtClean="0">
                <a:solidFill>
                  <a:srgbClr val="0000FF"/>
                </a:solidFill>
              </a:rPr>
              <a:t>: </a:t>
            </a:r>
            <a:endParaRPr lang="de-DE" sz="2400" smtClean="0">
              <a:solidFill>
                <a:srgbClr val="0000FF"/>
              </a:solidFill>
            </a:endParaRPr>
          </a:p>
          <a:p>
            <a:r>
              <a:rPr lang="de-DE" sz="2400" smtClean="0">
                <a:solidFill>
                  <a:srgbClr val="0000FF"/>
                </a:solidFill>
              </a:rPr>
              <a:t>D</a:t>
            </a:r>
            <a:r>
              <a:rPr lang="de-DE" sz="2400" baseline="30000">
                <a:solidFill>
                  <a:srgbClr val="0000FF"/>
                </a:solidFill>
              </a:rPr>
              <a:t>+</a:t>
            </a:r>
            <a:r>
              <a:rPr lang="de-DE" sz="2400">
                <a:solidFill>
                  <a:srgbClr val="0000FF"/>
                </a:solidFill>
              </a:rPr>
              <a:t> </a:t>
            </a:r>
            <a:r>
              <a:rPr lang="de-DE" sz="2400">
                <a:solidFill>
                  <a:srgbClr val="0000FF"/>
                </a:solidFill>
                <a:latin typeface="Arial"/>
                <a:cs typeface="Arial"/>
              </a:rPr>
              <a:t>→</a:t>
            </a:r>
            <a:r>
              <a:rPr lang="de-DE" sz="2400" smtClean="0">
                <a:solidFill>
                  <a:srgbClr val="0000FF"/>
                </a:solidFill>
              </a:rPr>
              <a:t> K</a:t>
            </a:r>
            <a:r>
              <a:rPr lang="de-DE" sz="2400" baseline="-25000" smtClean="0">
                <a:solidFill>
                  <a:srgbClr val="0000FF"/>
                </a:solidFill>
              </a:rPr>
              <a:t>S</a:t>
            </a:r>
            <a:r>
              <a:rPr lang="de-DE" sz="2400" baseline="30000" smtClean="0">
                <a:solidFill>
                  <a:srgbClr val="0000FF"/>
                </a:solidFill>
              </a:rPr>
              <a:t>0</a:t>
            </a:r>
            <a:r>
              <a:rPr lang="de-DE" sz="2400" smtClean="0">
                <a:solidFill>
                  <a:srgbClr val="0000FF"/>
                </a:solidFill>
              </a:rPr>
              <a:t> </a:t>
            </a:r>
            <a:r>
              <a:rPr lang="el-GR" sz="2400" smtClean="0">
                <a:solidFill>
                  <a:srgbClr val="0000FF"/>
                </a:solidFill>
              </a:rPr>
              <a:t>π</a:t>
            </a:r>
            <a:r>
              <a:rPr lang="de-DE" sz="2400" baseline="30000" smtClean="0">
                <a:solidFill>
                  <a:srgbClr val="0000FF"/>
                </a:solidFill>
              </a:rPr>
              <a:t>+ </a:t>
            </a:r>
            <a:r>
              <a:rPr lang="el-GR" sz="2400" smtClean="0">
                <a:solidFill>
                  <a:srgbClr val="0000FF"/>
                </a:solidFill>
              </a:rPr>
              <a:t>π</a:t>
            </a:r>
            <a:r>
              <a:rPr lang="de-DE" sz="2400" baseline="30000" smtClean="0">
                <a:solidFill>
                  <a:srgbClr val="0000FF"/>
                </a:solidFill>
              </a:rPr>
              <a:t>0</a:t>
            </a:r>
            <a:endParaRPr lang="de-DE" sz="2400" baseline="30000">
              <a:solidFill>
                <a:srgbClr val="0000FF"/>
              </a:solidFill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1674954" y="908720"/>
            <a:ext cx="7299538" cy="5779757"/>
            <a:chOff x="1739427" y="1194169"/>
            <a:chExt cx="7096771" cy="561920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847" y="1562167"/>
              <a:ext cx="5392497" cy="5251209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2411760" y="1194169"/>
              <a:ext cx="995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E</a:t>
              </a:r>
              <a:r>
                <a:rPr lang="de-DE" baseline="-25000" smtClean="0"/>
                <a:t>cm</a:t>
              </a:r>
              <a:r>
                <a:rPr lang="de-DE" smtClean="0"/>
                <a:t> = 3.8</a:t>
              </a:r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139952" y="1194169"/>
              <a:ext cx="442383" cy="34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4.5</a:t>
              </a:r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425761" y="1194169"/>
              <a:ext cx="442383" cy="34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5.0</a:t>
              </a:r>
              <a:endParaRPr lang="de-DE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668141" y="1194169"/>
              <a:ext cx="856187" cy="342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5.5 GeV</a:t>
              </a:r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 rot="16200000">
              <a:off x="1533109" y="2032726"/>
              <a:ext cx="1002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no trigger</a:t>
              </a:r>
              <a:endParaRPr lang="de-DE" sz="1600"/>
            </a:p>
          </p:txBody>
        </p:sp>
        <p:sp>
          <p:nvSpPr>
            <p:cNvPr id="22" name="Textfeld 21"/>
            <p:cNvSpPr txBox="1"/>
            <p:nvPr/>
          </p:nvSpPr>
          <p:spPr>
            <a:xfrm rot="16200000">
              <a:off x="1635941" y="3341440"/>
              <a:ext cx="7394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smtClean="0"/>
                <a:t>trigger</a:t>
              </a:r>
              <a:endParaRPr lang="de-DE" sz="1600"/>
            </a:p>
          </p:txBody>
        </p:sp>
        <p:sp>
          <p:nvSpPr>
            <p:cNvPr id="25" name="Textfeld 24"/>
            <p:cNvSpPr txBox="1"/>
            <p:nvPr/>
          </p:nvSpPr>
          <p:spPr>
            <a:xfrm rot="16200000">
              <a:off x="1578261" y="5141783"/>
              <a:ext cx="968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00FF"/>
                  </a:solidFill>
                </a:rPr>
                <a:t>(</a:t>
              </a:r>
              <a:r>
                <a:rPr lang="el-GR" smtClean="0">
                  <a:solidFill>
                    <a:srgbClr val="0000FF"/>
                  </a:solidFill>
                </a:rPr>
                <a:t>ε</a:t>
              </a:r>
              <a:r>
                <a:rPr lang="de-DE" smtClean="0">
                  <a:solidFill>
                    <a:srgbClr val="0000FF"/>
                  </a:solidFill>
                </a:rPr>
                <a:t> – </a:t>
              </a:r>
              <a:r>
                <a:rPr lang="el-GR" smtClean="0">
                  <a:solidFill>
                    <a:srgbClr val="0000FF"/>
                  </a:solidFill>
                </a:rPr>
                <a:t>ε</a:t>
              </a:r>
              <a:r>
                <a:rPr lang="de-DE" baseline="-25000" smtClean="0">
                  <a:solidFill>
                    <a:srgbClr val="0000FF"/>
                  </a:solidFill>
                </a:rPr>
                <a:t>avg</a:t>
              </a:r>
              <a:r>
                <a:rPr lang="de-DE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de-DE">
                  <a:solidFill>
                    <a:srgbClr val="0000FF"/>
                  </a:solidFill>
                </a:rPr>
                <a:t> </a:t>
              </a:r>
              <a:r>
                <a:rPr lang="de-DE" smtClean="0">
                  <a:solidFill>
                    <a:srgbClr val="0000FF"/>
                  </a:solidFill>
                </a:rPr>
                <a:t>    </a:t>
              </a:r>
              <a:r>
                <a:rPr lang="el-GR" smtClean="0">
                  <a:solidFill>
                    <a:srgbClr val="0000FF"/>
                  </a:solidFill>
                </a:rPr>
                <a:t>Δε</a:t>
              </a:r>
              <a:endParaRPr lang="de-DE">
                <a:solidFill>
                  <a:srgbClr val="0000FF"/>
                </a:solidFill>
              </a:endParaRPr>
            </a:p>
          </p:txBody>
        </p:sp>
        <p:cxnSp>
          <p:nvCxnSpPr>
            <p:cNvPr id="9" name="Gerade Verbindung 8"/>
            <p:cNvCxnSpPr>
              <a:stCxn id="25" idx="1"/>
              <a:endCxn id="25" idx="3"/>
            </p:cNvCxnSpPr>
            <p:nvPr/>
          </p:nvCxnSpPr>
          <p:spPr>
            <a:xfrm flipH="1" flipV="1">
              <a:off x="2062592" y="4980618"/>
              <a:ext cx="1" cy="9686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7776356" y="5013176"/>
              <a:ext cx="105984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#sigmas </a:t>
              </a:r>
            </a:p>
            <a:p>
              <a:r>
                <a:rPr lang="de-DE" smtClean="0"/>
                <a:t>deviation</a:t>
              </a:r>
            </a:p>
            <a:p>
              <a:r>
                <a:rPr lang="de-DE" smtClean="0"/>
                <a:t>from avg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7524328" y="420134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/>
                <a:t>8</a:t>
              </a:r>
              <a:endParaRPr lang="de-DE" sz="140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7524328" y="5157192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smtClean="0"/>
                <a:t>-8</a:t>
              </a:r>
              <a:endParaRPr lang="de-DE" sz="1400"/>
            </a:p>
          </p:txBody>
        </p:sp>
      </p:grpSp>
    </p:spTree>
    <p:extLst>
      <p:ext uri="{BB962C8B-B14F-4D97-AF65-F5344CB8AC3E}">
        <p14:creationId xmlns:p14="http://schemas.microsoft.com/office/powerpoint/2010/main" val="1200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Idea for Phasespace QA </a:t>
            </a:r>
            <a:r>
              <a:rPr lang="de-DE">
                <a:solidFill>
                  <a:srgbClr val="FFFF00"/>
                </a:solidFill>
              </a:rPr>
              <a:t>(Fast MC)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539552" y="3573016"/>
            <a:ext cx="2938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00FF"/>
                </a:solidFill>
              </a:rPr>
              <a:t>QA </a:t>
            </a:r>
            <a:r>
              <a:rPr lang="de-DE" sz="2400">
                <a:solidFill>
                  <a:srgbClr val="0000FF"/>
                </a:solidFill>
              </a:rPr>
              <a:t> </a:t>
            </a:r>
            <a:r>
              <a:rPr lang="de-DE" sz="2400" smtClean="0">
                <a:solidFill>
                  <a:srgbClr val="0000FF"/>
                </a:solidFill>
              </a:rPr>
              <a:t>=   </a:t>
            </a:r>
            <a:r>
              <a:rPr lang="de-DE" sz="2400" smtClean="0">
                <a:solidFill>
                  <a:srgbClr val="0000FF"/>
                </a:solidFill>
              </a:rPr>
              <a:t>|</a:t>
            </a:r>
            <a:r>
              <a:rPr lang="el-GR" sz="2400" smtClean="0">
                <a:solidFill>
                  <a:srgbClr val="0000FF"/>
                </a:solidFill>
              </a:rPr>
              <a:t>σ</a:t>
            </a:r>
            <a:r>
              <a:rPr lang="de-DE" sz="2400" baseline="-25000" smtClean="0">
                <a:solidFill>
                  <a:srgbClr val="0000FF"/>
                </a:solidFill>
              </a:rPr>
              <a:t>fit</a:t>
            </a:r>
            <a:r>
              <a:rPr lang="de-DE" sz="2400" smtClean="0">
                <a:solidFill>
                  <a:srgbClr val="0000FF"/>
                </a:solidFill>
              </a:rPr>
              <a:t> – 1| </a:t>
            </a:r>
          </a:p>
          <a:p>
            <a:r>
              <a:rPr lang="de-DE" sz="2400">
                <a:solidFill>
                  <a:srgbClr val="0000FF"/>
                </a:solidFill>
              </a:rPr>
              <a:t> </a:t>
            </a:r>
            <a:r>
              <a:rPr lang="de-DE" sz="2400" smtClean="0">
                <a:solidFill>
                  <a:srgbClr val="0000FF"/>
                </a:solidFill>
              </a:rPr>
              <a:t>        </a:t>
            </a:r>
            <a:r>
              <a:rPr lang="de-DE" sz="2400" smtClean="0">
                <a:solidFill>
                  <a:srgbClr val="0000FF"/>
                </a:solidFill>
              </a:rPr>
              <a:t>    </a:t>
            </a:r>
            <a:r>
              <a:rPr lang="de-DE" sz="2400" smtClean="0">
                <a:solidFill>
                  <a:srgbClr val="0000FF"/>
                </a:solidFill>
              </a:rPr>
              <a:t>+ </a:t>
            </a:r>
            <a:r>
              <a:rPr lang="el-GR" sz="2400" smtClean="0">
                <a:solidFill>
                  <a:srgbClr val="0000FF"/>
                </a:solidFill>
              </a:rPr>
              <a:t>μ</a:t>
            </a:r>
            <a:r>
              <a:rPr lang="de-DE" sz="2400" baseline="-25000" smtClean="0">
                <a:solidFill>
                  <a:srgbClr val="0000FF"/>
                </a:solidFill>
              </a:rPr>
              <a:t>fit</a:t>
            </a:r>
            <a:r>
              <a:rPr lang="de-DE" sz="2400" smtClean="0">
                <a:solidFill>
                  <a:srgbClr val="0000FF"/>
                </a:solidFill>
              </a:rPr>
              <a:t> </a:t>
            </a:r>
          </a:p>
          <a:p>
            <a:r>
              <a:rPr lang="de-DE" sz="2400">
                <a:solidFill>
                  <a:srgbClr val="0000FF"/>
                </a:solidFill>
              </a:rPr>
              <a:t> </a:t>
            </a:r>
            <a:r>
              <a:rPr lang="de-DE" sz="2400" smtClean="0">
                <a:solidFill>
                  <a:srgbClr val="0000FF"/>
                </a:solidFill>
              </a:rPr>
              <a:t>         </a:t>
            </a:r>
            <a:r>
              <a:rPr lang="de-DE" sz="2400" smtClean="0">
                <a:solidFill>
                  <a:srgbClr val="0000FF"/>
                </a:solidFill>
              </a:rPr>
              <a:t>   </a:t>
            </a:r>
            <a:r>
              <a:rPr lang="de-DE" sz="2400" smtClean="0">
                <a:solidFill>
                  <a:srgbClr val="0000FF"/>
                </a:solidFill>
              </a:rPr>
              <a:t>+ |</a:t>
            </a:r>
            <a:r>
              <a:rPr lang="el-GR" sz="2400" smtClean="0">
                <a:solidFill>
                  <a:srgbClr val="0000FF"/>
                </a:solidFill>
              </a:rPr>
              <a:t>χ</a:t>
            </a:r>
            <a:r>
              <a:rPr lang="de-DE" sz="2400" baseline="30000" smtClean="0">
                <a:solidFill>
                  <a:srgbClr val="0000FF"/>
                </a:solidFill>
              </a:rPr>
              <a:t>2</a:t>
            </a:r>
            <a:r>
              <a:rPr lang="de-DE" sz="2400" smtClean="0">
                <a:solidFill>
                  <a:srgbClr val="0000FF"/>
                </a:solidFill>
              </a:rPr>
              <a:t>/N</a:t>
            </a:r>
            <a:r>
              <a:rPr lang="de-DE" sz="2400" baseline="-25000" smtClean="0">
                <a:solidFill>
                  <a:srgbClr val="0000FF"/>
                </a:solidFill>
              </a:rPr>
              <a:t>df  </a:t>
            </a:r>
            <a:r>
              <a:rPr lang="de-DE" sz="2400" smtClean="0">
                <a:solidFill>
                  <a:srgbClr val="0000FF"/>
                </a:solidFill>
              </a:rPr>
              <a:t>– 1| </a:t>
            </a:r>
          </a:p>
          <a:p>
            <a:r>
              <a:rPr lang="de-DE" sz="2400">
                <a:solidFill>
                  <a:srgbClr val="0000FF"/>
                </a:solidFill>
              </a:rPr>
              <a:t> </a:t>
            </a:r>
            <a:r>
              <a:rPr lang="de-DE" sz="2400" smtClean="0">
                <a:solidFill>
                  <a:srgbClr val="0000FF"/>
                </a:solidFill>
              </a:rPr>
              <a:t>          </a:t>
            </a:r>
            <a:r>
              <a:rPr lang="de-DE" sz="2400" smtClean="0">
                <a:solidFill>
                  <a:srgbClr val="0000FF"/>
                </a:solidFill>
              </a:rPr>
              <a:t>  </a:t>
            </a:r>
            <a:r>
              <a:rPr lang="de-DE" sz="2400" smtClean="0">
                <a:solidFill>
                  <a:srgbClr val="0000FF"/>
                </a:solidFill>
              </a:rPr>
              <a:t>+ |1 – f</a:t>
            </a:r>
            <a:r>
              <a:rPr lang="de-DE" sz="2400" baseline="-25000" smtClean="0">
                <a:solidFill>
                  <a:srgbClr val="0000FF"/>
                </a:solidFill>
              </a:rPr>
              <a:t>coverage</a:t>
            </a:r>
            <a:r>
              <a:rPr lang="de-DE" sz="2400" smtClean="0">
                <a:solidFill>
                  <a:srgbClr val="0000FF"/>
                </a:solidFill>
              </a:rPr>
              <a:t>| </a:t>
            </a:r>
            <a:endParaRPr lang="de-DE" sz="2400" baseline="-25000">
              <a:solidFill>
                <a:srgbClr val="0000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7"/>
          <a:stretch/>
        </p:blipFill>
        <p:spPr>
          <a:xfrm>
            <a:off x="611559" y="1124744"/>
            <a:ext cx="8315765" cy="201622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 rot="16200000">
            <a:off x="-95916" y="1654622"/>
            <a:ext cx="1053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>
                <a:solidFill>
                  <a:srgbClr val="0000FF"/>
                </a:solidFill>
              </a:rPr>
              <a:t>(</a:t>
            </a:r>
            <a:r>
              <a:rPr lang="el-GR" sz="2000" smtClean="0">
                <a:solidFill>
                  <a:srgbClr val="0000FF"/>
                </a:solidFill>
              </a:rPr>
              <a:t>ε</a:t>
            </a:r>
            <a:r>
              <a:rPr lang="de-DE" sz="2000" smtClean="0">
                <a:solidFill>
                  <a:srgbClr val="0000FF"/>
                </a:solidFill>
              </a:rPr>
              <a:t> – </a:t>
            </a:r>
            <a:r>
              <a:rPr lang="el-GR" sz="2000" smtClean="0">
                <a:solidFill>
                  <a:srgbClr val="0000FF"/>
                </a:solidFill>
              </a:rPr>
              <a:t>ε</a:t>
            </a:r>
            <a:r>
              <a:rPr lang="de-DE" sz="2000" baseline="-25000" smtClean="0">
                <a:solidFill>
                  <a:srgbClr val="0000FF"/>
                </a:solidFill>
              </a:rPr>
              <a:t>avg</a:t>
            </a:r>
            <a:r>
              <a:rPr lang="de-DE" sz="200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2000">
                <a:solidFill>
                  <a:srgbClr val="0000FF"/>
                </a:solidFill>
              </a:rPr>
              <a:t> </a:t>
            </a:r>
            <a:r>
              <a:rPr lang="de-DE" sz="2000" smtClean="0">
                <a:solidFill>
                  <a:srgbClr val="0000FF"/>
                </a:solidFill>
              </a:rPr>
              <a:t>    </a:t>
            </a:r>
            <a:r>
              <a:rPr lang="el-GR" sz="2000" smtClean="0">
                <a:solidFill>
                  <a:srgbClr val="0000FF"/>
                </a:solidFill>
              </a:rPr>
              <a:t>Δε</a:t>
            </a:r>
            <a:endParaRPr lang="de-DE" sz="2000">
              <a:solidFill>
                <a:srgbClr val="0000FF"/>
              </a:solidFill>
            </a:endParaRPr>
          </a:p>
        </p:txBody>
      </p:sp>
      <p:cxnSp>
        <p:nvCxnSpPr>
          <p:cNvPr id="9" name="Gerade Verbindung 8"/>
          <p:cNvCxnSpPr>
            <a:stCxn id="25" idx="1"/>
            <a:endCxn id="25" idx="3"/>
          </p:cNvCxnSpPr>
          <p:nvPr/>
        </p:nvCxnSpPr>
        <p:spPr>
          <a:xfrm flipH="1" flipV="1">
            <a:off x="430670" y="1481979"/>
            <a:ext cx="1" cy="105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043608" y="836712"/>
            <a:ext cx="1082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E</a:t>
            </a:r>
            <a:r>
              <a:rPr lang="de-DE" sz="2000" baseline="-25000" smtClean="0"/>
              <a:t>cm</a:t>
            </a:r>
            <a:r>
              <a:rPr lang="de-DE" sz="2000" smtClean="0"/>
              <a:t> = 3.8</a:t>
            </a:r>
            <a:endParaRPr lang="de-DE" sz="2000"/>
          </a:p>
        </p:txBody>
      </p:sp>
      <p:sp>
        <p:nvSpPr>
          <p:cNvPr id="12" name="Textfeld 11"/>
          <p:cNvSpPr txBox="1"/>
          <p:nvPr/>
        </p:nvSpPr>
        <p:spPr>
          <a:xfrm>
            <a:off x="3487463" y="842494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4.5</a:t>
            </a:r>
            <a:endParaRPr lang="de-DE" sz="2000"/>
          </a:p>
        </p:txBody>
      </p:sp>
      <p:sp>
        <p:nvSpPr>
          <p:cNvPr id="13" name="Textfeld 12"/>
          <p:cNvSpPr txBox="1"/>
          <p:nvPr/>
        </p:nvSpPr>
        <p:spPr>
          <a:xfrm>
            <a:off x="5503687" y="83671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5.0</a:t>
            </a:r>
            <a:endParaRPr lang="de-DE" sz="2000"/>
          </a:p>
        </p:txBody>
      </p:sp>
      <p:sp>
        <p:nvSpPr>
          <p:cNvPr id="14" name="Textfeld 13"/>
          <p:cNvSpPr txBox="1"/>
          <p:nvPr/>
        </p:nvSpPr>
        <p:spPr>
          <a:xfrm>
            <a:off x="7458235" y="836712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5.5 GeV</a:t>
            </a:r>
            <a:endParaRPr lang="de-DE" sz="200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96160"/>
            <a:ext cx="4536504" cy="3259900"/>
          </a:xfrm>
          <a:prstGeom prst="rect">
            <a:avLst/>
          </a:prstGeom>
        </p:spPr>
      </p:pic>
      <p:cxnSp>
        <p:nvCxnSpPr>
          <p:cNvPr id="37" name="Gerade Verbindung 36"/>
          <p:cNvCxnSpPr/>
          <p:nvPr/>
        </p:nvCxnSpPr>
        <p:spPr>
          <a:xfrm>
            <a:off x="4283968" y="5755834"/>
            <a:ext cx="3672408" cy="0"/>
          </a:xfrm>
          <a:prstGeom prst="line">
            <a:avLst/>
          </a:prstGeom>
          <a:ln w="19050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1444199" y="5589240"/>
            <a:ext cx="175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rgbClr val="008000"/>
                </a:solidFill>
              </a:rPr>
              <a:t>acceptance limit</a:t>
            </a:r>
          </a:p>
          <a:p>
            <a:r>
              <a:rPr lang="de-DE" smtClean="0">
                <a:solidFill>
                  <a:srgbClr val="008000"/>
                </a:solidFill>
              </a:rPr>
              <a:t>could be defined</a:t>
            </a:r>
          </a:p>
        </p:txBody>
      </p:sp>
      <p:cxnSp>
        <p:nvCxnSpPr>
          <p:cNvPr id="43" name="Gerade Verbindung mit Pfeil 42"/>
          <p:cNvCxnSpPr>
            <a:stCxn id="41" idx="3"/>
          </p:cNvCxnSpPr>
          <p:nvPr/>
        </p:nvCxnSpPr>
        <p:spPr>
          <a:xfrm flipV="1">
            <a:off x="3203848" y="5755834"/>
            <a:ext cx="753875" cy="15657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3059832" y="1446643"/>
            <a:ext cx="659920" cy="221018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r>
              <a:rPr lang="de-DE" sz="1200" b="1" smtClean="0">
                <a:solidFill>
                  <a:srgbClr val="FF0000"/>
                </a:solidFill>
              </a:rPr>
              <a:t>QA = 3.65</a:t>
            </a:r>
            <a:endParaRPr lang="de-DE" sz="1200" b="1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136216" y="1424065"/>
            <a:ext cx="659920" cy="221018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r>
              <a:rPr lang="de-DE" sz="1200" b="1" smtClean="0">
                <a:solidFill>
                  <a:srgbClr val="FF0000"/>
                </a:solidFill>
              </a:rPr>
              <a:t>QA = 6.30</a:t>
            </a:r>
            <a:endParaRPr lang="de-DE" sz="1200" b="1">
              <a:solidFill>
                <a:srgbClr val="FF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220733" y="1435354"/>
            <a:ext cx="659920" cy="221018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r>
              <a:rPr lang="de-DE" sz="1200" b="1" smtClean="0">
                <a:solidFill>
                  <a:srgbClr val="FF0000"/>
                </a:solidFill>
              </a:rPr>
              <a:t>QA = 2.73</a:t>
            </a:r>
            <a:endParaRPr lang="de-DE" sz="1200" b="1">
              <a:solidFill>
                <a:srgbClr val="FF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90289" y="1435354"/>
            <a:ext cx="659920" cy="221018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 rtlCol="0">
            <a:spAutoFit/>
          </a:bodyPr>
          <a:lstStyle/>
          <a:p>
            <a:r>
              <a:rPr lang="de-DE" sz="1200" b="1" smtClean="0">
                <a:solidFill>
                  <a:srgbClr val="FF0000"/>
                </a:solidFill>
              </a:rPr>
              <a:t>QA = 0.31</a:t>
            </a:r>
            <a:endParaRPr lang="de-DE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Robustness of Background Level </a:t>
            </a:r>
            <a:r>
              <a:rPr lang="de-DE" smtClean="0">
                <a:solidFill>
                  <a:srgbClr val="FFFF00"/>
                </a:solidFill>
              </a:rPr>
              <a:t>(Fast MC)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Training with </a:t>
            </a:r>
            <a:r>
              <a:rPr lang="de-DE" smtClean="0">
                <a:solidFill>
                  <a:srgbClr val="FF0000"/>
                </a:solidFill>
              </a:rPr>
              <a:t>DPM</a:t>
            </a:r>
            <a:r>
              <a:rPr lang="de-DE" smtClean="0"/>
              <a:t> </a:t>
            </a:r>
            <a:r>
              <a:rPr lang="de-DE" smtClean="0">
                <a:latin typeface="Arial"/>
                <a:cs typeface="Arial"/>
              </a:rPr>
              <a:t>→ </a:t>
            </a:r>
            <a:r>
              <a:rPr lang="de-DE" smtClean="0"/>
              <a:t>apply to events from </a:t>
            </a:r>
            <a:r>
              <a:rPr lang="de-DE" smtClean="0">
                <a:solidFill>
                  <a:srgbClr val="0000FF"/>
                </a:solidFill>
              </a:rPr>
              <a:t>FTF</a:t>
            </a:r>
            <a:r>
              <a:rPr lang="de-DE" smtClean="0"/>
              <a:t> generator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5"/>
          <a:stretch/>
        </p:blipFill>
        <p:spPr>
          <a:xfrm>
            <a:off x="971600" y="1731817"/>
            <a:ext cx="7272808" cy="4649511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>
          <a:xfrm flipV="1">
            <a:off x="2085587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3192559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139952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4700453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5978293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6925686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7861790" y="5442827"/>
            <a:ext cx="0" cy="360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11560" y="5299681"/>
            <a:ext cx="981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training</a:t>
            </a:r>
          </a:p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energies</a:t>
            </a:r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Why a Software Trigger at all?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de-DE" smtClean="0">
                <a:solidFill>
                  <a:srgbClr val="0070C0"/>
                </a:solidFill>
              </a:rPr>
              <a:t>Low</a:t>
            </a:r>
            <a:r>
              <a:rPr lang="de-DE" smtClean="0"/>
              <a:t> signal cross sections </a:t>
            </a:r>
            <a:r>
              <a:rPr lang="el-GR" smtClean="0">
                <a:solidFill>
                  <a:srgbClr val="0070C0"/>
                </a:solidFill>
              </a:rPr>
              <a:t>σ</a:t>
            </a:r>
            <a:r>
              <a:rPr lang="de-DE" baseline="-25000" smtClean="0">
                <a:solidFill>
                  <a:srgbClr val="0070C0"/>
                </a:solidFill>
              </a:rPr>
              <a:t>signal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el-GR" smtClean="0">
                <a:solidFill>
                  <a:srgbClr val="0070C0"/>
                </a:solidFill>
              </a:rPr>
              <a:t>≈</a:t>
            </a:r>
            <a:r>
              <a:rPr lang="de-DE" smtClean="0">
                <a:solidFill>
                  <a:srgbClr val="0070C0"/>
                </a:solidFill>
              </a:rPr>
              <a:t> pb ... nb </a:t>
            </a:r>
            <a:r>
              <a:rPr lang="de-DE" smtClean="0"/>
              <a:t>scale</a:t>
            </a:r>
            <a:br>
              <a:rPr lang="de-DE" smtClean="0"/>
            </a:br>
            <a:r>
              <a:rPr lang="de-DE" smtClean="0"/>
              <a:t> 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ea typeface="Arev Sans"/>
              </a:rPr>
              <a:t>Need </a:t>
            </a:r>
            <a:r>
              <a:rPr lang="de-DE"/>
              <a:t>h</a:t>
            </a:r>
            <a:r>
              <a:rPr lang="de-DE" smtClean="0"/>
              <a:t>igh luminosity to achieve enough signal statistics</a:t>
            </a:r>
          </a:p>
          <a:p>
            <a:pPr>
              <a:spcBef>
                <a:spcPts val="1800"/>
              </a:spcBef>
            </a:pPr>
            <a:r>
              <a:rPr lang="de-DE" smtClean="0"/>
              <a:t>High lumi </a:t>
            </a:r>
            <a:r>
              <a:rPr lang="de-DE" smtClean="0">
                <a:solidFill>
                  <a:srgbClr val="0070C0"/>
                </a:solidFill>
              </a:rPr>
              <a:t>L = 2·10</a:t>
            </a:r>
            <a:r>
              <a:rPr lang="de-DE" baseline="30000" smtClean="0">
                <a:solidFill>
                  <a:srgbClr val="0070C0"/>
                </a:solidFill>
              </a:rPr>
              <a:t>32</a:t>
            </a:r>
            <a:r>
              <a:rPr lang="de-DE" smtClean="0">
                <a:solidFill>
                  <a:srgbClr val="0070C0"/>
                </a:solidFill>
              </a:rPr>
              <a:t> cm</a:t>
            </a:r>
            <a:r>
              <a:rPr lang="de-DE" baseline="30000" smtClean="0">
                <a:solidFill>
                  <a:srgbClr val="0070C0"/>
                </a:solidFill>
              </a:rPr>
              <a:t>-2</a:t>
            </a:r>
            <a:r>
              <a:rPr lang="de-DE" smtClean="0">
                <a:solidFill>
                  <a:srgbClr val="0070C0"/>
                </a:solidFill>
              </a:rPr>
              <a:t>s</a:t>
            </a:r>
            <a:r>
              <a:rPr lang="de-DE" baseline="30000" smtClean="0">
                <a:solidFill>
                  <a:srgbClr val="0070C0"/>
                </a:solidFill>
              </a:rPr>
              <a:t>-1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smtClean="0"/>
              <a:t>+ large </a:t>
            </a:r>
            <a:r>
              <a:rPr lang="el-GR" smtClean="0">
                <a:solidFill>
                  <a:srgbClr val="0070C0"/>
                </a:solidFill>
              </a:rPr>
              <a:t>σ</a:t>
            </a:r>
            <a:r>
              <a:rPr lang="de-DE" baseline="-25000" smtClean="0">
                <a:solidFill>
                  <a:srgbClr val="0070C0"/>
                </a:solidFill>
              </a:rPr>
              <a:t>tot</a:t>
            </a:r>
            <a:r>
              <a:rPr lang="de-DE" smtClean="0">
                <a:solidFill>
                  <a:srgbClr val="0070C0"/>
                </a:solidFill>
              </a:rPr>
              <a:t> = 50 ... 100 mb</a:t>
            </a:r>
            <a:br>
              <a:rPr lang="de-DE" smtClean="0">
                <a:solidFill>
                  <a:srgbClr val="0070C0"/>
                </a:solidFill>
              </a:rPr>
            </a:br>
            <a:r>
              <a:rPr lang="de-DE" smtClean="0">
                <a:solidFill>
                  <a:srgbClr val="0070C0"/>
                </a:solidFill>
              </a:rPr>
              <a:t> 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ea typeface="Arev Sans"/>
              </a:rPr>
              <a:t>Reaction rate up to 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10 ... 20 MHz </a:t>
            </a:r>
            <a:br>
              <a:rPr lang="de-DE" smtClean="0">
                <a:solidFill>
                  <a:srgbClr val="0070C0"/>
                </a:solidFill>
                <a:ea typeface="Arev Sans"/>
              </a:rPr>
            </a:br>
            <a:r>
              <a:rPr lang="de-DE">
                <a:solidFill>
                  <a:srgbClr val="0070C0"/>
                </a:solidFill>
              </a:rPr>
              <a:t> 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smtClean="0">
                <a:latin typeface="Arev Sans"/>
                <a:ea typeface="Arev Sans"/>
              </a:rPr>
              <a:t>→ 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Signal </a:t>
            </a:r>
            <a:r>
              <a:rPr lang="de-DE" smtClean="0">
                <a:ea typeface="Arev Sans"/>
              </a:rPr>
              <a:t>fraction 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≤</a:t>
            </a:r>
            <a:r>
              <a:rPr lang="de-DE" smtClean="0">
                <a:ea typeface="Arev Sans"/>
              </a:rPr>
              <a:t> 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O(10</a:t>
            </a:r>
            <a:r>
              <a:rPr lang="de-DE" baseline="30000" smtClean="0">
                <a:solidFill>
                  <a:srgbClr val="0070C0"/>
                </a:solidFill>
                <a:ea typeface="Arev Sans"/>
              </a:rPr>
              <a:t>-4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de-DE" smtClean="0">
                <a:ea typeface="Arev Sans"/>
              </a:rPr>
              <a:t>Data rate with 10 kB/event</a:t>
            </a:r>
            <a:r>
              <a:rPr lang="de-DE" smtClean="0"/>
              <a:t>: </a:t>
            </a:r>
            <a:r>
              <a:rPr lang="de-DE" smtClean="0">
                <a:solidFill>
                  <a:srgbClr val="0070C0"/>
                </a:solidFill>
              </a:rPr>
              <a:t>200 GB/s</a:t>
            </a:r>
          </a:p>
          <a:p>
            <a:pPr>
              <a:lnSpc>
                <a:spcPts val="3000"/>
              </a:lnSpc>
              <a:spcBef>
                <a:spcPts val="1800"/>
              </a:spcBef>
            </a:pPr>
            <a:r>
              <a:rPr lang="de-DE" smtClean="0"/>
              <a:t>Data amount with 50% duty cycle: </a:t>
            </a:r>
            <a:r>
              <a:rPr lang="de-DE" b="1" smtClean="0">
                <a:solidFill>
                  <a:srgbClr val="0070C0"/>
                </a:solidFill>
              </a:rPr>
              <a:t>3000 PB/year</a:t>
            </a:r>
            <a:r>
              <a:rPr lang="de-DE" b="1">
                <a:solidFill>
                  <a:srgbClr val="FF0000"/>
                </a:solidFill>
              </a:rPr>
              <a:t/>
            </a:r>
            <a:br>
              <a:rPr lang="de-DE" b="1">
                <a:solidFill>
                  <a:srgbClr val="FF0000"/>
                </a:solidFill>
              </a:rPr>
            </a:br>
            <a:r>
              <a:rPr lang="de-DE" smtClean="0">
                <a:solidFill>
                  <a:srgbClr val="0070C0"/>
                </a:solidFill>
              </a:rPr>
              <a:t>  </a:t>
            </a:r>
            <a:r>
              <a:rPr lang="de-DE" smtClean="0">
                <a:solidFill>
                  <a:srgbClr val="FF0000"/>
                </a:solidFill>
                <a:latin typeface="Arev Sans"/>
                <a:ea typeface="Arev Sans"/>
              </a:rPr>
              <a:t>→</a:t>
            </a:r>
            <a:r>
              <a:rPr lang="de-DE" smtClean="0">
                <a:solidFill>
                  <a:srgbClr val="FF0000"/>
                </a:solidFill>
                <a:ea typeface="Arev Sans"/>
              </a:rPr>
              <a:t> Completely </a:t>
            </a:r>
            <a:r>
              <a:rPr lang="de-DE" smtClean="0">
                <a:solidFill>
                  <a:srgbClr val="FF0000"/>
                </a:solidFill>
              </a:rPr>
              <a:t>unaffordable to store and keep all!</a:t>
            </a:r>
            <a:br>
              <a:rPr lang="de-DE" smtClean="0">
                <a:solidFill>
                  <a:srgbClr val="FF0000"/>
                </a:solidFill>
              </a:rPr>
            </a:br>
            <a:r>
              <a:rPr lang="de-DE">
                <a:solidFill>
                  <a:srgbClr val="0070C0"/>
                </a:solidFill>
              </a:rPr>
              <a:t> </a:t>
            </a:r>
            <a:r>
              <a:rPr lang="de-DE" smtClean="0">
                <a:solidFill>
                  <a:srgbClr val="0070C0"/>
                </a:solidFill>
              </a:rPr>
              <a:t> </a:t>
            </a:r>
            <a:r>
              <a:rPr lang="de-DE" smtClean="0">
                <a:latin typeface="Arev Sans"/>
                <a:ea typeface="Arev Sans"/>
              </a:rPr>
              <a:t>→</a:t>
            </a:r>
            <a:r>
              <a:rPr lang="de-DE" smtClean="0">
                <a:ea typeface="Arev Sans"/>
              </a:rPr>
              <a:t> </a:t>
            </a:r>
            <a:r>
              <a:rPr lang="de-DE" smtClean="0"/>
              <a:t>Required </a:t>
            </a:r>
            <a:r>
              <a:rPr lang="de-DE" smtClean="0">
                <a:solidFill>
                  <a:srgbClr val="0070C0"/>
                </a:solidFill>
              </a:rPr>
              <a:t>reduction </a:t>
            </a:r>
            <a:r>
              <a:rPr lang="de-DE" smtClean="0"/>
              <a:t>factor </a:t>
            </a:r>
            <a:r>
              <a:rPr lang="el-GR" smtClean="0"/>
              <a:t>≈ </a:t>
            </a:r>
            <a:r>
              <a:rPr lang="de-DE" smtClean="0">
                <a:solidFill>
                  <a:srgbClr val="0070C0"/>
                </a:solidFill>
              </a:rPr>
              <a:t>1/1000</a:t>
            </a:r>
          </a:p>
          <a:p>
            <a:pPr>
              <a:spcBef>
                <a:spcPts val="1800"/>
              </a:spcBef>
            </a:pPr>
            <a:r>
              <a:rPr lang="de-DE" smtClean="0">
                <a:solidFill>
                  <a:srgbClr val="0070C0"/>
                </a:solidFill>
              </a:rPr>
              <a:t>Signal and background </a:t>
            </a:r>
            <a:r>
              <a:rPr lang="de-DE" smtClean="0"/>
              <a:t>events look </a:t>
            </a:r>
            <a:r>
              <a:rPr lang="de-DE" smtClean="0">
                <a:solidFill>
                  <a:srgbClr val="0070C0"/>
                </a:solidFill>
              </a:rPr>
              <a:t>very similar</a:t>
            </a:r>
            <a:r>
              <a:rPr lang="de-DE">
                <a:solidFill>
                  <a:srgbClr val="0070C0"/>
                </a:solidFill>
              </a:rPr>
              <a:t/>
            </a:r>
            <a:br>
              <a:rPr lang="de-DE">
                <a:solidFill>
                  <a:srgbClr val="0070C0"/>
                </a:solidFill>
              </a:rPr>
            </a:br>
            <a:r>
              <a:rPr lang="de-DE" smtClean="0">
                <a:solidFill>
                  <a:srgbClr val="0070C0"/>
                </a:solidFill>
              </a:rPr>
              <a:t/>
            </a:r>
            <a:br>
              <a:rPr lang="de-DE" smtClean="0">
                <a:solidFill>
                  <a:srgbClr val="0070C0"/>
                </a:solidFill>
              </a:rPr>
            </a:br>
            <a:r>
              <a:rPr lang="de-DE" smtClean="0">
                <a:solidFill>
                  <a:srgbClr val="0070C0"/>
                </a:solidFill>
              </a:rPr>
              <a:t>   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Sophisticated event filter on high level information needed!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755576" y="5733256"/>
            <a:ext cx="28803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8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Event Based Efficiency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18490" y="3717032"/>
            <a:ext cx="8496944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mtClean="0"/>
              <a:t>Different cases for </a:t>
            </a:r>
            <a:r>
              <a:rPr lang="de-DE" smtClean="0">
                <a:solidFill>
                  <a:srgbClr val="008000"/>
                </a:solidFill>
              </a:rPr>
              <a:t>positive tag </a:t>
            </a:r>
            <a:r>
              <a:rPr lang="de-DE" smtClean="0"/>
              <a:t>on </a:t>
            </a:r>
            <a:r>
              <a:rPr lang="de-DE" smtClean="0">
                <a:solidFill>
                  <a:srgbClr val="008000"/>
                </a:solidFill>
              </a:rPr>
              <a:t>signal</a:t>
            </a:r>
            <a:r>
              <a:rPr lang="de-DE" smtClean="0"/>
              <a:t>/</a:t>
            </a:r>
            <a:r>
              <a:rPr lang="de-DE" smtClean="0">
                <a:solidFill>
                  <a:srgbClr val="FF0000"/>
                </a:solidFill>
              </a:rPr>
              <a:t>background</a:t>
            </a:r>
          </a:p>
          <a:p>
            <a:pPr marL="722313" lvl="1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i="1" smtClean="0">
                <a:solidFill>
                  <a:srgbClr val="008000"/>
                </a:solidFill>
              </a:rPr>
              <a:t>Trigger T</a:t>
            </a:r>
            <a:r>
              <a:rPr lang="de-DE" sz="2000" i="1" baseline="-25000" smtClean="0">
                <a:solidFill>
                  <a:srgbClr val="008000"/>
                </a:solidFill>
              </a:rPr>
              <a:t>X</a:t>
            </a:r>
            <a:r>
              <a:rPr lang="de-DE" sz="2000" i="1" smtClean="0">
                <a:solidFill>
                  <a:srgbClr val="008000"/>
                </a:solidFill>
              </a:rPr>
              <a:t> </a:t>
            </a:r>
            <a:r>
              <a:rPr lang="de-DE" sz="2000" smtClean="0"/>
              <a:t>tags due to </a:t>
            </a:r>
            <a:r>
              <a:rPr lang="de-DE" sz="2000" i="1" smtClean="0">
                <a:solidFill>
                  <a:srgbClr val="008000"/>
                </a:solidFill>
              </a:rPr>
              <a:t>correctly</a:t>
            </a:r>
            <a:r>
              <a:rPr lang="de-DE" sz="2000" smtClean="0"/>
              <a:t> reconstructed candidate </a:t>
            </a:r>
            <a:r>
              <a:rPr lang="de-DE" sz="2000" i="1" smtClean="0">
                <a:solidFill>
                  <a:srgbClr val="008000"/>
                </a:solidFill>
              </a:rPr>
              <a:t>X</a:t>
            </a:r>
          </a:p>
          <a:p>
            <a:pPr marL="722313" lvl="1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i="1" smtClean="0">
                <a:solidFill>
                  <a:srgbClr val="008000"/>
                </a:solidFill>
              </a:rPr>
              <a:t>T</a:t>
            </a:r>
            <a:r>
              <a:rPr lang="de-DE" sz="2000" i="1" baseline="-25000" smtClean="0">
                <a:solidFill>
                  <a:srgbClr val="008000"/>
                </a:solidFill>
              </a:rPr>
              <a:t>X</a:t>
            </a:r>
            <a:r>
              <a:rPr lang="de-DE" sz="2000" smtClean="0">
                <a:solidFill>
                  <a:srgbClr val="008000"/>
                </a:solidFill>
              </a:rPr>
              <a:t> </a:t>
            </a:r>
            <a:r>
              <a:rPr lang="de-DE" sz="2000" smtClean="0"/>
              <a:t>tags due to </a:t>
            </a:r>
            <a:r>
              <a:rPr lang="de-DE" sz="2000" i="1" smtClean="0">
                <a:solidFill>
                  <a:srgbClr val="0070C0"/>
                </a:solidFill>
              </a:rPr>
              <a:t>random</a:t>
            </a:r>
            <a:r>
              <a:rPr lang="de-DE" sz="2000" smtClean="0">
                <a:solidFill>
                  <a:srgbClr val="0070C0"/>
                </a:solidFill>
              </a:rPr>
              <a:t> </a:t>
            </a:r>
            <a:r>
              <a:rPr lang="de-DE" sz="2000" smtClean="0"/>
              <a:t>cand. from event containing</a:t>
            </a:r>
            <a:r>
              <a:rPr lang="de-DE" sz="2000" i="1" smtClean="0">
                <a:solidFill>
                  <a:srgbClr val="008000"/>
                </a:solidFill>
              </a:rPr>
              <a:t> signal X</a:t>
            </a:r>
          </a:p>
          <a:p>
            <a:pPr marL="722313" lvl="1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i="1" smtClean="0">
                <a:solidFill>
                  <a:srgbClr val="008000"/>
                </a:solidFill>
              </a:rPr>
              <a:t>T</a:t>
            </a:r>
            <a:r>
              <a:rPr lang="de-DE" sz="2000" i="1" baseline="-25000" smtClean="0">
                <a:solidFill>
                  <a:srgbClr val="008000"/>
                </a:solidFill>
              </a:rPr>
              <a:t>Y</a:t>
            </a:r>
            <a:r>
              <a:rPr lang="de-DE" sz="2000" smtClean="0">
                <a:solidFill>
                  <a:srgbClr val="008000"/>
                </a:solidFill>
              </a:rPr>
              <a:t> </a:t>
            </a:r>
            <a:r>
              <a:rPr lang="de-DE" sz="2000" smtClean="0"/>
              <a:t>tags due to </a:t>
            </a:r>
            <a:r>
              <a:rPr lang="de-DE" sz="2000" i="1" smtClean="0">
                <a:solidFill>
                  <a:srgbClr val="CC0099"/>
                </a:solidFill>
              </a:rPr>
              <a:t>random</a:t>
            </a:r>
            <a:r>
              <a:rPr lang="de-DE" sz="2000" smtClean="0">
                <a:solidFill>
                  <a:srgbClr val="CC0099"/>
                </a:solidFill>
              </a:rPr>
              <a:t> </a:t>
            </a:r>
            <a:r>
              <a:rPr lang="de-DE" sz="2000" smtClean="0"/>
              <a:t>cand. from event containing</a:t>
            </a:r>
            <a:r>
              <a:rPr lang="de-DE" sz="2000" i="1" smtClean="0">
                <a:solidFill>
                  <a:srgbClr val="008000"/>
                </a:solidFill>
              </a:rPr>
              <a:t> signal X</a:t>
            </a:r>
          </a:p>
          <a:p>
            <a:pPr marL="722313" lvl="1" indent="-360363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i="1" smtClean="0">
                <a:solidFill>
                  <a:srgbClr val="FF0000"/>
                </a:solidFill>
              </a:rPr>
              <a:t>T</a:t>
            </a:r>
            <a:r>
              <a:rPr lang="de-DE" sz="2000" i="1" baseline="-25000">
                <a:solidFill>
                  <a:srgbClr val="FF0000"/>
                </a:solidFill>
              </a:rPr>
              <a:t>i</a:t>
            </a:r>
            <a:r>
              <a:rPr lang="de-DE" sz="2000" smtClean="0"/>
              <a:t> tags due to </a:t>
            </a:r>
            <a:r>
              <a:rPr lang="de-DE" sz="2000" i="1" smtClean="0">
                <a:solidFill>
                  <a:srgbClr val="FF0000"/>
                </a:solidFill>
              </a:rPr>
              <a:t>random</a:t>
            </a:r>
            <a:r>
              <a:rPr lang="de-DE" sz="2000" smtClean="0"/>
              <a:t> cand. from </a:t>
            </a:r>
            <a:r>
              <a:rPr lang="de-DE" sz="2000" i="1" smtClean="0">
                <a:solidFill>
                  <a:srgbClr val="FF0000"/>
                </a:solidFill>
              </a:rPr>
              <a:t>background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820599" y="3029088"/>
            <a:ext cx="23994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V="1">
            <a:off x="2887251" y="1562743"/>
            <a:ext cx="0" cy="15407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3420467" y="1696046"/>
            <a:ext cx="933128" cy="1318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662064" y="1096179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smtClean="0"/>
              <a:t>T</a:t>
            </a:r>
            <a:r>
              <a:rPr lang="de-DE" sz="2000" b="1" i="1" baseline="-25000" smtClean="0"/>
              <a:t>X</a:t>
            </a:r>
            <a:endParaRPr lang="de-DE" sz="2000" baseline="-25000"/>
          </a:p>
        </p:txBody>
      </p:sp>
      <p:sp>
        <p:nvSpPr>
          <p:cNvPr id="15" name="Textfeld 14"/>
          <p:cNvSpPr txBox="1"/>
          <p:nvPr/>
        </p:nvSpPr>
        <p:spPr>
          <a:xfrm>
            <a:off x="4697172" y="3058651"/>
            <a:ext cx="418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smtClean="0"/>
              <a:t>V</a:t>
            </a:r>
            <a:r>
              <a:rPr lang="de-DE" sz="2000" i="1" baseline="-25000" smtClean="0"/>
              <a:t>X</a:t>
            </a:r>
            <a:endParaRPr lang="de-DE" sz="2000" i="1" baseline="-25000"/>
          </a:p>
        </p:txBody>
      </p:sp>
      <p:sp>
        <p:nvSpPr>
          <p:cNvPr id="10" name="Textfeld 9"/>
          <p:cNvSpPr txBox="1"/>
          <p:nvPr/>
        </p:nvSpPr>
        <p:spPr>
          <a:xfrm>
            <a:off x="3419872" y="1696047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tag: </a:t>
            </a:r>
            <a:r>
              <a:rPr lang="de-DE" b="1" smtClean="0">
                <a:solidFill>
                  <a:srgbClr val="008000"/>
                </a:solidFill>
              </a:rPr>
              <a:t>1</a:t>
            </a:r>
            <a:r>
              <a:rPr lang="de-DE" b="1" smtClean="0"/>
              <a:t>,</a:t>
            </a:r>
            <a:r>
              <a:rPr lang="de-DE" b="1" smtClean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5628911" y="3029087"/>
            <a:ext cx="239947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5695563" y="1562743"/>
            <a:ext cx="0" cy="15407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6228779" y="1696046"/>
            <a:ext cx="933128" cy="1318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6404780" y="1097254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smtClean="0"/>
              <a:t>T</a:t>
            </a:r>
            <a:r>
              <a:rPr lang="de-DE" sz="2000" b="1" i="1" baseline="-25000" smtClean="0"/>
              <a:t>Y</a:t>
            </a:r>
            <a:endParaRPr lang="de-DE" sz="2000" baseline="-2500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7483170" y="3058651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smtClean="0"/>
              <a:t>V</a:t>
            </a:r>
            <a:r>
              <a:rPr lang="de-DE" sz="2000" i="1" baseline="-25000" smtClean="0"/>
              <a:t>Y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228184" y="1696048"/>
            <a:ext cx="88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tag: </a:t>
            </a:r>
            <a:r>
              <a:rPr lang="de-DE" b="1" smtClean="0">
                <a:solidFill>
                  <a:srgbClr val="CC0099"/>
                </a:solidFill>
              </a:rPr>
              <a:t>3</a:t>
            </a:r>
            <a:r>
              <a:rPr lang="de-DE" b="1" smtClean="0"/>
              <a:t>,</a:t>
            </a:r>
            <a:r>
              <a:rPr lang="de-DE" b="1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582679" y="4580220"/>
            <a:ext cx="50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>
                <a:solidFill>
                  <a:srgbClr val="CC0099"/>
                </a:solidFill>
              </a:rPr>
              <a:t>ε</a:t>
            </a:r>
            <a:r>
              <a:rPr lang="de-DE" sz="2000" baseline="-25000" smtClean="0">
                <a:solidFill>
                  <a:srgbClr val="CC0099"/>
                </a:solidFill>
              </a:rPr>
              <a:t>tot</a:t>
            </a:r>
            <a:endParaRPr lang="de-DE" sz="2000">
              <a:solidFill>
                <a:srgbClr val="CC0099"/>
              </a:solidFill>
            </a:endParaRPr>
          </a:p>
        </p:txBody>
      </p:sp>
      <p:sp>
        <p:nvSpPr>
          <p:cNvPr id="25" name="Geschweifte Klammer rechts 24"/>
          <p:cNvSpPr/>
          <p:nvPr/>
        </p:nvSpPr>
        <p:spPr>
          <a:xfrm>
            <a:off x="8476732" y="4293096"/>
            <a:ext cx="139218" cy="1224136"/>
          </a:xfrm>
          <a:prstGeom prst="rightBrace">
            <a:avLst/>
          </a:prstGeom>
          <a:ln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Geschweifte Klammer rechts 25"/>
          <p:cNvSpPr/>
          <p:nvPr/>
        </p:nvSpPr>
        <p:spPr>
          <a:xfrm>
            <a:off x="7956376" y="4267696"/>
            <a:ext cx="165592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142590" y="439704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/>
              <a:t>ε</a:t>
            </a:r>
            <a:r>
              <a:rPr lang="de-DE" sz="2000" baseline="-25000"/>
              <a:t>X</a:t>
            </a:r>
            <a:endParaRPr lang="de-DE" sz="200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3848611" y="2492896"/>
            <a:ext cx="0" cy="534824"/>
          </a:xfrm>
          <a:prstGeom prst="line">
            <a:avLst/>
          </a:prstGeom>
          <a:ln w="38100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4067944" y="2492896"/>
            <a:ext cx="432048" cy="534824"/>
            <a:chOff x="4067944" y="2492896"/>
            <a:chExt cx="432048" cy="534824"/>
          </a:xfrm>
        </p:grpSpPr>
        <p:cxnSp>
          <p:nvCxnSpPr>
            <p:cNvPr id="29" name="Gerade Verbindung 28"/>
            <p:cNvCxnSpPr/>
            <p:nvPr/>
          </p:nvCxnSpPr>
          <p:spPr>
            <a:xfrm flipV="1">
              <a:off x="4067944" y="2492896"/>
              <a:ext cx="0" cy="534824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V="1">
              <a:off x="4499992" y="2492896"/>
              <a:ext cx="0" cy="534824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/>
          <p:cNvGrpSpPr/>
          <p:nvPr/>
        </p:nvGrpSpPr>
        <p:grpSpPr>
          <a:xfrm>
            <a:off x="3131840" y="2479857"/>
            <a:ext cx="3563503" cy="547863"/>
            <a:chOff x="3131840" y="2479857"/>
            <a:chExt cx="3563503" cy="547863"/>
          </a:xfrm>
        </p:grpSpPr>
        <p:cxnSp>
          <p:nvCxnSpPr>
            <p:cNvPr id="28" name="Gerade Verbindung 27"/>
            <p:cNvCxnSpPr/>
            <p:nvPr/>
          </p:nvCxnSpPr>
          <p:spPr>
            <a:xfrm flipV="1">
              <a:off x="6695343" y="2479857"/>
              <a:ext cx="0" cy="534824"/>
            </a:xfrm>
            <a:prstGeom prst="line">
              <a:avLst/>
            </a:prstGeom>
            <a:ln w="28575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V="1">
              <a:off x="3131840" y="2492896"/>
              <a:ext cx="0" cy="534824"/>
            </a:xfrm>
            <a:prstGeom prst="line">
              <a:avLst/>
            </a:prstGeom>
            <a:ln w="28575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3284240" y="2492896"/>
              <a:ext cx="0" cy="534824"/>
            </a:xfrm>
            <a:prstGeom prst="line">
              <a:avLst/>
            </a:prstGeom>
            <a:ln w="38100">
              <a:solidFill>
                <a:srgbClr val="CC00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>
            <a:xfrm flipV="1">
              <a:off x="6012160" y="2492896"/>
              <a:ext cx="0" cy="534824"/>
            </a:xfrm>
            <a:prstGeom prst="line">
              <a:avLst/>
            </a:prstGeom>
            <a:ln w="28575">
              <a:solidFill>
                <a:srgbClr val="CC009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/>
          <p:cNvGrpSpPr/>
          <p:nvPr/>
        </p:nvGrpSpPr>
        <p:grpSpPr>
          <a:xfrm>
            <a:off x="4932040" y="2492896"/>
            <a:ext cx="2520280" cy="534824"/>
            <a:chOff x="4932040" y="2492896"/>
            <a:chExt cx="2520280" cy="534824"/>
          </a:xfrm>
        </p:grpSpPr>
        <p:cxnSp>
          <p:nvCxnSpPr>
            <p:cNvPr id="34" name="Gerade Verbindung 33"/>
            <p:cNvCxnSpPr/>
            <p:nvPr/>
          </p:nvCxnSpPr>
          <p:spPr>
            <a:xfrm flipV="1">
              <a:off x="6300192" y="2492896"/>
              <a:ext cx="0" cy="53482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>
            <a:xfrm flipV="1">
              <a:off x="7452320" y="2492896"/>
              <a:ext cx="0" cy="53482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>
            <a:xfrm flipV="1">
              <a:off x="4932040" y="2492896"/>
              <a:ext cx="0" cy="534824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/>
          <p:cNvSpPr txBox="1"/>
          <p:nvPr/>
        </p:nvSpPr>
        <p:spPr>
          <a:xfrm>
            <a:off x="276672" y="157061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8300"/>
            <a:r>
              <a:rPr lang="de-DE" b="1" smtClean="0"/>
              <a:t>Events with X:	</a:t>
            </a:r>
            <a:r>
              <a:rPr lang="de-DE" b="1" smtClean="0">
                <a:solidFill>
                  <a:srgbClr val="008000"/>
                </a:solidFill>
              </a:rPr>
              <a:t>1</a:t>
            </a:r>
            <a:r>
              <a:rPr lang="de-DE" b="1" smtClean="0"/>
              <a:t>,</a:t>
            </a:r>
            <a:r>
              <a:rPr lang="de-DE" b="1" smtClean="0">
                <a:solidFill>
                  <a:srgbClr val="008000"/>
                </a:solidFill>
              </a:rPr>
              <a:t> </a:t>
            </a:r>
            <a:r>
              <a:rPr lang="de-DE" b="1" smtClean="0">
                <a:solidFill>
                  <a:srgbClr val="0070C0"/>
                </a:solidFill>
              </a:rPr>
              <a:t>2</a:t>
            </a:r>
            <a:r>
              <a:rPr lang="de-DE" b="1" smtClean="0"/>
              <a:t>,</a:t>
            </a:r>
            <a:r>
              <a:rPr lang="de-DE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b="1" smtClean="0">
                <a:solidFill>
                  <a:srgbClr val="CC0099"/>
                </a:solidFill>
              </a:rPr>
              <a:t>3</a:t>
            </a:r>
          </a:p>
          <a:p>
            <a:pPr defTabSz="368300"/>
            <a:r>
              <a:rPr lang="de-DE" b="1" smtClean="0"/>
              <a:t>Background:	</a:t>
            </a:r>
            <a:r>
              <a:rPr lang="de-DE" b="1" smtClean="0">
                <a:solidFill>
                  <a:srgbClr val="FF0000"/>
                </a:solidFill>
              </a:rPr>
              <a:t>4</a:t>
            </a:r>
          </a:p>
          <a:p>
            <a:pPr defTabSz="368300"/>
            <a:r>
              <a:rPr lang="de-DE" b="1" smtClean="0"/>
              <a:t>True Cand:</a:t>
            </a:r>
          </a:p>
          <a:p>
            <a:pPr defTabSz="368300"/>
            <a:r>
              <a:rPr lang="de-DE" b="1" smtClean="0"/>
              <a:t>Rand. Cand:</a:t>
            </a:r>
          </a:p>
          <a:p>
            <a:pPr defTabSz="368300"/>
            <a:r>
              <a:rPr lang="de-DE" b="1" smtClean="0"/>
              <a:t>Accept region: </a:t>
            </a:r>
            <a:endParaRPr lang="de-DE" b="1"/>
          </a:p>
        </p:txBody>
      </p:sp>
      <p:sp>
        <p:nvSpPr>
          <p:cNvPr id="40" name="Abgerundetes Rechteck 39"/>
          <p:cNvSpPr/>
          <p:nvPr/>
        </p:nvSpPr>
        <p:spPr>
          <a:xfrm>
            <a:off x="251520" y="1556792"/>
            <a:ext cx="2272883" cy="1491150"/>
          </a:xfrm>
          <a:prstGeom prst="roundRect">
            <a:avLst>
              <a:gd name="adj" fmla="val 461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40"/>
          <p:cNvCxnSpPr/>
          <p:nvPr/>
        </p:nvCxnSpPr>
        <p:spPr>
          <a:xfrm>
            <a:off x="1860848" y="2295456"/>
            <a:ext cx="57606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1860848" y="2608888"/>
            <a:ext cx="57606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867595" y="2768535"/>
            <a:ext cx="536393" cy="177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uppieren 45"/>
          <p:cNvGrpSpPr/>
          <p:nvPr/>
        </p:nvGrpSpPr>
        <p:grpSpPr>
          <a:xfrm>
            <a:off x="6804248" y="1168030"/>
            <a:ext cx="2080652" cy="1440858"/>
            <a:chOff x="6804248" y="1168030"/>
            <a:chExt cx="2080652" cy="1440858"/>
          </a:xfrm>
        </p:grpSpPr>
        <p:sp>
          <p:nvSpPr>
            <p:cNvPr id="8" name="Textfeld 7"/>
            <p:cNvSpPr txBox="1"/>
            <p:nvPr/>
          </p:nvSpPr>
          <p:spPr>
            <a:xfrm>
              <a:off x="7483170" y="1168030"/>
              <a:ext cx="1401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de-DE" smtClean="0">
                  <a:solidFill>
                    <a:schemeClr val="bg1">
                      <a:lumMod val="50000"/>
                    </a:schemeClr>
                  </a:solidFill>
                </a:rPr>
                <a:t>ross tagging</a:t>
              </a:r>
              <a:endParaRPr lang="de-DE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8" name="Gerade Verbindung mit Pfeil 37"/>
            <p:cNvCxnSpPr/>
            <p:nvPr/>
          </p:nvCxnSpPr>
          <p:spPr>
            <a:xfrm flipH="1">
              <a:off x="6804248" y="1556792"/>
              <a:ext cx="885870" cy="105209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67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4" grpId="0"/>
      <p:bldP spid="25" grpId="0" animBg="1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Strategy for Investigation</a:t>
            </a: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67544" y="1004534"/>
            <a:ext cx="4920885" cy="1368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r>
              <a:rPr lang="de-DE" b="1" smtClean="0"/>
              <a:t>EvtGen</a:t>
            </a:r>
          </a:p>
          <a:p>
            <a:pPr algn="ctr"/>
            <a:r>
              <a:rPr lang="de-DE" sz="1600" i="1" smtClean="0"/>
              <a:t>Physics Channel 1</a:t>
            </a:r>
          </a:p>
          <a:p>
            <a:pPr algn="ctr"/>
            <a:r>
              <a:rPr lang="de-DE" sz="1600" i="1" smtClean="0"/>
              <a:t>Physics Channel 2</a:t>
            </a:r>
          </a:p>
          <a:p>
            <a:pPr algn="ctr"/>
            <a:r>
              <a:rPr lang="de-DE" sz="1600" i="1" smtClean="0"/>
              <a:t>...</a:t>
            </a:r>
          </a:p>
          <a:p>
            <a:pPr algn="ctr"/>
            <a:r>
              <a:rPr lang="de-DE" sz="1600" i="1" smtClean="0"/>
              <a:t>Physics Channel m</a:t>
            </a:r>
          </a:p>
          <a:p>
            <a:pPr algn="ctr"/>
            <a:r>
              <a:rPr lang="de-DE" b="1" smtClean="0"/>
              <a:t>DPM/FTF</a:t>
            </a:r>
          </a:p>
          <a:p>
            <a:pPr algn="ctr"/>
            <a:endParaRPr lang="de-DE" b="1" smtClean="0"/>
          </a:p>
          <a:p>
            <a:pPr algn="ctr"/>
            <a:r>
              <a:rPr lang="de-DE" sz="1600" i="1" smtClean="0"/>
              <a:t>Background</a:t>
            </a:r>
            <a:endParaRPr lang="de-DE" sz="1600" i="1"/>
          </a:p>
        </p:txBody>
      </p:sp>
      <p:sp>
        <p:nvSpPr>
          <p:cNvPr id="10" name="Rechteck 9"/>
          <p:cNvSpPr/>
          <p:nvPr/>
        </p:nvSpPr>
        <p:spPr>
          <a:xfrm>
            <a:off x="467544" y="3234826"/>
            <a:ext cx="2371948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Fast MC</a:t>
            </a:r>
            <a:endParaRPr lang="de-DE" b="1"/>
          </a:p>
        </p:txBody>
      </p:sp>
      <p:sp>
        <p:nvSpPr>
          <p:cNvPr id="11" name="Rechteck 10"/>
          <p:cNvSpPr/>
          <p:nvPr/>
        </p:nvSpPr>
        <p:spPr>
          <a:xfrm>
            <a:off x="3012166" y="3234827"/>
            <a:ext cx="2376594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Full MC</a:t>
            </a:r>
            <a:endParaRPr lang="de-DE" b="1"/>
          </a:p>
        </p:txBody>
      </p:sp>
      <p:sp>
        <p:nvSpPr>
          <p:cNvPr id="12" name="Rechteck 11"/>
          <p:cNvSpPr/>
          <p:nvPr/>
        </p:nvSpPr>
        <p:spPr>
          <a:xfrm>
            <a:off x="527889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1</a:t>
            </a:r>
            <a:endParaRPr lang="de-DE" b="1"/>
          </a:p>
        </p:txBody>
      </p:sp>
      <p:sp>
        <p:nvSpPr>
          <p:cNvPr id="13" name="Rechteck 12"/>
          <p:cNvSpPr/>
          <p:nvPr/>
        </p:nvSpPr>
        <p:spPr>
          <a:xfrm>
            <a:off x="4248303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n</a:t>
            </a:r>
            <a:endParaRPr lang="de-DE" b="1"/>
          </a:p>
        </p:txBody>
      </p:sp>
      <p:sp>
        <p:nvSpPr>
          <p:cNvPr id="14" name="Rechteck 13"/>
          <p:cNvSpPr/>
          <p:nvPr/>
        </p:nvSpPr>
        <p:spPr>
          <a:xfrm>
            <a:off x="542434" y="5725124"/>
            <a:ext cx="4771105" cy="43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Decision </a:t>
            </a:r>
            <a:r>
              <a:rPr lang="de-DE" b="1" i="1" smtClean="0"/>
              <a:t>(Logical OR)</a:t>
            </a:r>
            <a:endParaRPr lang="de-DE" b="1" i="1"/>
          </a:p>
        </p:txBody>
      </p:sp>
      <p:sp>
        <p:nvSpPr>
          <p:cNvPr id="15" name="Textfeld 14"/>
          <p:cNvSpPr txBox="1"/>
          <p:nvPr/>
        </p:nvSpPr>
        <p:spPr>
          <a:xfrm>
            <a:off x="6228184" y="1148550"/>
            <a:ext cx="19951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Event Generation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Signal</a:t>
            </a:r>
            <a:endParaRPr lang="de-DE" i="1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Background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28184" y="3060828"/>
            <a:ext cx="1815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Simulation &amp;</a:t>
            </a:r>
          </a:p>
          <a:p>
            <a:r>
              <a:rPr lang="de-DE" sz="2000" smtClean="0"/>
              <a:t>Reconstruction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228184" y="4181018"/>
            <a:ext cx="27954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smtClean="0"/>
              <a:t>Event Filtering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Combinatorics</a:t>
            </a:r>
            <a:endParaRPr lang="de-DE" i="1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/>
              <a:t>Mass Window </a:t>
            </a:r>
            <a:r>
              <a:rPr lang="de-DE" i="1" smtClean="0"/>
              <a:t>Selection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i="1" smtClean="0"/>
              <a:t>Trigger Specific Selection</a:t>
            </a:r>
            <a:br>
              <a:rPr lang="de-DE" i="1" smtClean="0"/>
            </a:br>
            <a:r>
              <a:rPr lang="de-DE" i="1" smtClean="0">
                <a:latin typeface="Arev Sans"/>
                <a:ea typeface="Arev Sans"/>
              </a:rPr>
              <a:t>→ </a:t>
            </a:r>
            <a:r>
              <a:rPr lang="de-DE" i="1"/>
              <a:t>Event T</a:t>
            </a:r>
            <a:r>
              <a:rPr lang="de-DE" i="1" smtClean="0"/>
              <a:t>agging</a:t>
            </a:r>
          </a:p>
        </p:txBody>
      </p:sp>
      <p:sp>
        <p:nvSpPr>
          <p:cNvPr id="18" name="Rechteck 17"/>
          <p:cNvSpPr/>
          <p:nvPr/>
        </p:nvSpPr>
        <p:spPr>
          <a:xfrm>
            <a:off x="1673443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2</a:t>
            </a:r>
            <a:endParaRPr lang="de-DE" b="1"/>
          </a:p>
        </p:txBody>
      </p:sp>
      <p:sp>
        <p:nvSpPr>
          <p:cNvPr id="19" name="Textfeld 18"/>
          <p:cNvSpPr txBox="1"/>
          <p:nvPr/>
        </p:nvSpPr>
        <p:spPr>
          <a:xfrm>
            <a:off x="3880183" y="458402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/>
              <a:t>...</a:t>
            </a:r>
            <a:endParaRPr lang="de-DE" b="1"/>
          </a:p>
        </p:txBody>
      </p:sp>
      <p:sp>
        <p:nvSpPr>
          <p:cNvPr id="20" name="Pfeil nach unten 19"/>
          <p:cNvSpPr/>
          <p:nvPr/>
        </p:nvSpPr>
        <p:spPr>
          <a:xfrm>
            <a:off x="995942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1" name="Pfeil nach unten 20"/>
          <p:cNvSpPr/>
          <p:nvPr/>
        </p:nvSpPr>
        <p:spPr>
          <a:xfrm>
            <a:off x="2076062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2" name="Pfeil nach unten 21"/>
          <p:cNvSpPr/>
          <p:nvPr/>
        </p:nvSpPr>
        <p:spPr>
          <a:xfrm>
            <a:off x="3228190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3" name="Textfeld 22"/>
          <p:cNvSpPr txBox="1"/>
          <p:nvPr/>
        </p:nvSpPr>
        <p:spPr>
          <a:xfrm>
            <a:off x="6228184" y="5765194"/>
            <a:ext cx="20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Global Trigger Tag</a:t>
            </a:r>
            <a:endParaRPr lang="de-DE" sz="2000"/>
          </a:p>
        </p:txBody>
      </p:sp>
      <p:sp>
        <p:nvSpPr>
          <p:cNvPr id="24" name="Pfeil nach unten 23"/>
          <p:cNvSpPr/>
          <p:nvPr/>
        </p:nvSpPr>
        <p:spPr>
          <a:xfrm>
            <a:off x="2058059" y="3780908"/>
            <a:ext cx="1739855" cy="355391"/>
          </a:xfrm>
          <a:prstGeom prst="downArrow">
            <a:avLst>
              <a:gd name="adj1" fmla="val 30535"/>
              <a:gd name="adj2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Geschweifte Klammer links 24"/>
          <p:cNvSpPr/>
          <p:nvPr/>
        </p:nvSpPr>
        <p:spPr>
          <a:xfrm rot="5400000">
            <a:off x="2819972" y="1991863"/>
            <a:ext cx="216028" cy="4771104"/>
          </a:xfrm>
          <a:prstGeom prst="leftBrace">
            <a:avLst>
              <a:gd name="adj1" fmla="val 105010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839492" y="4552671"/>
            <a:ext cx="1050691" cy="4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smtClean="0"/>
              <a:t>Trigger 3</a:t>
            </a:r>
            <a:endParaRPr lang="de-DE" b="1"/>
          </a:p>
        </p:txBody>
      </p:sp>
      <p:sp>
        <p:nvSpPr>
          <p:cNvPr id="27" name="Pfeil nach unten 26"/>
          <p:cNvSpPr/>
          <p:nvPr/>
        </p:nvSpPr>
        <p:spPr>
          <a:xfrm>
            <a:off x="4668350" y="5077052"/>
            <a:ext cx="216024" cy="494764"/>
          </a:xfrm>
          <a:prstGeom prst="down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1"/>
          </a:p>
        </p:txBody>
      </p:sp>
      <p:sp>
        <p:nvSpPr>
          <p:cNvPr id="28" name="Geschweifte Klammer links 27"/>
          <p:cNvSpPr/>
          <p:nvPr/>
        </p:nvSpPr>
        <p:spPr>
          <a:xfrm rot="5400000">
            <a:off x="2819972" y="671212"/>
            <a:ext cx="216028" cy="4771104"/>
          </a:xfrm>
          <a:prstGeom prst="leftBrace">
            <a:avLst>
              <a:gd name="adj1" fmla="val 105010"/>
              <a:gd name="adj2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2058059" y="2467272"/>
            <a:ext cx="1739855" cy="355391"/>
          </a:xfrm>
          <a:prstGeom prst="downArrow">
            <a:avLst>
              <a:gd name="adj1" fmla="val 30535"/>
              <a:gd name="adj2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74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Recoils X under study</a:t>
            </a:r>
            <a:endParaRPr lang="de-DE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31843"/>
              </p:ext>
            </p:extLst>
          </p:nvPr>
        </p:nvGraphicFramePr>
        <p:xfrm>
          <a:off x="5148064" y="980728"/>
          <a:ext cx="3528392" cy="4464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670"/>
                <a:gridCol w="2405722"/>
              </a:tblGrid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Number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Mode</a:t>
                      </a:r>
                      <a:endParaRPr lang="de-DE" sz="2000"/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00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</a:t>
                      </a:r>
                      <a:r>
                        <a:rPr lang="de-DE" sz="2000" i="1" baseline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recoil</a:t>
                      </a:r>
                      <a:endParaRPr lang="de-DE" sz="20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01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smtClean="0"/>
                        <a:t>γ</a:t>
                      </a:r>
                      <a:endParaRPr lang="de-DE" sz="2000" smtClean="0"/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02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0</a:t>
                      </a:r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03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smtClean="0"/>
                        <a:t>η</a:t>
                      </a:r>
                      <a:endParaRPr lang="de-DE" sz="2000" smtClean="0"/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04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0 </a:t>
                      </a:r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0</a:t>
                      </a:r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05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+</a:t>
                      </a:r>
                      <a:r>
                        <a:rPr lang="de-DE" sz="2000" smtClean="0"/>
                        <a:t> </a:t>
                      </a:r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-</a:t>
                      </a:r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06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K</a:t>
                      </a:r>
                      <a:r>
                        <a:rPr lang="de-DE" sz="2000" baseline="30000" smtClean="0"/>
                        <a:t>+</a:t>
                      </a:r>
                      <a:r>
                        <a:rPr lang="de-DE" sz="2000" smtClean="0"/>
                        <a:t> K</a:t>
                      </a:r>
                      <a:r>
                        <a:rPr lang="de-DE" sz="2000" baseline="30000" smtClean="0"/>
                        <a:t>-</a:t>
                      </a:r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07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smtClean="0"/>
                        <a:t>K</a:t>
                      </a:r>
                      <a:r>
                        <a:rPr lang="de-DE" sz="2000" baseline="30000" smtClean="0"/>
                        <a:t>0</a:t>
                      </a:r>
                      <a:r>
                        <a:rPr lang="de-DE" sz="2000" smtClean="0"/>
                        <a:t> </a:t>
                      </a:r>
                      <a:r>
                        <a:rPr lang="de-DE" sz="2000" u="sng" smtClean="0"/>
                        <a:t>K</a:t>
                      </a:r>
                      <a:r>
                        <a:rPr lang="de-DE" sz="2000" baseline="30000" smtClean="0"/>
                        <a:t>0</a:t>
                      </a:r>
                      <a:endParaRPr lang="de-DE" sz="2000" smtClean="0"/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08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/>
                        <a:t>ηη</a:t>
                      </a:r>
                      <a:endParaRPr lang="de-DE" sz="2000" smtClean="0"/>
                    </a:p>
                  </a:txBody>
                  <a:tcPr/>
                </a:tc>
              </a:tr>
              <a:tr h="405863">
                <a:tc>
                  <a:txBody>
                    <a:bodyPr/>
                    <a:lstStyle/>
                    <a:p>
                      <a:pPr algn="ctr"/>
                      <a:r>
                        <a:rPr lang="de-DE" sz="2000" smtClean="0"/>
                        <a:t>09</a:t>
                      </a:r>
                      <a:endParaRPr lang="de-DE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+</a:t>
                      </a:r>
                      <a:r>
                        <a:rPr lang="de-DE" sz="2000" smtClean="0"/>
                        <a:t> </a:t>
                      </a:r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-</a:t>
                      </a:r>
                      <a:r>
                        <a:rPr lang="de-DE" sz="2000" smtClean="0"/>
                        <a:t> </a:t>
                      </a:r>
                      <a:r>
                        <a:rPr lang="el-GR" sz="2000" smtClean="0"/>
                        <a:t>π</a:t>
                      </a:r>
                      <a:r>
                        <a:rPr lang="de-DE" sz="2000" baseline="30000" smtClean="0"/>
                        <a:t>0</a:t>
                      </a:r>
                      <a:endParaRPr lang="de-DE" sz="200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Inhaltsplatzhalter 2"/>
          <p:cNvSpPr txBox="1">
            <a:spLocks/>
          </p:cNvSpPr>
          <p:nvPr/>
        </p:nvSpPr>
        <p:spPr>
          <a:xfrm>
            <a:off x="457200" y="1052736"/>
            <a:ext cx="447484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smtClean="0"/>
              <a:t>10 different recoils under consideration</a:t>
            </a:r>
          </a:p>
          <a:p>
            <a:endParaRPr lang="de-DE" sz="2000"/>
          </a:p>
          <a:p>
            <a:r>
              <a:rPr lang="de-DE" sz="2000" smtClean="0"/>
              <a:t>Not necessarily all recoils are accessible at the same time for a certain E</a:t>
            </a:r>
            <a:r>
              <a:rPr lang="de-DE" sz="2000" baseline="-25000" smtClean="0"/>
              <a:t>cm</a:t>
            </a:r>
          </a:p>
          <a:p>
            <a:endParaRPr lang="de-DE" sz="2000"/>
          </a:p>
          <a:p>
            <a:r>
              <a:rPr lang="de-DE" sz="2000" smtClean="0"/>
              <a:t>Data sets of one signal mode with different recoils are merged</a:t>
            </a:r>
            <a:br>
              <a:rPr lang="de-DE" sz="2000" smtClean="0"/>
            </a:br>
            <a:r>
              <a:rPr lang="de-DE" sz="2000" smtClean="0"/>
              <a:t/>
            </a:r>
            <a:br>
              <a:rPr lang="de-DE" sz="2000" smtClean="0"/>
            </a:br>
            <a:r>
              <a:rPr lang="de-DE" sz="2000" smtClean="0">
                <a:solidFill>
                  <a:srgbClr val="0000FF"/>
                </a:solidFill>
                <a:latin typeface="Arev Sans"/>
                <a:ea typeface="Arev Sans"/>
              </a:rPr>
              <a:t>→ </a:t>
            </a:r>
            <a:r>
              <a:rPr lang="de-DE" sz="2000" smtClean="0">
                <a:solidFill>
                  <a:srgbClr val="0000FF"/>
                </a:solidFill>
                <a:ea typeface="Arev Sans"/>
              </a:rPr>
              <a:t>Here: Efficiencies are averaged</a:t>
            </a:r>
            <a:br>
              <a:rPr lang="de-DE" sz="2000" smtClean="0">
                <a:solidFill>
                  <a:srgbClr val="0000FF"/>
                </a:solidFill>
                <a:ea typeface="Arev Sans"/>
              </a:rPr>
            </a:br>
            <a:r>
              <a:rPr lang="de-DE" sz="2000" smtClean="0">
                <a:solidFill>
                  <a:srgbClr val="0000FF"/>
                </a:solidFill>
                <a:ea typeface="Arev Sans"/>
              </a:rPr>
              <a:t>    over recoils (</a:t>
            </a:r>
            <a:r>
              <a:rPr lang="de-DE" sz="2000" smtClean="0">
                <a:solidFill>
                  <a:srgbClr val="0000FF"/>
                </a:solidFill>
                <a:latin typeface="Arev Sans"/>
                <a:ea typeface="Arev Sans"/>
              </a:rPr>
              <a:t>→</a:t>
            </a:r>
            <a:r>
              <a:rPr lang="de-DE" sz="2000" smtClean="0">
                <a:solidFill>
                  <a:srgbClr val="0000FF"/>
                </a:solidFill>
                <a:ea typeface="Arev Sans"/>
              </a:rPr>
              <a:t> possible bias)</a:t>
            </a:r>
            <a:endParaRPr lang="de-DE" sz="2000" smtClean="0">
              <a:solidFill>
                <a:srgbClr val="0000FF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7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114"/>
            <a:ext cx="6087065" cy="5329238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Tagging @ 2.4 GeV </a:t>
            </a:r>
            <a:r>
              <a:rPr lang="de-DE" smtClean="0">
                <a:solidFill>
                  <a:srgbClr val="FFFF00"/>
                </a:solidFill>
              </a:rPr>
              <a:t>(Fast MC)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24328" y="1570894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efficiency</a:t>
            </a: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732240" y="836712"/>
            <a:ext cx="50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>
                <a:solidFill>
                  <a:srgbClr val="CC0099"/>
                </a:solidFill>
              </a:rPr>
              <a:t>ε</a:t>
            </a:r>
            <a:r>
              <a:rPr lang="de-DE" sz="2000" baseline="-25000" smtClean="0">
                <a:solidFill>
                  <a:srgbClr val="CC0099"/>
                </a:solidFill>
              </a:rPr>
              <a:t>tot</a:t>
            </a:r>
            <a:endParaRPr lang="de-DE" sz="2000">
              <a:solidFill>
                <a:srgbClr val="CC0099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021419" y="1212721"/>
            <a:ext cx="0" cy="200055"/>
          </a:xfrm>
          <a:prstGeom prst="straightConnector1">
            <a:avLst/>
          </a:prstGeom>
          <a:ln w="190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475656" y="87608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/>
              <a:t>ε</a:t>
            </a:r>
            <a:r>
              <a:rPr lang="de-DE" sz="2000" baseline="-25000"/>
              <a:t>X</a:t>
            </a:r>
            <a:endParaRPr lang="de-DE" sz="200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835696" y="1252791"/>
            <a:ext cx="258222" cy="2319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2128446" y="1628800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Bary.</a:t>
            </a:r>
            <a:endParaRPr lang="de-DE" b="1" i="1"/>
          </a:p>
        </p:txBody>
      </p:sp>
      <p:sp>
        <p:nvSpPr>
          <p:cNvPr id="21" name="Textfeld 20"/>
          <p:cNvSpPr txBox="1"/>
          <p:nvPr/>
        </p:nvSpPr>
        <p:spPr>
          <a:xfrm>
            <a:off x="2868567" y="2103159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22" name="Textfeld 21"/>
          <p:cNvSpPr txBox="1"/>
          <p:nvPr/>
        </p:nvSpPr>
        <p:spPr>
          <a:xfrm>
            <a:off x="5148064" y="3429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E.M.</a:t>
            </a:r>
            <a:endParaRPr lang="de-DE" b="1" i="1"/>
          </a:p>
        </p:txBody>
      </p:sp>
      <p:sp>
        <p:nvSpPr>
          <p:cNvPr id="23" name="Textfeld 22"/>
          <p:cNvSpPr txBox="1"/>
          <p:nvPr/>
        </p:nvSpPr>
        <p:spPr>
          <a:xfrm>
            <a:off x="6693444" y="573325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DPM</a:t>
            </a:r>
            <a:endParaRPr lang="de-DE" b="1" i="1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0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2" y="1086603"/>
            <a:ext cx="6630783" cy="580526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Tagging </a:t>
            </a:r>
            <a:r>
              <a:rPr lang="de-DE" smtClean="0"/>
              <a:t>@ 5.5 GeV </a:t>
            </a:r>
            <a:r>
              <a:rPr lang="de-DE">
                <a:solidFill>
                  <a:srgbClr val="FFFF00"/>
                </a:solidFill>
              </a:rPr>
              <a:t>(Fast MC)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24328" y="1196752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efficiency</a:t>
            </a: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947117" y="764704"/>
            <a:ext cx="505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>
                <a:solidFill>
                  <a:srgbClr val="CC0099"/>
                </a:solidFill>
              </a:rPr>
              <a:t>ε</a:t>
            </a:r>
            <a:r>
              <a:rPr lang="de-DE" sz="2000" baseline="-25000" smtClean="0">
                <a:solidFill>
                  <a:srgbClr val="CC0099"/>
                </a:solidFill>
              </a:rPr>
              <a:t>tot</a:t>
            </a:r>
            <a:endParaRPr lang="de-DE" sz="2000">
              <a:solidFill>
                <a:srgbClr val="CC0099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236296" y="1140713"/>
            <a:ext cx="0" cy="200055"/>
          </a:xfrm>
          <a:prstGeom prst="straightConnector1">
            <a:avLst/>
          </a:prstGeom>
          <a:ln w="190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085806" y="764704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smtClean="0"/>
              <a:t>ε</a:t>
            </a:r>
            <a:r>
              <a:rPr lang="de-DE" sz="2000" baseline="-25000"/>
              <a:t>X</a:t>
            </a:r>
            <a:endParaRPr lang="de-DE" sz="200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1433458" y="1092806"/>
            <a:ext cx="228412" cy="2085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835696" y="138141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7" name="Textfeld 16"/>
          <p:cNvSpPr txBox="1"/>
          <p:nvPr/>
        </p:nvSpPr>
        <p:spPr>
          <a:xfrm>
            <a:off x="2483768" y="1968258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 smtClean="0"/>
              <a:t>0</a:t>
            </a:r>
            <a:endParaRPr lang="de-DE" b="1" i="1" baseline="30000"/>
          </a:p>
        </p:txBody>
      </p:sp>
      <p:sp>
        <p:nvSpPr>
          <p:cNvPr id="18" name="Textfeld 17"/>
          <p:cNvSpPr txBox="1"/>
          <p:nvPr/>
        </p:nvSpPr>
        <p:spPr>
          <a:xfrm>
            <a:off x="3203848" y="2643513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30000" smtClean="0"/>
              <a:t>+</a:t>
            </a:r>
            <a:endParaRPr lang="de-DE" b="1" i="1" baseline="30000"/>
          </a:p>
        </p:txBody>
      </p:sp>
      <p:sp>
        <p:nvSpPr>
          <p:cNvPr id="19" name="Textfeld 18"/>
          <p:cNvSpPr txBox="1"/>
          <p:nvPr/>
        </p:nvSpPr>
        <p:spPr>
          <a:xfrm>
            <a:off x="3764274" y="3140968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D*</a:t>
            </a:r>
            <a:r>
              <a:rPr lang="de-DE" b="1" i="1" baseline="30000"/>
              <a:t>+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283968" y="37077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</a:t>
            </a:r>
            <a:r>
              <a:rPr lang="de-DE" b="1" i="1" baseline="-25000" smtClean="0"/>
              <a:t>s</a:t>
            </a:r>
            <a:r>
              <a:rPr lang="de-DE" b="1" i="1" baseline="30000" smtClean="0"/>
              <a:t>(*)+</a:t>
            </a:r>
            <a:endParaRPr lang="de-DE" b="1" i="1" baseline="30000"/>
          </a:p>
        </p:txBody>
      </p:sp>
      <p:sp>
        <p:nvSpPr>
          <p:cNvPr id="21" name="Textfeld 20"/>
          <p:cNvSpPr txBox="1"/>
          <p:nvPr/>
        </p:nvSpPr>
        <p:spPr>
          <a:xfrm>
            <a:off x="5199880" y="436510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c</a:t>
            </a:r>
            <a:r>
              <a:rPr lang="de-DE" b="1" i="1" u="sng" smtClean="0"/>
              <a:t>c</a:t>
            </a:r>
            <a:endParaRPr lang="de-DE" b="1" i="1" u="sng"/>
          </a:p>
        </p:txBody>
      </p:sp>
      <p:sp>
        <p:nvSpPr>
          <p:cNvPr id="22" name="Textfeld 21"/>
          <p:cNvSpPr txBox="1"/>
          <p:nvPr/>
        </p:nvSpPr>
        <p:spPr>
          <a:xfrm>
            <a:off x="5580112" y="4869160"/>
            <a:ext cx="67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Bary.</a:t>
            </a:r>
            <a:endParaRPr lang="de-DE" b="1" i="1"/>
          </a:p>
        </p:txBody>
      </p:sp>
      <p:sp>
        <p:nvSpPr>
          <p:cNvPr id="23" name="Textfeld 22"/>
          <p:cNvSpPr txBox="1"/>
          <p:nvPr/>
        </p:nvSpPr>
        <p:spPr>
          <a:xfrm>
            <a:off x="5724128" y="540457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smtClean="0"/>
              <a:t>φ</a:t>
            </a:r>
            <a:endParaRPr lang="de-DE" b="1" i="1"/>
          </a:p>
        </p:txBody>
      </p:sp>
      <p:sp>
        <p:nvSpPr>
          <p:cNvPr id="24" name="Textfeld 23"/>
          <p:cNvSpPr txBox="1"/>
          <p:nvPr/>
        </p:nvSpPr>
        <p:spPr>
          <a:xfrm>
            <a:off x="6337655" y="558924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E.M.</a:t>
            </a:r>
            <a:endParaRPr lang="de-DE" b="1" i="1"/>
          </a:p>
        </p:txBody>
      </p:sp>
      <p:sp>
        <p:nvSpPr>
          <p:cNvPr id="25" name="Textfeld 24"/>
          <p:cNvSpPr txBox="1"/>
          <p:nvPr/>
        </p:nvSpPr>
        <p:spPr>
          <a:xfrm>
            <a:off x="7529683" y="5740644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i="1" smtClean="0"/>
              <a:t>DPM</a:t>
            </a:r>
            <a:endParaRPr lang="de-DE" b="1" i="1"/>
          </a:p>
        </p:txBody>
      </p:sp>
      <p:cxnSp>
        <p:nvCxnSpPr>
          <p:cNvPr id="66" name="Gerade Verbindung mit Pfeil 65"/>
          <p:cNvCxnSpPr/>
          <p:nvPr/>
        </p:nvCxnSpPr>
        <p:spPr>
          <a:xfrm flipV="1">
            <a:off x="5949135" y="5373216"/>
            <a:ext cx="190116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25" idx="1"/>
          </p:cNvCxnSpPr>
          <p:nvPr/>
        </p:nvCxnSpPr>
        <p:spPr>
          <a:xfrm flipH="1">
            <a:off x="7225663" y="5925310"/>
            <a:ext cx="304020" cy="3627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3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Trigger Line Decay Modes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328592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de-DE" sz="1100"/>
              <a:t>100 : D0 -&gt; K- pi+ cc                        </a:t>
            </a:r>
          </a:p>
          <a:p>
            <a:pPr marL="0" indent="0">
              <a:buNone/>
            </a:pPr>
            <a:r>
              <a:rPr lang="de-DE" sz="1100"/>
              <a:t>101 : D0 -&gt; K- pi+ pi0 cc                    </a:t>
            </a:r>
          </a:p>
          <a:p>
            <a:pPr marL="0" indent="0">
              <a:buNone/>
            </a:pPr>
            <a:r>
              <a:rPr lang="de-DE" sz="1100"/>
              <a:t>102 : D0 -&gt; K- pi+ pi+ pi- cc                </a:t>
            </a:r>
          </a:p>
          <a:p>
            <a:pPr marL="0" indent="0">
              <a:buNone/>
            </a:pPr>
            <a:r>
              <a:rPr lang="de-DE" sz="1100"/>
              <a:t>103 : D0 -&gt; K_S0 pi+ pi- cc                  </a:t>
            </a:r>
          </a:p>
          <a:p>
            <a:pPr marL="0" indent="0">
              <a:buNone/>
            </a:pPr>
            <a:r>
              <a:rPr lang="de-DE" sz="1100"/>
              <a:t>104 : D0 -&gt; K_S0 pi+ pi- pi0 cc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110 : D*0 -&gt; D0 [K- pi+] pi0 cc              </a:t>
            </a:r>
          </a:p>
          <a:p>
            <a:pPr marL="0" indent="0">
              <a:buNone/>
            </a:pPr>
            <a:r>
              <a:rPr lang="de-DE" sz="1100"/>
              <a:t>111 : D*0 -&gt; D0 [K- pi+ pi0] pi0 cc          </a:t>
            </a:r>
          </a:p>
          <a:p>
            <a:pPr marL="0" indent="0">
              <a:buNone/>
            </a:pPr>
            <a:r>
              <a:rPr lang="de-DE" sz="1100"/>
              <a:t>112 : D*0 -&gt; D0 [K- pi+ pi+ pi-] pi0 cc      </a:t>
            </a:r>
          </a:p>
          <a:p>
            <a:pPr marL="0" indent="0">
              <a:buNone/>
            </a:pPr>
            <a:r>
              <a:rPr lang="de-DE" sz="1100"/>
              <a:t>113 : D*0 -&gt; D0 [K_S0 pi+ pi-] pi0  cc       </a:t>
            </a:r>
          </a:p>
          <a:p>
            <a:pPr marL="0" indent="0">
              <a:buNone/>
            </a:pPr>
            <a:r>
              <a:rPr lang="de-DE" sz="1100"/>
              <a:t>114 : D*0 -&gt; D0 [K_S0 pi+ pi- pi0] pi0 cc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115 : D*0 -&gt; D0 [K- pi+] </a:t>
            </a:r>
            <a:r>
              <a:rPr lang="de-DE" sz="1100" smtClean="0"/>
              <a:t>gam </a:t>
            </a:r>
            <a:r>
              <a:rPr lang="de-DE" sz="1100"/>
              <a:t>cc            </a:t>
            </a:r>
          </a:p>
          <a:p>
            <a:pPr marL="0" indent="0">
              <a:buNone/>
            </a:pPr>
            <a:r>
              <a:rPr lang="de-DE" sz="1100"/>
              <a:t>116 : D*0 -&gt; D0 [K- pi+ pi0] </a:t>
            </a:r>
            <a:r>
              <a:rPr lang="de-DE" sz="1100" smtClean="0"/>
              <a:t>gam </a:t>
            </a:r>
            <a:r>
              <a:rPr lang="de-DE" sz="1100"/>
              <a:t>cc        </a:t>
            </a:r>
          </a:p>
          <a:p>
            <a:pPr marL="0" indent="0">
              <a:buNone/>
            </a:pPr>
            <a:r>
              <a:rPr lang="de-DE" sz="1100"/>
              <a:t>117 : D*0 -&gt; D0 [K- pi+ pi+ pi-] </a:t>
            </a:r>
            <a:r>
              <a:rPr lang="de-DE" sz="1100" smtClean="0"/>
              <a:t>gam </a:t>
            </a:r>
            <a:r>
              <a:rPr lang="de-DE" sz="1100"/>
              <a:t>cc    </a:t>
            </a:r>
          </a:p>
          <a:p>
            <a:pPr marL="0" indent="0">
              <a:buNone/>
            </a:pPr>
            <a:r>
              <a:rPr lang="de-DE" sz="1100"/>
              <a:t>118 : D*0 -&gt; D0 [K_S0 pi+ pi-] </a:t>
            </a:r>
            <a:r>
              <a:rPr lang="de-DE" sz="1100" smtClean="0"/>
              <a:t>gam </a:t>
            </a:r>
            <a:r>
              <a:rPr lang="de-DE" sz="1100"/>
              <a:t>cc      </a:t>
            </a:r>
          </a:p>
          <a:p>
            <a:pPr marL="0" indent="0">
              <a:buNone/>
            </a:pPr>
            <a:r>
              <a:rPr lang="de-DE" sz="1100"/>
              <a:t>119 : D*0 -&gt; D0 [K_S0 pi+ pi- pi0] </a:t>
            </a:r>
            <a:r>
              <a:rPr lang="de-DE" sz="1100" smtClean="0"/>
              <a:t>gam </a:t>
            </a:r>
            <a:r>
              <a:rPr lang="de-DE" sz="1100"/>
              <a:t>cc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120 : D+ -&gt; K- pi+ pi+ cc                    </a:t>
            </a:r>
          </a:p>
          <a:p>
            <a:pPr marL="0" indent="0">
              <a:buNone/>
            </a:pPr>
            <a:r>
              <a:rPr lang="de-DE" sz="1100"/>
              <a:t>121 : D+ -&gt; K- pi+ pi+ pi0 cc                </a:t>
            </a:r>
          </a:p>
          <a:p>
            <a:pPr marL="0" indent="0">
              <a:buNone/>
            </a:pPr>
            <a:r>
              <a:rPr lang="de-DE" sz="1100"/>
              <a:t>122 : D+ -&gt; K_S0 pi+ pi0 cc                  </a:t>
            </a:r>
          </a:p>
          <a:p>
            <a:pPr marL="0" indent="0">
              <a:buNone/>
            </a:pPr>
            <a:r>
              <a:rPr lang="de-DE" sz="1100"/>
              <a:t>123 : D+ -&gt; K_S0 pi+ pi+ pi- cc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130 : D*+ -&gt; D0 [K- pi+] pi+ cc              </a:t>
            </a:r>
          </a:p>
          <a:p>
            <a:pPr marL="0" indent="0">
              <a:buNone/>
            </a:pPr>
            <a:r>
              <a:rPr lang="de-DE" sz="1100"/>
              <a:t>131 : D*+ -&gt; D0 [K- pi+ pi0] pi+ cc          </a:t>
            </a:r>
          </a:p>
          <a:p>
            <a:pPr marL="0" indent="0">
              <a:buNone/>
            </a:pPr>
            <a:r>
              <a:rPr lang="de-DE" sz="1100"/>
              <a:t>132 : D*+ -&gt; D0 [K- pi+ pi+ pi-] pi+ cc      </a:t>
            </a:r>
          </a:p>
          <a:p>
            <a:pPr marL="0" indent="0">
              <a:buNone/>
            </a:pPr>
            <a:r>
              <a:rPr lang="de-DE" sz="1100"/>
              <a:t>133 : D*+ -&gt; D0 [K_S0 pi+ pi-] pi+ cc        </a:t>
            </a:r>
          </a:p>
          <a:p>
            <a:pPr marL="0" indent="0">
              <a:buNone/>
            </a:pPr>
            <a:r>
              <a:rPr lang="de-DE" sz="1100"/>
              <a:t>134 : D*+ -&gt; D0 [K_S0 pi+ pi- pi0] pi+ cc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135 : D*+ -&gt; D+ [K- pi+ pi+] pi0 cc          </a:t>
            </a:r>
          </a:p>
          <a:p>
            <a:pPr marL="0" indent="0">
              <a:buNone/>
            </a:pPr>
            <a:r>
              <a:rPr lang="de-DE" sz="1100"/>
              <a:t>136 : D*+ -&gt; D+ [K- pi+ pi+ pi0] pi0 cc      </a:t>
            </a:r>
          </a:p>
          <a:p>
            <a:pPr marL="0" indent="0">
              <a:buNone/>
            </a:pPr>
            <a:r>
              <a:rPr lang="de-DE" sz="1100"/>
              <a:t>137 : D*+ -&gt; D+ [K_S0 pi+ pi0] pi0 cc        </a:t>
            </a:r>
          </a:p>
          <a:p>
            <a:pPr marL="0" indent="0">
              <a:buNone/>
            </a:pPr>
            <a:r>
              <a:rPr lang="de-DE" sz="1100"/>
              <a:t>138 : D*+ -&gt; D+ [K_S0 pi+ pi+ pi-] pi0 cc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140 : D_s+ -&gt; K+ K- pi+ cc                   </a:t>
            </a:r>
          </a:p>
          <a:p>
            <a:pPr marL="0" indent="0">
              <a:buNone/>
            </a:pPr>
            <a:r>
              <a:rPr lang="de-DE" sz="1100"/>
              <a:t>141 : D_s+ -&gt; K+ K- pi+ pi0 cc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150 : D*_s+ -&gt; D_s+ [K+ K- pi+] </a:t>
            </a:r>
            <a:r>
              <a:rPr lang="de-DE" sz="1100" smtClean="0"/>
              <a:t>gam </a:t>
            </a:r>
            <a:r>
              <a:rPr lang="de-DE" sz="1100"/>
              <a:t>cc     </a:t>
            </a:r>
          </a:p>
          <a:p>
            <a:pPr marL="0" indent="0">
              <a:buNone/>
            </a:pPr>
            <a:r>
              <a:rPr lang="de-DE" sz="1100"/>
              <a:t>151 : D*_s+ -&gt; D_s+ [K+ K- pi+ pi0] </a:t>
            </a:r>
            <a:r>
              <a:rPr lang="de-DE" sz="1100" smtClean="0"/>
              <a:t>gam </a:t>
            </a:r>
            <a:r>
              <a:rPr lang="de-DE" sz="1100"/>
              <a:t>cc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200 : J/psi -&gt; e+ e-                         </a:t>
            </a:r>
          </a:p>
          <a:p>
            <a:pPr marL="0" indent="0">
              <a:buNone/>
            </a:pPr>
            <a:r>
              <a:rPr lang="de-DE" sz="1100"/>
              <a:t>201 : J/psi -&gt; mu+ mu-        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220 : eta_c -&gt; K+ K- pi0                     </a:t>
            </a:r>
          </a:p>
          <a:p>
            <a:pPr marL="0" indent="0">
              <a:buNone/>
            </a:pPr>
            <a:r>
              <a:rPr lang="de-DE" sz="1100"/>
              <a:t>221 : eta_c -&gt; K_S0 K- pi+ cc                </a:t>
            </a:r>
          </a:p>
          <a:p>
            <a:pPr marL="0" indent="0">
              <a:buNone/>
            </a:pPr>
            <a:r>
              <a:rPr lang="de-DE" sz="1100"/>
              <a:t>222 : eta_c -&gt; </a:t>
            </a:r>
            <a:r>
              <a:rPr lang="de-DE" sz="1100" smtClean="0"/>
              <a:t>gam gam                   </a:t>
            </a:r>
            <a:endParaRPr lang="de-DE" sz="1100"/>
          </a:p>
          <a:p>
            <a:pPr marL="0" indent="0">
              <a:buNone/>
            </a:pPr>
            <a:r>
              <a:rPr lang="de-DE" sz="1100"/>
              <a:t>223 : eta_c -&gt; K+ K- pi+ pi- pi0             </a:t>
            </a:r>
          </a:p>
          <a:p>
            <a:pPr marL="0" indent="0">
              <a:buNone/>
            </a:pPr>
            <a:r>
              <a:rPr lang="de-DE" sz="1100"/>
              <a:t>224 : eta_c -&gt; K_S0 K- pi+ pi- pi+ cc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240 : chi_0c -&gt; pi+ pi- K+ K-                </a:t>
            </a:r>
          </a:p>
          <a:p>
            <a:pPr marL="0" indent="0">
              <a:buNone/>
            </a:pPr>
            <a:r>
              <a:rPr lang="de-DE" sz="1100"/>
              <a:t>241 : chi_0c -&gt; K+ pi- K_S0 pi0 cc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400 : Lambda0 -&gt; proton pi- cc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410 : Sigma+ -&gt; proton pi0 cc 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420 : Lambda_c+ -&gt; proton K- pi+ cc          </a:t>
            </a:r>
          </a:p>
          <a:p>
            <a:pPr marL="0" indent="0">
              <a:buNone/>
            </a:pPr>
            <a:r>
              <a:rPr lang="de-DE" sz="1100"/>
              <a:t>421 : Lambda_c+ -&gt; proton K- pi+ pi0 cc      </a:t>
            </a:r>
          </a:p>
          <a:p>
            <a:pPr marL="0" indent="0">
              <a:buNone/>
            </a:pPr>
            <a:r>
              <a:rPr lang="de-DE" sz="1100"/>
              <a:t>422 : Lambda_c+ -&gt; proton K_S0 pi0 cc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500 : phi -&gt; K+ K-            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600 : pbp0 -&gt; e+ e-                          </a:t>
            </a:r>
          </a:p>
          <a:p>
            <a:pPr marL="0" indent="0">
              <a:buNone/>
            </a:pPr>
            <a:r>
              <a:rPr lang="de-DE" sz="1100"/>
              <a:t>601 : pbp0 -&gt; e+ e- </a:t>
            </a:r>
            <a:r>
              <a:rPr lang="de-DE" sz="1100" smtClean="0"/>
              <a:t>gam                    </a:t>
            </a:r>
            <a:endParaRPr lang="de-DE" sz="1100"/>
          </a:p>
          <a:p>
            <a:pPr marL="0" indent="0">
              <a:buNone/>
            </a:pPr>
            <a:r>
              <a:rPr lang="de-DE" sz="1100"/>
              <a:t>602 : pbp0 -&gt; e+ e- pi0       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620 : pbp0 -&gt; mu+ mu-                        </a:t>
            </a:r>
          </a:p>
          <a:p>
            <a:pPr marL="0" indent="0">
              <a:buNone/>
            </a:pPr>
            <a:r>
              <a:rPr lang="de-DE" sz="1100"/>
              <a:t>621 : pbp0 -&gt; mu+ mu- </a:t>
            </a:r>
            <a:r>
              <a:rPr lang="de-DE" sz="1100" smtClean="0"/>
              <a:t>gam                  </a:t>
            </a:r>
            <a:endParaRPr lang="de-DE" sz="1100"/>
          </a:p>
          <a:p>
            <a:pPr marL="0" indent="0">
              <a:buNone/>
            </a:pPr>
            <a:r>
              <a:rPr lang="de-DE" sz="1100"/>
              <a:t>622 : pbp0 -&gt; mu+ mu- pi0     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640 : pbp0 -&gt; </a:t>
            </a:r>
            <a:r>
              <a:rPr lang="de-DE" sz="1100" smtClean="0"/>
              <a:t>gam gam                    </a:t>
            </a:r>
            <a:endParaRPr lang="de-DE" sz="1100"/>
          </a:p>
          <a:p>
            <a:pPr marL="0" indent="0">
              <a:buNone/>
            </a:pPr>
            <a:r>
              <a:rPr lang="de-DE" sz="1100"/>
              <a:t>641 : pbp0 -&gt; </a:t>
            </a:r>
            <a:r>
              <a:rPr lang="de-DE" sz="1100" smtClean="0"/>
              <a:t>gam gam gam              </a:t>
            </a:r>
            <a:endParaRPr lang="de-DE" sz="1100"/>
          </a:p>
          <a:p>
            <a:pPr marL="0" indent="0">
              <a:buNone/>
            </a:pPr>
            <a:r>
              <a:rPr lang="de-DE" sz="1100"/>
              <a:t>642 : pbp0 -&gt; </a:t>
            </a:r>
            <a:r>
              <a:rPr lang="de-DE" sz="1100" smtClean="0"/>
              <a:t>gam gam </a:t>
            </a:r>
            <a:r>
              <a:rPr lang="de-DE" sz="1100"/>
              <a:t>pi0                </a:t>
            </a:r>
          </a:p>
          <a:p>
            <a:pPr marL="0" indent="0">
              <a:buNone/>
            </a:pPr>
            <a:endParaRPr lang="de-DE" sz="1100"/>
          </a:p>
          <a:p>
            <a:pPr marL="0" indent="0">
              <a:buNone/>
            </a:pPr>
            <a:r>
              <a:rPr lang="de-DE" sz="1100"/>
              <a:t>660 : pbp0 -&gt; pi0 </a:t>
            </a:r>
            <a:r>
              <a:rPr lang="de-DE" sz="1100" smtClean="0"/>
              <a:t>gam </a:t>
            </a:r>
            <a:endParaRPr lang="de-DE" sz="110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3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Partial tagging w/o reco + event building?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mtClean="0">
                <a:solidFill>
                  <a:srgbClr val="0070C0"/>
                </a:solidFill>
              </a:rPr>
              <a:t>Tag</a:t>
            </a:r>
            <a:r>
              <a:rPr lang="de-DE" smtClean="0"/>
              <a:t> part of the signal channels </a:t>
            </a:r>
            <a:r>
              <a:rPr lang="de-DE" smtClean="0">
                <a:solidFill>
                  <a:srgbClr val="0070C0"/>
                </a:solidFill>
              </a:rPr>
              <a:t>before reco/event building?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pPr marL="0" indent="0">
              <a:buNone/>
            </a:pPr>
            <a:endParaRPr lang="de-DE"/>
          </a:p>
          <a:p>
            <a:pPr lvl="1"/>
            <a:endParaRPr lang="de-DE" smtClean="0"/>
          </a:p>
          <a:p>
            <a:endParaRPr lang="de-DE"/>
          </a:p>
        </p:txBody>
      </p:sp>
      <p:grpSp>
        <p:nvGrpSpPr>
          <p:cNvPr id="395" name="Gruppieren 394"/>
          <p:cNvGrpSpPr/>
          <p:nvPr/>
        </p:nvGrpSpPr>
        <p:grpSpPr>
          <a:xfrm>
            <a:off x="539552" y="1412776"/>
            <a:ext cx="8064896" cy="2789796"/>
            <a:chOff x="539552" y="1412776"/>
            <a:chExt cx="8064896" cy="2789796"/>
          </a:xfrm>
        </p:grpSpPr>
        <p:sp>
          <p:nvSpPr>
            <p:cNvPr id="7" name="Rechteck 6"/>
            <p:cNvSpPr/>
            <p:nvPr/>
          </p:nvSpPr>
          <p:spPr>
            <a:xfrm>
              <a:off x="63007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1486633" y="1484784"/>
              <a:ext cx="216024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2411760" y="1484784"/>
              <a:ext cx="216024" cy="2160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3419872" y="1484784"/>
              <a:ext cx="216024" cy="2160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438961" y="1484784"/>
              <a:ext cx="216024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1691680" y="141277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Bkg</a:t>
              </a:r>
              <a:endParaRPr lang="de-DE"/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2627784" y="141277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C00000"/>
                  </a:solidFill>
                </a:rPr>
                <a:t>Sig 1</a:t>
              </a:r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3635896" y="141277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Sig 2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4644008" y="1412776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Sig 3, 4, ...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63007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63007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63007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63007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63007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63007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63007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91810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91810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91810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91810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91810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91810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91810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91810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120614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120614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120614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120614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120614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120614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120614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120614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149417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149417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149417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149417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149417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149417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1494173" y="3717032"/>
              <a:ext cx="197507" cy="19750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149417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178220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178220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178220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178220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178220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178220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178220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178220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207023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207023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207023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207023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207023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207023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207023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207023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235826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235826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235826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235826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235826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235826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235826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235826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264630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264630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264630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264630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264630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264630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264630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264630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293433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Rechteck 232"/>
            <p:cNvSpPr/>
            <p:nvPr/>
          </p:nvSpPr>
          <p:spPr>
            <a:xfrm>
              <a:off x="2934333" y="2276872"/>
              <a:ext cx="197507" cy="197508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293433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293433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293433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293433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293433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293433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322236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322236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322236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322236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322236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322236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322236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322236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351039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351039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351039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Rechteck 250"/>
            <p:cNvSpPr/>
            <p:nvPr/>
          </p:nvSpPr>
          <p:spPr>
            <a:xfrm>
              <a:off x="351039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Rechteck 251"/>
            <p:cNvSpPr/>
            <p:nvPr/>
          </p:nvSpPr>
          <p:spPr>
            <a:xfrm>
              <a:off x="351039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351039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351039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351039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379842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379842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379842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379842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379842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379842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379842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379842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/>
            <p:cNvSpPr/>
            <p:nvPr/>
          </p:nvSpPr>
          <p:spPr>
            <a:xfrm>
              <a:off x="408646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Rechteck 264"/>
            <p:cNvSpPr/>
            <p:nvPr/>
          </p:nvSpPr>
          <p:spPr>
            <a:xfrm>
              <a:off x="408646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408646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Rechteck 266"/>
            <p:cNvSpPr/>
            <p:nvPr/>
          </p:nvSpPr>
          <p:spPr>
            <a:xfrm>
              <a:off x="408646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08646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08646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Rechteck 269"/>
            <p:cNvSpPr/>
            <p:nvPr/>
          </p:nvSpPr>
          <p:spPr>
            <a:xfrm>
              <a:off x="408646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08646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37449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Rechteck 272"/>
            <p:cNvSpPr/>
            <p:nvPr/>
          </p:nvSpPr>
          <p:spPr>
            <a:xfrm>
              <a:off x="437449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Rechteck 273"/>
            <p:cNvSpPr/>
            <p:nvPr/>
          </p:nvSpPr>
          <p:spPr>
            <a:xfrm>
              <a:off x="437449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Rechteck 274"/>
            <p:cNvSpPr/>
            <p:nvPr/>
          </p:nvSpPr>
          <p:spPr>
            <a:xfrm>
              <a:off x="437449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Rechteck 275"/>
            <p:cNvSpPr/>
            <p:nvPr/>
          </p:nvSpPr>
          <p:spPr>
            <a:xfrm>
              <a:off x="437449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37449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37449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37449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66252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66252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66252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66252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66252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Rechteck 284"/>
            <p:cNvSpPr/>
            <p:nvPr/>
          </p:nvSpPr>
          <p:spPr>
            <a:xfrm>
              <a:off x="466252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Rechteck 285"/>
            <p:cNvSpPr/>
            <p:nvPr/>
          </p:nvSpPr>
          <p:spPr>
            <a:xfrm>
              <a:off x="466252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Rechteck 286"/>
            <p:cNvSpPr/>
            <p:nvPr/>
          </p:nvSpPr>
          <p:spPr>
            <a:xfrm>
              <a:off x="466252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Rechteck 287"/>
            <p:cNvSpPr/>
            <p:nvPr/>
          </p:nvSpPr>
          <p:spPr>
            <a:xfrm>
              <a:off x="495055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Rechteck 288"/>
            <p:cNvSpPr/>
            <p:nvPr/>
          </p:nvSpPr>
          <p:spPr>
            <a:xfrm>
              <a:off x="495055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Rechteck 289"/>
            <p:cNvSpPr/>
            <p:nvPr/>
          </p:nvSpPr>
          <p:spPr>
            <a:xfrm>
              <a:off x="495055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Rechteck 290"/>
            <p:cNvSpPr/>
            <p:nvPr/>
          </p:nvSpPr>
          <p:spPr>
            <a:xfrm>
              <a:off x="495055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291"/>
            <p:cNvSpPr/>
            <p:nvPr/>
          </p:nvSpPr>
          <p:spPr>
            <a:xfrm>
              <a:off x="495055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Rechteck 292"/>
            <p:cNvSpPr/>
            <p:nvPr/>
          </p:nvSpPr>
          <p:spPr>
            <a:xfrm>
              <a:off x="495055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293"/>
            <p:cNvSpPr/>
            <p:nvPr/>
          </p:nvSpPr>
          <p:spPr>
            <a:xfrm>
              <a:off x="495055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495055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Rechteck 295"/>
            <p:cNvSpPr/>
            <p:nvPr/>
          </p:nvSpPr>
          <p:spPr>
            <a:xfrm>
              <a:off x="523858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Rechteck 296"/>
            <p:cNvSpPr/>
            <p:nvPr/>
          </p:nvSpPr>
          <p:spPr>
            <a:xfrm>
              <a:off x="523858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523858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5238589" y="2852936"/>
              <a:ext cx="197507" cy="19750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523858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523858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523858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Rechteck 302"/>
            <p:cNvSpPr/>
            <p:nvPr/>
          </p:nvSpPr>
          <p:spPr>
            <a:xfrm>
              <a:off x="523858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Rechteck 303"/>
            <p:cNvSpPr/>
            <p:nvPr/>
          </p:nvSpPr>
          <p:spPr>
            <a:xfrm>
              <a:off x="552662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552662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552662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552662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552662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552662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552662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552662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581465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581465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581465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581465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Rechteck 315"/>
            <p:cNvSpPr/>
            <p:nvPr/>
          </p:nvSpPr>
          <p:spPr>
            <a:xfrm>
              <a:off x="581465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Rechteck 316"/>
            <p:cNvSpPr/>
            <p:nvPr/>
          </p:nvSpPr>
          <p:spPr>
            <a:xfrm>
              <a:off x="581465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Rechteck 317"/>
            <p:cNvSpPr/>
            <p:nvPr/>
          </p:nvSpPr>
          <p:spPr>
            <a:xfrm>
              <a:off x="581465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Rechteck 318"/>
            <p:cNvSpPr/>
            <p:nvPr/>
          </p:nvSpPr>
          <p:spPr>
            <a:xfrm>
              <a:off x="581465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Rechteck 319"/>
            <p:cNvSpPr/>
            <p:nvPr/>
          </p:nvSpPr>
          <p:spPr>
            <a:xfrm>
              <a:off x="610268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Rechteck 320"/>
            <p:cNvSpPr/>
            <p:nvPr/>
          </p:nvSpPr>
          <p:spPr>
            <a:xfrm>
              <a:off x="610268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Rechteck 321"/>
            <p:cNvSpPr/>
            <p:nvPr/>
          </p:nvSpPr>
          <p:spPr>
            <a:xfrm>
              <a:off x="610268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Rechteck 322"/>
            <p:cNvSpPr/>
            <p:nvPr/>
          </p:nvSpPr>
          <p:spPr>
            <a:xfrm>
              <a:off x="610268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Rechteck 323"/>
            <p:cNvSpPr/>
            <p:nvPr/>
          </p:nvSpPr>
          <p:spPr>
            <a:xfrm>
              <a:off x="610268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Rechteck 324"/>
            <p:cNvSpPr/>
            <p:nvPr/>
          </p:nvSpPr>
          <p:spPr>
            <a:xfrm>
              <a:off x="610268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Rechteck 325"/>
            <p:cNvSpPr/>
            <p:nvPr/>
          </p:nvSpPr>
          <p:spPr>
            <a:xfrm>
              <a:off x="610268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Rechteck 326"/>
            <p:cNvSpPr/>
            <p:nvPr/>
          </p:nvSpPr>
          <p:spPr>
            <a:xfrm>
              <a:off x="610268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Rechteck 327"/>
            <p:cNvSpPr/>
            <p:nvPr/>
          </p:nvSpPr>
          <p:spPr>
            <a:xfrm>
              <a:off x="639071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Rechteck 328"/>
            <p:cNvSpPr/>
            <p:nvPr/>
          </p:nvSpPr>
          <p:spPr>
            <a:xfrm>
              <a:off x="639071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Rechteck 329"/>
            <p:cNvSpPr/>
            <p:nvPr/>
          </p:nvSpPr>
          <p:spPr>
            <a:xfrm>
              <a:off x="639071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Rechteck 330"/>
            <p:cNvSpPr/>
            <p:nvPr/>
          </p:nvSpPr>
          <p:spPr>
            <a:xfrm>
              <a:off x="639071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Rechteck 331"/>
            <p:cNvSpPr/>
            <p:nvPr/>
          </p:nvSpPr>
          <p:spPr>
            <a:xfrm>
              <a:off x="639071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Rechteck 332"/>
            <p:cNvSpPr/>
            <p:nvPr/>
          </p:nvSpPr>
          <p:spPr>
            <a:xfrm>
              <a:off x="639071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Rechteck 333"/>
            <p:cNvSpPr/>
            <p:nvPr/>
          </p:nvSpPr>
          <p:spPr>
            <a:xfrm>
              <a:off x="639071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Rechteck 334"/>
            <p:cNvSpPr/>
            <p:nvPr/>
          </p:nvSpPr>
          <p:spPr>
            <a:xfrm>
              <a:off x="639071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Rechteck 335"/>
            <p:cNvSpPr/>
            <p:nvPr/>
          </p:nvSpPr>
          <p:spPr>
            <a:xfrm>
              <a:off x="667874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Rechteck 336"/>
            <p:cNvSpPr/>
            <p:nvPr/>
          </p:nvSpPr>
          <p:spPr>
            <a:xfrm>
              <a:off x="667874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>
              <a:off x="667874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Rechteck 338"/>
            <p:cNvSpPr/>
            <p:nvPr/>
          </p:nvSpPr>
          <p:spPr>
            <a:xfrm>
              <a:off x="667874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39"/>
            <p:cNvSpPr/>
            <p:nvPr/>
          </p:nvSpPr>
          <p:spPr>
            <a:xfrm>
              <a:off x="667874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Rechteck 340"/>
            <p:cNvSpPr/>
            <p:nvPr/>
          </p:nvSpPr>
          <p:spPr>
            <a:xfrm>
              <a:off x="667874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Rechteck 341"/>
            <p:cNvSpPr/>
            <p:nvPr/>
          </p:nvSpPr>
          <p:spPr>
            <a:xfrm>
              <a:off x="667874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Rechteck 342"/>
            <p:cNvSpPr/>
            <p:nvPr/>
          </p:nvSpPr>
          <p:spPr>
            <a:xfrm>
              <a:off x="667874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Rechteck 343"/>
            <p:cNvSpPr/>
            <p:nvPr/>
          </p:nvSpPr>
          <p:spPr>
            <a:xfrm>
              <a:off x="696678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Rechteck 344"/>
            <p:cNvSpPr/>
            <p:nvPr/>
          </p:nvSpPr>
          <p:spPr>
            <a:xfrm>
              <a:off x="696678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6" name="Rechteck 345"/>
            <p:cNvSpPr/>
            <p:nvPr/>
          </p:nvSpPr>
          <p:spPr>
            <a:xfrm>
              <a:off x="696678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7" name="Rechteck 346"/>
            <p:cNvSpPr/>
            <p:nvPr/>
          </p:nvSpPr>
          <p:spPr>
            <a:xfrm>
              <a:off x="696678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Rechteck 347"/>
            <p:cNvSpPr/>
            <p:nvPr/>
          </p:nvSpPr>
          <p:spPr>
            <a:xfrm>
              <a:off x="696678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Rechteck 348"/>
            <p:cNvSpPr/>
            <p:nvPr/>
          </p:nvSpPr>
          <p:spPr>
            <a:xfrm>
              <a:off x="696678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Rechteck 349"/>
            <p:cNvSpPr/>
            <p:nvPr/>
          </p:nvSpPr>
          <p:spPr>
            <a:xfrm>
              <a:off x="696678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Rechteck 350"/>
            <p:cNvSpPr/>
            <p:nvPr/>
          </p:nvSpPr>
          <p:spPr>
            <a:xfrm>
              <a:off x="696678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2" name="Rechteck 351"/>
            <p:cNvSpPr/>
            <p:nvPr/>
          </p:nvSpPr>
          <p:spPr>
            <a:xfrm>
              <a:off x="725481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Rechteck 352"/>
            <p:cNvSpPr/>
            <p:nvPr/>
          </p:nvSpPr>
          <p:spPr>
            <a:xfrm>
              <a:off x="725481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4" name="Rechteck 353"/>
            <p:cNvSpPr/>
            <p:nvPr/>
          </p:nvSpPr>
          <p:spPr>
            <a:xfrm>
              <a:off x="725481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5" name="Rechteck 354"/>
            <p:cNvSpPr/>
            <p:nvPr/>
          </p:nvSpPr>
          <p:spPr>
            <a:xfrm>
              <a:off x="725481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Rechteck 355"/>
            <p:cNvSpPr/>
            <p:nvPr/>
          </p:nvSpPr>
          <p:spPr>
            <a:xfrm>
              <a:off x="725481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Rechteck 356"/>
            <p:cNvSpPr/>
            <p:nvPr/>
          </p:nvSpPr>
          <p:spPr>
            <a:xfrm>
              <a:off x="725481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Rechteck 357"/>
            <p:cNvSpPr/>
            <p:nvPr/>
          </p:nvSpPr>
          <p:spPr>
            <a:xfrm>
              <a:off x="725481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Rechteck 358"/>
            <p:cNvSpPr/>
            <p:nvPr/>
          </p:nvSpPr>
          <p:spPr>
            <a:xfrm>
              <a:off x="725481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hteck 359"/>
            <p:cNvSpPr/>
            <p:nvPr/>
          </p:nvSpPr>
          <p:spPr>
            <a:xfrm>
              <a:off x="754284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hteck 360"/>
            <p:cNvSpPr/>
            <p:nvPr/>
          </p:nvSpPr>
          <p:spPr>
            <a:xfrm>
              <a:off x="754284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Rechteck 361"/>
            <p:cNvSpPr/>
            <p:nvPr/>
          </p:nvSpPr>
          <p:spPr>
            <a:xfrm>
              <a:off x="754284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Rechteck 362"/>
            <p:cNvSpPr/>
            <p:nvPr/>
          </p:nvSpPr>
          <p:spPr>
            <a:xfrm>
              <a:off x="754284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Rechteck 363"/>
            <p:cNvSpPr/>
            <p:nvPr/>
          </p:nvSpPr>
          <p:spPr>
            <a:xfrm>
              <a:off x="754284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Rechteck 364"/>
            <p:cNvSpPr/>
            <p:nvPr/>
          </p:nvSpPr>
          <p:spPr>
            <a:xfrm>
              <a:off x="7542845" y="3429000"/>
              <a:ext cx="197507" cy="197508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Rechteck 365"/>
            <p:cNvSpPr/>
            <p:nvPr/>
          </p:nvSpPr>
          <p:spPr>
            <a:xfrm>
              <a:off x="754284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Rechteck 366"/>
            <p:cNvSpPr/>
            <p:nvPr/>
          </p:nvSpPr>
          <p:spPr>
            <a:xfrm>
              <a:off x="754284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Rechteck 367"/>
            <p:cNvSpPr/>
            <p:nvPr/>
          </p:nvSpPr>
          <p:spPr>
            <a:xfrm>
              <a:off x="783087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Rechteck 368"/>
            <p:cNvSpPr/>
            <p:nvPr/>
          </p:nvSpPr>
          <p:spPr>
            <a:xfrm>
              <a:off x="783087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Rechteck 369"/>
            <p:cNvSpPr/>
            <p:nvPr/>
          </p:nvSpPr>
          <p:spPr>
            <a:xfrm>
              <a:off x="783087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Rechteck 370"/>
            <p:cNvSpPr/>
            <p:nvPr/>
          </p:nvSpPr>
          <p:spPr>
            <a:xfrm>
              <a:off x="783087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Rechteck 371"/>
            <p:cNvSpPr/>
            <p:nvPr/>
          </p:nvSpPr>
          <p:spPr>
            <a:xfrm>
              <a:off x="783087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Rechteck 372"/>
            <p:cNvSpPr/>
            <p:nvPr/>
          </p:nvSpPr>
          <p:spPr>
            <a:xfrm>
              <a:off x="783087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Rechteck 373"/>
            <p:cNvSpPr/>
            <p:nvPr/>
          </p:nvSpPr>
          <p:spPr>
            <a:xfrm>
              <a:off x="783087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374"/>
            <p:cNvSpPr/>
            <p:nvPr/>
          </p:nvSpPr>
          <p:spPr>
            <a:xfrm>
              <a:off x="783087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Rechteck 375"/>
            <p:cNvSpPr/>
            <p:nvPr/>
          </p:nvSpPr>
          <p:spPr>
            <a:xfrm>
              <a:off x="811890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Rechteck 376"/>
            <p:cNvSpPr/>
            <p:nvPr/>
          </p:nvSpPr>
          <p:spPr>
            <a:xfrm>
              <a:off x="811890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hteck 377"/>
            <p:cNvSpPr/>
            <p:nvPr/>
          </p:nvSpPr>
          <p:spPr>
            <a:xfrm>
              <a:off x="811890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hteck 378"/>
            <p:cNvSpPr/>
            <p:nvPr/>
          </p:nvSpPr>
          <p:spPr>
            <a:xfrm>
              <a:off x="811890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811890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811890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Rechteck 381"/>
            <p:cNvSpPr/>
            <p:nvPr/>
          </p:nvSpPr>
          <p:spPr>
            <a:xfrm>
              <a:off x="811890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Rechteck 382"/>
            <p:cNvSpPr/>
            <p:nvPr/>
          </p:nvSpPr>
          <p:spPr>
            <a:xfrm>
              <a:off x="811890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Rechteck 383"/>
            <p:cNvSpPr/>
            <p:nvPr/>
          </p:nvSpPr>
          <p:spPr>
            <a:xfrm>
              <a:off x="840694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Rechteck 384"/>
            <p:cNvSpPr/>
            <p:nvPr/>
          </p:nvSpPr>
          <p:spPr>
            <a:xfrm>
              <a:off x="840694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Rechteck 385"/>
            <p:cNvSpPr/>
            <p:nvPr/>
          </p:nvSpPr>
          <p:spPr>
            <a:xfrm>
              <a:off x="840694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Rechteck 386"/>
            <p:cNvSpPr/>
            <p:nvPr/>
          </p:nvSpPr>
          <p:spPr>
            <a:xfrm>
              <a:off x="840694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Rechteck 387"/>
            <p:cNvSpPr/>
            <p:nvPr/>
          </p:nvSpPr>
          <p:spPr>
            <a:xfrm>
              <a:off x="840694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Rechteck 388"/>
            <p:cNvSpPr/>
            <p:nvPr/>
          </p:nvSpPr>
          <p:spPr>
            <a:xfrm>
              <a:off x="840694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840694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Rechteck 390"/>
            <p:cNvSpPr/>
            <p:nvPr/>
          </p:nvSpPr>
          <p:spPr>
            <a:xfrm>
              <a:off x="840694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Textfeld 392"/>
            <p:cNvSpPr txBox="1"/>
            <p:nvPr/>
          </p:nvSpPr>
          <p:spPr>
            <a:xfrm>
              <a:off x="539552" y="1412776"/>
              <a:ext cx="857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Events:</a:t>
              </a:r>
              <a:endParaRPr lang="de-DE"/>
            </a:p>
          </p:txBody>
        </p: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30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Partial tagging w/o </a:t>
            </a:r>
            <a:r>
              <a:rPr lang="de-DE" smtClean="0"/>
              <a:t>reco + event </a:t>
            </a:r>
            <a:r>
              <a:rPr lang="de-DE"/>
              <a:t>building?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mtClean="0">
                <a:solidFill>
                  <a:srgbClr val="0070C0"/>
                </a:solidFill>
              </a:rPr>
              <a:t>Tag</a:t>
            </a:r>
            <a:r>
              <a:rPr lang="de-DE" smtClean="0"/>
              <a:t> part of the signal channels </a:t>
            </a:r>
            <a:r>
              <a:rPr lang="de-DE" smtClean="0">
                <a:solidFill>
                  <a:srgbClr val="0070C0"/>
                </a:solidFill>
              </a:rPr>
              <a:t>before reco/event building?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pPr marL="0" indent="0">
              <a:buNone/>
            </a:pPr>
            <a:endParaRPr lang="de-DE" sz="1600" smtClean="0"/>
          </a:p>
          <a:p>
            <a:pPr marL="0" indent="0">
              <a:buNone/>
            </a:pPr>
            <a:r>
              <a:rPr lang="de-DE" smtClean="0">
                <a:solidFill>
                  <a:srgbClr val="0070C0"/>
                </a:solidFill>
              </a:rPr>
              <a:t>Problems</a:t>
            </a:r>
          </a:p>
          <a:p>
            <a:r>
              <a:rPr lang="de-DE" smtClean="0"/>
              <a:t>Even with pre reco tags for </a:t>
            </a:r>
            <a:r>
              <a:rPr lang="de-DE">
                <a:solidFill>
                  <a:srgbClr val="C00000"/>
                </a:solidFill>
              </a:rPr>
              <a:t>S</a:t>
            </a:r>
            <a:r>
              <a:rPr lang="de-DE" smtClean="0">
                <a:solidFill>
                  <a:srgbClr val="C00000"/>
                </a:solidFill>
              </a:rPr>
              <a:t>ig 1 (≈0.01%) </a:t>
            </a:r>
            <a:r>
              <a:rPr lang="de-DE" smtClean="0"/>
              <a:t>and </a:t>
            </a:r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ig 2 (≈0.01%)</a:t>
            </a:r>
            <a:r>
              <a:rPr lang="de-DE"/>
              <a:t/>
            </a:r>
            <a:br>
              <a:rPr lang="de-DE"/>
            </a:b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→ </a:t>
            </a:r>
            <a:r>
              <a:rPr lang="de-DE">
                <a:solidFill>
                  <a:srgbClr val="0070C0"/>
                </a:solidFill>
                <a:ea typeface="Arev Sans"/>
              </a:rPr>
              <a:t>F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ull reco </a:t>
            </a:r>
            <a:r>
              <a:rPr lang="de-DE" smtClean="0"/>
              <a:t>needed for </a:t>
            </a:r>
            <a:r>
              <a:rPr lang="de-DE" smtClean="0">
                <a:solidFill>
                  <a:srgbClr val="0070C0"/>
                </a:solidFill>
              </a:rPr>
              <a:t>99.98%</a:t>
            </a:r>
            <a:r>
              <a:rPr lang="de-DE" smtClean="0"/>
              <a:t> of events for </a:t>
            </a:r>
            <a:r>
              <a:rPr lang="de-DE">
                <a:solidFill>
                  <a:srgbClr val="008000"/>
                </a:solidFill>
              </a:rPr>
              <a:t>S</a:t>
            </a:r>
            <a:r>
              <a:rPr lang="de-DE" smtClean="0">
                <a:solidFill>
                  <a:srgbClr val="008000"/>
                </a:solidFill>
              </a:rPr>
              <a:t>ig 3, 4, ...</a:t>
            </a:r>
          </a:p>
          <a:p>
            <a:pPr lvl="1"/>
            <a:endParaRPr lang="de-DE" smtClean="0"/>
          </a:p>
          <a:p>
            <a:endParaRPr lang="de-DE"/>
          </a:p>
        </p:txBody>
      </p:sp>
      <p:grpSp>
        <p:nvGrpSpPr>
          <p:cNvPr id="395" name="Gruppieren 394"/>
          <p:cNvGrpSpPr/>
          <p:nvPr/>
        </p:nvGrpSpPr>
        <p:grpSpPr>
          <a:xfrm>
            <a:off x="539552" y="1412776"/>
            <a:ext cx="8064896" cy="2789796"/>
            <a:chOff x="539552" y="1412776"/>
            <a:chExt cx="8064896" cy="2789796"/>
          </a:xfrm>
        </p:grpSpPr>
        <p:sp>
          <p:nvSpPr>
            <p:cNvPr id="7" name="Rechteck 6"/>
            <p:cNvSpPr/>
            <p:nvPr/>
          </p:nvSpPr>
          <p:spPr>
            <a:xfrm>
              <a:off x="63007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Rechteck 148"/>
            <p:cNvSpPr/>
            <p:nvPr/>
          </p:nvSpPr>
          <p:spPr>
            <a:xfrm>
              <a:off x="1486633" y="1484784"/>
              <a:ext cx="216024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2411760" y="1484784"/>
              <a:ext cx="216024" cy="21602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Rechteck 150"/>
            <p:cNvSpPr/>
            <p:nvPr/>
          </p:nvSpPr>
          <p:spPr>
            <a:xfrm>
              <a:off x="3419872" y="1484784"/>
              <a:ext cx="216024" cy="2160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4438961" y="1484784"/>
              <a:ext cx="216024" cy="21602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Textfeld 152"/>
            <p:cNvSpPr txBox="1"/>
            <p:nvPr/>
          </p:nvSpPr>
          <p:spPr>
            <a:xfrm>
              <a:off x="1691680" y="1412776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Bkg</a:t>
              </a:r>
              <a:endParaRPr lang="de-DE"/>
            </a:p>
          </p:txBody>
        </p:sp>
        <p:sp>
          <p:nvSpPr>
            <p:cNvPr id="154" name="Textfeld 153"/>
            <p:cNvSpPr txBox="1"/>
            <p:nvPr/>
          </p:nvSpPr>
          <p:spPr>
            <a:xfrm>
              <a:off x="2627784" y="141277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C00000"/>
                  </a:solidFill>
                </a:rPr>
                <a:t>Sig 1</a:t>
              </a:r>
              <a:endParaRPr lang="de-DE">
                <a:solidFill>
                  <a:srgbClr val="C00000"/>
                </a:solidFill>
              </a:endParaRPr>
            </a:p>
          </p:txBody>
        </p:sp>
        <p:sp>
          <p:nvSpPr>
            <p:cNvPr id="155" name="Textfeld 154"/>
            <p:cNvSpPr txBox="1"/>
            <p:nvPr/>
          </p:nvSpPr>
          <p:spPr>
            <a:xfrm>
              <a:off x="3635896" y="1412776"/>
              <a:ext cx="622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chemeClr val="accent6">
                      <a:lumMod val="75000"/>
                    </a:schemeClr>
                  </a:solidFill>
                </a:rPr>
                <a:t>Sig 2</a:t>
              </a:r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4644008" y="1412776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>
                  <a:solidFill>
                    <a:srgbClr val="008000"/>
                  </a:solidFill>
                </a:rPr>
                <a:t>Sig 3, 4, ...</a:t>
              </a:r>
              <a:endParaRPr lang="de-DE">
                <a:solidFill>
                  <a:srgbClr val="008000"/>
                </a:solidFill>
              </a:endParaRPr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63007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Rechteck 169"/>
            <p:cNvSpPr/>
            <p:nvPr/>
          </p:nvSpPr>
          <p:spPr>
            <a:xfrm>
              <a:off x="63007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63007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Rechteck 171"/>
            <p:cNvSpPr/>
            <p:nvPr/>
          </p:nvSpPr>
          <p:spPr>
            <a:xfrm>
              <a:off x="63007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Rechteck 172"/>
            <p:cNvSpPr/>
            <p:nvPr/>
          </p:nvSpPr>
          <p:spPr>
            <a:xfrm>
              <a:off x="63007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Rechteck 173"/>
            <p:cNvSpPr/>
            <p:nvPr/>
          </p:nvSpPr>
          <p:spPr>
            <a:xfrm>
              <a:off x="63007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Rechteck 174"/>
            <p:cNvSpPr/>
            <p:nvPr/>
          </p:nvSpPr>
          <p:spPr>
            <a:xfrm>
              <a:off x="63007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Rechteck 175"/>
            <p:cNvSpPr/>
            <p:nvPr/>
          </p:nvSpPr>
          <p:spPr>
            <a:xfrm>
              <a:off x="91810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Rechteck 176"/>
            <p:cNvSpPr/>
            <p:nvPr/>
          </p:nvSpPr>
          <p:spPr>
            <a:xfrm>
              <a:off x="91810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Rechteck 177"/>
            <p:cNvSpPr/>
            <p:nvPr/>
          </p:nvSpPr>
          <p:spPr>
            <a:xfrm>
              <a:off x="91810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Rechteck 178"/>
            <p:cNvSpPr/>
            <p:nvPr/>
          </p:nvSpPr>
          <p:spPr>
            <a:xfrm>
              <a:off x="91810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Rechteck 179"/>
            <p:cNvSpPr/>
            <p:nvPr/>
          </p:nvSpPr>
          <p:spPr>
            <a:xfrm>
              <a:off x="91810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91810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91810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91810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120614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120614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Rechteck 185"/>
            <p:cNvSpPr/>
            <p:nvPr/>
          </p:nvSpPr>
          <p:spPr>
            <a:xfrm>
              <a:off x="120614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Rechteck 186"/>
            <p:cNvSpPr/>
            <p:nvPr/>
          </p:nvSpPr>
          <p:spPr>
            <a:xfrm>
              <a:off x="120614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Rechteck 187"/>
            <p:cNvSpPr/>
            <p:nvPr/>
          </p:nvSpPr>
          <p:spPr>
            <a:xfrm>
              <a:off x="120614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Rechteck 188"/>
            <p:cNvSpPr/>
            <p:nvPr/>
          </p:nvSpPr>
          <p:spPr>
            <a:xfrm>
              <a:off x="120614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Rechteck 189"/>
            <p:cNvSpPr/>
            <p:nvPr/>
          </p:nvSpPr>
          <p:spPr>
            <a:xfrm>
              <a:off x="120614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Rechteck 190"/>
            <p:cNvSpPr/>
            <p:nvPr/>
          </p:nvSpPr>
          <p:spPr>
            <a:xfrm>
              <a:off x="120614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Rechteck 191"/>
            <p:cNvSpPr/>
            <p:nvPr/>
          </p:nvSpPr>
          <p:spPr>
            <a:xfrm>
              <a:off x="149417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Rechteck 192"/>
            <p:cNvSpPr/>
            <p:nvPr/>
          </p:nvSpPr>
          <p:spPr>
            <a:xfrm>
              <a:off x="149417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Rechteck 193"/>
            <p:cNvSpPr/>
            <p:nvPr/>
          </p:nvSpPr>
          <p:spPr>
            <a:xfrm>
              <a:off x="149417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Rechteck 194"/>
            <p:cNvSpPr/>
            <p:nvPr/>
          </p:nvSpPr>
          <p:spPr>
            <a:xfrm>
              <a:off x="149417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Rechteck 195"/>
            <p:cNvSpPr/>
            <p:nvPr/>
          </p:nvSpPr>
          <p:spPr>
            <a:xfrm>
              <a:off x="149417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Rechteck 196"/>
            <p:cNvSpPr/>
            <p:nvPr/>
          </p:nvSpPr>
          <p:spPr>
            <a:xfrm>
              <a:off x="149417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Rechteck 197"/>
            <p:cNvSpPr/>
            <p:nvPr/>
          </p:nvSpPr>
          <p:spPr>
            <a:xfrm>
              <a:off x="1494173" y="3717032"/>
              <a:ext cx="197507" cy="19750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Rechteck 198"/>
            <p:cNvSpPr/>
            <p:nvPr/>
          </p:nvSpPr>
          <p:spPr>
            <a:xfrm>
              <a:off x="149417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Rechteck 199"/>
            <p:cNvSpPr/>
            <p:nvPr/>
          </p:nvSpPr>
          <p:spPr>
            <a:xfrm>
              <a:off x="178220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Rechteck 200"/>
            <p:cNvSpPr/>
            <p:nvPr/>
          </p:nvSpPr>
          <p:spPr>
            <a:xfrm>
              <a:off x="178220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178220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Rechteck 202"/>
            <p:cNvSpPr/>
            <p:nvPr/>
          </p:nvSpPr>
          <p:spPr>
            <a:xfrm>
              <a:off x="178220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178220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178220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Rechteck 205"/>
            <p:cNvSpPr/>
            <p:nvPr/>
          </p:nvSpPr>
          <p:spPr>
            <a:xfrm>
              <a:off x="178220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Rechteck 206"/>
            <p:cNvSpPr/>
            <p:nvPr/>
          </p:nvSpPr>
          <p:spPr>
            <a:xfrm>
              <a:off x="178220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Rechteck 207"/>
            <p:cNvSpPr/>
            <p:nvPr/>
          </p:nvSpPr>
          <p:spPr>
            <a:xfrm>
              <a:off x="207023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Rechteck 208"/>
            <p:cNvSpPr/>
            <p:nvPr/>
          </p:nvSpPr>
          <p:spPr>
            <a:xfrm>
              <a:off x="207023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Rechteck 209"/>
            <p:cNvSpPr/>
            <p:nvPr/>
          </p:nvSpPr>
          <p:spPr>
            <a:xfrm>
              <a:off x="207023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Rechteck 210"/>
            <p:cNvSpPr/>
            <p:nvPr/>
          </p:nvSpPr>
          <p:spPr>
            <a:xfrm>
              <a:off x="207023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Rechteck 211"/>
            <p:cNvSpPr/>
            <p:nvPr/>
          </p:nvSpPr>
          <p:spPr>
            <a:xfrm>
              <a:off x="207023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Rechteck 212"/>
            <p:cNvSpPr/>
            <p:nvPr/>
          </p:nvSpPr>
          <p:spPr>
            <a:xfrm>
              <a:off x="207023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Rechteck 213"/>
            <p:cNvSpPr/>
            <p:nvPr/>
          </p:nvSpPr>
          <p:spPr>
            <a:xfrm>
              <a:off x="207023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Rechteck 214"/>
            <p:cNvSpPr/>
            <p:nvPr/>
          </p:nvSpPr>
          <p:spPr>
            <a:xfrm>
              <a:off x="207023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Rechteck 215"/>
            <p:cNvSpPr/>
            <p:nvPr/>
          </p:nvSpPr>
          <p:spPr>
            <a:xfrm>
              <a:off x="235826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Rechteck 216"/>
            <p:cNvSpPr/>
            <p:nvPr/>
          </p:nvSpPr>
          <p:spPr>
            <a:xfrm>
              <a:off x="235826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Rechteck 217"/>
            <p:cNvSpPr/>
            <p:nvPr/>
          </p:nvSpPr>
          <p:spPr>
            <a:xfrm>
              <a:off x="235826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235826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Rechteck 219"/>
            <p:cNvSpPr/>
            <p:nvPr/>
          </p:nvSpPr>
          <p:spPr>
            <a:xfrm>
              <a:off x="235826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Rechteck 220"/>
            <p:cNvSpPr/>
            <p:nvPr/>
          </p:nvSpPr>
          <p:spPr>
            <a:xfrm>
              <a:off x="235826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Rechteck 221"/>
            <p:cNvSpPr/>
            <p:nvPr/>
          </p:nvSpPr>
          <p:spPr>
            <a:xfrm>
              <a:off x="235826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Rechteck 222"/>
            <p:cNvSpPr/>
            <p:nvPr/>
          </p:nvSpPr>
          <p:spPr>
            <a:xfrm>
              <a:off x="235826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Rechteck 223"/>
            <p:cNvSpPr/>
            <p:nvPr/>
          </p:nvSpPr>
          <p:spPr>
            <a:xfrm>
              <a:off x="264630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Rechteck 224"/>
            <p:cNvSpPr/>
            <p:nvPr/>
          </p:nvSpPr>
          <p:spPr>
            <a:xfrm>
              <a:off x="264630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Rechteck 225"/>
            <p:cNvSpPr/>
            <p:nvPr/>
          </p:nvSpPr>
          <p:spPr>
            <a:xfrm>
              <a:off x="264630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Rechteck 226"/>
            <p:cNvSpPr/>
            <p:nvPr/>
          </p:nvSpPr>
          <p:spPr>
            <a:xfrm>
              <a:off x="264630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Rechteck 227"/>
            <p:cNvSpPr/>
            <p:nvPr/>
          </p:nvSpPr>
          <p:spPr>
            <a:xfrm>
              <a:off x="264630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Rechteck 228"/>
            <p:cNvSpPr/>
            <p:nvPr/>
          </p:nvSpPr>
          <p:spPr>
            <a:xfrm>
              <a:off x="264630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Rechteck 229"/>
            <p:cNvSpPr/>
            <p:nvPr/>
          </p:nvSpPr>
          <p:spPr>
            <a:xfrm>
              <a:off x="264630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Rechteck 230"/>
            <p:cNvSpPr/>
            <p:nvPr/>
          </p:nvSpPr>
          <p:spPr>
            <a:xfrm>
              <a:off x="264630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Rechteck 231"/>
            <p:cNvSpPr/>
            <p:nvPr/>
          </p:nvSpPr>
          <p:spPr>
            <a:xfrm>
              <a:off x="293433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Rechteck 233"/>
            <p:cNvSpPr/>
            <p:nvPr/>
          </p:nvSpPr>
          <p:spPr>
            <a:xfrm>
              <a:off x="293433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Rechteck 234"/>
            <p:cNvSpPr/>
            <p:nvPr/>
          </p:nvSpPr>
          <p:spPr>
            <a:xfrm>
              <a:off x="293433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Rechteck 235"/>
            <p:cNvSpPr/>
            <p:nvPr/>
          </p:nvSpPr>
          <p:spPr>
            <a:xfrm>
              <a:off x="293433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Rechteck 236"/>
            <p:cNvSpPr/>
            <p:nvPr/>
          </p:nvSpPr>
          <p:spPr>
            <a:xfrm>
              <a:off x="293433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Rechteck 237"/>
            <p:cNvSpPr/>
            <p:nvPr/>
          </p:nvSpPr>
          <p:spPr>
            <a:xfrm>
              <a:off x="293433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Rechteck 238"/>
            <p:cNvSpPr/>
            <p:nvPr/>
          </p:nvSpPr>
          <p:spPr>
            <a:xfrm>
              <a:off x="293433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Rechteck 239"/>
            <p:cNvSpPr/>
            <p:nvPr/>
          </p:nvSpPr>
          <p:spPr>
            <a:xfrm>
              <a:off x="322236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Rechteck 240"/>
            <p:cNvSpPr/>
            <p:nvPr/>
          </p:nvSpPr>
          <p:spPr>
            <a:xfrm>
              <a:off x="322236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Rechteck 241"/>
            <p:cNvSpPr/>
            <p:nvPr/>
          </p:nvSpPr>
          <p:spPr>
            <a:xfrm>
              <a:off x="322236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Rechteck 242"/>
            <p:cNvSpPr/>
            <p:nvPr/>
          </p:nvSpPr>
          <p:spPr>
            <a:xfrm>
              <a:off x="322236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Rechteck 243"/>
            <p:cNvSpPr/>
            <p:nvPr/>
          </p:nvSpPr>
          <p:spPr>
            <a:xfrm>
              <a:off x="322236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Rechteck 244"/>
            <p:cNvSpPr/>
            <p:nvPr/>
          </p:nvSpPr>
          <p:spPr>
            <a:xfrm>
              <a:off x="322236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Rechteck 245"/>
            <p:cNvSpPr/>
            <p:nvPr/>
          </p:nvSpPr>
          <p:spPr>
            <a:xfrm>
              <a:off x="322236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Rechteck 246"/>
            <p:cNvSpPr/>
            <p:nvPr/>
          </p:nvSpPr>
          <p:spPr>
            <a:xfrm>
              <a:off x="322236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Rechteck 247"/>
            <p:cNvSpPr/>
            <p:nvPr/>
          </p:nvSpPr>
          <p:spPr>
            <a:xfrm>
              <a:off x="351039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351039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Rechteck 249"/>
            <p:cNvSpPr/>
            <p:nvPr/>
          </p:nvSpPr>
          <p:spPr>
            <a:xfrm>
              <a:off x="351039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Rechteck 250"/>
            <p:cNvSpPr/>
            <p:nvPr/>
          </p:nvSpPr>
          <p:spPr>
            <a:xfrm>
              <a:off x="351039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Rechteck 251"/>
            <p:cNvSpPr/>
            <p:nvPr/>
          </p:nvSpPr>
          <p:spPr>
            <a:xfrm>
              <a:off x="351039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351039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351039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Rechteck 254"/>
            <p:cNvSpPr/>
            <p:nvPr/>
          </p:nvSpPr>
          <p:spPr>
            <a:xfrm>
              <a:off x="351039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Rechteck 255"/>
            <p:cNvSpPr/>
            <p:nvPr/>
          </p:nvSpPr>
          <p:spPr>
            <a:xfrm>
              <a:off x="379842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379842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Rechteck 257"/>
            <p:cNvSpPr/>
            <p:nvPr/>
          </p:nvSpPr>
          <p:spPr>
            <a:xfrm>
              <a:off x="379842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Rechteck 258"/>
            <p:cNvSpPr/>
            <p:nvPr/>
          </p:nvSpPr>
          <p:spPr>
            <a:xfrm>
              <a:off x="379842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Rechteck 259"/>
            <p:cNvSpPr/>
            <p:nvPr/>
          </p:nvSpPr>
          <p:spPr>
            <a:xfrm>
              <a:off x="379842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Rechteck 260"/>
            <p:cNvSpPr/>
            <p:nvPr/>
          </p:nvSpPr>
          <p:spPr>
            <a:xfrm>
              <a:off x="379842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Rechteck 261"/>
            <p:cNvSpPr/>
            <p:nvPr/>
          </p:nvSpPr>
          <p:spPr>
            <a:xfrm>
              <a:off x="379842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Rechteck 262"/>
            <p:cNvSpPr/>
            <p:nvPr/>
          </p:nvSpPr>
          <p:spPr>
            <a:xfrm>
              <a:off x="379842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Rechteck 263"/>
            <p:cNvSpPr/>
            <p:nvPr/>
          </p:nvSpPr>
          <p:spPr>
            <a:xfrm>
              <a:off x="408646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Rechteck 264"/>
            <p:cNvSpPr/>
            <p:nvPr/>
          </p:nvSpPr>
          <p:spPr>
            <a:xfrm>
              <a:off x="408646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Rechteck 265"/>
            <p:cNvSpPr/>
            <p:nvPr/>
          </p:nvSpPr>
          <p:spPr>
            <a:xfrm>
              <a:off x="408646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Rechteck 266"/>
            <p:cNvSpPr/>
            <p:nvPr/>
          </p:nvSpPr>
          <p:spPr>
            <a:xfrm>
              <a:off x="408646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Rechteck 267"/>
            <p:cNvSpPr/>
            <p:nvPr/>
          </p:nvSpPr>
          <p:spPr>
            <a:xfrm>
              <a:off x="408646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Rechteck 268"/>
            <p:cNvSpPr/>
            <p:nvPr/>
          </p:nvSpPr>
          <p:spPr>
            <a:xfrm>
              <a:off x="408646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Rechteck 269"/>
            <p:cNvSpPr/>
            <p:nvPr/>
          </p:nvSpPr>
          <p:spPr>
            <a:xfrm>
              <a:off x="408646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Rechteck 270"/>
            <p:cNvSpPr/>
            <p:nvPr/>
          </p:nvSpPr>
          <p:spPr>
            <a:xfrm>
              <a:off x="408646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Rechteck 271"/>
            <p:cNvSpPr/>
            <p:nvPr/>
          </p:nvSpPr>
          <p:spPr>
            <a:xfrm>
              <a:off x="437449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Rechteck 272"/>
            <p:cNvSpPr/>
            <p:nvPr/>
          </p:nvSpPr>
          <p:spPr>
            <a:xfrm>
              <a:off x="437449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Rechteck 273"/>
            <p:cNvSpPr/>
            <p:nvPr/>
          </p:nvSpPr>
          <p:spPr>
            <a:xfrm>
              <a:off x="437449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Rechteck 274"/>
            <p:cNvSpPr/>
            <p:nvPr/>
          </p:nvSpPr>
          <p:spPr>
            <a:xfrm>
              <a:off x="437449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Rechteck 275"/>
            <p:cNvSpPr/>
            <p:nvPr/>
          </p:nvSpPr>
          <p:spPr>
            <a:xfrm>
              <a:off x="437449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Rechteck 276"/>
            <p:cNvSpPr/>
            <p:nvPr/>
          </p:nvSpPr>
          <p:spPr>
            <a:xfrm>
              <a:off x="437449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Rechteck 277"/>
            <p:cNvSpPr/>
            <p:nvPr/>
          </p:nvSpPr>
          <p:spPr>
            <a:xfrm>
              <a:off x="437449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Rechteck 278"/>
            <p:cNvSpPr/>
            <p:nvPr/>
          </p:nvSpPr>
          <p:spPr>
            <a:xfrm>
              <a:off x="437449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Rechteck 279"/>
            <p:cNvSpPr/>
            <p:nvPr/>
          </p:nvSpPr>
          <p:spPr>
            <a:xfrm>
              <a:off x="466252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Rechteck 280"/>
            <p:cNvSpPr/>
            <p:nvPr/>
          </p:nvSpPr>
          <p:spPr>
            <a:xfrm>
              <a:off x="466252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Rechteck 281"/>
            <p:cNvSpPr/>
            <p:nvPr/>
          </p:nvSpPr>
          <p:spPr>
            <a:xfrm>
              <a:off x="466252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Rechteck 282"/>
            <p:cNvSpPr/>
            <p:nvPr/>
          </p:nvSpPr>
          <p:spPr>
            <a:xfrm>
              <a:off x="466252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Rechteck 283"/>
            <p:cNvSpPr/>
            <p:nvPr/>
          </p:nvSpPr>
          <p:spPr>
            <a:xfrm>
              <a:off x="466252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Rechteck 284"/>
            <p:cNvSpPr/>
            <p:nvPr/>
          </p:nvSpPr>
          <p:spPr>
            <a:xfrm>
              <a:off x="466252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Rechteck 285"/>
            <p:cNvSpPr/>
            <p:nvPr/>
          </p:nvSpPr>
          <p:spPr>
            <a:xfrm>
              <a:off x="466252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Rechteck 286"/>
            <p:cNvSpPr/>
            <p:nvPr/>
          </p:nvSpPr>
          <p:spPr>
            <a:xfrm>
              <a:off x="466252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Rechteck 287"/>
            <p:cNvSpPr/>
            <p:nvPr/>
          </p:nvSpPr>
          <p:spPr>
            <a:xfrm>
              <a:off x="495055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Rechteck 288"/>
            <p:cNvSpPr/>
            <p:nvPr/>
          </p:nvSpPr>
          <p:spPr>
            <a:xfrm>
              <a:off x="495055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Rechteck 289"/>
            <p:cNvSpPr/>
            <p:nvPr/>
          </p:nvSpPr>
          <p:spPr>
            <a:xfrm>
              <a:off x="495055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Rechteck 290"/>
            <p:cNvSpPr/>
            <p:nvPr/>
          </p:nvSpPr>
          <p:spPr>
            <a:xfrm>
              <a:off x="495055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Rechteck 291"/>
            <p:cNvSpPr/>
            <p:nvPr/>
          </p:nvSpPr>
          <p:spPr>
            <a:xfrm>
              <a:off x="495055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Rechteck 292"/>
            <p:cNvSpPr/>
            <p:nvPr/>
          </p:nvSpPr>
          <p:spPr>
            <a:xfrm>
              <a:off x="495055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Rechteck 293"/>
            <p:cNvSpPr/>
            <p:nvPr/>
          </p:nvSpPr>
          <p:spPr>
            <a:xfrm>
              <a:off x="495055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Rechteck 294"/>
            <p:cNvSpPr/>
            <p:nvPr/>
          </p:nvSpPr>
          <p:spPr>
            <a:xfrm>
              <a:off x="495055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Rechteck 295"/>
            <p:cNvSpPr/>
            <p:nvPr/>
          </p:nvSpPr>
          <p:spPr>
            <a:xfrm>
              <a:off x="523858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Rechteck 296"/>
            <p:cNvSpPr/>
            <p:nvPr/>
          </p:nvSpPr>
          <p:spPr>
            <a:xfrm>
              <a:off x="523858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Rechteck 297"/>
            <p:cNvSpPr/>
            <p:nvPr/>
          </p:nvSpPr>
          <p:spPr>
            <a:xfrm>
              <a:off x="523858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Rechteck 298"/>
            <p:cNvSpPr/>
            <p:nvPr/>
          </p:nvSpPr>
          <p:spPr>
            <a:xfrm>
              <a:off x="5238589" y="2852936"/>
              <a:ext cx="197507" cy="19750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Rechteck 299"/>
            <p:cNvSpPr/>
            <p:nvPr/>
          </p:nvSpPr>
          <p:spPr>
            <a:xfrm>
              <a:off x="523858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Rechteck 300"/>
            <p:cNvSpPr/>
            <p:nvPr/>
          </p:nvSpPr>
          <p:spPr>
            <a:xfrm>
              <a:off x="523858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Rechteck 301"/>
            <p:cNvSpPr/>
            <p:nvPr/>
          </p:nvSpPr>
          <p:spPr>
            <a:xfrm>
              <a:off x="523858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Rechteck 302"/>
            <p:cNvSpPr/>
            <p:nvPr/>
          </p:nvSpPr>
          <p:spPr>
            <a:xfrm>
              <a:off x="523858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Rechteck 303"/>
            <p:cNvSpPr/>
            <p:nvPr/>
          </p:nvSpPr>
          <p:spPr>
            <a:xfrm>
              <a:off x="552662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Rechteck 304"/>
            <p:cNvSpPr/>
            <p:nvPr/>
          </p:nvSpPr>
          <p:spPr>
            <a:xfrm>
              <a:off x="552662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Rechteck 305"/>
            <p:cNvSpPr/>
            <p:nvPr/>
          </p:nvSpPr>
          <p:spPr>
            <a:xfrm>
              <a:off x="552662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Rechteck 306"/>
            <p:cNvSpPr/>
            <p:nvPr/>
          </p:nvSpPr>
          <p:spPr>
            <a:xfrm>
              <a:off x="552662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Rechteck 307"/>
            <p:cNvSpPr/>
            <p:nvPr/>
          </p:nvSpPr>
          <p:spPr>
            <a:xfrm>
              <a:off x="552662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Rechteck 308"/>
            <p:cNvSpPr/>
            <p:nvPr/>
          </p:nvSpPr>
          <p:spPr>
            <a:xfrm>
              <a:off x="552662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Rechteck 309"/>
            <p:cNvSpPr/>
            <p:nvPr/>
          </p:nvSpPr>
          <p:spPr>
            <a:xfrm>
              <a:off x="552662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Rechteck 310"/>
            <p:cNvSpPr/>
            <p:nvPr/>
          </p:nvSpPr>
          <p:spPr>
            <a:xfrm>
              <a:off x="552662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Rechteck 311"/>
            <p:cNvSpPr/>
            <p:nvPr/>
          </p:nvSpPr>
          <p:spPr>
            <a:xfrm>
              <a:off x="581465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Rechteck 312"/>
            <p:cNvSpPr/>
            <p:nvPr/>
          </p:nvSpPr>
          <p:spPr>
            <a:xfrm>
              <a:off x="581465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Rechteck 313"/>
            <p:cNvSpPr/>
            <p:nvPr/>
          </p:nvSpPr>
          <p:spPr>
            <a:xfrm>
              <a:off x="581465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Rechteck 314"/>
            <p:cNvSpPr/>
            <p:nvPr/>
          </p:nvSpPr>
          <p:spPr>
            <a:xfrm>
              <a:off x="581465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Rechteck 315"/>
            <p:cNvSpPr/>
            <p:nvPr/>
          </p:nvSpPr>
          <p:spPr>
            <a:xfrm>
              <a:off x="581465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Rechteck 316"/>
            <p:cNvSpPr/>
            <p:nvPr/>
          </p:nvSpPr>
          <p:spPr>
            <a:xfrm>
              <a:off x="581465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Rechteck 317"/>
            <p:cNvSpPr/>
            <p:nvPr/>
          </p:nvSpPr>
          <p:spPr>
            <a:xfrm>
              <a:off x="581465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Rechteck 318"/>
            <p:cNvSpPr/>
            <p:nvPr/>
          </p:nvSpPr>
          <p:spPr>
            <a:xfrm>
              <a:off x="581465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Rechteck 319"/>
            <p:cNvSpPr/>
            <p:nvPr/>
          </p:nvSpPr>
          <p:spPr>
            <a:xfrm>
              <a:off x="610268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Rechteck 320"/>
            <p:cNvSpPr/>
            <p:nvPr/>
          </p:nvSpPr>
          <p:spPr>
            <a:xfrm>
              <a:off x="610268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Rechteck 321"/>
            <p:cNvSpPr/>
            <p:nvPr/>
          </p:nvSpPr>
          <p:spPr>
            <a:xfrm>
              <a:off x="610268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Rechteck 322"/>
            <p:cNvSpPr/>
            <p:nvPr/>
          </p:nvSpPr>
          <p:spPr>
            <a:xfrm>
              <a:off x="610268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Rechteck 323"/>
            <p:cNvSpPr/>
            <p:nvPr/>
          </p:nvSpPr>
          <p:spPr>
            <a:xfrm>
              <a:off x="610268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Rechteck 324"/>
            <p:cNvSpPr/>
            <p:nvPr/>
          </p:nvSpPr>
          <p:spPr>
            <a:xfrm>
              <a:off x="6102685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Rechteck 325"/>
            <p:cNvSpPr/>
            <p:nvPr/>
          </p:nvSpPr>
          <p:spPr>
            <a:xfrm>
              <a:off x="610268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Rechteck 326"/>
            <p:cNvSpPr/>
            <p:nvPr/>
          </p:nvSpPr>
          <p:spPr>
            <a:xfrm>
              <a:off x="610268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Rechteck 327"/>
            <p:cNvSpPr/>
            <p:nvPr/>
          </p:nvSpPr>
          <p:spPr>
            <a:xfrm>
              <a:off x="639071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Rechteck 328"/>
            <p:cNvSpPr/>
            <p:nvPr/>
          </p:nvSpPr>
          <p:spPr>
            <a:xfrm>
              <a:off x="639071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Rechteck 329"/>
            <p:cNvSpPr/>
            <p:nvPr/>
          </p:nvSpPr>
          <p:spPr>
            <a:xfrm>
              <a:off x="639071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Rechteck 330"/>
            <p:cNvSpPr/>
            <p:nvPr/>
          </p:nvSpPr>
          <p:spPr>
            <a:xfrm>
              <a:off x="639071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Rechteck 331"/>
            <p:cNvSpPr/>
            <p:nvPr/>
          </p:nvSpPr>
          <p:spPr>
            <a:xfrm>
              <a:off x="639071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Rechteck 332"/>
            <p:cNvSpPr/>
            <p:nvPr/>
          </p:nvSpPr>
          <p:spPr>
            <a:xfrm>
              <a:off x="639071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Rechteck 333"/>
            <p:cNvSpPr/>
            <p:nvPr/>
          </p:nvSpPr>
          <p:spPr>
            <a:xfrm>
              <a:off x="639071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Rechteck 334"/>
            <p:cNvSpPr/>
            <p:nvPr/>
          </p:nvSpPr>
          <p:spPr>
            <a:xfrm>
              <a:off x="639071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Rechteck 335"/>
            <p:cNvSpPr/>
            <p:nvPr/>
          </p:nvSpPr>
          <p:spPr>
            <a:xfrm>
              <a:off x="667874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Rechteck 336"/>
            <p:cNvSpPr/>
            <p:nvPr/>
          </p:nvSpPr>
          <p:spPr>
            <a:xfrm>
              <a:off x="667874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Rechteck 337"/>
            <p:cNvSpPr/>
            <p:nvPr/>
          </p:nvSpPr>
          <p:spPr>
            <a:xfrm>
              <a:off x="667874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Rechteck 338"/>
            <p:cNvSpPr/>
            <p:nvPr/>
          </p:nvSpPr>
          <p:spPr>
            <a:xfrm>
              <a:off x="667874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Rechteck 339"/>
            <p:cNvSpPr/>
            <p:nvPr/>
          </p:nvSpPr>
          <p:spPr>
            <a:xfrm>
              <a:off x="667874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Rechteck 340"/>
            <p:cNvSpPr/>
            <p:nvPr/>
          </p:nvSpPr>
          <p:spPr>
            <a:xfrm>
              <a:off x="667874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Rechteck 341"/>
            <p:cNvSpPr/>
            <p:nvPr/>
          </p:nvSpPr>
          <p:spPr>
            <a:xfrm>
              <a:off x="667874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Rechteck 342"/>
            <p:cNvSpPr/>
            <p:nvPr/>
          </p:nvSpPr>
          <p:spPr>
            <a:xfrm>
              <a:off x="667874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Rechteck 343"/>
            <p:cNvSpPr/>
            <p:nvPr/>
          </p:nvSpPr>
          <p:spPr>
            <a:xfrm>
              <a:off x="696678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Rechteck 344"/>
            <p:cNvSpPr/>
            <p:nvPr/>
          </p:nvSpPr>
          <p:spPr>
            <a:xfrm>
              <a:off x="696678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6" name="Rechteck 345"/>
            <p:cNvSpPr/>
            <p:nvPr/>
          </p:nvSpPr>
          <p:spPr>
            <a:xfrm>
              <a:off x="696678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7" name="Rechteck 346"/>
            <p:cNvSpPr/>
            <p:nvPr/>
          </p:nvSpPr>
          <p:spPr>
            <a:xfrm>
              <a:off x="696678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Rechteck 347"/>
            <p:cNvSpPr/>
            <p:nvPr/>
          </p:nvSpPr>
          <p:spPr>
            <a:xfrm>
              <a:off x="696678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Rechteck 348"/>
            <p:cNvSpPr/>
            <p:nvPr/>
          </p:nvSpPr>
          <p:spPr>
            <a:xfrm>
              <a:off x="696678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Rechteck 349"/>
            <p:cNvSpPr/>
            <p:nvPr/>
          </p:nvSpPr>
          <p:spPr>
            <a:xfrm>
              <a:off x="696678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Rechteck 350"/>
            <p:cNvSpPr/>
            <p:nvPr/>
          </p:nvSpPr>
          <p:spPr>
            <a:xfrm>
              <a:off x="696678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2" name="Rechteck 351"/>
            <p:cNvSpPr/>
            <p:nvPr/>
          </p:nvSpPr>
          <p:spPr>
            <a:xfrm>
              <a:off x="7254813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Rechteck 352"/>
            <p:cNvSpPr/>
            <p:nvPr/>
          </p:nvSpPr>
          <p:spPr>
            <a:xfrm>
              <a:off x="7254813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4" name="Rechteck 353"/>
            <p:cNvSpPr/>
            <p:nvPr/>
          </p:nvSpPr>
          <p:spPr>
            <a:xfrm>
              <a:off x="7254813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5" name="Rechteck 354"/>
            <p:cNvSpPr/>
            <p:nvPr/>
          </p:nvSpPr>
          <p:spPr>
            <a:xfrm>
              <a:off x="7254813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Rechteck 355"/>
            <p:cNvSpPr/>
            <p:nvPr/>
          </p:nvSpPr>
          <p:spPr>
            <a:xfrm>
              <a:off x="7254813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Rechteck 356"/>
            <p:cNvSpPr/>
            <p:nvPr/>
          </p:nvSpPr>
          <p:spPr>
            <a:xfrm>
              <a:off x="7254813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Rechteck 357"/>
            <p:cNvSpPr/>
            <p:nvPr/>
          </p:nvSpPr>
          <p:spPr>
            <a:xfrm>
              <a:off x="7254813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Rechteck 358"/>
            <p:cNvSpPr/>
            <p:nvPr/>
          </p:nvSpPr>
          <p:spPr>
            <a:xfrm>
              <a:off x="7254813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hteck 359"/>
            <p:cNvSpPr/>
            <p:nvPr/>
          </p:nvSpPr>
          <p:spPr>
            <a:xfrm>
              <a:off x="7542845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hteck 360"/>
            <p:cNvSpPr/>
            <p:nvPr/>
          </p:nvSpPr>
          <p:spPr>
            <a:xfrm>
              <a:off x="7542845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Rechteck 361"/>
            <p:cNvSpPr/>
            <p:nvPr/>
          </p:nvSpPr>
          <p:spPr>
            <a:xfrm>
              <a:off x="7542845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Rechteck 362"/>
            <p:cNvSpPr/>
            <p:nvPr/>
          </p:nvSpPr>
          <p:spPr>
            <a:xfrm>
              <a:off x="7542845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Rechteck 363"/>
            <p:cNvSpPr/>
            <p:nvPr/>
          </p:nvSpPr>
          <p:spPr>
            <a:xfrm>
              <a:off x="7542845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Rechteck 365"/>
            <p:cNvSpPr/>
            <p:nvPr/>
          </p:nvSpPr>
          <p:spPr>
            <a:xfrm>
              <a:off x="7542845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Rechteck 366"/>
            <p:cNvSpPr/>
            <p:nvPr/>
          </p:nvSpPr>
          <p:spPr>
            <a:xfrm>
              <a:off x="7542845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Rechteck 367"/>
            <p:cNvSpPr/>
            <p:nvPr/>
          </p:nvSpPr>
          <p:spPr>
            <a:xfrm>
              <a:off x="7830877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Rechteck 368"/>
            <p:cNvSpPr/>
            <p:nvPr/>
          </p:nvSpPr>
          <p:spPr>
            <a:xfrm>
              <a:off x="7830877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Rechteck 369"/>
            <p:cNvSpPr/>
            <p:nvPr/>
          </p:nvSpPr>
          <p:spPr>
            <a:xfrm>
              <a:off x="7830877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Rechteck 370"/>
            <p:cNvSpPr/>
            <p:nvPr/>
          </p:nvSpPr>
          <p:spPr>
            <a:xfrm>
              <a:off x="7830877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Rechteck 371"/>
            <p:cNvSpPr/>
            <p:nvPr/>
          </p:nvSpPr>
          <p:spPr>
            <a:xfrm>
              <a:off x="7830877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Rechteck 372"/>
            <p:cNvSpPr/>
            <p:nvPr/>
          </p:nvSpPr>
          <p:spPr>
            <a:xfrm>
              <a:off x="7830877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Rechteck 373"/>
            <p:cNvSpPr/>
            <p:nvPr/>
          </p:nvSpPr>
          <p:spPr>
            <a:xfrm>
              <a:off x="7830877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hteck 374"/>
            <p:cNvSpPr/>
            <p:nvPr/>
          </p:nvSpPr>
          <p:spPr>
            <a:xfrm>
              <a:off x="7830877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Rechteck 375"/>
            <p:cNvSpPr/>
            <p:nvPr/>
          </p:nvSpPr>
          <p:spPr>
            <a:xfrm>
              <a:off x="8118909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Rechteck 376"/>
            <p:cNvSpPr/>
            <p:nvPr/>
          </p:nvSpPr>
          <p:spPr>
            <a:xfrm>
              <a:off x="8118909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hteck 377"/>
            <p:cNvSpPr/>
            <p:nvPr/>
          </p:nvSpPr>
          <p:spPr>
            <a:xfrm>
              <a:off x="8118909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hteck 378"/>
            <p:cNvSpPr/>
            <p:nvPr/>
          </p:nvSpPr>
          <p:spPr>
            <a:xfrm>
              <a:off x="8118909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Rechteck 379"/>
            <p:cNvSpPr/>
            <p:nvPr/>
          </p:nvSpPr>
          <p:spPr>
            <a:xfrm>
              <a:off x="8118909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Rechteck 380"/>
            <p:cNvSpPr/>
            <p:nvPr/>
          </p:nvSpPr>
          <p:spPr>
            <a:xfrm>
              <a:off x="8118909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Rechteck 381"/>
            <p:cNvSpPr/>
            <p:nvPr/>
          </p:nvSpPr>
          <p:spPr>
            <a:xfrm>
              <a:off x="8118909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Rechteck 382"/>
            <p:cNvSpPr/>
            <p:nvPr/>
          </p:nvSpPr>
          <p:spPr>
            <a:xfrm>
              <a:off x="8118909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Rechteck 383"/>
            <p:cNvSpPr/>
            <p:nvPr/>
          </p:nvSpPr>
          <p:spPr>
            <a:xfrm>
              <a:off x="8406941" y="198884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Rechteck 384"/>
            <p:cNvSpPr/>
            <p:nvPr/>
          </p:nvSpPr>
          <p:spPr>
            <a:xfrm>
              <a:off x="8406941" y="227687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Rechteck 385"/>
            <p:cNvSpPr/>
            <p:nvPr/>
          </p:nvSpPr>
          <p:spPr>
            <a:xfrm>
              <a:off x="8406941" y="256490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Rechteck 386"/>
            <p:cNvSpPr/>
            <p:nvPr/>
          </p:nvSpPr>
          <p:spPr>
            <a:xfrm>
              <a:off x="8406941" y="2852936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Rechteck 387"/>
            <p:cNvSpPr/>
            <p:nvPr/>
          </p:nvSpPr>
          <p:spPr>
            <a:xfrm>
              <a:off x="8406941" y="3140968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Rechteck 388"/>
            <p:cNvSpPr/>
            <p:nvPr/>
          </p:nvSpPr>
          <p:spPr>
            <a:xfrm>
              <a:off x="8406941" y="3429000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Rechteck 389"/>
            <p:cNvSpPr/>
            <p:nvPr/>
          </p:nvSpPr>
          <p:spPr>
            <a:xfrm>
              <a:off x="8406941" y="3717032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Rechteck 390"/>
            <p:cNvSpPr/>
            <p:nvPr/>
          </p:nvSpPr>
          <p:spPr>
            <a:xfrm>
              <a:off x="8406941" y="4005064"/>
              <a:ext cx="197507" cy="19750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Textfeld 392"/>
            <p:cNvSpPr txBox="1"/>
            <p:nvPr/>
          </p:nvSpPr>
          <p:spPr>
            <a:xfrm>
              <a:off x="539552" y="1412776"/>
              <a:ext cx="857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mtClean="0"/>
                <a:t>Events:</a:t>
              </a:r>
              <a:endParaRPr lang="de-DE"/>
            </a:p>
          </p:txBody>
        </p: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0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Partial tagging w/o </a:t>
            </a:r>
            <a:r>
              <a:rPr lang="de-DE" smtClean="0"/>
              <a:t>reco + event </a:t>
            </a:r>
            <a:r>
              <a:rPr lang="de-DE"/>
              <a:t>building?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mtClean="0">
                <a:solidFill>
                  <a:srgbClr val="0070C0"/>
                </a:solidFill>
              </a:rPr>
              <a:t>Tag</a:t>
            </a:r>
            <a:r>
              <a:rPr lang="de-DE" smtClean="0"/>
              <a:t> part of the signal channels </a:t>
            </a:r>
            <a:r>
              <a:rPr lang="de-DE" smtClean="0">
                <a:solidFill>
                  <a:srgbClr val="0070C0"/>
                </a:solidFill>
              </a:rPr>
              <a:t>before reco/event building?</a:t>
            </a:r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endParaRPr lang="de-DE" smtClean="0"/>
          </a:p>
          <a:p>
            <a:endParaRPr lang="de-DE"/>
          </a:p>
          <a:p>
            <a:pPr marL="0" indent="0">
              <a:buNone/>
            </a:pPr>
            <a:endParaRPr lang="de-DE" sz="1600"/>
          </a:p>
          <a:p>
            <a:pPr marL="0" indent="0">
              <a:buNone/>
            </a:pPr>
            <a:r>
              <a:rPr lang="de-DE" smtClean="0">
                <a:solidFill>
                  <a:srgbClr val="0070C0"/>
                </a:solidFill>
              </a:rPr>
              <a:t>Problems</a:t>
            </a:r>
          </a:p>
          <a:p>
            <a:r>
              <a:rPr lang="de-DE" smtClean="0"/>
              <a:t>Even with pre reco tags for </a:t>
            </a:r>
            <a:r>
              <a:rPr lang="de-DE">
                <a:solidFill>
                  <a:srgbClr val="C00000"/>
                </a:solidFill>
              </a:rPr>
              <a:t>S</a:t>
            </a:r>
            <a:r>
              <a:rPr lang="de-DE" smtClean="0">
                <a:solidFill>
                  <a:srgbClr val="C00000"/>
                </a:solidFill>
              </a:rPr>
              <a:t>ig 1 (≈0.01%) </a:t>
            </a:r>
            <a:r>
              <a:rPr lang="de-DE" smtClean="0"/>
              <a:t>and </a:t>
            </a:r>
            <a:r>
              <a:rPr lang="de-DE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ig 2 (≈0.01%)</a:t>
            </a:r>
            <a:r>
              <a:rPr lang="de-DE"/>
              <a:t/>
            </a:r>
            <a:br>
              <a:rPr lang="de-DE"/>
            </a:br>
            <a:r>
              <a:rPr lang="de-DE" smtClean="0">
                <a:latin typeface="Arev Sans" panose="020B0603030804020204" pitchFamily="34" charset="0"/>
                <a:ea typeface="Arev Sans" panose="020B0603030804020204" pitchFamily="34" charset="0"/>
              </a:rPr>
              <a:t>→ </a:t>
            </a:r>
            <a:r>
              <a:rPr lang="de-DE">
                <a:solidFill>
                  <a:srgbClr val="0070C0"/>
                </a:solidFill>
                <a:ea typeface="Arev Sans"/>
              </a:rPr>
              <a:t>F</a:t>
            </a:r>
            <a:r>
              <a:rPr lang="de-DE" smtClean="0">
                <a:solidFill>
                  <a:srgbClr val="0070C0"/>
                </a:solidFill>
                <a:ea typeface="Arev Sans"/>
              </a:rPr>
              <a:t>ull reco </a:t>
            </a:r>
            <a:r>
              <a:rPr lang="de-DE" smtClean="0"/>
              <a:t>needed for </a:t>
            </a:r>
            <a:r>
              <a:rPr lang="de-DE" smtClean="0">
                <a:solidFill>
                  <a:srgbClr val="0070C0"/>
                </a:solidFill>
              </a:rPr>
              <a:t>99.98%</a:t>
            </a:r>
            <a:r>
              <a:rPr lang="de-DE" smtClean="0"/>
              <a:t> of events for </a:t>
            </a:r>
            <a:r>
              <a:rPr lang="de-DE">
                <a:solidFill>
                  <a:srgbClr val="008000"/>
                </a:solidFill>
              </a:rPr>
              <a:t>S</a:t>
            </a:r>
            <a:r>
              <a:rPr lang="de-DE" smtClean="0">
                <a:solidFill>
                  <a:srgbClr val="008000"/>
                </a:solidFill>
              </a:rPr>
              <a:t>ig 3,...</a:t>
            </a:r>
          </a:p>
          <a:p>
            <a:r>
              <a:rPr lang="de-DE" smtClean="0"/>
              <a:t>Without event building: </a:t>
            </a:r>
            <a:r>
              <a:rPr lang="de-DE" smtClean="0">
                <a:solidFill>
                  <a:srgbClr val="0070C0"/>
                </a:solidFill>
              </a:rPr>
              <a:t>What data packages </a:t>
            </a:r>
            <a:r>
              <a:rPr lang="de-DE" smtClean="0"/>
              <a:t>to be stored?</a:t>
            </a:r>
          </a:p>
          <a:p>
            <a:r>
              <a:rPr lang="de-DE" smtClean="0">
                <a:solidFill>
                  <a:srgbClr val="0000FF"/>
                </a:solidFill>
              </a:rPr>
              <a:t>Pre-reco tagging only useful as common bkg veto for all signals</a:t>
            </a:r>
          </a:p>
          <a:p>
            <a:pPr lvl="1"/>
            <a:endParaRPr lang="de-DE" smtClean="0"/>
          </a:p>
          <a:p>
            <a:endParaRPr lang="de-DE"/>
          </a:p>
        </p:txBody>
      </p:sp>
      <p:sp>
        <p:nvSpPr>
          <p:cNvPr id="149" name="Rechteck 148"/>
          <p:cNvSpPr/>
          <p:nvPr/>
        </p:nvSpPr>
        <p:spPr>
          <a:xfrm>
            <a:off x="1486633" y="1484784"/>
            <a:ext cx="2160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0" name="Rechteck 149"/>
          <p:cNvSpPr/>
          <p:nvPr/>
        </p:nvSpPr>
        <p:spPr>
          <a:xfrm>
            <a:off x="2411760" y="1484784"/>
            <a:ext cx="216024" cy="2160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1" name="Rechteck 150"/>
          <p:cNvSpPr/>
          <p:nvPr/>
        </p:nvSpPr>
        <p:spPr>
          <a:xfrm>
            <a:off x="3419872" y="1484784"/>
            <a:ext cx="21602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2" name="Rechteck 151"/>
          <p:cNvSpPr/>
          <p:nvPr/>
        </p:nvSpPr>
        <p:spPr>
          <a:xfrm>
            <a:off x="4438961" y="1484784"/>
            <a:ext cx="21602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3" name="Textfeld 152"/>
          <p:cNvSpPr txBox="1"/>
          <p:nvPr/>
        </p:nvSpPr>
        <p:spPr>
          <a:xfrm>
            <a:off x="1691680" y="141277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Bkg</a:t>
            </a:r>
            <a:endParaRPr lang="de-DE"/>
          </a:p>
        </p:txBody>
      </p:sp>
      <p:sp>
        <p:nvSpPr>
          <p:cNvPr id="154" name="Textfeld 153"/>
          <p:cNvSpPr txBox="1"/>
          <p:nvPr/>
        </p:nvSpPr>
        <p:spPr>
          <a:xfrm>
            <a:off x="2627784" y="14127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C00000"/>
                </a:solidFill>
              </a:rPr>
              <a:t>Sig 1</a:t>
            </a:r>
            <a:endParaRPr lang="de-DE">
              <a:solidFill>
                <a:srgbClr val="C00000"/>
              </a:solidFill>
            </a:endParaRPr>
          </a:p>
        </p:txBody>
      </p:sp>
      <p:sp>
        <p:nvSpPr>
          <p:cNvPr id="155" name="Textfeld 154"/>
          <p:cNvSpPr txBox="1"/>
          <p:nvPr/>
        </p:nvSpPr>
        <p:spPr>
          <a:xfrm>
            <a:off x="3635896" y="141277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chemeClr val="accent6">
                    <a:lumMod val="75000"/>
                  </a:schemeClr>
                </a:solidFill>
              </a:rPr>
              <a:t>Sig 2</a:t>
            </a:r>
            <a:endParaRPr lang="de-DE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6" name="Textfeld 155"/>
          <p:cNvSpPr txBox="1"/>
          <p:nvPr/>
        </p:nvSpPr>
        <p:spPr>
          <a:xfrm>
            <a:off x="4644008" y="1412776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Sig 3,...</a:t>
            </a:r>
            <a:endParaRPr lang="de-DE">
              <a:solidFill>
                <a:srgbClr val="008000"/>
              </a:solidFill>
            </a:endParaRPr>
          </a:p>
        </p:txBody>
      </p:sp>
      <p:sp>
        <p:nvSpPr>
          <p:cNvPr id="393" name="Textfeld 392"/>
          <p:cNvSpPr txBox="1"/>
          <p:nvPr/>
        </p:nvSpPr>
        <p:spPr>
          <a:xfrm>
            <a:off x="539552" y="1412776"/>
            <a:ext cx="85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Events:</a:t>
            </a:r>
            <a:endParaRPr lang="de-DE"/>
          </a:p>
        </p:txBody>
      </p:sp>
      <p:sp>
        <p:nvSpPr>
          <p:cNvPr id="392" name="Rechteck 391"/>
          <p:cNvSpPr/>
          <p:nvPr/>
        </p:nvSpPr>
        <p:spPr>
          <a:xfrm>
            <a:off x="630077" y="1977551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4" name="Rechteck 393"/>
          <p:cNvSpPr/>
          <p:nvPr/>
        </p:nvSpPr>
        <p:spPr>
          <a:xfrm>
            <a:off x="630077" y="2265583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6" name="Rechteck 395"/>
          <p:cNvSpPr/>
          <p:nvPr/>
        </p:nvSpPr>
        <p:spPr>
          <a:xfrm>
            <a:off x="630077" y="2553615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7" name="Rechteck 396"/>
          <p:cNvSpPr/>
          <p:nvPr/>
        </p:nvSpPr>
        <p:spPr>
          <a:xfrm>
            <a:off x="630077" y="2841647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8" name="Rechteck 397"/>
          <p:cNvSpPr/>
          <p:nvPr/>
        </p:nvSpPr>
        <p:spPr>
          <a:xfrm>
            <a:off x="630077" y="3129679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9" name="Rechteck 398"/>
          <p:cNvSpPr/>
          <p:nvPr/>
        </p:nvSpPr>
        <p:spPr>
          <a:xfrm>
            <a:off x="630077" y="3417711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0" name="Rechteck 399"/>
          <p:cNvSpPr/>
          <p:nvPr/>
        </p:nvSpPr>
        <p:spPr>
          <a:xfrm>
            <a:off x="630077" y="3705743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1" name="Rechteck 400"/>
          <p:cNvSpPr/>
          <p:nvPr/>
        </p:nvSpPr>
        <p:spPr>
          <a:xfrm>
            <a:off x="630077" y="3993775"/>
            <a:ext cx="7974371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3" name="Rechteck 232"/>
          <p:cNvSpPr/>
          <p:nvPr/>
        </p:nvSpPr>
        <p:spPr>
          <a:xfrm>
            <a:off x="2934333" y="2276872"/>
            <a:ext cx="98753" cy="19750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2" name="Rechteck 401"/>
          <p:cNvSpPr/>
          <p:nvPr/>
        </p:nvSpPr>
        <p:spPr>
          <a:xfrm>
            <a:off x="2843808" y="2276871"/>
            <a:ext cx="45719" cy="2047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3" name="Rechteck 402"/>
          <p:cNvSpPr/>
          <p:nvPr/>
        </p:nvSpPr>
        <p:spPr>
          <a:xfrm>
            <a:off x="2726081" y="2276872"/>
            <a:ext cx="45719" cy="2047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4" name="Rechteck 403"/>
          <p:cNvSpPr/>
          <p:nvPr/>
        </p:nvSpPr>
        <p:spPr>
          <a:xfrm>
            <a:off x="5363631" y="2852936"/>
            <a:ext cx="98753" cy="19750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5" name="Rechteck 404"/>
          <p:cNvSpPr/>
          <p:nvPr/>
        </p:nvSpPr>
        <p:spPr>
          <a:xfrm>
            <a:off x="5534393" y="2852935"/>
            <a:ext cx="45719" cy="20473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6" name="Rechteck 405"/>
          <p:cNvSpPr/>
          <p:nvPr/>
        </p:nvSpPr>
        <p:spPr>
          <a:xfrm>
            <a:off x="5155379" y="2852936"/>
            <a:ext cx="45719" cy="20473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7" name="Rechteck 406"/>
          <p:cNvSpPr/>
          <p:nvPr/>
        </p:nvSpPr>
        <p:spPr>
          <a:xfrm>
            <a:off x="1414937" y="3717032"/>
            <a:ext cx="98753" cy="19750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8" name="Rechteck 407"/>
          <p:cNvSpPr/>
          <p:nvPr/>
        </p:nvSpPr>
        <p:spPr>
          <a:xfrm>
            <a:off x="1744521" y="3717031"/>
            <a:ext cx="45719" cy="20473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9" name="Rechteck 408"/>
          <p:cNvSpPr/>
          <p:nvPr/>
        </p:nvSpPr>
        <p:spPr>
          <a:xfrm>
            <a:off x="1573953" y="3717032"/>
            <a:ext cx="45719" cy="20473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0" name="Rechteck 409"/>
          <p:cNvSpPr/>
          <p:nvPr/>
        </p:nvSpPr>
        <p:spPr>
          <a:xfrm>
            <a:off x="7588564" y="3429000"/>
            <a:ext cx="98753" cy="19750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3" name="Rechteck 412"/>
          <p:cNvSpPr/>
          <p:nvPr/>
        </p:nvSpPr>
        <p:spPr>
          <a:xfrm>
            <a:off x="7740352" y="3429000"/>
            <a:ext cx="98753" cy="19750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3131840" y="2276872"/>
            <a:ext cx="45719" cy="20473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2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Extended Trigger Scheme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de-DE" sz="2400" smtClean="0">
                <a:solidFill>
                  <a:srgbClr val="0000FF"/>
                </a:solidFill>
              </a:rPr>
              <a:t>Status report 2014</a:t>
            </a:r>
          </a:p>
          <a:p>
            <a:pPr lvl="1"/>
            <a:r>
              <a:rPr lang="de-DE" sz="2400" i="1"/>
              <a:t>n</a:t>
            </a:r>
            <a:r>
              <a:rPr lang="de-DE" sz="2400" i="1" smtClean="0"/>
              <a:t> =</a:t>
            </a:r>
            <a:r>
              <a:rPr lang="de-DE" sz="2400" smtClean="0"/>
              <a:t> 10 trigger lines</a:t>
            </a:r>
          </a:p>
          <a:p>
            <a:pPr lvl="1"/>
            <a:r>
              <a:rPr lang="de-DE" sz="2400" i="1"/>
              <a:t>m</a:t>
            </a:r>
            <a:r>
              <a:rPr lang="de-DE" sz="2400" i="1" smtClean="0"/>
              <a:t> =</a:t>
            </a:r>
            <a:r>
              <a:rPr lang="de-DE" sz="2400" smtClean="0"/>
              <a:t> 10 signal event types</a:t>
            </a:r>
          </a:p>
          <a:p>
            <a:pPr lvl="1"/>
            <a:r>
              <a:rPr lang="de-DE" sz="2400" smtClean="0"/>
              <a:t>4 energies: </a:t>
            </a:r>
          </a:p>
          <a:p>
            <a:pPr lvl="2"/>
            <a:r>
              <a:rPr lang="de-DE" smtClean="0"/>
              <a:t>E</a:t>
            </a:r>
            <a:r>
              <a:rPr lang="de-DE" baseline="-25000" smtClean="0"/>
              <a:t>cm</a:t>
            </a:r>
            <a:r>
              <a:rPr lang="de-DE" smtClean="0"/>
              <a:t> = 2.4, 3.77, 4.5, 5.5 GeV</a:t>
            </a:r>
          </a:p>
          <a:p>
            <a:pPr lvl="1"/>
            <a:endParaRPr lang="de-DE" sz="2400"/>
          </a:p>
          <a:p>
            <a:r>
              <a:rPr lang="de-DE" sz="2400" smtClean="0">
                <a:solidFill>
                  <a:srgbClr val="0000FF"/>
                </a:solidFill>
              </a:rPr>
              <a:t>Extended scheme 2015</a:t>
            </a:r>
          </a:p>
          <a:p>
            <a:pPr lvl="1"/>
            <a:r>
              <a:rPr lang="de-DE" sz="2400" i="1">
                <a:solidFill>
                  <a:srgbClr val="008000"/>
                </a:solidFill>
              </a:rPr>
              <a:t>n</a:t>
            </a:r>
            <a:r>
              <a:rPr lang="de-DE" sz="2400" i="1" smtClean="0">
                <a:solidFill>
                  <a:srgbClr val="008000"/>
                </a:solidFill>
              </a:rPr>
              <a:t> =</a:t>
            </a:r>
            <a:r>
              <a:rPr lang="de-DE" sz="2400" smtClean="0">
                <a:solidFill>
                  <a:srgbClr val="008000"/>
                </a:solidFill>
              </a:rPr>
              <a:t> 57 trigger lines </a:t>
            </a:r>
            <a:r>
              <a:rPr lang="de-DE" sz="2000" i="1" smtClean="0">
                <a:solidFill>
                  <a:schemeClr val="bg1">
                    <a:lumMod val="50000"/>
                  </a:schemeClr>
                </a:solidFill>
              </a:rPr>
              <a:t>(added subdecays and new modes)</a:t>
            </a:r>
          </a:p>
          <a:p>
            <a:pPr lvl="2"/>
            <a:r>
              <a:rPr lang="de-DE" smtClean="0"/>
              <a:t>Trigger of 17 different particle/reaction types</a:t>
            </a:r>
          </a:p>
          <a:p>
            <a:pPr lvl="1"/>
            <a:r>
              <a:rPr lang="de-DE" sz="2400" i="1">
                <a:solidFill>
                  <a:srgbClr val="008000"/>
                </a:solidFill>
              </a:rPr>
              <a:t>m</a:t>
            </a:r>
            <a:r>
              <a:rPr lang="de-DE" sz="2400" i="1" smtClean="0">
                <a:solidFill>
                  <a:srgbClr val="008000"/>
                </a:solidFill>
              </a:rPr>
              <a:t> =</a:t>
            </a:r>
            <a:r>
              <a:rPr lang="de-DE" sz="2400" smtClean="0">
                <a:solidFill>
                  <a:srgbClr val="008000"/>
                </a:solidFill>
              </a:rPr>
              <a:t> 791 signal event types </a:t>
            </a:r>
            <a:r>
              <a:rPr lang="de-DE" sz="2000" i="1" smtClean="0">
                <a:solidFill>
                  <a:schemeClr val="bg1">
                    <a:lumMod val="50000"/>
                  </a:schemeClr>
                </a:solidFill>
              </a:rPr>
              <a:t>(considering different recoils)</a:t>
            </a:r>
          </a:p>
          <a:p>
            <a:pPr lvl="2" fontAlgn="t"/>
            <a:r>
              <a:rPr lang="de-DE" smtClean="0"/>
              <a:t>10 Recoils:</a:t>
            </a:r>
            <a:r>
              <a:rPr lang="de-DE" i="1" smtClean="0"/>
              <a:t> </a:t>
            </a:r>
            <a:r>
              <a:rPr lang="de-DE" smtClean="0"/>
              <a:t>- /</a:t>
            </a:r>
            <a:r>
              <a:rPr lang="de-DE" i="1" smtClean="0"/>
              <a:t> </a:t>
            </a:r>
            <a:r>
              <a:rPr lang="el-GR" smtClean="0"/>
              <a:t>γ</a:t>
            </a:r>
            <a:r>
              <a:rPr lang="de-DE" smtClean="0"/>
              <a:t> / </a:t>
            </a:r>
            <a:r>
              <a:rPr lang="el-GR" smtClean="0"/>
              <a:t>π</a:t>
            </a:r>
            <a:r>
              <a:rPr lang="de-DE" baseline="30000" smtClean="0"/>
              <a:t>0</a:t>
            </a:r>
            <a:r>
              <a:rPr lang="de-DE"/>
              <a:t>/</a:t>
            </a:r>
            <a:r>
              <a:rPr lang="de-DE" smtClean="0"/>
              <a:t> </a:t>
            </a:r>
            <a:r>
              <a:rPr lang="el-GR" smtClean="0"/>
              <a:t>η</a:t>
            </a:r>
            <a:r>
              <a:rPr lang="de-DE"/>
              <a:t> </a:t>
            </a:r>
            <a:r>
              <a:rPr lang="de-DE" smtClean="0"/>
              <a:t>/ </a:t>
            </a:r>
            <a:r>
              <a:rPr lang="el-GR" smtClean="0"/>
              <a:t>π</a:t>
            </a:r>
            <a:r>
              <a:rPr lang="de-DE" baseline="30000" smtClean="0"/>
              <a:t>0</a:t>
            </a:r>
            <a:r>
              <a:rPr lang="el-GR" smtClean="0"/>
              <a:t>π</a:t>
            </a:r>
            <a:r>
              <a:rPr lang="de-DE" baseline="30000" smtClean="0"/>
              <a:t>0</a:t>
            </a:r>
            <a:r>
              <a:rPr lang="de-DE" smtClean="0"/>
              <a:t>/ </a:t>
            </a:r>
            <a:r>
              <a:rPr lang="el-GR" smtClean="0"/>
              <a:t>π</a:t>
            </a:r>
            <a:r>
              <a:rPr lang="de-DE" baseline="30000" smtClean="0"/>
              <a:t>+</a:t>
            </a:r>
            <a:r>
              <a:rPr lang="el-GR" smtClean="0"/>
              <a:t>π</a:t>
            </a:r>
            <a:r>
              <a:rPr lang="de-DE" baseline="30000" smtClean="0"/>
              <a:t>-</a:t>
            </a:r>
            <a:r>
              <a:rPr lang="de-DE"/>
              <a:t> </a:t>
            </a:r>
            <a:r>
              <a:rPr lang="de-DE" smtClean="0"/>
              <a:t>/ K</a:t>
            </a:r>
            <a:r>
              <a:rPr lang="de-DE" baseline="30000" smtClean="0"/>
              <a:t>+</a:t>
            </a:r>
            <a:r>
              <a:rPr lang="de-DE" smtClean="0"/>
              <a:t>K</a:t>
            </a:r>
            <a:r>
              <a:rPr lang="de-DE" baseline="30000" smtClean="0"/>
              <a:t>-</a:t>
            </a:r>
            <a:r>
              <a:rPr lang="de-DE" smtClean="0"/>
              <a:t> / K</a:t>
            </a:r>
            <a:r>
              <a:rPr lang="de-DE" baseline="30000" smtClean="0"/>
              <a:t>0</a:t>
            </a:r>
            <a:r>
              <a:rPr lang="de-DE" u="sng" smtClean="0"/>
              <a:t>K</a:t>
            </a:r>
            <a:r>
              <a:rPr lang="de-DE" baseline="30000" smtClean="0"/>
              <a:t>0</a:t>
            </a:r>
            <a:r>
              <a:rPr lang="de-DE" smtClean="0"/>
              <a:t> / </a:t>
            </a:r>
            <a:r>
              <a:rPr lang="el-GR" smtClean="0"/>
              <a:t>ηη</a:t>
            </a:r>
            <a:r>
              <a:rPr lang="de-DE"/>
              <a:t> </a:t>
            </a:r>
            <a:r>
              <a:rPr lang="de-DE" smtClean="0"/>
              <a:t>/ </a:t>
            </a:r>
            <a:r>
              <a:rPr lang="el-GR" smtClean="0"/>
              <a:t>π</a:t>
            </a:r>
            <a:r>
              <a:rPr lang="de-DE" baseline="30000" smtClean="0"/>
              <a:t>+</a:t>
            </a:r>
            <a:r>
              <a:rPr lang="el-GR" smtClean="0"/>
              <a:t>π</a:t>
            </a:r>
            <a:r>
              <a:rPr lang="de-DE" baseline="30000" smtClean="0"/>
              <a:t>-</a:t>
            </a:r>
            <a:r>
              <a:rPr lang="el-GR" smtClean="0"/>
              <a:t>π</a:t>
            </a:r>
            <a:r>
              <a:rPr lang="de-DE" baseline="30000" smtClean="0"/>
              <a:t>0</a:t>
            </a:r>
            <a:endParaRPr lang="de-DE" i="1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de-DE" sz="2400" smtClean="0">
                <a:solidFill>
                  <a:srgbClr val="008000"/>
                </a:solidFill>
              </a:rPr>
              <a:t>7 energies: </a:t>
            </a:r>
          </a:p>
          <a:p>
            <a:pPr lvl="2"/>
            <a:r>
              <a:rPr lang="de-DE" smtClean="0"/>
              <a:t>E</a:t>
            </a:r>
            <a:r>
              <a:rPr lang="de-DE" baseline="-25000" smtClean="0"/>
              <a:t>cm</a:t>
            </a:r>
            <a:r>
              <a:rPr lang="de-DE" smtClean="0"/>
              <a:t> = 2.4, 3.0, 3.5, 3.8, 4.5, 5.0, 5.5 GeV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6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'Complete' List of Triggers</a:t>
            </a:r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92443"/>
              </p:ext>
            </p:extLst>
          </p:nvPr>
        </p:nvGraphicFramePr>
        <p:xfrm>
          <a:off x="179511" y="908050"/>
          <a:ext cx="8784976" cy="506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/>
                <a:gridCol w="720080"/>
                <a:gridCol w="5544616"/>
                <a:gridCol w="360040"/>
                <a:gridCol w="720080"/>
                <a:gridCol w="864095"/>
              </a:tblGrid>
              <a:tr h="300234"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Tr#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Res.</a:t>
                      </a:r>
                      <a:endParaRPr lang="de-DE" sz="18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800" smtClean="0"/>
                        <a:t>Channels (BR[%])</a:t>
                      </a:r>
                      <a:endParaRPr lang="de-DE" sz="18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aseline="0" smtClean="0"/>
                        <a:t>N</a:t>
                      </a:r>
                      <a:endParaRPr lang="de-DE" sz="1800" baseline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smtClean="0"/>
                        <a:t>Code</a:t>
                      </a:r>
                      <a:endParaRPr lang="de-DE" sz="18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Σ</a:t>
                      </a:r>
                      <a:r>
                        <a:rPr lang="de-DE" sz="1600" baseline="0" smtClean="0"/>
                        <a:t> BR[%]</a:t>
                      </a:r>
                      <a:endParaRPr lang="de-DE" sz="1600"/>
                    </a:p>
                  </a:txBody>
                  <a:tcPr marL="72000" marR="72000" marT="18000" marB="18000" anchor="ctr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l-GR" sz="1600" smtClean="0">
                          <a:solidFill>
                            <a:srgbClr val="008000"/>
                          </a:solidFill>
                        </a:rPr>
                        <a:t>η</a:t>
                      </a:r>
                      <a:r>
                        <a:rPr lang="de-DE" sz="1600" baseline="-25000" smtClean="0">
                          <a:solidFill>
                            <a:srgbClr val="008000"/>
                          </a:solidFill>
                        </a:rPr>
                        <a:t>c</a:t>
                      </a:r>
                      <a:endParaRPr lang="de-DE" sz="1600" baseline="-25000">
                        <a:solidFill>
                          <a:srgbClr val="008000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K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smtClean="0"/>
                        <a:t>K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el-GR" sz="160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(1.2)</a:t>
                      </a:r>
                      <a:r>
                        <a:rPr lang="de-DE" sz="1600" smtClean="0"/>
                        <a:t>,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K</a:t>
                      </a:r>
                      <a:r>
                        <a:rPr lang="de-DE" sz="1600" baseline="-25000" smtClean="0">
                          <a:solidFill>
                            <a:srgbClr val="CC0099"/>
                          </a:solidFill>
                        </a:rPr>
                        <a:t>S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±</a:t>
                      </a:r>
                      <a:r>
                        <a:rPr lang="el-GR" sz="1600" baseline="0" smtClean="0">
                          <a:solidFill>
                            <a:srgbClr val="CC0099"/>
                          </a:solidFill>
                        </a:rPr>
                        <a:t>π</a:t>
                      </a:r>
                      <a:r>
                        <a:rPr lang="el-GR" sz="1400" baseline="30000" smtClean="0">
                          <a:solidFill>
                            <a:srgbClr val="CC0099"/>
                          </a:solidFill>
                          <a:latin typeface="Arev Sans"/>
                          <a:ea typeface="Arev Sans"/>
                        </a:rPr>
                        <a:t>∓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(2.4)</a:t>
                      </a:r>
                      <a:r>
                        <a:rPr lang="de-DE" sz="1600" baseline="0" smtClean="0"/>
                        <a:t>, </a:t>
                      </a:r>
                      <a:r>
                        <a:rPr lang="el-GR" sz="1600" baseline="0" smtClean="0"/>
                        <a:t>γγ</a:t>
                      </a:r>
                      <a:r>
                        <a:rPr lang="de-DE" sz="1600" baseline="30000" smtClean="0"/>
                        <a:t> 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l-GR" sz="1600" baseline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l-GR" sz="1600" baseline="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l-GR" sz="1600" smtClean="0">
                          <a:solidFill>
                            <a:schemeClr val="tx1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chemeClr val="tx1"/>
                          </a:solidFill>
                        </a:rPr>
                        <a:t>0 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</a:rPr>
                        <a:t>(3.5), </a:t>
                      </a:r>
                      <a:r>
                        <a:rPr lang="de-DE" sz="1600" baseline="0" smtClean="0"/>
                        <a:t>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de-DE" sz="1600" baseline="0" smtClean="0"/>
                        <a:t>K</a:t>
                      </a:r>
                      <a:r>
                        <a:rPr lang="de-DE" sz="1600" baseline="30000" smtClean="0"/>
                        <a:t>±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el-GR" sz="1600" baseline="0" smtClean="0"/>
                        <a:t>π</a:t>
                      </a:r>
                      <a:r>
                        <a:rPr lang="el-GR" sz="1400" baseline="30000" smtClean="0">
                          <a:latin typeface="Arev Sans"/>
                          <a:ea typeface="Arev Sans"/>
                        </a:rPr>
                        <a:t>∓</a:t>
                      </a:r>
                      <a:r>
                        <a:rPr lang="de-DE" sz="1600" baseline="0" smtClean="0">
                          <a:solidFill>
                            <a:schemeClr val="tx1"/>
                          </a:solidFill>
                        </a:rPr>
                        <a:t> (1.8)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sz="1600" baseline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22x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>
                          <a:solidFill>
                            <a:schemeClr val="tx1"/>
                          </a:solidFill>
                        </a:rPr>
                        <a:t>8.3</a:t>
                      </a:r>
                      <a:endParaRPr lang="de-DE" sz="1600">
                        <a:solidFill>
                          <a:schemeClr val="tx1"/>
                        </a:solidFill>
                      </a:endParaRPr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8000"/>
                          </a:solidFill>
                        </a:rPr>
                        <a:t>J/</a:t>
                      </a:r>
                      <a:r>
                        <a:rPr lang="el-GR" sz="1600" smtClean="0">
                          <a:solidFill>
                            <a:srgbClr val="008000"/>
                          </a:solidFill>
                        </a:rPr>
                        <a:t>ψ</a:t>
                      </a:r>
                      <a:endParaRPr lang="de-DE" sz="1600">
                        <a:solidFill>
                          <a:srgbClr val="008000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CC0099"/>
                          </a:solidFill>
                        </a:rPr>
                        <a:t>e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+</a:t>
                      </a:r>
                      <a:r>
                        <a:rPr lang="de-DE" sz="1600" smtClean="0">
                          <a:solidFill>
                            <a:srgbClr val="CC0099"/>
                          </a:solidFill>
                        </a:rPr>
                        <a:t> e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(5.9)</a:t>
                      </a:r>
                      <a:r>
                        <a:rPr lang="de-DE" sz="1600" smtClean="0">
                          <a:solidFill>
                            <a:srgbClr val="CC0099"/>
                          </a:solidFill>
                        </a:rPr>
                        <a:t>, </a:t>
                      </a:r>
                      <a:r>
                        <a:rPr lang="el-GR" sz="1600" smtClean="0">
                          <a:solidFill>
                            <a:srgbClr val="CC0099"/>
                          </a:solidFill>
                        </a:rPr>
                        <a:t>μ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+</a:t>
                      </a:r>
                      <a:r>
                        <a:rPr lang="de-DE" sz="160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l-GR" sz="1600" smtClean="0">
                          <a:solidFill>
                            <a:srgbClr val="CC0099"/>
                          </a:solidFill>
                        </a:rPr>
                        <a:t>μ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(5.9)</a:t>
                      </a:r>
                      <a:endParaRPr lang="de-DE" sz="1600" baseline="30000">
                        <a:solidFill>
                          <a:srgbClr val="CC0099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2</a:t>
                      </a:r>
                      <a:endParaRPr lang="de-DE" sz="1600" baseline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20x</a:t>
                      </a:r>
                      <a:endParaRPr lang="de-DE" sz="16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/>
                        <a:t>11.9</a:t>
                      </a:r>
                      <a:endParaRPr lang="de-DE" sz="160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3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l-GR" sz="1600" smtClean="0">
                          <a:solidFill>
                            <a:srgbClr val="008000"/>
                          </a:solidFill>
                        </a:rPr>
                        <a:t>χ</a:t>
                      </a:r>
                      <a:r>
                        <a:rPr lang="de-DE" sz="1600" baseline="-25000" smtClean="0">
                          <a:solidFill>
                            <a:srgbClr val="008000"/>
                          </a:solidFill>
                        </a:rPr>
                        <a:t>c0</a:t>
                      </a:r>
                      <a:endParaRPr lang="de-DE" sz="1600" baseline="-25000">
                        <a:solidFill>
                          <a:srgbClr val="008000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de-DE" sz="1600" smtClean="0"/>
                        <a:t> </a:t>
                      </a:r>
                      <a:r>
                        <a:rPr lang="de-DE" sz="1600" baseline="30000" smtClean="0"/>
                        <a:t> </a:t>
                      </a:r>
                      <a:r>
                        <a:rPr lang="de-DE" sz="1600" baseline="0" smtClean="0"/>
                        <a:t>K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baseline="0" smtClean="0"/>
                        <a:t> K</a:t>
                      </a:r>
                      <a:r>
                        <a:rPr lang="de-DE" sz="1600" baseline="30000" smtClean="0"/>
                        <a:t>-  </a:t>
                      </a:r>
                      <a:r>
                        <a:rPr lang="de-DE" sz="1600" baseline="0" smtClean="0"/>
                        <a:t>(1.8)</a:t>
                      </a:r>
                      <a:r>
                        <a:rPr lang="de-DE" sz="1600" smtClean="0"/>
                        <a:t>,</a:t>
                      </a:r>
                      <a:r>
                        <a:rPr lang="de-DE" sz="1600" baseline="0" smtClean="0"/>
                        <a:t> K</a:t>
                      </a:r>
                      <a:r>
                        <a:rPr lang="de-DE" sz="1600" baseline="30000" smtClean="0"/>
                        <a:t>±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π</a:t>
                      </a:r>
                      <a:r>
                        <a:rPr lang="el-GR" sz="1400" baseline="30000" smtClean="0">
                          <a:latin typeface="Arev Sans"/>
                          <a:ea typeface="Arev Sans"/>
                        </a:rPr>
                        <a:t>∓</a:t>
                      </a:r>
                      <a:r>
                        <a:rPr lang="de-DE" sz="1600" baseline="0" smtClean="0"/>
                        <a:t> 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(0.8)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2</a:t>
                      </a:r>
                      <a:endParaRPr lang="de-DE" sz="1600" baseline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24x</a:t>
                      </a:r>
                      <a:endParaRPr lang="de-DE" sz="16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/>
                        <a:t>2.6</a:t>
                      </a:r>
                      <a:endParaRPr lang="de-DE" sz="160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4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de-DE" sz="1600" baseline="3000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de-DE" sz="1600" baseline="30000">
                        <a:solidFill>
                          <a:srgbClr val="0000FF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CC0099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</a:t>
                      </a:r>
                      <a:r>
                        <a:rPr lang="el-GR" sz="1600" baseline="0" smtClean="0">
                          <a:solidFill>
                            <a:srgbClr val="CC0099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+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(3.9)</a:t>
                      </a:r>
                      <a:r>
                        <a:rPr lang="de-DE" sz="1600" baseline="0" smtClean="0"/>
                        <a:t>, K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(13.9), K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de-DE" sz="1600" baseline="0" smtClean="0"/>
                        <a:t>2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- </a:t>
                      </a:r>
                      <a:r>
                        <a:rPr lang="de-DE" sz="1600" baseline="0" smtClean="0"/>
                        <a:t>(8.1), 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(3.7), 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- </a:t>
                      </a:r>
                      <a:r>
                        <a:rPr lang="de-DE" sz="1600" baseline="0" smtClean="0"/>
                        <a:t>(2.0)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5</a:t>
                      </a:r>
                      <a:endParaRPr lang="de-DE" sz="1600" baseline="0"/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10x</a:t>
                      </a:r>
                      <a:endParaRPr lang="de-DE" sz="16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/>
                        <a:t>31.6</a:t>
                      </a:r>
                      <a:endParaRPr lang="de-DE" sz="160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5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de-DE" sz="1600" baseline="3000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de-DE" sz="1600" baseline="30000">
                        <a:solidFill>
                          <a:srgbClr val="0000FF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2</a:t>
                      </a:r>
                      <a:r>
                        <a:rPr lang="el-GR" sz="1600" baseline="0" smtClean="0">
                          <a:solidFill>
                            <a:srgbClr val="CC0099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+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(9.4)</a:t>
                      </a:r>
                      <a:r>
                        <a:rPr lang="de-DE" sz="1600" baseline="0" smtClean="0"/>
                        <a:t>, K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de-DE" sz="1600" baseline="0" smtClean="0"/>
                        <a:t>2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(6.1), 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de-DE" sz="1600" baseline="0" smtClean="0"/>
                        <a:t>2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- </a:t>
                      </a:r>
                      <a:r>
                        <a:rPr lang="de-DE" sz="1600" baseline="0" smtClean="0"/>
                        <a:t>(2.1), 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(4.8)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4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12x</a:t>
                      </a:r>
                      <a:endParaRPr lang="de-DE" sz="16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/>
                        <a:t>22.4</a:t>
                      </a:r>
                      <a:endParaRPr lang="de-DE" sz="160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6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de-DE" sz="1600" baseline="-2500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de-DE" sz="1600" baseline="3000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de-DE" sz="1600" baseline="30000">
                        <a:solidFill>
                          <a:srgbClr val="0000FF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+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l-GR" sz="1600" baseline="0" smtClean="0">
                          <a:solidFill>
                            <a:srgbClr val="CC0099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±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(5.5)</a:t>
                      </a:r>
                      <a:r>
                        <a:rPr lang="de-DE" sz="1600" baseline="0" smtClean="0"/>
                        <a:t>, K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baseline="0" smtClean="0"/>
                        <a:t> K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±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(5.6)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2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14x</a:t>
                      </a:r>
                      <a:endParaRPr lang="de-DE" sz="16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/>
                        <a:t>11.1</a:t>
                      </a:r>
                      <a:endParaRPr lang="de-DE" sz="160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7</a:t>
                      </a:r>
                      <a:endParaRPr lang="de-DE" sz="16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rgbClr val="0000FF"/>
                          </a:solidFill>
                        </a:rPr>
                        <a:t>D*</a:t>
                      </a:r>
                      <a:r>
                        <a:rPr lang="de-DE" sz="1600" baseline="3000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de-DE" sz="1600" baseline="30000">
                        <a:solidFill>
                          <a:srgbClr val="0000FF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/>
                        <a:t>D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(61.9), </a:t>
                      </a:r>
                      <a:r>
                        <a:rPr lang="de-DE" sz="1600" smtClean="0"/>
                        <a:t>D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(38.1)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10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smtClean="0"/>
                        <a:t>11x</a:t>
                      </a:r>
                      <a:endParaRPr lang="de-DE" sz="160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smtClean="0"/>
                        <a:t>31.6</a:t>
                      </a:r>
                      <a:endParaRPr lang="de-DE" sz="160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8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D*</a:t>
                      </a:r>
                      <a:r>
                        <a:rPr lang="de-DE" sz="1600" baseline="3000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de-DE" sz="1600" baseline="30000">
                        <a:solidFill>
                          <a:srgbClr val="0000FF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/>
                        <a:t>D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+ </a:t>
                      </a:r>
                      <a:r>
                        <a:rPr lang="de-DE" sz="1600" baseline="0" smtClean="0"/>
                        <a:t>(67.7), </a:t>
                      </a:r>
                      <a:r>
                        <a:rPr lang="de-DE" sz="1600" smtClean="0"/>
                        <a:t>D</a:t>
                      </a:r>
                      <a:r>
                        <a:rPr lang="de-DE" sz="1600" baseline="30000" smtClean="0"/>
                        <a:t>+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(30.7)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9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13x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aseline="0" smtClean="0"/>
                        <a:t>28.7</a:t>
                      </a:r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9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D</a:t>
                      </a:r>
                      <a:r>
                        <a:rPr lang="de-DE" sz="1600" baseline="-25000" smtClean="0">
                          <a:solidFill>
                            <a:srgbClr val="0000FF"/>
                          </a:solidFill>
                        </a:rPr>
                        <a:t>s</a:t>
                      </a:r>
                      <a:r>
                        <a:rPr lang="de-DE" sz="1600" baseline="0" smtClean="0">
                          <a:solidFill>
                            <a:srgbClr val="0000FF"/>
                          </a:solidFill>
                        </a:rPr>
                        <a:t>*</a:t>
                      </a:r>
                      <a:r>
                        <a:rPr lang="de-DE" sz="1600" baseline="3000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de-DE" sz="1600" baseline="30000">
                        <a:solidFill>
                          <a:srgbClr val="0000FF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smtClean="0"/>
                        <a:t>D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(94.2)</a:t>
                      </a:r>
                      <a:endParaRPr lang="de-DE" sz="1600" baseline="3000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2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15x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aseline="0" smtClean="0"/>
                        <a:t>10.5</a:t>
                      </a:r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10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Λ</a:t>
                      </a:r>
                      <a:endParaRPr lang="de-DE" sz="1600" baseline="30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p </a:t>
                      </a:r>
                      <a:r>
                        <a:rPr lang="el-GR" sz="1600" baseline="0" smtClean="0">
                          <a:solidFill>
                            <a:srgbClr val="CC0099"/>
                          </a:solidFill>
                        </a:rPr>
                        <a:t>π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(63.9)</a:t>
                      </a:r>
                      <a:endParaRPr lang="de-DE" sz="1600" baseline="30000" smtClean="0">
                        <a:solidFill>
                          <a:srgbClr val="CC0099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1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400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aseline="0" smtClean="0"/>
                        <a:t>63.9</a:t>
                      </a:r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11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Λ</a:t>
                      </a:r>
                      <a:r>
                        <a:rPr lang="de-DE" sz="1600" baseline="-250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</a:t>
                      </a:r>
                      <a:r>
                        <a:rPr lang="de-DE" sz="1600" baseline="300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p K</a:t>
                      </a:r>
                      <a:r>
                        <a:rPr lang="el-GR" sz="1600" baseline="30000" smtClean="0">
                          <a:solidFill>
                            <a:srgbClr val="CC0099"/>
                          </a:solidFill>
                          <a:latin typeface="Arev Sans"/>
                          <a:ea typeface="Arev Sans"/>
                        </a:rPr>
                        <a:t>∓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</a:t>
                      </a:r>
                      <a:r>
                        <a:rPr lang="el-GR" sz="1600" baseline="0" smtClean="0">
                          <a:solidFill>
                            <a:srgbClr val="CC0099"/>
                          </a:solidFill>
                        </a:rPr>
                        <a:t>π</a:t>
                      </a:r>
                      <a:r>
                        <a:rPr lang="de-DE" sz="1400" baseline="30000" smtClean="0">
                          <a:solidFill>
                            <a:srgbClr val="CC0099"/>
                          </a:solidFill>
                        </a:rPr>
                        <a:t>±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(5.0)</a:t>
                      </a:r>
                      <a:r>
                        <a:rPr lang="de-DE" sz="1400" baseline="0" smtClean="0"/>
                        <a:t>, </a:t>
                      </a:r>
                      <a:r>
                        <a:rPr lang="de-DE" sz="1600" baseline="0" smtClean="0"/>
                        <a:t>p K</a:t>
                      </a:r>
                      <a:r>
                        <a:rPr lang="el-GR" sz="1600" baseline="30000" smtClean="0">
                          <a:latin typeface="Arev Sans"/>
                          <a:ea typeface="Arev Sans"/>
                        </a:rPr>
                        <a:t>∓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400" baseline="30000" smtClean="0"/>
                        <a:t>±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(3.4), p K</a:t>
                      </a:r>
                      <a:r>
                        <a:rPr lang="de-DE" sz="1600" baseline="-25000" smtClean="0"/>
                        <a:t>S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 </a:t>
                      </a:r>
                      <a:r>
                        <a:rPr lang="de-DE" sz="1600" baseline="0" smtClean="0"/>
                        <a:t>(1.2)</a:t>
                      </a:r>
                      <a:endParaRPr lang="de-DE" sz="1600" baseline="3000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3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42x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aseline="0" smtClean="0"/>
                        <a:t>9.6</a:t>
                      </a:r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12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el-GR" sz="16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Σ</a:t>
                      </a:r>
                      <a:r>
                        <a:rPr lang="de-DE" sz="1600" baseline="3000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+</a:t>
                      </a:r>
                      <a:endParaRPr lang="de-DE" sz="1600" baseline="3000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p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</a:t>
                      </a:r>
                      <a:r>
                        <a:rPr lang="de-DE" sz="1600" baseline="0" smtClean="0"/>
                        <a:t> (51.6)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1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410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aseline="0" smtClean="0"/>
                        <a:t>51.6</a:t>
                      </a:r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13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baseline="0" smtClean="0"/>
                        <a:t>φ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+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K</a:t>
                      </a:r>
                      <a:r>
                        <a:rPr lang="de-DE" sz="1600" baseline="30000" smtClean="0">
                          <a:solidFill>
                            <a:srgbClr val="CC0099"/>
                          </a:solidFill>
                        </a:rPr>
                        <a:t>-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 (48.9)</a:t>
                      </a:r>
                      <a:endParaRPr lang="de-DE" sz="1600" baseline="30000" smtClean="0">
                        <a:solidFill>
                          <a:srgbClr val="CC0099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1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500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baseline="0" smtClean="0"/>
                        <a:t>48.9</a:t>
                      </a:r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14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r>
                        <a:rPr lang="de-DE" sz="1600" smtClean="0"/>
                        <a:t>e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smtClean="0"/>
                        <a:t> e</a:t>
                      </a:r>
                      <a:r>
                        <a:rPr lang="de-DE" sz="1600" baseline="30000" smtClean="0"/>
                        <a:t>-  </a:t>
                      </a:r>
                      <a:r>
                        <a:rPr lang="de-DE" sz="1600" baseline="0" smtClean="0"/>
                        <a:t>X</a:t>
                      </a:r>
                      <a:endParaRPr lang="de-DE" sz="1600" baseline="3000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NR; X = </a:t>
                      </a:r>
                      <a:r>
                        <a:rPr lang="de-DE" sz="1600" baseline="0" smtClean="0">
                          <a:solidFill>
                            <a:srgbClr val="CC0099"/>
                          </a:solidFill>
                        </a:rPr>
                        <a:t>none</a:t>
                      </a:r>
                      <a:r>
                        <a:rPr lang="de-DE" sz="1600" baseline="0" smtClean="0"/>
                        <a:t> / </a:t>
                      </a: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/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</a:t>
                      </a:r>
                      <a:endParaRPr lang="de-DE" sz="1600" baseline="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3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60x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15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smtClean="0"/>
                        <a:t>μ</a:t>
                      </a:r>
                      <a:r>
                        <a:rPr lang="de-DE" sz="1600" baseline="30000" smtClean="0"/>
                        <a:t>+</a:t>
                      </a:r>
                      <a:r>
                        <a:rPr lang="de-DE" sz="1600" smtClean="0"/>
                        <a:t> </a:t>
                      </a:r>
                      <a:r>
                        <a:rPr lang="el-GR" sz="1600" smtClean="0"/>
                        <a:t>μ</a:t>
                      </a:r>
                      <a:r>
                        <a:rPr lang="de-DE" sz="1600" baseline="30000" smtClean="0"/>
                        <a:t>-</a:t>
                      </a:r>
                      <a:r>
                        <a:rPr lang="de-DE" sz="1600" baseline="0" smtClean="0"/>
                        <a:t> X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NR; X = none / </a:t>
                      </a: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/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</a:t>
                      </a:r>
                      <a:endParaRPr lang="de-DE" sz="1600" baseline="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3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62x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16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</a:t>
                      </a: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X</a:t>
                      </a:r>
                      <a:endParaRPr lang="de-DE" sz="160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NR; X = none / </a:t>
                      </a:r>
                      <a:r>
                        <a:rPr lang="el-GR" sz="1600" baseline="0" smtClean="0"/>
                        <a:t>γ</a:t>
                      </a:r>
                      <a:r>
                        <a:rPr lang="de-DE" sz="1600" baseline="0" smtClean="0"/>
                        <a:t> / </a:t>
                      </a:r>
                      <a:r>
                        <a:rPr lang="el-GR" sz="1600" baseline="0" smtClean="0"/>
                        <a:t>π</a:t>
                      </a:r>
                      <a:r>
                        <a:rPr lang="de-DE" sz="1600" baseline="30000" smtClean="0"/>
                        <a:t>0</a:t>
                      </a:r>
                      <a:endParaRPr lang="de-DE" sz="1600" baseline="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3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64x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endParaRPr lang="de-DE" sz="1600" baseline="0"/>
                    </a:p>
                  </a:txBody>
                  <a:tcPr marR="144000" marT="18000" marB="18000"/>
                </a:tc>
              </a:tr>
              <a:tr h="273810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17</a:t>
                      </a:r>
                      <a:endParaRPr lang="de-DE" sz="1600" baseline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aseline="0" smtClean="0"/>
                        <a:t>γπ</a:t>
                      </a:r>
                      <a:r>
                        <a:rPr lang="de-DE" sz="1600" baseline="30000" smtClean="0"/>
                        <a:t>0</a:t>
                      </a:r>
                      <a:endParaRPr lang="de-DE" sz="1600" baseline="0" smtClean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NR</a:t>
                      </a: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aseline="0" smtClean="0"/>
                        <a:t>1</a:t>
                      </a:r>
                    </a:p>
                  </a:txBody>
                  <a:tcPr marL="36000" marR="36000"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smtClean="0"/>
                        <a:t>660</a:t>
                      </a:r>
                      <a:endParaRPr lang="de-DE" sz="1600" baseline="0"/>
                    </a:p>
                  </a:txBody>
                  <a:tcPr marR="144000" marT="18000" marB="18000"/>
                </a:tc>
                <a:tc>
                  <a:txBody>
                    <a:bodyPr/>
                    <a:lstStyle/>
                    <a:p>
                      <a:pPr algn="r"/>
                      <a:endParaRPr lang="de-DE" sz="1600" baseline="0"/>
                    </a:p>
                  </a:txBody>
                  <a:tcPr marR="144000" marT="18000" marB="18000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985627" y="6042774"/>
            <a:ext cx="3098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/>
              <a:t>A</a:t>
            </a:r>
            <a:r>
              <a:rPr lang="de-DE" sz="1600" i="1" smtClean="0"/>
              <a:t>ll K</a:t>
            </a:r>
            <a:r>
              <a:rPr lang="de-DE" sz="1600" i="1" baseline="-25000" smtClean="0"/>
              <a:t>S</a:t>
            </a:r>
            <a:r>
              <a:rPr lang="de-DE" sz="1600" i="1" smtClean="0"/>
              <a:t> mode include BR(K</a:t>
            </a:r>
            <a:r>
              <a:rPr lang="de-DE" sz="1600" i="1" baseline="-25000" smtClean="0"/>
              <a:t>S</a:t>
            </a:r>
            <a:r>
              <a:rPr lang="de-DE" sz="1600" i="1" smtClean="0"/>
              <a:t> </a:t>
            </a:r>
            <a:r>
              <a:rPr lang="de-DE" sz="1600" i="1" smtClean="0">
                <a:latin typeface="Arev Sans"/>
                <a:ea typeface="Arev Sans"/>
              </a:rPr>
              <a:t>→ </a:t>
            </a:r>
            <a:r>
              <a:rPr lang="el-GR" sz="1600" i="1" smtClean="0"/>
              <a:t>π</a:t>
            </a:r>
            <a:r>
              <a:rPr lang="de-DE" sz="1600" i="1" baseline="30000"/>
              <a:t>+</a:t>
            </a:r>
            <a:r>
              <a:rPr lang="de-DE" sz="1600" i="1"/>
              <a:t> </a:t>
            </a:r>
            <a:r>
              <a:rPr lang="el-GR" sz="1600" i="1"/>
              <a:t>π</a:t>
            </a:r>
            <a:r>
              <a:rPr lang="de-DE" sz="1600" i="1" baseline="30000" smtClean="0"/>
              <a:t>-</a:t>
            </a:r>
            <a:r>
              <a:rPr lang="de-DE" sz="1600" i="1" smtClean="0"/>
              <a:t>) </a:t>
            </a:r>
            <a:r>
              <a:rPr lang="de-DE" sz="1600" i="1" smtClean="0">
                <a:latin typeface="Arev Sans"/>
                <a:ea typeface="Arev Sans"/>
              </a:rPr>
              <a:t> </a:t>
            </a:r>
            <a:endParaRPr lang="de-DE" sz="1600" i="1"/>
          </a:p>
        </p:txBody>
      </p:sp>
      <p:sp>
        <p:nvSpPr>
          <p:cNvPr id="7" name="Textfeld 6"/>
          <p:cNvSpPr txBox="1"/>
          <p:nvPr/>
        </p:nvSpPr>
        <p:spPr>
          <a:xfrm>
            <a:off x="6876256" y="601199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mtClean="0"/>
              <a:t>Σ</a:t>
            </a:r>
            <a:r>
              <a:rPr lang="de-DE" smtClean="0"/>
              <a:t>=57</a:t>
            </a: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9512" y="6042774"/>
            <a:ext cx="249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i="1" smtClean="0">
                <a:solidFill>
                  <a:srgbClr val="CC0099"/>
                </a:solidFill>
              </a:rPr>
              <a:t>Triggers/modes from report</a:t>
            </a:r>
            <a:endParaRPr lang="de-DE" sz="1600" i="1">
              <a:solidFill>
                <a:srgbClr val="CC0099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5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Charmonia</a:t>
            </a:r>
            <a:endParaRPr lang="de-DE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413717"/>
              </p:ext>
            </p:extLst>
          </p:nvPr>
        </p:nvGraphicFramePr>
        <p:xfrm>
          <a:off x="467544" y="981907"/>
          <a:ext cx="7848872" cy="530352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518"/>
                <a:gridCol w="1651747"/>
                <a:gridCol w="2917939"/>
                <a:gridCol w="1436668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Reaction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Trigger</a:t>
                      </a:r>
                      <a:r>
                        <a:rPr lang="de-DE" sz="1200" b="1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#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via decay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Taggable</a:t>
                      </a:r>
                      <a:endParaRPr lang="de-DE" sz="12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η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200" u="none" strike="noStrike" smtClean="0"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effectLst/>
                        </a:rPr>
                        <a:t>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1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8.3%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effectLst/>
                        </a:rPr>
                        <a:t>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1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11.9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c0</a:t>
                      </a:r>
                      <a:r>
                        <a:rPr lang="de-DE" sz="1200" u="none" strike="noStrike" smtClean="0">
                          <a:effectLst/>
                        </a:rPr>
                        <a:t>(1P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3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1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2.6%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c1</a:t>
                      </a:r>
                      <a:r>
                        <a:rPr lang="de-DE" sz="1200" u="none" strike="noStrike" smtClean="0">
                          <a:effectLst/>
                        </a:rPr>
                        <a:t>(1P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γ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(34,4%)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4.1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c2</a:t>
                      </a:r>
                      <a:r>
                        <a:rPr lang="de-DE" sz="1200" u="none" strike="noStrike" smtClean="0">
                          <a:effectLst/>
                        </a:rPr>
                        <a:t>(1P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γ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(19,5%)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2.3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h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200" u="none" strike="noStrike" smtClean="0"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effectLst/>
                        </a:rPr>
                        <a:t>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η</a:t>
                      </a:r>
                      <a:r>
                        <a:rPr lang="de-DE" sz="1200" u="none" strike="noStrike" baseline="-25000" smtClean="0">
                          <a:solidFill>
                            <a:srgbClr val="008000"/>
                          </a:solidFill>
                          <a:effectLst/>
                        </a:rPr>
                        <a:t>c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γ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(54,3%)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4.5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η</a:t>
                      </a:r>
                      <a:r>
                        <a:rPr lang="de-DE" sz="1200" u="none" strike="noStrike" baseline="-25000" smtClean="0">
                          <a:solidFill>
                            <a:srgbClr val="FF0000"/>
                          </a:solidFill>
                          <a:effectLst/>
                        </a:rPr>
                        <a:t>c</a:t>
                      </a:r>
                      <a:r>
                        <a:rPr lang="de-DE" sz="12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(2S</a:t>
                      </a:r>
                      <a:r>
                        <a:rPr lang="de-DE" sz="1200" u="none" strike="noStrike">
                          <a:solidFill>
                            <a:srgbClr val="FF0000"/>
                          </a:solidFill>
                          <a:effectLst/>
                        </a:rPr>
                        <a:t>) + X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solidFill>
                            <a:srgbClr val="FF0000"/>
                          </a:solidFill>
                          <a:effectLst/>
                        </a:rPr>
                        <a:t>--</a:t>
                      </a:r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lang="de-DE" sz="12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effectLst/>
                        </a:rPr>
                        <a:t>(2S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X (59,6%)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7.1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effectLst/>
                        </a:rPr>
                        <a:t>(3770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4,5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 (52%), D</a:t>
                      </a:r>
                      <a:r>
                        <a:rPr lang="de-DE" sz="12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(41%)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44,0%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X(3823)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solidFill>
                            <a:srgbClr val="008000"/>
                          </a:solidFill>
                          <a:effectLst/>
                        </a:rPr>
                        <a:t>c1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γ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4.1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X(3872)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-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(&gt;2,6%),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200" u="sng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el-GR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 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(&gt;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32%)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&gt; 17.4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</a:t>
                      </a:r>
                      <a:r>
                        <a:rPr lang="de-DE" sz="1200" u="none" strike="noStrike" baseline="-25000">
                          <a:effectLst/>
                        </a:rPr>
                        <a:t>c</a:t>
                      </a:r>
                      <a:r>
                        <a:rPr lang="de-DE" sz="1200" u="none" strike="noStrike" baseline="30000">
                          <a:effectLst/>
                        </a:rPr>
                        <a:t>+</a:t>
                      </a:r>
                      <a:r>
                        <a:rPr lang="de-DE" sz="1200" u="none" strike="noStrike">
                          <a:effectLst/>
                        </a:rPr>
                        <a:t>(3900)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2,4,5,7,8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 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(?),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(DD*)+ 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11.9%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</a:t>
                      </a:r>
                      <a:r>
                        <a:rPr lang="de-DE" sz="1200" u="none" strike="noStrike" baseline="-25000">
                          <a:effectLst/>
                        </a:rPr>
                        <a:t>c</a:t>
                      </a:r>
                      <a:r>
                        <a:rPr lang="de-DE" sz="1200" u="none" strike="noStrike" baseline="30000">
                          <a:effectLst/>
                        </a:rPr>
                        <a:t>0</a:t>
                      </a:r>
                      <a:r>
                        <a:rPr lang="de-DE" sz="1200" u="none" strike="noStrike">
                          <a:effectLst/>
                        </a:rPr>
                        <a:t>(3900)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0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11.9%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c0</a:t>
                      </a:r>
                      <a:r>
                        <a:rPr lang="de-DE" sz="1200" u="none" strike="noStrike" smtClean="0">
                          <a:effectLst/>
                        </a:rPr>
                        <a:t>(2P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4,7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200" u="none" strike="noStrike" baseline="0" smtClean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de-DE" sz="1200" u="sng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(&gt;71%)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32.0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effectLst/>
                        </a:rPr>
                        <a:t>c2</a:t>
                      </a:r>
                      <a:r>
                        <a:rPr lang="de-DE" sz="1200" u="none" strike="noStrike" smtClean="0">
                          <a:effectLst/>
                        </a:rPr>
                        <a:t>(2P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4,5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sng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39%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X(3940)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4,5,7,8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* (&gt;45% @ 90CL)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&gt; 20%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</a:t>
                      </a:r>
                      <a:r>
                        <a:rPr lang="de-DE" sz="1200" u="none" strike="noStrike" baseline="30000">
                          <a:effectLst/>
                        </a:rPr>
                        <a:t>+</a:t>
                      </a:r>
                      <a:r>
                        <a:rPr lang="de-DE" sz="1200" u="none" strike="noStrike">
                          <a:effectLst/>
                        </a:rPr>
                        <a:t>(4020)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7,8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D*</a:t>
                      </a:r>
                      <a:r>
                        <a:rPr lang="de-DE" sz="1200" u="sng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* 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</a:t>
                      </a:r>
                      <a:r>
                        <a:rPr lang="de-DE" sz="1200" b="0" i="0" u="none" strike="noStrike" baseline="0" smtClean="0">
                          <a:effectLst/>
                          <a:latin typeface="+mn-lt"/>
                        </a:rPr>
                        <a:t> 49%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effectLst/>
                        </a:rPr>
                        <a:t>(4040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4,5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sng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</a:t>
                      </a:r>
                      <a:r>
                        <a:rPr lang="de-DE" sz="1200" b="0" i="0" u="none" strike="noStrike" baseline="0" smtClean="0">
                          <a:effectLst/>
                          <a:latin typeface="+mn-lt"/>
                        </a:rPr>
                        <a:t> 40%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</a:t>
                      </a:r>
                      <a:r>
                        <a:rPr lang="de-DE" sz="1200" u="none" strike="noStrike" baseline="30000">
                          <a:effectLst/>
                        </a:rPr>
                        <a:t>+</a:t>
                      </a:r>
                      <a:r>
                        <a:rPr lang="de-DE" sz="1200" u="none" strike="noStrike">
                          <a:effectLst/>
                        </a:rPr>
                        <a:t>(4050)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solidFill>
                            <a:srgbClr val="008000"/>
                          </a:solidFill>
                          <a:effectLst/>
                        </a:rPr>
                        <a:t>c1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4.1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effectLst/>
                        </a:rPr>
                        <a:t>(4160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4,5,7,8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, D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*, D*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* 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</a:t>
                      </a:r>
                      <a:r>
                        <a:rPr lang="de-DE" sz="1200" b="0" i="0" u="none" strike="noStrike" baseline="0" smtClean="0">
                          <a:effectLst/>
                          <a:latin typeface="+mn-lt"/>
                        </a:rPr>
                        <a:t> 40%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X(4160)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7,8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D*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* 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</a:t>
                      </a:r>
                      <a:r>
                        <a:rPr lang="de-DE" sz="1200" b="0" i="0" u="none" strike="noStrike" baseline="0" smtClean="0">
                          <a:effectLst/>
                          <a:latin typeface="+mn-lt"/>
                        </a:rPr>
                        <a:t> 49%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X(4250)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χ</a:t>
                      </a:r>
                      <a:r>
                        <a:rPr lang="de-DE" sz="1200" u="none" strike="noStrike" baseline="-25000" smtClean="0">
                          <a:solidFill>
                            <a:srgbClr val="008000"/>
                          </a:solidFill>
                          <a:effectLst/>
                        </a:rPr>
                        <a:t>c1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4.1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X(4260)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X 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11.9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X(4350)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2,13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J/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φ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54.9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X(4360)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(2S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)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-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7.1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effectLst/>
                        </a:rPr>
                        <a:t>(4415</a:t>
                      </a:r>
                      <a:r>
                        <a:rPr lang="de-DE" sz="1200" u="none" strike="noStrike">
                          <a:effectLst/>
                        </a:rPr>
                        <a:t>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4,5,6,7,8,9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sng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, 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2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2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de-DE" sz="12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200" u="none" strike="noStrike">
                          <a:solidFill>
                            <a:srgbClr val="0000FF"/>
                          </a:solidFill>
                          <a:effectLst/>
                        </a:rPr>
                        <a:t>(?)</a:t>
                      </a:r>
                      <a:endParaRPr lang="de-DE" sz="12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</a:t>
                      </a:r>
                      <a:r>
                        <a:rPr lang="de-DE" sz="1200" b="0" i="0" u="none" strike="noStrike" baseline="0" smtClean="0">
                          <a:effectLst/>
                          <a:latin typeface="+mn-lt"/>
                        </a:rPr>
                        <a:t> 20%</a:t>
                      </a:r>
                      <a:endParaRPr lang="de-DE" sz="1200" b="0" i="0" u="none" strike="noStrike">
                        <a:effectLst/>
                        <a:latin typeface="+mn-lt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Z</a:t>
                      </a:r>
                      <a:r>
                        <a:rPr lang="de-DE" sz="1200" u="none" strike="noStrike" baseline="30000">
                          <a:effectLst/>
                        </a:rPr>
                        <a:t>+</a:t>
                      </a:r>
                      <a:r>
                        <a:rPr lang="de-DE" sz="1200" u="none" strike="noStrike">
                          <a:effectLst/>
                        </a:rPr>
                        <a:t>(4430)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(2S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)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7.1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u="none" strike="noStrike">
                          <a:effectLst/>
                        </a:rPr>
                        <a:t>X(4660) + X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2</a:t>
                      </a:r>
                      <a:endParaRPr lang="de-DE" sz="12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ψ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(2S</a:t>
                      </a:r>
                      <a:r>
                        <a:rPr lang="de-DE" sz="1200" u="none" strike="noStrike">
                          <a:solidFill>
                            <a:srgbClr val="008000"/>
                          </a:solidFill>
                          <a:effectLst/>
                        </a:rPr>
                        <a:t>)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+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r>
                        <a:rPr lang="el-GR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π</a:t>
                      </a:r>
                      <a:r>
                        <a:rPr lang="de-DE" sz="1200" u="none" strike="noStrike" baseline="30000" smtClean="0">
                          <a:solidFill>
                            <a:srgbClr val="008000"/>
                          </a:solidFill>
                          <a:effectLst/>
                        </a:rPr>
                        <a:t>-</a:t>
                      </a:r>
                      <a:r>
                        <a:rPr lang="de-DE" sz="1200" u="none" strike="noStrike" smtClean="0">
                          <a:solidFill>
                            <a:srgbClr val="008000"/>
                          </a:solidFill>
                          <a:effectLst/>
                        </a:rPr>
                        <a:t> (?)</a:t>
                      </a:r>
                      <a:endParaRPr lang="de-DE" sz="1200" b="0" i="0" u="none" strike="noStrike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smtClean="0">
                          <a:effectLst/>
                          <a:latin typeface="+mn-lt"/>
                        </a:rPr>
                        <a:t>&lt; 7.1</a:t>
                      </a:r>
                      <a:r>
                        <a:rPr lang="de-DE" sz="12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78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Open Charm</a:t>
            </a:r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367866"/>
              </p:ext>
            </p:extLst>
          </p:nvPr>
        </p:nvGraphicFramePr>
        <p:xfrm>
          <a:off x="683568" y="1124752"/>
          <a:ext cx="7488832" cy="46085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64915"/>
                <a:gridCol w="1461235"/>
                <a:gridCol w="2648490"/>
                <a:gridCol w="1114192"/>
              </a:tblGrid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Reaction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Trigger</a:t>
                      </a:r>
                      <a:r>
                        <a:rPr lang="de-DE" sz="1400" b="1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#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via decay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Taggable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D</a:t>
                      </a:r>
                      <a:r>
                        <a:rPr lang="de-DE" sz="1400" u="none" strike="noStrike" baseline="30000">
                          <a:effectLst/>
                        </a:rPr>
                        <a:t>0</a:t>
                      </a:r>
                      <a:r>
                        <a:rPr lang="de-DE" sz="1400" u="none" strike="noStrike">
                          <a:effectLst/>
                        </a:rPr>
                        <a:t> </a:t>
                      </a:r>
                      <a:r>
                        <a:rPr lang="de-DE" sz="1400" u="sng" strike="noStrike">
                          <a:effectLst/>
                        </a:rPr>
                        <a:t>D</a:t>
                      </a:r>
                      <a:r>
                        <a:rPr lang="de-DE" sz="1400" u="none" strike="noStrike" baseline="30000">
                          <a:effectLst/>
                        </a:rPr>
                        <a:t>0</a:t>
                      </a:r>
                      <a:r>
                        <a:rPr lang="de-DE" sz="1400" u="none" strike="noStrike">
                          <a:effectLst/>
                        </a:rPr>
                        <a:t> 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53.3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sng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effectLst/>
                        </a:rPr>
                        <a:t>*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4,7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45.0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sng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7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35.3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D</a:t>
                      </a:r>
                      <a:r>
                        <a:rPr lang="de-DE" sz="1400" u="none" strike="noStrike" baseline="30000">
                          <a:effectLst/>
                        </a:rPr>
                        <a:t>+</a:t>
                      </a:r>
                      <a:r>
                        <a:rPr lang="de-DE" sz="1400" u="none" strike="noStrike">
                          <a:effectLst/>
                        </a:rPr>
                        <a:t> D</a:t>
                      </a:r>
                      <a:r>
                        <a:rPr lang="de-DE" sz="1400" u="none" strike="noStrike" baseline="30000">
                          <a:effectLst/>
                        </a:rPr>
                        <a:t>-</a:t>
                      </a:r>
                      <a:r>
                        <a:rPr lang="de-DE" sz="1400" u="none" strike="noStrike">
                          <a:effectLst/>
                        </a:rPr>
                        <a:t> 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5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39.8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*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5,8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44.3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*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48.6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>
                          <a:effectLst/>
                        </a:rPr>
                        <a:t>+</a:t>
                      </a:r>
                      <a:r>
                        <a:rPr lang="de-DE" sz="1400" u="none" strike="noStrike">
                          <a:effectLst/>
                        </a:rPr>
                        <a:t> </a:t>
                      </a:r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21.0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*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6,9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20.4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*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19.8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s0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(2317)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 baseline="30000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(?)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&gt;</a:t>
                      </a:r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11.1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s0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(2317)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6,9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(?)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&gt;</a:t>
                      </a:r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10.5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s1</a:t>
                      </a:r>
                      <a:r>
                        <a:rPr lang="de-DE" sz="1400" u="none" strike="noStrike" smtClean="0">
                          <a:effectLst/>
                        </a:rPr>
                        <a:t>(2460</a:t>
                      </a:r>
                      <a:r>
                        <a:rPr lang="de-DE" sz="1400" u="none" strike="noStrike">
                          <a:effectLst/>
                        </a:rPr>
                        <a:t>)</a:t>
                      </a:r>
                      <a:r>
                        <a:rPr lang="de-DE" sz="1400" u="none" strike="noStrike" baseline="30000">
                          <a:effectLst/>
                        </a:rPr>
                        <a:t>-</a:t>
                      </a:r>
                      <a:endParaRPr lang="de-DE" sz="1400" b="0" i="0" u="none" strike="noStrike" baseline="30000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6,9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(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48%), 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solidFill>
                            <a:srgbClr val="0000FF"/>
                          </a:solidFill>
                          <a:effectLst/>
                        </a:rPr>
                        <a:t>γ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(18%)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17.3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s1</a:t>
                      </a:r>
                      <a:r>
                        <a:rPr lang="de-DE" sz="1400" u="none" strike="noStrike" smtClean="0">
                          <a:effectLst/>
                        </a:rPr>
                        <a:t>(2460)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6,9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solidFill>
                            <a:srgbClr val="0000FF"/>
                          </a:solidFill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(48%), D</a:t>
                      </a:r>
                      <a:r>
                        <a:rPr lang="de-DE" sz="1400" u="none" strike="noStrike" baseline="-25000" smtClean="0">
                          <a:solidFill>
                            <a:srgbClr val="0000FF"/>
                          </a:solidFill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solidFill>
                            <a:srgbClr val="0000FF"/>
                          </a:solidFill>
                          <a:effectLst/>
                        </a:rPr>
                        <a:t>γ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(18%)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16.7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s1</a:t>
                      </a:r>
                      <a:r>
                        <a:rPr lang="de-DE" sz="1400" u="none" strike="noStrike" smtClean="0">
                          <a:effectLst/>
                        </a:rPr>
                        <a:t>(2536)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6,8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D*</a:t>
                      </a:r>
                      <a:r>
                        <a:rPr lang="de-DE" sz="14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 K</a:t>
                      </a:r>
                      <a:r>
                        <a:rPr lang="de-DE" sz="14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 (85%)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32.5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s1</a:t>
                      </a:r>
                      <a:r>
                        <a:rPr lang="de-DE" sz="1400" u="none" strike="noStrike" smtClean="0">
                          <a:effectLst/>
                        </a:rPr>
                        <a:t>(2536)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8,9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D*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K</a:t>
                      </a:r>
                      <a:r>
                        <a:rPr lang="de-DE" sz="1400" u="none" strike="noStrike" baseline="30000" smtClean="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solidFill>
                            <a:srgbClr val="0000FF"/>
                          </a:solidFill>
                          <a:effectLst/>
                        </a:rPr>
                        <a:t> (85%)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32.0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s2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(2573)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 baseline="30000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4,6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 K (?)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&gt;</a:t>
                      </a:r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11.1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smtClean="0">
                          <a:effectLst/>
                        </a:rPr>
                        <a:t>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 D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s2</a:t>
                      </a:r>
                      <a:r>
                        <a:rPr lang="de-DE" sz="1400" u="none" strike="noStrike" baseline="0" smtClean="0">
                          <a:effectLst/>
                        </a:rPr>
                        <a:t>*</a:t>
                      </a:r>
                      <a:r>
                        <a:rPr lang="de-DE" sz="1400" u="none" strike="noStrike" smtClean="0">
                          <a:effectLst/>
                        </a:rPr>
                        <a:t>(2573)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4,9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D</a:t>
                      </a:r>
                      <a:r>
                        <a:rPr lang="de-DE" sz="14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 K (?)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&gt;</a:t>
                      </a:r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10.5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9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Baryons &amp; Light Hadrons</a:t>
            </a:r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833340"/>
              </p:ext>
            </p:extLst>
          </p:nvPr>
        </p:nvGraphicFramePr>
        <p:xfrm>
          <a:off x="683568" y="1052736"/>
          <a:ext cx="7488833" cy="222885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64915"/>
                <a:gridCol w="1461235"/>
                <a:gridCol w="2648490"/>
                <a:gridCol w="1114193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Reaction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Trigger</a:t>
                      </a:r>
                      <a:r>
                        <a:rPr lang="de-DE" sz="1400" b="1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#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via </a:t>
                      </a:r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decay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Taggable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3029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Λ</a:t>
                      </a:r>
                      <a:r>
                        <a:rPr lang="el-GR" sz="1400" u="sng" strike="noStrike" smtClean="0">
                          <a:effectLst/>
                        </a:rPr>
                        <a:t>Λ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87.0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Σ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el-GR" sz="1400" u="sng" strike="noStrike" smtClean="0">
                          <a:effectLst/>
                        </a:rPr>
                        <a:t>Σ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12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76.5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Σ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el-GR" sz="1400" u="sng" strike="noStrike" smtClean="0">
                          <a:effectLst/>
                        </a:rPr>
                        <a:t>Σ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Λ</a:t>
                      </a:r>
                      <a:r>
                        <a:rPr lang="de-DE" sz="1400" u="none" strike="noStrike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γ</a:t>
                      </a:r>
                      <a:r>
                        <a:rPr lang="de-DE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(100%)</a:t>
                      </a:r>
                      <a:endParaRPr lang="de-DE" sz="14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87.0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Σ</a:t>
                      </a:r>
                      <a:r>
                        <a:rPr lang="de-DE" sz="1400" u="none" strike="noStrike" baseline="3000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l-GR" sz="1400" u="sng" strike="noStrike" smtClean="0">
                          <a:solidFill>
                            <a:srgbClr val="FF0000"/>
                          </a:solidFill>
                          <a:effectLst/>
                        </a:rPr>
                        <a:t>Σ</a:t>
                      </a:r>
                      <a:r>
                        <a:rPr lang="de-DE" sz="1400" u="none" strike="noStrike" baseline="30000" smtClean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rgbClr val="FF0000"/>
                          </a:solidFill>
                          <a:effectLst/>
                        </a:rPr>
                        <a:t>+ X</a:t>
                      </a:r>
                      <a:endParaRPr lang="de-DE" sz="14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solidFill>
                            <a:srgbClr val="FF0000"/>
                          </a:solidFill>
                          <a:effectLst/>
                        </a:rPr>
                        <a:t>--</a:t>
                      </a:r>
                      <a:endParaRPr lang="de-DE" sz="14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0.0</a:t>
                      </a:r>
                      <a:r>
                        <a:rPr lang="de-DE" sz="14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Ξ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el-GR" sz="1400" u="sng" strike="noStrike" smtClean="0">
                          <a:effectLst/>
                        </a:rPr>
                        <a:t>Ξ</a:t>
                      </a:r>
                      <a:r>
                        <a:rPr lang="de-DE" sz="1400" u="none" strike="noStrike" baseline="30000" smtClean="0"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Λ</a:t>
                      </a:r>
                      <a:r>
                        <a:rPr lang="de-DE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(99,5%)</a:t>
                      </a:r>
                      <a:endParaRPr lang="de-DE" sz="14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86.7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Ξ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el-GR" sz="1400" u="sng" strike="noStrike" smtClean="0">
                          <a:effectLst/>
                        </a:rPr>
                        <a:t>Ξ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Λ</a:t>
                      </a:r>
                      <a:r>
                        <a:rPr lang="de-DE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(99,9%)</a:t>
                      </a:r>
                      <a:endParaRPr lang="de-DE" sz="14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86.9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Ω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effectLst/>
                        </a:rPr>
                        <a:t>Ω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10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Λ</a:t>
                      </a:r>
                      <a:r>
                        <a:rPr lang="pl-PL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K(67,8%), </a:t>
                      </a:r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Ξ</a:t>
                      </a:r>
                      <a:r>
                        <a:rPr lang="de-DE" sz="1400" u="none" strike="noStrike" baseline="30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pl-PL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π</a:t>
                      </a:r>
                      <a:r>
                        <a:rPr lang="de-DE" sz="1400" u="none" strike="noStrike" baseline="30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pl-PL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pl-PL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(23,6%)</a:t>
                      </a:r>
                      <a:endParaRPr lang="pl-PL" sz="14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82.6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Λ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400" u="none" strike="noStrike" baseline="30000">
                          <a:effectLst/>
                        </a:rPr>
                        <a:t>+</a:t>
                      </a:r>
                      <a:r>
                        <a:rPr lang="de-DE" sz="1400" u="none" strike="noStrike">
                          <a:effectLst/>
                        </a:rPr>
                        <a:t> </a:t>
                      </a:r>
                      <a:r>
                        <a:rPr lang="el-GR" sz="1400" u="sng" strike="noStrike" smtClean="0">
                          <a:effectLst/>
                        </a:rPr>
                        <a:t>Λ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400" u="none" strike="noStrike" baseline="30000" smtClean="0">
                          <a:effectLst/>
                        </a:rPr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11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 smtClean="0">
                          <a:effectLst/>
                          <a:latin typeface="+mn-lt"/>
                        </a:rPr>
                        <a:t>18.2</a:t>
                      </a:r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effectLst/>
                        </a:rPr>
                        <a:t>Λ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(..), </a:t>
                      </a:r>
                      <a:r>
                        <a:rPr lang="el-GR" sz="1400" u="none" strike="noStrike" smtClean="0">
                          <a:effectLst/>
                        </a:rPr>
                        <a:t>Σ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400" u="none" strike="noStrike" baseline="30000" smtClean="0">
                          <a:effectLst/>
                        </a:rPr>
                        <a:t>+</a:t>
                      </a:r>
                      <a:r>
                        <a:rPr lang="de-DE" sz="1400" u="none" strike="noStrike" smtClean="0">
                          <a:effectLst/>
                        </a:rPr>
                        <a:t>(..), </a:t>
                      </a:r>
                      <a:r>
                        <a:rPr lang="el-GR" sz="1400" u="none" strike="noStrike" smtClean="0">
                          <a:effectLst/>
                        </a:rPr>
                        <a:t>Ξ</a:t>
                      </a:r>
                      <a:r>
                        <a:rPr lang="de-DE" sz="1400" u="none" strike="noStrike" baseline="-25000" smtClean="0">
                          <a:effectLst/>
                        </a:rPr>
                        <a:t>c</a:t>
                      </a:r>
                      <a:r>
                        <a:rPr lang="de-DE" sz="1400" u="none" strike="noStrike" smtClean="0">
                          <a:effectLst/>
                        </a:rPr>
                        <a:t>(..)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4,11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Λ</a:t>
                      </a:r>
                      <a:r>
                        <a:rPr lang="de-DE" sz="1400" u="none" strike="noStrike" baseline="-250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</a:t>
                      </a:r>
                      <a:r>
                        <a:rPr lang="de-DE" sz="1400" u="none" strike="noStrike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X (?), 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p D</a:t>
                      </a:r>
                      <a:r>
                        <a:rPr lang="de-DE" sz="1400" u="none" strike="noStrike" baseline="30000">
                          <a:solidFill>
                            <a:srgbClr val="0000FF"/>
                          </a:solidFill>
                          <a:effectLst/>
                        </a:rPr>
                        <a:t>0</a:t>
                      </a:r>
                      <a:r>
                        <a:rPr lang="de-DE" sz="1400" u="none" strike="noStrike">
                          <a:solidFill>
                            <a:srgbClr val="0000FF"/>
                          </a:solidFill>
                          <a:effectLst/>
                        </a:rPr>
                        <a:t> (?)</a:t>
                      </a:r>
                      <a:endParaRPr lang="de-DE" sz="1400" b="0" i="0" u="none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b="0" i="0" u="none" strike="noStrike">
                          <a:effectLst/>
                          <a:latin typeface="+mn-lt"/>
                        </a:rPr>
                        <a:t>?</a:t>
                      </a:r>
                    </a:p>
                  </a:txBody>
                  <a:tcPr marL="72000" marR="72000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16791"/>
              </p:ext>
            </p:extLst>
          </p:nvPr>
        </p:nvGraphicFramePr>
        <p:xfrm>
          <a:off x="683568" y="3645024"/>
          <a:ext cx="7488831" cy="20059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0097"/>
                <a:gridCol w="1561652"/>
                <a:gridCol w="3034573"/>
                <a:gridCol w="1082509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Reaction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Trigger</a:t>
                      </a:r>
                      <a:r>
                        <a:rPr lang="de-DE" sz="1400" b="1" u="none" strike="noStrike" baseline="0" smtClean="0">
                          <a:solidFill>
                            <a:schemeClr val="bg1"/>
                          </a:solidFill>
                          <a:effectLst/>
                        </a:rPr>
                        <a:t> #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via </a:t>
                      </a:r>
                      <a:r>
                        <a:rPr lang="de-DE" sz="1400" b="1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decay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Taggable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aseline="0" smtClean="0"/>
                        <a:t>φ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+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13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baseline="30000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48.9%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</a:t>
                      </a:r>
                      <a:r>
                        <a:rPr lang="de-DE" sz="1400" u="none" strike="noStrike" baseline="30000">
                          <a:effectLst/>
                        </a:rPr>
                        <a:t>+</a:t>
                      </a:r>
                      <a:r>
                        <a:rPr lang="de-DE" sz="1400" u="none" strike="noStrike">
                          <a:effectLst/>
                        </a:rPr>
                        <a:t> e</a:t>
                      </a:r>
                      <a:r>
                        <a:rPr lang="de-DE" sz="1400" u="none" strike="noStrike" baseline="30000">
                          <a:effectLst/>
                        </a:rPr>
                        <a:t>-</a:t>
                      </a:r>
                      <a:endParaRPr lang="de-DE" sz="1400" b="0" i="0" u="none" strike="noStrike" baseline="30000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14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e</a:t>
                      </a:r>
                      <a:r>
                        <a:rPr lang="de-DE" sz="1400" u="none" strike="noStrike" baseline="30000">
                          <a:effectLst/>
                        </a:rPr>
                        <a:t>+</a:t>
                      </a:r>
                      <a:r>
                        <a:rPr lang="de-DE" sz="1400" u="none" strike="noStrike">
                          <a:effectLst/>
                        </a:rPr>
                        <a:t> e</a:t>
                      </a:r>
                      <a:r>
                        <a:rPr lang="de-DE" sz="1400" u="none" strike="noStrike" baseline="30000">
                          <a:effectLst/>
                        </a:rPr>
                        <a:t>-</a:t>
                      </a:r>
                      <a:r>
                        <a:rPr lang="de-DE" sz="1400" u="none" strike="noStrike">
                          <a:effectLst/>
                        </a:rPr>
                        <a:t> 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14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smtClean="0"/>
                        <a:t>μ</a:t>
                      </a:r>
                      <a:r>
                        <a:rPr lang="de-DE" sz="1400" baseline="30000" smtClean="0"/>
                        <a:t>+</a:t>
                      </a:r>
                      <a:r>
                        <a:rPr lang="de-DE" sz="1400" smtClean="0"/>
                        <a:t> </a:t>
                      </a:r>
                      <a:r>
                        <a:rPr lang="el-GR" sz="1400" smtClean="0"/>
                        <a:t>μ</a:t>
                      </a:r>
                      <a:r>
                        <a:rPr lang="de-DE" sz="1400" baseline="30000" smtClean="0"/>
                        <a:t>-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15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smtClean="0"/>
                        <a:t>μ</a:t>
                      </a:r>
                      <a:r>
                        <a:rPr lang="de-DE" sz="1400" baseline="30000" smtClean="0"/>
                        <a:t>+</a:t>
                      </a:r>
                      <a:r>
                        <a:rPr lang="de-DE" sz="1400" smtClean="0"/>
                        <a:t> </a:t>
                      </a:r>
                      <a:r>
                        <a:rPr lang="el-GR" sz="1400" smtClean="0"/>
                        <a:t>μ</a:t>
                      </a:r>
                      <a:r>
                        <a:rPr lang="de-DE" sz="1400" baseline="30000" smtClean="0"/>
                        <a:t>-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15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aseline="0" smtClean="0"/>
                        <a:t>γ</a:t>
                      </a:r>
                      <a:r>
                        <a:rPr lang="de-DE" sz="1400" baseline="0" smtClean="0"/>
                        <a:t> </a:t>
                      </a:r>
                      <a:r>
                        <a:rPr lang="el-GR" sz="1400" baseline="0" smtClean="0"/>
                        <a:t>γ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16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l-GR" sz="1400" baseline="0" smtClean="0"/>
                        <a:t>γ</a:t>
                      </a:r>
                      <a:r>
                        <a:rPr lang="de-DE" sz="1400" baseline="0" smtClean="0"/>
                        <a:t> </a:t>
                      </a:r>
                      <a:r>
                        <a:rPr lang="el-GR" sz="1400" baseline="0" smtClean="0"/>
                        <a:t>γ</a:t>
                      </a:r>
                      <a:r>
                        <a:rPr lang="de-DE" sz="1400" u="none" strike="noStrike" smtClean="0">
                          <a:effectLst/>
                        </a:rPr>
                        <a:t> </a:t>
                      </a:r>
                      <a:r>
                        <a:rPr lang="de-DE" sz="1400" u="none" strike="noStrike">
                          <a:effectLst/>
                        </a:rPr>
                        <a:t>X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16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other </a:t>
                      </a:r>
                      <a:r>
                        <a:rPr lang="de-DE" sz="1400" u="none" strike="noStrike" smtClean="0">
                          <a:effectLst/>
                        </a:rPr>
                        <a:t>light hadrons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min bias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smtClean="0">
                          <a:effectLst/>
                        </a:rPr>
                        <a:t>100.0</a:t>
                      </a:r>
                      <a:r>
                        <a:rPr lang="de-DE" sz="1400" u="none" strike="noStrike">
                          <a:effectLst/>
                        </a:rPr>
                        <a:t>%</a:t>
                      </a:r>
                      <a:endParaRPr lang="de-DE" sz="1400" b="0" i="0" u="none" strike="noStrike">
                        <a:effectLst/>
                        <a:latin typeface="Arial"/>
                      </a:endParaRPr>
                    </a:p>
                  </a:txBody>
                  <a:tcPr marL="72000" marR="72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5847655"/>
            <a:ext cx="752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00FF"/>
                </a:solidFill>
                <a:latin typeface="Arev Sans"/>
                <a:ea typeface="Arev Sans"/>
              </a:rPr>
              <a:t>→ </a:t>
            </a:r>
            <a:r>
              <a:rPr lang="de-DE" sz="2400" smtClean="0">
                <a:solidFill>
                  <a:srgbClr val="0000FF"/>
                </a:solidFill>
              </a:rPr>
              <a:t>Looks quite complete (at least for spectroscopy &amp; EMP)!</a:t>
            </a:r>
            <a:endParaRPr lang="de-DE" sz="2400">
              <a:solidFill>
                <a:srgbClr val="0000FF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08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Types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mtClean="0">
                <a:solidFill>
                  <a:srgbClr val="008000"/>
                </a:solidFill>
              </a:rPr>
              <a:t>Target data modes </a:t>
            </a:r>
            <a:r>
              <a:rPr lang="de-DE" smtClean="0"/>
              <a:t>for individual trigger lines are defined as:</a:t>
            </a:r>
          </a:p>
          <a:p>
            <a:pPr>
              <a:lnSpc>
                <a:spcPct val="150000"/>
              </a:lnSpc>
            </a:pPr>
            <a:r>
              <a:rPr lang="de-DE" smtClean="0"/>
              <a:t>E.-M. modes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(10 in total)</a:t>
            </a:r>
          </a:p>
          <a:p>
            <a:pPr lvl="1"/>
            <a:r>
              <a:rPr lang="de-DE" smtClean="0"/>
              <a:t>excl.: </a:t>
            </a:r>
            <a:r>
              <a:rPr lang="de-DE" smtClean="0">
                <a:solidFill>
                  <a:srgbClr val="0000FF"/>
                </a:solidFill>
              </a:rPr>
              <a:t>e+e- / </a:t>
            </a:r>
            <a:r>
              <a:rPr lang="el-GR" smtClean="0">
                <a:solidFill>
                  <a:srgbClr val="0000FF"/>
                </a:solidFill>
              </a:rPr>
              <a:t>μ</a:t>
            </a:r>
            <a:r>
              <a:rPr lang="de-DE" smtClean="0">
                <a:solidFill>
                  <a:srgbClr val="0000FF"/>
                </a:solidFill>
              </a:rPr>
              <a:t>+</a:t>
            </a:r>
            <a:r>
              <a:rPr lang="el-GR" smtClean="0">
                <a:solidFill>
                  <a:srgbClr val="0000FF"/>
                </a:solidFill>
              </a:rPr>
              <a:t>μ</a:t>
            </a:r>
            <a:r>
              <a:rPr lang="de-DE" smtClean="0">
                <a:solidFill>
                  <a:srgbClr val="0000FF"/>
                </a:solidFill>
              </a:rPr>
              <a:t>- / </a:t>
            </a:r>
            <a:r>
              <a:rPr lang="el-GR" smtClean="0">
                <a:solidFill>
                  <a:srgbClr val="0000FF"/>
                </a:solidFill>
              </a:rPr>
              <a:t>γ</a:t>
            </a:r>
            <a:r>
              <a:rPr lang="el-GR">
                <a:solidFill>
                  <a:srgbClr val="0000FF"/>
                </a:solidFill>
              </a:rPr>
              <a:t>γ</a:t>
            </a:r>
            <a:r>
              <a:rPr lang="de-DE" smtClean="0">
                <a:solidFill>
                  <a:srgbClr val="0000FF"/>
                </a:solidFill>
              </a:rPr>
              <a:t> </a:t>
            </a:r>
            <a:r>
              <a:rPr lang="de-DE" smtClean="0"/>
              <a:t>+ (none, </a:t>
            </a:r>
            <a:r>
              <a:rPr lang="el-GR"/>
              <a:t>γ</a:t>
            </a:r>
            <a:r>
              <a:rPr lang="de-DE" smtClean="0"/>
              <a:t>, </a:t>
            </a:r>
            <a:r>
              <a:rPr lang="el-GR" smtClean="0"/>
              <a:t>π</a:t>
            </a:r>
            <a:r>
              <a:rPr lang="de-DE" baseline="30000" smtClean="0"/>
              <a:t>0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excl.: </a:t>
            </a:r>
            <a:r>
              <a:rPr lang="el-GR" smtClean="0">
                <a:solidFill>
                  <a:srgbClr val="0000FF"/>
                </a:solidFill>
              </a:rPr>
              <a:t>γπ</a:t>
            </a:r>
            <a:r>
              <a:rPr lang="de-DE" baseline="30000">
                <a:solidFill>
                  <a:srgbClr val="0000FF"/>
                </a:solidFill>
              </a:rPr>
              <a:t>0</a:t>
            </a:r>
            <a:endParaRPr lang="de-DE" smtClean="0">
              <a:solidFill>
                <a:srgbClr val="0000FF"/>
              </a:solidFill>
            </a:endParaRPr>
          </a:p>
          <a:p>
            <a:r>
              <a:rPr lang="de-DE" smtClean="0"/>
              <a:t>Charmonium /</a:t>
            </a:r>
            <a:r>
              <a:rPr lang="el-GR" smtClean="0"/>
              <a:t> </a:t>
            </a:r>
            <a:r>
              <a:rPr lang="el-GR"/>
              <a:t>ϕ</a:t>
            </a:r>
            <a:r>
              <a:rPr lang="de-DE" smtClean="0"/>
              <a:t>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(up to 10 each)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c</a:t>
            </a:r>
            <a:r>
              <a:rPr lang="de-DE" u="sng" smtClean="0">
                <a:solidFill>
                  <a:srgbClr val="0000FF"/>
                </a:solidFill>
              </a:rPr>
              <a:t>c </a:t>
            </a:r>
            <a:r>
              <a:rPr lang="de-DE" smtClean="0">
                <a:solidFill>
                  <a:srgbClr val="0000FF"/>
                </a:solidFill>
              </a:rPr>
              <a:t>/ </a:t>
            </a:r>
            <a:r>
              <a:rPr lang="el-GR" smtClean="0">
                <a:solidFill>
                  <a:srgbClr val="0000FF"/>
                </a:solidFill>
              </a:rPr>
              <a:t>ϕ</a:t>
            </a:r>
            <a:r>
              <a:rPr lang="de-DE" smtClean="0"/>
              <a:t> + X</a:t>
            </a:r>
          </a:p>
          <a:p>
            <a:r>
              <a:rPr lang="de-DE" smtClean="0"/>
              <a:t>Baryons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(up to 10 each)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B </a:t>
            </a:r>
            <a:r>
              <a:rPr lang="de-DE" u="sng" smtClean="0"/>
              <a:t>B</a:t>
            </a:r>
            <a:r>
              <a:rPr lang="de-DE" smtClean="0"/>
              <a:t> + X  </a:t>
            </a:r>
            <a:r>
              <a:rPr lang="de-DE" i="1" smtClean="0"/>
              <a:t>(and c.c.)</a:t>
            </a:r>
          </a:p>
          <a:p>
            <a:r>
              <a:rPr lang="de-DE" smtClean="0"/>
              <a:t>Open-Charm </a:t>
            </a:r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(up to 20 each)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D </a:t>
            </a:r>
            <a:r>
              <a:rPr lang="de-DE" u="sng" smtClean="0"/>
              <a:t>D</a:t>
            </a:r>
            <a:r>
              <a:rPr lang="de-DE" smtClean="0"/>
              <a:t> + X / </a:t>
            </a:r>
            <a:r>
              <a:rPr lang="de-DE" smtClean="0">
                <a:solidFill>
                  <a:srgbClr val="0000FF"/>
                </a:solidFill>
              </a:rPr>
              <a:t>D </a:t>
            </a:r>
            <a:r>
              <a:rPr lang="de-DE" u="sng" smtClean="0"/>
              <a:t>D*</a:t>
            </a:r>
            <a:r>
              <a:rPr lang="de-DE" smtClean="0"/>
              <a:t> + X  </a:t>
            </a:r>
            <a:r>
              <a:rPr lang="de-DE" i="1"/>
              <a:t>(and c.c</a:t>
            </a:r>
            <a:r>
              <a:rPr lang="de-DE" i="1" smtClean="0"/>
              <a:t>.)</a:t>
            </a:r>
            <a:r>
              <a:rPr lang="de-DE" smtClean="0"/>
              <a:t> for D decays </a:t>
            </a:r>
          </a:p>
          <a:p>
            <a:pPr lvl="1"/>
            <a:r>
              <a:rPr lang="de-DE" smtClean="0">
                <a:solidFill>
                  <a:srgbClr val="0000FF"/>
                </a:solidFill>
              </a:rPr>
              <a:t>D* </a:t>
            </a:r>
            <a:r>
              <a:rPr lang="de-DE" u="sng" smtClean="0"/>
              <a:t>D*</a:t>
            </a:r>
            <a:r>
              <a:rPr lang="de-DE" smtClean="0"/>
              <a:t> + X / </a:t>
            </a:r>
            <a:r>
              <a:rPr lang="de-DE" smtClean="0">
                <a:solidFill>
                  <a:srgbClr val="0000FF"/>
                </a:solidFill>
              </a:rPr>
              <a:t>D* </a:t>
            </a:r>
            <a:r>
              <a:rPr lang="de-DE" u="sng"/>
              <a:t>D</a:t>
            </a:r>
            <a:r>
              <a:rPr lang="de-DE"/>
              <a:t> + X  </a:t>
            </a:r>
            <a:r>
              <a:rPr lang="de-DE" i="1" smtClean="0"/>
              <a:t>(</a:t>
            </a:r>
            <a:r>
              <a:rPr lang="de-DE" i="1"/>
              <a:t>and c.c</a:t>
            </a:r>
            <a:r>
              <a:rPr lang="de-DE" i="1" smtClean="0"/>
              <a:t>.) </a:t>
            </a:r>
            <a:r>
              <a:rPr lang="de-DE" smtClean="0"/>
              <a:t>for D* decays</a:t>
            </a:r>
            <a:endParaRPr lang="de-DE" i="1" smtClean="0"/>
          </a:p>
          <a:p>
            <a:endParaRPr lang="de-DE" i="1"/>
          </a:p>
          <a:p>
            <a:r>
              <a:rPr lang="de-DE" smtClean="0"/>
              <a:t>In total: up to </a:t>
            </a:r>
            <a:r>
              <a:rPr lang="de-DE" b="1" smtClean="0">
                <a:solidFill>
                  <a:srgbClr val="0000FF"/>
                </a:solidFill>
              </a:rPr>
              <a:t>791 data types 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(depending on E</a:t>
            </a:r>
            <a:r>
              <a:rPr lang="de-DE" i="1" baseline="-25000" smtClean="0">
                <a:solidFill>
                  <a:schemeClr val="bg1">
                    <a:lumMod val="50000"/>
                  </a:schemeClr>
                </a:solidFill>
              </a:rPr>
              <a:t>cm</a:t>
            </a:r>
            <a:r>
              <a:rPr lang="de-DE" i="1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br>
              <a:rPr lang="de-DE" i="1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900" i="1" smtClean="0">
                <a:solidFill>
                  <a:schemeClr val="bg1">
                    <a:lumMod val="50000"/>
                  </a:schemeClr>
                </a:solidFill>
              </a:rPr>
              <a:t>32 </a:t>
            </a:r>
            <a:r>
              <a:rPr lang="de-DE" sz="1900" i="1">
                <a:solidFill>
                  <a:schemeClr val="bg1">
                    <a:lumMod val="50000"/>
                  </a:schemeClr>
                </a:solidFill>
              </a:rPr>
              <a:t>∙ 20 </a:t>
            </a:r>
            <a:r>
              <a:rPr lang="de-DE" sz="1900" i="1" smtClean="0">
                <a:solidFill>
                  <a:schemeClr val="bg1">
                    <a:lumMod val="50000"/>
                  </a:schemeClr>
                </a:solidFill>
              </a:rPr>
              <a:t>open charm  +  </a:t>
            </a:r>
            <a:r>
              <a:rPr lang="de-DE" sz="1900" i="1">
                <a:solidFill>
                  <a:schemeClr val="bg1">
                    <a:lumMod val="50000"/>
                  </a:schemeClr>
                </a:solidFill>
              </a:rPr>
              <a:t>15 ∙ </a:t>
            </a:r>
            <a:r>
              <a:rPr lang="de-DE" sz="1900" i="1" smtClean="0">
                <a:solidFill>
                  <a:schemeClr val="bg1">
                    <a:lumMod val="50000"/>
                  </a:schemeClr>
                </a:solidFill>
              </a:rPr>
              <a:t>10 c</a:t>
            </a:r>
            <a:r>
              <a:rPr lang="de-DE" sz="1900" i="1" u="sng" smtClean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de-DE" sz="1900" i="1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l-GR" sz="1900" i="1" smtClean="0">
                <a:solidFill>
                  <a:schemeClr val="bg1">
                    <a:lumMod val="50000"/>
                  </a:schemeClr>
                </a:solidFill>
              </a:rPr>
              <a:t>ϕ</a:t>
            </a:r>
            <a:r>
              <a:rPr lang="de-DE" sz="1900" i="1" smtClean="0">
                <a:solidFill>
                  <a:schemeClr val="bg1">
                    <a:lumMod val="50000"/>
                  </a:schemeClr>
                </a:solidFill>
              </a:rPr>
              <a:t>/baryons  +  10 excl. – 9 (too high E</a:t>
            </a:r>
            <a:r>
              <a:rPr lang="de-DE" sz="1900" i="1" baseline="-25000" smtClean="0">
                <a:solidFill>
                  <a:schemeClr val="bg1">
                    <a:lumMod val="50000"/>
                  </a:schemeClr>
                </a:solidFill>
              </a:rPr>
              <a:t>cm</a:t>
            </a:r>
            <a:r>
              <a:rPr lang="de-DE" sz="1900" i="1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de-DE" sz="1900" i="1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de-DE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Apr. 2015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K.Goetzen - ST status - DAQT Workshop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3891</Words>
  <Application>Microsoft Office PowerPoint</Application>
  <PresentationFormat>Bildschirmpräsentation (4:3)</PresentationFormat>
  <Paragraphs>1041</Paragraphs>
  <Slides>36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0" baseType="lpstr">
      <vt:lpstr>Arial</vt:lpstr>
      <vt:lpstr>Arev Sans</vt:lpstr>
      <vt:lpstr>Calibri</vt:lpstr>
      <vt:lpstr>Larissa-Design</vt:lpstr>
      <vt:lpstr>PANDA Software Trigger Status/Plans</vt:lpstr>
      <vt:lpstr>Software Trigger within Trigger System</vt:lpstr>
      <vt:lpstr>Strategy for Investigation</vt:lpstr>
      <vt:lpstr>Extended Trigger Scheme</vt:lpstr>
      <vt:lpstr>'Complete' List of Triggers</vt:lpstr>
      <vt:lpstr>Charmonia</vt:lpstr>
      <vt:lpstr>Open Charm</vt:lpstr>
      <vt:lpstr>Baryons &amp; Light Hadrons</vt:lpstr>
      <vt:lpstr>Data Types</vt:lpstr>
      <vt:lpstr>Event Based Efficiency</vt:lpstr>
      <vt:lpstr>Automatized Selection Optimisation</vt:lpstr>
      <vt:lpstr>Total Background Level vs. Ecm (Fast &amp; Full)</vt:lpstr>
      <vt:lpstr>Total Efficiencies &amp; Bgk Levels @ 2.4 GeV (Fast MC)</vt:lpstr>
      <vt:lpstr>Total Efficiencies &amp; Bgk Levels @ 2.4 GeV (Full MC)</vt:lpstr>
      <vt:lpstr>Total Efficiencies &amp; Bgk Levels @ 5.5 GeV (Fast MC)</vt:lpstr>
      <vt:lpstr>Total Efficiencies &amp; Bgk Levels @ 5.5 GeV (Full MC)</vt:lpstr>
      <vt:lpstr>Total Signal Efficiencies (εtot) vs. Ecm (Fast MC)</vt:lpstr>
      <vt:lpstr>Total Signal Efficiencies (εtot) vs. Ecm (Full MC)</vt:lpstr>
      <vt:lpstr>Prerequisites for "reliable" prediction</vt:lpstr>
      <vt:lpstr>Computing Effort for Scenario Analysis</vt:lpstr>
      <vt:lpstr>Plans</vt:lpstr>
      <vt:lpstr>Implementation Online Hardware</vt:lpstr>
      <vt:lpstr>Conclusion</vt:lpstr>
      <vt:lpstr>BACKUP</vt:lpstr>
      <vt:lpstr>Idea for Phasespace QA (Fast MC)</vt:lpstr>
      <vt:lpstr>Idea for Phasespace QA (Fast MC)</vt:lpstr>
      <vt:lpstr>Robustness of Background Level (Fast MC)</vt:lpstr>
      <vt:lpstr>Why a Software Trigger at all?</vt:lpstr>
      <vt:lpstr>Event Based Efficiency</vt:lpstr>
      <vt:lpstr>Recoils X under study</vt:lpstr>
      <vt:lpstr>Tagging @ 2.4 GeV (Fast MC)</vt:lpstr>
      <vt:lpstr>Tagging @ 5.5 GeV (Fast MC)</vt:lpstr>
      <vt:lpstr>Trigger Line Decay Modes</vt:lpstr>
      <vt:lpstr>Partial tagging w/o reco + event building?</vt:lpstr>
      <vt:lpstr>Partial tagging w/o reco + event building?</vt:lpstr>
      <vt:lpstr>Partial tagging w/o reco + event building?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for a PANDA Software Trigger</dc:title>
  <dc:creator>klausg</dc:creator>
  <cp:lastModifiedBy>klausg</cp:lastModifiedBy>
  <cp:revision>324</cp:revision>
  <dcterms:created xsi:type="dcterms:W3CDTF">2011-05-24T10:52:51Z</dcterms:created>
  <dcterms:modified xsi:type="dcterms:W3CDTF">2015-04-09T13:28:22Z</dcterms:modified>
</cp:coreProperties>
</file>