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0" r:id="rId2"/>
    <p:sldId id="370" r:id="rId3"/>
    <p:sldId id="272" r:id="rId4"/>
    <p:sldId id="412" r:id="rId5"/>
    <p:sldId id="324" r:id="rId6"/>
    <p:sldId id="334" r:id="rId7"/>
    <p:sldId id="441" r:id="rId8"/>
    <p:sldId id="443" r:id="rId9"/>
    <p:sldId id="442" r:id="rId10"/>
    <p:sldId id="413" r:id="rId11"/>
    <p:sldId id="444" r:id="rId12"/>
    <p:sldId id="405" r:id="rId13"/>
    <p:sldId id="445" r:id="rId14"/>
    <p:sldId id="420" r:id="rId15"/>
    <p:sldId id="424" r:id="rId16"/>
    <p:sldId id="414" r:id="rId17"/>
    <p:sldId id="435" r:id="rId18"/>
    <p:sldId id="421" r:id="rId19"/>
    <p:sldId id="422" r:id="rId20"/>
    <p:sldId id="396" r:id="rId21"/>
    <p:sldId id="306" r:id="rId22"/>
    <p:sldId id="312" r:id="rId23"/>
    <p:sldId id="436" r:id="rId24"/>
    <p:sldId id="437" r:id="rId25"/>
    <p:sldId id="438" r:id="rId26"/>
    <p:sldId id="439" r:id="rId27"/>
    <p:sldId id="363" r:id="rId28"/>
    <p:sldId id="361" r:id="rId29"/>
    <p:sldId id="362" r:id="rId30"/>
    <p:sldId id="358" r:id="rId31"/>
    <p:sldId id="292" r:id="rId32"/>
    <p:sldId id="373" r:id="rId33"/>
    <p:sldId id="399" r:id="rId34"/>
    <p:sldId id="423" r:id="rId35"/>
  </p:sldIdLst>
  <p:sldSz cx="9144000" cy="6858000" type="screen4x3"/>
  <p:notesSz cx="6669088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E3BC18C-6125-4493-9A95-42EE757AB515}" type="datetimeFigureOut">
              <a:rPr lang="zh-CN" altLang="en-US"/>
              <a:pPr>
                <a:defRPr/>
              </a:pPr>
              <a:t>2015/4/9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25A4793-3C22-4F6A-BF4C-6F98DD2AF0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8780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1F563-E07D-4C04-8337-412B81C1F4FD}" type="slidenum">
              <a:rPr lang="de-DE" altLang="zh-CN" smtClean="0"/>
              <a:pPr/>
              <a:t>4</a:t>
            </a:fld>
            <a:endParaRPr lang="de-DE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1F563-E07D-4C04-8337-412B81C1F4FD}" type="slidenum">
              <a:rPr lang="de-DE" altLang="zh-CN" smtClean="0"/>
              <a:pPr/>
              <a:t>10</a:t>
            </a:fld>
            <a:endParaRPr lang="de-DE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1F563-E07D-4C04-8337-412B81C1F4FD}" type="slidenum">
              <a:rPr lang="de-DE" altLang="zh-CN" smtClean="0"/>
              <a:pPr/>
              <a:t>14</a:t>
            </a:fld>
            <a:endParaRPr lang="de-DE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1F563-E07D-4C04-8337-412B81C1F4FD}" type="slidenum">
              <a:rPr lang="de-DE" altLang="zh-CN" smtClean="0"/>
              <a:pPr/>
              <a:t>19</a:t>
            </a:fld>
            <a:endParaRPr lang="de-DE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5D4C-AE02-4BDF-8B5B-E17CB5157BED}" type="datetimeFigureOut">
              <a:rPr lang="zh-CN" altLang="en-US"/>
              <a:pPr>
                <a:defRPr/>
              </a:pPr>
              <a:t>2015/4/9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4C91-370A-4BD9-AC72-397A05A11F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7652-6994-4E08-9D63-899BA6FEB7D9}" type="datetimeFigureOut">
              <a:rPr lang="zh-CN" altLang="en-US"/>
              <a:pPr>
                <a:defRPr/>
              </a:pPr>
              <a:t>2015/4/9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1529-29BB-4378-9D31-12239052C5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50BB-E8E0-4BFB-A3F8-CDECDBD70F09}" type="datetimeFigureOut">
              <a:rPr lang="zh-CN" altLang="en-US"/>
              <a:pPr>
                <a:defRPr/>
              </a:pPr>
              <a:t>2015/4/9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1878-0B29-4F2A-9674-48ABD73A82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0C12-FEB3-4266-8BA7-AFFA4C7EE8C5}" type="datetimeFigureOut">
              <a:rPr lang="zh-CN" altLang="en-US"/>
              <a:pPr>
                <a:defRPr/>
              </a:pPr>
              <a:t>2015/4/9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4C9C-17CE-443A-8C74-EDDB20B2EB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62AD-D707-41C3-A4F6-3C9D284D2B71}" type="datetimeFigureOut">
              <a:rPr lang="zh-CN" altLang="en-US"/>
              <a:pPr>
                <a:defRPr/>
              </a:pPr>
              <a:t>2015/4/9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808E-7632-474D-A2B7-3DE0E8A14B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43957-13A8-4D47-874A-D4C356D453F5}" type="datetimeFigureOut">
              <a:rPr lang="zh-CN" altLang="en-US"/>
              <a:pPr>
                <a:defRPr/>
              </a:pPr>
              <a:t>2015/4/9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E3EE-2666-48E6-A628-EA12BA1EF6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99A4-3435-4287-BC0D-58F8C16CF92F}" type="datetimeFigureOut">
              <a:rPr lang="zh-CN" altLang="en-US"/>
              <a:pPr>
                <a:defRPr/>
              </a:pPr>
              <a:t>2015/4/9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05BF-5538-471B-AD6C-D5885502B5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EA479-0F78-4FB6-AC08-778BF3EC5733}" type="datetimeFigureOut">
              <a:rPr lang="zh-CN" altLang="en-US"/>
              <a:pPr>
                <a:defRPr/>
              </a:pPr>
              <a:t>2015/4/9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8A28-962B-409F-8BBF-5D804A0C13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31130-7C46-4D92-97E5-E12F786E979A}" type="datetimeFigureOut">
              <a:rPr lang="zh-CN" altLang="en-US"/>
              <a:pPr>
                <a:defRPr/>
              </a:pPr>
              <a:t>2015/4/9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E823B-768D-4904-B38B-0B445C54C2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A483B-BA99-4C75-BA3D-60B3D33C1C28}" type="datetimeFigureOut">
              <a:rPr lang="zh-CN" altLang="en-US"/>
              <a:pPr>
                <a:defRPr/>
              </a:pPr>
              <a:t>2015/4/9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7B578-413D-448D-B652-D761658398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045F9-55FE-4BE9-A92E-3E924EB470BF}" type="datetimeFigureOut">
              <a:rPr lang="zh-CN" altLang="en-US"/>
              <a:pPr>
                <a:defRPr/>
              </a:pPr>
              <a:t>2015/4/9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42BD-92C6-42AE-A9A5-0ABE389C3D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1BBDC82-B474-4648-B69A-797BEA26BF00}" type="datetimeFigureOut">
              <a:rPr lang="zh-CN" altLang="en-US"/>
              <a:pPr>
                <a:defRPr/>
              </a:pPr>
              <a:t>2015/4/9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502C52F-7882-4F20-B02C-A9EC3552BE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685800" y="174466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FPGA Helix Tracking Algorithm </a:t>
            </a:r>
            <a:br>
              <a:rPr lang="en-US" altLang="zh-CN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for PANDA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副标题 2"/>
          <p:cNvSpPr>
            <a:spLocks noGrp="1"/>
          </p:cNvSpPr>
          <p:nvPr>
            <p:ph type="subTitle" idx="1"/>
          </p:nvPr>
        </p:nvSpPr>
        <p:spPr>
          <a:xfrm>
            <a:off x="1142976" y="3819542"/>
            <a:ext cx="6858000" cy="1966912"/>
          </a:xfrm>
        </p:spPr>
        <p:txBody>
          <a:bodyPr/>
          <a:lstStyle/>
          <a:p>
            <a:pPr eaLnBrk="1" hangingPunct="1"/>
            <a:r>
              <a:rPr lang="en-US" altLang="zh-CN" sz="16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Yutie</a:t>
            </a:r>
            <a:r>
              <a:rPr lang="en-US" altLang="zh-CN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Liang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Martin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Galuska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Thomas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Geßler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Wolfgang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Kühn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/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Jens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Sören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Lange, David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Münchow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Björn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Spruck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Milan Wagner</a:t>
            </a:r>
          </a:p>
          <a:p>
            <a:pPr eaLnBrk="1" hangingPunct="1"/>
            <a:endParaRPr lang="en-US" altLang="zh-CN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Physikalisches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Institut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JUSTUS-LIEBIG-UNIVERSITÄT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GIESSEN</a:t>
            </a:r>
            <a:endParaRPr lang="en-US" altLang="zh-CN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7624" y="5662989"/>
            <a:ext cx="7079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PANDA Workshop on Data Acquisition, Trigger and Frontend Electronics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9-10 Apr. 2015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10</a:t>
            </a:fld>
            <a:endParaRPr lang="de-DE" altLang="zh-CN" dirty="0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1331640" y="455613"/>
            <a:ext cx="6424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Previous Tracking Strategy with experimental data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340768"/>
            <a:ext cx="757237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箭头连接符 16"/>
          <p:cNvCxnSpPr/>
          <p:nvPr/>
        </p:nvCxnSpPr>
        <p:spPr>
          <a:xfrm>
            <a:off x="827584" y="2204864"/>
            <a:ext cx="7429500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576" y="2348880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Hits are sorted according to their arrival time.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case of T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provided: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as a start point 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hits in 220 ns window    run tracking algorithm 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assign track to right event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case of T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not provided: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Do a time-consuming 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scan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06853" y="2926685"/>
            <a:ext cx="5301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T0 extraction from tracking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52736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2284101" y="455613"/>
            <a:ext cx="45921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Method to Extract 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from tracking</a:t>
            </a:r>
            <a:endParaRPr lang="zh-CN" altLang="en-US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971600" y="1916832"/>
            <a:ext cx="3960440" cy="4320480"/>
          </a:xfrm>
          <a:custGeom>
            <a:avLst/>
            <a:gdLst>
              <a:gd name="connsiteX0" fmla="*/ 0 w 2621902"/>
              <a:gd name="connsiteY0" fmla="*/ 2099388 h 2099388"/>
              <a:gd name="connsiteX1" fmla="*/ 139959 w 2621902"/>
              <a:gd name="connsiteY1" fmla="*/ 1763485 h 2099388"/>
              <a:gd name="connsiteX2" fmla="*/ 373224 w 2621902"/>
              <a:gd name="connsiteY2" fmla="*/ 1380930 h 2099388"/>
              <a:gd name="connsiteX3" fmla="*/ 821094 w 2621902"/>
              <a:gd name="connsiteY3" fmla="*/ 858416 h 2099388"/>
              <a:gd name="connsiteX4" fmla="*/ 1390261 w 2621902"/>
              <a:gd name="connsiteY4" fmla="*/ 429208 h 2099388"/>
              <a:gd name="connsiteX5" fmla="*/ 1968759 w 2621902"/>
              <a:gd name="connsiteY5" fmla="*/ 130628 h 2099388"/>
              <a:gd name="connsiteX6" fmla="*/ 2621902 w 2621902"/>
              <a:gd name="connsiteY6" fmla="*/ 0 h 209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1902" h="2099388">
                <a:moveTo>
                  <a:pt x="0" y="2099388"/>
                </a:moveTo>
                <a:cubicBezTo>
                  <a:pt x="38877" y="1991308"/>
                  <a:pt x="77755" y="1883228"/>
                  <a:pt x="139959" y="1763485"/>
                </a:cubicBezTo>
                <a:cubicBezTo>
                  <a:pt x="202163" y="1643742"/>
                  <a:pt x="259702" y="1531775"/>
                  <a:pt x="373224" y="1380930"/>
                </a:cubicBezTo>
                <a:cubicBezTo>
                  <a:pt x="486746" y="1230085"/>
                  <a:pt x="651588" y="1017036"/>
                  <a:pt x="821094" y="858416"/>
                </a:cubicBezTo>
                <a:cubicBezTo>
                  <a:pt x="990600" y="699796"/>
                  <a:pt x="1198984" y="550506"/>
                  <a:pt x="1390261" y="429208"/>
                </a:cubicBezTo>
                <a:cubicBezTo>
                  <a:pt x="1581538" y="307910"/>
                  <a:pt x="1763486" y="202163"/>
                  <a:pt x="1968759" y="130628"/>
                </a:cubicBezTo>
                <a:cubicBezTo>
                  <a:pt x="2174032" y="59093"/>
                  <a:pt x="2397967" y="29546"/>
                  <a:pt x="2621902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710342" y="4149080"/>
            <a:ext cx="792088" cy="79208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11560" y="5148808"/>
            <a:ext cx="576064" cy="58444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645025" y="2564904"/>
            <a:ext cx="936104" cy="93610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250503" y="2492896"/>
            <a:ext cx="648072" cy="64807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775861" y="1350099"/>
            <a:ext cx="720080" cy="72008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1055578" y="1926163"/>
            <a:ext cx="3247052" cy="3653747"/>
            <a:chOff x="1055578" y="1926163"/>
            <a:chExt cx="3247052" cy="3653747"/>
          </a:xfrm>
        </p:grpSpPr>
        <p:cxnSp>
          <p:nvCxnSpPr>
            <p:cNvPr id="51" name="直接箭头连接符 50"/>
            <p:cNvCxnSpPr/>
            <p:nvPr/>
          </p:nvCxnSpPr>
          <p:spPr>
            <a:xfrm>
              <a:off x="1763688" y="4365104"/>
              <a:ext cx="72008" cy="7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>
              <a:stCxn id="32" idx="1"/>
            </p:cNvCxnSpPr>
            <p:nvPr/>
          </p:nvCxnSpPr>
          <p:spPr>
            <a:xfrm>
              <a:off x="3345411" y="2587804"/>
              <a:ext cx="74461" cy="1211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 flipH="1" flipV="1">
              <a:off x="4230622" y="1926163"/>
              <a:ext cx="72008" cy="1559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 flipH="1" flipV="1">
              <a:off x="2379480" y="3212977"/>
              <a:ext cx="104288" cy="1509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 flipH="1" flipV="1">
              <a:off x="1055578" y="5517232"/>
              <a:ext cx="116024" cy="6267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1159631" y="2082150"/>
            <a:ext cx="3196345" cy="3579098"/>
            <a:chOff x="1159631" y="2072819"/>
            <a:chExt cx="3196345" cy="3579098"/>
          </a:xfrm>
        </p:grpSpPr>
        <p:cxnSp>
          <p:nvCxnSpPr>
            <p:cNvPr id="60" name="直接箭头连接符 59"/>
            <p:cNvCxnSpPr/>
            <p:nvPr/>
          </p:nvCxnSpPr>
          <p:spPr>
            <a:xfrm flipH="1" flipV="1">
              <a:off x="3222511" y="2476875"/>
              <a:ext cx="122900" cy="1109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/>
            <p:nvPr/>
          </p:nvCxnSpPr>
          <p:spPr>
            <a:xfrm>
              <a:off x="4283968" y="2072819"/>
              <a:ext cx="72008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>
            <a:xfrm flipH="1" flipV="1">
              <a:off x="1619672" y="4254175"/>
              <a:ext cx="122900" cy="1109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>
            <a:xfrm>
              <a:off x="2483768" y="3356992"/>
              <a:ext cx="144016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>
              <a:off x="1159631" y="5579909"/>
              <a:ext cx="144016" cy="7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3600400" cy="252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TextBox 86"/>
          <p:cNvSpPr txBox="1"/>
          <p:nvPr/>
        </p:nvSpPr>
        <p:spPr>
          <a:xfrm>
            <a:off x="3923928" y="4941168"/>
            <a:ext cx="16209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T0 shifted by: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-50 ns: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-20 ns:</a:t>
            </a:r>
          </a:p>
          <a:p>
            <a:pPr marL="342900" indent="-342900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10 ns:</a:t>
            </a:r>
          </a:p>
          <a:p>
            <a:pPr marL="342900" indent="-342900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20 ns: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42700" y="4941168"/>
            <a:ext cx="16305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Extracted T0: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-47.0±4.0 ns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-19.8±2.1 ns</a:t>
            </a:r>
          </a:p>
          <a:p>
            <a:pPr marL="342900" indent="-342900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9.4±2.5 ns</a:t>
            </a:r>
          </a:p>
          <a:p>
            <a:pPr marL="342900" indent="-342900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19.0±2.3 ns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19872" y="3861048"/>
            <a:ext cx="5078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T0 shift =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Ʃdi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/N  /  const      (N: number of hits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: signed distance of circle to track)	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12</a:t>
            </a:fld>
            <a:endParaRPr lang="de-DE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48112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19872" y="4573577"/>
            <a:ext cx="50786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T0 shift =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Ʃdi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/N  /  const      (N: number of hits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: signed distance of circle to track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T0 shift =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ƩTi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052736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42243"/>
            <a:ext cx="3888432" cy="337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53"/>
          <p:cNvSpPr txBox="1">
            <a:spLocks noChangeArrowheads="1"/>
          </p:cNvSpPr>
          <p:nvPr/>
        </p:nvSpPr>
        <p:spPr bwMode="auto">
          <a:xfrm>
            <a:off x="2284101" y="455613"/>
            <a:ext cx="45921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Method to Extract 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from tracking</a:t>
            </a:r>
            <a:endParaRPr lang="zh-CN" altLang="en-US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14</a:t>
            </a:fld>
            <a:endParaRPr lang="de-DE" altLang="zh-CN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1594884" y="455613"/>
            <a:ext cx="6185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New Tracking Strategy in case of unknown 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340768"/>
            <a:ext cx="757237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箭头连接符 16"/>
          <p:cNvCxnSpPr/>
          <p:nvPr/>
        </p:nvCxnSpPr>
        <p:spPr>
          <a:xfrm>
            <a:off x="827584" y="2204864"/>
            <a:ext cx="7429500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560" y="2276872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1) Start from 0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2) hits in 220 ns window 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3) run tracking algorithm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4) extract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of next event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5) go back to 2)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256830"/>
            <a:ext cx="4185577" cy="405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7544" y="5229200"/>
            <a:ext cx="3731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Two time-based simulations:</a:t>
            </a:r>
          </a:p>
          <a:p>
            <a:pPr marL="457200" indent="-457200">
              <a:buAutoNum type="arabicParenR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single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457200" indent="-457200">
              <a:buAutoNum type="arabicParenR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DPM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grpSp>
          <p:nvGrpSpPr>
            <p:cNvPr id="3" name="组合 27"/>
            <p:cNvGrpSpPr/>
            <p:nvPr/>
          </p:nvGrpSpPr>
          <p:grpSpPr>
            <a:xfrm>
              <a:off x="467544" y="1196752"/>
              <a:ext cx="5616624" cy="5505450"/>
              <a:chOff x="467544" y="1196752"/>
              <a:chExt cx="5616624" cy="5505450"/>
            </a:xfrm>
          </p:grpSpPr>
          <p:pic>
            <p:nvPicPr>
              <p:cNvPr id="44039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7544" y="1196752"/>
                <a:ext cx="5505450" cy="550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655635" y="3140968"/>
                <a:ext cx="1428533" cy="307777"/>
              </a:xfrm>
              <a:prstGeom prst="rect">
                <a:avLst/>
              </a:prstGeom>
              <a:solidFill>
                <a:srgbClr val="0070C0">
                  <a:alpha val="4500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#0   T0 = 8.3 ns</a:t>
                </a:r>
                <a:endParaRPr lang="zh-CN" altLang="en-US" sz="14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99992" y="5301208"/>
                <a:ext cx="1527919" cy="307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#2   T0 = 31.7 ns</a:t>
                </a:r>
                <a:endParaRPr lang="zh-CN" altLang="en-US" sz="1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139952" y="1700808"/>
                <a:ext cx="1527919" cy="307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#1   T0 = 28.0 ns</a:t>
                </a:r>
                <a:endParaRPr lang="zh-CN" altLang="en-US" sz="1400" dirty="0"/>
              </a:p>
            </p:txBody>
          </p:sp>
        </p:grpSp>
        <p:cxnSp>
          <p:nvCxnSpPr>
            <p:cNvPr id="17" name="直接箭头连接符 16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</p:grpSp>
      <p:pic>
        <p:nvPicPr>
          <p:cNvPr id="27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572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7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grpSp>
          <p:nvGrpSpPr>
            <p:cNvPr id="5" name="组合 25"/>
            <p:cNvGrpSpPr/>
            <p:nvPr/>
          </p:nvGrpSpPr>
          <p:grpSpPr>
            <a:xfrm>
              <a:off x="467544" y="1196752"/>
              <a:ext cx="5616624" cy="5505450"/>
              <a:chOff x="467544" y="1196752"/>
              <a:chExt cx="5616624" cy="5505450"/>
            </a:xfrm>
          </p:grpSpPr>
          <p:pic>
            <p:nvPicPr>
              <p:cNvPr id="6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544" y="1196752"/>
                <a:ext cx="5505450" cy="550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4655635" y="3140968"/>
                <a:ext cx="1428533" cy="30777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#0   T0 = 8.5 ns</a:t>
                </a:r>
                <a:endParaRPr lang="zh-CN" altLang="en-US" sz="14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99992" y="5300719"/>
                <a:ext cx="1527919" cy="307777"/>
              </a:xfrm>
              <a:prstGeom prst="rect">
                <a:avLst/>
              </a:prstGeom>
              <a:solidFill>
                <a:srgbClr val="0070C0">
                  <a:alpha val="4500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#2   T0 = 34.6 ns</a:t>
                </a:r>
                <a:endParaRPr lang="zh-CN" altLang="en-US" sz="14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139952" y="1700808"/>
                <a:ext cx="1527919" cy="307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#1   T0 = 36.3 ns</a:t>
                </a:r>
                <a:endParaRPr lang="zh-CN" altLang="en-US" sz="1400" dirty="0"/>
              </a:p>
            </p:txBody>
          </p:sp>
        </p:grpSp>
        <p:cxnSp>
          <p:nvCxnSpPr>
            <p:cNvPr id="40" name="直接箭头连接符 39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34.6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8.5</a:t>
              </a:r>
            </a:p>
          </p:txBody>
        </p:sp>
      </p:grpSp>
      <p:grpSp>
        <p:nvGrpSpPr>
          <p:cNvPr id="6" name="组合 113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pic>
          <p:nvPicPr>
            <p:cNvPr id="11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TextBox 115"/>
            <p:cNvSpPr txBox="1"/>
            <p:nvPr/>
          </p:nvSpPr>
          <p:spPr>
            <a:xfrm>
              <a:off x="4655635" y="3140968"/>
              <a:ext cx="1428533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9.7 ns</a:t>
              </a:r>
              <a:endParaRPr lang="zh-CN" altLang="en-US" sz="14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499992" y="5300719"/>
              <a:ext cx="1527919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#2   T0 = 35.9 ns</a:t>
              </a:r>
              <a:endParaRPr lang="zh-CN" altLang="en-US" sz="14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139952" y="1700808"/>
              <a:ext cx="1613968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112.4 ns</a:t>
              </a:r>
              <a:endParaRPr lang="zh-CN" altLang="en-US" sz="1400" dirty="0"/>
            </a:p>
          </p:txBody>
        </p:sp>
        <p:cxnSp>
          <p:nvCxnSpPr>
            <p:cNvPr id="119" name="直接箭头连接符 118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34.6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112.4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8.5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35.9</a:t>
              </a:r>
            </a:p>
          </p:txBody>
        </p:sp>
      </p:grpSp>
      <p:grpSp>
        <p:nvGrpSpPr>
          <p:cNvPr id="7" name="组合 138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pic>
          <p:nvPicPr>
            <p:cNvPr id="140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544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" name="TextBox 140"/>
            <p:cNvSpPr txBox="1"/>
            <p:nvPr/>
          </p:nvSpPr>
          <p:spPr>
            <a:xfrm>
              <a:off x="611560" y="2996952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128.0 ns</a:t>
              </a:r>
              <a:endParaRPr lang="zh-CN" altLang="en-US" sz="14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644008" y="4509120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137.2 ns</a:t>
              </a:r>
              <a:endParaRPr lang="zh-CN" altLang="en-US" sz="14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55576" y="1628800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146.1 ns</a:t>
              </a:r>
              <a:endParaRPr lang="zh-CN" altLang="en-US" sz="140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27584" y="5013176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127.2 ns</a:t>
              </a:r>
              <a:endParaRPr lang="zh-CN" altLang="en-US" sz="14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655635" y="3140968"/>
              <a:ext cx="1527919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65.7 ns</a:t>
              </a:r>
              <a:endParaRPr lang="zh-CN" altLang="en-US" sz="14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139952" y="1700808"/>
              <a:ext cx="1613968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116.0 ns</a:t>
              </a:r>
              <a:endParaRPr lang="zh-CN" altLang="en-US" sz="1400" dirty="0"/>
            </a:p>
          </p:txBody>
        </p:sp>
        <p:cxnSp>
          <p:nvCxnSpPr>
            <p:cNvPr id="147" name="直接箭头连接符 146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34.6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112.4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7325888" y="494947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128.0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116.0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8.5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35.9</a:t>
              </a:r>
            </a:p>
          </p:txBody>
        </p:sp>
      </p:grpSp>
      <p:grpSp>
        <p:nvGrpSpPr>
          <p:cNvPr id="8" name="组合 168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pic>
          <p:nvPicPr>
            <p:cNvPr id="170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7544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1" name="TextBox 170"/>
            <p:cNvSpPr txBox="1"/>
            <p:nvPr/>
          </p:nvSpPr>
          <p:spPr>
            <a:xfrm>
              <a:off x="4644008" y="4509120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138.4 ns</a:t>
              </a:r>
              <a:endParaRPr lang="zh-CN" altLang="en-US" sz="1400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655635" y="3140968"/>
              <a:ext cx="1527919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67.8 ns</a:t>
              </a:r>
              <a:endParaRPr lang="zh-CN" altLang="en-US" sz="14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139952" y="1700808"/>
              <a:ext cx="1613968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116.6 ns</a:t>
              </a:r>
              <a:endParaRPr lang="zh-CN" altLang="en-US" sz="1400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11560" y="2996952"/>
              <a:ext cx="1627305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128.0 ns</a:t>
              </a:r>
              <a:endParaRPr lang="zh-CN" altLang="en-US" sz="1400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755576" y="1628800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147.4 ns</a:t>
              </a:r>
              <a:endParaRPr lang="zh-CN" altLang="en-US" sz="14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827584" y="5013176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158.1 ns</a:t>
              </a:r>
              <a:endParaRPr lang="zh-CN" altLang="en-US" sz="1400" dirty="0"/>
            </a:p>
          </p:txBody>
        </p:sp>
        <p:cxnSp>
          <p:nvCxnSpPr>
            <p:cNvPr id="177" name="直接箭头连接符 176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34.6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112.4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325888" y="4949471"/>
              <a:ext cx="63190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128.0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116.0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8044552" y="4940679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128.0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7325888" y="5301208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138.4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8.5</a:t>
              </a: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35.9</a:t>
              </a:r>
            </a:p>
          </p:txBody>
        </p:sp>
      </p:grpSp>
      <p:grpSp>
        <p:nvGrpSpPr>
          <p:cNvPr id="9" name="组合 235"/>
          <p:cNvGrpSpPr/>
          <p:nvPr/>
        </p:nvGrpSpPr>
        <p:grpSpPr>
          <a:xfrm>
            <a:off x="462750" y="1196752"/>
            <a:ext cx="8327735" cy="5505450"/>
            <a:chOff x="462750" y="1196752"/>
            <a:chExt cx="8327735" cy="5505450"/>
          </a:xfrm>
        </p:grpSpPr>
        <p:pic>
          <p:nvPicPr>
            <p:cNvPr id="237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275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8" name="TextBox 237"/>
            <p:cNvSpPr txBox="1"/>
            <p:nvPr/>
          </p:nvSpPr>
          <p:spPr>
            <a:xfrm>
              <a:off x="611560" y="2996952"/>
              <a:ext cx="1627305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128.1 ns</a:t>
              </a:r>
              <a:endParaRPr lang="zh-CN" altLang="en-US" sz="1400" dirty="0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755576" y="1628800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147.4 ns</a:t>
              </a:r>
              <a:endParaRPr lang="zh-CN" altLang="en-US" sz="1400" dirty="0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827584" y="5013176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167.0 ns</a:t>
              </a:r>
              <a:endParaRPr lang="zh-CN" altLang="en-US" sz="1400" dirty="0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644008" y="4509120"/>
              <a:ext cx="1627305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139.2 ns</a:t>
              </a:r>
              <a:endParaRPr lang="zh-CN" altLang="en-US" sz="1400" dirty="0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655635" y="3140968"/>
              <a:ext cx="1527919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97.0 ns</a:t>
              </a:r>
              <a:endParaRPr lang="zh-CN" altLang="en-US" sz="1400" dirty="0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4139952" y="1700808"/>
              <a:ext cx="1613968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117.1 ns</a:t>
              </a:r>
              <a:endParaRPr lang="zh-CN" altLang="en-US" sz="1400" dirty="0"/>
            </a:p>
          </p:txBody>
        </p:sp>
        <p:cxnSp>
          <p:nvCxnSpPr>
            <p:cNvPr id="244" name="直接箭头连接符 243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9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34.6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112.4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7325888" y="494947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128.0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116.0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8044552" y="4940679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128.0</a:t>
              </a: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7325888" y="5301208"/>
              <a:ext cx="63190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138.4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8028384" y="5301208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139.2</a:t>
              </a: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7325888" y="572230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147.4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8.5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35.9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924944"/>
            <a:ext cx="6920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Time-based simulation with DPM events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  <p:sp>
        <p:nvSpPr>
          <p:cNvPr id="9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4646D-3B11-4FCA-B3FA-48F9617E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06710" y="1196752"/>
            <a:ext cx="8283775" cy="5505450"/>
            <a:chOff x="506710" y="1196752"/>
            <a:chExt cx="8283775" cy="5505450"/>
          </a:xfrm>
        </p:grpSpPr>
        <p:pic>
          <p:nvPicPr>
            <p:cNvPr id="8909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直接箭头连接符 9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99792" y="1988840"/>
              <a:ext cx="1428533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9.0 ns</a:t>
              </a:r>
              <a:endParaRPr lang="zh-CN" alt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35896" y="6237312"/>
              <a:ext cx="1527919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35.7 ns</a:t>
              </a:r>
              <a:endParaRPr lang="zh-CN" alt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27984" y="4653136"/>
              <a:ext cx="1527919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95.3 ns</a:t>
              </a:r>
              <a:endParaRPr lang="zh-CN" altLang="en-US" sz="1400" dirty="0"/>
            </a:p>
          </p:txBody>
        </p:sp>
      </p:grpSp>
      <p:pic>
        <p:nvPicPr>
          <p:cNvPr id="26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572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组合 27"/>
          <p:cNvGrpSpPr/>
          <p:nvPr/>
        </p:nvGrpSpPr>
        <p:grpSpPr>
          <a:xfrm>
            <a:off x="502228" y="1196752"/>
            <a:ext cx="8283775" cy="5505450"/>
            <a:chOff x="506710" y="1196752"/>
            <a:chExt cx="8283775" cy="5505450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直接箭头连接符 29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37.2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9.4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07904" y="6237312"/>
              <a:ext cx="1527919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37.2 ns</a:t>
              </a:r>
              <a:endParaRPr lang="zh-CN" altLang="en-US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99792" y="1969095"/>
              <a:ext cx="1428533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9.4 ns</a:t>
              </a:r>
              <a:endParaRPr lang="zh-CN" altLang="en-US" sz="1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27984" y="4653136"/>
              <a:ext cx="1527919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98.3 ns</a:t>
              </a:r>
              <a:endParaRPr lang="zh-CN" altLang="en-US" sz="1400" dirty="0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06710" y="1196752"/>
            <a:ext cx="8283775" cy="5499100"/>
            <a:chOff x="506710" y="1196752"/>
            <a:chExt cx="8283775" cy="5499100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49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5" name="直接箭头连接符 54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37.2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114.5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9.4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38.2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707904" y="6237312"/>
              <a:ext cx="1527919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38.2 ns</a:t>
              </a:r>
              <a:endParaRPr lang="zh-CN" altLang="en-US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427984" y="4653136"/>
              <a:ext cx="1613968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114.5 ns</a:t>
              </a:r>
              <a:endParaRPr lang="zh-CN" altLang="en-US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076056" y="3573016"/>
              <a:ext cx="1613968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115.3 ns</a:t>
              </a:r>
              <a:endParaRPr lang="zh-CN" altLang="en-US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907704" y="6237312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128.0 ns</a:t>
              </a:r>
              <a:endParaRPr lang="zh-CN" altLang="en-US" sz="1400" dirty="0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08704" y="1196752"/>
            <a:ext cx="8283775" cy="5505450"/>
            <a:chOff x="506710" y="1196752"/>
            <a:chExt cx="8283775" cy="5505450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2" name="直接箭头连接符 81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37.2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114.5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325888" y="528146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140.9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116.6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9.4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38.2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076056" y="3573016"/>
              <a:ext cx="1613968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116.8 ns</a:t>
              </a:r>
              <a:endParaRPr lang="zh-CN" altLang="en-US" sz="14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27984" y="4653136"/>
              <a:ext cx="1613968" cy="307777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116.6 ns</a:t>
              </a:r>
              <a:endParaRPr lang="zh-CN" altLang="en-US" sz="14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07704" y="6237312"/>
              <a:ext cx="1663661" cy="307777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119.0 ns</a:t>
              </a:r>
              <a:endParaRPr lang="zh-CN" altLang="en-US" sz="14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427984" y="1412776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140.9 ns</a:t>
              </a:r>
              <a:endParaRPr lang="zh-CN" altLang="en-US" sz="1400" dirty="0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508704" y="1196752"/>
            <a:ext cx="8283775" cy="5505450"/>
            <a:chOff x="506710" y="1196752"/>
            <a:chExt cx="8283775" cy="5505450"/>
          </a:xfrm>
        </p:grpSpPr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0" name="直接箭头连接符 109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37.2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115.3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9.4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38.2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114.5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325888" y="5301208"/>
              <a:ext cx="63190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140.9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028384" y="5301208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141.1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325888" y="572230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150.9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10" y="1196752"/>
            <a:ext cx="55054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763688" y="455613"/>
            <a:ext cx="5793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Missing Event at Event-based simulation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162880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Tracks in this event are not well reconstructed. </a:t>
            </a:r>
          </a:p>
        </p:txBody>
      </p:sp>
      <p:sp>
        <p:nvSpPr>
          <p:cNvPr id="8" name="矩形 7"/>
          <p:cNvSpPr/>
          <p:nvPr/>
        </p:nvSpPr>
        <p:spPr>
          <a:xfrm>
            <a:off x="5724128" y="5373216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this case, it is hard to extract a T</a:t>
            </a:r>
            <a:r>
              <a:rPr lang="en-US" altLang="zh-CN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4646D-3B11-4FCA-B3FA-48F9617E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19</a:t>
            </a:fld>
            <a:endParaRPr lang="de-DE" altLang="zh-CN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1619672" y="455613"/>
            <a:ext cx="5929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New Tracking Strategy with experimental data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340768"/>
            <a:ext cx="757237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箭头连接符 16"/>
          <p:cNvCxnSpPr/>
          <p:nvPr/>
        </p:nvCxnSpPr>
        <p:spPr>
          <a:xfrm>
            <a:off x="827584" y="2204864"/>
            <a:ext cx="7429500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576" y="2348880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Hits are sorted according to their arrival time.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case of T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provided: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as a start point 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hits in 220 ns window    run tracking algorithm   assign track to right event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case of T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not provided: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Dynamic 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extraction (fast)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571875" y="354013"/>
            <a:ext cx="157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Outline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633" y="1533056"/>
            <a:ext cx="4762779" cy="35394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  <a:defRPr/>
            </a:pPr>
            <a:r>
              <a:rPr lang="en-US" altLang="zh-CN" sz="28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Introduction</a:t>
            </a:r>
          </a:p>
          <a:p>
            <a:pPr marL="514350" indent="-514350">
              <a:lnSpc>
                <a:spcPct val="200000"/>
              </a:lnSpc>
              <a:buAutoNum type="arabicPeriod"/>
              <a:defRPr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Tracking algorithm</a:t>
            </a:r>
            <a:endParaRPr lang="en-US" altLang="zh-CN" sz="28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514350" indent="-514350">
              <a:lnSpc>
                <a:spcPct val="200000"/>
              </a:lnSpc>
              <a:buAutoNum type="arabicPeriod" startAt="3"/>
              <a:defRPr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T0 extraction from tracking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200000"/>
              </a:lnSpc>
              <a:buAutoNum type="arabicPeriod" startAt="3"/>
              <a:defRPr/>
            </a:pPr>
            <a:r>
              <a:rPr lang="en-US" altLang="zh-CN" sz="28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Summary </a:t>
            </a:r>
            <a:r>
              <a:rPr lang="en-US" altLang="zh-CN" sz="2800" dirty="0">
                <a:latin typeface="Times New Roman" pitchFamily="18" charset="0"/>
                <a:ea typeface="宋体" charset="-122"/>
                <a:cs typeface="Times New Roman" pitchFamily="18" charset="0"/>
              </a:rPr>
              <a:t>and outlook</a:t>
            </a:r>
            <a:endParaRPr lang="zh-CN" altLang="en-US" sz="28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20</a:t>
            </a:fld>
            <a:endParaRPr lang="zh-CN" altLang="en-US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339752" y="334397"/>
            <a:ext cx="43909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Summary and Outlook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1" y="1403064"/>
            <a:ext cx="5184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Extract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using the distance of drift circles to track.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zh-CN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Simultaneous tracking and Dynamic 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extraction:  fast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Secondary vertex does not work yet.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96752"/>
            <a:ext cx="1597612" cy="170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996952"/>
            <a:ext cx="2078774" cy="201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4E33E-FD96-48DC-A8A0-841AEBE51DC9}" type="slidenum">
              <a:rPr lang="zh-CN" altLang="en-US"/>
              <a:pPr>
                <a:defRPr/>
              </a:pPr>
              <a:t>21</a:t>
            </a:fld>
            <a:endParaRPr lang="zh-CN" altLang="en-US"/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095625" y="2786063"/>
            <a:ext cx="2833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>
                <a:latin typeface="Times New Roman" pitchFamily="18" charset="0"/>
                <a:cs typeface="Times New Roman" pitchFamily="18" charset="0"/>
              </a:rPr>
              <a:t>Thank you</a:t>
            </a:r>
            <a:endParaRPr lang="zh-CN" alt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340768"/>
            <a:ext cx="833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9822"/>
            <a:ext cx="8343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2919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Performance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at FPGA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436510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 one event with 100 hits (6 tracks):    7 </a:t>
            </a:r>
            <a:r>
              <a:rPr lang="el-GR" altLang="zh-CN" dirty="0" smtClean="0">
                <a:latin typeface="Times New Roman"/>
                <a:cs typeface="Times New Roman"/>
              </a:rPr>
              <a:t>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</a:p>
        </p:txBody>
      </p:sp>
      <p:sp>
        <p:nvSpPr>
          <p:cNvPr id="13" name="矩形 12"/>
          <p:cNvSpPr/>
          <p:nvPr/>
        </p:nvSpPr>
        <p:spPr>
          <a:xfrm>
            <a:off x="899592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Hit reading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43808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Road finder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44008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Pt extraction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88224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FF0000"/>
                </a:solidFill>
              </a:rPr>
              <a:t>Pz</a:t>
            </a:r>
            <a:r>
              <a:rPr lang="en-US" altLang="zh-CN" dirty="0" smtClean="0">
                <a:solidFill>
                  <a:srgbClr val="FF0000"/>
                </a:solidFill>
              </a:rPr>
              <a:t> extraction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60032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43608" y="616530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(100 cc)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71800" y="616530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(50 cc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39952" y="615601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(120 cc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X 2</a:t>
            </a:r>
            <a:r>
              <a:rPr lang="en-US" altLang="zh-CN" dirty="0" smtClean="0">
                <a:solidFill>
                  <a:srgbClr val="FF0000"/>
                </a:solidFill>
              </a:rPr>
              <a:t>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16216" y="615601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(60 cc X 2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32240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36096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23</a:t>
            </a:fld>
            <a:endParaRPr lang="zh-CN" altLang="en-US" dirty="0"/>
          </a:p>
        </p:txBody>
      </p:sp>
      <p:cxnSp>
        <p:nvCxnSpPr>
          <p:cNvPr id="25" name="直接箭头连接符 24"/>
          <p:cNvCxnSpPr>
            <a:stCxn id="23" idx="3"/>
          </p:cNvCxnSpPr>
          <p:nvPr/>
        </p:nvCxnSpPr>
        <p:spPr>
          <a:xfrm>
            <a:off x="5868144" y="5625244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7" idx="3"/>
            <a:endCxn id="23" idx="1"/>
          </p:cNvCxnSpPr>
          <p:nvPr/>
        </p:nvCxnSpPr>
        <p:spPr>
          <a:xfrm>
            <a:off x="5292080" y="5625244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1"/>
          <p:cNvCxnSpPr/>
          <p:nvPr/>
        </p:nvCxnSpPr>
        <p:spPr>
          <a:xfrm rot="10800000" flipV="1">
            <a:off x="4139954" y="5642586"/>
            <a:ext cx="1224135" cy="269370"/>
          </a:xfrm>
          <a:prstGeom prst="bentConnector3">
            <a:avLst>
              <a:gd name="adj1" fmla="val -106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racking_FPGA_300ns_dpm_event_7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8153" y="1600200"/>
            <a:ext cx="4827693" cy="4525963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4327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at FPGA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at low event rate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24" y="121442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 flow:  Hit information at PC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FPGA, extract helix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     PC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472" y="628652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PC is used to draw hits and helix in the plot. The helix parameters come from FPGA.</a:t>
            </a: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24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racking_FPGA_50ns_dpm_event_7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8153" y="1600200"/>
            <a:ext cx="4827693" cy="4525963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3665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at FPGA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-- 20 MHz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24" y="121442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 flow:  Hit information at PC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FPGA, extract helix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     PC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472" y="628652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PC is used to draw hits and helix in the plot. The helix parameters come from FPGA.</a:t>
            </a: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25</a:t>
            </a:fld>
            <a:endParaRPr lang="zh-CN" altLang="en-US" dirty="0"/>
          </a:p>
        </p:txBody>
      </p:sp>
      <p:pic>
        <p:nvPicPr>
          <p:cNvPr id="10" name="内容占位符 3" descr="tracking_FPGA_300ns_dpm_event_7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91465" y="4252526"/>
            <a:ext cx="1989979" cy="186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26</a:t>
            </a:fld>
            <a:endParaRPr lang="zh-CN" altLang="en-US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568" y="4005064"/>
            <a:ext cx="62151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_pt :  ~ 3.2%    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: ~ 4.2%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l-GR" altLang="zh-CN" dirty="0" smtClean="0">
                <a:latin typeface="Times New Roman"/>
                <a:cs typeface="Times New Roman"/>
              </a:rPr>
              <a:t>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s/event (6 tracks) ,  140 FPGA @ 20MHz </a:t>
            </a:r>
          </a:p>
          <a:p>
            <a:pPr marL="457200" indent="-457200"/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57224" y="1357298"/>
          <a:ext cx="7500990" cy="250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2500330"/>
                <a:gridCol w="2500330"/>
              </a:tblGrid>
              <a:tr h="416722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C++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VHDL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iteration 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iteration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χ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calculation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CN" sz="18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iteration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CN" sz="18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iteration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085184"/>
            <a:ext cx="1963075" cy="145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1CBEB-118E-4302-8D1C-4D2F6A7E267A}" type="slidenum">
              <a:rPr lang="zh-CN" altLang="en-US"/>
              <a:pPr>
                <a:defRPr/>
              </a:pPr>
              <a:t>27</a:t>
            </a:fld>
            <a:endParaRPr lang="en-US" altLang="zh-CN"/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2895600" y="252413"/>
            <a:ext cx="3319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The Compute Node (CN)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7858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143000"/>
            <a:ext cx="838676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41AE6-9C5A-443D-9188-ADFDBE4E1426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2516188" y="466725"/>
            <a:ext cx="4198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Hardware Description Language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571500" y="1285875"/>
            <a:ext cx="8143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VHDL,  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Verilog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SystemC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VHDL: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ery-high-speed integrated circuits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ardware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escription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anguage.</a:t>
            </a:r>
          </a:p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It’s a dataflow language, unlike procedural computing languages such as C++ which runs sequentially, one instruction at a time.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71813" y="4071938"/>
            <a:ext cx="785812" cy="1571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2571750" y="4786313"/>
            <a:ext cx="500063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2571750" y="44291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857625" y="44291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857625" y="47847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214938" y="4071938"/>
            <a:ext cx="785812" cy="1571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4714875" y="4786313"/>
            <a:ext cx="500063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4714875" y="44291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6000750" y="44291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6000750" y="47847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3" name="TextBox 36"/>
          <p:cNvSpPr txBox="1">
            <a:spLocks noChangeArrowheads="1"/>
          </p:cNvSpPr>
          <p:nvPr/>
        </p:nvSpPr>
        <p:spPr bwMode="auto">
          <a:xfrm>
            <a:off x="2533650" y="4071938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A1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4" name="TextBox 37"/>
          <p:cNvSpPr txBox="1">
            <a:spLocks noChangeArrowheads="1"/>
          </p:cNvSpPr>
          <p:nvPr/>
        </p:nvSpPr>
        <p:spPr bwMode="auto">
          <a:xfrm>
            <a:off x="2533650" y="47863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A2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5" name="TextBox 38"/>
          <p:cNvSpPr txBox="1">
            <a:spLocks noChangeArrowheads="1"/>
          </p:cNvSpPr>
          <p:nvPr/>
        </p:nvSpPr>
        <p:spPr bwMode="auto">
          <a:xfrm>
            <a:off x="3890963" y="4071938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A3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6" name="TextBox 39"/>
          <p:cNvSpPr txBox="1">
            <a:spLocks noChangeArrowheads="1"/>
          </p:cNvSpPr>
          <p:nvPr/>
        </p:nvSpPr>
        <p:spPr bwMode="auto">
          <a:xfrm>
            <a:off x="3890963" y="47736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A4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7" name="TextBox 40"/>
          <p:cNvSpPr txBox="1">
            <a:spLocks noChangeArrowheads="1"/>
          </p:cNvSpPr>
          <p:nvPr/>
        </p:nvSpPr>
        <p:spPr bwMode="auto">
          <a:xfrm>
            <a:off x="4676775" y="4071938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B1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8" name="TextBox 41"/>
          <p:cNvSpPr txBox="1">
            <a:spLocks noChangeArrowheads="1"/>
          </p:cNvSpPr>
          <p:nvPr/>
        </p:nvSpPr>
        <p:spPr bwMode="auto">
          <a:xfrm>
            <a:off x="4676775" y="47736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B2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9" name="TextBox 42"/>
          <p:cNvSpPr txBox="1">
            <a:spLocks noChangeArrowheads="1"/>
          </p:cNvSpPr>
          <p:nvPr/>
        </p:nvSpPr>
        <p:spPr bwMode="auto">
          <a:xfrm>
            <a:off x="6034088" y="4071938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B3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20" name="TextBox 43"/>
          <p:cNvSpPr txBox="1">
            <a:spLocks noChangeArrowheads="1"/>
          </p:cNvSpPr>
          <p:nvPr/>
        </p:nvSpPr>
        <p:spPr bwMode="auto">
          <a:xfrm>
            <a:off x="6034088" y="47863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B4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25" name="TextBox 48"/>
          <p:cNvSpPr txBox="1">
            <a:spLocks noChangeArrowheads="1"/>
          </p:cNvSpPr>
          <p:nvPr/>
        </p:nvSpPr>
        <p:spPr bwMode="auto">
          <a:xfrm>
            <a:off x="714348" y="3786190"/>
            <a:ext cx="147162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Signal A3_B1 …;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Signal A4_B2 …;</a:t>
            </a:r>
          </a:p>
          <a:p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A3 &lt;= A3_B1;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B1 &lt;= A3_B1;</a:t>
            </a:r>
          </a:p>
          <a:p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A4 &lt;= A4_B2;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B2 &lt;= A4_B2;</a:t>
            </a:r>
          </a:p>
          <a:p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857496"/>
            <a:ext cx="22074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灯片编号占位符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2FC92C-D51F-4647-A40E-FBE4D934D091}" type="slidenum">
              <a:rPr lang="zh-CN" altLang="en-US"/>
              <a:pPr>
                <a:defRPr/>
              </a:pPr>
              <a:t>29</a:t>
            </a:fld>
            <a:endParaRPr lang="zh-CN" altLang="en-US"/>
          </a:p>
        </p:txBody>
      </p:sp>
      <p:sp>
        <p:nvSpPr>
          <p:cNvPr id="12291" name="TextBox 18"/>
          <p:cNvSpPr txBox="1">
            <a:spLocks noChangeArrowheads="1"/>
          </p:cNvSpPr>
          <p:nvPr/>
        </p:nvSpPr>
        <p:spPr bwMode="auto">
          <a:xfrm>
            <a:off x="500063" y="1517650"/>
            <a:ext cx="4714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PC as data source and receiver.</a:t>
            </a:r>
          </a:p>
          <a:p>
            <a:pPr>
              <a:buFont typeface="Wingdings" pitchFamily="2" charset="2"/>
              <a:buChar char="Ø"/>
            </a:pPr>
            <a:endParaRPr lang="en-US" altLang="zh-CN" sz="2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Ethernet.  </a:t>
            </a:r>
          </a:p>
          <a:p>
            <a:pPr>
              <a:buFont typeface="Wingdings" pitchFamily="2" charset="2"/>
              <a:buChar char="Ø"/>
            </a:pPr>
            <a:endParaRPr lang="en-US" altLang="zh-CN" sz="2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Optical link (UDP by Grzegorz Korcyl )</a:t>
            </a:r>
          </a:p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   (not integrated yet)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00213" y="4643438"/>
            <a:ext cx="3300412" cy="13573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FPGA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985963" y="5143500"/>
            <a:ext cx="7143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FIFO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3271838" y="5143500"/>
            <a:ext cx="15144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Tracking algorithm</a:t>
            </a:r>
            <a:endParaRPr lang="zh-CN" altLang="en-US" dirty="0"/>
          </a:p>
        </p:txBody>
      </p:sp>
      <p:sp>
        <p:nvSpPr>
          <p:cNvPr id="27" name="右箭头 26"/>
          <p:cNvSpPr/>
          <p:nvPr/>
        </p:nvSpPr>
        <p:spPr>
          <a:xfrm>
            <a:off x="2843213" y="5286375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左箭头 27"/>
          <p:cNvSpPr/>
          <p:nvPr/>
        </p:nvSpPr>
        <p:spPr>
          <a:xfrm>
            <a:off x="2843213" y="5572125"/>
            <a:ext cx="285750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1" name="直接箭头连接符 30"/>
          <p:cNvCxnSpPr/>
          <p:nvPr/>
        </p:nvCxnSpPr>
        <p:spPr>
          <a:xfrm>
            <a:off x="776288" y="5643563"/>
            <a:ext cx="1214437" cy="158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TextBox 36"/>
          <p:cNvSpPr txBox="1">
            <a:spLocks noChangeArrowheads="1"/>
          </p:cNvSpPr>
          <p:nvPr/>
        </p:nvSpPr>
        <p:spPr bwMode="auto">
          <a:xfrm>
            <a:off x="357188" y="4572000"/>
            <a:ext cx="1416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Ethernet via</a:t>
            </a:r>
          </a:p>
          <a:p>
            <a:r>
              <a:rPr lang="en-US" altLang="zh-CN">
                <a:latin typeface="Calibri" pitchFamily="34" charset="0"/>
              </a:rPr>
              <a:t>Optical Link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2300" name="TextBox 5"/>
          <p:cNvSpPr txBox="1">
            <a:spLocks noChangeArrowheads="1"/>
          </p:cNvSpPr>
          <p:nvPr/>
        </p:nvSpPr>
        <p:spPr bwMode="auto">
          <a:xfrm>
            <a:off x="3571875" y="455613"/>
            <a:ext cx="19850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Setup and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Test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214438"/>
            <a:ext cx="3286125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3857625"/>
            <a:ext cx="312261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2000250" y="5500688"/>
            <a:ext cx="7143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FIFO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85813" y="5286375"/>
            <a:ext cx="1214437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38F6E-066B-43FE-B1A6-5C68505925A1}" type="slidenum">
              <a:rPr lang="zh-CN" altLang="en-US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143000"/>
            <a:ext cx="3121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928926" y="455613"/>
            <a:ext cx="3439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Straw Tube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Tracker (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STT)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50" name="组合 27"/>
          <p:cNvGrpSpPr>
            <a:grpSpLocks/>
          </p:cNvGrpSpPr>
          <p:nvPr/>
        </p:nvGrpSpPr>
        <p:grpSpPr bwMode="auto">
          <a:xfrm>
            <a:off x="5643563" y="4143375"/>
            <a:ext cx="2214562" cy="2214563"/>
            <a:chOff x="5072063" y="2857500"/>
            <a:chExt cx="3214687" cy="3143250"/>
          </a:xfrm>
        </p:grpSpPr>
        <p:sp>
          <p:nvSpPr>
            <p:cNvPr id="8" name="椭圆 7"/>
            <p:cNvSpPr/>
            <p:nvPr/>
          </p:nvSpPr>
          <p:spPr>
            <a:xfrm>
              <a:off x="6238107" y="4114800"/>
              <a:ext cx="500062" cy="5002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858000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7572375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429250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43625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500813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215188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072063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786438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6500813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7215188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072063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786438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3" name="直接连接符 22"/>
            <p:cNvCxnSpPr/>
            <p:nvPr/>
          </p:nvCxnSpPr>
          <p:spPr>
            <a:xfrm rot="5400000" flipH="1" flipV="1">
              <a:off x="4643437" y="4000501"/>
              <a:ext cx="3143250" cy="8572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5890137" y="3472631"/>
              <a:ext cx="500063" cy="5002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062970" y="4880896"/>
              <a:ext cx="205094" cy="20504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129798" y="3722739"/>
              <a:ext cx="71438" cy="225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457028" y="4360402"/>
              <a:ext cx="71438" cy="225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125189" y="4989051"/>
              <a:ext cx="71438" cy="225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1" name="TextBox 31"/>
          <p:cNvSpPr txBox="1">
            <a:spLocks noChangeArrowheads="1"/>
          </p:cNvSpPr>
          <p:nvPr/>
        </p:nvSpPr>
        <p:spPr bwMode="auto">
          <a:xfrm>
            <a:off x="614363" y="4714875"/>
            <a:ext cx="46720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Calibri" pitchFamily="34" charset="0"/>
              </a:rPr>
              <a:t>4636 Straw tubes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Calibri" pitchFamily="34" charset="0"/>
              </a:rPr>
              <a:t>23-27 planar layers </a:t>
            </a:r>
          </a:p>
          <a:p>
            <a:pPr>
              <a:buFont typeface="Arial" charset="0"/>
              <a:buChar char="•"/>
            </a:pPr>
            <a:r>
              <a:rPr lang="en-US" altLang="zh-CN" dirty="0">
                <a:latin typeface="Calibri" pitchFamily="34" charset="0"/>
              </a:rPr>
              <a:t>    15-19 axial </a:t>
            </a:r>
            <a:r>
              <a:rPr lang="en-US" altLang="zh-CN" dirty="0" smtClean="0">
                <a:latin typeface="Calibri" pitchFamily="34" charset="0"/>
              </a:rPr>
              <a:t>layers (</a:t>
            </a:r>
            <a:r>
              <a:rPr lang="en-US" altLang="zh-CN" dirty="0">
                <a:solidFill>
                  <a:srgbClr val="00B050"/>
                </a:solidFill>
                <a:latin typeface="Calibri" pitchFamily="34" charset="0"/>
              </a:rPr>
              <a:t>green</a:t>
            </a:r>
            <a:r>
              <a:rPr lang="en-US" altLang="zh-CN" dirty="0">
                <a:latin typeface="Calibri" pitchFamily="34" charset="0"/>
              </a:rPr>
              <a:t>) in beam direction</a:t>
            </a:r>
          </a:p>
          <a:p>
            <a:pPr>
              <a:buFont typeface="Arial" charset="0"/>
              <a:buChar char="•"/>
            </a:pPr>
            <a:r>
              <a:rPr lang="en-US" altLang="zh-CN" dirty="0">
                <a:latin typeface="Calibri" pitchFamily="34" charset="0"/>
              </a:rPr>
              <a:t>    4 stereo double-layers for 3D reconstruction,</a:t>
            </a:r>
          </a:p>
          <a:p>
            <a:r>
              <a:rPr lang="en-US" altLang="zh-CN" dirty="0">
                <a:latin typeface="Calibri" pitchFamily="34" charset="0"/>
              </a:rPr>
              <a:t>       with ±2.89 skew </a:t>
            </a:r>
            <a:r>
              <a:rPr lang="en-US" altLang="zh-CN" dirty="0" smtClean="0">
                <a:latin typeface="Calibri" pitchFamily="34" charset="0"/>
              </a:rPr>
              <a:t>angle (</a:t>
            </a:r>
            <a:r>
              <a:rPr lang="en-US" altLang="zh-CN" dirty="0">
                <a:solidFill>
                  <a:srgbClr val="0070C0"/>
                </a:solidFill>
                <a:latin typeface="Calibri" pitchFamily="34" charset="0"/>
              </a:rPr>
              <a:t>blue</a:t>
            </a:r>
            <a:r>
              <a:rPr lang="en-US" altLang="zh-CN" dirty="0">
                <a:latin typeface="Calibri" pitchFamily="34" charset="0"/>
              </a:rPr>
              <a:t>/</a:t>
            </a:r>
            <a:r>
              <a:rPr lang="en-US" altLang="zh-CN" dirty="0">
                <a:solidFill>
                  <a:srgbClr val="FF0000"/>
                </a:solidFill>
                <a:latin typeface="Calibri" pitchFamily="34" charset="0"/>
              </a:rPr>
              <a:t>red</a:t>
            </a:r>
            <a:r>
              <a:rPr lang="en-US" altLang="zh-CN" dirty="0">
                <a:latin typeface="Calibri" pitchFamily="34" charset="0"/>
              </a:rPr>
              <a:t>)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6152" name="TextBox 32"/>
          <p:cNvSpPr txBox="1">
            <a:spLocks noChangeArrowheads="1"/>
          </p:cNvSpPr>
          <p:nvPr/>
        </p:nvSpPr>
        <p:spPr bwMode="auto">
          <a:xfrm>
            <a:off x="4857750" y="6215063"/>
            <a:ext cx="3700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From STT :   Wire position + drift time</a:t>
            </a:r>
            <a:endParaRPr lang="zh-CN" altLang="en-US">
              <a:latin typeface="Calibri" pitchFamily="34" charset="0"/>
            </a:endParaRPr>
          </a:p>
        </p:txBody>
      </p:sp>
      <p:pic>
        <p:nvPicPr>
          <p:cNvPr id="615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143000"/>
            <a:ext cx="4071937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接连接符 32"/>
          <p:cNvCxnSpPr/>
          <p:nvPr/>
        </p:nvCxnSpPr>
        <p:spPr>
          <a:xfrm flipV="1">
            <a:off x="2714625" y="1214438"/>
            <a:ext cx="3500438" cy="135731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714625" y="2981325"/>
            <a:ext cx="3500438" cy="101917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1440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785938" y="600075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Event #2</a:t>
            </a:r>
            <a:endParaRPr lang="zh-CN" altLang="en-US" sz="1800"/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6357938" y="600075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Event #2</a:t>
            </a:r>
            <a:endParaRPr lang="zh-CN" altLang="en-US" sz="1800"/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3286125" y="5616575"/>
            <a:ext cx="28575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/>
              <a:t>Black dashed line: track by MC truth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Red line: recon. track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70C0"/>
                </a:solidFill>
              </a:rPr>
              <a:t>Blue:  recon. using outer layers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/>
              <a:t>drift circles belong to </a:t>
            </a:r>
            <a:r>
              <a:rPr lang="en-US" altLang="zh-CN" sz="1400">
                <a:solidFill>
                  <a:srgbClr val="FF0000"/>
                </a:solidFill>
              </a:rPr>
              <a:t>current event (Red) </a:t>
            </a:r>
            <a:r>
              <a:rPr lang="en-US" altLang="zh-CN" sz="1400"/>
              <a:t>or</a:t>
            </a:r>
            <a:r>
              <a:rPr lang="en-US" altLang="zh-CN" sz="1400">
                <a:solidFill>
                  <a:srgbClr val="0070C0"/>
                </a:solidFill>
              </a:rPr>
              <a:t> </a:t>
            </a:r>
            <a:r>
              <a:rPr lang="en-US" altLang="zh-CN" sz="1400">
                <a:solidFill>
                  <a:srgbClr val="00B050"/>
                </a:solidFill>
              </a:rPr>
              <a:t>other events (Green)</a:t>
            </a:r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1992313" y="1214438"/>
            <a:ext cx="572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T</a:t>
            </a:r>
            <a:r>
              <a:rPr lang="en-US" altLang="zh-CN" sz="1800" baseline="-25000"/>
              <a:t>0</a:t>
            </a:r>
            <a:r>
              <a:rPr lang="en-US" altLang="zh-CN" sz="1800"/>
              <a:t> information:  </a:t>
            </a:r>
            <a:r>
              <a:rPr lang="en-US" altLang="zh-CN" sz="1800">
                <a:solidFill>
                  <a:srgbClr val="FF0000"/>
                </a:solidFill>
              </a:rPr>
              <a:t>current event(Red) </a:t>
            </a:r>
            <a:r>
              <a:rPr lang="en-US" altLang="zh-CN" sz="1800"/>
              <a:t>or </a:t>
            </a:r>
            <a:r>
              <a:rPr lang="en-US" altLang="zh-CN" sz="1800">
                <a:solidFill>
                  <a:srgbClr val="00B050"/>
                </a:solidFill>
              </a:rPr>
              <a:t>other events(Green)</a:t>
            </a:r>
            <a:endParaRPr lang="zh-CN" altLang="en-US" sz="1800">
              <a:solidFill>
                <a:srgbClr val="00B050"/>
              </a:solidFill>
            </a:endParaRPr>
          </a:p>
        </p:txBody>
      </p:sp>
      <p:sp>
        <p:nvSpPr>
          <p:cNvPr id="29704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255A64-3A7F-4367-AE1A-43ED2F543BBC}" type="slidenum">
              <a:rPr lang="zh-CN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zh-CN" altLang="en-US" sz="1200" smtClean="0">
              <a:solidFill>
                <a:srgbClr val="898989"/>
              </a:solidFill>
            </a:endParaRPr>
          </a:p>
        </p:txBody>
      </p:sp>
      <p:sp>
        <p:nvSpPr>
          <p:cNvPr id="29705" name="TextBox 53"/>
          <p:cNvSpPr txBox="1">
            <a:spLocks noChangeArrowheads="1"/>
          </p:cNvSpPr>
          <p:nvPr/>
        </p:nvSpPr>
        <p:spPr bwMode="auto">
          <a:xfrm>
            <a:off x="2500313" y="455613"/>
            <a:ext cx="438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Assign a track to the correct event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9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21443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38"/>
            <a:ext cx="341471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00500"/>
            <a:ext cx="35004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1285875" y="1357313"/>
            <a:ext cx="868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0.2GeV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5214938" y="1428750"/>
            <a:ext cx="868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0.5GeV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895" name="TextBox 10"/>
          <p:cNvSpPr txBox="1">
            <a:spLocks noChangeArrowheads="1"/>
          </p:cNvSpPr>
          <p:nvPr/>
        </p:nvSpPr>
        <p:spPr bwMode="auto">
          <a:xfrm>
            <a:off x="5214938" y="4071938"/>
            <a:ext cx="693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2GeV</a:t>
            </a:r>
            <a:endParaRPr lang="zh-CN" altLang="en-US">
              <a:latin typeface="Calibri" pitchFamily="34" charset="0"/>
            </a:endParaRPr>
          </a:p>
        </p:txBody>
      </p:sp>
      <p:pic>
        <p:nvPicPr>
          <p:cNvPr id="378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4071938"/>
            <a:ext cx="352742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1214438" y="4071938"/>
            <a:ext cx="693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1GeV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898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C6F3A-C1C5-4F87-ADBE-0ADBC8035D2E}" type="slidenum">
              <a:rPr lang="zh-CN" altLang="en-US"/>
              <a:pPr>
                <a:defRPr/>
              </a:pPr>
              <a:t>31</a:t>
            </a:fld>
            <a:endParaRPr lang="zh-CN" altLang="en-US" dirty="0"/>
          </a:p>
        </p:txBody>
      </p:sp>
      <p:sp>
        <p:nvSpPr>
          <p:cNvPr id="37900" name="TextBox 53"/>
          <p:cNvSpPr txBox="1">
            <a:spLocks noChangeArrowheads="1"/>
          </p:cNvSpPr>
          <p:nvPr/>
        </p:nvSpPr>
        <p:spPr bwMode="auto">
          <a:xfrm>
            <a:off x="3216275" y="455613"/>
            <a:ext cx="4232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Performance study – single track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1" name="TextBox 64"/>
          <p:cNvSpPr txBox="1">
            <a:spLocks noChangeArrowheads="1"/>
          </p:cNvSpPr>
          <p:nvPr/>
        </p:nvSpPr>
        <p:spPr bwMode="auto">
          <a:xfrm>
            <a:off x="3414713" y="321468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x(cm)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2" name="TextBox 65"/>
          <p:cNvSpPr txBox="1">
            <a:spLocks noChangeArrowheads="1"/>
          </p:cNvSpPr>
          <p:nvPr/>
        </p:nvSpPr>
        <p:spPr bwMode="auto">
          <a:xfrm rot="-5400000">
            <a:off x="253206" y="1389857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y(cm)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3" name="TextBox 64"/>
          <p:cNvSpPr txBox="1">
            <a:spLocks noChangeArrowheads="1"/>
          </p:cNvSpPr>
          <p:nvPr/>
        </p:nvSpPr>
        <p:spPr bwMode="auto">
          <a:xfrm>
            <a:off x="7343775" y="3214688"/>
            <a:ext cx="72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x(cm)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4" name="TextBox 65"/>
          <p:cNvSpPr txBox="1">
            <a:spLocks noChangeArrowheads="1"/>
          </p:cNvSpPr>
          <p:nvPr/>
        </p:nvSpPr>
        <p:spPr bwMode="auto">
          <a:xfrm rot="-5400000">
            <a:off x="4182269" y="1389857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y(cm)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5" name="TextBox 64"/>
          <p:cNvSpPr txBox="1">
            <a:spLocks noChangeArrowheads="1"/>
          </p:cNvSpPr>
          <p:nvPr/>
        </p:nvSpPr>
        <p:spPr bwMode="auto">
          <a:xfrm>
            <a:off x="3414713" y="605948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x(cm)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6" name="TextBox 65"/>
          <p:cNvSpPr txBox="1">
            <a:spLocks noChangeArrowheads="1"/>
          </p:cNvSpPr>
          <p:nvPr/>
        </p:nvSpPr>
        <p:spPr bwMode="auto">
          <a:xfrm rot="-5400000">
            <a:off x="253206" y="4234657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y(cm)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7" name="TextBox 64"/>
          <p:cNvSpPr txBox="1">
            <a:spLocks noChangeArrowheads="1"/>
          </p:cNvSpPr>
          <p:nvPr/>
        </p:nvSpPr>
        <p:spPr bwMode="auto">
          <a:xfrm>
            <a:off x="7343775" y="6059488"/>
            <a:ext cx="72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x(cm)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8" name="TextBox 65"/>
          <p:cNvSpPr txBox="1">
            <a:spLocks noChangeArrowheads="1"/>
          </p:cNvSpPr>
          <p:nvPr/>
        </p:nvSpPr>
        <p:spPr bwMode="auto">
          <a:xfrm rot="-5400000">
            <a:off x="4182269" y="4234657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y(cm)</a:t>
            </a:r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2"/>
          <p:cNvSpPr txBox="1">
            <a:spLocks noChangeArrowheads="1"/>
          </p:cNvSpPr>
          <p:nvPr/>
        </p:nvSpPr>
        <p:spPr bwMode="auto">
          <a:xfrm>
            <a:off x="1000100" y="4398071"/>
            <a:ext cx="25717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0.5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0.25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3.7 %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0.50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4.0 %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4.3 %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3428992" y="4398071"/>
            <a:ext cx="25717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3.1 %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3.8 %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4.2 %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5929322" y="4398071"/>
            <a:ext cx="25717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3.7 %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4.8 %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5.2 %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3428992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350454"/>
            <a:ext cx="4262446" cy="286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1147763"/>
            <a:ext cx="82962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7667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Event #2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888" y="455613"/>
            <a:ext cx="1992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Beam test data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733256"/>
            <a:ext cx="4134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Solid circle  :  drift circle</a:t>
            </a:r>
          </a:p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Blue dashed line :  track from 1</a:t>
            </a:r>
            <a:r>
              <a:rPr lang="en-US" altLang="zh-CN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iteration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dashed line  :  track from 2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iteration 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2627784" y="455613"/>
            <a:ext cx="3840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 better Method to Extract 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en-US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971600" y="1916832"/>
            <a:ext cx="3960440" cy="4320480"/>
          </a:xfrm>
          <a:custGeom>
            <a:avLst/>
            <a:gdLst>
              <a:gd name="connsiteX0" fmla="*/ 0 w 2621902"/>
              <a:gd name="connsiteY0" fmla="*/ 2099388 h 2099388"/>
              <a:gd name="connsiteX1" fmla="*/ 139959 w 2621902"/>
              <a:gd name="connsiteY1" fmla="*/ 1763485 h 2099388"/>
              <a:gd name="connsiteX2" fmla="*/ 373224 w 2621902"/>
              <a:gd name="connsiteY2" fmla="*/ 1380930 h 2099388"/>
              <a:gd name="connsiteX3" fmla="*/ 821094 w 2621902"/>
              <a:gd name="connsiteY3" fmla="*/ 858416 h 2099388"/>
              <a:gd name="connsiteX4" fmla="*/ 1390261 w 2621902"/>
              <a:gd name="connsiteY4" fmla="*/ 429208 h 2099388"/>
              <a:gd name="connsiteX5" fmla="*/ 1968759 w 2621902"/>
              <a:gd name="connsiteY5" fmla="*/ 130628 h 2099388"/>
              <a:gd name="connsiteX6" fmla="*/ 2621902 w 2621902"/>
              <a:gd name="connsiteY6" fmla="*/ 0 h 209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1902" h="2099388">
                <a:moveTo>
                  <a:pt x="0" y="2099388"/>
                </a:moveTo>
                <a:cubicBezTo>
                  <a:pt x="38877" y="1991308"/>
                  <a:pt x="77755" y="1883228"/>
                  <a:pt x="139959" y="1763485"/>
                </a:cubicBezTo>
                <a:cubicBezTo>
                  <a:pt x="202163" y="1643742"/>
                  <a:pt x="259702" y="1531775"/>
                  <a:pt x="373224" y="1380930"/>
                </a:cubicBezTo>
                <a:cubicBezTo>
                  <a:pt x="486746" y="1230085"/>
                  <a:pt x="651588" y="1017036"/>
                  <a:pt x="821094" y="858416"/>
                </a:cubicBezTo>
                <a:cubicBezTo>
                  <a:pt x="990600" y="699796"/>
                  <a:pt x="1198984" y="550506"/>
                  <a:pt x="1390261" y="429208"/>
                </a:cubicBezTo>
                <a:cubicBezTo>
                  <a:pt x="1581538" y="307910"/>
                  <a:pt x="1763486" y="202163"/>
                  <a:pt x="1968759" y="130628"/>
                </a:cubicBezTo>
                <a:cubicBezTo>
                  <a:pt x="2174032" y="59093"/>
                  <a:pt x="2397967" y="29546"/>
                  <a:pt x="2621902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710342" y="4149080"/>
            <a:ext cx="792088" cy="79208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11560" y="5148808"/>
            <a:ext cx="576064" cy="58444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645025" y="2564904"/>
            <a:ext cx="936104" cy="93610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250503" y="2492896"/>
            <a:ext cx="648072" cy="64807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775861" y="1350099"/>
            <a:ext cx="720080" cy="72008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74"/>
          <p:cNvGrpSpPr/>
          <p:nvPr/>
        </p:nvGrpSpPr>
        <p:grpSpPr>
          <a:xfrm>
            <a:off x="1055578" y="1926163"/>
            <a:ext cx="3247052" cy="3653747"/>
            <a:chOff x="1055578" y="1926163"/>
            <a:chExt cx="3247052" cy="3653747"/>
          </a:xfrm>
        </p:grpSpPr>
        <p:cxnSp>
          <p:nvCxnSpPr>
            <p:cNvPr id="51" name="直接箭头连接符 50"/>
            <p:cNvCxnSpPr/>
            <p:nvPr/>
          </p:nvCxnSpPr>
          <p:spPr>
            <a:xfrm>
              <a:off x="1763688" y="4365104"/>
              <a:ext cx="72008" cy="7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>
              <a:stCxn id="32" idx="1"/>
            </p:cNvCxnSpPr>
            <p:nvPr/>
          </p:nvCxnSpPr>
          <p:spPr>
            <a:xfrm>
              <a:off x="3345411" y="2587804"/>
              <a:ext cx="74461" cy="1211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 flipH="1" flipV="1">
              <a:off x="4230622" y="1926163"/>
              <a:ext cx="72008" cy="1559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 flipH="1" flipV="1">
              <a:off x="2379480" y="3212977"/>
              <a:ext cx="104288" cy="1509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 flipH="1" flipV="1">
              <a:off x="1055578" y="5517232"/>
              <a:ext cx="116024" cy="6267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58"/>
          <p:cNvGrpSpPr/>
          <p:nvPr/>
        </p:nvGrpSpPr>
        <p:grpSpPr>
          <a:xfrm>
            <a:off x="1159631" y="2082150"/>
            <a:ext cx="3196345" cy="3579098"/>
            <a:chOff x="1159631" y="2072819"/>
            <a:chExt cx="3196345" cy="3579098"/>
          </a:xfrm>
        </p:grpSpPr>
        <p:cxnSp>
          <p:nvCxnSpPr>
            <p:cNvPr id="60" name="直接箭头连接符 59"/>
            <p:cNvCxnSpPr/>
            <p:nvPr/>
          </p:nvCxnSpPr>
          <p:spPr>
            <a:xfrm flipH="1" flipV="1">
              <a:off x="3222511" y="2476875"/>
              <a:ext cx="122900" cy="1109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/>
            <p:nvPr/>
          </p:nvCxnSpPr>
          <p:spPr>
            <a:xfrm>
              <a:off x="4283968" y="2072819"/>
              <a:ext cx="72008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>
            <a:xfrm flipH="1" flipV="1">
              <a:off x="1619672" y="4254175"/>
              <a:ext cx="122900" cy="1109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>
            <a:xfrm>
              <a:off x="2483768" y="3356992"/>
              <a:ext cx="144016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>
              <a:off x="1159631" y="5579909"/>
              <a:ext cx="144016" cy="7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23850" y="692150"/>
            <a:ext cx="7561263" cy="6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4</a:t>
            </a:fld>
            <a:endParaRPr lang="de-DE" altLang="zh-CN"/>
          </a:p>
        </p:txBody>
      </p:sp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3929063" y="1357313"/>
            <a:ext cx="4643437" cy="2500312"/>
            <a:chOff x="2601690" y="1531004"/>
            <a:chExt cx="6085110" cy="3803453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2601690" y="1531004"/>
            <a:ext cx="6085110" cy="3803453"/>
          </p:xfrm>
          <a:graphic>
            <a:graphicData uri="http://schemas.openxmlformats.org/presentationml/2006/ole">
              <p:oleObj spid="_x0000_s80898" name="Acrobat Document" r:id="rId5" imgW="4413240" imgH="3481920" progId="AcroExch.Document.11">
                <p:embed/>
              </p:oleObj>
            </a:graphicData>
          </a:graphic>
        </p:graphicFrame>
        <p:sp>
          <p:nvSpPr>
            <p:cNvPr id="7" name="Rechteck 6"/>
            <p:cNvSpPr/>
            <p:nvPr/>
          </p:nvSpPr>
          <p:spPr bwMode="auto">
            <a:xfrm>
              <a:off x="3309019" y="3779267"/>
              <a:ext cx="4751587" cy="11156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2054" name="Textfeld 13"/>
          <p:cNvSpPr txBox="1">
            <a:spLocks noChangeArrowheads="1"/>
          </p:cNvSpPr>
          <p:nvPr/>
        </p:nvSpPr>
        <p:spPr bwMode="auto">
          <a:xfrm>
            <a:off x="579438" y="1327150"/>
            <a:ext cx="322897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>
                <a:latin typeface="Times New Roman" pitchFamily="18" charset="0"/>
                <a:cs typeface="Times New Roman" pitchFamily="18" charset="0"/>
              </a:rPr>
              <a:t>20 MHz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>
                <a:latin typeface="Times New Roman" pitchFamily="18" charset="0"/>
                <a:cs typeface="Times New Roman" pitchFamily="18" charset="0"/>
              </a:rPr>
              <a:t>2000 ns revolution time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>
                <a:latin typeface="Times New Roman" pitchFamily="18" charset="0"/>
                <a:cs typeface="Times New Roman" pitchFamily="18" charset="0"/>
              </a:rPr>
              <a:t>200 ns gap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baseline="-25000">
                <a:latin typeface="Times New Roman" pitchFamily="18" charset="0"/>
                <a:cs typeface="Times New Roman" pitchFamily="18" charset="0"/>
              </a:rPr>
              <a:t>Mean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between 2 events: 50 ns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>
                <a:latin typeface="Times New Roman" pitchFamily="18" charset="0"/>
                <a:cs typeface="Times New Roman" pitchFamily="18" charset="0"/>
              </a:rPr>
              <a:t>Drift time: ~200 ns</a:t>
            </a: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3367088" y="455613"/>
            <a:ext cx="3205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Event Structure 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-- pile-up 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100" y="4295775"/>
            <a:ext cx="7542213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Box 111"/>
          <p:cNvSpPr txBox="1">
            <a:spLocks noChangeArrowheads="1"/>
          </p:cNvSpPr>
          <p:nvPr/>
        </p:nvSpPr>
        <p:spPr bwMode="auto">
          <a:xfrm>
            <a:off x="1116013" y="4500563"/>
            <a:ext cx="5256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Wrong T0 </a:t>
            </a:r>
            <a:r>
              <a:rPr lang="en-US" altLang="zh-CN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Wrong drift circle  bad track quality</a:t>
            </a:r>
            <a:endParaRPr lang="en-US" altLang="zh-C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矩形 5"/>
          <p:cNvSpPr>
            <a:spLocks noChangeArrowheads="1"/>
          </p:cNvSpPr>
          <p:nvPr/>
        </p:nvSpPr>
        <p:spPr bwMode="auto">
          <a:xfrm>
            <a:off x="785813" y="3286125"/>
            <a:ext cx="14351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Event pile-up</a:t>
            </a:r>
          </a:p>
        </p:txBody>
      </p:sp>
      <p:pic>
        <p:nvPicPr>
          <p:cNvPr id="2060" name="Picture 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988" y="3876675"/>
            <a:ext cx="75723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箭头连接符 16"/>
          <p:cNvCxnSpPr/>
          <p:nvPr/>
        </p:nvCxnSpPr>
        <p:spPr>
          <a:xfrm>
            <a:off x="785813" y="4214813"/>
            <a:ext cx="7429500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49BAE-9197-4248-A6E7-ED8C44204ED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grpSp>
        <p:nvGrpSpPr>
          <p:cNvPr id="2" name="组合 67"/>
          <p:cNvGrpSpPr>
            <a:grpSpLocks/>
          </p:cNvGrpSpPr>
          <p:nvPr/>
        </p:nvGrpSpPr>
        <p:grpSpPr bwMode="auto">
          <a:xfrm>
            <a:off x="500063" y="1357313"/>
            <a:ext cx="3143250" cy="1643062"/>
            <a:chOff x="642938" y="1643064"/>
            <a:chExt cx="3857625" cy="2000250"/>
          </a:xfrm>
        </p:grpSpPr>
        <p:sp>
          <p:nvSpPr>
            <p:cNvPr id="5" name="椭圆 4"/>
            <p:cNvSpPr/>
            <p:nvPr/>
          </p:nvSpPr>
          <p:spPr bwMode="auto">
            <a:xfrm>
              <a:off x="1858674" y="2628695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2205471" y="2628695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1167029" y="2628695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1513825" y="2628695"/>
              <a:ext cx="344849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685275" y="2955305"/>
              <a:ext cx="346797" cy="361399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2032072" y="295530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1340428" y="2955305"/>
              <a:ext cx="344848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1685275" y="2304016"/>
              <a:ext cx="346797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2032072" y="2304016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993631" y="2304016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340428" y="2304016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3245861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3592657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2554215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2901012" y="2632560"/>
              <a:ext cx="344849" cy="361397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3072462" y="2307882"/>
              <a:ext cx="346797" cy="361397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3419258" y="2307882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2380818" y="2307882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2727614" y="2307882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3236119" y="3270321"/>
              <a:ext cx="346797" cy="35946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 bwMode="auto">
            <a:xfrm>
              <a:off x="2544474" y="3270321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2891271" y="3270321"/>
              <a:ext cx="344848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3064669" y="2945643"/>
              <a:ext cx="344849" cy="35946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3409518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2371075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2717872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1837243" y="3281917"/>
              <a:ext cx="344849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 bwMode="auto">
            <a:xfrm>
              <a:off x="2182091" y="3281917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1490446" y="3281917"/>
              <a:ext cx="346797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1704758" y="1670121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2051555" y="1670121"/>
              <a:ext cx="344849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 bwMode="auto">
            <a:xfrm>
              <a:off x="1013114" y="1670121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1357962" y="1670121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3255602" y="198513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 bwMode="auto">
            <a:xfrm>
              <a:off x="3602398" y="1985135"/>
              <a:ext cx="344849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2563957" y="198513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2910754" y="1985135"/>
              <a:ext cx="344848" cy="361399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082204" y="1660457"/>
              <a:ext cx="346797" cy="361399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3429001" y="1660457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 bwMode="auto">
            <a:xfrm>
              <a:off x="2390558" y="1660457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2737355" y="1660457"/>
              <a:ext cx="344849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1856725" y="1996731"/>
              <a:ext cx="344849" cy="361399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2201574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1163132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 bwMode="auto">
            <a:xfrm>
              <a:off x="1509929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3762158" y="2309814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 bwMode="auto">
            <a:xfrm>
              <a:off x="3953091" y="2002529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 bwMode="auto">
            <a:xfrm>
              <a:off x="3793331" y="166239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4153766" y="1691379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802698" y="1981270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642938" y="1643064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" name="组合 68"/>
          <p:cNvGrpSpPr/>
          <p:nvPr/>
        </p:nvGrpSpPr>
        <p:grpSpPr>
          <a:xfrm rot="3498044">
            <a:off x="2407597" y="2366571"/>
            <a:ext cx="3158626" cy="1560635"/>
            <a:chOff x="642938" y="1643064"/>
            <a:chExt cx="3857625" cy="2000250"/>
          </a:xfrm>
          <a:noFill/>
        </p:grpSpPr>
        <p:sp>
          <p:nvSpPr>
            <p:cNvPr id="70" name="椭圆 69"/>
            <p:cNvSpPr/>
            <p:nvPr/>
          </p:nvSpPr>
          <p:spPr bwMode="auto">
            <a:xfrm>
              <a:off x="1858963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 bwMode="auto">
            <a:xfrm>
              <a:off x="2205038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 bwMode="auto">
            <a:xfrm>
              <a:off x="1166814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 bwMode="auto">
            <a:xfrm>
              <a:off x="1512888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 bwMode="auto">
            <a:xfrm>
              <a:off x="1685925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2032000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 bwMode="auto">
            <a:xfrm>
              <a:off x="1339850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 bwMode="auto">
            <a:xfrm>
              <a:off x="1685925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 bwMode="auto">
            <a:xfrm>
              <a:off x="2032000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 bwMode="auto">
            <a:xfrm>
              <a:off x="993775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 bwMode="auto">
            <a:xfrm>
              <a:off x="1339850" y="2303465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 bwMode="auto">
            <a:xfrm>
              <a:off x="3246438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 bwMode="auto">
            <a:xfrm>
              <a:off x="3592513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2554288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 bwMode="auto">
            <a:xfrm>
              <a:off x="2900363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 bwMode="auto">
            <a:xfrm>
              <a:off x="3073400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 bwMode="auto">
            <a:xfrm>
              <a:off x="3419475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 bwMode="auto">
            <a:xfrm>
              <a:off x="2381250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 bwMode="auto">
            <a:xfrm>
              <a:off x="2727325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 bwMode="auto">
            <a:xfrm>
              <a:off x="3236914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0" name="椭圆 89"/>
            <p:cNvSpPr/>
            <p:nvPr/>
          </p:nvSpPr>
          <p:spPr bwMode="auto">
            <a:xfrm>
              <a:off x="2544763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 bwMode="auto">
            <a:xfrm>
              <a:off x="2890838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 bwMode="auto">
            <a:xfrm>
              <a:off x="3063875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 bwMode="auto">
            <a:xfrm>
              <a:off x="3409950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 bwMode="auto">
            <a:xfrm>
              <a:off x="2371725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 bwMode="auto">
            <a:xfrm>
              <a:off x="2717800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 bwMode="auto">
            <a:xfrm>
              <a:off x="1836738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 bwMode="auto">
            <a:xfrm>
              <a:off x="2182814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 bwMode="auto">
            <a:xfrm>
              <a:off x="1490663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9" name="椭圆 98"/>
            <p:cNvSpPr/>
            <p:nvPr/>
          </p:nvSpPr>
          <p:spPr bwMode="auto">
            <a:xfrm>
              <a:off x="1704975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 bwMode="auto">
            <a:xfrm>
              <a:off x="2051050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 bwMode="auto">
            <a:xfrm>
              <a:off x="1012826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 bwMode="auto">
            <a:xfrm>
              <a:off x="1358901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 bwMode="auto">
            <a:xfrm>
              <a:off x="3255963" y="19843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 bwMode="auto">
            <a:xfrm>
              <a:off x="3602038" y="19843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 bwMode="auto">
            <a:xfrm>
              <a:off x="2563813" y="19843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 bwMode="auto">
            <a:xfrm>
              <a:off x="2909888" y="19843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 bwMode="auto">
            <a:xfrm>
              <a:off x="3082925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 bwMode="auto">
            <a:xfrm>
              <a:off x="3429000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 bwMode="auto">
            <a:xfrm>
              <a:off x="2390775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 bwMode="auto">
            <a:xfrm>
              <a:off x="2736851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 bwMode="auto">
            <a:xfrm>
              <a:off x="1855788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2" name="椭圆 111"/>
            <p:cNvSpPr/>
            <p:nvPr/>
          </p:nvSpPr>
          <p:spPr bwMode="auto">
            <a:xfrm>
              <a:off x="2201863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 bwMode="auto">
            <a:xfrm>
              <a:off x="1163638" y="19970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 bwMode="auto">
            <a:xfrm>
              <a:off x="1509713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 bwMode="auto">
            <a:xfrm>
              <a:off x="3762376" y="230981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 bwMode="auto">
            <a:xfrm>
              <a:off x="3952875" y="2001840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 bwMode="auto">
            <a:xfrm>
              <a:off x="3794125" y="166211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 bwMode="auto">
            <a:xfrm>
              <a:off x="4154488" y="169226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803275" y="1981203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 bwMode="auto">
            <a:xfrm>
              <a:off x="642938" y="16430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7168" name="组合 107"/>
          <p:cNvGrpSpPr>
            <a:grpSpLocks/>
          </p:cNvGrpSpPr>
          <p:nvPr/>
        </p:nvGrpSpPr>
        <p:grpSpPr bwMode="auto">
          <a:xfrm>
            <a:off x="5572125" y="1428750"/>
            <a:ext cx="2786063" cy="2652713"/>
            <a:chOff x="5072063" y="1714500"/>
            <a:chExt cx="2786065" cy="2652713"/>
          </a:xfrm>
        </p:grpSpPr>
        <p:sp>
          <p:nvSpPr>
            <p:cNvPr id="123" name="矩形 122"/>
            <p:cNvSpPr/>
            <p:nvPr/>
          </p:nvSpPr>
          <p:spPr>
            <a:xfrm>
              <a:off x="5072063" y="1724025"/>
              <a:ext cx="2786065" cy="2643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直接连接符 123"/>
            <p:cNvCxnSpPr/>
            <p:nvPr/>
          </p:nvCxnSpPr>
          <p:spPr>
            <a:xfrm>
              <a:off x="5072063" y="40528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5072063" y="37671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5072063" y="3479800"/>
              <a:ext cx="278606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5072063" y="31956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5072063" y="29098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5072063" y="26241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5072063" y="23383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5072063" y="20526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rot="5400000">
              <a:off x="4037013" y="3035300"/>
              <a:ext cx="2643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rot="5400000">
              <a:off x="4310063" y="3044825"/>
              <a:ext cx="2643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rot="5400000">
              <a:off x="45751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rot="5400000">
              <a:off x="486092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rot="5400000">
              <a:off x="51466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 rot="5400000">
              <a:off x="543242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 rot="5400000">
              <a:off x="57181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 rot="5400000">
              <a:off x="6003928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 rot="5400000">
              <a:off x="6289678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矩形 140"/>
            <p:cNvSpPr/>
            <p:nvPr/>
          </p:nvSpPr>
          <p:spPr>
            <a:xfrm>
              <a:off x="5908677" y="29098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2" name="矩形 141"/>
            <p:cNvSpPr/>
            <p:nvPr/>
          </p:nvSpPr>
          <p:spPr>
            <a:xfrm>
              <a:off x="6194427" y="2641600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3" name="矩形 142"/>
            <p:cNvSpPr/>
            <p:nvPr/>
          </p:nvSpPr>
          <p:spPr>
            <a:xfrm>
              <a:off x="6469064" y="406082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4" name="矩形 143"/>
            <p:cNvSpPr/>
            <p:nvPr/>
          </p:nvSpPr>
          <p:spPr>
            <a:xfrm>
              <a:off x="7040564" y="263207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5" name="矩形 144"/>
            <p:cNvSpPr/>
            <p:nvPr/>
          </p:nvSpPr>
          <p:spPr>
            <a:xfrm>
              <a:off x="5357813" y="350043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6" name="矩形 145"/>
            <p:cNvSpPr/>
            <p:nvPr/>
          </p:nvSpPr>
          <p:spPr>
            <a:xfrm>
              <a:off x="5357813" y="37861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7" name="矩形 146"/>
            <p:cNvSpPr/>
            <p:nvPr/>
          </p:nvSpPr>
          <p:spPr>
            <a:xfrm>
              <a:off x="5072063" y="407193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8" name="矩形 147"/>
            <p:cNvSpPr/>
            <p:nvPr/>
          </p:nvSpPr>
          <p:spPr>
            <a:xfrm>
              <a:off x="5632451" y="32146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9" name="矩形 148"/>
            <p:cNvSpPr/>
            <p:nvPr/>
          </p:nvSpPr>
          <p:spPr>
            <a:xfrm>
              <a:off x="6469064" y="377507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0" name="矩形 149"/>
            <p:cNvSpPr/>
            <p:nvPr/>
          </p:nvSpPr>
          <p:spPr>
            <a:xfrm>
              <a:off x="6461127" y="348932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1" name="矩形 150"/>
            <p:cNvSpPr/>
            <p:nvPr/>
          </p:nvSpPr>
          <p:spPr>
            <a:xfrm>
              <a:off x="6754814" y="3214688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6751639" y="2928938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175" name="TextBox 53"/>
          <p:cNvSpPr txBox="1">
            <a:spLocks noChangeArrowheads="1"/>
          </p:cNvSpPr>
          <p:nvPr/>
        </p:nvSpPr>
        <p:spPr bwMode="auto">
          <a:xfrm>
            <a:off x="3276689" y="455613"/>
            <a:ext cx="4175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Algorithm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Road Finding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69" name="组合 93"/>
          <p:cNvGrpSpPr>
            <a:grpSpLocks/>
          </p:cNvGrpSpPr>
          <p:nvPr/>
        </p:nvGrpSpPr>
        <p:grpSpPr bwMode="auto">
          <a:xfrm>
            <a:off x="323528" y="3573016"/>
            <a:ext cx="3084919" cy="825409"/>
            <a:chOff x="4589660" y="1524003"/>
            <a:chExt cx="4006088" cy="825505"/>
          </a:xfrm>
        </p:grpSpPr>
        <p:sp>
          <p:nvSpPr>
            <p:cNvPr id="155" name="矩形 154"/>
            <p:cNvSpPr/>
            <p:nvPr/>
          </p:nvSpPr>
          <p:spPr bwMode="auto">
            <a:xfrm rot="5400000">
              <a:off x="5039686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矩形 155"/>
            <p:cNvSpPr/>
            <p:nvPr/>
          </p:nvSpPr>
          <p:spPr bwMode="auto">
            <a:xfrm rot="5400000">
              <a:off x="5331786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矩形 156"/>
            <p:cNvSpPr/>
            <p:nvPr/>
          </p:nvSpPr>
          <p:spPr bwMode="auto">
            <a:xfrm rot="5400000">
              <a:off x="5617536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矩形 157"/>
            <p:cNvSpPr/>
            <p:nvPr/>
          </p:nvSpPr>
          <p:spPr bwMode="auto">
            <a:xfrm rot="5400000">
              <a:off x="5896936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矩形 158"/>
            <p:cNvSpPr/>
            <p:nvPr/>
          </p:nvSpPr>
          <p:spPr bwMode="auto">
            <a:xfrm rot="5400000">
              <a:off x="6189829" y="1635159"/>
              <a:ext cx="519173" cy="296862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矩形 159"/>
            <p:cNvSpPr/>
            <p:nvPr/>
          </p:nvSpPr>
          <p:spPr bwMode="auto">
            <a:xfrm rot="5400000">
              <a:off x="6476373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矩形 160"/>
            <p:cNvSpPr/>
            <p:nvPr/>
          </p:nvSpPr>
          <p:spPr bwMode="auto">
            <a:xfrm rot="5400000">
              <a:off x="6762123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矩形 161"/>
            <p:cNvSpPr/>
            <p:nvPr/>
          </p:nvSpPr>
          <p:spPr bwMode="auto">
            <a:xfrm rot="5400000">
              <a:off x="7054223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矩形 162"/>
            <p:cNvSpPr/>
            <p:nvPr/>
          </p:nvSpPr>
          <p:spPr bwMode="auto">
            <a:xfrm rot="5400000">
              <a:off x="7339973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矩形 163"/>
            <p:cNvSpPr/>
            <p:nvPr/>
          </p:nvSpPr>
          <p:spPr bwMode="auto">
            <a:xfrm rot="5400000">
              <a:off x="7619373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矩形 164"/>
            <p:cNvSpPr/>
            <p:nvPr/>
          </p:nvSpPr>
          <p:spPr bwMode="auto">
            <a:xfrm rot="5400000">
              <a:off x="7911473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6" name="直接箭头连接符 165"/>
            <p:cNvCxnSpPr/>
            <p:nvPr/>
          </p:nvCxnSpPr>
          <p:spPr bwMode="auto">
            <a:xfrm>
              <a:off x="5057209" y="2192419"/>
              <a:ext cx="3538539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5" name="TextBox 270"/>
            <p:cNvSpPr txBox="1">
              <a:spLocks noChangeArrowheads="1"/>
            </p:cNvSpPr>
            <p:nvPr/>
          </p:nvSpPr>
          <p:spPr bwMode="auto">
            <a:xfrm>
              <a:off x="4589660" y="1980133"/>
              <a:ext cx="239892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68" name="直接箭头连接符 167"/>
          <p:cNvCxnSpPr/>
          <p:nvPr/>
        </p:nvCxnSpPr>
        <p:spPr>
          <a:xfrm>
            <a:off x="5572125" y="4429125"/>
            <a:ext cx="1428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Box 90"/>
          <p:cNvSpPr txBox="1">
            <a:spLocks noChangeArrowheads="1"/>
          </p:cNvSpPr>
          <p:nvPr/>
        </p:nvSpPr>
        <p:spPr bwMode="auto">
          <a:xfrm>
            <a:off x="7286625" y="4214813"/>
            <a:ext cx="100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Tube_ID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0" name="直接箭头连接符 169"/>
          <p:cNvCxnSpPr/>
          <p:nvPr/>
        </p:nvCxnSpPr>
        <p:spPr>
          <a:xfrm rot="5400000" flipH="1" flipV="1">
            <a:off x="7984331" y="3645694"/>
            <a:ext cx="1216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Box 93"/>
          <p:cNvSpPr txBox="1">
            <a:spLocks noChangeArrowheads="1"/>
          </p:cNvSpPr>
          <p:nvPr/>
        </p:nvSpPr>
        <p:spPr bwMode="auto">
          <a:xfrm rot="5400000">
            <a:off x="8041481" y="2232819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Layer_ID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TextBox 94"/>
          <p:cNvSpPr txBox="1">
            <a:spLocks noChangeArrowheads="1"/>
          </p:cNvSpPr>
          <p:nvPr/>
        </p:nvSpPr>
        <p:spPr bwMode="auto">
          <a:xfrm>
            <a:off x="785813" y="4715297"/>
            <a:ext cx="728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Hit: 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Seg_ID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3 bits) +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LayerID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4 bits) +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Tube_ID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(6 bits)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+ Arrival time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TextBox 96"/>
          <p:cNvSpPr txBox="1">
            <a:spLocks noChangeArrowheads="1"/>
          </p:cNvSpPr>
          <p:nvPr/>
        </p:nvSpPr>
        <p:spPr bwMode="auto">
          <a:xfrm>
            <a:off x="611560" y="5241974"/>
            <a:ext cx="46346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1: Start from inner layer    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2: Attach neighbour hit to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tracklet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layer by layer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253965" y="5219980"/>
            <a:ext cx="358944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between two segments.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neighbor: 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4 in axial layer;   6 in stereo layer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214843" y="1323978"/>
            <a:ext cx="4643437" cy="2605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Known :  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, y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en-US" altLang="zh-CN" sz="2000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endParaRPr lang="en-US" altLang="zh-CN" sz="2000" baseline="-250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Question: To determine a circle,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   x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y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ax + by +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= 0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Method: Minimize the equation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   E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= ∑(x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y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a 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+ b </a:t>
            </a:r>
            <a:r>
              <a:rPr lang="en-US" altLang="zh-CN" sz="2000" dirty="0" err="1"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lang="en-US" altLang="zh-CN" sz="2000" baseline="-25000" dirty="0" err="1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1/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altLang="zh-CN" sz="2000" baseline="30000" dirty="0" smtClean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lang="en-US" altLang="zh-CN" sz="2000" baseline="300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aseline="-250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220" name="Object 2"/>
          <p:cNvGraphicFramePr>
            <a:graphicFrameLocks noChangeAspect="1"/>
          </p:cNvGraphicFramePr>
          <p:nvPr/>
        </p:nvGraphicFramePr>
        <p:xfrm>
          <a:off x="2493963" y="4214826"/>
          <a:ext cx="3863975" cy="1214438"/>
        </p:xfrm>
        <a:graphic>
          <a:graphicData uri="http://schemas.openxmlformats.org/presentationml/2006/ole">
            <p:oleObj spid="_x0000_s62595" name="公式" r:id="rId3" imgW="2870200" imgH="901700" progId="Equation.3">
              <p:embed/>
            </p:oleObj>
          </a:graphicData>
        </a:graphic>
      </p:graphicFrame>
      <p:sp>
        <p:nvSpPr>
          <p:cNvPr id="9221" name="TextBox 20"/>
          <p:cNvSpPr txBox="1">
            <a:spLocks noChangeArrowheads="1"/>
          </p:cNvSpPr>
          <p:nvPr/>
        </p:nvSpPr>
        <p:spPr bwMode="auto">
          <a:xfrm>
            <a:off x="6929438" y="4249751"/>
            <a:ext cx="16811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∑x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        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∑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∑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3" name="TextBox 53"/>
          <p:cNvSpPr txBox="1">
            <a:spLocks noChangeArrowheads="1"/>
          </p:cNvSpPr>
          <p:nvPr/>
        </p:nvSpPr>
        <p:spPr bwMode="auto">
          <a:xfrm>
            <a:off x="1928794" y="455613"/>
            <a:ext cx="5515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Algorithm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-- helix parameters calculation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007598-49BC-48E3-8A84-784C240C744A}" type="slidenum">
              <a:rPr lang="zh-CN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zh-CN" altLang="en-US" sz="1200" smtClean="0">
              <a:solidFill>
                <a:srgbClr val="898989"/>
              </a:solidFill>
            </a:endParaRPr>
          </a:p>
        </p:txBody>
      </p:sp>
      <p:sp>
        <p:nvSpPr>
          <p:cNvPr id="9225" name="TextBox 18"/>
          <p:cNvSpPr txBox="1">
            <a:spLocks noChangeArrowheads="1"/>
          </p:cNvSpPr>
          <p:nvPr/>
        </p:nvSpPr>
        <p:spPr bwMode="auto">
          <a:xfrm>
            <a:off x="500063" y="4457710"/>
            <a:ext cx="172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Circle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Box 21"/>
          <p:cNvSpPr txBox="1">
            <a:spLocks noChangeArrowheads="1"/>
          </p:cNvSpPr>
          <p:nvPr/>
        </p:nvSpPr>
        <p:spPr bwMode="auto">
          <a:xfrm>
            <a:off x="500063" y="5815032"/>
            <a:ext cx="195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Track quality.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27" name="Object 3"/>
          <p:cNvGraphicFramePr>
            <a:graphicFrameLocks noChangeAspect="1"/>
          </p:cNvGraphicFramePr>
          <p:nvPr/>
        </p:nvGraphicFramePr>
        <p:xfrm>
          <a:off x="3094056" y="5626121"/>
          <a:ext cx="4121150" cy="803275"/>
        </p:xfrm>
        <a:graphic>
          <a:graphicData uri="http://schemas.openxmlformats.org/presentationml/2006/ole">
            <p:oleObj spid="_x0000_s62596" name="公式" r:id="rId4" imgW="3060700" imgH="596900" progId="Equation.3">
              <p:embed/>
            </p:oleObj>
          </a:graphicData>
        </a:graphic>
      </p:graphicFrame>
      <p:grpSp>
        <p:nvGrpSpPr>
          <p:cNvPr id="54" name="组合 53"/>
          <p:cNvGrpSpPr/>
          <p:nvPr/>
        </p:nvGrpSpPr>
        <p:grpSpPr>
          <a:xfrm>
            <a:off x="642938" y="1428761"/>
            <a:ext cx="4614960" cy="3643313"/>
            <a:chOff x="642938" y="1285875"/>
            <a:chExt cx="4614960" cy="3643313"/>
          </a:xfrm>
        </p:grpSpPr>
        <p:grpSp>
          <p:nvGrpSpPr>
            <p:cNvPr id="55" name="组合 19"/>
            <p:cNvGrpSpPr>
              <a:grpSpLocks/>
            </p:cNvGrpSpPr>
            <p:nvPr/>
          </p:nvGrpSpPr>
          <p:grpSpPr bwMode="auto">
            <a:xfrm>
              <a:off x="642938" y="1286081"/>
              <a:ext cx="4614960" cy="3643817"/>
              <a:chOff x="285750" y="1857364"/>
              <a:chExt cx="5717058" cy="4536976"/>
            </a:xfrm>
          </p:grpSpPr>
          <p:cxnSp>
            <p:nvCxnSpPr>
              <p:cNvPr id="63" name="直接箭头连接符 62"/>
              <p:cNvCxnSpPr/>
              <p:nvPr/>
            </p:nvCxnSpPr>
            <p:spPr bwMode="auto">
              <a:xfrm>
                <a:off x="570908" y="4769332"/>
                <a:ext cx="3185909" cy="19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箭头连接符 63"/>
              <p:cNvCxnSpPr/>
              <p:nvPr/>
            </p:nvCxnSpPr>
            <p:spPr bwMode="auto">
              <a:xfrm rot="5400000" flipH="1" flipV="1">
                <a:off x="-803096" y="3383538"/>
                <a:ext cx="2771608" cy="39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椭圆 64"/>
              <p:cNvSpPr/>
              <p:nvPr/>
            </p:nvSpPr>
            <p:spPr bwMode="auto">
              <a:xfrm>
                <a:off x="2053732" y="2357519"/>
                <a:ext cx="353990" cy="34398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 bwMode="auto">
              <a:xfrm>
                <a:off x="1286754" y="2644168"/>
                <a:ext cx="353990" cy="34595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 bwMode="auto">
              <a:xfrm>
                <a:off x="661372" y="2962449"/>
                <a:ext cx="707980" cy="69389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 bwMode="auto">
              <a:xfrm>
                <a:off x="2643715" y="1900856"/>
                <a:ext cx="141596" cy="13838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 bwMode="auto">
              <a:xfrm>
                <a:off x="3221899" y="1857364"/>
                <a:ext cx="707980" cy="6938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0" name="TextBox 64"/>
              <p:cNvSpPr txBox="1">
                <a:spLocks noChangeArrowheads="1"/>
              </p:cNvSpPr>
              <p:nvPr/>
            </p:nvSpPr>
            <p:spPr bwMode="auto">
              <a:xfrm>
                <a:off x="3540745" y="4702743"/>
                <a:ext cx="284088" cy="369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pitchFamily="34" charset="0"/>
                  </a:rPr>
                  <a:t>x</a:t>
                </a: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71" name="TextBox 65"/>
              <p:cNvSpPr txBox="1">
                <a:spLocks noChangeArrowheads="1"/>
              </p:cNvSpPr>
              <p:nvPr/>
            </p:nvSpPr>
            <p:spPr bwMode="auto">
              <a:xfrm>
                <a:off x="285750" y="1932699"/>
                <a:ext cx="296914" cy="369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pitchFamily="34" charset="0"/>
                  </a:rPr>
                  <a:t>y</a:t>
                </a: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72" name="弧形 71"/>
              <p:cNvSpPr/>
              <p:nvPr/>
            </p:nvSpPr>
            <p:spPr>
              <a:xfrm>
                <a:off x="1178713" y="1857364"/>
                <a:ext cx="4824095" cy="4536976"/>
              </a:xfrm>
              <a:prstGeom prst="arc">
                <a:avLst>
                  <a:gd name="adj1" fmla="val 11061594"/>
                  <a:gd name="adj2" fmla="val 16211636"/>
                </a:avLst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cxnSp>
          <p:nvCxnSpPr>
            <p:cNvPr id="56" name="直接连接符 55"/>
            <p:cNvCxnSpPr/>
            <p:nvPr/>
          </p:nvCxnSpPr>
          <p:spPr>
            <a:xfrm rot="10800000">
              <a:off x="1238250" y="2462213"/>
              <a:ext cx="1833563" cy="60960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31"/>
            <p:cNvSpPr txBox="1">
              <a:spLocks noChangeArrowheads="1"/>
            </p:cNvSpPr>
            <p:nvPr/>
          </p:nvSpPr>
          <p:spPr bwMode="auto">
            <a:xfrm>
              <a:off x="2928938" y="2571750"/>
              <a:ext cx="8842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pitchFamily="34" charset="0"/>
                </a:rPr>
                <a:t>x</a:t>
              </a:r>
              <a:r>
                <a:rPr lang="en-US" altLang="zh-CN" baseline="-25000">
                  <a:latin typeface="Calibri" pitchFamily="34" charset="0"/>
                </a:rPr>
                <a:t>c</a:t>
              </a:r>
              <a:r>
                <a:rPr lang="en-US" altLang="zh-CN">
                  <a:latin typeface="Calibri" pitchFamily="34" charset="0"/>
                </a:rPr>
                <a:t>, y</a:t>
              </a:r>
              <a:r>
                <a:rPr lang="en-US" altLang="zh-CN" baseline="-25000">
                  <a:latin typeface="Calibri" pitchFamily="34" charset="0"/>
                </a:rPr>
                <a:t>c</a:t>
              </a:r>
              <a:r>
                <a:rPr lang="en-US" altLang="zh-CN">
                  <a:latin typeface="Calibri" pitchFamily="34" charset="0"/>
                </a:rPr>
                <a:t>, R</a:t>
              </a:r>
              <a:endParaRPr lang="zh-CN" altLang="en-US">
                <a:latin typeface="Calibri" pitchFamily="34" charset="0"/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3283093" y="1574482"/>
              <a:ext cx="37612" cy="6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2582935" y="1376980"/>
              <a:ext cx="37612" cy="6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2193920" y="1838124"/>
              <a:ext cx="37612" cy="6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582060" y="2060848"/>
              <a:ext cx="37612" cy="6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222020" y="2459004"/>
              <a:ext cx="37612" cy="67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1960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2357430"/>
            <a:ext cx="39290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8677" name="TextBox 15"/>
          <p:cNvSpPr txBox="1">
            <a:spLocks noChangeArrowheads="1"/>
          </p:cNvSpPr>
          <p:nvPr/>
        </p:nvSpPr>
        <p:spPr bwMode="auto">
          <a:xfrm>
            <a:off x="3491880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Box 17"/>
          <p:cNvSpPr txBox="1">
            <a:spLocks noChangeArrowheads="1"/>
          </p:cNvSpPr>
          <p:nvPr/>
        </p:nvSpPr>
        <p:spPr bwMode="auto">
          <a:xfrm>
            <a:off x="714375" y="1357313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1:  The radius, the position of the helix center in the XY plane are determined.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18"/>
          <p:cNvSpPr txBox="1">
            <a:spLocks noChangeArrowheads="1"/>
          </p:cNvSpPr>
          <p:nvPr/>
        </p:nvSpPr>
        <p:spPr bwMode="auto">
          <a:xfrm>
            <a:off x="4929188" y="1357313"/>
            <a:ext cx="364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2:  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75" y="2643188"/>
            <a:ext cx="42656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2022475" y="52736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z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682" name="TextBox 15"/>
          <p:cNvSpPr txBox="1">
            <a:spLocks noChangeArrowheads="1"/>
          </p:cNvSpPr>
          <p:nvPr/>
        </p:nvSpPr>
        <p:spPr bwMode="auto">
          <a:xfrm>
            <a:off x="1274763" y="2944813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y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3203575" y="48545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x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rot="5400000">
            <a:off x="2883694" y="2831306"/>
            <a:ext cx="546100" cy="26988"/>
          </a:xfrm>
          <a:prstGeom prst="straightConnector1">
            <a:avLst/>
          </a:prstGeom>
          <a:ln w="50800">
            <a:solidFill>
              <a:srgbClr val="DBD9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TextBox 26"/>
          <p:cNvSpPr txBox="1">
            <a:spLocks noChangeArrowheads="1"/>
          </p:cNvSpPr>
          <p:nvPr/>
        </p:nvSpPr>
        <p:spPr bwMode="auto">
          <a:xfrm>
            <a:off x="1857375" y="2071688"/>
            <a:ext cx="2400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One cylinder the helix lies in.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Based on Pt determined before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TextBox 28"/>
          <p:cNvSpPr txBox="1">
            <a:spLocks noChangeArrowheads="1"/>
          </p:cNvSpPr>
          <p:nvPr/>
        </p:nvSpPr>
        <p:spPr bwMode="auto">
          <a:xfrm>
            <a:off x="3071813" y="4202113"/>
            <a:ext cx="1398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One straw tube</a:t>
            </a:r>
            <a:endParaRPr lang="zh-CN" altLang="en-US" sz="1400">
              <a:solidFill>
                <a:schemeClr val="bg1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rot="16200000" flipV="1">
            <a:off x="3457575" y="4029075"/>
            <a:ext cx="371475" cy="1428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8" name="TextBox 33"/>
          <p:cNvSpPr txBox="1">
            <a:spLocks noChangeArrowheads="1"/>
          </p:cNvSpPr>
          <p:nvPr/>
        </p:nvSpPr>
        <p:spPr bwMode="auto">
          <a:xfrm>
            <a:off x="428625" y="5929313"/>
            <a:ext cx="4639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Track need to be tangent to the crossing ellipse.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V="1">
            <a:off x="1393032" y="4964906"/>
            <a:ext cx="1714500" cy="35718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0" name="TextBox 37"/>
          <p:cNvSpPr txBox="1">
            <a:spLocks noChangeArrowheads="1"/>
          </p:cNvSpPr>
          <p:nvPr/>
        </p:nvSpPr>
        <p:spPr bwMode="auto">
          <a:xfrm>
            <a:off x="1500188" y="3714750"/>
            <a:ext cx="124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Crossing points</a:t>
            </a:r>
          </a:p>
          <a:p>
            <a:r>
              <a:rPr lang="en-US" altLang="zh-CN" sz="1200">
                <a:solidFill>
                  <a:schemeClr val="bg1"/>
                </a:solidFill>
                <a:sym typeface="Wingdings" pitchFamily="2" charset="2"/>
              </a:rPr>
              <a:t>(ellipse)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8692" name="矩形 19"/>
          <p:cNvSpPr>
            <a:spLocks noChangeArrowheads="1"/>
          </p:cNvSpPr>
          <p:nvPr/>
        </p:nvSpPr>
        <p:spPr bwMode="auto">
          <a:xfrm>
            <a:off x="461963" y="6407150"/>
            <a:ext cx="6072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zh-C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Gianluigi Boca and Panda Collaboration, Panda STT TDR, 2012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340768"/>
            <a:ext cx="833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9822"/>
            <a:ext cx="8343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2919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Performance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at FPGA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67544" y="4581128"/>
            <a:ext cx="54006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_pt :  ~ 3.2%    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: ~ 4.2%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l-GR" altLang="zh-CN" dirty="0" smtClean="0">
                <a:latin typeface="Times New Roman"/>
                <a:cs typeface="Times New Roman"/>
              </a:rPr>
              <a:t>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s/event (6 tracks)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140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FPGA @ 20MHz </a:t>
            </a:r>
          </a:p>
          <a:p>
            <a:pPr marL="457200" indent="-457200"/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73486"/>
            <a:ext cx="3312368" cy="245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racking_FPGA_300ns_dpm_event_7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00200"/>
            <a:ext cx="4827693" cy="4525963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3848" y="455613"/>
            <a:ext cx="2446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at FPGA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24" y="121442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 flow:  Hit information at PC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FPGA, extract helix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     PC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472" y="628652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PC is used to draw hits and helix in the plot. The helix parameters come from FPGA.</a:t>
            </a: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9</a:t>
            </a:fld>
            <a:endParaRPr lang="zh-CN" altLang="en-US" dirty="0"/>
          </a:p>
        </p:txBody>
      </p:sp>
      <p:pic>
        <p:nvPicPr>
          <p:cNvPr id="11" name="内容占位符 3" descr="tracking_FPGA_50ns_dpm_event_7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56176" y="3889623"/>
            <a:ext cx="2376264" cy="222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9|1.2|2.2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9|1.2|2.2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9|1.2|2.2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9|1.2|2.2|0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55656</TotalTime>
  <Words>1764</Words>
  <Application>Microsoft Office PowerPoint</Application>
  <PresentationFormat>全屏显示(4:3)</PresentationFormat>
  <Paragraphs>474</Paragraphs>
  <Slides>34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37" baseType="lpstr">
      <vt:lpstr>Office 主题</vt:lpstr>
      <vt:lpstr>Acrobat Document</vt:lpstr>
      <vt:lpstr>公式</vt:lpstr>
      <vt:lpstr>FPGA Helix Tracking Algorithm  for PANDA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yutie liang</dc:creator>
  <cp:lastModifiedBy>liangyt</cp:lastModifiedBy>
  <cp:revision>952</cp:revision>
  <dcterms:modified xsi:type="dcterms:W3CDTF">2015-04-09T20:34:38Z</dcterms:modified>
</cp:coreProperties>
</file>