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1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77" r:id="rId2"/>
    <p:sldMasterId id="2147483879" r:id="rId3"/>
    <p:sldMasterId id="2147483881" r:id="rId4"/>
    <p:sldMasterId id="2147483883" r:id="rId5"/>
    <p:sldMasterId id="2147483885" r:id="rId6"/>
    <p:sldMasterId id="2147483887" r:id="rId7"/>
    <p:sldMasterId id="2147483888" r:id="rId8"/>
  </p:sldMasterIdLst>
  <p:notesMasterIdLst>
    <p:notesMasterId r:id="rId15"/>
  </p:notesMasterIdLst>
  <p:handoutMasterIdLst>
    <p:handoutMasterId r:id="rId16"/>
  </p:handoutMasterIdLst>
  <p:sldIdLst>
    <p:sldId id="256" r:id="rId9"/>
    <p:sldId id="986" r:id="rId10"/>
    <p:sldId id="985" r:id="rId11"/>
    <p:sldId id="987" r:id="rId12"/>
    <p:sldId id="892" r:id="rId13"/>
    <p:sldId id="906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00"/>
    <a:srgbClr val="0099CC"/>
    <a:srgbClr val="008000"/>
    <a:srgbClr val="FFFF99"/>
    <a:srgbClr val="FFFFFF"/>
    <a:srgbClr val="CC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0" autoAdjust="0"/>
    <p:restoredTop sz="94915" autoAdjust="0"/>
  </p:normalViewPr>
  <p:slideViewPr>
    <p:cSldViewPr showGuides="1">
      <p:cViewPr varScale="1">
        <p:scale>
          <a:sx n="79" d="100"/>
          <a:sy n="79" d="100"/>
        </p:scale>
        <p:origin x="-1044" y="-96"/>
      </p:cViewPr>
      <p:guideLst>
        <p:guide orient="horz" pos="1"/>
        <p:guide pos="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fld id="{B670F038-3EFE-4F56-A71A-5D61BDF7BD6D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84489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pPr>
              <a:defRPr/>
            </a:pPr>
            <a:fld id="{BF97E616-A192-41A1-B3CF-50B5C62B7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7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E26AA8-8F76-4584-BADC-B62B80CA0B8A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C20862-E36E-4ABF-ACFA-FE947724F4F9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3F2EAAF7-5DD2-418F-BF2A-191CBE1BF705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ea typeface="DejaVu Sans Light" charset="0"/>
                <a:cs typeface="DejaVu Sans Light" charset="0"/>
              </a:rPr>
              <a:pPr eaLnBrk="1"/>
              <a:t>4</a:t>
            </a:fld>
            <a:endParaRPr lang="de-DE" altLang="de-DE" smtClean="0">
              <a:solidFill>
                <a:srgbClr val="000000"/>
              </a:solidFill>
              <a:latin typeface="Times New Roman" pitchFamily="18" charset="0"/>
              <a:ea typeface="DejaVu Sans Light" charset="0"/>
              <a:cs typeface="DejaVu Sans Light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CF5842A-1B60-427D-853F-206015A659DA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BF376F-9384-4D45-AC6B-42E5B758CD14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66BF2-260E-4FEC-B69A-AFCEF5050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6035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3ABA0-B6F1-42F4-A694-D745110F7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0145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18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18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7B03E-19D1-47AB-AEBD-D732A391C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9187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>
                <a:solidFill>
                  <a:srgbClr val="000000"/>
                </a:solidFill>
              </a:rPr>
              <a:t>Prof. Max Mustermann – Fakultät für Musterwissenschaften: Präsentationstitel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88C486-B729-4ABB-9F7C-64D4ECE8A246}" type="slidenum">
              <a:rPr lang="de-DE" altLang="en-US">
                <a:solidFill>
                  <a:srgbClr val="000000"/>
                </a:solidFill>
              </a:rPr>
              <a:pPr/>
              <a:t>‹#›</a:t>
            </a:fld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277E770-CE7E-4C8F-95C4-2F3CCA459862}" type="datetime1">
              <a:rPr lang="de-DE" altLang="en-US">
                <a:solidFill>
                  <a:srgbClr val="000000"/>
                </a:solidFill>
              </a:rPr>
              <a:pPr/>
              <a:t>19.02.2015</a:t>
            </a:fld>
            <a:endParaRPr lang="de-DE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9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E9499-A970-417D-89E6-E2588E537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2856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4919-246A-4AFC-802A-BEADB0068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1782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C7FC-32CD-4668-A07E-775448BE2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1004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43A5-31A9-458C-A340-068F0C1D7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9931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4CA76-81FF-4046-90EE-6DC48B0E2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4835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877E8-AC98-4CD8-ABC5-3B72EA732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6973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05FF2-511A-4360-9150-4BB2D4F7E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865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6BDA-1C93-49CA-B587-30430B7BD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894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81763"/>
            <a:ext cx="17526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502400"/>
            <a:ext cx="472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81763"/>
            <a:ext cx="1752600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+mj-lt"/>
              </a:defRPr>
            </a:lvl1pPr>
          </a:lstStyle>
          <a:p>
            <a:pPr>
              <a:defRPr/>
            </a:pPr>
            <a:fld id="{EB69988C-A6AF-4154-9A69-9EB37EB29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QuarksGluons14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304800"/>
            <a:ext cx="6858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13" y="1000125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19 - 20 February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0"/>
            <a:ext cx="342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Joint CBM / Panda DAQ Workshop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13" y="1000125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19 - 20 February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0"/>
            <a:ext cx="342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Joint CBM / Panda DAQ Workshop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13" y="1000125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19 - 20 February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0"/>
            <a:ext cx="342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Joint CBM / Panda DAQ Workshop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13" y="1000125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19 - 20 February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0"/>
            <a:ext cx="342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Joint CBM / Panda DAQ Workshop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13" y="1000125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19 - 20 February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0"/>
            <a:ext cx="342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Joint CBM / Panda DAQ Workshop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  <a:prstGeom prst="rect">
            <a:avLst/>
          </a:prstGeom>
          <a:ln w="3175">
            <a:solidFill>
              <a:schemeClr val="tx2">
                <a:lumMod val="25000"/>
                <a:lumOff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13" y="1000125"/>
            <a:ext cx="871537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43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19 - 20 February 2015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1810" y="6356350"/>
            <a:ext cx="342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mtClean="0">
                <a:solidFill>
                  <a:prstClr val="black"/>
                </a:solidFill>
              </a:rPr>
              <a:t>Joint CBM / Panda DAQ Workshop - Walter F.J. Müller, FAIR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1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spcBef>
                <a:spcPct val="0"/>
              </a:spcBef>
              <a:defRPr/>
            </a:pPr>
            <a:fld id="{8318FD4D-F9D6-4FD7-A96E-8F0752404E5C}" type="slidenum">
              <a:rPr lang="en-GB">
                <a:solidFill>
                  <a:prstClr val="black"/>
                </a:solidFill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4425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425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B587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E854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487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198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9" descr="II_rahmen_neu_folg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Folientitel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Karlsruhe Institute of Technology (KIT).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438900"/>
            <a:ext cx="34575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900"/>
            </a:lvl1pPr>
          </a:lstStyle>
          <a:p>
            <a:pPr algn="l">
              <a:buClrTx/>
              <a:buSzTx/>
              <a:buFontTx/>
              <a:buNone/>
            </a:pPr>
            <a:r>
              <a:rPr lang="de-DE" altLang="en-US" b="0">
                <a:solidFill>
                  <a:srgbClr val="000000"/>
                </a:solidFill>
              </a:rPr>
              <a:t>Prof. Max Mustermann – Fakultät für Musterwissenschaften: Präsentationstitel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38900"/>
            <a:ext cx="39846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/>
            </a:lvl1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44866DF9-8228-424C-86B4-C1371DBA9263}" type="slidenum">
              <a:rPr lang="de-DE" altLang="en-US">
                <a:solidFill>
                  <a:srgbClr val="000000"/>
                </a:solidFill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altLang="en-US">
              <a:solidFill>
                <a:srgbClr val="000000"/>
              </a:solidFill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0525" y="6438900"/>
            <a:ext cx="868363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1DF561AB-9081-4CF5-BCB7-92495B3F2D8C}" type="datetime1">
              <a:rPr lang="de-DE" altLang="en-US" b="0">
                <a:solidFill>
                  <a:srgbClr val="000000"/>
                </a:solidFill>
              </a:rPr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19.02.2015</a:t>
            </a:fld>
            <a:endParaRPr lang="de-DE" altLang="en-US" b="0">
              <a:solidFill>
                <a:srgbClr val="000000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5868144" y="6453188"/>
            <a:ext cx="2880569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de-DE" altLang="en-US" sz="900" b="0" dirty="0" smtClean="0">
                <a:solidFill>
                  <a:srgbClr val="000000"/>
                </a:solidFill>
              </a:rPr>
              <a:t>Institute </a:t>
            </a:r>
            <a:r>
              <a:rPr lang="de-DE" altLang="en-US" sz="900" b="0" dirty="0" err="1" smtClean="0">
                <a:solidFill>
                  <a:srgbClr val="000000"/>
                </a:solidFill>
              </a:rPr>
              <a:t>for</a:t>
            </a:r>
            <a:r>
              <a:rPr lang="de-DE" altLang="en-US" sz="900" b="0" dirty="0" smtClean="0">
                <a:solidFill>
                  <a:srgbClr val="000000"/>
                </a:solidFill>
              </a:rPr>
              <a:t> Information Processing Technologies (ITIV)</a:t>
            </a:r>
          </a:p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endParaRPr lang="de-DE" altLang="en-US" sz="900" b="0" dirty="0">
              <a:solidFill>
                <a:srgbClr val="000000"/>
              </a:solidFill>
            </a:endParaRPr>
          </a:p>
        </p:txBody>
      </p:sp>
      <p:pic>
        <p:nvPicPr>
          <p:cNvPr id="10" name="Picture 32" descr="kit_logo_en_farbe_positiv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000" y="334800"/>
            <a:ext cx="1076400" cy="49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0000"/>
        <a:buBlip>
          <a:blip r:embed="rId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5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8077200" cy="23606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Timing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&amp; Fast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CBM)</a:t>
            </a:r>
            <a:endParaRPr lang="en-US" altLang="en-US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495800"/>
            <a:ext cx="6248400" cy="2120900"/>
          </a:xfrm>
        </p:spPr>
        <p:txBody>
          <a:bodyPr/>
          <a:lstStyle/>
          <a:p>
            <a:pPr algn="ctr" eaLnBrk="1" hangingPunct="1"/>
            <a:endParaRPr lang="en-US" altLang="en-US" dirty="0" smtClean="0">
              <a:latin typeface="Comic Sans MS" pitchFamily="66" charset="0"/>
            </a:endParaRPr>
          </a:p>
          <a:p>
            <a:pPr algn="ctr" eaLnBrk="1" hangingPunct="1"/>
            <a:r>
              <a:rPr lang="en-US" altLang="en-US" dirty="0" smtClean="0">
                <a:latin typeface="Comic Sans MS" pitchFamily="66" charset="0"/>
              </a:rPr>
              <a:t>Walter F.J. Müller</a:t>
            </a:r>
            <a:r>
              <a:rPr lang="en-US" altLang="en-US" dirty="0" smtClean="0">
                <a:latin typeface="Comic Sans MS" pitchFamily="66" charset="0"/>
                <a:cs typeface="Arial" charset="0"/>
              </a:rPr>
              <a:t>, FAIR, Darmstadt</a:t>
            </a:r>
            <a:endParaRPr lang="en-US" altLang="en-US" dirty="0" smtClean="0">
              <a:latin typeface="Comic Sans MS" pitchFamily="66" charset="0"/>
            </a:endParaRPr>
          </a:p>
          <a:p>
            <a:pPr algn="ctr" eaLnBrk="1" hangingPunct="1"/>
            <a:r>
              <a:rPr lang="en-US" altLang="en-US" dirty="0" smtClean="0">
                <a:latin typeface="Comic Sans MS" pitchFamily="66" charset="0"/>
              </a:rPr>
              <a:t/>
            </a:r>
            <a:br>
              <a:rPr lang="en-US" altLang="en-US" dirty="0" smtClean="0">
                <a:latin typeface="Comic Sans MS" pitchFamily="66" charset="0"/>
              </a:rPr>
            </a:br>
            <a:r>
              <a:rPr lang="en-US" altLang="en-US" dirty="0" smtClean="0">
                <a:latin typeface="Comic Sans MS" pitchFamily="66" charset="0"/>
              </a:rPr>
              <a:t>Joint CBM / Panda DAQ Workshop</a:t>
            </a:r>
            <a:br>
              <a:rPr lang="en-US" altLang="en-US" dirty="0" smtClean="0">
                <a:latin typeface="Comic Sans MS" pitchFamily="66" charset="0"/>
              </a:rPr>
            </a:br>
            <a:r>
              <a:rPr lang="en-US" altLang="en-US" dirty="0" smtClean="0">
                <a:latin typeface="Comic Sans MS" pitchFamily="66" charset="0"/>
              </a:rPr>
              <a:t>19 - 20 February 2015</a:t>
            </a:r>
          </a:p>
          <a:p>
            <a:pPr algn="ctr" eaLnBrk="1" hangingPunct="1"/>
            <a:endParaRPr lang="en-US" altLang="en-US" dirty="0" smtClean="0">
              <a:latin typeface="Comic Sans MS" pitchFamily="66" charset="0"/>
            </a:endParaRPr>
          </a:p>
        </p:txBody>
      </p:sp>
      <p:pic>
        <p:nvPicPr>
          <p:cNvPr id="3076" name="Picture 11" descr="QuarksGluons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73513"/>
            <a:ext cx="1600200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buChar char="n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60000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75000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Line 25"/>
          <p:cNvSpPr>
            <a:spLocks noChangeShapeType="1"/>
          </p:cNvSpPr>
          <p:nvPr/>
        </p:nvSpPr>
        <p:spPr bwMode="auto">
          <a:xfrm rot="-5400000">
            <a:off x="6427962" y="6126754"/>
            <a:ext cx="376779" cy="1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10 April 2014</a:t>
            </a:r>
          </a:p>
        </p:txBody>
      </p:sp>
      <p:sp>
        <p:nvSpPr>
          <p:cNvPr id="1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23rd CBM Week  -- Walter F.J. Müller, GSI</a:t>
            </a:r>
          </a:p>
        </p:txBody>
      </p:sp>
      <p:sp>
        <p:nvSpPr>
          <p:cNvPr id="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B5FA-CC63-45C0-9251-828CCEDC66CE}" type="slidenum">
              <a:rPr lang="en-US" altLang="en-US"/>
              <a:pPr/>
              <a:t>2</a:t>
            </a:fld>
            <a:endParaRPr lang="en-US" altLang="en-US"/>
          </a:p>
        </p:txBody>
      </p:sp>
      <p:grpSp>
        <p:nvGrpSpPr>
          <p:cNvPr id="1812482" name="Group 2"/>
          <p:cNvGrpSpPr>
            <a:grpSpLocks/>
          </p:cNvGrpSpPr>
          <p:nvPr/>
        </p:nvGrpSpPr>
        <p:grpSpPr bwMode="auto">
          <a:xfrm>
            <a:off x="4421188" y="1987550"/>
            <a:ext cx="985837" cy="1214438"/>
            <a:chOff x="2689" y="1156"/>
            <a:chExt cx="621" cy="765"/>
          </a:xfrm>
        </p:grpSpPr>
        <p:sp>
          <p:nvSpPr>
            <p:cNvPr id="1812483" name="Rectangle 3"/>
            <p:cNvSpPr>
              <a:spLocks noChangeArrowheads="1"/>
            </p:cNvSpPr>
            <p:nvPr/>
          </p:nvSpPr>
          <p:spPr bwMode="auto">
            <a:xfrm>
              <a:off x="2689" y="1156"/>
              <a:ext cx="577" cy="765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84" name="Rectangle 4"/>
            <p:cNvSpPr>
              <a:spLocks noChangeArrowheads="1"/>
            </p:cNvSpPr>
            <p:nvPr/>
          </p:nvSpPr>
          <p:spPr bwMode="auto">
            <a:xfrm>
              <a:off x="2972" y="1632"/>
              <a:ext cx="290" cy="288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85" name="Rectangle 5"/>
            <p:cNvSpPr>
              <a:spLocks noChangeArrowheads="1"/>
            </p:cNvSpPr>
            <p:nvPr/>
          </p:nvSpPr>
          <p:spPr bwMode="auto">
            <a:xfrm>
              <a:off x="2934" y="1661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b="1">
                  <a:latin typeface="Comic Sans MS" pitchFamily="66" charset="0"/>
                </a:rPr>
                <a:t>DCS</a:t>
              </a:r>
            </a:p>
          </p:txBody>
        </p:sp>
      </p:grpSp>
      <p:grpSp>
        <p:nvGrpSpPr>
          <p:cNvPr id="1812486" name="Group 6"/>
          <p:cNvGrpSpPr>
            <a:grpSpLocks/>
          </p:cNvGrpSpPr>
          <p:nvPr/>
        </p:nvGrpSpPr>
        <p:grpSpPr bwMode="auto">
          <a:xfrm>
            <a:off x="4344988" y="1911350"/>
            <a:ext cx="985837" cy="1214438"/>
            <a:chOff x="2689" y="1156"/>
            <a:chExt cx="621" cy="765"/>
          </a:xfrm>
        </p:grpSpPr>
        <p:sp>
          <p:nvSpPr>
            <p:cNvPr id="1812487" name="Rectangle 7"/>
            <p:cNvSpPr>
              <a:spLocks noChangeArrowheads="1"/>
            </p:cNvSpPr>
            <p:nvPr/>
          </p:nvSpPr>
          <p:spPr bwMode="auto">
            <a:xfrm>
              <a:off x="2689" y="1156"/>
              <a:ext cx="577" cy="765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88" name="Rectangle 8"/>
            <p:cNvSpPr>
              <a:spLocks noChangeArrowheads="1"/>
            </p:cNvSpPr>
            <p:nvPr/>
          </p:nvSpPr>
          <p:spPr bwMode="auto">
            <a:xfrm>
              <a:off x="2972" y="1632"/>
              <a:ext cx="290" cy="288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89" name="Rectangle 9"/>
            <p:cNvSpPr>
              <a:spLocks noChangeArrowheads="1"/>
            </p:cNvSpPr>
            <p:nvPr/>
          </p:nvSpPr>
          <p:spPr bwMode="auto">
            <a:xfrm>
              <a:off x="2934" y="1661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b="1">
                  <a:latin typeface="Comic Sans MS" pitchFamily="66" charset="0"/>
                </a:rPr>
                <a:t>DCS</a:t>
              </a:r>
            </a:p>
          </p:txBody>
        </p:sp>
      </p:grpSp>
      <p:grpSp>
        <p:nvGrpSpPr>
          <p:cNvPr id="1812490" name="Group 10"/>
          <p:cNvGrpSpPr>
            <a:grpSpLocks/>
          </p:cNvGrpSpPr>
          <p:nvPr/>
        </p:nvGrpSpPr>
        <p:grpSpPr bwMode="auto">
          <a:xfrm>
            <a:off x="4421188" y="4341813"/>
            <a:ext cx="985837" cy="1214437"/>
            <a:chOff x="2689" y="2782"/>
            <a:chExt cx="621" cy="765"/>
          </a:xfrm>
        </p:grpSpPr>
        <p:sp>
          <p:nvSpPr>
            <p:cNvPr id="1812491" name="Rectangle 11"/>
            <p:cNvSpPr>
              <a:spLocks noChangeArrowheads="1"/>
            </p:cNvSpPr>
            <p:nvPr/>
          </p:nvSpPr>
          <p:spPr bwMode="auto">
            <a:xfrm>
              <a:off x="2689" y="2782"/>
              <a:ext cx="577" cy="765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92" name="Rectangle 12"/>
            <p:cNvSpPr>
              <a:spLocks noChangeArrowheads="1"/>
            </p:cNvSpPr>
            <p:nvPr/>
          </p:nvSpPr>
          <p:spPr bwMode="auto">
            <a:xfrm>
              <a:off x="2972" y="3258"/>
              <a:ext cx="290" cy="288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93" name="Rectangle 13"/>
            <p:cNvSpPr>
              <a:spLocks noChangeArrowheads="1"/>
            </p:cNvSpPr>
            <p:nvPr/>
          </p:nvSpPr>
          <p:spPr bwMode="auto">
            <a:xfrm>
              <a:off x="2934" y="3287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b="1">
                  <a:latin typeface="Comic Sans MS" pitchFamily="66" charset="0"/>
                </a:rPr>
                <a:t>DCS</a:t>
              </a:r>
            </a:p>
          </p:txBody>
        </p:sp>
      </p:grpSp>
      <p:grpSp>
        <p:nvGrpSpPr>
          <p:cNvPr id="1812494" name="Group 14"/>
          <p:cNvGrpSpPr>
            <a:grpSpLocks/>
          </p:cNvGrpSpPr>
          <p:nvPr/>
        </p:nvGrpSpPr>
        <p:grpSpPr bwMode="auto">
          <a:xfrm>
            <a:off x="4344988" y="4264025"/>
            <a:ext cx="985837" cy="1214438"/>
            <a:chOff x="2689" y="2782"/>
            <a:chExt cx="621" cy="765"/>
          </a:xfrm>
        </p:grpSpPr>
        <p:sp>
          <p:nvSpPr>
            <p:cNvPr id="1812495" name="Rectangle 15"/>
            <p:cNvSpPr>
              <a:spLocks noChangeArrowheads="1"/>
            </p:cNvSpPr>
            <p:nvPr/>
          </p:nvSpPr>
          <p:spPr bwMode="auto">
            <a:xfrm>
              <a:off x="2689" y="2782"/>
              <a:ext cx="577" cy="765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96" name="Rectangle 16"/>
            <p:cNvSpPr>
              <a:spLocks noChangeArrowheads="1"/>
            </p:cNvSpPr>
            <p:nvPr/>
          </p:nvSpPr>
          <p:spPr bwMode="auto">
            <a:xfrm>
              <a:off x="2972" y="3258"/>
              <a:ext cx="290" cy="288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497" name="Rectangle 17"/>
            <p:cNvSpPr>
              <a:spLocks noChangeArrowheads="1"/>
            </p:cNvSpPr>
            <p:nvPr/>
          </p:nvSpPr>
          <p:spPr bwMode="auto">
            <a:xfrm>
              <a:off x="2934" y="3287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b="1">
                  <a:latin typeface="Comic Sans MS" pitchFamily="66" charset="0"/>
                </a:rPr>
                <a:t>DCS</a:t>
              </a:r>
            </a:p>
          </p:txBody>
        </p:sp>
      </p:grpSp>
      <p:sp>
        <p:nvSpPr>
          <p:cNvPr id="1812498" name="Rectangle 18"/>
          <p:cNvSpPr>
            <a:spLocks noChangeArrowheads="1"/>
          </p:cNvSpPr>
          <p:nvPr/>
        </p:nvSpPr>
        <p:spPr bwMode="auto">
          <a:xfrm>
            <a:off x="7683500" y="4121150"/>
            <a:ext cx="911225" cy="92075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499" name="Rectangle 19"/>
          <p:cNvSpPr>
            <a:spLocks noChangeArrowheads="1"/>
          </p:cNvSpPr>
          <p:nvPr/>
        </p:nvSpPr>
        <p:spPr bwMode="auto">
          <a:xfrm>
            <a:off x="7607300" y="4035425"/>
            <a:ext cx="911225" cy="92075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grpSp>
        <p:nvGrpSpPr>
          <p:cNvPr id="1812500" name="Group 20"/>
          <p:cNvGrpSpPr>
            <a:grpSpLocks/>
          </p:cNvGrpSpPr>
          <p:nvPr/>
        </p:nvGrpSpPr>
        <p:grpSpPr bwMode="auto">
          <a:xfrm>
            <a:off x="1993900" y="4719638"/>
            <a:ext cx="909638" cy="911225"/>
            <a:chOff x="1160" y="3020"/>
            <a:chExt cx="573" cy="574"/>
          </a:xfrm>
        </p:grpSpPr>
        <p:sp>
          <p:nvSpPr>
            <p:cNvPr id="1812501" name="Rectangle 21"/>
            <p:cNvSpPr>
              <a:spLocks noChangeArrowheads="1"/>
            </p:cNvSpPr>
            <p:nvPr/>
          </p:nvSpPr>
          <p:spPr bwMode="auto">
            <a:xfrm>
              <a:off x="1160" y="3020"/>
              <a:ext cx="573" cy="574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502" name="Rectangle 22"/>
            <p:cNvSpPr>
              <a:spLocks noChangeArrowheads="1"/>
            </p:cNvSpPr>
            <p:nvPr/>
          </p:nvSpPr>
          <p:spPr bwMode="auto">
            <a:xfrm>
              <a:off x="1495" y="3021"/>
              <a:ext cx="238" cy="14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</p:grpSp>
      <p:grpSp>
        <p:nvGrpSpPr>
          <p:cNvPr id="1812503" name="Group 23"/>
          <p:cNvGrpSpPr>
            <a:grpSpLocks/>
          </p:cNvGrpSpPr>
          <p:nvPr/>
        </p:nvGrpSpPr>
        <p:grpSpPr bwMode="auto">
          <a:xfrm>
            <a:off x="1916113" y="4643438"/>
            <a:ext cx="909637" cy="911225"/>
            <a:chOff x="1160" y="3020"/>
            <a:chExt cx="573" cy="574"/>
          </a:xfrm>
        </p:grpSpPr>
        <p:sp>
          <p:nvSpPr>
            <p:cNvPr id="1812504" name="Rectangle 24"/>
            <p:cNvSpPr>
              <a:spLocks noChangeArrowheads="1"/>
            </p:cNvSpPr>
            <p:nvPr/>
          </p:nvSpPr>
          <p:spPr bwMode="auto">
            <a:xfrm>
              <a:off x="1160" y="3020"/>
              <a:ext cx="573" cy="574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505" name="Rectangle 25"/>
            <p:cNvSpPr>
              <a:spLocks noChangeArrowheads="1"/>
            </p:cNvSpPr>
            <p:nvPr/>
          </p:nvSpPr>
          <p:spPr bwMode="auto">
            <a:xfrm>
              <a:off x="1495" y="3021"/>
              <a:ext cx="238" cy="14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</p:grpSp>
      <p:sp>
        <p:nvSpPr>
          <p:cNvPr id="1812506" name="Rectangle 26"/>
          <p:cNvSpPr>
            <a:spLocks noChangeArrowheads="1"/>
          </p:cNvSpPr>
          <p:nvPr/>
        </p:nvSpPr>
        <p:spPr bwMode="auto">
          <a:xfrm>
            <a:off x="2903538" y="2289175"/>
            <a:ext cx="377825" cy="9112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07" name="Rectangle 27"/>
          <p:cNvSpPr>
            <a:spLocks noChangeArrowheads="1"/>
          </p:cNvSpPr>
          <p:nvPr/>
        </p:nvSpPr>
        <p:spPr bwMode="auto">
          <a:xfrm>
            <a:off x="2825750" y="2214563"/>
            <a:ext cx="377825" cy="9112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08" name="Line 28"/>
          <p:cNvSpPr>
            <a:spLocks noChangeShapeType="1"/>
          </p:cNvSpPr>
          <p:nvPr/>
        </p:nvSpPr>
        <p:spPr bwMode="auto">
          <a:xfrm>
            <a:off x="322263" y="342741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09" name="Line 29"/>
          <p:cNvSpPr>
            <a:spLocks noChangeShapeType="1"/>
          </p:cNvSpPr>
          <p:nvPr/>
        </p:nvSpPr>
        <p:spPr bwMode="auto">
          <a:xfrm>
            <a:off x="322263" y="350361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10" name="Line 30"/>
          <p:cNvSpPr>
            <a:spLocks noChangeShapeType="1"/>
          </p:cNvSpPr>
          <p:nvPr/>
        </p:nvSpPr>
        <p:spPr bwMode="auto">
          <a:xfrm>
            <a:off x="322263" y="357981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11" name="Rectangle 31"/>
          <p:cNvSpPr>
            <a:spLocks noChangeArrowheads="1"/>
          </p:cNvSpPr>
          <p:nvPr/>
        </p:nvSpPr>
        <p:spPr bwMode="auto">
          <a:xfrm>
            <a:off x="152400" y="6373813"/>
            <a:ext cx="8745538" cy="469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12" name="Rectangle 32"/>
          <p:cNvSpPr>
            <a:spLocks noChangeArrowheads="1"/>
          </p:cNvSpPr>
          <p:nvPr/>
        </p:nvSpPr>
        <p:spPr bwMode="auto">
          <a:xfrm>
            <a:off x="7683500" y="2214563"/>
            <a:ext cx="911225" cy="92075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1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CBM Data Flow –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Full Picture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12514" name="Rectangle 34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515" name="Rectangle 35"/>
          <p:cNvSpPr>
            <a:spLocks noChangeArrowheads="1"/>
          </p:cNvSpPr>
          <p:nvPr/>
        </p:nvSpPr>
        <p:spPr bwMode="auto">
          <a:xfrm>
            <a:off x="855663" y="4641850"/>
            <a:ext cx="379412" cy="304800"/>
          </a:xfrm>
          <a:prstGeom prst="rect">
            <a:avLst/>
          </a:prstGeom>
          <a:solidFill>
            <a:srgbClr val="FF99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16" name="Rectangle 36"/>
          <p:cNvSpPr>
            <a:spLocks noChangeArrowheads="1"/>
          </p:cNvSpPr>
          <p:nvPr/>
        </p:nvSpPr>
        <p:spPr bwMode="auto">
          <a:xfrm>
            <a:off x="7607300" y="2128838"/>
            <a:ext cx="911225" cy="920750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17" name="Rectangle 37"/>
          <p:cNvSpPr>
            <a:spLocks noChangeArrowheads="1"/>
          </p:cNvSpPr>
          <p:nvPr/>
        </p:nvSpPr>
        <p:spPr bwMode="auto">
          <a:xfrm>
            <a:off x="855663" y="5097463"/>
            <a:ext cx="379412" cy="304800"/>
          </a:xfrm>
          <a:prstGeom prst="rect">
            <a:avLst/>
          </a:prstGeom>
          <a:solidFill>
            <a:srgbClr val="FF99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18" name="Rectangle 38"/>
          <p:cNvSpPr>
            <a:spLocks noChangeArrowheads="1"/>
          </p:cNvSpPr>
          <p:nvPr/>
        </p:nvSpPr>
        <p:spPr bwMode="auto">
          <a:xfrm>
            <a:off x="855663" y="5554663"/>
            <a:ext cx="379412" cy="304800"/>
          </a:xfrm>
          <a:prstGeom prst="rect">
            <a:avLst/>
          </a:prstGeom>
          <a:solidFill>
            <a:srgbClr val="FF99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19" name="Rectangle 39"/>
          <p:cNvSpPr>
            <a:spLocks noChangeArrowheads="1"/>
          </p:cNvSpPr>
          <p:nvPr/>
        </p:nvSpPr>
        <p:spPr bwMode="auto">
          <a:xfrm>
            <a:off x="747713" y="1531938"/>
            <a:ext cx="563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>
                <a:latin typeface="Comic Sans MS" pitchFamily="66" charset="0"/>
              </a:rPr>
              <a:t>FEB</a:t>
            </a:r>
          </a:p>
        </p:txBody>
      </p:sp>
      <p:sp>
        <p:nvSpPr>
          <p:cNvPr id="1812520" name="Rectangle 40"/>
          <p:cNvSpPr>
            <a:spLocks noChangeArrowheads="1"/>
          </p:cNvSpPr>
          <p:nvPr/>
        </p:nvSpPr>
        <p:spPr bwMode="auto">
          <a:xfrm>
            <a:off x="7326313" y="1531938"/>
            <a:ext cx="66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>
                <a:latin typeface="Comic Sans MS" pitchFamily="66" charset="0"/>
              </a:rPr>
              <a:t>FLIB</a:t>
            </a:r>
          </a:p>
        </p:txBody>
      </p:sp>
      <p:sp>
        <p:nvSpPr>
          <p:cNvPr id="1812521" name="Rectangle 41"/>
          <p:cNvSpPr>
            <a:spLocks noChangeArrowheads="1"/>
          </p:cNvSpPr>
          <p:nvPr/>
        </p:nvSpPr>
        <p:spPr bwMode="auto">
          <a:xfrm>
            <a:off x="4357688" y="3884613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>
                <a:latin typeface="Comic Sans MS" pitchFamily="66" charset="0"/>
              </a:rPr>
              <a:t>DPB</a:t>
            </a:r>
          </a:p>
        </p:txBody>
      </p:sp>
      <p:sp>
        <p:nvSpPr>
          <p:cNvPr id="1812522" name="Rectangle 42"/>
          <p:cNvSpPr>
            <a:spLocks noChangeArrowheads="1"/>
          </p:cNvSpPr>
          <p:nvPr/>
        </p:nvSpPr>
        <p:spPr bwMode="auto">
          <a:xfrm>
            <a:off x="8062913" y="2062163"/>
            <a:ext cx="911225" cy="3111500"/>
          </a:xfrm>
          <a:prstGeom prst="rect">
            <a:avLst/>
          </a:prstGeom>
          <a:solidFill>
            <a:srgbClr val="0066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23" name="Rectangle 43"/>
          <p:cNvSpPr>
            <a:spLocks noChangeArrowheads="1"/>
          </p:cNvSpPr>
          <p:nvPr/>
        </p:nvSpPr>
        <p:spPr bwMode="auto">
          <a:xfrm>
            <a:off x="8208963" y="1535113"/>
            <a:ext cx="68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>
                <a:latin typeface="Comic Sans MS" pitchFamily="66" charset="0"/>
              </a:rPr>
              <a:t>FLES</a:t>
            </a:r>
          </a:p>
        </p:txBody>
      </p:sp>
      <p:sp>
        <p:nvSpPr>
          <p:cNvPr id="1812524" name="Line 44"/>
          <p:cNvSpPr>
            <a:spLocks noChangeShapeType="1"/>
          </p:cNvSpPr>
          <p:nvPr/>
        </p:nvSpPr>
        <p:spPr bwMode="auto">
          <a:xfrm>
            <a:off x="323850" y="4719638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25" name="Line 45"/>
          <p:cNvSpPr>
            <a:spLocks noChangeShapeType="1"/>
          </p:cNvSpPr>
          <p:nvPr/>
        </p:nvSpPr>
        <p:spPr bwMode="auto">
          <a:xfrm>
            <a:off x="323850" y="4795838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26" name="Line 46"/>
          <p:cNvSpPr>
            <a:spLocks noChangeShapeType="1"/>
          </p:cNvSpPr>
          <p:nvPr/>
        </p:nvSpPr>
        <p:spPr bwMode="auto">
          <a:xfrm>
            <a:off x="323850" y="4872038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27" name="Line 47"/>
          <p:cNvSpPr>
            <a:spLocks noChangeShapeType="1"/>
          </p:cNvSpPr>
          <p:nvPr/>
        </p:nvSpPr>
        <p:spPr bwMode="auto">
          <a:xfrm>
            <a:off x="323850" y="51736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28" name="Line 48"/>
          <p:cNvSpPr>
            <a:spLocks noChangeShapeType="1"/>
          </p:cNvSpPr>
          <p:nvPr/>
        </p:nvSpPr>
        <p:spPr bwMode="auto">
          <a:xfrm>
            <a:off x="323850" y="52498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29" name="Line 49"/>
          <p:cNvSpPr>
            <a:spLocks noChangeShapeType="1"/>
          </p:cNvSpPr>
          <p:nvPr/>
        </p:nvSpPr>
        <p:spPr bwMode="auto">
          <a:xfrm>
            <a:off x="323850" y="5326063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30" name="Line 50"/>
          <p:cNvSpPr>
            <a:spLocks noChangeShapeType="1"/>
          </p:cNvSpPr>
          <p:nvPr/>
        </p:nvSpPr>
        <p:spPr bwMode="auto">
          <a:xfrm>
            <a:off x="323850" y="5629275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31" name="Line 51"/>
          <p:cNvSpPr>
            <a:spLocks noChangeShapeType="1"/>
          </p:cNvSpPr>
          <p:nvPr/>
        </p:nvSpPr>
        <p:spPr bwMode="auto">
          <a:xfrm>
            <a:off x="323850" y="5705475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32" name="Line 52"/>
          <p:cNvSpPr>
            <a:spLocks noChangeShapeType="1"/>
          </p:cNvSpPr>
          <p:nvPr/>
        </p:nvSpPr>
        <p:spPr bwMode="auto">
          <a:xfrm>
            <a:off x="323850" y="5781675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33" name="Line 53"/>
          <p:cNvSpPr>
            <a:spLocks noChangeShapeType="1"/>
          </p:cNvSpPr>
          <p:nvPr/>
        </p:nvSpPr>
        <p:spPr bwMode="auto">
          <a:xfrm>
            <a:off x="1235075" y="4719638"/>
            <a:ext cx="606425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34" name="Line 54"/>
          <p:cNvSpPr>
            <a:spLocks noChangeShapeType="1"/>
          </p:cNvSpPr>
          <p:nvPr/>
        </p:nvSpPr>
        <p:spPr bwMode="auto">
          <a:xfrm>
            <a:off x="5178425" y="2290763"/>
            <a:ext cx="2428875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35" name="Line 55"/>
          <p:cNvSpPr>
            <a:spLocks noChangeShapeType="1"/>
          </p:cNvSpPr>
          <p:nvPr/>
        </p:nvSpPr>
        <p:spPr bwMode="auto">
          <a:xfrm flipH="1">
            <a:off x="1235075" y="4795838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36" name="Text Box 56"/>
          <p:cNvSpPr txBox="1">
            <a:spLocks noChangeArrowheads="1"/>
          </p:cNvSpPr>
          <p:nvPr/>
        </p:nvSpPr>
        <p:spPr bwMode="auto">
          <a:xfrm>
            <a:off x="1311275" y="4492625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sz="1000" b="0" dirty="0">
                <a:latin typeface="Comic Sans MS" pitchFamily="66" charset="0"/>
              </a:rPr>
              <a:t>Data</a:t>
            </a:r>
          </a:p>
        </p:txBody>
      </p:sp>
      <p:sp>
        <p:nvSpPr>
          <p:cNvPr id="1812537" name="Text Box 57"/>
          <p:cNvSpPr txBox="1">
            <a:spLocks noChangeArrowheads="1"/>
          </p:cNvSpPr>
          <p:nvPr/>
        </p:nvSpPr>
        <p:spPr bwMode="auto">
          <a:xfrm>
            <a:off x="1235075" y="4778375"/>
            <a:ext cx="615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1000" b="0" dirty="0">
                <a:latin typeface="Comic Sans MS" pitchFamily="66" charset="0"/>
              </a:rPr>
              <a:t>Control</a:t>
            </a:r>
          </a:p>
        </p:txBody>
      </p:sp>
      <p:sp>
        <p:nvSpPr>
          <p:cNvPr id="1812539" name="Text Box 59"/>
          <p:cNvSpPr txBox="1">
            <a:spLocks noChangeArrowheads="1"/>
          </p:cNvSpPr>
          <p:nvPr/>
        </p:nvSpPr>
        <p:spPr bwMode="auto">
          <a:xfrm rot="3088744">
            <a:off x="6234542" y="2813440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 dirty="0">
                <a:latin typeface="Comic Sans MS" pitchFamily="66" charset="0"/>
              </a:rPr>
              <a:t>Clock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 Sync</a:t>
            </a:r>
          </a:p>
        </p:txBody>
      </p:sp>
      <p:sp>
        <p:nvSpPr>
          <p:cNvPr id="1812540" name="Text Box 60"/>
          <p:cNvSpPr txBox="1">
            <a:spLocks noChangeArrowheads="1"/>
          </p:cNvSpPr>
          <p:nvPr/>
        </p:nvSpPr>
        <p:spPr bwMode="auto">
          <a:xfrm>
            <a:off x="6837363" y="2062163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sz="1000" b="0" dirty="0">
                <a:latin typeface="Comic Sans MS" pitchFamily="66" charset="0"/>
              </a:rPr>
              <a:t>Data</a:t>
            </a:r>
          </a:p>
        </p:txBody>
      </p:sp>
      <p:sp>
        <p:nvSpPr>
          <p:cNvPr id="1812541" name="Line 61"/>
          <p:cNvSpPr>
            <a:spLocks noChangeShapeType="1"/>
          </p:cNvSpPr>
          <p:nvPr/>
        </p:nvSpPr>
        <p:spPr bwMode="auto">
          <a:xfrm flipV="1">
            <a:off x="1235075" y="5022850"/>
            <a:ext cx="606425" cy="1524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2" name="Line 62"/>
          <p:cNvSpPr>
            <a:spLocks noChangeShapeType="1"/>
          </p:cNvSpPr>
          <p:nvPr/>
        </p:nvSpPr>
        <p:spPr bwMode="auto">
          <a:xfrm flipV="1">
            <a:off x="1235075" y="5326063"/>
            <a:ext cx="606425" cy="3048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3" name="Line 63"/>
          <p:cNvSpPr>
            <a:spLocks noChangeShapeType="1"/>
          </p:cNvSpPr>
          <p:nvPr/>
        </p:nvSpPr>
        <p:spPr bwMode="auto">
          <a:xfrm flipH="1">
            <a:off x="1235075" y="5099050"/>
            <a:ext cx="606425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4" name="Line 64"/>
          <p:cNvSpPr>
            <a:spLocks noChangeShapeType="1"/>
          </p:cNvSpPr>
          <p:nvPr/>
        </p:nvSpPr>
        <p:spPr bwMode="auto">
          <a:xfrm flipH="1">
            <a:off x="1235075" y="5402263"/>
            <a:ext cx="606425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5" name="Line 65"/>
          <p:cNvSpPr>
            <a:spLocks noChangeShapeType="1"/>
          </p:cNvSpPr>
          <p:nvPr/>
        </p:nvSpPr>
        <p:spPr bwMode="auto">
          <a:xfrm>
            <a:off x="322263" y="206216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6" name="Line 66"/>
          <p:cNvSpPr>
            <a:spLocks noChangeShapeType="1"/>
          </p:cNvSpPr>
          <p:nvPr/>
        </p:nvSpPr>
        <p:spPr bwMode="auto">
          <a:xfrm>
            <a:off x="322263" y="213836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7" name="Line 67"/>
          <p:cNvSpPr>
            <a:spLocks noChangeShapeType="1"/>
          </p:cNvSpPr>
          <p:nvPr/>
        </p:nvSpPr>
        <p:spPr bwMode="auto">
          <a:xfrm>
            <a:off x="322263" y="2214563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8" name="Line 68"/>
          <p:cNvSpPr>
            <a:spLocks noChangeShapeType="1"/>
          </p:cNvSpPr>
          <p:nvPr/>
        </p:nvSpPr>
        <p:spPr bwMode="auto">
          <a:xfrm>
            <a:off x="322263" y="2516188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49" name="Line 69"/>
          <p:cNvSpPr>
            <a:spLocks noChangeShapeType="1"/>
          </p:cNvSpPr>
          <p:nvPr/>
        </p:nvSpPr>
        <p:spPr bwMode="auto">
          <a:xfrm>
            <a:off x="322263" y="2592388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50" name="Line 70"/>
          <p:cNvSpPr>
            <a:spLocks noChangeShapeType="1"/>
          </p:cNvSpPr>
          <p:nvPr/>
        </p:nvSpPr>
        <p:spPr bwMode="auto">
          <a:xfrm>
            <a:off x="322263" y="2668588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51" name="Line 71"/>
          <p:cNvSpPr>
            <a:spLocks noChangeShapeType="1"/>
          </p:cNvSpPr>
          <p:nvPr/>
        </p:nvSpPr>
        <p:spPr bwMode="auto">
          <a:xfrm>
            <a:off x="322263" y="2971800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52" name="Line 72"/>
          <p:cNvSpPr>
            <a:spLocks noChangeShapeType="1"/>
          </p:cNvSpPr>
          <p:nvPr/>
        </p:nvSpPr>
        <p:spPr bwMode="auto">
          <a:xfrm>
            <a:off x="322263" y="3048000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53" name="Line 73"/>
          <p:cNvSpPr>
            <a:spLocks noChangeShapeType="1"/>
          </p:cNvSpPr>
          <p:nvPr/>
        </p:nvSpPr>
        <p:spPr bwMode="auto">
          <a:xfrm>
            <a:off x="322263" y="3124200"/>
            <a:ext cx="531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54" name="Rectangle 74"/>
          <p:cNvSpPr>
            <a:spLocks noChangeArrowheads="1"/>
          </p:cNvSpPr>
          <p:nvPr/>
        </p:nvSpPr>
        <p:spPr bwMode="auto">
          <a:xfrm rot="-5400000">
            <a:off x="-247650" y="5062538"/>
            <a:ext cx="1366838" cy="379412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 dirty="0" smtClean="0"/>
              <a:t>RICH, </a:t>
            </a:r>
            <a:r>
              <a:rPr lang="en-US" altLang="en-US" b="1" dirty="0"/>
              <a:t>...?</a:t>
            </a:r>
          </a:p>
        </p:txBody>
      </p:sp>
      <p:sp>
        <p:nvSpPr>
          <p:cNvPr id="1812555" name="Rectangle 75"/>
          <p:cNvSpPr>
            <a:spLocks noChangeArrowheads="1"/>
          </p:cNvSpPr>
          <p:nvPr/>
        </p:nvSpPr>
        <p:spPr bwMode="auto">
          <a:xfrm>
            <a:off x="2073275" y="4264025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>
                <a:latin typeface="Comic Sans MS" pitchFamily="66" charset="0"/>
              </a:rPr>
              <a:t>ROC</a:t>
            </a:r>
          </a:p>
        </p:txBody>
      </p:sp>
      <p:sp>
        <p:nvSpPr>
          <p:cNvPr id="1812556" name="Line 76"/>
          <p:cNvSpPr>
            <a:spLocks noChangeShapeType="1"/>
          </p:cNvSpPr>
          <p:nvPr/>
        </p:nvSpPr>
        <p:spPr bwMode="auto">
          <a:xfrm rot="5400000">
            <a:off x="702469" y="4036219"/>
            <a:ext cx="561498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57" name="Line 77"/>
          <p:cNvSpPr>
            <a:spLocks noChangeShapeType="1"/>
          </p:cNvSpPr>
          <p:nvPr/>
        </p:nvSpPr>
        <p:spPr bwMode="auto">
          <a:xfrm rot="5400000">
            <a:off x="4496594" y="4050507"/>
            <a:ext cx="5614987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812560" name="Group 80"/>
          <p:cNvGrpSpPr>
            <a:grpSpLocks/>
          </p:cNvGrpSpPr>
          <p:nvPr/>
        </p:nvGrpSpPr>
        <p:grpSpPr bwMode="auto">
          <a:xfrm>
            <a:off x="7683500" y="5707063"/>
            <a:ext cx="1214438" cy="849312"/>
            <a:chOff x="4840" y="3738"/>
            <a:chExt cx="765" cy="535"/>
          </a:xfrm>
        </p:grpSpPr>
        <p:sp>
          <p:nvSpPr>
            <p:cNvPr id="1812561" name="Line 81"/>
            <p:cNvSpPr>
              <a:spLocks noChangeShapeType="1"/>
            </p:cNvSpPr>
            <p:nvPr/>
          </p:nvSpPr>
          <p:spPr bwMode="auto">
            <a:xfrm>
              <a:off x="4983" y="3882"/>
              <a:ext cx="57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12562" name="Text Box 82"/>
            <p:cNvSpPr txBox="1">
              <a:spLocks noChangeArrowheads="1"/>
            </p:cNvSpPr>
            <p:nvPr/>
          </p:nvSpPr>
          <p:spPr bwMode="auto">
            <a:xfrm>
              <a:off x="5160" y="3738"/>
              <a:ext cx="20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1000">
                  <a:latin typeface="Comic Sans MS" pitchFamily="66" charset="0"/>
                </a:rPr>
                <a:t>Cu</a:t>
              </a:r>
            </a:p>
          </p:txBody>
        </p:sp>
        <p:sp>
          <p:nvSpPr>
            <p:cNvPr id="1812563" name="Line 83"/>
            <p:cNvSpPr>
              <a:spLocks noChangeShapeType="1"/>
            </p:cNvSpPr>
            <p:nvPr/>
          </p:nvSpPr>
          <p:spPr bwMode="auto">
            <a:xfrm>
              <a:off x="4983" y="4206"/>
              <a:ext cx="574" cy="0"/>
            </a:xfrm>
            <a:prstGeom prst="line">
              <a:avLst/>
            </a:prstGeom>
            <a:noFill/>
            <a:ln w="19050">
              <a:solidFill>
                <a:srgbClr val="0066FF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12564" name="Text Box 84"/>
            <p:cNvSpPr txBox="1">
              <a:spLocks noChangeArrowheads="1"/>
            </p:cNvSpPr>
            <p:nvPr/>
          </p:nvSpPr>
          <p:spPr bwMode="auto">
            <a:xfrm>
              <a:off x="5096" y="4062"/>
              <a:ext cx="36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sz="1000">
                  <a:latin typeface="Comic Sans MS" pitchFamily="66" charset="0"/>
                </a:rPr>
                <a:t>optical</a:t>
              </a:r>
            </a:p>
          </p:txBody>
        </p:sp>
        <p:sp>
          <p:nvSpPr>
            <p:cNvPr id="1812565" name="Line 85"/>
            <p:cNvSpPr>
              <a:spLocks noChangeShapeType="1"/>
            </p:cNvSpPr>
            <p:nvPr/>
          </p:nvSpPr>
          <p:spPr bwMode="auto">
            <a:xfrm>
              <a:off x="4983" y="3977"/>
              <a:ext cx="57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12566" name="Rectangle 86"/>
            <p:cNvSpPr>
              <a:spLocks noChangeArrowheads="1"/>
            </p:cNvSpPr>
            <p:nvPr/>
          </p:nvSpPr>
          <p:spPr bwMode="auto">
            <a:xfrm>
              <a:off x="4840" y="3738"/>
              <a:ext cx="765" cy="53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12567" name="Line 87"/>
          <p:cNvSpPr>
            <a:spLocks noChangeShapeType="1"/>
          </p:cNvSpPr>
          <p:nvPr/>
        </p:nvSpPr>
        <p:spPr bwMode="auto">
          <a:xfrm rot="5400000">
            <a:off x="1839913" y="-290512"/>
            <a:ext cx="0" cy="33401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68" name="Line 88"/>
          <p:cNvSpPr>
            <a:spLocks noChangeShapeType="1"/>
          </p:cNvSpPr>
          <p:nvPr/>
        </p:nvSpPr>
        <p:spPr bwMode="auto">
          <a:xfrm rot="5400000">
            <a:off x="5407026" y="-517525"/>
            <a:ext cx="0" cy="37941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69" name="Line 89"/>
          <p:cNvSpPr>
            <a:spLocks noChangeShapeType="1"/>
          </p:cNvSpPr>
          <p:nvPr/>
        </p:nvSpPr>
        <p:spPr bwMode="auto">
          <a:xfrm rot="5400000">
            <a:off x="8224044" y="459582"/>
            <a:ext cx="0" cy="1839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70" name="Rectangle 90"/>
          <p:cNvSpPr>
            <a:spLocks noChangeArrowheads="1"/>
          </p:cNvSpPr>
          <p:nvPr/>
        </p:nvSpPr>
        <p:spPr bwMode="auto">
          <a:xfrm>
            <a:off x="549275" y="1076325"/>
            <a:ext cx="1897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on/near Detector</a:t>
            </a:r>
          </a:p>
        </p:txBody>
      </p:sp>
      <p:sp>
        <p:nvSpPr>
          <p:cNvPr id="1812571" name="Rectangle 91"/>
          <p:cNvSpPr>
            <a:spLocks noChangeArrowheads="1"/>
          </p:cNvSpPr>
          <p:nvPr/>
        </p:nvSpPr>
        <p:spPr bwMode="auto">
          <a:xfrm>
            <a:off x="4529536" y="1076325"/>
            <a:ext cx="18549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Comic Sans MS" pitchFamily="66" charset="0"/>
              </a:rPr>
              <a:t>CBM </a:t>
            </a:r>
            <a:r>
              <a:rPr lang="en-US" altLang="en-US" b="1" dirty="0" smtClean="0">
                <a:solidFill>
                  <a:srgbClr val="FF0000"/>
                </a:solidFill>
                <a:latin typeface="Comic Sans MS" pitchFamily="66" charset="0"/>
              </a:rPr>
              <a:t>E10 or E40</a:t>
            </a:r>
            <a:endParaRPr lang="en-US" alt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12572" name="Rectangle 92"/>
          <p:cNvSpPr>
            <a:spLocks noChangeArrowheads="1"/>
          </p:cNvSpPr>
          <p:nvPr/>
        </p:nvSpPr>
        <p:spPr bwMode="auto">
          <a:xfrm>
            <a:off x="7561263" y="1076325"/>
            <a:ext cx="1489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'Green Cube'</a:t>
            </a:r>
          </a:p>
        </p:txBody>
      </p:sp>
      <p:sp>
        <p:nvSpPr>
          <p:cNvPr id="1812573" name="Line 93"/>
          <p:cNvSpPr>
            <a:spLocks noChangeShapeType="1"/>
          </p:cNvSpPr>
          <p:nvPr/>
        </p:nvSpPr>
        <p:spPr bwMode="auto">
          <a:xfrm>
            <a:off x="5178425" y="4491038"/>
            <a:ext cx="2428875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74" name="Text Box 94"/>
          <p:cNvSpPr txBox="1">
            <a:spLocks noChangeArrowheads="1"/>
          </p:cNvSpPr>
          <p:nvPr/>
        </p:nvSpPr>
        <p:spPr bwMode="auto">
          <a:xfrm>
            <a:off x="6848475" y="4264025"/>
            <a:ext cx="466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sz="1000" b="0" dirty="0">
                <a:latin typeface="Comic Sans MS" pitchFamily="66" charset="0"/>
              </a:rPr>
              <a:t>Data</a:t>
            </a:r>
          </a:p>
        </p:txBody>
      </p:sp>
      <p:sp>
        <p:nvSpPr>
          <p:cNvPr id="1812575" name="Text Box 95"/>
          <p:cNvSpPr txBox="1">
            <a:spLocks noChangeArrowheads="1"/>
          </p:cNvSpPr>
          <p:nvPr/>
        </p:nvSpPr>
        <p:spPr bwMode="auto">
          <a:xfrm>
            <a:off x="2937279" y="942975"/>
            <a:ext cx="10935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20-100m</a:t>
            </a:r>
            <a:endParaRPr lang="en-US" alt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12576" name="Text Box 96"/>
          <p:cNvSpPr txBox="1">
            <a:spLocks noChangeArrowheads="1"/>
          </p:cNvSpPr>
          <p:nvPr/>
        </p:nvSpPr>
        <p:spPr bwMode="auto">
          <a:xfrm>
            <a:off x="6846888" y="942975"/>
            <a:ext cx="836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~700m</a:t>
            </a:r>
          </a:p>
        </p:txBody>
      </p:sp>
      <p:sp>
        <p:nvSpPr>
          <p:cNvPr id="1812577" name="Rectangle 97"/>
          <p:cNvSpPr>
            <a:spLocks noChangeArrowheads="1"/>
          </p:cNvSpPr>
          <p:nvPr/>
        </p:nvSpPr>
        <p:spPr bwMode="auto">
          <a:xfrm>
            <a:off x="1839913" y="1987550"/>
            <a:ext cx="377825" cy="608013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78" name="Rectangle 98"/>
          <p:cNvSpPr>
            <a:spLocks noChangeArrowheads="1"/>
          </p:cNvSpPr>
          <p:nvPr/>
        </p:nvSpPr>
        <p:spPr bwMode="auto">
          <a:xfrm>
            <a:off x="1839913" y="3049588"/>
            <a:ext cx="377825" cy="608012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79" name="Rectangle 99"/>
          <p:cNvSpPr>
            <a:spLocks noChangeArrowheads="1"/>
          </p:cNvSpPr>
          <p:nvPr/>
        </p:nvSpPr>
        <p:spPr bwMode="auto">
          <a:xfrm>
            <a:off x="2752725" y="2138363"/>
            <a:ext cx="377825" cy="91122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en-US"/>
          </a:p>
        </p:txBody>
      </p:sp>
      <p:sp>
        <p:nvSpPr>
          <p:cNvPr id="1812580" name="Line 100"/>
          <p:cNvSpPr>
            <a:spLocks noChangeShapeType="1"/>
          </p:cNvSpPr>
          <p:nvPr/>
        </p:nvSpPr>
        <p:spPr bwMode="auto">
          <a:xfrm>
            <a:off x="1231900" y="2062163"/>
            <a:ext cx="606425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81" name="Line 101"/>
          <p:cNvSpPr>
            <a:spLocks noChangeShapeType="1"/>
          </p:cNvSpPr>
          <p:nvPr/>
        </p:nvSpPr>
        <p:spPr bwMode="auto">
          <a:xfrm flipH="1">
            <a:off x="1231900" y="2138363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82" name="Text Box 102"/>
          <p:cNvSpPr txBox="1">
            <a:spLocks noChangeArrowheads="1"/>
          </p:cNvSpPr>
          <p:nvPr/>
        </p:nvSpPr>
        <p:spPr bwMode="auto">
          <a:xfrm>
            <a:off x="1187450" y="1682750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1000" b="0" dirty="0">
                <a:latin typeface="Comic Sans MS" pitchFamily="66" charset="0"/>
              </a:rPr>
              <a:t>Data&amp; 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Control</a:t>
            </a:r>
          </a:p>
        </p:txBody>
      </p:sp>
      <p:sp>
        <p:nvSpPr>
          <p:cNvPr id="1812583" name="Text Box 103"/>
          <p:cNvSpPr txBox="1">
            <a:spLocks noChangeArrowheads="1"/>
          </p:cNvSpPr>
          <p:nvPr/>
        </p:nvSpPr>
        <p:spPr bwMode="auto">
          <a:xfrm>
            <a:off x="1298575" y="3487738"/>
            <a:ext cx="4841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1000">
                <a:latin typeface="Comic Sans MS" pitchFamily="66" charset="0"/>
              </a:rPr>
              <a:t>clock</a:t>
            </a:r>
          </a:p>
        </p:txBody>
      </p:sp>
      <p:sp>
        <p:nvSpPr>
          <p:cNvPr id="1812584" name="Line 104"/>
          <p:cNvSpPr>
            <a:spLocks noChangeShapeType="1"/>
          </p:cNvSpPr>
          <p:nvPr/>
        </p:nvSpPr>
        <p:spPr bwMode="auto">
          <a:xfrm flipV="1">
            <a:off x="1231900" y="2366963"/>
            <a:ext cx="608013" cy="1524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85" name="Line 105"/>
          <p:cNvSpPr>
            <a:spLocks noChangeShapeType="1"/>
          </p:cNvSpPr>
          <p:nvPr/>
        </p:nvSpPr>
        <p:spPr bwMode="auto">
          <a:xfrm flipH="1">
            <a:off x="1231900" y="2443163"/>
            <a:ext cx="608013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86" name="Line 106"/>
          <p:cNvSpPr>
            <a:spLocks noChangeShapeType="1"/>
          </p:cNvSpPr>
          <p:nvPr/>
        </p:nvSpPr>
        <p:spPr bwMode="auto">
          <a:xfrm>
            <a:off x="1231900" y="2973388"/>
            <a:ext cx="608013" cy="2286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87" name="Line 107"/>
          <p:cNvSpPr>
            <a:spLocks noChangeShapeType="1"/>
          </p:cNvSpPr>
          <p:nvPr/>
        </p:nvSpPr>
        <p:spPr bwMode="auto">
          <a:xfrm flipH="1" flipV="1">
            <a:off x="1231900" y="3049588"/>
            <a:ext cx="608013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88" name="Line 108"/>
          <p:cNvSpPr>
            <a:spLocks noChangeShapeType="1"/>
          </p:cNvSpPr>
          <p:nvPr/>
        </p:nvSpPr>
        <p:spPr bwMode="auto">
          <a:xfrm>
            <a:off x="1231900" y="3429000"/>
            <a:ext cx="606425" cy="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89" name="Line 109"/>
          <p:cNvSpPr>
            <a:spLocks noChangeShapeType="1"/>
          </p:cNvSpPr>
          <p:nvPr/>
        </p:nvSpPr>
        <p:spPr bwMode="auto">
          <a:xfrm>
            <a:off x="1231900" y="3505200"/>
            <a:ext cx="606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90" name="Rectangle 110"/>
          <p:cNvSpPr>
            <a:spLocks noChangeArrowheads="1"/>
          </p:cNvSpPr>
          <p:nvPr/>
        </p:nvSpPr>
        <p:spPr bwMode="auto">
          <a:xfrm>
            <a:off x="1749055" y="1531938"/>
            <a:ext cx="7184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 dirty="0" err="1" smtClean="0">
                <a:latin typeface="Comic Sans MS" pitchFamily="66" charset="0"/>
              </a:rPr>
              <a:t>GBTx</a:t>
            </a:r>
            <a:endParaRPr lang="en-US" altLang="en-US" b="1" dirty="0">
              <a:latin typeface="Comic Sans MS" pitchFamily="66" charset="0"/>
            </a:endParaRPr>
          </a:p>
        </p:txBody>
      </p:sp>
      <p:sp>
        <p:nvSpPr>
          <p:cNvPr id="1812591" name="Rectangle 111"/>
          <p:cNvSpPr>
            <a:spLocks noChangeArrowheads="1"/>
          </p:cNvSpPr>
          <p:nvPr/>
        </p:nvSpPr>
        <p:spPr bwMode="auto">
          <a:xfrm>
            <a:off x="2845025" y="1531938"/>
            <a:ext cx="4363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n-US" altLang="en-US" b="1" dirty="0" smtClean="0">
                <a:latin typeface="Comic Sans MS" pitchFamily="66" charset="0"/>
              </a:rPr>
              <a:t>VL</a:t>
            </a:r>
            <a:endParaRPr lang="en-US" altLang="en-US" b="1" dirty="0">
              <a:latin typeface="Comic Sans MS" pitchFamily="66" charset="0"/>
            </a:endParaRPr>
          </a:p>
        </p:txBody>
      </p:sp>
      <p:sp>
        <p:nvSpPr>
          <p:cNvPr id="1812592" name="Line 112"/>
          <p:cNvSpPr>
            <a:spLocks noChangeShapeType="1"/>
          </p:cNvSpPr>
          <p:nvPr/>
        </p:nvSpPr>
        <p:spPr bwMode="auto">
          <a:xfrm>
            <a:off x="2219325" y="2214563"/>
            <a:ext cx="531813" cy="1524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93" name="Line 113"/>
          <p:cNvSpPr>
            <a:spLocks noChangeShapeType="1"/>
          </p:cNvSpPr>
          <p:nvPr/>
        </p:nvSpPr>
        <p:spPr bwMode="auto">
          <a:xfrm>
            <a:off x="2219325" y="2138363"/>
            <a:ext cx="531813" cy="1524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94" name="Line 114"/>
          <p:cNvSpPr>
            <a:spLocks noChangeShapeType="1"/>
          </p:cNvSpPr>
          <p:nvPr/>
        </p:nvSpPr>
        <p:spPr bwMode="auto">
          <a:xfrm flipV="1">
            <a:off x="2219325" y="2822575"/>
            <a:ext cx="531813" cy="3810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95" name="Line 115"/>
          <p:cNvSpPr>
            <a:spLocks noChangeShapeType="1"/>
          </p:cNvSpPr>
          <p:nvPr/>
        </p:nvSpPr>
        <p:spPr bwMode="auto">
          <a:xfrm flipV="1">
            <a:off x="2219325" y="2746375"/>
            <a:ext cx="531813" cy="3810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96" name="Line 116"/>
          <p:cNvSpPr>
            <a:spLocks noChangeShapeType="1"/>
          </p:cNvSpPr>
          <p:nvPr/>
        </p:nvSpPr>
        <p:spPr bwMode="auto">
          <a:xfrm flipV="1">
            <a:off x="3130550" y="2746375"/>
            <a:ext cx="1138238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97" name="Line 117"/>
          <p:cNvSpPr>
            <a:spLocks noChangeShapeType="1"/>
          </p:cNvSpPr>
          <p:nvPr/>
        </p:nvSpPr>
        <p:spPr bwMode="auto">
          <a:xfrm flipV="1">
            <a:off x="3130550" y="2670175"/>
            <a:ext cx="1138238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598" name="Line 118"/>
          <p:cNvSpPr>
            <a:spLocks noChangeShapeType="1"/>
          </p:cNvSpPr>
          <p:nvPr/>
        </p:nvSpPr>
        <p:spPr bwMode="auto">
          <a:xfrm flipV="1">
            <a:off x="3130550" y="2593975"/>
            <a:ext cx="1138238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812599" name="Group 119"/>
          <p:cNvGrpSpPr>
            <a:grpSpLocks/>
          </p:cNvGrpSpPr>
          <p:nvPr/>
        </p:nvGrpSpPr>
        <p:grpSpPr bwMode="auto">
          <a:xfrm>
            <a:off x="1841500" y="4567238"/>
            <a:ext cx="909638" cy="911225"/>
            <a:chOff x="1160" y="3020"/>
            <a:chExt cx="573" cy="574"/>
          </a:xfrm>
        </p:grpSpPr>
        <p:sp>
          <p:nvSpPr>
            <p:cNvPr id="1812600" name="Rectangle 120"/>
            <p:cNvSpPr>
              <a:spLocks noChangeArrowheads="1"/>
            </p:cNvSpPr>
            <p:nvPr/>
          </p:nvSpPr>
          <p:spPr bwMode="auto">
            <a:xfrm>
              <a:off x="1160" y="3020"/>
              <a:ext cx="573" cy="574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601" name="Rectangle 121"/>
            <p:cNvSpPr>
              <a:spLocks noChangeArrowheads="1"/>
            </p:cNvSpPr>
            <p:nvPr/>
          </p:nvSpPr>
          <p:spPr bwMode="auto">
            <a:xfrm>
              <a:off x="1495" y="3021"/>
              <a:ext cx="238" cy="14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</p:grpSp>
      <p:grpSp>
        <p:nvGrpSpPr>
          <p:cNvPr id="1812602" name="Group 122"/>
          <p:cNvGrpSpPr>
            <a:grpSpLocks/>
          </p:cNvGrpSpPr>
          <p:nvPr/>
        </p:nvGrpSpPr>
        <p:grpSpPr bwMode="auto">
          <a:xfrm>
            <a:off x="4268788" y="4189417"/>
            <a:ext cx="985837" cy="1214438"/>
            <a:chOff x="2689" y="2782"/>
            <a:chExt cx="621" cy="765"/>
          </a:xfrm>
        </p:grpSpPr>
        <p:sp>
          <p:nvSpPr>
            <p:cNvPr id="1812603" name="Rectangle 123"/>
            <p:cNvSpPr>
              <a:spLocks noChangeArrowheads="1"/>
            </p:cNvSpPr>
            <p:nvPr/>
          </p:nvSpPr>
          <p:spPr bwMode="auto">
            <a:xfrm>
              <a:off x="2689" y="2782"/>
              <a:ext cx="577" cy="765"/>
            </a:xfrm>
            <a:prstGeom prst="rect">
              <a:avLst/>
            </a:prstGeom>
            <a:solidFill>
              <a:srgbClr val="FFCC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604" name="Rectangle 124"/>
            <p:cNvSpPr>
              <a:spLocks noChangeArrowheads="1"/>
            </p:cNvSpPr>
            <p:nvPr/>
          </p:nvSpPr>
          <p:spPr bwMode="auto">
            <a:xfrm>
              <a:off x="2972" y="3153"/>
              <a:ext cx="290" cy="393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605" name="Rectangle 125"/>
            <p:cNvSpPr>
              <a:spLocks noChangeArrowheads="1"/>
            </p:cNvSpPr>
            <p:nvPr/>
          </p:nvSpPr>
          <p:spPr bwMode="auto">
            <a:xfrm>
              <a:off x="2713" y="3174"/>
              <a:ext cx="59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b="1" dirty="0" smtClean="0">
                  <a:latin typeface="Comic Sans MS" pitchFamily="66" charset="0"/>
                </a:rPr>
                <a:t>TFC</a:t>
              </a:r>
              <a:br>
                <a:rPr lang="en-US" altLang="en-US" b="1" dirty="0" smtClean="0">
                  <a:latin typeface="Comic Sans MS" pitchFamily="66" charset="0"/>
                </a:rPr>
              </a:br>
              <a:r>
                <a:rPr lang="en-US" altLang="en-US" b="1" dirty="0" smtClean="0">
                  <a:latin typeface="Comic Sans MS" pitchFamily="66" charset="0"/>
                </a:rPr>
                <a:t>DCS</a:t>
              </a:r>
              <a:endParaRPr lang="en-US" altLang="en-US" b="1" dirty="0">
                <a:latin typeface="Comic Sans MS" pitchFamily="66" charset="0"/>
              </a:endParaRPr>
            </a:p>
          </p:txBody>
        </p:sp>
      </p:grpSp>
      <p:sp>
        <p:nvSpPr>
          <p:cNvPr id="1812613" name="Freeform 133"/>
          <p:cNvSpPr>
            <a:spLocks/>
          </p:cNvSpPr>
          <p:nvPr/>
        </p:nvSpPr>
        <p:spPr bwMode="auto">
          <a:xfrm rot="16200000" flipV="1">
            <a:off x="5064126" y="5364162"/>
            <a:ext cx="608012" cy="379413"/>
          </a:xfrm>
          <a:custGeom>
            <a:avLst/>
            <a:gdLst>
              <a:gd name="T0" fmla="*/ 0 w 2199"/>
              <a:gd name="T1" fmla="*/ 79 h 1705"/>
              <a:gd name="T2" fmla="*/ 1673 w 2199"/>
              <a:gd name="T3" fmla="*/ 271 h 1705"/>
              <a:gd name="T4" fmla="*/ 2199 w 2199"/>
              <a:gd name="T5" fmla="*/ 1705 h 1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9" h="1705">
                <a:moveTo>
                  <a:pt x="0" y="79"/>
                </a:moveTo>
                <a:cubicBezTo>
                  <a:pt x="653" y="39"/>
                  <a:pt x="1307" y="0"/>
                  <a:pt x="1673" y="271"/>
                </a:cubicBezTo>
                <a:cubicBezTo>
                  <a:pt x="2039" y="542"/>
                  <a:pt x="2119" y="1123"/>
                  <a:pt x="2199" y="1705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14" name="Text Box 134"/>
          <p:cNvSpPr txBox="1">
            <a:spLocks noChangeArrowheads="1"/>
          </p:cNvSpPr>
          <p:nvPr/>
        </p:nvSpPr>
        <p:spPr bwMode="auto">
          <a:xfrm rot="1110176">
            <a:off x="5893219" y="4669972"/>
            <a:ext cx="615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 dirty="0">
                <a:latin typeface="Comic Sans MS" pitchFamily="66" charset="0"/>
              </a:rPr>
              <a:t>Clock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 Sync</a:t>
            </a:r>
          </a:p>
        </p:txBody>
      </p:sp>
      <p:sp>
        <p:nvSpPr>
          <p:cNvPr id="1812615" name="Text Box 135"/>
          <p:cNvSpPr txBox="1">
            <a:spLocks noChangeArrowheads="1"/>
          </p:cNvSpPr>
          <p:nvPr/>
        </p:nvSpPr>
        <p:spPr bwMode="auto">
          <a:xfrm rot="4890918">
            <a:off x="5583238" y="3656012"/>
            <a:ext cx="615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 dirty="0">
                <a:latin typeface="Comic Sans MS" pitchFamily="66" charset="0"/>
              </a:rPr>
              <a:t>Control</a:t>
            </a:r>
          </a:p>
        </p:txBody>
      </p:sp>
      <p:sp>
        <p:nvSpPr>
          <p:cNvPr id="1812616" name="Text Box 136"/>
          <p:cNvSpPr txBox="1">
            <a:spLocks noChangeArrowheads="1"/>
          </p:cNvSpPr>
          <p:nvPr/>
        </p:nvSpPr>
        <p:spPr bwMode="auto">
          <a:xfrm rot="4794630">
            <a:off x="5297488" y="5298322"/>
            <a:ext cx="615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000" b="0" dirty="0">
                <a:latin typeface="Comic Sans MS" pitchFamily="66" charset="0"/>
              </a:rPr>
              <a:t>Control</a:t>
            </a:r>
          </a:p>
        </p:txBody>
      </p:sp>
      <p:sp>
        <p:nvSpPr>
          <p:cNvPr id="1812618" name="Line 138"/>
          <p:cNvSpPr>
            <a:spLocks noChangeShapeType="1"/>
          </p:cNvSpPr>
          <p:nvPr/>
        </p:nvSpPr>
        <p:spPr bwMode="auto">
          <a:xfrm>
            <a:off x="2751138" y="4719638"/>
            <a:ext cx="1517650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19" name="Rectangle 139"/>
          <p:cNvSpPr>
            <a:spLocks noChangeArrowheads="1"/>
          </p:cNvSpPr>
          <p:nvPr/>
        </p:nvSpPr>
        <p:spPr bwMode="auto">
          <a:xfrm>
            <a:off x="4357688" y="1530350"/>
            <a:ext cx="566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b="1">
                <a:latin typeface="Comic Sans MS" pitchFamily="66" charset="0"/>
              </a:rPr>
              <a:t>DPB</a:t>
            </a:r>
          </a:p>
        </p:txBody>
      </p:sp>
      <p:grpSp>
        <p:nvGrpSpPr>
          <p:cNvPr id="1812620" name="Group 140"/>
          <p:cNvGrpSpPr>
            <a:grpSpLocks/>
          </p:cNvGrpSpPr>
          <p:nvPr/>
        </p:nvGrpSpPr>
        <p:grpSpPr bwMode="auto">
          <a:xfrm>
            <a:off x="4268788" y="1835149"/>
            <a:ext cx="985837" cy="1216025"/>
            <a:chOff x="2689" y="1156"/>
            <a:chExt cx="621" cy="766"/>
          </a:xfrm>
        </p:grpSpPr>
        <p:sp>
          <p:nvSpPr>
            <p:cNvPr id="1812621" name="Rectangle 141"/>
            <p:cNvSpPr>
              <a:spLocks noChangeArrowheads="1"/>
            </p:cNvSpPr>
            <p:nvPr/>
          </p:nvSpPr>
          <p:spPr bwMode="auto">
            <a:xfrm>
              <a:off x="2689" y="1156"/>
              <a:ext cx="577" cy="765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622" name="Rectangle 142"/>
            <p:cNvSpPr>
              <a:spLocks noChangeArrowheads="1"/>
            </p:cNvSpPr>
            <p:nvPr/>
          </p:nvSpPr>
          <p:spPr bwMode="auto">
            <a:xfrm>
              <a:off x="2972" y="1504"/>
              <a:ext cx="290" cy="416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623" name="Rectangle 143"/>
            <p:cNvSpPr>
              <a:spLocks noChangeArrowheads="1"/>
            </p:cNvSpPr>
            <p:nvPr/>
          </p:nvSpPr>
          <p:spPr bwMode="auto">
            <a:xfrm>
              <a:off x="2713" y="1554"/>
              <a:ext cx="59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20000"/>
                </a:spcBef>
              </a:pPr>
              <a:r>
                <a:rPr lang="en-US" altLang="en-US" b="1" dirty="0" smtClean="0">
                  <a:latin typeface="Comic Sans MS" pitchFamily="66" charset="0"/>
                </a:rPr>
                <a:t>TFC</a:t>
              </a:r>
              <a:br>
                <a:rPr lang="en-US" altLang="en-US" b="1" dirty="0" smtClean="0">
                  <a:latin typeface="Comic Sans MS" pitchFamily="66" charset="0"/>
                </a:rPr>
              </a:br>
              <a:r>
                <a:rPr lang="en-US" altLang="en-US" b="1" dirty="0" smtClean="0">
                  <a:latin typeface="Comic Sans MS" pitchFamily="66" charset="0"/>
                </a:rPr>
                <a:t>DCS</a:t>
              </a:r>
              <a:endParaRPr lang="en-US" altLang="en-US" b="1" dirty="0">
                <a:latin typeface="Comic Sans MS" pitchFamily="66" charset="0"/>
              </a:endParaRPr>
            </a:p>
          </p:txBody>
        </p:sp>
      </p:grpSp>
      <p:sp>
        <p:nvSpPr>
          <p:cNvPr id="1812624" name="Freeform 144"/>
          <p:cNvSpPr>
            <a:spLocks/>
          </p:cNvSpPr>
          <p:nvPr/>
        </p:nvSpPr>
        <p:spPr bwMode="auto">
          <a:xfrm rot="16200000" flipV="1">
            <a:off x="4656138" y="3192463"/>
            <a:ext cx="2563811" cy="1519238"/>
          </a:xfrm>
          <a:custGeom>
            <a:avLst/>
            <a:gdLst>
              <a:gd name="T0" fmla="*/ 0 w 2199"/>
              <a:gd name="T1" fmla="*/ 79 h 1705"/>
              <a:gd name="T2" fmla="*/ 1673 w 2199"/>
              <a:gd name="T3" fmla="*/ 271 h 1705"/>
              <a:gd name="T4" fmla="*/ 2199 w 2199"/>
              <a:gd name="T5" fmla="*/ 1705 h 1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9" h="1705">
                <a:moveTo>
                  <a:pt x="0" y="79"/>
                </a:moveTo>
                <a:cubicBezTo>
                  <a:pt x="653" y="39"/>
                  <a:pt x="1307" y="0"/>
                  <a:pt x="1673" y="271"/>
                </a:cubicBezTo>
                <a:cubicBezTo>
                  <a:pt x="2039" y="542"/>
                  <a:pt x="2119" y="1123"/>
                  <a:pt x="2199" y="1705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12625" name="Freeform 145"/>
          <p:cNvSpPr>
            <a:spLocks/>
          </p:cNvSpPr>
          <p:nvPr/>
        </p:nvSpPr>
        <p:spPr bwMode="auto">
          <a:xfrm rot="16200000" flipV="1">
            <a:off x="4002882" y="3998118"/>
            <a:ext cx="3035300" cy="684213"/>
          </a:xfrm>
          <a:custGeom>
            <a:avLst/>
            <a:gdLst>
              <a:gd name="T0" fmla="*/ 0 w 2199"/>
              <a:gd name="T1" fmla="*/ 79 h 1705"/>
              <a:gd name="T2" fmla="*/ 1673 w 2199"/>
              <a:gd name="T3" fmla="*/ 271 h 1705"/>
              <a:gd name="T4" fmla="*/ 2199 w 2199"/>
              <a:gd name="T5" fmla="*/ 1705 h 1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9" h="1705">
                <a:moveTo>
                  <a:pt x="0" y="79"/>
                </a:moveTo>
                <a:cubicBezTo>
                  <a:pt x="653" y="39"/>
                  <a:pt x="1307" y="0"/>
                  <a:pt x="1673" y="271"/>
                </a:cubicBezTo>
                <a:cubicBezTo>
                  <a:pt x="2039" y="542"/>
                  <a:pt x="2119" y="1123"/>
                  <a:pt x="2199" y="1705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26" name="Line 146"/>
          <p:cNvSpPr>
            <a:spLocks noChangeShapeType="1"/>
          </p:cNvSpPr>
          <p:nvPr/>
        </p:nvSpPr>
        <p:spPr bwMode="auto">
          <a:xfrm flipH="1" flipV="1">
            <a:off x="3130550" y="2822575"/>
            <a:ext cx="1138238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27" name="Line 147"/>
          <p:cNvSpPr>
            <a:spLocks noChangeShapeType="1"/>
          </p:cNvSpPr>
          <p:nvPr/>
        </p:nvSpPr>
        <p:spPr bwMode="auto">
          <a:xfrm flipV="1">
            <a:off x="3130550" y="2519363"/>
            <a:ext cx="1138238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28" name="Line 148"/>
          <p:cNvSpPr>
            <a:spLocks noChangeShapeType="1"/>
          </p:cNvSpPr>
          <p:nvPr/>
        </p:nvSpPr>
        <p:spPr bwMode="auto">
          <a:xfrm flipV="1">
            <a:off x="3130550" y="2443163"/>
            <a:ext cx="1138238" cy="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32" name="Line 152"/>
          <p:cNvSpPr>
            <a:spLocks noChangeShapeType="1"/>
          </p:cNvSpPr>
          <p:nvPr/>
        </p:nvSpPr>
        <p:spPr bwMode="auto">
          <a:xfrm>
            <a:off x="2219325" y="2290763"/>
            <a:ext cx="531813" cy="1524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12633" name="Line 153"/>
          <p:cNvSpPr>
            <a:spLocks noChangeShapeType="1"/>
          </p:cNvSpPr>
          <p:nvPr/>
        </p:nvSpPr>
        <p:spPr bwMode="auto">
          <a:xfrm flipV="1">
            <a:off x="2219325" y="2897188"/>
            <a:ext cx="531813" cy="381000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812634" name="Group 154"/>
          <p:cNvGrpSpPr>
            <a:grpSpLocks/>
          </p:cNvGrpSpPr>
          <p:nvPr/>
        </p:nvGrpSpPr>
        <p:grpSpPr bwMode="auto">
          <a:xfrm>
            <a:off x="854075" y="1984375"/>
            <a:ext cx="379413" cy="304800"/>
            <a:chOff x="538" y="1250"/>
            <a:chExt cx="239" cy="192"/>
          </a:xfrm>
        </p:grpSpPr>
        <p:sp>
          <p:nvSpPr>
            <p:cNvPr id="1812635" name="Rectangle 155"/>
            <p:cNvSpPr>
              <a:spLocks noChangeArrowheads="1"/>
            </p:cNvSpPr>
            <p:nvPr/>
          </p:nvSpPr>
          <p:spPr bwMode="auto">
            <a:xfrm>
              <a:off x="538" y="1250"/>
              <a:ext cx="239" cy="192"/>
            </a:xfrm>
            <a:prstGeom prst="rect">
              <a:avLst/>
            </a:prstGeom>
            <a:solidFill>
              <a:srgbClr val="FF99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 b="1"/>
            </a:p>
          </p:txBody>
        </p:sp>
        <p:sp>
          <p:nvSpPr>
            <p:cNvPr id="1812636" name="Rectangle 156"/>
            <p:cNvSpPr>
              <a:spLocks noChangeArrowheads="1"/>
            </p:cNvSpPr>
            <p:nvPr/>
          </p:nvSpPr>
          <p:spPr bwMode="auto">
            <a:xfrm>
              <a:off x="729" y="1273"/>
              <a:ext cx="47" cy="95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 b="1"/>
            </a:p>
          </p:txBody>
        </p:sp>
      </p:grpSp>
      <p:grpSp>
        <p:nvGrpSpPr>
          <p:cNvPr id="1812637" name="Group 157"/>
          <p:cNvGrpSpPr>
            <a:grpSpLocks/>
          </p:cNvGrpSpPr>
          <p:nvPr/>
        </p:nvGrpSpPr>
        <p:grpSpPr bwMode="auto">
          <a:xfrm>
            <a:off x="852488" y="2441575"/>
            <a:ext cx="379412" cy="304800"/>
            <a:chOff x="538" y="1250"/>
            <a:chExt cx="239" cy="192"/>
          </a:xfrm>
        </p:grpSpPr>
        <p:sp>
          <p:nvSpPr>
            <p:cNvPr id="1812638" name="Rectangle 158"/>
            <p:cNvSpPr>
              <a:spLocks noChangeArrowheads="1"/>
            </p:cNvSpPr>
            <p:nvPr/>
          </p:nvSpPr>
          <p:spPr bwMode="auto">
            <a:xfrm>
              <a:off x="538" y="1250"/>
              <a:ext cx="239" cy="192"/>
            </a:xfrm>
            <a:prstGeom prst="rect">
              <a:avLst/>
            </a:prstGeom>
            <a:solidFill>
              <a:srgbClr val="FF99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 b="1"/>
            </a:p>
          </p:txBody>
        </p:sp>
        <p:sp>
          <p:nvSpPr>
            <p:cNvPr id="1812639" name="Rectangle 159"/>
            <p:cNvSpPr>
              <a:spLocks noChangeArrowheads="1"/>
            </p:cNvSpPr>
            <p:nvPr/>
          </p:nvSpPr>
          <p:spPr bwMode="auto">
            <a:xfrm>
              <a:off x="729" y="1273"/>
              <a:ext cx="47" cy="95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 b="1"/>
            </a:p>
          </p:txBody>
        </p:sp>
      </p:grpSp>
      <p:grpSp>
        <p:nvGrpSpPr>
          <p:cNvPr id="1812640" name="Group 160"/>
          <p:cNvGrpSpPr>
            <a:grpSpLocks/>
          </p:cNvGrpSpPr>
          <p:nvPr/>
        </p:nvGrpSpPr>
        <p:grpSpPr bwMode="auto">
          <a:xfrm>
            <a:off x="852488" y="2897188"/>
            <a:ext cx="379412" cy="304800"/>
            <a:chOff x="538" y="1250"/>
            <a:chExt cx="239" cy="192"/>
          </a:xfrm>
        </p:grpSpPr>
        <p:sp>
          <p:nvSpPr>
            <p:cNvPr id="1812641" name="Rectangle 161"/>
            <p:cNvSpPr>
              <a:spLocks noChangeArrowheads="1"/>
            </p:cNvSpPr>
            <p:nvPr/>
          </p:nvSpPr>
          <p:spPr bwMode="auto">
            <a:xfrm>
              <a:off x="538" y="1250"/>
              <a:ext cx="239" cy="192"/>
            </a:xfrm>
            <a:prstGeom prst="rect">
              <a:avLst/>
            </a:prstGeom>
            <a:solidFill>
              <a:srgbClr val="FF99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  <p:sp>
          <p:nvSpPr>
            <p:cNvPr id="1812642" name="Rectangle 162"/>
            <p:cNvSpPr>
              <a:spLocks noChangeArrowheads="1"/>
            </p:cNvSpPr>
            <p:nvPr/>
          </p:nvSpPr>
          <p:spPr bwMode="auto">
            <a:xfrm>
              <a:off x="729" y="1273"/>
              <a:ext cx="47" cy="95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/>
            </a:p>
          </p:txBody>
        </p:sp>
      </p:grpSp>
      <p:grpSp>
        <p:nvGrpSpPr>
          <p:cNvPr id="1812643" name="Group 163"/>
          <p:cNvGrpSpPr>
            <a:grpSpLocks/>
          </p:cNvGrpSpPr>
          <p:nvPr/>
        </p:nvGrpSpPr>
        <p:grpSpPr bwMode="auto">
          <a:xfrm>
            <a:off x="852488" y="3352800"/>
            <a:ext cx="379412" cy="304800"/>
            <a:chOff x="538" y="1250"/>
            <a:chExt cx="239" cy="192"/>
          </a:xfrm>
        </p:grpSpPr>
        <p:sp>
          <p:nvSpPr>
            <p:cNvPr id="1812644" name="Rectangle 164"/>
            <p:cNvSpPr>
              <a:spLocks noChangeArrowheads="1"/>
            </p:cNvSpPr>
            <p:nvPr/>
          </p:nvSpPr>
          <p:spPr bwMode="auto">
            <a:xfrm>
              <a:off x="538" y="1250"/>
              <a:ext cx="239" cy="192"/>
            </a:xfrm>
            <a:prstGeom prst="rect">
              <a:avLst/>
            </a:prstGeom>
            <a:solidFill>
              <a:srgbClr val="FF9966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 b="1"/>
            </a:p>
          </p:txBody>
        </p:sp>
        <p:sp>
          <p:nvSpPr>
            <p:cNvPr id="1812645" name="Rectangle 165"/>
            <p:cNvSpPr>
              <a:spLocks noChangeArrowheads="1"/>
            </p:cNvSpPr>
            <p:nvPr/>
          </p:nvSpPr>
          <p:spPr bwMode="auto">
            <a:xfrm>
              <a:off x="729" y="1273"/>
              <a:ext cx="47" cy="95"/>
            </a:xfrm>
            <a:prstGeom prst="rect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algn="l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20000"/>
                </a:spcBef>
              </a:pPr>
              <a:endParaRPr lang="de-DE" altLang="en-US" b="1"/>
            </a:p>
          </p:txBody>
        </p:sp>
      </p:grpSp>
      <p:sp>
        <p:nvSpPr>
          <p:cNvPr id="1812647" name="Rectangle 167"/>
          <p:cNvSpPr>
            <a:spLocks noChangeArrowheads="1"/>
          </p:cNvSpPr>
          <p:nvPr/>
        </p:nvSpPr>
        <p:spPr bwMode="auto">
          <a:xfrm rot="-5400000">
            <a:off x="-512763" y="2670176"/>
            <a:ext cx="1897063" cy="379412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b="1"/>
              <a:t>STS,TRD,MUCH,…</a:t>
            </a:r>
          </a:p>
        </p:txBody>
      </p:sp>
      <p:sp>
        <p:nvSpPr>
          <p:cNvPr id="172" name="Text Box 55"/>
          <p:cNvSpPr txBox="1">
            <a:spLocks noChangeArrowheads="1"/>
          </p:cNvSpPr>
          <p:nvPr/>
        </p:nvSpPr>
        <p:spPr bwMode="auto">
          <a:xfrm>
            <a:off x="3535154" y="1685288"/>
            <a:ext cx="615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000" b="0" dirty="0">
                <a:latin typeface="Comic Sans MS" pitchFamily="66" charset="0"/>
              </a:rPr>
              <a:t>Clock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Data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Sync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Control</a:t>
            </a:r>
          </a:p>
        </p:txBody>
      </p:sp>
      <p:sp>
        <p:nvSpPr>
          <p:cNvPr id="173" name="Text Box 55"/>
          <p:cNvSpPr txBox="1">
            <a:spLocks noChangeArrowheads="1"/>
          </p:cNvSpPr>
          <p:nvPr/>
        </p:nvSpPr>
        <p:spPr bwMode="auto">
          <a:xfrm>
            <a:off x="3535154" y="3990013"/>
            <a:ext cx="615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en-US" sz="1000" b="0" dirty="0">
                <a:latin typeface="Comic Sans MS" pitchFamily="66" charset="0"/>
              </a:rPr>
              <a:t>Clock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Data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Sync &amp;</a:t>
            </a:r>
            <a:br>
              <a:rPr lang="en-US" altLang="en-US" sz="1000" b="0" dirty="0">
                <a:latin typeface="Comic Sans MS" pitchFamily="66" charset="0"/>
              </a:rPr>
            </a:br>
            <a:r>
              <a:rPr lang="en-US" altLang="en-US" sz="1000" b="0" dirty="0">
                <a:latin typeface="Comic Sans MS" pitchFamily="66" charset="0"/>
              </a:rPr>
              <a:t>Control</a:t>
            </a:r>
          </a:p>
        </p:txBody>
      </p:sp>
      <p:sp>
        <p:nvSpPr>
          <p:cNvPr id="174" name="Rectangle 14"/>
          <p:cNvSpPr>
            <a:spLocks noChangeArrowheads="1"/>
          </p:cNvSpPr>
          <p:nvPr/>
        </p:nvSpPr>
        <p:spPr bwMode="auto">
          <a:xfrm>
            <a:off x="6186151" y="6189743"/>
            <a:ext cx="911225" cy="606425"/>
          </a:xfrm>
          <a:prstGeom prst="rect">
            <a:avLst/>
          </a:prstGeom>
          <a:solidFill>
            <a:srgbClr val="0066CC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1200">
                <a:latin typeface="Comic Sans MS" pitchFamily="66" charset="0"/>
              </a:rPr>
              <a:t>Fast</a:t>
            </a:r>
            <a:br>
              <a:rPr lang="en-US" altLang="en-US" sz="1200">
                <a:latin typeface="Comic Sans MS" pitchFamily="66" charset="0"/>
              </a:rPr>
            </a:br>
            <a:r>
              <a:rPr lang="en-US" altLang="en-US" sz="1200">
                <a:latin typeface="Comic Sans MS" pitchFamily="66" charset="0"/>
              </a:rPr>
              <a:t>control</a:t>
            </a:r>
            <a:br>
              <a:rPr lang="en-US" altLang="en-US" sz="1200">
                <a:latin typeface="Comic Sans MS" pitchFamily="66" charset="0"/>
              </a:rPr>
            </a:br>
            <a:r>
              <a:rPr lang="en-US" altLang="en-US" sz="1200">
                <a:latin typeface="Comic Sans MS" pitchFamily="66" charset="0"/>
              </a:rPr>
              <a:t>master</a:t>
            </a:r>
            <a:endParaRPr lang="de-DE" altLang="en-US" sz="1200">
              <a:latin typeface="Comic Sans MS" pitchFamily="66" charset="0"/>
            </a:endParaRPr>
          </a:p>
        </p:txBody>
      </p:sp>
      <p:grpSp>
        <p:nvGrpSpPr>
          <p:cNvPr id="179" name="Group 18"/>
          <p:cNvGrpSpPr>
            <a:grpSpLocks/>
          </p:cNvGrpSpPr>
          <p:nvPr/>
        </p:nvGrpSpPr>
        <p:grpSpPr bwMode="auto">
          <a:xfrm>
            <a:off x="4936962" y="5796831"/>
            <a:ext cx="1138238" cy="758825"/>
            <a:chOff x="3645" y="2734"/>
            <a:chExt cx="717" cy="478"/>
          </a:xfrm>
        </p:grpSpPr>
        <p:sp>
          <p:nvSpPr>
            <p:cNvPr id="180" name="Oval 19"/>
            <p:cNvSpPr>
              <a:spLocks noChangeArrowheads="1"/>
            </p:cNvSpPr>
            <p:nvPr/>
          </p:nvSpPr>
          <p:spPr bwMode="auto">
            <a:xfrm>
              <a:off x="3645" y="2734"/>
              <a:ext cx="717" cy="478"/>
            </a:xfrm>
            <a:prstGeom prst="ellipse">
              <a:avLst/>
            </a:prstGeom>
            <a:solidFill>
              <a:srgbClr val="FFCCCC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Rectangle 20"/>
            <p:cNvSpPr>
              <a:spLocks noChangeArrowheads="1"/>
            </p:cNvSpPr>
            <p:nvPr/>
          </p:nvSpPr>
          <p:spPr bwMode="auto">
            <a:xfrm>
              <a:off x="3759" y="2828"/>
              <a:ext cx="5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>
                  <a:latin typeface="Comic Sans MS" pitchFamily="66" charset="0"/>
                </a:rPr>
                <a:t>Controls</a:t>
              </a:r>
              <a:br>
                <a:rPr lang="en-US" altLang="en-US" sz="1200">
                  <a:latin typeface="Comic Sans MS" pitchFamily="66" charset="0"/>
                </a:rPr>
              </a:br>
              <a:r>
                <a:rPr lang="en-US" altLang="en-US" sz="1200">
                  <a:latin typeface="Comic Sans MS" pitchFamily="66" charset="0"/>
                </a:rPr>
                <a:t>Network</a:t>
              </a:r>
            </a:p>
          </p:txBody>
        </p:sp>
      </p:grpSp>
      <p:sp>
        <p:nvSpPr>
          <p:cNvPr id="186" name="Freeform 144"/>
          <p:cNvSpPr>
            <a:spLocks/>
          </p:cNvSpPr>
          <p:nvPr/>
        </p:nvSpPr>
        <p:spPr bwMode="auto">
          <a:xfrm rot="16200000" flipV="1">
            <a:off x="5538464" y="4549850"/>
            <a:ext cx="476405" cy="1215727"/>
          </a:xfrm>
          <a:custGeom>
            <a:avLst/>
            <a:gdLst>
              <a:gd name="T0" fmla="*/ 0 w 2199"/>
              <a:gd name="T1" fmla="*/ 79 h 1705"/>
              <a:gd name="T2" fmla="*/ 1673 w 2199"/>
              <a:gd name="T3" fmla="*/ 271 h 1705"/>
              <a:gd name="T4" fmla="*/ 2199 w 2199"/>
              <a:gd name="T5" fmla="*/ 1705 h 17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99" h="1705">
                <a:moveTo>
                  <a:pt x="0" y="79"/>
                </a:moveTo>
                <a:cubicBezTo>
                  <a:pt x="653" y="39"/>
                  <a:pt x="1307" y="0"/>
                  <a:pt x="1673" y="271"/>
                </a:cubicBezTo>
                <a:cubicBezTo>
                  <a:pt x="2039" y="542"/>
                  <a:pt x="2119" y="1123"/>
                  <a:pt x="2199" y="1705"/>
                </a:cubicBezTo>
              </a:path>
            </a:pathLst>
          </a:custGeom>
          <a:noFill/>
          <a:ln w="9525" cap="flat" cmpd="sng">
            <a:solidFill>
              <a:srgbClr val="0066FF"/>
            </a:solidFill>
            <a:prstDash val="solid"/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/>
          </a:p>
        </p:txBody>
      </p:sp>
      <p:grpSp>
        <p:nvGrpSpPr>
          <p:cNvPr id="175" name="Group 15"/>
          <p:cNvGrpSpPr>
            <a:grpSpLocks/>
          </p:cNvGrpSpPr>
          <p:nvPr/>
        </p:nvGrpSpPr>
        <p:grpSpPr bwMode="auto">
          <a:xfrm>
            <a:off x="6019267" y="5195551"/>
            <a:ext cx="1138237" cy="758825"/>
            <a:chOff x="3645" y="2734"/>
            <a:chExt cx="717" cy="478"/>
          </a:xfrm>
        </p:grpSpPr>
        <p:sp>
          <p:nvSpPr>
            <p:cNvPr id="176" name="Oval 16"/>
            <p:cNvSpPr>
              <a:spLocks noChangeArrowheads="1"/>
            </p:cNvSpPr>
            <p:nvPr/>
          </p:nvSpPr>
          <p:spPr bwMode="auto">
            <a:xfrm>
              <a:off x="3645" y="2734"/>
              <a:ext cx="717" cy="478"/>
            </a:xfrm>
            <a:prstGeom prst="ellipse">
              <a:avLst/>
            </a:prstGeom>
            <a:solidFill>
              <a:srgbClr val="FFCCCC"/>
            </a:solidFill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7" name="Rectangle 17"/>
            <p:cNvSpPr>
              <a:spLocks noChangeArrowheads="1"/>
            </p:cNvSpPr>
            <p:nvPr/>
          </p:nvSpPr>
          <p:spPr bwMode="auto">
            <a:xfrm>
              <a:off x="3759" y="2828"/>
              <a:ext cx="5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dirty="0" smtClean="0">
                  <a:latin typeface="Comic Sans MS" pitchFamily="66" charset="0"/>
                </a:rPr>
                <a:t>TFC</a:t>
              </a:r>
              <a:r>
                <a:rPr lang="en-US" altLang="en-US" sz="1200" dirty="0">
                  <a:latin typeface="Comic Sans MS" pitchFamily="66" charset="0"/>
                </a:rPr>
                <a:t/>
              </a:r>
              <a:br>
                <a:rPr lang="en-US" altLang="en-US" sz="1200" dirty="0">
                  <a:latin typeface="Comic Sans MS" pitchFamily="66" charset="0"/>
                </a:rPr>
              </a:br>
              <a:r>
                <a:rPr lang="en-US" altLang="en-US" sz="1200" dirty="0">
                  <a:latin typeface="Comic Sans MS" pitchFamily="66" charset="0"/>
                </a:rPr>
                <a:t>Network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EC352-211F-4481-BE5C-A929B31800A5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80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4305300" algn="l"/>
              </a:tabLst>
              <a:defRPr/>
            </a:pPr>
            <a:r>
              <a:rPr lang="en-US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TFC – Mission Statement</a:t>
            </a:r>
            <a:endParaRPr lang="en-US" alt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1379538"/>
            <a:ext cx="8137525" cy="5008562"/>
          </a:xfrm>
        </p:spPr>
        <p:txBody>
          <a:bodyPr/>
          <a:lstStyle/>
          <a:p>
            <a:pPr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Distribute master clock</a:t>
            </a:r>
          </a:p>
          <a:p>
            <a:pPr lvl="8">
              <a:tabLst>
                <a:tab pos="1716088" algn="l"/>
              </a:tabLst>
              <a:defRPr/>
            </a:pPr>
            <a:endParaRPr lang="en-US" altLang="en-US" sz="800" dirty="0" smtClean="0">
              <a:latin typeface="Comic Sans MS" pitchFamily="66" charset="0"/>
              <a:cs typeface="Arial" charset="0"/>
              <a:sym typeface="Wingdings" pitchFamily="2" charset="2"/>
            </a:endParaRPr>
          </a:p>
          <a:p>
            <a:pPr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Coordinate system-wide state transitions</a:t>
            </a:r>
          </a:p>
          <a:p>
            <a:pPr lvl="1" eaLnBrk="1" hangingPunct="1">
              <a:tabLst>
                <a:tab pos="1716088" algn="l"/>
              </a:tabLst>
              <a:defRPr/>
            </a:pPr>
            <a:r>
              <a:rPr lang="en-US" altLang="en-US" smtClean="0">
                <a:latin typeface="Comic Sans MS" pitchFamily="66" charset="0"/>
                <a:cs typeface="Arial" charset="0"/>
                <a:sym typeface="Wingdings" pitchFamily="2" charset="2"/>
              </a:rPr>
              <a:t>time (re-)synchronization</a:t>
            </a:r>
            <a:endParaRPr lang="en-US" altLang="en-US" dirty="0">
              <a:latin typeface="Comic Sans MS" pitchFamily="66" charset="0"/>
              <a:cs typeface="Arial" charset="0"/>
              <a:sym typeface="Wingdings" pitchFamily="2" charset="2"/>
            </a:endParaRPr>
          </a:p>
          <a:p>
            <a:pPr lvl="1"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DAQ mode changes, e.g.</a:t>
            </a:r>
          </a:p>
          <a:p>
            <a:pPr lvl="2"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start/stop</a:t>
            </a:r>
          </a:p>
          <a:p>
            <a:pPr lvl="2"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spill / non-spill</a:t>
            </a:r>
          </a:p>
          <a:p>
            <a:pPr lvl="8">
              <a:tabLst>
                <a:tab pos="1716088" algn="l"/>
              </a:tabLst>
              <a:defRPr/>
            </a:pPr>
            <a:endParaRPr lang="en-US" altLang="en-US" sz="800" dirty="0">
              <a:latin typeface="Comic Sans MS" pitchFamily="66" charset="0"/>
              <a:cs typeface="Arial" charset="0"/>
              <a:sym typeface="Wingdings" pitchFamily="2" charset="2"/>
            </a:endParaRPr>
          </a:p>
          <a:p>
            <a:pPr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Coordinate system-wide flow control</a:t>
            </a:r>
          </a:p>
          <a:p>
            <a:pPr lvl="1"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receive ‘busy’ status from DPB layer</a:t>
            </a:r>
          </a:p>
          <a:p>
            <a:pPr lvl="2"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may result from FEE status (buffer overfilling)</a:t>
            </a:r>
          </a:p>
          <a:p>
            <a:pPr lvl="2"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may result from FLES status (back pressure)</a:t>
            </a:r>
          </a:p>
          <a:p>
            <a:pPr lvl="1" eaLnBrk="1" hangingPunct="1">
              <a:tabLst>
                <a:tab pos="1716088" algn="l"/>
              </a:tabLst>
              <a:defRPr/>
            </a:pPr>
            <a:r>
              <a:rPr lang="en-US" altLang="en-US" dirty="0" smtClean="0">
                <a:latin typeface="Comic Sans MS" pitchFamily="66" charset="0"/>
                <a:cs typeface="Arial" charset="0"/>
                <a:sym typeface="Wingdings" pitchFamily="2" charset="2"/>
              </a:rPr>
              <a:t>generate and communicate throttle decision</a:t>
            </a:r>
            <a:endParaRPr lang="en-US" altLang="en-US" dirty="0" smtClean="0">
              <a:latin typeface="Comic Sans MS" pitchFamily="66" charset="0"/>
              <a:cs typeface="Arial" charset="0"/>
              <a:sym typeface="Wingdings" pitchFamily="2" charset="2"/>
            </a:endParaRPr>
          </a:p>
          <a:p>
            <a:pPr lvl="1" eaLnBrk="1" hangingPunct="1">
              <a:tabLst>
                <a:tab pos="1716088" algn="l"/>
              </a:tabLst>
              <a:defRPr/>
            </a:pPr>
            <a:endParaRPr lang="en-US" altLang="en-US" dirty="0" smtClean="0">
              <a:latin typeface="Comic Sans MS" pitchFamily="66" charset="0"/>
              <a:cs typeface="Arial" charset="0"/>
              <a:sym typeface="Wingdings" pitchFamily="2" charset="2"/>
            </a:endParaRPr>
          </a:p>
          <a:p>
            <a:pPr eaLnBrk="1" hangingPunct="1">
              <a:tabLst>
                <a:tab pos="1716088" algn="l"/>
              </a:tabLst>
              <a:defRPr/>
            </a:pPr>
            <a:endParaRPr lang="en-US" altLang="en-US" dirty="0">
              <a:latin typeface="Comic Sans MS" pitchFamily="66" charset="0"/>
              <a:cs typeface="Arial" charset="0"/>
              <a:sym typeface="Wingdings" pitchFamily="2" charset="2"/>
            </a:endParaRPr>
          </a:p>
          <a:p>
            <a:pPr eaLnBrk="1" hangingPunct="1">
              <a:tabLst>
                <a:tab pos="1716088" algn="l"/>
              </a:tabLst>
              <a:defRPr/>
            </a:pPr>
            <a:endParaRPr lang="en-US" altLang="en-US" dirty="0" smtClean="0">
              <a:latin typeface="Comic Sans MS" pitchFamily="66" charset="0"/>
              <a:cs typeface="Arial" charset="0"/>
              <a:sym typeface="Wingdings" pitchFamily="2" charset="2"/>
            </a:endParaRP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buChar char="n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60000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75000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2759993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371475"/>
            <a:ext cx="7061795" cy="5619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altLang="de-DE" b="1" dirty="0" smtClean="0"/>
              <a:t>Concept –</a:t>
            </a:r>
            <a:r>
              <a:rPr lang="en-US" altLang="de-DE" dirty="0" smtClean="0"/>
              <a:t>System </a:t>
            </a:r>
            <a:r>
              <a:rPr lang="en-US" altLang="de-DE" b="1" dirty="0" smtClean="0"/>
              <a:t>Structure with TFC</a:t>
            </a:r>
            <a:endParaRPr lang="en-US" altLang="de-DE" b="1" dirty="0" smtClean="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62357" y="1191687"/>
            <a:ext cx="8428037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12738" indent="-312738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algn="l" eaLnBrk="1">
              <a:spcBef>
                <a:spcPts val="400"/>
              </a:spcBef>
              <a:buClrTx/>
              <a:buSzPct val="111000"/>
              <a:buFont typeface="Times New Roman" pitchFamily="18" charset="0"/>
              <a:buBlip>
                <a:blip r:embed="rId4"/>
              </a:buBlip>
            </a:pPr>
            <a:endParaRPr lang="en-US" altLang="de-DE" b="0" dirty="0" smtClean="0">
              <a:solidFill>
                <a:srgbClr val="000000"/>
              </a:solidFill>
            </a:endParaRPr>
          </a:p>
          <a:p>
            <a:pPr marL="0" indent="0" algn="l" eaLnBrk="1">
              <a:spcBef>
                <a:spcPts val="400"/>
              </a:spcBef>
              <a:buClrTx/>
              <a:buSzPct val="111000"/>
              <a:buFontTx/>
              <a:buNone/>
            </a:pPr>
            <a:endParaRPr lang="en-US" altLang="de-DE" b="0" dirty="0">
              <a:solidFill>
                <a:srgbClr val="0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241603"/>
              </p:ext>
            </p:extLst>
          </p:nvPr>
        </p:nvGraphicFramePr>
        <p:xfrm>
          <a:off x="549275" y="1160463"/>
          <a:ext cx="8088313" cy="5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5" imgW="7858985" imgH="4936247" progId="Visio.Drawing.11">
                  <p:embed/>
                </p:oleObj>
              </mc:Choice>
              <mc:Fallback>
                <p:oleObj name="Visio" r:id="rId5" imgW="7858985" imgH="493624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275" y="1160463"/>
                        <a:ext cx="8088313" cy="50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 rot="16200000">
            <a:off x="2835807" y="2158794"/>
            <a:ext cx="962048" cy="375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2708032" y="4451176"/>
            <a:ext cx="1142432" cy="300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6"/>
          <p:cNvSpPr>
            <a:spLocks noChangeArrowheads="1"/>
          </p:cNvSpPr>
          <p:nvPr/>
        </p:nvSpPr>
        <p:spPr bwMode="auto">
          <a:xfrm>
            <a:off x="62400" y="6548519"/>
            <a:ext cx="2299027" cy="307777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altLang="en-US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Slide: </a:t>
            </a:r>
            <a:r>
              <a:rPr lang="en-US" altLang="en-US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Lukas </a:t>
            </a:r>
            <a:r>
              <a:rPr lang="en-US" altLang="en-US" sz="1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Meder</a:t>
            </a:r>
            <a:r>
              <a:rPr lang="en-US" altLang="en-US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(KIT)</a:t>
            </a:r>
            <a:endParaRPr lang="en-US" altLang="en-US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852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1FC33-8C8A-4479-A896-9B87A16EBBBC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End</a:t>
            </a:r>
          </a:p>
        </p:txBody>
      </p:sp>
      <p:sp>
        <p:nvSpPr>
          <p:cNvPr id="1694723" name="Text Box 3"/>
          <p:cNvSpPr txBox="1">
            <a:spLocks noChangeArrowheads="1"/>
          </p:cNvSpPr>
          <p:nvPr/>
        </p:nvSpPr>
        <p:spPr bwMode="auto">
          <a:xfrm>
            <a:off x="838200" y="2062163"/>
            <a:ext cx="73802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en-US" sz="7200" b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Thanks for </a:t>
            </a:r>
            <a:br>
              <a:rPr lang="en-US" altLang="en-US" sz="7200" b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altLang="en-US" sz="7200" b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your attention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buChar char="n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60000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75000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1600"/>
          </a:p>
        </p:txBody>
      </p:sp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0" y="5421313"/>
            <a:ext cx="137160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6" descr="FAIR_V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5326063"/>
            <a:ext cx="10668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478463"/>
            <a:ext cx="1498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19 - 20 February 2015</a:t>
            </a: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Joint CBM / Panda DAQ Workshop - Walter F.J. Müller, FAIR</a:t>
            </a:r>
            <a:endParaRPr lang="en-US" alt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FFC02-7EDC-4E2A-80E9-9847D5530CF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72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de-DE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27491" name="Text Box 3"/>
          <p:cNvSpPr txBox="1">
            <a:spLocks noChangeArrowheads="1"/>
          </p:cNvSpPr>
          <p:nvPr/>
        </p:nvSpPr>
        <p:spPr bwMode="auto">
          <a:xfrm>
            <a:off x="838200" y="2281238"/>
            <a:ext cx="7380288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en-US" sz="7200" b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Backup</a:t>
            </a:r>
            <a:br>
              <a:rPr lang="en-US" altLang="en-US" sz="7200" b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altLang="en-US" sz="7200" b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Slides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8991600" y="6705600"/>
            <a:ext cx="152400" cy="1524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buChar char="n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Clr>
                <a:schemeClr val="accent2"/>
              </a:buClr>
              <a:buSzPct val="60000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Clr>
                <a:schemeClr val="accent2"/>
              </a:buClr>
              <a:buSzPct val="70000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75000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-ana-frame">
  <a:themeElements>
    <a:clrScheme name="sim-ana-fram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sim-ana-fram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m-ana-fram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-ana-fram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-ana-fram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-ana-fram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alks2012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sim-ana-frame</Template>
  <TotalTime>0</TotalTime>
  <Words>229</Words>
  <Application>Microsoft Office PowerPoint</Application>
  <PresentationFormat>On-screen Show (4:3)</PresentationFormat>
  <Paragraphs>88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sim-ana-frame</vt:lpstr>
      <vt:lpstr>Talks2012</vt:lpstr>
      <vt:lpstr>1_Talks2012</vt:lpstr>
      <vt:lpstr>2_Talks2012</vt:lpstr>
      <vt:lpstr>3_Talks2012</vt:lpstr>
      <vt:lpstr>4_Talks2012</vt:lpstr>
      <vt:lpstr>5_Talks2012</vt:lpstr>
      <vt:lpstr>Standarddesign</vt:lpstr>
      <vt:lpstr>Visio</vt:lpstr>
      <vt:lpstr>Timing &amp; Fast Control (CBM)</vt:lpstr>
      <vt:lpstr>CBM Data Flow – Full Picture</vt:lpstr>
      <vt:lpstr>TFC – Mission Statement</vt:lpstr>
      <vt:lpstr>Concept –System Structure with TFC</vt:lpstr>
      <vt:lpstr>The End</vt:lpstr>
      <vt:lpstr>PowerPoint Presentation</vt:lpstr>
    </vt:vector>
  </TitlesOfParts>
  <Company>GSI Darmstadt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 DAQ Overview</dc:title>
  <dc:creator>Walter F.J. Müller</dc:creator>
  <cp:lastModifiedBy>Mueller, Walter F. J.</cp:lastModifiedBy>
  <cp:revision>1133</cp:revision>
  <dcterms:created xsi:type="dcterms:W3CDTF">2004-02-15T10:27:06Z</dcterms:created>
  <dcterms:modified xsi:type="dcterms:W3CDTF">2015-02-19T11:31:44Z</dcterms:modified>
  <cp:category>CBM</cp:category>
</cp:coreProperties>
</file>