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82" r:id="rId3"/>
    <p:sldId id="369" r:id="rId4"/>
    <p:sldId id="384" r:id="rId5"/>
    <p:sldId id="385" r:id="rId6"/>
    <p:sldId id="363" r:id="rId7"/>
    <p:sldId id="387" r:id="rId8"/>
    <p:sldId id="386" r:id="rId9"/>
    <p:sldId id="380" r:id="rId10"/>
    <p:sldId id="379" r:id="rId11"/>
    <p:sldId id="383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DF6F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660"/>
  </p:normalViewPr>
  <p:slideViewPr>
    <p:cSldViewPr>
      <p:cViewPr>
        <p:scale>
          <a:sx n="75" d="100"/>
          <a:sy n="75" d="100"/>
        </p:scale>
        <p:origin x="-72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0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4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5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28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67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4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0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60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0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02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76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0A30-72B0-4049-84E8-F18F5F26A38C}" type="datetimeFigureOut">
              <a:rPr lang="sv-SE" smtClean="0"/>
              <a:t>2015-02-19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9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6672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185407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APD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00960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APFEL (GSI)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72298" y="3222307"/>
            <a:ext cx="2930666" cy="861774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Data </a:t>
            </a:r>
            <a:r>
              <a:rPr lang="sv-SE" b="1" dirty="0" err="1" smtClean="0">
                <a:solidFill>
                  <a:schemeClr val="bg1"/>
                </a:solidFill>
              </a:rPr>
              <a:t>Concentrator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16-ch</a:t>
            </a:r>
          </a:p>
          <a:p>
            <a:pPr algn="ctr"/>
            <a:endParaRPr lang="sv-SE" sz="1600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04146" y="3222307"/>
            <a:ext cx="2930666" cy="861774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ADC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64-ch, 14-bit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80-MSPS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PANDA EMC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Readout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System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-panda.gsi.de/html/det/emc/emc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" y="1524846"/>
            <a:ext cx="2993152" cy="2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3185405" y="2604899"/>
            <a:ext cx="1449629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VPTT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00960" y="2604898"/>
            <a:ext cx="1449630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Basel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60182" y="2352565"/>
            <a:ext cx="1000155" cy="955876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Bent Arrow 2"/>
          <p:cNvSpPr/>
          <p:nvPr/>
        </p:nvSpPr>
        <p:spPr>
          <a:xfrm flipV="1">
            <a:off x="730081" y="3193618"/>
            <a:ext cx="2872362" cy="1943603"/>
          </a:xfrm>
          <a:prstGeom prst="bentArrow">
            <a:avLst>
              <a:gd name="adj1" fmla="val 56410"/>
              <a:gd name="adj2" fmla="val 35927"/>
              <a:gd name="adj3" fmla="val 11712"/>
              <a:gd name="adj4" fmla="val 67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38515" y="2092877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ight Arrow 20"/>
          <p:cNvSpPr/>
          <p:nvPr/>
        </p:nvSpPr>
        <p:spPr>
          <a:xfrm>
            <a:off x="4838515" y="3592608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ight Arrow 21"/>
          <p:cNvSpPr/>
          <p:nvPr/>
        </p:nvSpPr>
        <p:spPr>
          <a:xfrm>
            <a:off x="6200367" y="2837685"/>
            <a:ext cx="572086" cy="1362804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595114" y="2427056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3,600</a:t>
            </a:r>
            <a:endParaRPr lang="sv-SE" sz="2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95114" y="4088814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11,952</a:t>
            </a:r>
            <a:endParaRPr lang="sv-SE" sz="2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482177" y="4088813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47,808</a:t>
            </a:r>
            <a:endParaRPr lang="sv-SE" sz="2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538270" y="2564421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14400</a:t>
            </a:r>
            <a:endParaRPr lang="sv-SE" sz="20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818641" y="3256528"/>
            <a:ext cx="123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Ca. 1,000</a:t>
            </a:r>
            <a:endParaRPr lang="sv-SE" sz="2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590538" y="3448961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715200" y="3336019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854697" y="3167514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574947" y="3254714"/>
            <a:ext cx="572086" cy="528745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552104" y="3336105"/>
            <a:ext cx="44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65</a:t>
            </a:r>
            <a:endParaRPr lang="sv-SE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238627" y="1715044"/>
            <a:ext cx="2429717" cy="380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2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EMC-Endcap</a:t>
            </a:r>
          </a:p>
          <a:p>
            <a:pPr algn="ctr" eaLnBrk="1" hangingPunct="1"/>
            <a:r>
              <a:rPr lang="sv-SE" sz="2400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Manpower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6501" y="836712"/>
            <a:ext cx="56166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chemeClr val="bg1"/>
                </a:solidFill>
              </a:rPr>
              <a:t>Manpower</a:t>
            </a: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 smtClean="0">
                <a:solidFill>
                  <a:schemeClr val="bg1"/>
                </a:solidFill>
              </a:rPr>
              <a:t>Uppsala</a:t>
            </a:r>
          </a:p>
          <a:p>
            <a:pPr algn="l"/>
            <a:r>
              <a:rPr lang="sv-SE" sz="2000" dirty="0">
                <a:solidFill>
                  <a:schemeClr val="bg1"/>
                </a:solidFill>
              </a:rPr>
              <a:t>Hardware </a:t>
            </a:r>
            <a:r>
              <a:rPr lang="sv-SE" sz="2000" dirty="0" smtClean="0">
                <a:solidFill>
                  <a:schemeClr val="bg1"/>
                </a:solidFill>
              </a:rPr>
              <a:t>design		- </a:t>
            </a:r>
            <a:r>
              <a:rPr lang="sv-SE" sz="2000" dirty="0" err="1">
                <a:solidFill>
                  <a:schemeClr val="bg1"/>
                </a:solidFill>
              </a:rPr>
              <a:t>Pawel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Marciniewski</a:t>
            </a:r>
            <a:endParaRPr lang="sv-SE" sz="2000" dirty="0" smtClean="0">
              <a:solidFill>
                <a:schemeClr val="bg1"/>
              </a:solidFill>
            </a:endParaRPr>
          </a:p>
          <a:p>
            <a:pPr algn="l"/>
            <a:r>
              <a:rPr lang="sv-SE" sz="2000" dirty="0" smtClean="0">
                <a:solidFill>
                  <a:schemeClr val="bg1"/>
                </a:solidFill>
              </a:rPr>
              <a:t>System integration 	- </a:t>
            </a:r>
            <a:r>
              <a:rPr lang="sv-SE" sz="2000" dirty="0" err="1" smtClean="0">
                <a:solidFill>
                  <a:schemeClr val="bg1"/>
                </a:solidFill>
              </a:rPr>
              <a:t>Postdoc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b="1" dirty="0" smtClean="0">
                <a:solidFill>
                  <a:schemeClr val="bg1"/>
                </a:solidFill>
              </a:rPr>
              <a:t>Stockholm</a:t>
            </a:r>
          </a:p>
          <a:p>
            <a:pPr algn="l"/>
            <a:r>
              <a:rPr lang="sv-SE" sz="2000" dirty="0" err="1" smtClean="0">
                <a:solidFill>
                  <a:schemeClr val="bg1"/>
                </a:solidFill>
              </a:rPr>
              <a:t>Firmware</a:t>
            </a:r>
            <a:r>
              <a:rPr lang="sv-SE" sz="2000" dirty="0" smtClean="0">
                <a:solidFill>
                  <a:schemeClr val="bg1"/>
                </a:solidFill>
              </a:rPr>
              <a:t>		- PhD	</a:t>
            </a:r>
          </a:p>
          <a:p>
            <a:r>
              <a:rPr lang="sv-SE" sz="2000" b="1" dirty="0" smtClean="0">
                <a:solidFill>
                  <a:schemeClr val="bg1"/>
                </a:solidFill>
              </a:rPr>
              <a:t>KVI Groningen</a:t>
            </a:r>
          </a:p>
          <a:p>
            <a:pPr algn="l"/>
            <a:r>
              <a:rPr lang="sv-SE" sz="2000" dirty="0" err="1" smtClean="0">
                <a:solidFill>
                  <a:schemeClr val="bg1"/>
                </a:solidFill>
              </a:rPr>
              <a:t>Firmware</a:t>
            </a:r>
            <a:r>
              <a:rPr lang="sv-SE" sz="2000" dirty="0" smtClean="0">
                <a:solidFill>
                  <a:schemeClr val="bg1"/>
                </a:solidFill>
              </a:rPr>
              <a:t>		- Peter </a:t>
            </a:r>
            <a:r>
              <a:rPr lang="sv-SE" sz="2000" dirty="0" err="1" smtClean="0">
                <a:solidFill>
                  <a:schemeClr val="bg1"/>
                </a:solidFill>
              </a:rPr>
              <a:t>Schakel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b="1" dirty="0" err="1" smtClean="0">
                <a:solidFill>
                  <a:schemeClr val="bg1"/>
                </a:solidFill>
              </a:rPr>
              <a:t>Uni</a:t>
            </a:r>
            <a:r>
              <a:rPr lang="sv-SE" sz="2000" b="1" dirty="0" smtClean="0">
                <a:solidFill>
                  <a:schemeClr val="bg1"/>
                </a:solidFill>
              </a:rPr>
              <a:t> Bonn</a:t>
            </a:r>
            <a:endParaRPr lang="sv-SE" sz="2000" b="1" dirty="0">
              <a:solidFill>
                <a:schemeClr val="bg1"/>
              </a:solidFill>
            </a:endParaRPr>
          </a:p>
          <a:p>
            <a:pPr algn="l"/>
            <a:r>
              <a:rPr lang="sv-SE" sz="2000" dirty="0" err="1" smtClean="0">
                <a:solidFill>
                  <a:schemeClr val="bg1"/>
                </a:solidFill>
              </a:rPr>
              <a:t>Firmware</a:t>
            </a:r>
            <a:r>
              <a:rPr lang="sv-SE" sz="2000" dirty="0" smtClean="0">
                <a:solidFill>
                  <a:schemeClr val="bg1"/>
                </a:solidFill>
              </a:rPr>
              <a:t>/Integration</a:t>
            </a:r>
            <a:r>
              <a:rPr lang="sv-SE" sz="2000" dirty="0">
                <a:solidFill>
                  <a:schemeClr val="bg1"/>
                </a:solidFill>
              </a:rPr>
              <a:t>	- </a:t>
            </a:r>
            <a:r>
              <a:rPr lang="sv-SE" sz="2000" dirty="0" smtClean="0">
                <a:solidFill>
                  <a:schemeClr val="bg1"/>
                </a:solidFill>
              </a:rPr>
              <a:t>PhD (Johannes Muellers)</a:t>
            </a:r>
            <a:endParaRPr lang="sv-SE" sz="2000" dirty="0">
              <a:solidFill>
                <a:schemeClr val="bg1"/>
              </a:solidFill>
            </a:endParaRPr>
          </a:p>
          <a:p>
            <a:pPr algn="l"/>
            <a:endParaRPr lang="sv-SE" sz="2000" dirty="0" smtClean="0">
              <a:solidFill>
                <a:schemeClr val="bg1"/>
              </a:solidFill>
            </a:endParaRPr>
          </a:p>
          <a:p>
            <a:pPr algn="l"/>
            <a:endParaRPr lang="sv-SE" sz="2000" b="1" dirty="0">
              <a:solidFill>
                <a:schemeClr val="bg1"/>
              </a:solidFill>
            </a:endParaRPr>
          </a:p>
          <a:p>
            <a:endParaRPr lang="sv-SE" sz="4000" b="1" dirty="0" smtClean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EMC-Endcap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b="1" dirty="0" smtClean="0">
                <a:solidFill>
                  <a:schemeClr val="bg1"/>
                </a:solidFill>
              </a:rPr>
              <a:t>Thank You !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endParaRPr lang="sv-SE" sz="4000" b="1" dirty="0" smtClean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8" y="1222203"/>
            <a:ext cx="9129712" cy="3096344"/>
          </a:xfrm>
          <a:prstGeom prst="rect">
            <a:avLst/>
          </a:prstGeom>
          <a:solidFill>
            <a:srgbClr val="ED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b="-6164"/>
          <a:stretch/>
        </p:blipFill>
        <p:spPr>
          <a:xfrm rot="16200000">
            <a:off x="4460377" y="1717217"/>
            <a:ext cx="3011414" cy="2021384"/>
          </a:xfrm>
          <a:prstGeom prst="rect">
            <a:avLst/>
          </a:prstGeom>
        </p:spPr>
      </p:pic>
      <p:pic>
        <p:nvPicPr>
          <p:cNvPr id="7" name="Bildobjekt 3" descr="Pawel Ma016.jpg"/>
          <p:cNvPicPr/>
          <p:nvPr/>
        </p:nvPicPr>
        <p:blipFill>
          <a:blip r:embed="rId4"/>
          <a:srcRect l="10101" r="7215"/>
          <a:stretch>
            <a:fillRect/>
          </a:stretch>
        </p:blipFill>
        <p:spPr>
          <a:xfrm>
            <a:off x="39642" y="1222203"/>
            <a:ext cx="1554069" cy="3011414"/>
          </a:xfrm>
          <a:prstGeom prst="rect">
            <a:avLst/>
          </a:prstGeom>
        </p:spPr>
      </p:pic>
      <p:pic>
        <p:nvPicPr>
          <p:cNvPr id="8" name="Picture 7" descr="Pawel Marci00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7" y="2145279"/>
            <a:ext cx="1736495" cy="136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14" descr="Copy of Pawel M005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621555" y="1222202"/>
            <a:ext cx="1584176" cy="3011414"/>
          </a:xfrm>
          <a:prstGeom prst="rect">
            <a:avLst/>
          </a:prstGeom>
        </p:spPr>
      </p:pic>
      <p:pic>
        <p:nvPicPr>
          <p:cNvPr id="2" name="Picture 2" descr="C:\Users\pawemarc\Desktop\New folder\PM 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5774" y="1642901"/>
            <a:ext cx="3075339" cy="22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462" y="4354991"/>
            <a:ext cx="1486206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2008</a:t>
            </a:r>
          </a:p>
          <a:p>
            <a:pPr algn="ctr"/>
            <a:r>
              <a:rPr lang="sv-SE" sz="1600" dirty="0" smtClean="0"/>
              <a:t>16-ch, 12-bit </a:t>
            </a:r>
          </a:p>
          <a:p>
            <a:pPr algn="ctr"/>
            <a:r>
              <a:rPr lang="sv-SE" sz="1600" dirty="0" smtClean="0"/>
              <a:t>160 MSPS ADC</a:t>
            </a:r>
          </a:p>
          <a:p>
            <a:pPr algn="ctr"/>
            <a:r>
              <a:rPr lang="sv-SE" sz="1600" dirty="0" err="1" smtClean="0"/>
              <a:t>Used</a:t>
            </a:r>
            <a:r>
              <a:rPr lang="sv-SE" sz="1600" dirty="0" smtClean="0"/>
              <a:t> for the </a:t>
            </a:r>
            <a:r>
              <a:rPr lang="sv-SE" sz="1600" dirty="0" err="1" smtClean="0"/>
              <a:t>first</a:t>
            </a:r>
            <a:r>
              <a:rPr lang="sv-SE" sz="1600" dirty="0" smtClean="0"/>
              <a:t> tests, sold </a:t>
            </a:r>
            <a:r>
              <a:rPr lang="sv-SE" sz="1600" dirty="0" err="1" smtClean="0"/>
              <a:t>to</a:t>
            </a:r>
            <a:r>
              <a:rPr lang="sv-SE" sz="1600" dirty="0" smtClean="0"/>
              <a:t> WIENER 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9244" y="4354989"/>
            <a:ext cx="1476164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2010</a:t>
            </a:r>
          </a:p>
          <a:p>
            <a:pPr algn="ctr"/>
            <a:r>
              <a:rPr lang="sv-SE" sz="1600" dirty="0" smtClean="0"/>
              <a:t>16-ch, 2GBit/s</a:t>
            </a:r>
          </a:p>
          <a:p>
            <a:pPr algn="ctr"/>
            <a:r>
              <a:rPr lang="sv-SE" sz="1600" dirty="0" err="1" smtClean="0"/>
              <a:t>Optical</a:t>
            </a:r>
            <a:r>
              <a:rPr lang="sv-SE" sz="1600" dirty="0" smtClean="0"/>
              <a:t> Data </a:t>
            </a:r>
            <a:r>
              <a:rPr lang="sv-SE" sz="1600" dirty="0" err="1" smtClean="0"/>
              <a:t>Concentrator</a:t>
            </a:r>
            <a:endParaRPr lang="sv-SE" sz="1600" dirty="0" smtClean="0"/>
          </a:p>
          <a:p>
            <a:pPr algn="ctr"/>
            <a:r>
              <a:rPr lang="sv-SE" sz="1600" dirty="0" err="1" smtClean="0"/>
              <a:t>Used</a:t>
            </a:r>
            <a:r>
              <a:rPr lang="sv-SE" sz="1600" dirty="0" smtClean="0"/>
              <a:t> in </a:t>
            </a:r>
            <a:r>
              <a:rPr lang="sv-SE" sz="1600" dirty="0" err="1" smtClean="0"/>
              <a:t>many</a:t>
            </a:r>
            <a:r>
              <a:rPr lang="sv-SE" sz="1600" dirty="0" smtClean="0"/>
              <a:t> experiments </a:t>
            </a:r>
            <a:r>
              <a:rPr lang="sv-SE" sz="1600" dirty="0" err="1" smtClean="0"/>
              <a:t>including</a:t>
            </a:r>
            <a:r>
              <a:rPr lang="sv-SE" sz="1600" dirty="0" smtClean="0"/>
              <a:t> WASA, KLOE2</a:t>
            </a:r>
            <a:endParaRPr lang="sv-SE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2385" y="4364875"/>
            <a:ext cx="1456964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2011</a:t>
            </a:r>
          </a:p>
          <a:p>
            <a:pPr algn="ctr"/>
            <a:r>
              <a:rPr lang="sv-SE" sz="1600" dirty="0" smtClean="0"/>
              <a:t>16-ch, 14-bit</a:t>
            </a:r>
          </a:p>
          <a:p>
            <a:pPr algn="ctr"/>
            <a:r>
              <a:rPr lang="sv-SE" sz="1600" dirty="0" smtClean="0"/>
              <a:t>125 MSPS ADC</a:t>
            </a:r>
          </a:p>
          <a:p>
            <a:pPr algn="ctr"/>
            <a:r>
              <a:rPr lang="sv-SE" sz="1600" dirty="0" smtClean="0"/>
              <a:t>Virtex-5</a:t>
            </a:r>
          </a:p>
          <a:p>
            <a:pPr algn="ctr"/>
            <a:r>
              <a:rPr lang="sv-SE" sz="1600" dirty="0" err="1" smtClean="0"/>
              <a:t>Used</a:t>
            </a:r>
            <a:r>
              <a:rPr lang="sv-SE" sz="1600" dirty="0" smtClean="0"/>
              <a:t> for </a:t>
            </a:r>
            <a:r>
              <a:rPr lang="sv-SE" sz="1600" dirty="0" err="1" smtClean="0"/>
              <a:t>evaluation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DSP </a:t>
            </a:r>
            <a:r>
              <a:rPr lang="sv-SE" sz="1600" dirty="0" err="1" smtClean="0"/>
              <a:t>algorithms</a:t>
            </a:r>
            <a:endParaRPr lang="sv-S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1559" y="4364875"/>
            <a:ext cx="1456964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2012</a:t>
            </a:r>
          </a:p>
          <a:p>
            <a:pPr algn="ctr"/>
            <a:r>
              <a:rPr lang="sv-SE" sz="1600" dirty="0" smtClean="0"/>
              <a:t>32-ch, Dual-</a:t>
            </a:r>
            <a:r>
              <a:rPr lang="sv-SE" sz="1600" dirty="0" err="1" smtClean="0"/>
              <a:t>range</a:t>
            </a:r>
            <a:r>
              <a:rPr lang="sv-SE" sz="1600" dirty="0" smtClean="0"/>
              <a:t>, 14-bit</a:t>
            </a:r>
          </a:p>
          <a:p>
            <a:pPr algn="ctr"/>
            <a:r>
              <a:rPr lang="sv-SE" sz="1600" dirty="0" smtClean="0"/>
              <a:t>80 MSPS ADC</a:t>
            </a:r>
          </a:p>
          <a:p>
            <a:pPr algn="ctr"/>
            <a:r>
              <a:rPr lang="sv-SE" sz="1600" dirty="0" smtClean="0"/>
              <a:t>Virtex-6</a:t>
            </a:r>
          </a:p>
          <a:p>
            <a:pPr algn="ctr"/>
            <a:r>
              <a:rPr lang="sv-SE" sz="1600" dirty="0" err="1" smtClean="0"/>
              <a:t>Used</a:t>
            </a:r>
            <a:r>
              <a:rPr lang="sv-SE" sz="1600" dirty="0" smtClean="0"/>
              <a:t> for </a:t>
            </a:r>
            <a:r>
              <a:rPr lang="sv-SE" sz="1600" dirty="0" err="1" smtClean="0"/>
              <a:t>first</a:t>
            </a:r>
            <a:r>
              <a:rPr lang="sv-SE" sz="1600" dirty="0" smtClean="0"/>
              <a:t> data </a:t>
            </a:r>
            <a:r>
              <a:rPr lang="sv-SE" sz="1600" dirty="0" err="1" smtClean="0"/>
              <a:t>taking</a:t>
            </a:r>
            <a:r>
              <a:rPr lang="sv-SE" sz="1600" dirty="0" smtClean="0"/>
              <a:t> and </a:t>
            </a:r>
            <a:r>
              <a:rPr lang="sv-SE" sz="1600" dirty="0" err="1" smtClean="0"/>
              <a:t>durability</a:t>
            </a:r>
            <a:r>
              <a:rPr lang="sv-SE" sz="1600" dirty="0" smtClean="0"/>
              <a:t> tests</a:t>
            </a:r>
            <a:endParaRPr lang="sv-S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4364875"/>
            <a:ext cx="145696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2013</a:t>
            </a:r>
          </a:p>
          <a:p>
            <a:pPr algn="ctr"/>
            <a:r>
              <a:rPr lang="sv-SE" sz="1600" dirty="0" smtClean="0"/>
              <a:t>64-ch, 14-bit</a:t>
            </a:r>
          </a:p>
          <a:p>
            <a:pPr algn="ctr"/>
            <a:r>
              <a:rPr lang="sv-SE" sz="1600" dirty="0" smtClean="0"/>
              <a:t>80 MSPS ADC</a:t>
            </a:r>
          </a:p>
          <a:p>
            <a:pPr algn="ctr"/>
            <a:r>
              <a:rPr lang="sv-SE" sz="1600" dirty="0" smtClean="0"/>
              <a:t>Kintex-7</a:t>
            </a:r>
          </a:p>
          <a:p>
            <a:pPr algn="ctr"/>
            <a:r>
              <a:rPr lang="sv-SE" sz="1600" dirty="0" smtClean="0"/>
              <a:t>Close-</a:t>
            </a:r>
            <a:r>
              <a:rPr lang="sv-SE" sz="1600" dirty="0" err="1" smtClean="0"/>
              <a:t>to</a:t>
            </a:r>
            <a:r>
              <a:rPr lang="sv-SE" sz="1600" dirty="0" smtClean="0"/>
              <a:t>-final </a:t>
            </a:r>
            <a:r>
              <a:rPr lang="sv-SE" sz="1600" dirty="0" err="1" smtClean="0"/>
              <a:t>prototype</a:t>
            </a:r>
            <a:endParaRPr lang="sv-SE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SADC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development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for PANDA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awemarc\Desktop\New folder\PM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2387" y="1822121"/>
            <a:ext cx="4872373" cy="3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ADC_64K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Bildobjekt 103" descr="Feature_extractio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013176"/>
            <a:ext cx="372275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04131"/>
              </p:ext>
            </p:extLst>
          </p:nvPr>
        </p:nvGraphicFramePr>
        <p:xfrm>
          <a:off x="3599634" y="829482"/>
          <a:ext cx="5415204" cy="559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30"/>
                <a:gridCol w="1296144"/>
                <a:gridCol w="146303"/>
                <a:gridCol w="1144057"/>
                <a:gridCol w="1280270"/>
              </a:tblGrid>
              <a:tr h="67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ADC</a:t>
                      </a:r>
                      <a:endParaRPr lang="sv-S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>
                          <a:effectLst/>
                        </a:rPr>
                        <a:t>Model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600" dirty="0">
                          <a:effectLst/>
                        </a:rPr>
                        <a:t>ADC_32DR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effectLst/>
                        </a:rPr>
                        <a:t>ADC_64V</a:t>
                      </a:r>
                      <a:endParaRPr lang="sv-SE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effectLst/>
                        </a:rPr>
                        <a:t>ADC_64K</a:t>
                      </a:r>
                      <a:endParaRPr lang="sv-SE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No. of channels</a:t>
                      </a:r>
                      <a:endParaRPr lang="sv-S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32 (64)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Sampling rate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80-125 MSPS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Input coupling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DC, positive, negative, </a:t>
                      </a:r>
                      <a:r>
                        <a:rPr lang="sv-SE" sz="1400" dirty="0" err="1">
                          <a:effectLst/>
                        </a:rPr>
                        <a:t>diff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4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Resolution (</a:t>
                      </a:r>
                      <a:r>
                        <a:rPr lang="sv-SE" sz="1400" dirty="0" err="1" smtClean="0">
                          <a:effectLst/>
                        </a:rPr>
                        <a:t>ampl</a:t>
                      </a:r>
                      <a:r>
                        <a:rPr lang="sv-SE" sz="1400" dirty="0" smtClean="0">
                          <a:effectLst/>
                        </a:rPr>
                        <a:t>)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14-bit dual </a:t>
                      </a:r>
                      <a:r>
                        <a:rPr lang="sv-SE" sz="1400" dirty="0" err="1">
                          <a:effectLst/>
                        </a:rPr>
                        <a:t>range</a:t>
                      </a:r>
                      <a:r>
                        <a:rPr lang="sv-SE" sz="1400" dirty="0">
                          <a:effectLst/>
                        </a:rPr>
                        <a:t> 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14-bit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Input </a:t>
                      </a:r>
                      <a:r>
                        <a:rPr lang="sv-SE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Connector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uFL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Samtec</a:t>
                      </a: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0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Baseline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0V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18415" marR="18415" marT="0" marB="0"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Input range (dual)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±1.0V, </a:t>
                      </a:r>
                      <a:r>
                        <a:rPr lang="sv-SE" sz="1400" dirty="0" smtClean="0">
                          <a:effectLst/>
                        </a:rPr>
                        <a:t>±60 </a:t>
                      </a:r>
                      <a:r>
                        <a:rPr lang="sv-SE" sz="1400" dirty="0" err="1">
                          <a:effectLst/>
                        </a:rPr>
                        <a:t>mV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effectLst/>
                        </a:rPr>
                        <a:t>±1.0V, ±100 </a:t>
                      </a:r>
                      <a:r>
                        <a:rPr lang="sv-SE" sz="1400" dirty="0" err="1" smtClean="0">
                          <a:effectLst/>
                        </a:rPr>
                        <a:t>mV</a:t>
                      </a:r>
                      <a:endParaRPr lang="sv-S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 marL="18415" marR="18415" marT="0" marB="0"/>
                </a:tc>
              </a:tr>
              <a:tr h="30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Noise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100uV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8415" marR="18415" marT="0" marB="0"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Data </a:t>
                      </a:r>
                      <a:r>
                        <a:rPr lang="sv-SE" sz="1400" dirty="0" smtClean="0">
                          <a:effectLst/>
                        </a:rPr>
                        <a:t>retention/</a:t>
                      </a:r>
                      <a:r>
                        <a:rPr lang="sv-SE" sz="1400" dirty="0" err="1" smtClean="0">
                          <a:effectLst/>
                        </a:rPr>
                        <a:t>ch</a:t>
                      </a:r>
                      <a:r>
                        <a:rPr lang="sv-SE" sz="1400" dirty="0" smtClean="0">
                          <a:effectLst/>
                        </a:rPr>
                        <a:t>.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25us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54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Input filter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</a:rPr>
                        <a:t>Active-filter/Amplifier</a:t>
                      </a:r>
                      <a:endParaRPr lang="sv-S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CR-passive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Active filter/</a:t>
                      </a:r>
                      <a:r>
                        <a:rPr lang="sv-SE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Amplifier</a:t>
                      </a:r>
                      <a:endParaRPr lang="sv-S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</a:tr>
              <a:tr h="27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</a:rPr>
                        <a:t>Interface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Optical, SFP, LC-type, 2 </a:t>
                      </a:r>
                      <a:r>
                        <a:rPr lang="en-US" sz="1400" dirty="0" err="1">
                          <a:effectLst/>
                        </a:rPr>
                        <a:t>Gbit</a:t>
                      </a:r>
                      <a:r>
                        <a:rPr lang="en-US" sz="1400" dirty="0">
                          <a:effectLst/>
                        </a:rPr>
                        <a:t>/s</a:t>
                      </a: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8814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Feature extraction: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400" dirty="0" smtClean="0">
                        <a:effectLst/>
                      </a:endParaRPr>
                    </a:p>
                  </a:txBody>
                  <a:tcPr marL="18415" marR="184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Bildobjekt 103" descr="Feature_extractio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5149"/>
            <a:ext cx="3866774" cy="1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288" y="598637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ADC_64K_2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105794" y="682774"/>
            <a:ext cx="144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ADC_64K_2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807" y="1052106"/>
            <a:ext cx="51006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>
                <a:solidFill>
                  <a:schemeClr val="bg1"/>
                </a:solidFill>
              </a:rPr>
              <a:t>List </a:t>
            </a:r>
            <a:r>
              <a:rPr lang="sv-SE" sz="2000" b="1" dirty="0" err="1" smtClean="0">
                <a:solidFill>
                  <a:schemeClr val="bg1"/>
                </a:solidFill>
              </a:rPr>
              <a:t>of</a:t>
            </a:r>
            <a:r>
              <a:rPr lang="sv-SE" sz="2000" b="1" dirty="0" smtClean="0">
                <a:solidFill>
                  <a:schemeClr val="bg1"/>
                </a:solidFill>
              </a:rPr>
              <a:t> recent </a:t>
            </a:r>
            <a:r>
              <a:rPr lang="sv-SE" sz="2000" b="1" dirty="0" err="1" smtClean="0">
                <a:solidFill>
                  <a:schemeClr val="bg1"/>
                </a:solidFill>
              </a:rPr>
              <a:t>changes</a:t>
            </a:r>
            <a:r>
              <a:rPr lang="sv-SE" sz="2000" b="1" dirty="0" smtClean="0">
                <a:solidFill>
                  <a:schemeClr val="bg1"/>
                </a:solidFill>
              </a:rPr>
              <a:t>/</a:t>
            </a:r>
            <a:r>
              <a:rPr lang="sv-SE" sz="2000" b="1" dirty="0" err="1" smtClean="0">
                <a:solidFill>
                  <a:schemeClr val="bg1"/>
                </a:solidFill>
              </a:rPr>
              <a:t>improvements</a:t>
            </a:r>
            <a:endParaRPr lang="sv-SE" sz="2000" b="1" dirty="0" smtClean="0">
              <a:solidFill>
                <a:schemeClr val="bg1"/>
              </a:solidFill>
            </a:endParaRPr>
          </a:p>
          <a:p>
            <a:endParaRPr lang="sv-SE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sv-SE" dirty="0" smtClean="0">
                <a:solidFill>
                  <a:schemeClr val="bg1"/>
                </a:solidFill>
              </a:rPr>
              <a:t>Overall  </a:t>
            </a:r>
            <a:r>
              <a:rPr lang="sv-SE" dirty="0" err="1" smtClean="0">
                <a:solidFill>
                  <a:schemeClr val="bg1"/>
                </a:solidFill>
              </a:rPr>
              <a:t>error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correction</a:t>
            </a:r>
            <a:endParaRPr lang="sv-SE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v-SE" dirty="0">
                <a:solidFill>
                  <a:schemeClr val="bg1"/>
                </a:solidFill>
              </a:rPr>
              <a:t>Input </a:t>
            </a:r>
            <a:r>
              <a:rPr lang="sv-SE" dirty="0" err="1">
                <a:solidFill>
                  <a:schemeClr val="bg1"/>
                </a:solidFill>
              </a:rPr>
              <a:t>can</a:t>
            </a:r>
            <a:r>
              <a:rPr lang="sv-SE" dirty="0">
                <a:solidFill>
                  <a:schemeClr val="bg1"/>
                </a:solidFill>
              </a:rPr>
              <a:t> be </a:t>
            </a:r>
            <a:r>
              <a:rPr lang="sv-SE" dirty="0" err="1">
                <a:solidFill>
                  <a:schemeClr val="bg1"/>
                </a:solidFill>
              </a:rPr>
              <a:t>galvanically</a:t>
            </a:r>
            <a:r>
              <a:rPr lang="sv-SE" dirty="0">
                <a:solidFill>
                  <a:schemeClr val="bg1"/>
                </a:solidFill>
              </a:rPr>
              <a:t> de-</a:t>
            </a:r>
            <a:r>
              <a:rPr lang="sv-SE" dirty="0" err="1">
                <a:solidFill>
                  <a:schemeClr val="bg1"/>
                </a:solidFill>
              </a:rPr>
              <a:t>coupled</a:t>
            </a:r>
            <a:r>
              <a:rPr lang="sv-SE" dirty="0">
                <a:solidFill>
                  <a:schemeClr val="bg1"/>
                </a:solidFill>
              </a:rPr>
              <a:t> from the </a:t>
            </a:r>
            <a:r>
              <a:rPr lang="sv-SE" dirty="0" err="1" smtClean="0">
                <a:solidFill>
                  <a:schemeClr val="bg1"/>
                </a:solidFill>
              </a:rPr>
              <a:t>ground</a:t>
            </a:r>
            <a:endParaRPr lang="sv-SE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v-SE" dirty="0" err="1" smtClean="0">
                <a:solidFill>
                  <a:schemeClr val="bg1"/>
                </a:solidFill>
              </a:rPr>
              <a:t>Improved</a:t>
            </a:r>
            <a:r>
              <a:rPr lang="sv-SE" dirty="0" smtClean="0">
                <a:solidFill>
                  <a:schemeClr val="bg1"/>
                </a:solidFill>
              </a:rPr>
              <a:t> analog/digital </a:t>
            </a:r>
            <a:r>
              <a:rPr lang="sv-SE" dirty="0" err="1" smtClean="0">
                <a:solidFill>
                  <a:schemeClr val="bg1"/>
                </a:solidFill>
              </a:rPr>
              <a:t>ground</a:t>
            </a:r>
            <a:r>
              <a:rPr lang="sv-SE" dirty="0" smtClean="0">
                <a:solidFill>
                  <a:schemeClr val="bg1"/>
                </a:solidFill>
              </a:rPr>
              <a:t> separation</a:t>
            </a:r>
          </a:p>
          <a:p>
            <a:pPr marL="342900" indent="-342900">
              <a:buFontTx/>
              <a:buAutoNum type="arabicPeriod"/>
            </a:pPr>
            <a:r>
              <a:rPr lang="sv-SE" dirty="0" smtClean="0">
                <a:solidFill>
                  <a:schemeClr val="bg1"/>
                </a:solidFill>
              </a:rPr>
              <a:t>All </a:t>
            </a:r>
            <a:r>
              <a:rPr lang="sv-SE" dirty="0" err="1" smtClean="0">
                <a:solidFill>
                  <a:schemeClr val="bg1"/>
                </a:solidFill>
              </a:rPr>
              <a:t>low-voltage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power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supplies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can</a:t>
            </a:r>
            <a:r>
              <a:rPr lang="sv-SE" dirty="0" smtClean="0">
                <a:solidFill>
                  <a:schemeClr val="bg1"/>
                </a:solidFill>
              </a:rPr>
              <a:t> be distributed via backplane </a:t>
            </a:r>
            <a:r>
              <a:rPr lang="sv-SE" dirty="0" err="1" smtClean="0">
                <a:solidFill>
                  <a:schemeClr val="bg1"/>
                </a:solidFill>
              </a:rPr>
              <a:t>connectors</a:t>
            </a:r>
            <a:endParaRPr lang="sv-SE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v-SE" dirty="0" smtClean="0">
                <a:solidFill>
                  <a:schemeClr val="bg1"/>
                </a:solidFill>
              </a:rPr>
              <a:t>Space </a:t>
            </a:r>
            <a:r>
              <a:rPr lang="sv-SE" dirty="0" err="1" smtClean="0">
                <a:solidFill>
                  <a:schemeClr val="bg1"/>
                </a:solidFill>
              </a:rPr>
              <a:t>optimization</a:t>
            </a:r>
            <a:endParaRPr lang="sv-SE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v-SE" dirty="0" err="1" smtClean="0">
                <a:solidFill>
                  <a:schemeClr val="bg1"/>
                </a:solidFill>
              </a:rPr>
              <a:t>Baseline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shifting</a:t>
            </a:r>
            <a:r>
              <a:rPr lang="sv-SE" dirty="0" smtClean="0">
                <a:solidFill>
                  <a:schemeClr val="bg1"/>
                </a:solidFill>
              </a:rPr>
              <a:t> (?)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sv-SE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sv-SE" dirty="0" smtClean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 smtClean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62028"/>
            <a:ext cx="4029091" cy="54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0" y="599436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Common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Platform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grpSp>
        <p:nvGrpSpPr>
          <p:cNvPr id="55" name="Group 54"/>
          <p:cNvGrpSpPr/>
          <p:nvPr/>
        </p:nvGrpSpPr>
        <p:grpSpPr>
          <a:xfrm>
            <a:off x="759943" y="2424019"/>
            <a:ext cx="3463101" cy="3044330"/>
            <a:chOff x="629728" y="0"/>
            <a:chExt cx="4289366" cy="4107815"/>
          </a:xfrm>
        </p:grpSpPr>
        <p:grpSp>
          <p:nvGrpSpPr>
            <p:cNvPr id="80" name="Group 79"/>
            <p:cNvGrpSpPr/>
            <p:nvPr/>
          </p:nvGrpSpPr>
          <p:grpSpPr>
            <a:xfrm>
              <a:off x="672859" y="0"/>
              <a:ext cx="4246235" cy="4107815"/>
              <a:chOff x="0" y="0"/>
              <a:chExt cx="4246234" cy="4107815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0" y="0"/>
                <a:ext cx="4246234" cy="4107815"/>
                <a:chOff x="0" y="0"/>
                <a:chExt cx="4246234" cy="4107815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0" y="0"/>
                  <a:ext cx="4246234" cy="4107815"/>
                  <a:chOff x="0" y="0"/>
                  <a:chExt cx="4246280" cy="4108259"/>
                </a:xfrm>
              </p:grpSpPr>
              <p:sp>
                <p:nvSpPr>
                  <p:cNvPr id="9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879052" cy="41061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uTCA Carrier board</a:t>
                    </a:r>
                  </a:p>
                </p:txBody>
              </p:sp>
              <p:sp>
                <p:nvSpPr>
                  <p:cNvPr id="91" name="Text Box 290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148641" y="3010619"/>
                    <a:ext cx="1827614" cy="36766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AMC Connector</a:t>
                    </a:r>
                  </a:p>
                </p:txBody>
              </p:sp>
            </p:grpSp>
            <p:sp>
              <p:nvSpPr>
                <p:cNvPr id="8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0" y="276446"/>
                  <a:ext cx="2113448" cy="376891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FMC Mezzanine Board</a:t>
                  </a:r>
                </a:p>
              </p:txBody>
            </p:sp>
          </p:grpSp>
          <p:sp>
            <p:nvSpPr>
              <p:cNvPr id="82" name="Text Box 2"/>
              <p:cNvSpPr txBox="1">
                <a:spLocks noChangeArrowheads="1"/>
              </p:cNvSpPr>
              <p:nvPr/>
            </p:nvSpPr>
            <p:spPr bwMode="auto">
              <a:xfrm>
                <a:off x="2475781" y="1354347"/>
                <a:ext cx="871211" cy="9174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FPGA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>
                    <a:effectLst/>
                    <a:latin typeface="Calibri"/>
                    <a:ea typeface="Calibri"/>
                    <a:cs typeface="Times New Roman"/>
                  </a:rPr>
                  <a:t>(XC7KU040)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518249" y="2268747"/>
                <a:ext cx="2360306" cy="1580482"/>
                <a:chOff x="0" y="0"/>
                <a:chExt cx="2360331" cy="1695977"/>
              </a:xfrm>
            </p:grpSpPr>
            <p:sp>
              <p:nvSpPr>
                <p:cNvPr id="86" name="Bent Arrow 85"/>
                <p:cNvSpPr/>
                <p:nvPr/>
              </p:nvSpPr>
              <p:spPr>
                <a:xfrm rot="10800000" flipH="1">
                  <a:off x="1311215" y="0"/>
                  <a:ext cx="1049116" cy="1228162"/>
                </a:xfrm>
                <a:prstGeom prst="ben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Bent Arrow 86"/>
                <p:cNvSpPr/>
                <p:nvPr/>
              </p:nvSpPr>
              <p:spPr>
                <a:xfrm rot="10800000">
                  <a:off x="0" y="0"/>
                  <a:ext cx="1311670" cy="1695977"/>
                </a:xfrm>
                <a:prstGeom prst="bentArrow">
                  <a:avLst>
                    <a:gd name="adj1" fmla="val 6625"/>
                    <a:gd name="adj2" fmla="val 7831"/>
                    <a:gd name="adj3" fmla="val 7530"/>
                    <a:gd name="adj4" fmla="val 39534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Right Arrow 83"/>
              <p:cNvSpPr/>
              <p:nvPr/>
            </p:nvSpPr>
            <p:spPr>
              <a:xfrm>
                <a:off x="1940943" y="1207698"/>
                <a:ext cx="528955" cy="606425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1949570" y="1802920"/>
                <a:ext cx="528955" cy="606425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29728" y="552090"/>
              <a:ext cx="1102154" cy="3349237"/>
              <a:chOff x="0" y="0"/>
              <a:chExt cx="1102154" cy="334923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0" y="0"/>
                <a:ext cx="1102154" cy="1440417"/>
                <a:chOff x="0" y="0"/>
                <a:chExt cx="1102154" cy="1440417"/>
              </a:xfrm>
            </p:grpSpPr>
            <p:sp>
              <p:nvSpPr>
                <p:cNvPr id="7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879" y="1082694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138792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879" y="712446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774154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879" y="359028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415126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879" y="0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56098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0" y="1431985"/>
                <a:ext cx="1102154" cy="1917252"/>
                <a:chOff x="0" y="0"/>
                <a:chExt cx="1102154" cy="1917252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0" y="0"/>
                  <a:ext cx="1102154" cy="1417978"/>
                  <a:chOff x="0" y="0"/>
                  <a:chExt cx="1102154" cy="1417978"/>
                </a:xfrm>
              </p:grpSpPr>
              <p:sp>
                <p:nvSpPr>
                  <p:cNvPr id="6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79" y="1060255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116353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79" y="712446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768544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79" y="359028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15126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6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79" y="0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  <p:sp>
                <p:nvSpPr>
                  <p:cNvPr id="7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6098"/>
                    <a:ext cx="1057275" cy="30162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Calibri"/>
                        <a:cs typeface="Times New Roman"/>
                      </a:rPr>
                      <a:t>SFP+</a:t>
                    </a:r>
                  </a:p>
                </p:txBody>
              </p:sp>
            </p:grpSp>
            <p:sp>
              <p:nvSpPr>
                <p:cNvPr id="6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879" y="1559528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  <p:sp>
              <p:nvSpPr>
                <p:cNvPr id="6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615627"/>
                  <a:ext cx="1057275" cy="301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SFP+</a:t>
                  </a:r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4755996" y="2424019"/>
            <a:ext cx="3704436" cy="3068175"/>
            <a:chOff x="25880" y="0"/>
            <a:chExt cx="4349797" cy="4108259"/>
          </a:xfrm>
        </p:grpSpPr>
        <p:grpSp>
          <p:nvGrpSpPr>
            <p:cNvPr id="93" name="Group 92"/>
            <p:cNvGrpSpPr/>
            <p:nvPr/>
          </p:nvGrpSpPr>
          <p:grpSpPr>
            <a:xfrm>
              <a:off x="129397" y="0"/>
              <a:ext cx="4246280" cy="4108259"/>
              <a:chOff x="0" y="0"/>
              <a:chExt cx="4246280" cy="4108259"/>
            </a:xfrm>
          </p:grpSpPr>
          <p:sp>
            <p:nvSpPr>
              <p:cNvPr id="111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79052" cy="41061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uTCA Carrier board</a:t>
                </a:r>
              </a:p>
            </p:txBody>
          </p:sp>
          <p:sp>
            <p:nvSpPr>
              <p:cNvPr id="112" name="Text Box 290"/>
              <p:cNvSpPr txBox="1">
                <a:spLocks noChangeArrowheads="1"/>
              </p:cNvSpPr>
              <p:nvPr/>
            </p:nvSpPr>
            <p:spPr bwMode="auto">
              <a:xfrm rot="16200000">
                <a:off x="3148641" y="3010619"/>
                <a:ext cx="1827614" cy="367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AMC Connector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5880" y="284672"/>
              <a:ext cx="3982097" cy="3791659"/>
              <a:chOff x="25880" y="0"/>
              <a:chExt cx="3982097" cy="3791659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29397" y="0"/>
                <a:ext cx="3347001" cy="3791659"/>
                <a:chOff x="129397" y="0"/>
                <a:chExt cx="3347001" cy="3791659"/>
              </a:xfrm>
            </p:grpSpPr>
            <p:sp>
              <p:nvSpPr>
                <p:cNvPr id="1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9397" y="0"/>
                  <a:ext cx="2113470" cy="379165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Custom Mezzanine Board</a:t>
                  </a:r>
                </a:p>
              </p:txBody>
            </p:sp>
            <p:sp>
              <p:nvSpPr>
                <p:cNvPr id="104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746185" y="1143000"/>
                  <a:ext cx="2165350" cy="49974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16-ch. ADC</a:t>
                  </a: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Calibri"/>
                      <a:ea typeface="Calibri"/>
                      <a:cs typeface="Times New Roman"/>
                    </a:rPr>
                    <a:t>(8 * AD9250)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5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76044" y="1164565"/>
                  <a:ext cx="2165350" cy="47815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16-ch. AMP/SHP</a:t>
                  </a: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Calibri"/>
                      <a:ea typeface="Calibri"/>
                      <a:cs typeface="Times New Roman"/>
                    </a:rPr>
                    <a:t>(16 * LTC6403)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215661" y="672860"/>
                  <a:ext cx="288925" cy="465455"/>
                </a:xfrm>
                <a:custGeom>
                  <a:avLst/>
                  <a:gdLst>
                    <a:gd name="connsiteX0" fmla="*/ 0 w 457200"/>
                    <a:gd name="connsiteY0" fmla="*/ 460088 h 460088"/>
                    <a:gd name="connsiteX1" fmla="*/ 25400 w 457200"/>
                    <a:gd name="connsiteY1" fmla="*/ 2888 h 460088"/>
                    <a:gd name="connsiteX2" fmla="*/ 139700 w 457200"/>
                    <a:gd name="connsiteY2" fmla="*/ 269588 h 460088"/>
                    <a:gd name="connsiteX3" fmla="*/ 184150 w 457200"/>
                    <a:gd name="connsiteY3" fmla="*/ 358488 h 460088"/>
                    <a:gd name="connsiteX4" fmla="*/ 234950 w 457200"/>
                    <a:gd name="connsiteY4" fmla="*/ 396588 h 460088"/>
                    <a:gd name="connsiteX5" fmla="*/ 361950 w 457200"/>
                    <a:gd name="connsiteY5" fmla="*/ 447388 h 460088"/>
                    <a:gd name="connsiteX6" fmla="*/ 457200 w 457200"/>
                    <a:gd name="connsiteY6" fmla="*/ 447388 h 460088"/>
                    <a:gd name="connsiteX0" fmla="*/ 0 w 457200"/>
                    <a:gd name="connsiteY0" fmla="*/ 461561 h 461561"/>
                    <a:gd name="connsiteX1" fmla="*/ 25400 w 457200"/>
                    <a:gd name="connsiteY1" fmla="*/ 4361 h 461561"/>
                    <a:gd name="connsiteX2" fmla="*/ 100230 w 457200"/>
                    <a:gd name="connsiteY2" fmla="*/ 238144 h 461561"/>
                    <a:gd name="connsiteX3" fmla="*/ 184150 w 457200"/>
                    <a:gd name="connsiteY3" fmla="*/ 359961 h 461561"/>
                    <a:gd name="connsiteX4" fmla="*/ 234950 w 457200"/>
                    <a:gd name="connsiteY4" fmla="*/ 398061 h 461561"/>
                    <a:gd name="connsiteX5" fmla="*/ 361950 w 457200"/>
                    <a:gd name="connsiteY5" fmla="*/ 448861 h 461561"/>
                    <a:gd name="connsiteX6" fmla="*/ 457200 w 457200"/>
                    <a:gd name="connsiteY6" fmla="*/ 448861 h 461561"/>
                    <a:gd name="connsiteX0" fmla="*/ 0 w 457200"/>
                    <a:gd name="connsiteY0" fmla="*/ 461514 h 461514"/>
                    <a:gd name="connsiteX1" fmla="*/ 25400 w 457200"/>
                    <a:gd name="connsiteY1" fmla="*/ 4314 h 461514"/>
                    <a:gd name="connsiteX2" fmla="*/ 100230 w 457200"/>
                    <a:gd name="connsiteY2" fmla="*/ 238097 h 461514"/>
                    <a:gd name="connsiteX3" fmla="*/ 161126 w 457200"/>
                    <a:gd name="connsiteY3" fmla="*/ 343448 h 461514"/>
                    <a:gd name="connsiteX4" fmla="*/ 234950 w 457200"/>
                    <a:gd name="connsiteY4" fmla="*/ 398014 h 461514"/>
                    <a:gd name="connsiteX5" fmla="*/ 361950 w 457200"/>
                    <a:gd name="connsiteY5" fmla="*/ 448814 h 461514"/>
                    <a:gd name="connsiteX6" fmla="*/ 457200 w 457200"/>
                    <a:gd name="connsiteY6" fmla="*/ 448814 h 461514"/>
                    <a:gd name="connsiteX0" fmla="*/ 0 w 457200"/>
                    <a:gd name="connsiteY0" fmla="*/ 461514 h 461514"/>
                    <a:gd name="connsiteX1" fmla="*/ 25400 w 457200"/>
                    <a:gd name="connsiteY1" fmla="*/ 4314 h 461514"/>
                    <a:gd name="connsiteX2" fmla="*/ 100230 w 457200"/>
                    <a:gd name="connsiteY2" fmla="*/ 238097 h 461514"/>
                    <a:gd name="connsiteX3" fmla="*/ 161126 w 457200"/>
                    <a:gd name="connsiteY3" fmla="*/ 343448 h 461514"/>
                    <a:gd name="connsiteX4" fmla="*/ 267842 w 457200"/>
                    <a:gd name="connsiteY4" fmla="*/ 430943 h 461514"/>
                    <a:gd name="connsiteX5" fmla="*/ 361950 w 457200"/>
                    <a:gd name="connsiteY5" fmla="*/ 448814 h 461514"/>
                    <a:gd name="connsiteX6" fmla="*/ 457200 w 457200"/>
                    <a:gd name="connsiteY6" fmla="*/ 448814 h 461514"/>
                    <a:gd name="connsiteX0" fmla="*/ 0 w 542719"/>
                    <a:gd name="connsiteY0" fmla="*/ 461514 h 462411"/>
                    <a:gd name="connsiteX1" fmla="*/ 25400 w 542719"/>
                    <a:gd name="connsiteY1" fmla="*/ 4314 h 462411"/>
                    <a:gd name="connsiteX2" fmla="*/ 100230 w 542719"/>
                    <a:gd name="connsiteY2" fmla="*/ 238097 h 462411"/>
                    <a:gd name="connsiteX3" fmla="*/ 161126 w 542719"/>
                    <a:gd name="connsiteY3" fmla="*/ 343448 h 462411"/>
                    <a:gd name="connsiteX4" fmla="*/ 267842 w 542719"/>
                    <a:gd name="connsiteY4" fmla="*/ 430943 h 462411"/>
                    <a:gd name="connsiteX5" fmla="*/ 361950 w 542719"/>
                    <a:gd name="connsiteY5" fmla="*/ 448814 h 462411"/>
                    <a:gd name="connsiteX6" fmla="*/ 542719 w 542719"/>
                    <a:gd name="connsiteY6" fmla="*/ 461514 h 462411"/>
                    <a:gd name="connsiteX0" fmla="*/ 0 w 542719"/>
                    <a:gd name="connsiteY0" fmla="*/ 461514 h 465529"/>
                    <a:gd name="connsiteX1" fmla="*/ 25400 w 542719"/>
                    <a:gd name="connsiteY1" fmla="*/ 4314 h 465529"/>
                    <a:gd name="connsiteX2" fmla="*/ 100230 w 542719"/>
                    <a:gd name="connsiteY2" fmla="*/ 238097 h 465529"/>
                    <a:gd name="connsiteX3" fmla="*/ 161126 w 542719"/>
                    <a:gd name="connsiteY3" fmla="*/ 343448 h 465529"/>
                    <a:gd name="connsiteX4" fmla="*/ 267842 w 542719"/>
                    <a:gd name="connsiteY4" fmla="*/ 430943 h 465529"/>
                    <a:gd name="connsiteX5" fmla="*/ 384992 w 542719"/>
                    <a:gd name="connsiteY5" fmla="*/ 462411 h 465529"/>
                    <a:gd name="connsiteX6" fmla="*/ 542719 w 542719"/>
                    <a:gd name="connsiteY6" fmla="*/ 461514 h 465529"/>
                    <a:gd name="connsiteX0" fmla="*/ 0 w 565761"/>
                    <a:gd name="connsiteY0" fmla="*/ 465664 h 465664"/>
                    <a:gd name="connsiteX1" fmla="*/ 48442 w 565761"/>
                    <a:gd name="connsiteY1" fmla="*/ 4449 h 465664"/>
                    <a:gd name="connsiteX2" fmla="*/ 123272 w 565761"/>
                    <a:gd name="connsiteY2" fmla="*/ 238232 h 465664"/>
                    <a:gd name="connsiteX3" fmla="*/ 184168 w 565761"/>
                    <a:gd name="connsiteY3" fmla="*/ 343583 h 465664"/>
                    <a:gd name="connsiteX4" fmla="*/ 290884 w 565761"/>
                    <a:gd name="connsiteY4" fmla="*/ 431078 h 465664"/>
                    <a:gd name="connsiteX5" fmla="*/ 408034 w 565761"/>
                    <a:gd name="connsiteY5" fmla="*/ 462546 h 465664"/>
                    <a:gd name="connsiteX6" fmla="*/ 565761 w 565761"/>
                    <a:gd name="connsiteY6" fmla="*/ 461649 h 465664"/>
                    <a:gd name="connsiteX0" fmla="*/ 0 w 532833"/>
                    <a:gd name="connsiteY0" fmla="*/ 465664 h 465664"/>
                    <a:gd name="connsiteX1" fmla="*/ 15514 w 532833"/>
                    <a:gd name="connsiteY1" fmla="*/ 4449 h 465664"/>
                    <a:gd name="connsiteX2" fmla="*/ 90344 w 532833"/>
                    <a:gd name="connsiteY2" fmla="*/ 238232 h 465664"/>
                    <a:gd name="connsiteX3" fmla="*/ 151240 w 532833"/>
                    <a:gd name="connsiteY3" fmla="*/ 343583 h 465664"/>
                    <a:gd name="connsiteX4" fmla="*/ 257956 w 532833"/>
                    <a:gd name="connsiteY4" fmla="*/ 431078 h 465664"/>
                    <a:gd name="connsiteX5" fmla="*/ 375106 w 532833"/>
                    <a:gd name="connsiteY5" fmla="*/ 462546 h 465664"/>
                    <a:gd name="connsiteX6" fmla="*/ 532833 w 532833"/>
                    <a:gd name="connsiteY6" fmla="*/ 461649 h 465664"/>
                    <a:gd name="connsiteX0" fmla="*/ 0 w 532833"/>
                    <a:gd name="connsiteY0" fmla="*/ 493129 h 493129"/>
                    <a:gd name="connsiteX1" fmla="*/ 15514 w 532833"/>
                    <a:gd name="connsiteY1" fmla="*/ 5380 h 493129"/>
                    <a:gd name="connsiteX2" fmla="*/ 90344 w 532833"/>
                    <a:gd name="connsiteY2" fmla="*/ 239163 h 493129"/>
                    <a:gd name="connsiteX3" fmla="*/ 151240 w 532833"/>
                    <a:gd name="connsiteY3" fmla="*/ 344514 h 493129"/>
                    <a:gd name="connsiteX4" fmla="*/ 257956 w 532833"/>
                    <a:gd name="connsiteY4" fmla="*/ 432009 h 493129"/>
                    <a:gd name="connsiteX5" fmla="*/ 375106 w 532833"/>
                    <a:gd name="connsiteY5" fmla="*/ 463477 h 493129"/>
                    <a:gd name="connsiteX6" fmla="*/ 532833 w 532833"/>
                    <a:gd name="connsiteY6" fmla="*/ 462580 h 493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2833" h="493129">
                      <a:moveTo>
                        <a:pt x="0" y="493129"/>
                      </a:moveTo>
                      <a:cubicBezTo>
                        <a:pt x="1058" y="280404"/>
                        <a:pt x="457" y="47708"/>
                        <a:pt x="15514" y="5380"/>
                      </a:cubicBezTo>
                      <a:cubicBezTo>
                        <a:pt x="30571" y="-36948"/>
                        <a:pt x="67723" y="182641"/>
                        <a:pt x="90344" y="239163"/>
                      </a:cubicBezTo>
                      <a:cubicBezTo>
                        <a:pt x="112965" y="295685"/>
                        <a:pt x="123305" y="312373"/>
                        <a:pt x="151240" y="344514"/>
                      </a:cubicBezTo>
                      <a:cubicBezTo>
                        <a:pt x="179175" y="376655"/>
                        <a:pt x="220645" y="412182"/>
                        <a:pt x="257956" y="432009"/>
                      </a:cubicBezTo>
                      <a:cubicBezTo>
                        <a:pt x="295267" y="451836"/>
                        <a:pt x="329293" y="458382"/>
                        <a:pt x="375106" y="463477"/>
                      </a:cubicBezTo>
                      <a:cubicBezTo>
                        <a:pt x="420919" y="468572"/>
                        <a:pt x="503729" y="466813"/>
                        <a:pt x="532833" y="46258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069676" y="672860"/>
                  <a:ext cx="456565" cy="442595"/>
                </a:xfrm>
                <a:custGeom>
                  <a:avLst/>
                  <a:gdLst>
                    <a:gd name="connsiteX0" fmla="*/ 0 w 457200"/>
                    <a:gd name="connsiteY0" fmla="*/ 460088 h 460088"/>
                    <a:gd name="connsiteX1" fmla="*/ 25400 w 457200"/>
                    <a:gd name="connsiteY1" fmla="*/ 2888 h 460088"/>
                    <a:gd name="connsiteX2" fmla="*/ 139700 w 457200"/>
                    <a:gd name="connsiteY2" fmla="*/ 269588 h 460088"/>
                    <a:gd name="connsiteX3" fmla="*/ 184150 w 457200"/>
                    <a:gd name="connsiteY3" fmla="*/ 358488 h 460088"/>
                    <a:gd name="connsiteX4" fmla="*/ 234950 w 457200"/>
                    <a:gd name="connsiteY4" fmla="*/ 396588 h 460088"/>
                    <a:gd name="connsiteX5" fmla="*/ 361950 w 457200"/>
                    <a:gd name="connsiteY5" fmla="*/ 447388 h 460088"/>
                    <a:gd name="connsiteX6" fmla="*/ 457200 w 457200"/>
                    <a:gd name="connsiteY6" fmla="*/ 447388 h 460088"/>
                    <a:gd name="connsiteX0" fmla="*/ 0 w 457200"/>
                    <a:gd name="connsiteY0" fmla="*/ 461561 h 461561"/>
                    <a:gd name="connsiteX1" fmla="*/ 25400 w 457200"/>
                    <a:gd name="connsiteY1" fmla="*/ 4361 h 461561"/>
                    <a:gd name="connsiteX2" fmla="*/ 100230 w 457200"/>
                    <a:gd name="connsiteY2" fmla="*/ 238144 h 461561"/>
                    <a:gd name="connsiteX3" fmla="*/ 184150 w 457200"/>
                    <a:gd name="connsiteY3" fmla="*/ 359961 h 461561"/>
                    <a:gd name="connsiteX4" fmla="*/ 234950 w 457200"/>
                    <a:gd name="connsiteY4" fmla="*/ 398061 h 461561"/>
                    <a:gd name="connsiteX5" fmla="*/ 361950 w 457200"/>
                    <a:gd name="connsiteY5" fmla="*/ 448861 h 461561"/>
                    <a:gd name="connsiteX6" fmla="*/ 457200 w 457200"/>
                    <a:gd name="connsiteY6" fmla="*/ 448861 h 461561"/>
                    <a:gd name="connsiteX0" fmla="*/ 0 w 457200"/>
                    <a:gd name="connsiteY0" fmla="*/ 461514 h 461514"/>
                    <a:gd name="connsiteX1" fmla="*/ 25400 w 457200"/>
                    <a:gd name="connsiteY1" fmla="*/ 4314 h 461514"/>
                    <a:gd name="connsiteX2" fmla="*/ 100230 w 457200"/>
                    <a:gd name="connsiteY2" fmla="*/ 238097 h 461514"/>
                    <a:gd name="connsiteX3" fmla="*/ 161126 w 457200"/>
                    <a:gd name="connsiteY3" fmla="*/ 343448 h 461514"/>
                    <a:gd name="connsiteX4" fmla="*/ 234950 w 457200"/>
                    <a:gd name="connsiteY4" fmla="*/ 398014 h 461514"/>
                    <a:gd name="connsiteX5" fmla="*/ 361950 w 457200"/>
                    <a:gd name="connsiteY5" fmla="*/ 448814 h 461514"/>
                    <a:gd name="connsiteX6" fmla="*/ 457200 w 457200"/>
                    <a:gd name="connsiteY6" fmla="*/ 448814 h 461514"/>
                    <a:gd name="connsiteX0" fmla="*/ 0 w 457200"/>
                    <a:gd name="connsiteY0" fmla="*/ 461514 h 461514"/>
                    <a:gd name="connsiteX1" fmla="*/ 25400 w 457200"/>
                    <a:gd name="connsiteY1" fmla="*/ 4314 h 461514"/>
                    <a:gd name="connsiteX2" fmla="*/ 100230 w 457200"/>
                    <a:gd name="connsiteY2" fmla="*/ 238097 h 461514"/>
                    <a:gd name="connsiteX3" fmla="*/ 161126 w 457200"/>
                    <a:gd name="connsiteY3" fmla="*/ 343448 h 461514"/>
                    <a:gd name="connsiteX4" fmla="*/ 267842 w 457200"/>
                    <a:gd name="connsiteY4" fmla="*/ 430943 h 461514"/>
                    <a:gd name="connsiteX5" fmla="*/ 361950 w 457200"/>
                    <a:gd name="connsiteY5" fmla="*/ 448814 h 461514"/>
                    <a:gd name="connsiteX6" fmla="*/ 457200 w 457200"/>
                    <a:gd name="connsiteY6" fmla="*/ 448814 h 461514"/>
                    <a:gd name="connsiteX0" fmla="*/ 0 w 542719"/>
                    <a:gd name="connsiteY0" fmla="*/ 461514 h 462411"/>
                    <a:gd name="connsiteX1" fmla="*/ 25400 w 542719"/>
                    <a:gd name="connsiteY1" fmla="*/ 4314 h 462411"/>
                    <a:gd name="connsiteX2" fmla="*/ 100230 w 542719"/>
                    <a:gd name="connsiteY2" fmla="*/ 238097 h 462411"/>
                    <a:gd name="connsiteX3" fmla="*/ 161126 w 542719"/>
                    <a:gd name="connsiteY3" fmla="*/ 343448 h 462411"/>
                    <a:gd name="connsiteX4" fmla="*/ 267842 w 542719"/>
                    <a:gd name="connsiteY4" fmla="*/ 430943 h 462411"/>
                    <a:gd name="connsiteX5" fmla="*/ 361950 w 542719"/>
                    <a:gd name="connsiteY5" fmla="*/ 448814 h 462411"/>
                    <a:gd name="connsiteX6" fmla="*/ 542719 w 542719"/>
                    <a:gd name="connsiteY6" fmla="*/ 461514 h 462411"/>
                    <a:gd name="connsiteX0" fmla="*/ 0 w 542719"/>
                    <a:gd name="connsiteY0" fmla="*/ 461514 h 465529"/>
                    <a:gd name="connsiteX1" fmla="*/ 25400 w 542719"/>
                    <a:gd name="connsiteY1" fmla="*/ 4314 h 465529"/>
                    <a:gd name="connsiteX2" fmla="*/ 100230 w 542719"/>
                    <a:gd name="connsiteY2" fmla="*/ 238097 h 465529"/>
                    <a:gd name="connsiteX3" fmla="*/ 161126 w 542719"/>
                    <a:gd name="connsiteY3" fmla="*/ 343448 h 465529"/>
                    <a:gd name="connsiteX4" fmla="*/ 267842 w 542719"/>
                    <a:gd name="connsiteY4" fmla="*/ 430943 h 465529"/>
                    <a:gd name="connsiteX5" fmla="*/ 384992 w 542719"/>
                    <a:gd name="connsiteY5" fmla="*/ 462411 h 465529"/>
                    <a:gd name="connsiteX6" fmla="*/ 542719 w 542719"/>
                    <a:gd name="connsiteY6" fmla="*/ 461514 h 465529"/>
                    <a:gd name="connsiteX0" fmla="*/ 0 w 565761"/>
                    <a:gd name="connsiteY0" fmla="*/ 465664 h 465664"/>
                    <a:gd name="connsiteX1" fmla="*/ 48442 w 565761"/>
                    <a:gd name="connsiteY1" fmla="*/ 4449 h 465664"/>
                    <a:gd name="connsiteX2" fmla="*/ 123272 w 565761"/>
                    <a:gd name="connsiteY2" fmla="*/ 238232 h 465664"/>
                    <a:gd name="connsiteX3" fmla="*/ 184168 w 565761"/>
                    <a:gd name="connsiteY3" fmla="*/ 343583 h 465664"/>
                    <a:gd name="connsiteX4" fmla="*/ 290884 w 565761"/>
                    <a:gd name="connsiteY4" fmla="*/ 431078 h 465664"/>
                    <a:gd name="connsiteX5" fmla="*/ 408034 w 565761"/>
                    <a:gd name="connsiteY5" fmla="*/ 462546 h 465664"/>
                    <a:gd name="connsiteX6" fmla="*/ 565761 w 565761"/>
                    <a:gd name="connsiteY6" fmla="*/ 461649 h 465664"/>
                    <a:gd name="connsiteX0" fmla="*/ 0 w 532833"/>
                    <a:gd name="connsiteY0" fmla="*/ 465664 h 465664"/>
                    <a:gd name="connsiteX1" fmla="*/ 15514 w 532833"/>
                    <a:gd name="connsiteY1" fmla="*/ 4449 h 465664"/>
                    <a:gd name="connsiteX2" fmla="*/ 90344 w 532833"/>
                    <a:gd name="connsiteY2" fmla="*/ 238232 h 465664"/>
                    <a:gd name="connsiteX3" fmla="*/ 151240 w 532833"/>
                    <a:gd name="connsiteY3" fmla="*/ 343583 h 465664"/>
                    <a:gd name="connsiteX4" fmla="*/ 257956 w 532833"/>
                    <a:gd name="connsiteY4" fmla="*/ 431078 h 465664"/>
                    <a:gd name="connsiteX5" fmla="*/ 375106 w 532833"/>
                    <a:gd name="connsiteY5" fmla="*/ 462546 h 465664"/>
                    <a:gd name="connsiteX6" fmla="*/ 532833 w 532833"/>
                    <a:gd name="connsiteY6" fmla="*/ 461649 h 465664"/>
                    <a:gd name="connsiteX0" fmla="*/ 0 w 532833"/>
                    <a:gd name="connsiteY0" fmla="*/ 493129 h 493129"/>
                    <a:gd name="connsiteX1" fmla="*/ 15514 w 532833"/>
                    <a:gd name="connsiteY1" fmla="*/ 5380 h 493129"/>
                    <a:gd name="connsiteX2" fmla="*/ 90344 w 532833"/>
                    <a:gd name="connsiteY2" fmla="*/ 239163 h 493129"/>
                    <a:gd name="connsiteX3" fmla="*/ 151240 w 532833"/>
                    <a:gd name="connsiteY3" fmla="*/ 344514 h 493129"/>
                    <a:gd name="connsiteX4" fmla="*/ 257956 w 532833"/>
                    <a:gd name="connsiteY4" fmla="*/ 432009 h 493129"/>
                    <a:gd name="connsiteX5" fmla="*/ 375106 w 532833"/>
                    <a:gd name="connsiteY5" fmla="*/ 463477 h 493129"/>
                    <a:gd name="connsiteX6" fmla="*/ 532833 w 532833"/>
                    <a:gd name="connsiteY6" fmla="*/ 462580 h 493129"/>
                    <a:gd name="connsiteX0" fmla="*/ 3523 w 536356"/>
                    <a:gd name="connsiteY0" fmla="*/ 523963 h 523963"/>
                    <a:gd name="connsiteX1" fmla="*/ 19037 w 536356"/>
                    <a:gd name="connsiteY1" fmla="*/ 36214 h 523963"/>
                    <a:gd name="connsiteX2" fmla="*/ 190296 w 536356"/>
                    <a:gd name="connsiteY2" fmla="*/ 73760 h 523963"/>
                    <a:gd name="connsiteX3" fmla="*/ 154763 w 536356"/>
                    <a:gd name="connsiteY3" fmla="*/ 375348 h 523963"/>
                    <a:gd name="connsiteX4" fmla="*/ 261479 w 536356"/>
                    <a:gd name="connsiteY4" fmla="*/ 462843 h 523963"/>
                    <a:gd name="connsiteX5" fmla="*/ 378629 w 536356"/>
                    <a:gd name="connsiteY5" fmla="*/ 494311 h 523963"/>
                    <a:gd name="connsiteX6" fmla="*/ 536356 w 536356"/>
                    <a:gd name="connsiteY6" fmla="*/ 493414 h 523963"/>
                    <a:gd name="connsiteX0" fmla="*/ 0 w 532833"/>
                    <a:gd name="connsiteY0" fmla="*/ 450555 h 450555"/>
                    <a:gd name="connsiteX1" fmla="*/ 79835 w 532833"/>
                    <a:gd name="connsiteY1" fmla="*/ 245807 h 450555"/>
                    <a:gd name="connsiteX2" fmla="*/ 186773 w 532833"/>
                    <a:gd name="connsiteY2" fmla="*/ 352 h 450555"/>
                    <a:gd name="connsiteX3" fmla="*/ 151240 w 532833"/>
                    <a:gd name="connsiteY3" fmla="*/ 301940 h 450555"/>
                    <a:gd name="connsiteX4" fmla="*/ 257956 w 532833"/>
                    <a:gd name="connsiteY4" fmla="*/ 389435 h 450555"/>
                    <a:gd name="connsiteX5" fmla="*/ 375106 w 532833"/>
                    <a:gd name="connsiteY5" fmla="*/ 420903 h 450555"/>
                    <a:gd name="connsiteX6" fmla="*/ 532833 w 532833"/>
                    <a:gd name="connsiteY6" fmla="*/ 420006 h 450555"/>
                    <a:gd name="connsiteX0" fmla="*/ 0 w 532833"/>
                    <a:gd name="connsiteY0" fmla="*/ 450536 h 450536"/>
                    <a:gd name="connsiteX1" fmla="*/ 71430 w 532833"/>
                    <a:gd name="connsiteY1" fmla="*/ 384002 h 450536"/>
                    <a:gd name="connsiteX2" fmla="*/ 79835 w 532833"/>
                    <a:gd name="connsiteY2" fmla="*/ 245788 h 450536"/>
                    <a:gd name="connsiteX3" fmla="*/ 186773 w 532833"/>
                    <a:gd name="connsiteY3" fmla="*/ 333 h 450536"/>
                    <a:gd name="connsiteX4" fmla="*/ 151240 w 532833"/>
                    <a:gd name="connsiteY4" fmla="*/ 301921 h 450536"/>
                    <a:gd name="connsiteX5" fmla="*/ 257956 w 532833"/>
                    <a:gd name="connsiteY5" fmla="*/ 389416 h 450536"/>
                    <a:gd name="connsiteX6" fmla="*/ 375106 w 532833"/>
                    <a:gd name="connsiteY6" fmla="*/ 420884 h 450536"/>
                    <a:gd name="connsiteX7" fmla="*/ 532833 w 532833"/>
                    <a:gd name="connsiteY7" fmla="*/ 419987 h 450536"/>
                    <a:gd name="connsiteX0" fmla="*/ 0 w 532833"/>
                    <a:gd name="connsiteY0" fmla="*/ 468838 h 468838"/>
                    <a:gd name="connsiteX1" fmla="*/ 71430 w 532833"/>
                    <a:gd name="connsiteY1" fmla="*/ 402304 h 468838"/>
                    <a:gd name="connsiteX2" fmla="*/ 79835 w 532833"/>
                    <a:gd name="connsiteY2" fmla="*/ 264090 h 468838"/>
                    <a:gd name="connsiteX3" fmla="*/ 110716 w 532833"/>
                    <a:gd name="connsiteY3" fmla="*/ 57544 h 468838"/>
                    <a:gd name="connsiteX4" fmla="*/ 186773 w 532833"/>
                    <a:gd name="connsiteY4" fmla="*/ 18635 h 468838"/>
                    <a:gd name="connsiteX5" fmla="*/ 151240 w 532833"/>
                    <a:gd name="connsiteY5" fmla="*/ 320223 h 468838"/>
                    <a:gd name="connsiteX6" fmla="*/ 257956 w 532833"/>
                    <a:gd name="connsiteY6" fmla="*/ 407718 h 468838"/>
                    <a:gd name="connsiteX7" fmla="*/ 375106 w 532833"/>
                    <a:gd name="connsiteY7" fmla="*/ 439186 h 468838"/>
                    <a:gd name="connsiteX8" fmla="*/ 532833 w 532833"/>
                    <a:gd name="connsiteY8" fmla="*/ 438289 h 468838"/>
                    <a:gd name="connsiteX0" fmla="*/ 0 w 532833"/>
                    <a:gd name="connsiteY0" fmla="*/ 461235 h 461235"/>
                    <a:gd name="connsiteX1" fmla="*/ 71430 w 532833"/>
                    <a:gd name="connsiteY1" fmla="*/ 394701 h 461235"/>
                    <a:gd name="connsiteX2" fmla="*/ 79835 w 532833"/>
                    <a:gd name="connsiteY2" fmla="*/ 256487 h 461235"/>
                    <a:gd name="connsiteX3" fmla="*/ 110716 w 532833"/>
                    <a:gd name="connsiteY3" fmla="*/ 49941 h 461235"/>
                    <a:gd name="connsiteX4" fmla="*/ 186773 w 532833"/>
                    <a:gd name="connsiteY4" fmla="*/ 11032 h 461235"/>
                    <a:gd name="connsiteX5" fmla="*/ 272672 w 532833"/>
                    <a:gd name="connsiteY5" fmla="*/ 208934 h 461235"/>
                    <a:gd name="connsiteX6" fmla="*/ 257956 w 532833"/>
                    <a:gd name="connsiteY6" fmla="*/ 400115 h 461235"/>
                    <a:gd name="connsiteX7" fmla="*/ 375106 w 532833"/>
                    <a:gd name="connsiteY7" fmla="*/ 431583 h 461235"/>
                    <a:gd name="connsiteX8" fmla="*/ 532833 w 532833"/>
                    <a:gd name="connsiteY8" fmla="*/ 430686 h 461235"/>
                    <a:gd name="connsiteX0" fmla="*/ 0 w 532833"/>
                    <a:gd name="connsiteY0" fmla="*/ 461235 h 461235"/>
                    <a:gd name="connsiteX1" fmla="*/ 71430 w 532833"/>
                    <a:gd name="connsiteY1" fmla="*/ 394701 h 461235"/>
                    <a:gd name="connsiteX2" fmla="*/ 79835 w 532833"/>
                    <a:gd name="connsiteY2" fmla="*/ 256487 h 461235"/>
                    <a:gd name="connsiteX3" fmla="*/ 110716 w 532833"/>
                    <a:gd name="connsiteY3" fmla="*/ 49941 h 461235"/>
                    <a:gd name="connsiteX4" fmla="*/ 186773 w 532833"/>
                    <a:gd name="connsiteY4" fmla="*/ 11032 h 461235"/>
                    <a:gd name="connsiteX5" fmla="*/ 272672 w 532833"/>
                    <a:gd name="connsiteY5" fmla="*/ 208934 h 461235"/>
                    <a:gd name="connsiteX6" fmla="*/ 334232 w 532833"/>
                    <a:gd name="connsiteY6" fmla="*/ 388905 h 461235"/>
                    <a:gd name="connsiteX7" fmla="*/ 375106 w 532833"/>
                    <a:gd name="connsiteY7" fmla="*/ 431583 h 461235"/>
                    <a:gd name="connsiteX8" fmla="*/ 532833 w 532833"/>
                    <a:gd name="connsiteY8" fmla="*/ 430686 h 461235"/>
                    <a:gd name="connsiteX0" fmla="*/ 0 w 532833"/>
                    <a:gd name="connsiteY0" fmla="*/ 461235 h 461235"/>
                    <a:gd name="connsiteX1" fmla="*/ 71430 w 532833"/>
                    <a:gd name="connsiteY1" fmla="*/ 394701 h 461235"/>
                    <a:gd name="connsiteX2" fmla="*/ 79835 w 532833"/>
                    <a:gd name="connsiteY2" fmla="*/ 256487 h 461235"/>
                    <a:gd name="connsiteX3" fmla="*/ 110716 w 532833"/>
                    <a:gd name="connsiteY3" fmla="*/ 49941 h 461235"/>
                    <a:gd name="connsiteX4" fmla="*/ 186773 w 532833"/>
                    <a:gd name="connsiteY4" fmla="*/ 11032 h 461235"/>
                    <a:gd name="connsiteX5" fmla="*/ 272672 w 532833"/>
                    <a:gd name="connsiteY5" fmla="*/ 208934 h 461235"/>
                    <a:gd name="connsiteX6" fmla="*/ 334232 w 532833"/>
                    <a:gd name="connsiteY6" fmla="*/ 388905 h 461235"/>
                    <a:gd name="connsiteX7" fmla="*/ 446536 w 532833"/>
                    <a:gd name="connsiteY7" fmla="*/ 437188 h 461235"/>
                    <a:gd name="connsiteX8" fmla="*/ 532833 w 532833"/>
                    <a:gd name="connsiteY8" fmla="*/ 430686 h 461235"/>
                    <a:gd name="connsiteX0" fmla="*/ 0 w 532833"/>
                    <a:gd name="connsiteY0" fmla="*/ 450239 h 450239"/>
                    <a:gd name="connsiteX1" fmla="*/ 71430 w 532833"/>
                    <a:gd name="connsiteY1" fmla="*/ 383705 h 450239"/>
                    <a:gd name="connsiteX2" fmla="*/ 79835 w 532833"/>
                    <a:gd name="connsiteY2" fmla="*/ 245491 h 450239"/>
                    <a:gd name="connsiteX3" fmla="*/ 110716 w 532833"/>
                    <a:gd name="connsiteY3" fmla="*/ 38945 h 450239"/>
                    <a:gd name="connsiteX4" fmla="*/ 186773 w 532833"/>
                    <a:gd name="connsiteY4" fmla="*/ 36 h 450239"/>
                    <a:gd name="connsiteX5" fmla="*/ 239291 w 532833"/>
                    <a:gd name="connsiteY5" fmla="*/ 39448 h 450239"/>
                    <a:gd name="connsiteX6" fmla="*/ 272672 w 532833"/>
                    <a:gd name="connsiteY6" fmla="*/ 197938 h 450239"/>
                    <a:gd name="connsiteX7" fmla="*/ 334232 w 532833"/>
                    <a:gd name="connsiteY7" fmla="*/ 377909 h 450239"/>
                    <a:gd name="connsiteX8" fmla="*/ 446536 w 532833"/>
                    <a:gd name="connsiteY8" fmla="*/ 426192 h 450239"/>
                    <a:gd name="connsiteX9" fmla="*/ 532833 w 532833"/>
                    <a:gd name="connsiteY9" fmla="*/ 419690 h 450239"/>
                    <a:gd name="connsiteX0" fmla="*/ 0 w 532833"/>
                    <a:gd name="connsiteY0" fmla="*/ 451657 h 451657"/>
                    <a:gd name="connsiteX1" fmla="*/ 71430 w 532833"/>
                    <a:gd name="connsiteY1" fmla="*/ 385123 h 451657"/>
                    <a:gd name="connsiteX2" fmla="*/ 79835 w 532833"/>
                    <a:gd name="connsiteY2" fmla="*/ 246909 h 451657"/>
                    <a:gd name="connsiteX3" fmla="*/ 128573 w 532833"/>
                    <a:gd name="connsiteY3" fmla="*/ 76829 h 451657"/>
                    <a:gd name="connsiteX4" fmla="*/ 186773 w 532833"/>
                    <a:gd name="connsiteY4" fmla="*/ 1454 h 451657"/>
                    <a:gd name="connsiteX5" fmla="*/ 239291 w 532833"/>
                    <a:gd name="connsiteY5" fmla="*/ 40866 h 451657"/>
                    <a:gd name="connsiteX6" fmla="*/ 272672 w 532833"/>
                    <a:gd name="connsiteY6" fmla="*/ 199356 h 451657"/>
                    <a:gd name="connsiteX7" fmla="*/ 334232 w 532833"/>
                    <a:gd name="connsiteY7" fmla="*/ 379327 h 451657"/>
                    <a:gd name="connsiteX8" fmla="*/ 446536 w 532833"/>
                    <a:gd name="connsiteY8" fmla="*/ 427610 h 451657"/>
                    <a:gd name="connsiteX9" fmla="*/ 532833 w 532833"/>
                    <a:gd name="connsiteY9" fmla="*/ 421108 h 451657"/>
                    <a:gd name="connsiteX0" fmla="*/ 0 w 532833"/>
                    <a:gd name="connsiteY0" fmla="*/ 450206 h 450206"/>
                    <a:gd name="connsiteX1" fmla="*/ 71430 w 532833"/>
                    <a:gd name="connsiteY1" fmla="*/ 383672 h 450206"/>
                    <a:gd name="connsiteX2" fmla="*/ 79835 w 532833"/>
                    <a:gd name="connsiteY2" fmla="*/ 245458 h 450206"/>
                    <a:gd name="connsiteX3" fmla="*/ 128573 w 532833"/>
                    <a:gd name="connsiteY3" fmla="*/ 75378 h 450206"/>
                    <a:gd name="connsiteX4" fmla="*/ 186773 w 532833"/>
                    <a:gd name="connsiteY4" fmla="*/ 3 h 450206"/>
                    <a:gd name="connsiteX5" fmla="*/ 239291 w 532833"/>
                    <a:gd name="connsiteY5" fmla="*/ 73040 h 450206"/>
                    <a:gd name="connsiteX6" fmla="*/ 272672 w 532833"/>
                    <a:gd name="connsiteY6" fmla="*/ 197905 h 450206"/>
                    <a:gd name="connsiteX7" fmla="*/ 334232 w 532833"/>
                    <a:gd name="connsiteY7" fmla="*/ 377876 h 450206"/>
                    <a:gd name="connsiteX8" fmla="*/ 446536 w 532833"/>
                    <a:gd name="connsiteY8" fmla="*/ 426159 h 450206"/>
                    <a:gd name="connsiteX9" fmla="*/ 532833 w 532833"/>
                    <a:gd name="connsiteY9" fmla="*/ 419657 h 450206"/>
                    <a:gd name="connsiteX0" fmla="*/ 0 w 532833"/>
                    <a:gd name="connsiteY0" fmla="*/ 450206 h 450206"/>
                    <a:gd name="connsiteX1" fmla="*/ 71430 w 532833"/>
                    <a:gd name="connsiteY1" fmla="*/ 383672 h 450206"/>
                    <a:gd name="connsiteX2" fmla="*/ 111978 w 532833"/>
                    <a:gd name="connsiteY2" fmla="*/ 231715 h 450206"/>
                    <a:gd name="connsiteX3" fmla="*/ 128573 w 532833"/>
                    <a:gd name="connsiteY3" fmla="*/ 75378 h 450206"/>
                    <a:gd name="connsiteX4" fmla="*/ 186773 w 532833"/>
                    <a:gd name="connsiteY4" fmla="*/ 3 h 450206"/>
                    <a:gd name="connsiteX5" fmla="*/ 239291 w 532833"/>
                    <a:gd name="connsiteY5" fmla="*/ 73040 h 450206"/>
                    <a:gd name="connsiteX6" fmla="*/ 272672 w 532833"/>
                    <a:gd name="connsiteY6" fmla="*/ 197905 h 450206"/>
                    <a:gd name="connsiteX7" fmla="*/ 334232 w 532833"/>
                    <a:gd name="connsiteY7" fmla="*/ 377876 h 450206"/>
                    <a:gd name="connsiteX8" fmla="*/ 446536 w 532833"/>
                    <a:gd name="connsiteY8" fmla="*/ 426159 h 450206"/>
                    <a:gd name="connsiteX9" fmla="*/ 532833 w 532833"/>
                    <a:gd name="connsiteY9" fmla="*/ 419657 h 450206"/>
                    <a:gd name="connsiteX0" fmla="*/ 0 w 532833"/>
                    <a:gd name="connsiteY0" fmla="*/ 450206 h 450206"/>
                    <a:gd name="connsiteX1" fmla="*/ 71430 w 532833"/>
                    <a:gd name="connsiteY1" fmla="*/ 383672 h 450206"/>
                    <a:gd name="connsiteX2" fmla="*/ 111978 w 532833"/>
                    <a:gd name="connsiteY2" fmla="*/ 231715 h 450206"/>
                    <a:gd name="connsiteX3" fmla="*/ 128573 w 532833"/>
                    <a:gd name="connsiteY3" fmla="*/ 75378 h 450206"/>
                    <a:gd name="connsiteX4" fmla="*/ 186773 w 532833"/>
                    <a:gd name="connsiteY4" fmla="*/ 3 h 450206"/>
                    <a:gd name="connsiteX5" fmla="*/ 239291 w 532833"/>
                    <a:gd name="connsiteY5" fmla="*/ 73040 h 450206"/>
                    <a:gd name="connsiteX6" fmla="*/ 272672 w 532833"/>
                    <a:gd name="connsiteY6" fmla="*/ 231715 h 450206"/>
                    <a:gd name="connsiteX7" fmla="*/ 334232 w 532833"/>
                    <a:gd name="connsiteY7" fmla="*/ 377876 h 450206"/>
                    <a:gd name="connsiteX8" fmla="*/ 446536 w 532833"/>
                    <a:gd name="connsiteY8" fmla="*/ 426159 h 450206"/>
                    <a:gd name="connsiteX9" fmla="*/ 532833 w 532833"/>
                    <a:gd name="connsiteY9" fmla="*/ 419657 h 450206"/>
                    <a:gd name="connsiteX0" fmla="*/ 0 w 532833"/>
                    <a:gd name="connsiteY0" fmla="*/ 450206 h 450206"/>
                    <a:gd name="connsiteX1" fmla="*/ 96430 w 532833"/>
                    <a:gd name="connsiteY1" fmla="*/ 380867 h 450206"/>
                    <a:gd name="connsiteX2" fmla="*/ 111978 w 532833"/>
                    <a:gd name="connsiteY2" fmla="*/ 231715 h 450206"/>
                    <a:gd name="connsiteX3" fmla="*/ 128573 w 532833"/>
                    <a:gd name="connsiteY3" fmla="*/ 75378 h 450206"/>
                    <a:gd name="connsiteX4" fmla="*/ 186773 w 532833"/>
                    <a:gd name="connsiteY4" fmla="*/ 3 h 450206"/>
                    <a:gd name="connsiteX5" fmla="*/ 239291 w 532833"/>
                    <a:gd name="connsiteY5" fmla="*/ 73040 h 450206"/>
                    <a:gd name="connsiteX6" fmla="*/ 272672 w 532833"/>
                    <a:gd name="connsiteY6" fmla="*/ 231715 h 450206"/>
                    <a:gd name="connsiteX7" fmla="*/ 334232 w 532833"/>
                    <a:gd name="connsiteY7" fmla="*/ 377876 h 450206"/>
                    <a:gd name="connsiteX8" fmla="*/ 446536 w 532833"/>
                    <a:gd name="connsiteY8" fmla="*/ 426159 h 450206"/>
                    <a:gd name="connsiteX9" fmla="*/ 532833 w 532833"/>
                    <a:gd name="connsiteY9" fmla="*/ 419657 h 450206"/>
                    <a:gd name="connsiteX0" fmla="*/ 0 w 532833"/>
                    <a:gd name="connsiteY0" fmla="*/ 450206 h 450206"/>
                    <a:gd name="connsiteX1" fmla="*/ 64287 w 532833"/>
                    <a:gd name="connsiteY1" fmla="*/ 425744 h 450206"/>
                    <a:gd name="connsiteX2" fmla="*/ 111978 w 532833"/>
                    <a:gd name="connsiteY2" fmla="*/ 231715 h 450206"/>
                    <a:gd name="connsiteX3" fmla="*/ 128573 w 532833"/>
                    <a:gd name="connsiteY3" fmla="*/ 75378 h 450206"/>
                    <a:gd name="connsiteX4" fmla="*/ 186773 w 532833"/>
                    <a:gd name="connsiteY4" fmla="*/ 3 h 450206"/>
                    <a:gd name="connsiteX5" fmla="*/ 239291 w 532833"/>
                    <a:gd name="connsiteY5" fmla="*/ 73040 h 450206"/>
                    <a:gd name="connsiteX6" fmla="*/ 272672 w 532833"/>
                    <a:gd name="connsiteY6" fmla="*/ 231715 h 450206"/>
                    <a:gd name="connsiteX7" fmla="*/ 334232 w 532833"/>
                    <a:gd name="connsiteY7" fmla="*/ 377876 h 450206"/>
                    <a:gd name="connsiteX8" fmla="*/ 446536 w 532833"/>
                    <a:gd name="connsiteY8" fmla="*/ 426159 h 450206"/>
                    <a:gd name="connsiteX9" fmla="*/ 532833 w 532833"/>
                    <a:gd name="connsiteY9" fmla="*/ 419657 h 450206"/>
                    <a:gd name="connsiteX0" fmla="*/ 0 w 532833"/>
                    <a:gd name="connsiteY0" fmla="*/ 450206 h 450206"/>
                    <a:gd name="connsiteX1" fmla="*/ 64287 w 532833"/>
                    <a:gd name="connsiteY1" fmla="*/ 425744 h 450206"/>
                    <a:gd name="connsiteX2" fmla="*/ 103573 w 532833"/>
                    <a:gd name="connsiteY2" fmla="*/ 335959 h 450206"/>
                    <a:gd name="connsiteX3" fmla="*/ 111978 w 532833"/>
                    <a:gd name="connsiteY3" fmla="*/ 231715 h 450206"/>
                    <a:gd name="connsiteX4" fmla="*/ 128573 w 532833"/>
                    <a:gd name="connsiteY4" fmla="*/ 75378 h 450206"/>
                    <a:gd name="connsiteX5" fmla="*/ 186773 w 532833"/>
                    <a:gd name="connsiteY5" fmla="*/ 3 h 450206"/>
                    <a:gd name="connsiteX6" fmla="*/ 239291 w 532833"/>
                    <a:gd name="connsiteY6" fmla="*/ 73040 h 450206"/>
                    <a:gd name="connsiteX7" fmla="*/ 272672 w 532833"/>
                    <a:gd name="connsiteY7" fmla="*/ 231715 h 450206"/>
                    <a:gd name="connsiteX8" fmla="*/ 334232 w 532833"/>
                    <a:gd name="connsiteY8" fmla="*/ 377876 h 450206"/>
                    <a:gd name="connsiteX9" fmla="*/ 446536 w 532833"/>
                    <a:gd name="connsiteY9" fmla="*/ 426159 h 450206"/>
                    <a:gd name="connsiteX10" fmla="*/ 532833 w 532833"/>
                    <a:gd name="connsiteY10" fmla="*/ 419657 h 450206"/>
                    <a:gd name="connsiteX0" fmla="*/ 0 w 532833"/>
                    <a:gd name="connsiteY0" fmla="*/ 450217 h 450217"/>
                    <a:gd name="connsiteX1" fmla="*/ 64287 w 532833"/>
                    <a:gd name="connsiteY1" fmla="*/ 425755 h 450217"/>
                    <a:gd name="connsiteX2" fmla="*/ 103573 w 532833"/>
                    <a:gd name="connsiteY2" fmla="*/ 335970 h 450217"/>
                    <a:gd name="connsiteX3" fmla="*/ 111978 w 532833"/>
                    <a:gd name="connsiteY3" fmla="*/ 231726 h 450217"/>
                    <a:gd name="connsiteX4" fmla="*/ 128573 w 532833"/>
                    <a:gd name="connsiteY4" fmla="*/ 75389 h 450217"/>
                    <a:gd name="connsiteX5" fmla="*/ 186773 w 532833"/>
                    <a:gd name="connsiteY5" fmla="*/ 14 h 450217"/>
                    <a:gd name="connsiteX6" fmla="*/ 253576 w 532833"/>
                    <a:gd name="connsiteY6" fmla="*/ 70247 h 450217"/>
                    <a:gd name="connsiteX7" fmla="*/ 272672 w 532833"/>
                    <a:gd name="connsiteY7" fmla="*/ 231726 h 450217"/>
                    <a:gd name="connsiteX8" fmla="*/ 334232 w 532833"/>
                    <a:gd name="connsiteY8" fmla="*/ 377887 h 450217"/>
                    <a:gd name="connsiteX9" fmla="*/ 446536 w 532833"/>
                    <a:gd name="connsiteY9" fmla="*/ 426170 h 450217"/>
                    <a:gd name="connsiteX10" fmla="*/ 532833 w 532833"/>
                    <a:gd name="connsiteY10" fmla="*/ 419668 h 450217"/>
                    <a:gd name="connsiteX0" fmla="*/ 0 w 532833"/>
                    <a:gd name="connsiteY0" fmla="*/ 450217 h 450217"/>
                    <a:gd name="connsiteX1" fmla="*/ 64287 w 532833"/>
                    <a:gd name="connsiteY1" fmla="*/ 425755 h 450217"/>
                    <a:gd name="connsiteX2" fmla="*/ 103573 w 532833"/>
                    <a:gd name="connsiteY2" fmla="*/ 335970 h 450217"/>
                    <a:gd name="connsiteX3" fmla="*/ 111978 w 532833"/>
                    <a:gd name="connsiteY3" fmla="*/ 231726 h 450217"/>
                    <a:gd name="connsiteX4" fmla="*/ 128573 w 532833"/>
                    <a:gd name="connsiteY4" fmla="*/ 75389 h 450217"/>
                    <a:gd name="connsiteX5" fmla="*/ 186773 w 532833"/>
                    <a:gd name="connsiteY5" fmla="*/ 14 h 450217"/>
                    <a:gd name="connsiteX6" fmla="*/ 253576 w 532833"/>
                    <a:gd name="connsiteY6" fmla="*/ 70247 h 450217"/>
                    <a:gd name="connsiteX7" fmla="*/ 297672 w 532833"/>
                    <a:gd name="connsiteY7" fmla="*/ 231721 h 450217"/>
                    <a:gd name="connsiteX8" fmla="*/ 334232 w 532833"/>
                    <a:gd name="connsiteY8" fmla="*/ 377887 h 450217"/>
                    <a:gd name="connsiteX9" fmla="*/ 446536 w 532833"/>
                    <a:gd name="connsiteY9" fmla="*/ 426170 h 450217"/>
                    <a:gd name="connsiteX10" fmla="*/ 532833 w 532833"/>
                    <a:gd name="connsiteY10" fmla="*/ 419668 h 450217"/>
                    <a:gd name="connsiteX0" fmla="*/ 0 w 532833"/>
                    <a:gd name="connsiteY0" fmla="*/ 450217 h 450217"/>
                    <a:gd name="connsiteX1" fmla="*/ 64287 w 532833"/>
                    <a:gd name="connsiteY1" fmla="*/ 425755 h 450217"/>
                    <a:gd name="connsiteX2" fmla="*/ 103573 w 532833"/>
                    <a:gd name="connsiteY2" fmla="*/ 335970 h 450217"/>
                    <a:gd name="connsiteX3" fmla="*/ 111978 w 532833"/>
                    <a:gd name="connsiteY3" fmla="*/ 231726 h 450217"/>
                    <a:gd name="connsiteX4" fmla="*/ 128573 w 532833"/>
                    <a:gd name="connsiteY4" fmla="*/ 75389 h 450217"/>
                    <a:gd name="connsiteX5" fmla="*/ 186773 w 532833"/>
                    <a:gd name="connsiteY5" fmla="*/ 14 h 450217"/>
                    <a:gd name="connsiteX6" fmla="*/ 253576 w 532833"/>
                    <a:gd name="connsiteY6" fmla="*/ 70247 h 450217"/>
                    <a:gd name="connsiteX7" fmla="*/ 297672 w 532833"/>
                    <a:gd name="connsiteY7" fmla="*/ 231721 h 450217"/>
                    <a:gd name="connsiteX8" fmla="*/ 366375 w 532833"/>
                    <a:gd name="connsiteY8" fmla="*/ 369472 h 450217"/>
                    <a:gd name="connsiteX9" fmla="*/ 446536 w 532833"/>
                    <a:gd name="connsiteY9" fmla="*/ 426170 h 450217"/>
                    <a:gd name="connsiteX10" fmla="*/ 532833 w 532833"/>
                    <a:gd name="connsiteY10" fmla="*/ 419668 h 450217"/>
                    <a:gd name="connsiteX0" fmla="*/ 0 w 535725"/>
                    <a:gd name="connsiteY0" fmla="*/ 450217 h 450217"/>
                    <a:gd name="connsiteX1" fmla="*/ 64287 w 535725"/>
                    <a:gd name="connsiteY1" fmla="*/ 425755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92884 w 535725"/>
                    <a:gd name="connsiteY1" fmla="*/ 411731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53564 w 535725"/>
                    <a:gd name="connsiteY1" fmla="*/ 434171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53564 w 535725"/>
                    <a:gd name="connsiteY1" fmla="*/ 413216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53564 w 535725"/>
                    <a:gd name="connsiteY1" fmla="*/ 413216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53564 w 535725"/>
                    <a:gd name="connsiteY1" fmla="*/ 413216 h 450217"/>
                    <a:gd name="connsiteX2" fmla="*/ 103573 w 535725"/>
                    <a:gd name="connsiteY2" fmla="*/ 335970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217 h 450217"/>
                    <a:gd name="connsiteX1" fmla="*/ 53564 w 535725"/>
                    <a:gd name="connsiteY1" fmla="*/ 413216 h 450217"/>
                    <a:gd name="connsiteX2" fmla="*/ 91434 w 535725"/>
                    <a:gd name="connsiteY2" fmla="*/ 334646 h 450217"/>
                    <a:gd name="connsiteX3" fmla="*/ 111978 w 535725"/>
                    <a:gd name="connsiteY3" fmla="*/ 231726 h 450217"/>
                    <a:gd name="connsiteX4" fmla="*/ 128573 w 535725"/>
                    <a:gd name="connsiteY4" fmla="*/ 75389 h 450217"/>
                    <a:gd name="connsiteX5" fmla="*/ 186773 w 535725"/>
                    <a:gd name="connsiteY5" fmla="*/ 14 h 450217"/>
                    <a:gd name="connsiteX6" fmla="*/ 253576 w 535725"/>
                    <a:gd name="connsiteY6" fmla="*/ 70247 h 450217"/>
                    <a:gd name="connsiteX7" fmla="*/ 297672 w 535725"/>
                    <a:gd name="connsiteY7" fmla="*/ 231721 h 450217"/>
                    <a:gd name="connsiteX8" fmla="*/ 366375 w 535725"/>
                    <a:gd name="connsiteY8" fmla="*/ 369472 h 450217"/>
                    <a:gd name="connsiteX9" fmla="*/ 446536 w 535725"/>
                    <a:gd name="connsiteY9" fmla="*/ 426170 h 450217"/>
                    <a:gd name="connsiteX10" fmla="*/ 535725 w 535725"/>
                    <a:gd name="connsiteY10" fmla="*/ 430888 h 450217"/>
                    <a:gd name="connsiteX0" fmla="*/ 0 w 535725"/>
                    <a:gd name="connsiteY0" fmla="*/ 450560 h 450560"/>
                    <a:gd name="connsiteX1" fmla="*/ 53564 w 535725"/>
                    <a:gd name="connsiteY1" fmla="*/ 413559 h 450560"/>
                    <a:gd name="connsiteX2" fmla="*/ 91434 w 535725"/>
                    <a:gd name="connsiteY2" fmla="*/ 334989 h 450560"/>
                    <a:gd name="connsiteX3" fmla="*/ 111978 w 535725"/>
                    <a:gd name="connsiteY3" fmla="*/ 232069 h 450560"/>
                    <a:gd name="connsiteX4" fmla="*/ 128573 w 535725"/>
                    <a:gd name="connsiteY4" fmla="*/ 98592 h 450560"/>
                    <a:gd name="connsiteX5" fmla="*/ 186773 w 535725"/>
                    <a:gd name="connsiteY5" fmla="*/ 357 h 450560"/>
                    <a:gd name="connsiteX6" fmla="*/ 253576 w 535725"/>
                    <a:gd name="connsiteY6" fmla="*/ 70590 h 450560"/>
                    <a:gd name="connsiteX7" fmla="*/ 297672 w 535725"/>
                    <a:gd name="connsiteY7" fmla="*/ 232064 h 450560"/>
                    <a:gd name="connsiteX8" fmla="*/ 366375 w 535725"/>
                    <a:gd name="connsiteY8" fmla="*/ 369815 h 450560"/>
                    <a:gd name="connsiteX9" fmla="*/ 446536 w 535725"/>
                    <a:gd name="connsiteY9" fmla="*/ 426513 h 450560"/>
                    <a:gd name="connsiteX10" fmla="*/ 535725 w 535725"/>
                    <a:gd name="connsiteY10" fmla="*/ 431231 h 450560"/>
                    <a:gd name="connsiteX0" fmla="*/ 0 w 535725"/>
                    <a:gd name="connsiteY0" fmla="*/ 452829 h 452829"/>
                    <a:gd name="connsiteX1" fmla="*/ 53564 w 535725"/>
                    <a:gd name="connsiteY1" fmla="*/ 415828 h 452829"/>
                    <a:gd name="connsiteX2" fmla="*/ 91434 w 535725"/>
                    <a:gd name="connsiteY2" fmla="*/ 337258 h 452829"/>
                    <a:gd name="connsiteX3" fmla="*/ 111978 w 535725"/>
                    <a:gd name="connsiteY3" fmla="*/ 234338 h 452829"/>
                    <a:gd name="connsiteX4" fmla="*/ 128573 w 535725"/>
                    <a:gd name="connsiteY4" fmla="*/ 100861 h 452829"/>
                    <a:gd name="connsiteX5" fmla="*/ 155376 w 535725"/>
                    <a:gd name="connsiteY5" fmla="*/ 23211 h 452829"/>
                    <a:gd name="connsiteX6" fmla="*/ 186773 w 535725"/>
                    <a:gd name="connsiteY6" fmla="*/ 2626 h 452829"/>
                    <a:gd name="connsiteX7" fmla="*/ 253576 w 535725"/>
                    <a:gd name="connsiteY7" fmla="*/ 72859 h 452829"/>
                    <a:gd name="connsiteX8" fmla="*/ 297672 w 535725"/>
                    <a:gd name="connsiteY8" fmla="*/ 234333 h 452829"/>
                    <a:gd name="connsiteX9" fmla="*/ 366375 w 535725"/>
                    <a:gd name="connsiteY9" fmla="*/ 372084 h 452829"/>
                    <a:gd name="connsiteX10" fmla="*/ 446536 w 535725"/>
                    <a:gd name="connsiteY10" fmla="*/ 428782 h 452829"/>
                    <a:gd name="connsiteX11" fmla="*/ 535725 w 535725"/>
                    <a:gd name="connsiteY11" fmla="*/ 433500 h 452829"/>
                    <a:gd name="connsiteX0" fmla="*/ 0 w 535725"/>
                    <a:gd name="connsiteY0" fmla="*/ 452630 h 452630"/>
                    <a:gd name="connsiteX1" fmla="*/ 53564 w 535725"/>
                    <a:gd name="connsiteY1" fmla="*/ 415629 h 452630"/>
                    <a:gd name="connsiteX2" fmla="*/ 91434 w 535725"/>
                    <a:gd name="connsiteY2" fmla="*/ 337059 h 452630"/>
                    <a:gd name="connsiteX3" fmla="*/ 111978 w 535725"/>
                    <a:gd name="connsiteY3" fmla="*/ 234139 h 452630"/>
                    <a:gd name="connsiteX4" fmla="*/ 128573 w 535725"/>
                    <a:gd name="connsiteY4" fmla="*/ 100662 h 452630"/>
                    <a:gd name="connsiteX5" fmla="*/ 155376 w 535725"/>
                    <a:gd name="connsiteY5" fmla="*/ 23012 h 452630"/>
                    <a:gd name="connsiteX6" fmla="*/ 186773 w 535725"/>
                    <a:gd name="connsiteY6" fmla="*/ 2427 h 452630"/>
                    <a:gd name="connsiteX7" fmla="*/ 253576 w 535725"/>
                    <a:gd name="connsiteY7" fmla="*/ 72660 h 452630"/>
                    <a:gd name="connsiteX8" fmla="*/ 297672 w 535725"/>
                    <a:gd name="connsiteY8" fmla="*/ 234134 h 452630"/>
                    <a:gd name="connsiteX9" fmla="*/ 366375 w 535725"/>
                    <a:gd name="connsiteY9" fmla="*/ 371885 h 452630"/>
                    <a:gd name="connsiteX10" fmla="*/ 446536 w 535725"/>
                    <a:gd name="connsiteY10" fmla="*/ 428583 h 452630"/>
                    <a:gd name="connsiteX11" fmla="*/ 535725 w 535725"/>
                    <a:gd name="connsiteY11" fmla="*/ 433301 h 452630"/>
                    <a:gd name="connsiteX0" fmla="*/ 0 w 535725"/>
                    <a:gd name="connsiteY0" fmla="*/ 450256 h 450256"/>
                    <a:gd name="connsiteX1" fmla="*/ 53564 w 535725"/>
                    <a:gd name="connsiteY1" fmla="*/ 413255 h 450256"/>
                    <a:gd name="connsiteX2" fmla="*/ 91434 w 535725"/>
                    <a:gd name="connsiteY2" fmla="*/ 334685 h 450256"/>
                    <a:gd name="connsiteX3" fmla="*/ 11197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58522 w 535725"/>
                    <a:gd name="connsiteY1" fmla="*/ 395743 h 450256"/>
                    <a:gd name="connsiteX2" fmla="*/ 91434 w 535725"/>
                    <a:gd name="connsiteY2" fmla="*/ 334685 h 450256"/>
                    <a:gd name="connsiteX3" fmla="*/ 11197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91434 w 535725"/>
                    <a:gd name="connsiteY2" fmla="*/ 334685 h 450256"/>
                    <a:gd name="connsiteX3" fmla="*/ 11197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91434 w 535725"/>
                    <a:gd name="connsiteY2" fmla="*/ 334685 h 450256"/>
                    <a:gd name="connsiteX3" fmla="*/ 11197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54243 w 535725"/>
                    <a:gd name="connsiteY2" fmla="*/ 334229 h 450256"/>
                    <a:gd name="connsiteX3" fmla="*/ 11197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54243 w 535725"/>
                    <a:gd name="connsiteY2" fmla="*/ 334229 h 450256"/>
                    <a:gd name="connsiteX3" fmla="*/ 69828 w 535725"/>
                    <a:gd name="connsiteY3" fmla="*/ 231765 h 450256"/>
                    <a:gd name="connsiteX4" fmla="*/ 128573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54243 w 535725"/>
                    <a:gd name="connsiteY2" fmla="*/ 334229 h 450256"/>
                    <a:gd name="connsiteX3" fmla="*/ 69828 w 535725"/>
                    <a:gd name="connsiteY3" fmla="*/ 231765 h 450256"/>
                    <a:gd name="connsiteX4" fmla="*/ 101299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54243 w 535725"/>
                    <a:gd name="connsiteY2" fmla="*/ 334229 h 450256"/>
                    <a:gd name="connsiteX3" fmla="*/ 82225 w 535725"/>
                    <a:gd name="connsiteY3" fmla="*/ 227874 h 450256"/>
                    <a:gd name="connsiteX4" fmla="*/ 101299 w 535725"/>
                    <a:gd name="connsiteY4" fmla="*/ 98288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0256 h 450256"/>
                    <a:gd name="connsiteX1" fmla="*/ 33729 w 535725"/>
                    <a:gd name="connsiteY1" fmla="*/ 389906 h 450256"/>
                    <a:gd name="connsiteX2" fmla="*/ 54243 w 535725"/>
                    <a:gd name="connsiteY2" fmla="*/ 334229 h 450256"/>
                    <a:gd name="connsiteX3" fmla="*/ 82225 w 535725"/>
                    <a:gd name="connsiteY3" fmla="*/ 227874 h 450256"/>
                    <a:gd name="connsiteX4" fmla="*/ 106258 w 535725"/>
                    <a:gd name="connsiteY4" fmla="*/ 74940 h 450256"/>
                    <a:gd name="connsiteX5" fmla="*/ 155376 w 535725"/>
                    <a:gd name="connsiteY5" fmla="*/ 20638 h 450256"/>
                    <a:gd name="connsiteX6" fmla="*/ 186773 w 535725"/>
                    <a:gd name="connsiteY6" fmla="*/ 53 h 450256"/>
                    <a:gd name="connsiteX7" fmla="*/ 218498 w 535725"/>
                    <a:gd name="connsiteY7" fmla="*/ 16671 h 450256"/>
                    <a:gd name="connsiteX8" fmla="*/ 253576 w 535725"/>
                    <a:gd name="connsiteY8" fmla="*/ 70286 h 450256"/>
                    <a:gd name="connsiteX9" fmla="*/ 297672 w 535725"/>
                    <a:gd name="connsiteY9" fmla="*/ 231760 h 450256"/>
                    <a:gd name="connsiteX10" fmla="*/ 366375 w 535725"/>
                    <a:gd name="connsiteY10" fmla="*/ 369511 h 450256"/>
                    <a:gd name="connsiteX11" fmla="*/ 446536 w 535725"/>
                    <a:gd name="connsiteY11" fmla="*/ 426209 h 450256"/>
                    <a:gd name="connsiteX12" fmla="*/ 535725 w 535725"/>
                    <a:gd name="connsiteY12" fmla="*/ 430927 h 450256"/>
                    <a:gd name="connsiteX0" fmla="*/ 0 w 535725"/>
                    <a:gd name="connsiteY0" fmla="*/ 451029 h 451029"/>
                    <a:gd name="connsiteX1" fmla="*/ 33729 w 535725"/>
                    <a:gd name="connsiteY1" fmla="*/ 390679 h 451029"/>
                    <a:gd name="connsiteX2" fmla="*/ 54243 w 535725"/>
                    <a:gd name="connsiteY2" fmla="*/ 335002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51029 h 451029"/>
                    <a:gd name="connsiteX1" fmla="*/ 33729 w 535725"/>
                    <a:gd name="connsiteY1" fmla="*/ 390679 h 451029"/>
                    <a:gd name="connsiteX2" fmla="*/ 54243 w 535725"/>
                    <a:gd name="connsiteY2" fmla="*/ 335002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51029 h 451029"/>
                    <a:gd name="connsiteX1" fmla="*/ 33729 w 535725"/>
                    <a:gd name="connsiteY1" fmla="*/ 390679 h 451029"/>
                    <a:gd name="connsiteX2" fmla="*/ 54243 w 535725"/>
                    <a:gd name="connsiteY2" fmla="*/ 335002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51029 h 451029"/>
                    <a:gd name="connsiteX1" fmla="*/ 33729 w 535725"/>
                    <a:gd name="connsiteY1" fmla="*/ 390679 h 451029"/>
                    <a:gd name="connsiteX2" fmla="*/ 54243 w 535725"/>
                    <a:gd name="connsiteY2" fmla="*/ 335002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51029 h 451029"/>
                    <a:gd name="connsiteX1" fmla="*/ 45867 w 535725"/>
                    <a:gd name="connsiteY1" fmla="*/ 388773 h 451029"/>
                    <a:gd name="connsiteX2" fmla="*/ 54243 w 535725"/>
                    <a:gd name="connsiteY2" fmla="*/ 335002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51029 h 451029"/>
                    <a:gd name="connsiteX1" fmla="*/ 45867 w 535725"/>
                    <a:gd name="connsiteY1" fmla="*/ 388773 h 451029"/>
                    <a:gd name="connsiteX2" fmla="*/ 59098 w 535725"/>
                    <a:gd name="connsiteY2" fmla="*/ 338589 h 451029"/>
                    <a:gd name="connsiteX3" fmla="*/ 82225 w 535725"/>
                    <a:gd name="connsiteY3" fmla="*/ 228647 h 451029"/>
                    <a:gd name="connsiteX4" fmla="*/ 106258 w 535725"/>
                    <a:gd name="connsiteY4" fmla="*/ 75713 h 451029"/>
                    <a:gd name="connsiteX5" fmla="*/ 128103 w 535725"/>
                    <a:gd name="connsiteY5" fmla="*/ 11683 h 451029"/>
                    <a:gd name="connsiteX6" fmla="*/ 186773 w 535725"/>
                    <a:gd name="connsiteY6" fmla="*/ 826 h 451029"/>
                    <a:gd name="connsiteX7" fmla="*/ 218498 w 535725"/>
                    <a:gd name="connsiteY7" fmla="*/ 17444 h 451029"/>
                    <a:gd name="connsiteX8" fmla="*/ 253576 w 535725"/>
                    <a:gd name="connsiteY8" fmla="*/ 71059 h 451029"/>
                    <a:gd name="connsiteX9" fmla="*/ 297672 w 535725"/>
                    <a:gd name="connsiteY9" fmla="*/ 232533 h 451029"/>
                    <a:gd name="connsiteX10" fmla="*/ 366375 w 535725"/>
                    <a:gd name="connsiteY10" fmla="*/ 370284 h 451029"/>
                    <a:gd name="connsiteX11" fmla="*/ 446536 w 535725"/>
                    <a:gd name="connsiteY11" fmla="*/ 426982 h 451029"/>
                    <a:gd name="connsiteX12" fmla="*/ 535725 w 535725"/>
                    <a:gd name="connsiteY12" fmla="*/ 431700 h 451029"/>
                    <a:gd name="connsiteX0" fmla="*/ 0 w 535725"/>
                    <a:gd name="connsiteY0" fmla="*/ 442337 h 442337"/>
                    <a:gd name="connsiteX1" fmla="*/ 45867 w 535725"/>
                    <a:gd name="connsiteY1" fmla="*/ 380081 h 442337"/>
                    <a:gd name="connsiteX2" fmla="*/ 59098 w 535725"/>
                    <a:gd name="connsiteY2" fmla="*/ 329897 h 442337"/>
                    <a:gd name="connsiteX3" fmla="*/ 82225 w 535725"/>
                    <a:gd name="connsiteY3" fmla="*/ 219955 h 442337"/>
                    <a:gd name="connsiteX4" fmla="*/ 106258 w 535725"/>
                    <a:gd name="connsiteY4" fmla="*/ 67021 h 442337"/>
                    <a:gd name="connsiteX5" fmla="*/ 128103 w 535725"/>
                    <a:gd name="connsiteY5" fmla="*/ 2991 h 442337"/>
                    <a:gd name="connsiteX6" fmla="*/ 162495 w 535725"/>
                    <a:gd name="connsiteY6" fmla="*/ 32155 h 442337"/>
                    <a:gd name="connsiteX7" fmla="*/ 218498 w 535725"/>
                    <a:gd name="connsiteY7" fmla="*/ 8752 h 442337"/>
                    <a:gd name="connsiteX8" fmla="*/ 253576 w 535725"/>
                    <a:gd name="connsiteY8" fmla="*/ 62367 h 442337"/>
                    <a:gd name="connsiteX9" fmla="*/ 297672 w 535725"/>
                    <a:gd name="connsiteY9" fmla="*/ 223841 h 442337"/>
                    <a:gd name="connsiteX10" fmla="*/ 366375 w 535725"/>
                    <a:gd name="connsiteY10" fmla="*/ 361592 h 442337"/>
                    <a:gd name="connsiteX11" fmla="*/ 446536 w 535725"/>
                    <a:gd name="connsiteY11" fmla="*/ 418290 h 442337"/>
                    <a:gd name="connsiteX12" fmla="*/ 535725 w 535725"/>
                    <a:gd name="connsiteY12" fmla="*/ 423008 h 442337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53576 w 535725"/>
                    <a:gd name="connsiteY8" fmla="*/ 63310 h 443280"/>
                    <a:gd name="connsiteX9" fmla="*/ 297672 w 535725"/>
                    <a:gd name="connsiteY9" fmla="*/ 224784 h 443280"/>
                    <a:gd name="connsiteX10" fmla="*/ 366375 w 535725"/>
                    <a:gd name="connsiteY10" fmla="*/ 36253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24784 h 443280"/>
                    <a:gd name="connsiteX10" fmla="*/ 366375 w 535725"/>
                    <a:gd name="connsiteY10" fmla="*/ 36253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24784 h 443280"/>
                    <a:gd name="connsiteX10" fmla="*/ 366375 w 535725"/>
                    <a:gd name="connsiteY10" fmla="*/ 36253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66375 w 535725"/>
                    <a:gd name="connsiteY10" fmla="*/ 36253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297672 w 535725"/>
                    <a:gd name="connsiteY9" fmla="*/ 247647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34154 w 535725"/>
                    <a:gd name="connsiteY8" fmla="*/ 152855 h 443280"/>
                    <a:gd name="connsiteX9" fmla="*/ 300100 w 535725"/>
                    <a:gd name="connsiteY9" fmla="*/ 264794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280 h 443280"/>
                    <a:gd name="connsiteX1" fmla="*/ 45867 w 535725"/>
                    <a:gd name="connsiteY1" fmla="*/ 381024 h 443280"/>
                    <a:gd name="connsiteX2" fmla="*/ 59098 w 535725"/>
                    <a:gd name="connsiteY2" fmla="*/ 330840 h 443280"/>
                    <a:gd name="connsiteX3" fmla="*/ 82225 w 535725"/>
                    <a:gd name="connsiteY3" fmla="*/ 220898 h 443280"/>
                    <a:gd name="connsiteX4" fmla="*/ 106258 w 535725"/>
                    <a:gd name="connsiteY4" fmla="*/ 67964 h 443280"/>
                    <a:gd name="connsiteX5" fmla="*/ 128103 w 535725"/>
                    <a:gd name="connsiteY5" fmla="*/ 3934 h 443280"/>
                    <a:gd name="connsiteX6" fmla="*/ 162495 w 535725"/>
                    <a:gd name="connsiteY6" fmla="*/ 33098 h 443280"/>
                    <a:gd name="connsiteX7" fmla="*/ 196648 w 535725"/>
                    <a:gd name="connsiteY7" fmla="*/ 91680 h 443280"/>
                    <a:gd name="connsiteX8" fmla="*/ 229299 w 535725"/>
                    <a:gd name="connsiteY8" fmla="*/ 160476 h 443280"/>
                    <a:gd name="connsiteX9" fmla="*/ 300100 w 535725"/>
                    <a:gd name="connsiteY9" fmla="*/ 264794 h 443280"/>
                    <a:gd name="connsiteX10" fmla="*/ 388224 w 535725"/>
                    <a:gd name="connsiteY10" fmla="*/ 366345 h 443280"/>
                    <a:gd name="connsiteX11" fmla="*/ 446536 w 535725"/>
                    <a:gd name="connsiteY11" fmla="*/ 419233 h 443280"/>
                    <a:gd name="connsiteX12" fmla="*/ 535725 w 535725"/>
                    <a:gd name="connsiteY12" fmla="*/ 423951 h 443280"/>
                    <a:gd name="connsiteX0" fmla="*/ 0 w 535725"/>
                    <a:gd name="connsiteY0" fmla="*/ 443309 h 443309"/>
                    <a:gd name="connsiteX1" fmla="*/ 45867 w 535725"/>
                    <a:gd name="connsiteY1" fmla="*/ 381053 h 443309"/>
                    <a:gd name="connsiteX2" fmla="*/ 59098 w 535725"/>
                    <a:gd name="connsiteY2" fmla="*/ 330869 h 443309"/>
                    <a:gd name="connsiteX3" fmla="*/ 82225 w 535725"/>
                    <a:gd name="connsiteY3" fmla="*/ 220927 h 443309"/>
                    <a:gd name="connsiteX4" fmla="*/ 106258 w 535725"/>
                    <a:gd name="connsiteY4" fmla="*/ 67993 h 443309"/>
                    <a:gd name="connsiteX5" fmla="*/ 128103 w 535725"/>
                    <a:gd name="connsiteY5" fmla="*/ 3963 h 443309"/>
                    <a:gd name="connsiteX6" fmla="*/ 162495 w 535725"/>
                    <a:gd name="connsiteY6" fmla="*/ 33127 h 443309"/>
                    <a:gd name="connsiteX7" fmla="*/ 189365 w 535725"/>
                    <a:gd name="connsiteY7" fmla="*/ 93615 h 443309"/>
                    <a:gd name="connsiteX8" fmla="*/ 229299 w 535725"/>
                    <a:gd name="connsiteY8" fmla="*/ 160505 h 443309"/>
                    <a:gd name="connsiteX9" fmla="*/ 300100 w 535725"/>
                    <a:gd name="connsiteY9" fmla="*/ 264823 h 443309"/>
                    <a:gd name="connsiteX10" fmla="*/ 388224 w 535725"/>
                    <a:gd name="connsiteY10" fmla="*/ 366374 h 443309"/>
                    <a:gd name="connsiteX11" fmla="*/ 446536 w 535725"/>
                    <a:gd name="connsiteY11" fmla="*/ 419262 h 443309"/>
                    <a:gd name="connsiteX12" fmla="*/ 535725 w 535725"/>
                    <a:gd name="connsiteY12" fmla="*/ 423980 h 443309"/>
                    <a:gd name="connsiteX0" fmla="*/ 0 w 535725"/>
                    <a:gd name="connsiteY0" fmla="*/ 443309 h 443309"/>
                    <a:gd name="connsiteX1" fmla="*/ 45867 w 535725"/>
                    <a:gd name="connsiteY1" fmla="*/ 381053 h 443309"/>
                    <a:gd name="connsiteX2" fmla="*/ 59098 w 535725"/>
                    <a:gd name="connsiteY2" fmla="*/ 330869 h 443309"/>
                    <a:gd name="connsiteX3" fmla="*/ 82225 w 535725"/>
                    <a:gd name="connsiteY3" fmla="*/ 220927 h 443309"/>
                    <a:gd name="connsiteX4" fmla="*/ 106258 w 535725"/>
                    <a:gd name="connsiteY4" fmla="*/ 67993 h 443309"/>
                    <a:gd name="connsiteX5" fmla="*/ 128103 w 535725"/>
                    <a:gd name="connsiteY5" fmla="*/ 3963 h 443309"/>
                    <a:gd name="connsiteX6" fmla="*/ 162495 w 535725"/>
                    <a:gd name="connsiteY6" fmla="*/ 33127 h 443309"/>
                    <a:gd name="connsiteX7" fmla="*/ 189365 w 535725"/>
                    <a:gd name="connsiteY7" fmla="*/ 93615 h 443309"/>
                    <a:gd name="connsiteX8" fmla="*/ 229299 w 535725"/>
                    <a:gd name="connsiteY8" fmla="*/ 160505 h 443309"/>
                    <a:gd name="connsiteX9" fmla="*/ 300100 w 535725"/>
                    <a:gd name="connsiteY9" fmla="*/ 264823 h 443309"/>
                    <a:gd name="connsiteX10" fmla="*/ 388224 w 535725"/>
                    <a:gd name="connsiteY10" fmla="*/ 366374 h 443309"/>
                    <a:gd name="connsiteX11" fmla="*/ 446536 w 535725"/>
                    <a:gd name="connsiteY11" fmla="*/ 419262 h 443309"/>
                    <a:gd name="connsiteX12" fmla="*/ 535725 w 535725"/>
                    <a:gd name="connsiteY12" fmla="*/ 423980 h 443309"/>
                    <a:gd name="connsiteX0" fmla="*/ 0 w 535725"/>
                    <a:gd name="connsiteY0" fmla="*/ 443309 h 443309"/>
                    <a:gd name="connsiteX1" fmla="*/ 45867 w 535725"/>
                    <a:gd name="connsiteY1" fmla="*/ 381053 h 443309"/>
                    <a:gd name="connsiteX2" fmla="*/ 59098 w 535725"/>
                    <a:gd name="connsiteY2" fmla="*/ 330869 h 443309"/>
                    <a:gd name="connsiteX3" fmla="*/ 82225 w 535725"/>
                    <a:gd name="connsiteY3" fmla="*/ 220927 h 443309"/>
                    <a:gd name="connsiteX4" fmla="*/ 106258 w 535725"/>
                    <a:gd name="connsiteY4" fmla="*/ 67993 h 443309"/>
                    <a:gd name="connsiteX5" fmla="*/ 128103 w 535725"/>
                    <a:gd name="connsiteY5" fmla="*/ 3963 h 443309"/>
                    <a:gd name="connsiteX6" fmla="*/ 162495 w 535725"/>
                    <a:gd name="connsiteY6" fmla="*/ 33127 h 443309"/>
                    <a:gd name="connsiteX7" fmla="*/ 189365 w 535725"/>
                    <a:gd name="connsiteY7" fmla="*/ 93615 h 443309"/>
                    <a:gd name="connsiteX8" fmla="*/ 229299 w 535725"/>
                    <a:gd name="connsiteY8" fmla="*/ 160505 h 443309"/>
                    <a:gd name="connsiteX9" fmla="*/ 300100 w 535725"/>
                    <a:gd name="connsiteY9" fmla="*/ 264823 h 443309"/>
                    <a:gd name="connsiteX10" fmla="*/ 388224 w 535725"/>
                    <a:gd name="connsiteY10" fmla="*/ 366374 h 443309"/>
                    <a:gd name="connsiteX11" fmla="*/ 446536 w 535725"/>
                    <a:gd name="connsiteY11" fmla="*/ 419262 h 443309"/>
                    <a:gd name="connsiteX12" fmla="*/ 535725 w 535725"/>
                    <a:gd name="connsiteY12" fmla="*/ 423980 h 443309"/>
                    <a:gd name="connsiteX0" fmla="*/ 0 w 535725"/>
                    <a:gd name="connsiteY0" fmla="*/ 443309 h 443309"/>
                    <a:gd name="connsiteX1" fmla="*/ 45867 w 535725"/>
                    <a:gd name="connsiteY1" fmla="*/ 381053 h 443309"/>
                    <a:gd name="connsiteX2" fmla="*/ 59098 w 535725"/>
                    <a:gd name="connsiteY2" fmla="*/ 330869 h 443309"/>
                    <a:gd name="connsiteX3" fmla="*/ 82225 w 535725"/>
                    <a:gd name="connsiteY3" fmla="*/ 220927 h 443309"/>
                    <a:gd name="connsiteX4" fmla="*/ 106258 w 535725"/>
                    <a:gd name="connsiteY4" fmla="*/ 67993 h 443309"/>
                    <a:gd name="connsiteX5" fmla="*/ 128103 w 535725"/>
                    <a:gd name="connsiteY5" fmla="*/ 3963 h 443309"/>
                    <a:gd name="connsiteX6" fmla="*/ 162495 w 535725"/>
                    <a:gd name="connsiteY6" fmla="*/ 33127 h 443309"/>
                    <a:gd name="connsiteX7" fmla="*/ 189365 w 535725"/>
                    <a:gd name="connsiteY7" fmla="*/ 93615 h 443309"/>
                    <a:gd name="connsiteX8" fmla="*/ 229299 w 535725"/>
                    <a:gd name="connsiteY8" fmla="*/ 160505 h 443309"/>
                    <a:gd name="connsiteX9" fmla="*/ 300100 w 535725"/>
                    <a:gd name="connsiteY9" fmla="*/ 264823 h 443309"/>
                    <a:gd name="connsiteX10" fmla="*/ 388224 w 535725"/>
                    <a:gd name="connsiteY10" fmla="*/ 366374 h 443309"/>
                    <a:gd name="connsiteX11" fmla="*/ 446536 w 535725"/>
                    <a:gd name="connsiteY11" fmla="*/ 419262 h 443309"/>
                    <a:gd name="connsiteX12" fmla="*/ 535725 w 535725"/>
                    <a:gd name="connsiteY12" fmla="*/ 423980 h 443309"/>
                    <a:gd name="connsiteX0" fmla="*/ 0 w 535725"/>
                    <a:gd name="connsiteY0" fmla="*/ 443309 h 443309"/>
                    <a:gd name="connsiteX1" fmla="*/ 45867 w 535725"/>
                    <a:gd name="connsiteY1" fmla="*/ 381053 h 443309"/>
                    <a:gd name="connsiteX2" fmla="*/ 59098 w 535725"/>
                    <a:gd name="connsiteY2" fmla="*/ 330869 h 443309"/>
                    <a:gd name="connsiteX3" fmla="*/ 82225 w 535725"/>
                    <a:gd name="connsiteY3" fmla="*/ 220927 h 443309"/>
                    <a:gd name="connsiteX4" fmla="*/ 106258 w 535725"/>
                    <a:gd name="connsiteY4" fmla="*/ 67993 h 443309"/>
                    <a:gd name="connsiteX5" fmla="*/ 128103 w 535725"/>
                    <a:gd name="connsiteY5" fmla="*/ 3963 h 443309"/>
                    <a:gd name="connsiteX6" fmla="*/ 162495 w 535725"/>
                    <a:gd name="connsiteY6" fmla="*/ 33127 h 443309"/>
                    <a:gd name="connsiteX7" fmla="*/ 189365 w 535725"/>
                    <a:gd name="connsiteY7" fmla="*/ 93615 h 443309"/>
                    <a:gd name="connsiteX8" fmla="*/ 229299 w 535725"/>
                    <a:gd name="connsiteY8" fmla="*/ 160505 h 443309"/>
                    <a:gd name="connsiteX9" fmla="*/ 300100 w 535725"/>
                    <a:gd name="connsiteY9" fmla="*/ 264823 h 443309"/>
                    <a:gd name="connsiteX10" fmla="*/ 383369 w 535725"/>
                    <a:gd name="connsiteY10" fmla="*/ 375901 h 443309"/>
                    <a:gd name="connsiteX11" fmla="*/ 446536 w 535725"/>
                    <a:gd name="connsiteY11" fmla="*/ 419262 h 443309"/>
                    <a:gd name="connsiteX12" fmla="*/ 535725 w 535725"/>
                    <a:gd name="connsiteY12" fmla="*/ 423980 h 443309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29299 w 535725"/>
                    <a:gd name="connsiteY8" fmla="*/ 160450 h 443254"/>
                    <a:gd name="connsiteX9" fmla="*/ 300100 w 535725"/>
                    <a:gd name="connsiteY9" fmla="*/ 264768 h 443254"/>
                    <a:gd name="connsiteX10" fmla="*/ 383369 w 535725"/>
                    <a:gd name="connsiteY10" fmla="*/ 375846 h 443254"/>
                    <a:gd name="connsiteX11" fmla="*/ 446536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29299 w 535725"/>
                    <a:gd name="connsiteY8" fmla="*/ 160450 h 443254"/>
                    <a:gd name="connsiteX9" fmla="*/ 300100 w 535725"/>
                    <a:gd name="connsiteY9" fmla="*/ 264768 h 443254"/>
                    <a:gd name="connsiteX10" fmla="*/ 383369 w 535725"/>
                    <a:gd name="connsiteY10" fmla="*/ 375846 h 443254"/>
                    <a:gd name="connsiteX11" fmla="*/ 446536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43865 w 535725"/>
                    <a:gd name="connsiteY8" fmla="*/ 166173 h 443254"/>
                    <a:gd name="connsiteX9" fmla="*/ 300100 w 535725"/>
                    <a:gd name="connsiteY9" fmla="*/ 264768 h 443254"/>
                    <a:gd name="connsiteX10" fmla="*/ 383369 w 535725"/>
                    <a:gd name="connsiteY10" fmla="*/ 375846 h 443254"/>
                    <a:gd name="connsiteX11" fmla="*/ 446536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43865 w 535725"/>
                    <a:gd name="connsiteY8" fmla="*/ 166173 h 443254"/>
                    <a:gd name="connsiteX9" fmla="*/ 319522 w 535725"/>
                    <a:gd name="connsiteY9" fmla="*/ 272399 h 443254"/>
                    <a:gd name="connsiteX10" fmla="*/ 383369 w 535725"/>
                    <a:gd name="connsiteY10" fmla="*/ 375846 h 443254"/>
                    <a:gd name="connsiteX11" fmla="*/ 446536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43865 w 535725"/>
                    <a:gd name="connsiteY8" fmla="*/ 166173 h 443254"/>
                    <a:gd name="connsiteX9" fmla="*/ 319522 w 535725"/>
                    <a:gd name="connsiteY9" fmla="*/ 272399 h 443254"/>
                    <a:gd name="connsiteX10" fmla="*/ 412502 w 535725"/>
                    <a:gd name="connsiteY10" fmla="*/ 373938 h 443254"/>
                    <a:gd name="connsiteX11" fmla="*/ 446536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35725"/>
                    <a:gd name="connsiteY0" fmla="*/ 443254 h 443254"/>
                    <a:gd name="connsiteX1" fmla="*/ 45867 w 535725"/>
                    <a:gd name="connsiteY1" fmla="*/ 380998 h 443254"/>
                    <a:gd name="connsiteX2" fmla="*/ 59098 w 535725"/>
                    <a:gd name="connsiteY2" fmla="*/ 330814 h 443254"/>
                    <a:gd name="connsiteX3" fmla="*/ 82225 w 535725"/>
                    <a:gd name="connsiteY3" fmla="*/ 220872 h 443254"/>
                    <a:gd name="connsiteX4" fmla="*/ 106258 w 535725"/>
                    <a:gd name="connsiteY4" fmla="*/ 67938 h 443254"/>
                    <a:gd name="connsiteX5" fmla="*/ 128103 w 535725"/>
                    <a:gd name="connsiteY5" fmla="*/ 3908 h 443254"/>
                    <a:gd name="connsiteX6" fmla="*/ 162495 w 535725"/>
                    <a:gd name="connsiteY6" fmla="*/ 33072 h 443254"/>
                    <a:gd name="connsiteX7" fmla="*/ 196648 w 535725"/>
                    <a:gd name="connsiteY7" fmla="*/ 89749 h 443254"/>
                    <a:gd name="connsiteX8" fmla="*/ 243865 w 535725"/>
                    <a:gd name="connsiteY8" fmla="*/ 166173 h 443254"/>
                    <a:gd name="connsiteX9" fmla="*/ 319522 w 535725"/>
                    <a:gd name="connsiteY9" fmla="*/ 272399 h 443254"/>
                    <a:gd name="connsiteX10" fmla="*/ 412502 w 535725"/>
                    <a:gd name="connsiteY10" fmla="*/ 373938 h 443254"/>
                    <a:gd name="connsiteX11" fmla="*/ 482953 w 535725"/>
                    <a:gd name="connsiteY11" fmla="*/ 419207 h 443254"/>
                    <a:gd name="connsiteX12" fmla="*/ 535725 w 535725"/>
                    <a:gd name="connsiteY12" fmla="*/ 423925 h 443254"/>
                    <a:gd name="connsiteX0" fmla="*/ 0 w 581852"/>
                    <a:gd name="connsiteY0" fmla="*/ 443254 h 443254"/>
                    <a:gd name="connsiteX1" fmla="*/ 45867 w 581852"/>
                    <a:gd name="connsiteY1" fmla="*/ 380998 h 443254"/>
                    <a:gd name="connsiteX2" fmla="*/ 59098 w 581852"/>
                    <a:gd name="connsiteY2" fmla="*/ 330814 h 443254"/>
                    <a:gd name="connsiteX3" fmla="*/ 82225 w 581852"/>
                    <a:gd name="connsiteY3" fmla="*/ 220872 h 443254"/>
                    <a:gd name="connsiteX4" fmla="*/ 106258 w 581852"/>
                    <a:gd name="connsiteY4" fmla="*/ 67938 h 443254"/>
                    <a:gd name="connsiteX5" fmla="*/ 128103 w 581852"/>
                    <a:gd name="connsiteY5" fmla="*/ 3908 h 443254"/>
                    <a:gd name="connsiteX6" fmla="*/ 162495 w 581852"/>
                    <a:gd name="connsiteY6" fmla="*/ 33072 h 443254"/>
                    <a:gd name="connsiteX7" fmla="*/ 196648 w 581852"/>
                    <a:gd name="connsiteY7" fmla="*/ 89749 h 443254"/>
                    <a:gd name="connsiteX8" fmla="*/ 243865 w 581852"/>
                    <a:gd name="connsiteY8" fmla="*/ 166173 h 443254"/>
                    <a:gd name="connsiteX9" fmla="*/ 319522 w 581852"/>
                    <a:gd name="connsiteY9" fmla="*/ 272399 h 443254"/>
                    <a:gd name="connsiteX10" fmla="*/ 412502 w 581852"/>
                    <a:gd name="connsiteY10" fmla="*/ 373938 h 443254"/>
                    <a:gd name="connsiteX11" fmla="*/ 482953 w 581852"/>
                    <a:gd name="connsiteY11" fmla="*/ 419207 h 443254"/>
                    <a:gd name="connsiteX12" fmla="*/ 581852 w 581852"/>
                    <a:gd name="connsiteY12" fmla="*/ 427741 h 443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1852" h="443254">
                      <a:moveTo>
                        <a:pt x="0" y="443254"/>
                      </a:moveTo>
                      <a:cubicBezTo>
                        <a:pt x="27769" y="420018"/>
                        <a:pt x="37416" y="407503"/>
                        <a:pt x="45867" y="380998"/>
                      </a:cubicBezTo>
                      <a:cubicBezTo>
                        <a:pt x="50080" y="359220"/>
                        <a:pt x="51150" y="363152"/>
                        <a:pt x="59098" y="330814"/>
                      </a:cubicBezTo>
                      <a:cubicBezTo>
                        <a:pt x="67046" y="298476"/>
                        <a:pt x="74365" y="264685"/>
                        <a:pt x="82225" y="220872"/>
                      </a:cubicBezTo>
                      <a:cubicBezTo>
                        <a:pt x="90085" y="177059"/>
                        <a:pt x="100239" y="99001"/>
                        <a:pt x="106258" y="67938"/>
                      </a:cubicBezTo>
                      <a:cubicBezTo>
                        <a:pt x="112277" y="36875"/>
                        <a:pt x="118403" y="20281"/>
                        <a:pt x="128103" y="3908"/>
                      </a:cubicBezTo>
                      <a:cubicBezTo>
                        <a:pt x="145086" y="-10559"/>
                        <a:pt x="151071" y="18765"/>
                        <a:pt x="162495" y="33072"/>
                      </a:cubicBezTo>
                      <a:cubicBezTo>
                        <a:pt x="173919" y="47379"/>
                        <a:pt x="163664" y="36138"/>
                        <a:pt x="196648" y="89749"/>
                      </a:cubicBezTo>
                      <a:cubicBezTo>
                        <a:pt x="234488" y="160519"/>
                        <a:pt x="229861" y="147789"/>
                        <a:pt x="243865" y="166173"/>
                      </a:cubicBezTo>
                      <a:cubicBezTo>
                        <a:pt x="282147" y="218851"/>
                        <a:pt x="291416" y="237772"/>
                        <a:pt x="319522" y="272399"/>
                      </a:cubicBezTo>
                      <a:cubicBezTo>
                        <a:pt x="347628" y="307026"/>
                        <a:pt x="385264" y="349470"/>
                        <a:pt x="412502" y="373938"/>
                      </a:cubicBezTo>
                      <a:cubicBezTo>
                        <a:pt x="439740" y="398406"/>
                        <a:pt x="454728" y="410240"/>
                        <a:pt x="482953" y="419207"/>
                      </a:cubicBezTo>
                      <a:cubicBezTo>
                        <a:pt x="511178" y="428174"/>
                        <a:pt x="552748" y="431974"/>
                        <a:pt x="581852" y="42774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78634" y="2544792"/>
                  <a:ext cx="495300" cy="607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PLL</a:t>
                  </a: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Calibri"/>
                      <a:ea typeface="Calibri"/>
                      <a:cs typeface="Times New Roman"/>
                    </a:rPr>
                    <a:t>(LMK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Calibri"/>
                      <a:ea typeface="Calibri"/>
                      <a:cs typeface="Times New Roman"/>
                    </a:rPr>
                    <a:t>04806)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605178" y="1009290"/>
                  <a:ext cx="871220" cy="9175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/>
                      <a:ea typeface="Calibri"/>
                      <a:cs typeface="Times New Roman"/>
                    </a:rPr>
                    <a:t>FPGA</a:t>
                  </a: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900" dirty="0">
                      <a:effectLst/>
                      <a:latin typeface="Calibri"/>
                      <a:ea typeface="Calibri"/>
                      <a:cs typeface="Times New Roman"/>
                    </a:rPr>
                    <a:t>(XC7KU040)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0" name="Right Arrow 109"/>
                <p:cNvSpPr/>
                <p:nvPr/>
              </p:nvSpPr>
              <p:spPr>
                <a:xfrm>
                  <a:off x="2078966" y="1147313"/>
                  <a:ext cx="528955" cy="607060"/>
                </a:xfrm>
                <a:prstGeom prst="righ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647646" y="1923690"/>
                <a:ext cx="2360331" cy="1695977"/>
                <a:chOff x="0" y="0"/>
                <a:chExt cx="2360331" cy="1695977"/>
              </a:xfrm>
            </p:grpSpPr>
            <p:sp>
              <p:nvSpPr>
                <p:cNvPr id="101" name="Bent Arrow 100"/>
                <p:cNvSpPr/>
                <p:nvPr/>
              </p:nvSpPr>
              <p:spPr>
                <a:xfrm rot="10800000" flipH="1">
                  <a:off x="1311215" y="0"/>
                  <a:ext cx="1049116" cy="1228162"/>
                </a:xfrm>
                <a:prstGeom prst="ben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Bent Arrow 101"/>
                <p:cNvSpPr/>
                <p:nvPr/>
              </p:nvSpPr>
              <p:spPr>
                <a:xfrm rot="10800000">
                  <a:off x="0" y="0"/>
                  <a:ext cx="1311670" cy="1695977"/>
                </a:xfrm>
                <a:prstGeom prst="bentArrow">
                  <a:avLst>
                    <a:gd name="adj1" fmla="val 6625"/>
                    <a:gd name="adj2" fmla="val 7831"/>
                    <a:gd name="adj3" fmla="val 7530"/>
                    <a:gd name="adj4" fmla="val 39534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25880" y="1147313"/>
                <a:ext cx="1538861" cy="607060"/>
                <a:chOff x="0" y="0"/>
                <a:chExt cx="1538861" cy="607060"/>
              </a:xfrm>
            </p:grpSpPr>
            <p:sp>
              <p:nvSpPr>
                <p:cNvPr id="99" name="Right Arrow 98"/>
                <p:cNvSpPr/>
                <p:nvPr/>
              </p:nvSpPr>
              <p:spPr>
                <a:xfrm>
                  <a:off x="1009290" y="0"/>
                  <a:ext cx="529571" cy="607060"/>
                </a:xfrm>
                <a:prstGeom prst="righ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ight Arrow 99"/>
                <p:cNvSpPr/>
                <p:nvPr/>
              </p:nvSpPr>
              <p:spPr>
                <a:xfrm>
                  <a:off x="0" y="0"/>
                  <a:ext cx="529571" cy="607060"/>
                </a:xfrm>
                <a:prstGeom prst="righ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4844155" y="5161976"/>
            <a:ext cx="853611" cy="22353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SFP+</a:t>
            </a:r>
          </a:p>
        </p:txBody>
      </p:sp>
      <p:sp>
        <p:nvSpPr>
          <p:cNvPr id="114" name="Right Arrow 113"/>
          <p:cNvSpPr/>
          <p:nvPr/>
        </p:nvSpPr>
        <p:spPr>
          <a:xfrm>
            <a:off x="228601" y="2933700"/>
            <a:ext cx="531342" cy="2158084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481918" y="1243652"/>
            <a:ext cx="156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Optical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Data </a:t>
            </a:r>
            <a:r>
              <a:rPr lang="sv-SE" b="1" dirty="0" err="1" smtClean="0">
                <a:solidFill>
                  <a:schemeClr val="bg1"/>
                </a:solidFill>
              </a:rPr>
              <a:t>Concentrator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22602" y="1232068"/>
            <a:ext cx="156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Shashlyk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250 MSPS 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14-bit ADC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1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99436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Data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Concentrators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18" name="Bildobjekt 14" descr="Copy of Pawel M00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98513" y="1204436"/>
            <a:ext cx="3292498" cy="5332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9245" y="705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VME64x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5606" y="692696"/>
            <a:ext cx="139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AMC (</a:t>
            </a:r>
            <a:r>
              <a:rPr lang="sv-SE" b="1" dirty="0" err="1" smtClean="0">
                <a:solidFill>
                  <a:schemeClr val="bg1"/>
                </a:solidFill>
              </a:rPr>
              <a:t>uTCA</a:t>
            </a:r>
            <a:r>
              <a:rPr lang="sv-SE" b="1" dirty="0" smtClean="0">
                <a:solidFill>
                  <a:schemeClr val="bg1"/>
                </a:solidFill>
              </a:rPr>
              <a:t>)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04436"/>
            <a:ext cx="4997579" cy="279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04" y="3905317"/>
            <a:ext cx="500024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99436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Stacked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SFP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cages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3" y="796656"/>
            <a:ext cx="5190530" cy="26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3" y="3599705"/>
            <a:ext cx="5190530" cy="30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99436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Data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Concentrators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628244" y="997884"/>
            <a:ext cx="173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chemeClr val="bg1"/>
                </a:solidFill>
              </a:rPr>
              <a:t>Stand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Alone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awemarc\Desktop\Block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64" y="1558925"/>
            <a:ext cx="7021513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48470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Schedule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0750" y="754609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085" y="7862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55683"/>
              </p:ext>
            </p:extLst>
          </p:nvPr>
        </p:nvGraphicFramePr>
        <p:xfrm>
          <a:off x="14288" y="682626"/>
          <a:ext cx="9129723" cy="369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76"/>
                <a:gridCol w="326280"/>
                <a:gridCol w="328319"/>
                <a:gridCol w="327299"/>
                <a:gridCol w="327299"/>
                <a:gridCol w="328319"/>
                <a:gridCol w="328319"/>
                <a:gridCol w="366045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</a:tblGrid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2015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2016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sv-SE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29970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EMC SADC</a:t>
                      </a:r>
                      <a:endParaRPr lang="sv-SE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ADC tests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design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version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Firmware development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Radiation immunity test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84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production batch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burn-in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Partial assembly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 production batch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implementation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78454"/>
              </p:ext>
            </p:extLst>
          </p:nvPr>
        </p:nvGraphicFramePr>
        <p:xfrm>
          <a:off x="22052" y="4427019"/>
          <a:ext cx="9129723" cy="173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76"/>
                <a:gridCol w="326280"/>
                <a:gridCol w="328319"/>
                <a:gridCol w="327299"/>
                <a:gridCol w="327299"/>
                <a:gridCol w="328319"/>
                <a:gridCol w="328319"/>
                <a:gridCol w="366045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</a:tblGrid>
              <a:tr h="357404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EMC Data </a:t>
                      </a:r>
                      <a:r>
                        <a:rPr lang="en-US" sz="2000" dirty="0" err="1">
                          <a:effectLst/>
                        </a:rPr>
                        <a:t>Concetrators</a:t>
                      </a:r>
                      <a:endParaRPr lang="sv-SE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design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Prototype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635896" y="682626"/>
            <a:ext cx="0" cy="5995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PANDA DAQ Workshop, GSI 19.02.2015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532</Words>
  <Application>Microsoft Office PowerPoint</Application>
  <PresentationFormat>On-screen Show (4:3)</PresentationFormat>
  <Paragraphs>538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</dc:creator>
  <cp:lastModifiedBy>Pawel Marciniewski</cp:lastModifiedBy>
  <cp:revision>181</cp:revision>
  <dcterms:created xsi:type="dcterms:W3CDTF">2012-04-09T21:23:32Z</dcterms:created>
  <dcterms:modified xsi:type="dcterms:W3CDTF">2015-02-19T13:15:06Z</dcterms:modified>
</cp:coreProperties>
</file>