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409" r:id="rId3"/>
    <p:sldId id="484" r:id="rId4"/>
    <p:sldId id="485" r:id="rId5"/>
    <p:sldId id="410" r:id="rId6"/>
    <p:sldId id="486" r:id="rId7"/>
    <p:sldId id="487" r:id="rId8"/>
    <p:sldId id="488" r:id="rId9"/>
    <p:sldId id="489" r:id="rId10"/>
    <p:sldId id="490" r:id="rId11"/>
    <p:sldId id="491" r:id="rId12"/>
    <p:sldId id="493" r:id="rId13"/>
    <p:sldId id="494" r:id="rId14"/>
    <p:sldId id="495" r:id="rId15"/>
    <p:sldId id="496" r:id="rId16"/>
    <p:sldId id="497" r:id="rId17"/>
    <p:sldId id="498" r:id="rId18"/>
    <p:sldId id="453" r:id="rId19"/>
    <p:sldId id="477" r:id="rId20"/>
    <p:sldId id="456" r:id="rId21"/>
    <p:sldId id="481" r:id="rId22"/>
    <p:sldId id="412" r:id="rId23"/>
    <p:sldId id="446" r:id="rId24"/>
    <p:sldId id="436" r:id="rId25"/>
    <p:sldId id="458" r:id="rId26"/>
    <p:sldId id="482" r:id="rId27"/>
    <p:sldId id="483" r:id="rId28"/>
    <p:sldId id="474" r:id="rId29"/>
    <p:sldId id="478" r:id="rId30"/>
    <p:sldId id="457" r:id="rId31"/>
    <p:sldId id="418" r:id="rId32"/>
    <p:sldId id="475" r:id="rId33"/>
    <p:sldId id="427" r:id="rId34"/>
    <p:sldId id="466" r:id="rId35"/>
    <p:sldId id="422" r:id="rId36"/>
    <p:sldId id="423" r:id="rId37"/>
    <p:sldId id="424" r:id="rId38"/>
    <p:sldId id="479" r:id="rId39"/>
    <p:sldId id="435" r:id="rId40"/>
  </p:sldIdLst>
  <p:sldSz cx="9144000" cy="6858000" type="screen4x3"/>
  <p:notesSz cx="6794500" cy="99314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5050"/>
    <a:srgbClr val="66FF99"/>
    <a:srgbClr val="251555"/>
    <a:srgbClr val="FD930A"/>
    <a:srgbClr val="5D031B"/>
    <a:srgbClr val="E0E0E0"/>
    <a:srgbClr val="261748"/>
    <a:srgbClr val="626262"/>
    <a:srgbClr val="457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8" autoAdjust="0"/>
    <p:restoredTop sz="95752" autoAdjust="0"/>
  </p:normalViewPr>
  <p:slideViewPr>
    <p:cSldViewPr snapToGrid="0">
      <p:cViewPr>
        <p:scale>
          <a:sx n="96" d="100"/>
          <a:sy n="96" d="100"/>
        </p:scale>
        <p:origin x="222" y="330"/>
      </p:cViewPr>
      <p:guideLst>
        <p:guide orient="horz" pos="3956"/>
        <p:guide orient="horz" pos="881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2934" y="-132"/>
      </p:cViewPr>
      <p:guideLst>
        <p:guide orient="horz" pos="3128"/>
        <p:guide pos="2134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IKC\Countries\IKC%20table_2013%20Nov%2027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layout>
        <c:manualLayout>
          <c:xMode val="edge"/>
          <c:yMode val="edge"/>
          <c:x val="0.37254747871643745"/>
          <c:y val="3.4597440025879118E-2"/>
        </c:manualLayout>
      </c:layout>
      <c:overlay val="0"/>
      <c:txPr>
        <a:bodyPr/>
        <a:lstStyle/>
        <a:p>
          <a:pPr>
            <a:defRPr sz="1200" b="0" i="0" baseline="0"/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Ratio IKC/Total</c:v>
          </c:tx>
          <c:spPr>
            <a:solidFill>
              <a:srgbClr val="261748"/>
            </a:solidFill>
          </c:spPr>
          <c:invertIfNegative val="0"/>
          <c:cat>
            <c:strRef>
              <c:f>'Data for webpage'!$A$4:$A$15</c:f>
              <c:strCache>
                <c:ptCount val="12"/>
                <c:pt idx="0">
                  <c:v>DK</c:v>
                </c:pt>
                <c:pt idx="1">
                  <c:v>FR</c:v>
                </c:pt>
                <c:pt idx="2">
                  <c:v>DE</c:v>
                </c:pt>
                <c:pt idx="3">
                  <c:v>GR</c:v>
                </c:pt>
                <c:pt idx="4">
                  <c:v>HU</c:v>
                </c:pt>
                <c:pt idx="5">
                  <c:v>IT</c:v>
                </c:pt>
                <c:pt idx="6">
                  <c:v>PL</c:v>
                </c:pt>
                <c:pt idx="7">
                  <c:v>RU</c:v>
                </c:pt>
                <c:pt idx="8">
                  <c:v>SK</c:v>
                </c:pt>
                <c:pt idx="9">
                  <c:v>ES</c:v>
                </c:pt>
                <c:pt idx="10">
                  <c:v>SE</c:v>
                </c:pt>
                <c:pt idx="11">
                  <c:v>CH</c:v>
                </c:pt>
              </c:strCache>
            </c:strRef>
          </c:cat>
          <c:val>
            <c:numRef>
              <c:f>'Data for webpage'!$G$4:$G$15</c:f>
              <c:numCache>
                <c:formatCode>0.00</c:formatCode>
                <c:ptCount val="12"/>
                <c:pt idx="0">
                  <c:v>26</c:v>
                </c:pt>
                <c:pt idx="1">
                  <c:v>100</c:v>
                </c:pt>
                <c:pt idx="2">
                  <c:v>61.439114410612</c:v>
                </c:pt>
                <c:pt idx="3">
                  <c:v>0</c:v>
                </c:pt>
                <c:pt idx="4">
                  <c:v>0</c:v>
                </c:pt>
                <c:pt idx="5">
                  <c:v>100</c:v>
                </c:pt>
                <c:pt idx="6">
                  <c:v>63.979021739130438</c:v>
                </c:pt>
                <c:pt idx="7">
                  <c:v>0</c:v>
                </c:pt>
                <c:pt idx="8">
                  <c:v>0</c:v>
                </c:pt>
                <c:pt idx="9">
                  <c:v>69.162263636363633</c:v>
                </c:pt>
                <c:pt idx="10">
                  <c:v>28.273085714285713</c:v>
                </c:pt>
                <c:pt idx="11">
                  <c:v>51.970588235294116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548224"/>
        <c:axId val="80549760"/>
      </c:barChart>
      <c:catAx>
        <c:axId val="80548224"/>
        <c:scaling>
          <c:orientation val="minMax"/>
        </c:scaling>
        <c:delete val="0"/>
        <c:axPos val="b"/>
        <c:majorTickMark val="out"/>
        <c:minorTickMark val="none"/>
        <c:tickLblPos val="nextTo"/>
        <c:crossAx val="80549760"/>
        <c:crosses val="autoZero"/>
        <c:auto val="1"/>
        <c:lblAlgn val="ctr"/>
        <c:lblOffset val="100"/>
        <c:noMultiLvlLbl val="0"/>
      </c:catAx>
      <c:valAx>
        <c:axId val="80549760"/>
        <c:scaling>
          <c:orientation val="minMax"/>
          <c:max val="100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805482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402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67" tIns="45785" rIns="91567" bIns="45785" numCol="1" anchor="t" anchorCtr="0" compatLnSpc="1">
            <a:prstTxWarp prst="textNoShape">
              <a:avLst/>
            </a:prstTxWarp>
          </a:bodyPr>
          <a:lstStyle>
            <a:lvl1pPr defTabSz="915894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6" y="1"/>
            <a:ext cx="294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67" tIns="45785" rIns="91567" bIns="45785" numCol="1" anchor="t" anchorCtr="0" compatLnSpc="1">
            <a:prstTxWarp prst="textNoShape">
              <a:avLst/>
            </a:prstTxWarp>
          </a:bodyPr>
          <a:lstStyle>
            <a:lvl1pPr algn="r" defTabSz="915894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6100"/>
            <a:ext cx="294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67" tIns="45785" rIns="91567" bIns="45785" numCol="1" anchor="b" anchorCtr="0" compatLnSpc="1">
            <a:prstTxWarp prst="textNoShape">
              <a:avLst/>
            </a:prstTxWarp>
          </a:bodyPr>
          <a:lstStyle>
            <a:lvl1pPr defTabSz="915894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6" y="9436100"/>
            <a:ext cx="294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67" tIns="45785" rIns="91567" bIns="45785" numCol="1" anchor="b" anchorCtr="0" compatLnSpc="1">
            <a:prstTxWarp prst="textNoShape">
              <a:avLst/>
            </a:prstTxWarp>
          </a:bodyPr>
          <a:lstStyle>
            <a:lvl1pPr algn="r" defTabSz="915894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pPr>
              <a:defRPr/>
            </a:pPr>
            <a:fld id="{35FECE85-9384-46D7-AF35-4077974D90A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1182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894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874" indent="-285721" defTabSz="915894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2883" indent="-228576" defTabSz="915894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036" indent="-228576" defTabSz="915894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189" indent="-228576" defTabSz="915894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343" indent="-228576" defTabSz="915894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496" indent="-228576" defTabSz="915894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8649" indent="-228576" defTabSz="915894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5802" indent="-228576" defTabSz="915894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713815F1-088B-41C3-8CBC-3752C4DE5C60}" type="slidenum">
              <a:rPr lang="de-DE" sz="1200"/>
              <a:pPr/>
              <a:t>1</a:t>
            </a:fld>
            <a:endParaRPr lang="de-DE" sz="1200"/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4400" y="746125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4" y="4718050"/>
            <a:ext cx="4981575" cy="4467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567" tIns="45785" rIns="91567" bIns="45785"/>
          <a:lstStyle/>
          <a:p>
            <a:pPr marL="228576" indent="-228576"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sz="1100" b="1"/>
              <a:t>How to edit the title slide</a:t>
            </a:r>
          </a:p>
          <a:p>
            <a:pPr marL="228576" indent="-228576" eaLnBrk="1" hangingPunct="1">
              <a:spcBef>
                <a:spcPct val="0"/>
              </a:spcBef>
              <a:spcAft>
                <a:spcPct val="20000"/>
              </a:spcAft>
            </a:pPr>
            <a:endParaRPr lang="en-GB" sz="1100"/>
          </a:p>
          <a:p>
            <a:pPr marL="228576" indent="-228576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/>
              <a:t>  Upper area: </a:t>
            </a:r>
            <a:r>
              <a:rPr lang="en-GB" sz="1100" b="1"/>
              <a:t>Title</a:t>
            </a:r>
            <a:r>
              <a:rPr lang="en-GB" sz="1100"/>
              <a:t> of your talk, max. 2 rows of the defined size (55 pt)</a:t>
            </a:r>
          </a:p>
          <a:p>
            <a:pPr marL="228576" indent="-228576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/>
              <a:t>  Lower area </a:t>
            </a:r>
            <a:r>
              <a:rPr lang="en-GB" sz="1100" b="1"/>
              <a:t>(subtitle):</a:t>
            </a:r>
            <a:r>
              <a:rPr lang="en-GB" sz="1100"/>
              <a:t> Conference/meeting/workshop, location, date, </a:t>
            </a:r>
            <a:br>
              <a:rPr lang="en-GB" sz="1100"/>
            </a:br>
            <a:r>
              <a:rPr lang="en-GB" sz="1100"/>
              <a:t>  your name and affiliation, </a:t>
            </a:r>
            <a:br>
              <a:rPr lang="en-GB" sz="1100"/>
            </a:br>
            <a:r>
              <a:rPr lang="en-GB" sz="1100"/>
              <a:t>  max. 4 rows of the defined size (32 pt)</a:t>
            </a:r>
          </a:p>
          <a:p>
            <a:pPr marL="228576" indent="-228576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/>
              <a:t> Change the </a:t>
            </a:r>
            <a:r>
              <a:rPr lang="en-GB" sz="1100" b="1"/>
              <a:t>partner logos</a:t>
            </a:r>
            <a:r>
              <a:rPr lang="en-GB" sz="1100"/>
              <a:t> or add others in the last row.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5988" y="744538"/>
            <a:ext cx="4964112" cy="37242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17415"/>
            <a:ext cx="5435600" cy="44691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1" tIns="45716" rIns="91431" bIns="45716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5326E96-C1E9-FA4A-AF78-6B00DD60BAF7}" type="slidenum">
              <a:rPr lang="de-DE" sz="1200"/>
              <a:pPr/>
              <a:t>4</a:t>
            </a:fld>
            <a:endParaRPr lang="de-DE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66DF7BE-2478-46CA-AE7F-477FF5FB36DB}" type="slidenum">
              <a:rPr lang="de-DE" sz="1200" smtClean="0"/>
              <a:pPr/>
              <a:t>20</a:t>
            </a:fld>
            <a:endParaRPr lang="de-DE" sz="1200" smtClean="0"/>
          </a:p>
        </p:txBody>
      </p:sp>
      <p:sp>
        <p:nvSpPr>
          <p:cNvPr id="5529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934" y="4717415"/>
            <a:ext cx="4982633" cy="44691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>
                <a:ea typeface="ＭＳ Ｐゴシック" charset="-128"/>
              </a:rPr>
              <a:t>How to edit the title slide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endParaRPr lang="en-GB" sz="1100" smtClean="0">
              <a:ea typeface="ＭＳ Ｐゴシック" charset="-128"/>
            </a:endParaRP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>
                <a:ea typeface="ＭＳ Ｐゴシック" charset="-128"/>
              </a:rPr>
              <a:t>  Upper area: </a:t>
            </a:r>
            <a:r>
              <a:rPr lang="en-GB" sz="1100" b="1" smtClean="0">
                <a:ea typeface="ＭＳ Ｐゴシック" charset="-128"/>
              </a:rPr>
              <a:t>Title</a:t>
            </a:r>
            <a:r>
              <a:rPr lang="en-GB" sz="1100" smtClean="0">
                <a:ea typeface="ＭＳ Ｐゴシック" charset="-128"/>
              </a:rPr>
              <a:t> of your talk, max. 2 rows of the defined size (55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>
                <a:ea typeface="ＭＳ Ｐゴシック" charset="-128"/>
              </a:rPr>
              <a:t>  Lower area </a:t>
            </a:r>
            <a:r>
              <a:rPr lang="en-GB" sz="1100" b="1" smtClean="0">
                <a:ea typeface="ＭＳ Ｐゴシック" charset="-128"/>
              </a:rPr>
              <a:t>(subtitle):</a:t>
            </a:r>
            <a:r>
              <a:rPr lang="en-GB" sz="1100" smtClean="0">
                <a:ea typeface="ＭＳ Ｐゴシック" charset="-128"/>
              </a:rPr>
              <a:t> Conference/meeting/workshop, location, date, </a:t>
            </a:r>
            <a:br>
              <a:rPr lang="en-GB" sz="1100" smtClean="0">
                <a:ea typeface="ＭＳ Ｐゴシック" charset="-128"/>
              </a:rPr>
            </a:br>
            <a:r>
              <a:rPr lang="en-GB" sz="1100" smtClean="0">
                <a:ea typeface="ＭＳ Ｐゴシック" charset="-128"/>
              </a:rPr>
              <a:t>  your name and affiliation, </a:t>
            </a:r>
            <a:br>
              <a:rPr lang="en-GB" sz="1100" smtClean="0">
                <a:ea typeface="ＭＳ Ｐゴシック" charset="-128"/>
              </a:rPr>
            </a:br>
            <a:r>
              <a:rPr lang="en-GB" sz="1100" smtClean="0">
                <a:ea typeface="ＭＳ Ｐゴシック" charset="-128"/>
              </a:rPr>
              <a:t>  max. 4 rows of the defined size (32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>
                <a:ea typeface="ＭＳ Ｐゴシック" charset="-128"/>
              </a:rPr>
              <a:t> Change the </a:t>
            </a:r>
            <a:r>
              <a:rPr lang="en-GB" sz="1100" b="1" smtClean="0">
                <a:ea typeface="ＭＳ Ｐゴシック" charset="-128"/>
              </a:rPr>
              <a:t>partner logos</a:t>
            </a:r>
            <a:r>
              <a:rPr lang="en-GB" sz="1100" smtClean="0">
                <a:ea typeface="ＭＳ Ｐゴシック" charset="-128"/>
              </a:rPr>
              <a:t> or add others in the last row.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894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874" indent="-285721" defTabSz="915894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2883" indent="-228576" defTabSz="915894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036" indent="-228576" defTabSz="915894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189" indent="-228576" defTabSz="915894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343" indent="-228576" defTabSz="915894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496" indent="-228576" defTabSz="915894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8649" indent="-228576" defTabSz="915894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5802" indent="-228576" defTabSz="915894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98307511-0502-491B-92ED-5B5ACD932C46}" type="slidenum">
              <a:rPr lang="de-DE" sz="1200"/>
              <a:pPr/>
              <a:t>26</a:t>
            </a:fld>
            <a:endParaRPr lang="de-DE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4400" y="746125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4" y="4718050"/>
            <a:ext cx="4981575" cy="4467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567" tIns="45785" rIns="91567" bIns="45785"/>
          <a:lstStyle/>
          <a:p>
            <a:pPr marL="228576" indent="-228576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sz="1100" b="1"/>
              <a:t>Before you start</a:t>
            </a:r>
            <a:r>
              <a:rPr lang="en-GB" sz="1100"/>
              <a:t> editing the slides of your talk change to the </a:t>
            </a:r>
            <a:r>
              <a:rPr lang="en-GB" sz="1100" b="1"/>
              <a:t>Master Slide view</a:t>
            </a:r>
            <a:r>
              <a:rPr lang="en-GB" sz="1100"/>
              <a:t>:   </a:t>
            </a:r>
            <a:br>
              <a:rPr lang="en-GB" sz="1100"/>
            </a:br>
            <a:r>
              <a:rPr lang="en-GB" sz="1100"/>
              <a:t>   Menu button “View”,</a:t>
            </a:r>
            <a:r>
              <a:rPr lang="en-GB" sz="1100">
                <a:sym typeface="Wingdings" pitchFamily="2" charset="2"/>
              </a:rPr>
              <a:t> Master, Slide Master:</a:t>
            </a:r>
            <a:br>
              <a:rPr lang="en-GB" sz="1100">
                <a:sym typeface="Wingdings" pitchFamily="2" charset="2"/>
              </a:rPr>
            </a:br>
            <a:endParaRPr lang="en-GB" sz="1100">
              <a:sym typeface="Wingdings" pitchFamily="2" charset="2"/>
            </a:endParaRPr>
          </a:p>
          <a:p>
            <a:pPr marL="228576" indent="-228576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sym typeface="Wingdings" pitchFamily="2" charset="2"/>
              </a:rPr>
              <a:t>   </a:t>
            </a:r>
            <a:r>
              <a:rPr lang="en-GB" sz="1100" b="1">
                <a:sym typeface="Wingdings" pitchFamily="2" charset="2"/>
              </a:rPr>
              <a:t>Edit the following 2 items in the 1st slide:</a:t>
            </a:r>
            <a:r>
              <a:rPr lang="en-GB" sz="1100">
                <a:sym typeface="Wingdings" pitchFamily="2" charset="2"/>
              </a:rPr>
              <a:t/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1)  1st row in the violet header: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sym typeface="Wingdings" pitchFamily="2" charset="2"/>
              </a:rPr>
            </a:br>
            <a:endParaRPr lang="en-GB" sz="1100">
              <a:sym typeface="Wingdings" pitchFamily="2" charset="2"/>
            </a:endParaRPr>
          </a:p>
          <a:p>
            <a:pPr marL="228576" indent="-228576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sym typeface="Wingdings" pitchFamily="2" charset="2"/>
              </a:rPr>
              <a:t>   If you want to use more </a:t>
            </a:r>
            <a:r>
              <a:rPr lang="en-GB" sz="1100" b="1">
                <a:sym typeface="Wingdings" pitchFamily="2" charset="2"/>
              </a:rPr>
              <a:t>partner logos</a:t>
            </a:r>
            <a:r>
              <a:rPr lang="en-GB" sz="1100">
                <a:sym typeface="Wingdings" pitchFamily="2" charset="2"/>
              </a:rPr>
              <a:t> position them left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beside the DESY logo in the footer area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</a:t>
            </a:r>
            <a:r>
              <a:rPr lang="en-GB" sz="1100" b="1">
                <a:sym typeface="Wingdings" pitchFamily="2" charset="2"/>
              </a:rPr>
              <a:t>Close Master View</a:t>
            </a:r>
            <a:endParaRPr lang="en-GB" sz="1100" b="1"/>
          </a:p>
          <a:p>
            <a:pPr marL="228576" indent="-228576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sym typeface="Wingdings" pitchFamily="2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Subtitle format (max. 4 lines)</a:t>
            </a:r>
          </a:p>
          <a:p>
            <a:pPr lvl="0"/>
            <a:r>
              <a:rPr lang="en-GB" noProof="0" smtClean="0"/>
              <a:t>(conference, location, name of the speaker, date)</a:t>
            </a:r>
          </a:p>
          <a:p>
            <a:pPr lvl="0"/>
            <a:r>
              <a:rPr lang="en-GB" noProof="0" smtClean="0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17475" y="6477000"/>
            <a:ext cx="8901113" cy="381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88201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834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4F724-349B-44F7-B048-43C346F6D8E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88201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230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020E9-6A60-4E59-BD92-B12FAAA4DD27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585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11A30-641D-4F5D-B7B8-CDBEF1FD156A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661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434FB-D27C-4935-968C-F6FC736AB839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557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5F327-E87B-45CF-91E3-D054FE8FBE8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XFEL MAC – 10 November 2011</a:t>
            </a:r>
          </a:p>
          <a:p>
            <a:pPr>
              <a:defRPr/>
            </a:pPr>
            <a:r>
              <a:rPr lang="en-US"/>
              <a:t>Hans Weise, DESY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736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60134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24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A77CA-B20F-4EEE-887C-3DF2AD52A622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8820150" cy="266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3788" y="398838"/>
            <a:ext cx="7283450" cy="48101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26"/>
          <p:cNvSpPr txBox="1">
            <a:spLocks noChangeArrowheads="1"/>
          </p:cNvSpPr>
          <p:nvPr userDrawn="1"/>
        </p:nvSpPr>
        <p:spPr bwMode="auto">
          <a:xfrm>
            <a:off x="151122" y="6524625"/>
            <a:ext cx="88201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800" kern="1200">
                <a:solidFill>
                  <a:srgbClr val="000000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l">
              <a:defRPr/>
            </a:pPr>
            <a:r>
              <a:rPr lang="en-GB" baseline="0" dirty="0" smtClean="0"/>
              <a:t>04 November 2015</a:t>
            </a:r>
          </a:p>
          <a:p>
            <a:pPr algn="l">
              <a:defRPr/>
            </a:pPr>
            <a:r>
              <a:rPr lang="en-GB" dirty="0" smtClean="0"/>
              <a:t>Antonio Bonucci</a:t>
            </a:r>
            <a:r>
              <a:rPr lang="en-GB" baseline="0" dirty="0" smtClean="0"/>
              <a:t> – In-kind contributions Supply Chain manager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1784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53CAA-6EC0-48B8-8CDD-C9C9DB8C1CB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88201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828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A77CA-B20F-4EEE-887C-3DF2AD52A622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18753" y="6483350"/>
            <a:ext cx="8574397" cy="249959"/>
          </a:xfrm>
        </p:spPr>
        <p:txBody>
          <a:bodyPr/>
          <a:lstStyle>
            <a:lvl5pPr marL="1089025" indent="0">
              <a:buNone/>
              <a:defRPr/>
            </a:lvl5pPr>
          </a:lstStyle>
          <a:p>
            <a:pPr lvl="4"/>
            <a:endParaRPr lang="en-GB" dirty="0"/>
          </a:p>
        </p:txBody>
      </p:sp>
      <p:sp>
        <p:nvSpPr>
          <p:cNvPr id="12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88201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8079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5111A-052A-4FEB-ACA1-EDB1367317A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88201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2848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FFB17-3E9A-42B5-B959-9B88D8EAAFB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88201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8827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1FDF9-949A-42B8-944C-5F93C5180B8D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17475" y="6505575"/>
            <a:ext cx="88201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21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B8B65-3625-45BB-A086-52B61745E32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88201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719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D5561-4A54-4067-9AF6-77DF872B467F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88201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617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pPr>
              <a:defRPr/>
            </a:pPr>
            <a:fld id="{673A77CA-B20F-4EEE-887C-3DF2AD52A622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114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30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/>
          </a:p>
        </p:txBody>
      </p:sp>
      <p:sp>
        <p:nvSpPr>
          <p:cNvPr id="1031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GB" sz="1000" dirty="0" smtClean="0">
                <a:solidFill>
                  <a:schemeClr val="bg1"/>
                </a:solidFill>
              </a:rPr>
              <a:t>In-Kind contributions </a:t>
            </a:r>
          </a:p>
        </p:txBody>
      </p:sp>
      <p:pic>
        <p:nvPicPr>
          <p:cNvPr id="1032" name="Picture 127" descr="logo-XFEL_rgb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34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807" r:id="rId2"/>
    <p:sldLayoutId id="2147483796" r:id="rId3"/>
    <p:sldLayoutId id="2147483808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9" r:id="rId14"/>
    <p:sldLayoutId id="2147483810" r:id="rId15"/>
    <p:sldLayoutId id="2147483811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6.jpeg"/><Relationship Id="rId21" Type="http://schemas.openxmlformats.org/officeDocument/2006/relationships/image" Target="../media/image41.jpeg"/><Relationship Id="rId7" Type="http://schemas.openxmlformats.org/officeDocument/2006/relationships/hyperlink" Target="http://www.mi.infn.it/indexIT.shtml" TargetMode="External"/><Relationship Id="rId12" Type="http://schemas.openxmlformats.org/officeDocument/2006/relationships/image" Target="../media/image34.png"/><Relationship Id="rId17" Type="http://schemas.openxmlformats.org/officeDocument/2006/relationships/hyperlink" Target="http://www.portal.pwr.wroc.pl/index,242.dhtml" TargetMode="External"/><Relationship Id="rId25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11" Type="http://schemas.openxmlformats.org/officeDocument/2006/relationships/image" Target="../media/image33.png"/><Relationship Id="rId24" Type="http://schemas.openxmlformats.org/officeDocument/2006/relationships/image" Target="../media/image44.png"/><Relationship Id="rId5" Type="http://schemas.openxmlformats.org/officeDocument/2006/relationships/image" Target="../media/image28.emf"/><Relationship Id="rId15" Type="http://schemas.openxmlformats.org/officeDocument/2006/relationships/hyperlink" Target="http://www.uu.se/" TargetMode="External"/><Relationship Id="rId23" Type="http://schemas.openxmlformats.org/officeDocument/2006/relationships/image" Target="../media/image43.png"/><Relationship Id="rId10" Type="http://schemas.openxmlformats.org/officeDocument/2006/relationships/image" Target="../media/image32.jpeg"/><Relationship Id="rId19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2.png"/><Relationship Id="rId27" Type="http://schemas.openxmlformats.org/officeDocument/2006/relationships/image" Target="../media/image4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58788" y="3844727"/>
            <a:ext cx="7283450" cy="1914806"/>
          </a:xfrm>
        </p:spPr>
        <p:txBody>
          <a:bodyPr/>
          <a:lstStyle/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1600" dirty="0"/>
              <a:t>In-Kind Contributions to the European XFEL </a:t>
            </a:r>
            <a:r>
              <a:rPr lang="en-US" sz="1600" dirty="0" smtClean="0"/>
              <a:t>Facility</a:t>
            </a:r>
          </a:p>
          <a:p>
            <a:pPr eaLnBrk="1" hangingPunct="1"/>
            <a:r>
              <a:rPr lang="en-US" sz="1200" dirty="0" smtClean="0"/>
              <a:t>_____________</a:t>
            </a:r>
          </a:p>
          <a:p>
            <a:pPr eaLnBrk="1" hangingPunct="1"/>
            <a:endParaRPr lang="en-US" sz="1200" dirty="0" smtClean="0"/>
          </a:p>
          <a:p>
            <a:pPr eaLnBrk="1" hangingPunct="1"/>
            <a:r>
              <a:rPr lang="en-US" sz="1200" dirty="0" smtClean="0"/>
              <a:t>Antonio Bonucci– IKC Supply Chain Manager at European XFEL Company</a:t>
            </a:r>
          </a:p>
        </p:txBody>
      </p:sp>
      <p:sp>
        <p:nvSpPr>
          <p:cNvPr id="12291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798513" y="1766703"/>
            <a:ext cx="7618412" cy="1995054"/>
          </a:xfrm>
          <a:solidFill>
            <a:schemeClr val="bg1">
              <a:lumMod val="95000"/>
            </a:schemeClr>
          </a:solidFill>
          <a:ln w="12700">
            <a:noFill/>
          </a:ln>
        </p:spPr>
        <p:txBody>
          <a:bodyPr/>
          <a:lstStyle/>
          <a:p>
            <a:pPr eaLnBrk="1" hangingPunct="1"/>
            <a:r>
              <a:rPr lang="en-US" sz="2400" dirty="0" smtClean="0">
                <a:ln w="12700">
                  <a:solidFill>
                    <a:schemeClr val="accent1">
                      <a:lumMod val="90000"/>
                      <a:lumOff val="10000"/>
                    </a:schemeClr>
                  </a:solidFill>
                </a:ln>
              </a:rPr>
              <a:t>In-Kind Contributions</a:t>
            </a:r>
            <a:br>
              <a:rPr lang="en-US" sz="2400" dirty="0" smtClean="0">
                <a:ln w="12700">
                  <a:solidFill>
                    <a:schemeClr val="accent1">
                      <a:lumMod val="90000"/>
                      <a:lumOff val="10000"/>
                    </a:schemeClr>
                  </a:solidFill>
                </a:ln>
              </a:rPr>
            </a:br>
            <a:r>
              <a:rPr lang="en-US" sz="2400" dirty="0" smtClean="0">
                <a:ln w="12700">
                  <a:solidFill>
                    <a:schemeClr val="accent1">
                      <a:lumMod val="90000"/>
                      <a:lumOff val="10000"/>
                    </a:schemeClr>
                  </a:solidFill>
                </a:ln>
              </a:rPr>
              <a:t>to the</a:t>
            </a:r>
            <a:br>
              <a:rPr lang="en-US" sz="2400" dirty="0" smtClean="0">
                <a:ln w="12700">
                  <a:solidFill>
                    <a:schemeClr val="accent1">
                      <a:lumMod val="90000"/>
                      <a:lumOff val="10000"/>
                    </a:schemeClr>
                  </a:solidFill>
                </a:ln>
              </a:rPr>
            </a:br>
            <a:r>
              <a:rPr lang="en-US" sz="2400" dirty="0" smtClean="0">
                <a:ln w="12700">
                  <a:solidFill>
                    <a:schemeClr val="accent1">
                      <a:lumMod val="90000"/>
                      <a:lumOff val="10000"/>
                    </a:schemeClr>
                  </a:solidFill>
                </a:ln>
              </a:rPr>
              <a:t>European XFEL Facility</a:t>
            </a:r>
            <a:endParaRPr lang="en-GB" sz="2400" dirty="0" smtClean="0">
              <a:ln w="12700">
                <a:solidFill>
                  <a:schemeClr val="accent1">
                    <a:lumMod val="90000"/>
                    <a:lumOff val="10000"/>
                  </a:schemeClr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European XFEL…becoming reality!</a:t>
            </a:r>
            <a:endParaRPr lang="en-US" dirty="0"/>
          </a:p>
        </p:txBody>
      </p:sp>
      <p:pic>
        <p:nvPicPr>
          <p:cNvPr id="4" name="Picture 3" descr="2015-09-28_018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71001"/>
            <a:ext cx="8694615" cy="57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8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Headquarters…moving in early June 2016</a:t>
            </a:r>
            <a:endParaRPr lang="en-US" dirty="0"/>
          </a:p>
        </p:txBody>
      </p:sp>
      <p:pic>
        <p:nvPicPr>
          <p:cNvPr id="4" name="Picture 3" descr="2015-09-28_02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482"/>
            <a:ext cx="8714154" cy="579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1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European XFEL</a:t>
            </a:r>
          </a:p>
        </p:txBody>
      </p:sp>
      <p:pic>
        <p:nvPicPr>
          <p:cNvPr id="47106" name="Picture 6" descr="european-xfel-aerial-view-with-lege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1066800"/>
            <a:ext cx="82804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8"/>
          <p:cNvSpPr txBox="1">
            <a:spLocks noChangeArrowheads="1"/>
          </p:cNvSpPr>
          <p:nvPr/>
        </p:nvSpPr>
        <p:spPr bwMode="auto">
          <a:xfrm>
            <a:off x="5702300" y="2851150"/>
            <a:ext cx="25288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2400">
                <a:solidFill>
                  <a:schemeClr val="bg1"/>
                </a:solidFill>
              </a:rPr>
              <a:t>Injector at DESY campus</a:t>
            </a:r>
          </a:p>
        </p:txBody>
      </p:sp>
      <p:cxnSp>
        <p:nvCxnSpPr>
          <p:cNvPr id="47108" name="Straight Arrow Connector 9"/>
          <p:cNvCxnSpPr>
            <a:cxnSpLocks noChangeShapeType="1"/>
          </p:cNvCxnSpPr>
          <p:nvPr/>
        </p:nvCxnSpPr>
        <p:spPr bwMode="auto">
          <a:xfrm rot="16200000" flipH="1">
            <a:off x="6820695" y="4082256"/>
            <a:ext cx="976312" cy="600075"/>
          </a:xfrm>
          <a:prstGeom prst="straightConnector1">
            <a:avLst/>
          </a:prstGeom>
          <a:noFill/>
          <a:ln w="5715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09" name="TextBox 10"/>
          <p:cNvSpPr txBox="1">
            <a:spLocks noChangeArrowheads="1"/>
          </p:cNvSpPr>
          <p:nvPr/>
        </p:nvSpPr>
        <p:spPr bwMode="auto">
          <a:xfrm>
            <a:off x="2573338" y="5153025"/>
            <a:ext cx="5516562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2400">
                <a:solidFill>
                  <a:srgbClr val="FFFFFF"/>
                </a:solidFill>
              </a:rPr>
              <a:t>Linear Accelerator</a:t>
            </a:r>
          </a:p>
          <a:p>
            <a:pPr eaLnBrk="1" hangingPunct="1">
              <a:buFont typeface="Wingdings" charset="0"/>
              <a:buNone/>
            </a:pPr>
            <a:r>
              <a:rPr lang="en-US" sz="2400">
                <a:solidFill>
                  <a:srgbClr val="FFFFFF"/>
                </a:solidFill>
              </a:rPr>
              <a:t>2 km long</a:t>
            </a:r>
          </a:p>
          <a:p>
            <a:pPr eaLnBrk="1" hangingPunct="1">
              <a:buFont typeface="Wingdings" charset="0"/>
              <a:buNone/>
            </a:pPr>
            <a:r>
              <a:rPr lang="en-US" sz="2400">
                <a:solidFill>
                  <a:srgbClr val="FFFFFF"/>
                </a:solidFill>
              </a:rPr>
              <a:t>17.5 GeV (construction led by DESY)</a:t>
            </a:r>
          </a:p>
        </p:txBody>
      </p:sp>
      <p:cxnSp>
        <p:nvCxnSpPr>
          <p:cNvPr id="47110" name="Straight Arrow Connector 11"/>
          <p:cNvCxnSpPr>
            <a:cxnSpLocks noChangeShapeType="1"/>
          </p:cNvCxnSpPr>
          <p:nvPr/>
        </p:nvCxnSpPr>
        <p:spPr bwMode="auto">
          <a:xfrm rot="5400000" flipH="1" flipV="1">
            <a:off x="3683794" y="4342607"/>
            <a:ext cx="935037" cy="444500"/>
          </a:xfrm>
          <a:prstGeom prst="straightConnector1">
            <a:avLst/>
          </a:prstGeom>
          <a:noFill/>
          <a:ln w="57150">
            <a:solidFill>
              <a:srgbClr val="FF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2144713" y="1546225"/>
            <a:ext cx="26590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2400">
                <a:solidFill>
                  <a:srgbClr val="FFFFFF"/>
                </a:solidFill>
              </a:rPr>
              <a:t>Undulator Tunnels</a:t>
            </a:r>
          </a:p>
        </p:txBody>
      </p:sp>
      <p:cxnSp>
        <p:nvCxnSpPr>
          <p:cNvPr id="47112" name="Straight Arrow Connector 13"/>
          <p:cNvCxnSpPr>
            <a:cxnSpLocks noChangeShapeType="1"/>
          </p:cNvCxnSpPr>
          <p:nvPr/>
        </p:nvCxnSpPr>
        <p:spPr bwMode="auto">
          <a:xfrm rot="5400000">
            <a:off x="2440782" y="2156619"/>
            <a:ext cx="938212" cy="692150"/>
          </a:xfrm>
          <a:prstGeom prst="straightConnector1">
            <a:avLst/>
          </a:prstGeom>
          <a:noFill/>
          <a:ln w="5715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3" name="TextBox 14"/>
          <p:cNvSpPr txBox="1">
            <a:spLocks noChangeArrowheads="1"/>
          </p:cNvSpPr>
          <p:nvPr/>
        </p:nvSpPr>
        <p:spPr bwMode="auto">
          <a:xfrm>
            <a:off x="300038" y="4229100"/>
            <a:ext cx="2659062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2400">
                <a:solidFill>
                  <a:srgbClr val="FFFFFF"/>
                </a:solidFill>
              </a:rPr>
              <a:t>Experimental Hall</a:t>
            </a:r>
          </a:p>
          <a:p>
            <a:pPr eaLnBrk="1" hangingPunct="1">
              <a:buFont typeface="Wingdings" charset="0"/>
              <a:buNone/>
            </a:pPr>
            <a:r>
              <a:rPr lang="en-US" sz="2400">
                <a:solidFill>
                  <a:srgbClr val="FFFFFF"/>
                </a:solidFill>
              </a:rPr>
              <a:t>in Schenefeld</a:t>
            </a:r>
          </a:p>
        </p:txBody>
      </p:sp>
      <p:cxnSp>
        <p:nvCxnSpPr>
          <p:cNvPr id="47114" name="Straight Arrow Connector 15"/>
          <p:cNvCxnSpPr>
            <a:cxnSpLocks noChangeShapeType="1"/>
          </p:cNvCxnSpPr>
          <p:nvPr/>
        </p:nvCxnSpPr>
        <p:spPr bwMode="auto">
          <a:xfrm rot="16200000" flipV="1">
            <a:off x="541338" y="3416300"/>
            <a:ext cx="1473200" cy="288925"/>
          </a:xfrm>
          <a:prstGeom prst="straightConnector1">
            <a:avLst/>
          </a:prstGeom>
          <a:noFill/>
          <a:ln w="57150">
            <a:solidFill>
              <a:srgbClr val="FF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5" name="TextBox 1"/>
          <p:cNvSpPr txBox="1">
            <a:spLocks noChangeArrowheads="1"/>
          </p:cNvSpPr>
          <p:nvPr/>
        </p:nvSpPr>
        <p:spPr bwMode="auto">
          <a:xfrm>
            <a:off x="5367338" y="1320800"/>
            <a:ext cx="314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2400" b="1">
                <a:solidFill>
                  <a:srgbClr val="FFFF00"/>
                </a:solidFill>
              </a:rPr>
              <a:t>First  users: 2017</a:t>
            </a:r>
          </a:p>
        </p:txBody>
      </p:sp>
      <p:sp>
        <p:nvSpPr>
          <p:cNvPr id="47117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0"/>
            <a:ext cx="576263" cy="91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8EC285-2BDD-CB4F-B36A-C8ED9E2D899E}" type="slidenum">
              <a:rPr lang="en-GB" sz="1000">
                <a:solidFill>
                  <a:schemeClr val="bg1"/>
                </a:solidFill>
              </a:rPr>
              <a:pPr/>
              <a:t>12</a:t>
            </a:fld>
            <a:endParaRPr lang="en-GB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5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Injector: beam commissioning starts Dec.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0"/>
            <a:ext cx="576263" cy="911225"/>
          </a:xfrm>
          <a:prstGeom prst="rect">
            <a:avLst/>
          </a:prstGeom>
        </p:spPr>
        <p:txBody>
          <a:bodyPr/>
          <a:lstStyle/>
          <a:p>
            <a:fld id="{6E16F391-FC68-4203-93EB-3329FA621208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4" name="Picture 3" descr="discesa-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136"/>
            <a:ext cx="3867320" cy="5797570"/>
          </a:xfrm>
          <a:prstGeom prst="rect">
            <a:avLst/>
          </a:prstGeom>
        </p:spPr>
      </p:pic>
      <p:pic>
        <p:nvPicPr>
          <p:cNvPr id="5" name="Picture 4" descr="tunnel-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68" y="1076400"/>
            <a:ext cx="5168831" cy="34458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85846" y="4826000"/>
            <a:ext cx="515815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400" dirty="0" smtClean="0"/>
              <a:t>Yellow: 1.3 GHz module</a:t>
            </a:r>
            <a:endParaRPr lang="en-US" sz="2400" dirty="0"/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400" dirty="0" smtClean="0"/>
              <a:t>Red: 3.9 GHz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harmonic module</a:t>
            </a:r>
          </a:p>
        </p:txBody>
      </p:sp>
    </p:spTree>
    <p:extLst>
      <p:ext uri="{BB962C8B-B14F-4D97-AF65-F5344CB8AC3E}">
        <p14:creationId xmlns:p14="http://schemas.microsoft.com/office/powerpoint/2010/main" val="24352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Modules in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AMTF – Over 68 (out of 103) received 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73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0"/>
            <a:ext cx="576263" cy="91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9B02ABE-57F0-684C-9C12-E6D564FC29FA}" type="slidenum">
              <a:rPr lang="en-GB" sz="1000">
                <a:solidFill>
                  <a:schemeClr val="bg1"/>
                </a:solidFill>
              </a:rPr>
              <a:pPr/>
              <a:t>14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73731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800" smtClean="0">
                <a:solidFill>
                  <a:srgbClr val="000000"/>
                </a:solidFill>
              </a:rPr>
              <a:t>Massimo Altarelli, European XFEL GmbH                                   5-way meeting Hard X-ray FEL's                                              Zürich, 26-28 October 2015</a:t>
            </a:r>
            <a:endParaRPr lang="en-GB" sz="800">
              <a:solidFill>
                <a:srgbClr val="000000"/>
              </a:solidFill>
            </a:endParaRPr>
          </a:p>
        </p:txBody>
      </p:sp>
      <p:pic>
        <p:nvPicPr>
          <p:cNvPr id="7373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1400"/>
            <a:ext cx="872490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62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Modules plus cryogenic end cap (October 09)</a:t>
            </a:r>
            <a:endParaRPr lang="en-US" dirty="0"/>
          </a:p>
        </p:txBody>
      </p:sp>
      <p:pic>
        <p:nvPicPr>
          <p:cNvPr id="5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7900988" cy="526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14"/>
          <p:cNvSpPr txBox="1">
            <a:spLocks noChangeArrowheads="1"/>
          </p:cNvSpPr>
          <p:nvPr/>
        </p:nvSpPr>
        <p:spPr bwMode="auto">
          <a:xfrm>
            <a:off x="587938" y="4972575"/>
            <a:ext cx="6676107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de-DE" sz="2400" b="1" dirty="0" smtClean="0">
                <a:solidFill>
                  <a:schemeClr val="bg1"/>
                </a:solidFill>
              </a:rPr>
              <a:t>49 </a:t>
            </a:r>
            <a:r>
              <a:rPr lang="de-DE" sz="2400" b="1" dirty="0">
                <a:solidFill>
                  <a:schemeClr val="bg1"/>
                </a:solidFill>
              </a:rPr>
              <a:t>Modules </a:t>
            </a:r>
            <a:r>
              <a:rPr lang="de-DE" sz="2400" b="1" dirty="0" err="1">
                <a:solidFill>
                  <a:schemeClr val="bg1"/>
                </a:solidFill>
              </a:rPr>
              <a:t>installed</a:t>
            </a:r>
            <a:r>
              <a:rPr lang="de-DE" sz="2400" b="1" dirty="0">
                <a:solidFill>
                  <a:schemeClr val="bg1"/>
                </a:solidFill>
              </a:rPr>
              <a:t>	</a:t>
            </a:r>
            <a:endParaRPr lang="de-DE" sz="2400" b="1" dirty="0" smtClean="0">
              <a:solidFill>
                <a:schemeClr val="bg1"/>
              </a:solidFill>
            </a:endParaRPr>
          </a:p>
          <a:p>
            <a:r>
              <a:rPr lang="de-DE" sz="2400" b="1" dirty="0" smtClean="0">
                <a:solidFill>
                  <a:schemeClr val="bg1"/>
                </a:solidFill>
              </a:rPr>
              <a:t>1 </a:t>
            </a:r>
            <a:r>
              <a:rPr lang="de-DE" sz="2400" b="1" dirty="0">
                <a:solidFill>
                  <a:schemeClr val="bg1"/>
                </a:solidFill>
              </a:rPr>
              <a:t>RF-Station </a:t>
            </a:r>
            <a:r>
              <a:rPr lang="de-DE" sz="2400" b="1" dirty="0" err="1" smtClean="0">
                <a:solidFill>
                  <a:schemeClr val="bg1"/>
                </a:solidFill>
              </a:rPr>
              <a:t>ready</a:t>
            </a:r>
            <a:r>
              <a:rPr lang="de-DE" sz="2400" b="1" dirty="0">
                <a:solidFill>
                  <a:schemeClr val="bg1"/>
                </a:solidFill>
              </a:rPr>
              <a:t>	</a:t>
            </a:r>
            <a:endParaRPr lang="de-DE" sz="2400" b="1" dirty="0" smtClean="0">
              <a:solidFill>
                <a:schemeClr val="bg1"/>
              </a:solidFill>
            </a:endParaRPr>
          </a:p>
          <a:p>
            <a:r>
              <a:rPr lang="de-DE" sz="2400" b="1" dirty="0" smtClean="0">
                <a:solidFill>
                  <a:schemeClr val="bg1"/>
                </a:solidFill>
              </a:rPr>
              <a:t>9 </a:t>
            </a:r>
            <a:r>
              <a:rPr lang="de-DE" sz="2400" b="1" dirty="0">
                <a:solidFill>
                  <a:schemeClr val="bg1"/>
                </a:solidFill>
              </a:rPr>
              <a:t>RF-</a:t>
            </a:r>
            <a:r>
              <a:rPr lang="de-DE" sz="2400" b="1" dirty="0" err="1" smtClean="0">
                <a:solidFill>
                  <a:schemeClr val="bg1"/>
                </a:solidFill>
              </a:rPr>
              <a:t>Stations</a:t>
            </a:r>
            <a:r>
              <a:rPr lang="de-DE" sz="2400" b="1" dirty="0" smtClean="0">
                <a:solidFill>
                  <a:schemeClr val="bg1"/>
                </a:solidFill>
              </a:rPr>
              <a:t> </a:t>
            </a:r>
            <a:r>
              <a:rPr lang="de-DE" sz="2400" b="1" dirty="0">
                <a:solidFill>
                  <a:schemeClr val="bg1"/>
                </a:solidFill>
              </a:rPr>
              <a:t>in </a:t>
            </a:r>
            <a:r>
              <a:rPr lang="de-DE" sz="2400" b="1" dirty="0" err="1" smtClean="0">
                <a:solidFill>
                  <a:schemeClr val="bg1"/>
                </a:solidFill>
              </a:rPr>
              <a:t>preparation</a:t>
            </a:r>
            <a:endParaRPr lang="de-D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77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best estimates </a:t>
            </a:r>
            <a:r>
              <a:rPr lang="en-US" dirty="0" err="1" smtClean="0"/>
              <a:t>Linac</a:t>
            </a:r>
            <a:r>
              <a:rPr lang="en-US" dirty="0" smtClean="0"/>
              <a:t> installation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230885" y="4098924"/>
            <a:ext cx="8600459" cy="2136059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4" y="1347788"/>
            <a:ext cx="8713869" cy="4459287"/>
          </a:xfrm>
        </p:spPr>
        <p:txBody>
          <a:bodyPr/>
          <a:lstStyle/>
          <a:p>
            <a:r>
              <a:rPr lang="en-US" dirty="0"/>
              <a:t>Last module (XM100) in Hamburg end of April or May </a:t>
            </a:r>
            <a:r>
              <a:rPr lang="en-US" dirty="0" smtClean="0"/>
              <a:t>2016</a:t>
            </a:r>
          </a:p>
          <a:p>
            <a:endParaRPr lang="en-US" dirty="0"/>
          </a:p>
          <a:p>
            <a:endParaRPr lang="en-US" smtClean="0"/>
          </a:p>
          <a:p>
            <a:endParaRPr lang="en-US" dirty="0"/>
          </a:p>
          <a:p>
            <a:r>
              <a:rPr lang="en-US" dirty="0"/>
              <a:t>Installed in tunnel end of June to mid July 2016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Tunnel </a:t>
            </a:r>
            <a:r>
              <a:rPr lang="en-US" dirty="0"/>
              <a:t>closing and start of cool down 3</a:t>
            </a:r>
            <a:r>
              <a:rPr lang="en-US" baseline="30000" dirty="0"/>
              <a:t>rd</a:t>
            </a:r>
            <a:r>
              <a:rPr lang="en-US" dirty="0"/>
              <a:t> quarter 2016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81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Undulators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Photon </a:t>
            </a:r>
            <a:r>
              <a:rPr lang="de-DE" dirty="0" err="1" smtClean="0"/>
              <a:t>Beamlines</a:t>
            </a:r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-1" y="1252831"/>
            <a:ext cx="8747126" cy="5030589"/>
            <a:chOff x="-1" y="950693"/>
            <a:chExt cx="8747126" cy="5030589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42" t="35281" r="2620" b="13934"/>
            <a:stretch>
              <a:fillRect/>
            </a:stretch>
          </p:blipFill>
          <p:spPr bwMode="auto">
            <a:xfrm>
              <a:off x="250825" y="1706576"/>
              <a:ext cx="8496300" cy="32813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1107770" y="4897181"/>
              <a:ext cx="2982913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Font typeface="Wingdings" charset="0"/>
                <a:buNone/>
              </a:pPr>
              <a:r>
                <a:rPr lang="en-US" sz="2400" dirty="0">
                  <a:solidFill>
                    <a:srgbClr val="000090"/>
                  </a:solidFill>
                </a:rPr>
                <a:t>35 X 5m sections, 40 mm period</a:t>
              </a:r>
            </a:p>
          </p:txBody>
        </p:sp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4489275" y="5149432"/>
              <a:ext cx="2938462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Font typeface="Wingdings" charset="0"/>
                <a:buNone/>
              </a:pPr>
              <a:r>
                <a:rPr lang="en-US" sz="2400" dirty="0">
                  <a:solidFill>
                    <a:srgbClr val="000090"/>
                  </a:solidFill>
                </a:rPr>
                <a:t>21 X 5m sections, 68 mm period</a:t>
              </a:r>
            </a:p>
          </p:txBody>
        </p:sp>
        <p:sp>
          <p:nvSpPr>
            <p:cNvPr id="8" name="Rectangle 1"/>
            <p:cNvSpPr>
              <a:spLocks noChangeArrowheads="1"/>
            </p:cNvSpPr>
            <p:nvPr/>
          </p:nvSpPr>
          <p:spPr bwMode="auto">
            <a:xfrm>
              <a:off x="1633538" y="2430463"/>
              <a:ext cx="1498600" cy="738187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342900" indent="-342900"/>
              <a:endParaRPr lang="en-US"/>
            </a:p>
          </p:txBody>
        </p:sp>
        <p:sp>
          <p:nvSpPr>
            <p:cNvPr id="9" name="TextBox 2"/>
            <p:cNvSpPr txBox="1">
              <a:spLocks noChangeArrowheads="1"/>
            </p:cNvSpPr>
            <p:nvPr/>
          </p:nvSpPr>
          <p:spPr bwMode="auto">
            <a:xfrm>
              <a:off x="1681163" y="2552700"/>
              <a:ext cx="145097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Font typeface="Wingdings" charset="0"/>
                <a:buNone/>
              </a:pPr>
              <a:endParaRPr lang="en-US"/>
            </a:p>
          </p:txBody>
        </p:sp>
        <p:sp>
          <p:nvSpPr>
            <p:cNvPr id="10" name="TextBox 3"/>
            <p:cNvSpPr txBox="1">
              <a:spLocks noChangeArrowheads="1"/>
            </p:cNvSpPr>
            <p:nvPr/>
          </p:nvSpPr>
          <p:spPr bwMode="auto">
            <a:xfrm>
              <a:off x="1717675" y="2347006"/>
              <a:ext cx="1765300" cy="1249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Font typeface="Wingdings" charset="0"/>
                <a:buNone/>
              </a:pPr>
              <a:r>
                <a:rPr lang="en-US" b="1" dirty="0"/>
                <a:t> </a:t>
              </a:r>
              <a:r>
                <a:rPr lang="en-US" sz="1800" b="1" dirty="0" smtClean="0"/>
                <a:t>SASE2</a:t>
              </a:r>
              <a:r>
                <a:rPr lang="en-US" sz="3200" b="1" dirty="0" smtClean="0">
                  <a:solidFill>
                    <a:srgbClr val="FD930A"/>
                  </a:solidFill>
                </a:rPr>
                <a:t>*</a:t>
              </a:r>
              <a:endParaRPr lang="en-US" sz="3200" b="1" dirty="0">
                <a:solidFill>
                  <a:srgbClr val="FD930A"/>
                </a:solidFill>
              </a:endParaRPr>
            </a:p>
            <a:p>
              <a:pPr eaLnBrk="1" hangingPunct="1">
                <a:buFont typeface="Wingdings" charset="0"/>
                <a:buNone/>
              </a:pPr>
              <a:r>
                <a:rPr lang="en-US" sz="1800" b="1" dirty="0"/>
                <a:t>(= SASE1)</a:t>
              </a:r>
            </a:p>
            <a:p>
              <a:pPr eaLnBrk="1" hangingPunct="1"/>
              <a:endParaRPr lang="en-US" sz="1800" dirty="0"/>
            </a:p>
          </p:txBody>
        </p:sp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1887538" y="3919538"/>
              <a:ext cx="1377950" cy="712787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342900" indent="-342900"/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1414463" y="4076700"/>
              <a:ext cx="2516187" cy="866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 typeface="Wingdings" charset="0"/>
                <a:buNone/>
                <a:defRPr/>
              </a:pPr>
              <a:r>
                <a:rPr lang="en-US" sz="1800" b="1" dirty="0">
                  <a:latin typeface="+mn-lt"/>
                </a:rPr>
                <a:t>         SASE1</a:t>
              </a:r>
            </a:p>
            <a:p>
              <a:pPr>
                <a:buFont typeface="Wingdings" charset="0"/>
                <a:buNone/>
                <a:defRPr/>
              </a:pPr>
              <a:r>
                <a:rPr lang="en-US" sz="1800" b="1" dirty="0">
                  <a:latin typeface="+mn-lt"/>
                </a:rPr>
                <a:t>      </a:t>
              </a:r>
              <a:r>
                <a:rPr lang="en-US" sz="1800" b="1" dirty="0" smtClean="0">
                  <a:latin typeface="+mn-lt"/>
                </a:rPr>
                <a:t>0.2–0.05 </a:t>
              </a:r>
              <a:r>
                <a:rPr lang="en-US" sz="1800" b="1" dirty="0">
                  <a:latin typeface="+mn-lt"/>
                </a:rPr>
                <a:t>nm</a:t>
              </a:r>
            </a:p>
            <a:p>
              <a:pPr>
                <a:defRPr/>
              </a:pPr>
              <a:endParaRPr lang="en-US" dirty="0"/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4826000" y="4087813"/>
              <a:ext cx="822325" cy="206375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342900" indent="-342900"/>
              <a:endParaRPr lang="en-US"/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4595813" y="4330700"/>
              <a:ext cx="1924050" cy="809625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342900" indent="-342900"/>
              <a:endParaRPr lang="en-US"/>
            </a:p>
          </p:txBody>
        </p:sp>
        <p:sp>
          <p:nvSpPr>
            <p:cNvPr id="15" name="TextBox 11"/>
            <p:cNvSpPr txBox="1"/>
            <p:nvPr/>
          </p:nvSpPr>
          <p:spPr>
            <a:xfrm>
              <a:off x="4692650" y="4294188"/>
              <a:ext cx="2117725" cy="866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 typeface="Wingdings" charset="0"/>
                <a:buNone/>
                <a:defRPr/>
              </a:pPr>
              <a:r>
                <a:rPr lang="en-US" sz="1800" b="1" dirty="0">
                  <a:latin typeface="+mn-lt"/>
                </a:rPr>
                <a:t>      SASE3</a:t>
              </a:r>
              <a:endParaRPr lang="en-US" sz="1800" b="1" baseline="-25000" dirty="0">
                <a:latin typeface="+mn-lt"/>
              </a:endParaRPr>
            </a:p>
            <a:p>
              <a:pPr>
                <a:buFont typeface="Wingdings" charset="0"/>
                <a:buNone/>
                <a:defRPr/>
              </a:pPr>
              <a:r>
                <a:rPr lang="en-US" sz="1800" b="1" dirty="0">
                  <a:latin typeface="+mn-lt"/>
                </a:rPr>
                <a:t>    </a:t>
              </a:r>
              <a:r>
                <a:rPr lang="en-US" sz="1800" b="1" dirty="0" smtClean="0">
                  <a:latin typeface="+mn-lt"/>
                </a:rPr>
                <a:t>1.7–0.4 </a:t>
              </a:r>
              <a:r>
                <a:rPr lang="en-US" sz="1800" b="1" dirty="0">
                  <a:latin typeface="+mn-lt"/>
                </a:rPr>
                <a:t>nm</a:t>
              </a:r>
            </a:p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6" name="TextBox 3"/>
            <p:cNvSpPr txBox="1"/>
            <p:nvPr/>
          </p:nvSpPr>
          <p:spPr>
            <a:xfrm>
              <a:off x="-1" y="950693"/>
              <a:ext cx="73208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3200" dirty="0">
                  <a:solidFill>
                    <a:srgbClr val="FD930A"/>
                  </a:solidFill>
                </a:rPr>
                <a:t>*</a:t>
              </a:r>
              <a:r>
                <a:rPr lang="en-US" sz="2800" dirty="0" smtClean="0">
                  <a:solidFill>
                    <a:srgbClr val="FD930A"/>
                  </a:solidFill>
                </a:rPr>
                <a:t>Shall be equipped for self-seeding</a:t>
              </a:r>
              <a:endParaRPr lang="en-US" sz="2800" dirty="0">
                <a:solidFill>
                  <a:srgbClr val="FD930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013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A77CA-B20F-4EEE-887C-3DF2AD52A622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b="0" dirty="0" smtClean="0"/>
              <a:t>Experimental Hall: 90 m x 50 m  (h 14 m)</a:t>
            </a:r>
            <a:endParaRPr lang="en-GB" sz="2000" b="0" baseline="30000" dirty="0"/>
          </a:p>
        </p:txBody>
      </p:sp>
      <p:pic>
        <p:nvPicPr>
          <p:cNvPr id="4" name="Picture 3" descr="AssetServlet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7" y="1076712"/>
            <a:ext cx="5438465" cy="361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30708_XFEL_Schenefeld_Schnitt_Vorabzug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84" y="3681351"/>
            <a:ext cx="4102440" cy="27342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2136" y="1638795"/>
            <a:ext cx="28619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dirty="0" smtClean="0"/>
              <a:t>Experimental hall will be crowded in a few months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2" y="4696389"/>
            <a:ext cx="4545338" cy="1745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63293" y="3255882"/>
            <a:ext cx="207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dirty="0" smtClean="0"/>
              <a:t>Labs and offices building will be built above experimental hall (2014-2015)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55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53CAA-6EC0-48B8-8CDD-C9C9DB8C1CB3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2150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sz="2000" b="0" dirty="0" smtClean="0"/>
              <a:t>12 countries contribute to the European XFEL Facility</a:t>
            </a:r>
            <a:br>
              <a:rPr lang="en-GB" sz="2000" b="0" dirty="0" smtClean="0"/>
            </a:br>
            <a:r>
              <a:rPr lang="en-GB" sz="2000" b="0" dirty="0" smtClean="0"/>
              <a:t> end 2015</a:t>
            </a:r>
          </a:p>
        </p:txBody>
      </p:sp>
      <p:sp>
        <p:nvSpPr>
          <p:cNvPr id="660489" name="Text Box 9"/>
          <p:cNvSpPr txBox="1">
            <a:spLocks noChangeArrowheads="1"/>
          </p:cNvSpPr>
          <p:nvPr/>
        </p:nvSpPr>
        <p:spPr bwMode="auto">
          <a:xfrm>
            <a:off x="4331387" y="1602053"/>
            <a:ext cx="4606238" cy="630942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GB" sz="1400" dirty="0" smtClean="0"/>
              <a:t>Each country contributes either in cash, in-kind, or both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GB" sz="1400" dirty="0"/>
              <a:t>t</a:t>
            </a:r>
            <a:r>
              <a:rPr lang="en-GB" sz="1400" dirty="0" smtClean="0"/>
              <a:t>o the construction phase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7519" y="5296395"/>
            <a:ext cx="2873828" cy="23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u="sng" dirty="0" smtClean="0"/>
              <a:t>Distribution of total contributions</a:t>
            </a:r>
            <a:endParaRPr lang="en-GB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4" t="2511" r="21671" b="7379"/>
          <a:stretch/>
        </p:blipFill>
        <p:spPr bwMode="auto">
          <a:xfrm>
            <a:off x="113030" y="1602053"/>
            <a:ext cx="3646690" cy="367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7615267"/>
              </p:ext>
            </p:extLst>
          </p:nvPr>
        </p:nvGraphicFramePr>
        <p:xfrm>
          <a:off x="4331387" y="2529444"/>
          <a:ext cx="4161016" cy="3004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91763" y="5995283"/>
            <a:ext cx="6066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 smtClean="0"/>
              <a:t>Greece is unfortunately recently out but UK is going to participate to the project.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40158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53CAA-6EC0-48B8-8CDD-C9C9DB8C1CB3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1093788" y="403764"/>
            <a:ext cx="7283450" cy="458214"/>
          </a:xfrm>
        </p:spPr>
        <p:txBody>
          <a:bodyPr/>
          <a:lstStyle/>
          <a:p>
            <a:pPr algn="ctr"/>
            <a:r>
              <a:rPr lang="en-US" sz="2000" dirty="0" smtClean="0"/>
              <a:t>Overview</a:t>
            </a:r>
            <a:endParaRPr lang="en-US" sz="2000" b="0" dirty="0" smtClean="0"/>
          </a:p>
        </p:txBody>
      </p:sp>
      <p:sp>
        <p:nvSpPr>
          <p:cNvPr id="15366" name="Rectangle 39"/>
          <p:cNvSpPr>
            <a:spLocks noChangeAspect="1" noChangeArrowheads="1"/>
          </p:cNvSpPr>
          <p:nvPr/>
        </p:nvSpPr>
        <p:spPr bwMode="auto">
          <a:xfrm>
            <a:off x="1016795" y="1628799"/>
            <a:ext cx="7227613" cy="3738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lIns="287905" tIns="287905" rIns="287905" bIns="287905"/>
          <a:lstStyle/>
          <a:p>
            <a:pPr marL="447675" indent="-447675" defTabSz="912813">
              <a:lnSpc>
                <a:spcPct val="150000"/>
              </a:lnSpc>
              <a:buClr>
                <a:schemeClr val="folHlink"/>
              </a:buClr>
              <a:buFont typeface="Wingdings" charset="2"/>
              <a:buChar char="u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Short overview of the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European XFEL project</a:t>
            </a:r>
            <a:endParaRPr lang="en-GB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47675" indent="-447675" defTabSz="912813">
              <a:lnSpc>
                <a:spcPct val="150000"/>
              </a:lnSpc>
              <a:buClr>
                <a:schemeClr val="folHlink"/>
              </a:buClr>
              <a:buFont typeface="Wingdings" charset="2"/>
              <a:buChar char="u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Place of IKCs in the construction phase</a:t>
            </a:r>
          </a:p>
          <a:p>
            <a:pPr marL="447675" indent="-447675" defTabSz="912813">
              <a:lnSpc>
                <a:spcPct val="150000"/>
              </a:lnSpc>
              <a:buClr>
                <a:schemeClr val="folHlink"/>
              </a:buClr>
              <a:buFont typeface="Wingdings" charset="2"/>
              <a:buChar char="u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IKCs management</a:t>
            </a:r>
          </a:p>
          <a:p>
            <a:pPr marL="447675" indent="-447675" defTabSz="912813">
              <a:lnSpc>
                <a:spcPct val="150000"/>
              </a:lnSpc>
              <a:buClr>
                <a:schemeClr val="folHlink"/>
              </a:buClr>
              <a:buFont typeface="Wingdings" charset="2"/>
              <a:buChar char="u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IKC follow-up:</a:t>
            </a:r>
          </a:p>
          <a:p>
            <a:pPr marL="904875" lvl="1" indent="-447675" defTabSz="912813">
              <a:lnSpc>
                <a:spcPct val="150000"/>
              </a:lnSpc>
              <a:buClr>
                <a:schemeClr val="folHlink"/>
              </a:buClr>
              <a:buFont typeface="Wingdings" charset="2"/>
              <a:buChar char="Ø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Milestones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validation</a:t>
            </a:r>
          </a:p>
          <a:p>
            <a:pPr marL="904875" lvl="1" indent="-447675" defTabSz="912813">
              <a:lnSpc>
                <a:spcPct val="150000"/>
              </a:lnSpc>
              <a:buClr>
                <a:schemeClr val="folHlink"/>
              </a:buClr>
              <a:buFont typeface="Wingdings" charset="2"/>
              <a:buChar char="Ø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Specific issues</a:t>
            </a:r>
          </a:p>
          <a:p>
            <a:pPr marL="447675" indent="-447675" defTabSz="912813">
              <a:lnSpc>
                <a:spcPct val="150000"/>
              </a:lnSpc>
              <a:buClr>
                <a:schemeClr val="folHlink"/>
              </a:buClr>
              <a:buFont typeface="Wingdings" charset="2"/>
              <a:buChar char="u"/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Quality management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in IKCs and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risk analysis</a:t>
            </a:r>
          </a:p>
          <a:p>
            <a:pPr marL="447675" indent="-447675" defTabSz="912813">
              <a:lnSpc>
                <a:spcPct val="150000"/>
              </a:lnSpc>
              <a:buClr>
                <a:schemeClr val="folHlink"/>
              </a:buClr>
              <a:buFont typeface="Wingdings" charset="2"/>
              <a:buChar char="u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Examples of difficulties encountered</a:t>
            </a:r>
          </a:p>
          <a:p>
            <a:pPr marL="447675" indent="-447675" defTabSz="912813">
              <a:lnSpc>
                <a:spcPct val="150000"/>
              </a:lnSpc>
              <a:buClr>
                <a:schemeClr val="folHlink"/>
              </a:buClr>
              <a:buFont typeface="Wingdings" charset="2"/>
              <a:buChar char="u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Conclusions</a:t>
            </a:r>
          </a:p>
          <a:p>
            <a:pPr lvl="1" defTabSz="912813">
              <a:lnSpc>
                <a:spcPct val="150000"/>
              </a:lnSpc>
              <a:buClr>
                <a:schemeClr val="folHlink"/>
              </a:buClr>
            </a:pPr>
            <a:endParaRPr lang="en-GB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47675" indent="-447675" defTabSz="912813">
              <a:lnSpc>
                <a:spcPct val="150000"/>
              </a:lnSpc>
              <a:buClr>
                <a:schemeClr val="folHlink"/>
              </a:buClr>
              <a:buFont typeface="Wingdings" charset="2"/>
              <a:buChar char="u"/>
            </a:pP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a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054225"/>
            <a:ext cx="8748713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6" name="Picture 19" descr="DESY-Logo-cyan-RGB_Hintergrund wei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38" y="1274763"/>
            <a:ext cx="671248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143" descr="class-fondblan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3775075"/>
            <a:ext cx="6159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5" name="Group 15"/>
          <p:cNvGrpSpPr>
            <a:grpSpLocks/>
          </p:cNvGrpSpPr>
          <p:nvPr/>
        </p:nvGrpSpPr>
        <p:grpSpPr bwMode="auto">
          <a:xfrm>
            <a:off x="1168400" y="3965254"/>
            <a:ext cx="1968205" cy="824843"/>
            <a:chOff x="1713655" y="5166039"/>
            <a:chExt cx="2175749" cy="932393"/>
          </a:xfrm>
        </p:grpSpPr>
        <p:pic>
          <p:nvPicPr>
            <p:cNvPr id="46104" name="Picture 12" descr="http://www.fisica.unimi.it/templates/calcolo/images/calcolo-littl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2304" y="5232371"/>
              <a:ext cx="907100" cy="799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05" name="Picture 14" descr="Vai alla homepage dell'INFN di Milano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655" y="5166039"/>
              <a:ext cx="1243190" cy="932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6" name="Picture 16" descr="http://phenix-france.in2p3.fr/software/jin/Images/logo_cnrs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38" y="5222653"/>
            <a:ext cx="7366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2" name="Picture 4" descr="logomecborde_00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51" y="5789309"/>
            <a:ext cx="2986074" cy="48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itle 16"/>
          <p:cNvSpPr>
            <a:spLocks noGrp="1"/>
          </p:cNvSpPr>
          <p:nvPr>
            <p:ph type="title"/>
          </p:nvPr>
        </p:nvSpPr>
        <p:spPr>
          <a:xfrm>
            <a:off x="1136650" y="273134"/>
            <a:ext cx="7283450" cy="559212"/>
          </a:xfrm>
        </p:spPr>
        <p:txBody>
          <a:bodyPr/>
          <a:lstStyle/>
          <a:p>
            <a:pPr algn="ctr"/>
            <a:r>
              <a:rPr lang="en-US" sz="2000" b="0" dirty="0" smtClean="0"/>
              <a:t>Institutes contributing in-kind to the construction</a:t>
            </a:r>
          </a:p>
        </p:txBody>
      </p:sp>
      <p:pic>
        <p:nvPicPr>
          <p:cNvPr id="46089" name="Picture 17" descr="http://www.ihep.su/ihep/util2/logoihep70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2174875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9" descr="логотип Института Ядерной Физики СО РАН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2314537"/>
            <a:ext cx="1253458" cy="68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21" descr="http://www.inr.troitsk.ru/romel-mp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1192213"/>
            <a:ext cx="9366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24" descr="Paul Scherrer Institu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8" y="4893302"/>
            <a:ext cx="11715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31" descr="Uppsala universitet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1396962"/>
            <a:ext cx="91916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Picture 33" descr="http://www.portal.pwr.wroc.pl/24/sys_images/h_2.png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903" y="4906224"/>
            <a:ext cx="2776538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29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245502" y="4542963"/>
            <a:ext cx="7794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50" name="Picture 30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659438" y="5525423"/>
            <a:ext cx="7493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6098" name="Picture 2" descr="C:\Documents and Settings\weise\Desktop\Logo - Efremov Institute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13" y="1333256"/>
            <a:ext cx="89058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29"/>
          <p:cNvPicPr>
            <a:picLocks noChangeAspect="1" noChangeArrowheads="1"/>
          </p:cNvPicPr>
          <p:nvPr/>
        </p:nvPicPr>
        <p:blipFill rotWithShape="1">
          <a:blip r:embed="rId22"/>
          <a:srcRect r="62152"/>
          <a:stretch/>
        </p:blipFill>
        <p:spPr bwMode="auto">
          <a:xfrm>
            <a:off x="1287463" y="5292725"/>
            <a:ext cx="1001712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34" y="5687949"/>
            <a:ext cx="2036207" cy="473202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422" y="4219575"/>
            <a:ext cx="2020555" cy="57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91" y="1319943"/>
            <a:ext cx="648255" cy="64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000000" mc:Ignorable="a14" a14:legacySpreadsheetColorIndex="64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xmlns:mc="http://schemas.openxmlformats.org/markup-compatibility/2006" val="FFFFFF" mc:Ignorable="a14" a14:legacySpreadsheetColorIndex="6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645903" y="1301229"/>
            <a:ext cx="791836" cy="75052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72" y="1396962"/>
            <a:ext cx="756527" cy="9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4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42" y="4219354"/>
            <a:ext cx="2971800" cy="1981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53CAA-6EC0-48B8-8CDD-C9C9DB8C1CB3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21507" name="Rectangle 5"/>
          <p:cNvSpPr>
            <a:spLocks noGrp="1" noChangeArrowheads="1"/>
          </p:cNvSpPr>
          <p:nvPr>
            <p:ph type="title"/>
          </p:nvPr>
        </p:nvSpPr>
        <p:spPr>
          <a:xfrm>
            <a:off x="1093788" y="196960"/>
            <a:ext cx="7283450" cy="653898"/>
          </a:xfrm>
        </p:spPr>
        <p:txBody>
          <a:bodyPr/>
          <a:lstStyle/>
          <a:p>
            <a:pPr algn="ctr" eaLnBrk="1" hangingPunct="1"/>
            <a:r>
              <a:rPr lang="en-GB" sz="2000" b="0" dirty="0" smtClean="0"/>
              <a:t>Overview of in-kind contributions 2015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4558" y="1142989"/>
            <a:ext cx="1768642" cy="1341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 9 Countries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22 Institutes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80 IKCs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644 Milestones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584 M€ (2005)</a:t>
            </a:r>
            <a:endParaRPr lang="en-GB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891613" y="1126295"/>
            <a:ext cx="2418031" cy="1341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  </a:t>
            </a:r>
            <a:r>
              <a:rPr lang="en-GB" sz="1400" dirty="0"/>
              <a:t>P</a:t>
            </a:r>
            <a:r>
              <a:rPr lang="en-GB" sz="1400" dirty="0" smtClean="0"/>
              <a:t>repare agreements</a:t>
            </a:r>
          </a:p>
          <a:p>
            <a:r>
              <a:rPr lang="en-GB" sz="1400" dirty="0" smtClean="0"/>
              <a:t>  Implement changes</a:t>
            </a:r>
          </a:p>
          <a:p>
            <a:r>
              <a:rPr lang="en-GB" sz="1400" dirty="0" smtClean="0"/>
              <a:t>  Validate milestones</a:t>
            </a:r>
          </a:p>
          <a:p>
            <a:r>
              <a:rPr lang="en-GB" sz="1400" dirty="0" smtClean="0"/>
              <a:t>  Follow-up and control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Verify achievements</a:t>
            </a:r>
            <a:endParaRPr lang="en-GB" sz="1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278631" y="1795578"/>
            <a:ext cx="20162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Left Brace 7"/>
          <p:cNvSpPr/>
          <p:nvPr/>
        </p:nvSpPr>
        <p:spPr>
          <a:xfrm>
            <a:off x="5723980" y="1209969"/>
            <a:ext cx="189735" cy="114831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236700" y="1455690"/>
            <a:ext cx="2135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600" dirty="0" smtClean="0">
                <a:latin typeface="Arial" pitchFamily="34" charset="0"/>
                <a:cs typeface="Arial" pitchFamily="34" charset="0"/>
              </a:rPr>
              <a:t>Efforts by IKC Office</a:t>
            </a: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4557" y="2667659"/>
            <a:ext cx="5137485" cy="1341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b="1" dirty="0" smtClean="0"/>
              <a:t>Status end  2015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/>
              <a:t>79 IKCs allocated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/>
              <a:t>247 Milestones completed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/>
              <a:t>10 IKCs completed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/>
              <a:t>Project delay, but already many components delivered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24849" y="4539001"/>
            <a:ext cx="4487779" cy="1341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b="1" dirty="0" smtClean="0"/>
              <a:t>Main components delivered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1400" dirty="0" smtClean="0"/>
              <a:t>Super-conducting </a:t>
            </a:r>
            <a:r>
              <a:rPr lang="en-GB" sz="1400" dirty="0"/>
              <a:t>cavities: </a:t>
            </a:r>
            <a:r>
              <a:rPr lang="en-GB" sz="1400" dirty="0" smtClean="0"/>
              <a:t>800/800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1400" dirty="0" smtClean="0"/>
              <a:t>Cryostats</a:t>
            </a:r>
            <a:r>
              <a:rPr lang="en-GB" sz="1400" dirty="0"/>
              <a:t>: </a:t>
            </a:r>
            <a:r>
              <a:rPr lang="en-GB" sz="1400" dirty="0" smtClean="0"/>
              <a:t>100/100</a:t>
            </a:r>
            <a:endParaRPr lang="en-GB" sz="14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1400" dirty="0" smtClean="0"/>
              <a:t>Warm </a:t>
            </a:r>
            <a:r>
              <a:rPr lang="en-GB" sz="1400" dirty="0"/>
              <a:t>magnets: </a:t>
            </a:r>
            <a:r>
              <a:rPr lang="en-GB" sz="1400" dirty="0" smtClean="0"/>
              <a:t>715/715</a:t>
            </a:r>
            <a:endParaRPr lang="en-GB" sz="1400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1400" dirty="0" smtClean="0"/>
              <a:t>Cold </a:t>
            </a:r>
            <a:r>
              <a:rPr lang="en-GB" sz="1400" dirty="0"/>
              <a:t>magnets: </a:t>
            </a:r>
            <a:r>
              <a:rPr lang="en-GB" sz="1400" dirty="0" smtClean="0"/>
              <a:t>100/100 </a:t>
            </a:r>
            <a:endParaRPr lang="en-GB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344" y="3009935"/>
            <a:ext cx="2043372" cy="15325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344" y="4832700"/>
            <a:ext cx="2043372" cy="136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8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/>
      <p:bldP spid="4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53CAA-6EC0-48B8-8CDD-C9C9DB8C1CB3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sp>
        <p:nvSpPr>
          <p:cNvPr id="21507" name="Rectangle 5"/>
          <p:cNvSpPr>
            <a:spLocks noGrp="1" noChangeArrowheads="1"/>
          </p:cNvSpPr>
          <p:nvPr>
            <p:ph type="title"/>
          </p:nvPr>
        </p:nvSpPr>
        <p:spPr>
          <a:xfrm>
            <a:off x="1093788" y="280085"/>
            <a:ext cx="7283450" cy="653898"/>
          </a:xfrm>
        </p:spPr>
        <p:txBody>
          <a:bodyPr/>
          <a:lstStyle/>
          <a:p>
            <a:pPr eaLnBrk="1" hangingPunct="1"/>
            <a:r>
              <a:rPr lang="en-GB" sz="2000" b="0" dirty="0" smtClean="0"/>
              <a:t>Objectives of in-kind </a:t>
            </a:r>
            <a:r>
              <a:rPr lang="en-GB" sz="2000" b="0" dirty="0"/>
              <a:t>contributions</a:t>
            </a:r>
            <a:r>
              <a:rPr lang="en-GB" sz="2000" b="0" dirty="0" smtClean="0"/>
              <a:t/>
            </a:r>
            <a:br>
              <a:rPr lang="en-GB" sz="2000" b="0" dirty="0" smtClean="0"/>
            </a:br>
            <a:r>
              <a:rPr lang="en-GB" sz="2000" b="0" dirty="0" smtClean="0"/>
              <a:t>for the construction phase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5225" y="1334050"/>
            <a:ext cx="3864594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  Budget of the European XFEL Facility: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/>
              <a:t> </a:t>
            </a:r>
            <a:r>
              <a:rPr lang="en-GB" sz="1400" dirty="0" smtClean="0"/>
              <a:t>In-Kind contributions ~ 50%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/>
              <a:t> </a:t>
            </a:r>
            <a:r>
              <a:rPr lang="en-GB" sz="1400" dirty="0" smtClean="0"/>
              <a:t>Cash ~ 50%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055225" y="2899663"/>
            <a:ext cx="6495803" cy="237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  </a:t>
            </a:r>
            <a:r>
              <a:rPr lang="en-GB" sz="1400" u="sng" dirty="0" smtClean="0"/>
              <a:t>Reasons why IKCs are an attractive solution: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/>
              <a:t> F</a:t>
            </a:r>
            <a:r>
              <a:rPr lang="en-GB" sz="1400" dirty="0" smtClean="0"/>
              <a:t>or the contributing institute: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GB" sz="1400" dirty="0" smtClean="0"/>
              <a:t>Implementing and developing its know-how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GB" sz="1400" dirty="0" smtClean="0"/>
              <a:t>Local development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GB" sz="1400" dirty="0" smtClean="0"/>
              <a:t>Image and reputation</a:t>
            </a:r>
          </a:p>
          <a:p>
            <a:pPr lvl="2">
              <a:buNone/>
            </a:pPr>
            <a:endParaRPr lang="en-GB" sz="1400" dirty="0" smtClean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/>
              <a:t> F</a:t>
            </a:r>
            <a:r>
              <a:rPr lang="en-GB" sz="1400" dirty="0" smtClean="0"/>
              <a:t>or the project: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GB" sz="1400" dirty="0" smtClean="0"/>
              <a:t>Delegation of responsibilities (technical, management)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GB" sz="1400" dirty="0" smtClean="0"/>
              <a:t>Delegation of risks (technical, costs)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0381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53CAA-6EC0-48B8-8CDD-C9C9DB8C1CB3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21507" name="Rectangle 5"/>
          <p:cNvSpPr>
            <a:spLocks noGrp="1" noChangeArrowheads="1"/>
          </p:cNvSpPr>
          <p:nvPr>
            <p:ph type="title"/>
          </p:nvPr>
        </p:nvSpPr>
        <p:spPr>
          <a:xfrm>
            <a:off x="1093788" y="196960"/>
            <a:ext cx="7283450" cy="653898"/>
          </a:xfrm>
        </p:spPr>
        <p:txBody>
          <a:bodyPr/>
          <a:lstStyle/>
          <a:p>
            <a:pPr algn="ctr" eaLnBrk="1" hangingPunct="1"/>
            <a:r>
              <a:rPr lang="en-GB" sz="2000" b="0" dirty="0" smtClean="0"/>
              <a:t>Drawbacks of in-kind contributions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8220" y="1528090"/>
            <a:ext cx="7252649" cy="444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  </a:t>
            </a:r>
            <a:r>
              <a:rPr lang="en-GB" sz="1400" u="sng" dirty="0" smtClean="0"/>
              <a:t>Drawbacks of IKCs</a:t>
            </a:r>
          </a:p>
          <a:p>
            <a:endParaRPr lang="en-GB" sz="1400" dirty="0" smtClean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/>
              <a:t> F</a:t>
            </a:r>
            <a:r>
              <a:rPr lang="en-GB" sz="1400" dirty="0" smtClean="0"/>
              <a:t>or the contributing institute :</a:t>
            </a:r>
          </a:p>
          <a:p>
            <a:pPr marL="1200150" lvl="2" indent="-285750">
              <a:buFont typeface="Wingdings" pitchFamily="2" charset="2"/>
              <a:buChar char="v"/>
            </a:pPr>
            <a:r>
              <a:rPr lang="en-GB" sz="1400" dirty="0" smtClean="0"/>
              <a:t>Technical risks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GB" sz="1400" dirty="0" smtClean="0"/>
              <a:t>Manufacturing risks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GB" sz="1400" dirty="0" smtClean="0"/>
              <a:t>Risk of not achieving expected performance</a:t>
            </a:r>
          </a:p>
          <a:p>
            <a:pPr marL="1200150" lvl="2" indent="-285750">
              <a:buFont typeface="Wingdings" pitchFamily="2" charset="2"/>
              <a:buChar char="v"/>
            </a:pPr>
            <a:r>
              <a:rPr lang="en-GB" sz="1400" dirty="0" smtClean="0"/>
              <a:t>Financial risks</a:t>
            </a:r>
          </a:p>
          <a:p>
            <a:pPr marL="1200150" lvl="2" indent="-285750">
              <a:buFont typeface="Wingdings" pitchFamily="2" charset="2"/>
              <a:buChar char="v"/>
            </a:pPr>
            <a:r>
              <a:rPr lang="en-GB" sz="1400" dirty="0" smtClean="0"/>
              <a:t>Human risks: loss of competences</a:t>
            </a:r>
          </a:p>
          <a:p>
            <a:pPr marL="1200150" lvl="2" indent="-285750">
              <a:buFont typeface="Wingdings" pitchFamily="2" charset="2"/>
              <a:buChar char="v"/>
            </a:pPr>
            <a:r>
              <a:rPr lang="en-GB" sz="1400" dirty="0" smtClean="0"/>
              <a:t>Risk of change of strategy by funding agency</a:t>
            </a:r>
          </a:p>
          <a:p>
            <a:pPr marL="1200150" lvl="2" indent="-285750">
              <a:buFont typeface="Wingdings" pitchFamily="2" charset="2"/>
              <a:buChar char="v"/>
            </a:pPr>
            <a:endParaRPr lang="en-GB" sz="1400" dirty="0" smtClean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/>
              <a:t> F</a:t>
            </a:r>
            <a:r>
              <a:rPr lang="en-GB" sz="1400" dirty="0" smtClean="0"/>
              <a:t>or the project:</a:t>
            </a:r>
          </a:p>
          <a:p>
            <a:pPr marL="1200150" lvl="2" indent="-285750">
              <a:buFont typeface="Wingdings" pitchFamily="2" charset="2"/>
              <a:buChar char="v"/>
            </a:pPr>
            <a:r>
              <a:rPr lang="en-GB" sz="1400" dirty="0" smtClean="0"/>
              <a:t>Technical follow-up and control can be more demanding than expected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GB" sz="1400" dirty="0" smtClean="0"/>
              <a:t>For project groups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GB" sz="1400" dirty="0" smtClean="0"/>
              <a:t>For IKC office</a:t>
            </a:r>
          </a:p>
          <a:p>
            <a:pPr marL="1200150" lvl="2" indent="-285750">
              <a:buFont typeface="Wingdings" pitchFamily="2" charset="2"/>
              <a:buChar char="v"/>
            </a:pPr>
            <a:r>
              <a:rPr lang="en-GB" sz="1400" dirty="0" smtClean="0"/>
              <a:t>Other risks appear: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GB" sz="1400" dirty="0" smtClean="0"/>
              <a:t>Failure to deliver on schedule, in quality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GB" sz="1400" dirty="0" smtClean="0"/>
              <a:t>Assistance may require unforeseen effort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8220" y="1143001"/>
            <a:ext cx="121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b="1" dirty="0"/>
              <a:t>B</a:t>
            </a:r>
            <a:r>
              <a:rPr lang="en-GB" sz="1800" b="1" dirty="0" smtClean="0"/>
              <a:t>ut</a:t>
            </a: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323056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1118390" y="293752"/>
            <a:ext cx="7283450" cy="481012"/>
          </a:xfrm>
        </p:spPr>
        <p:txBody>
          <a:bodyPr/>
          <a:lstStyle/>
          <a:p>
            <a:pPr algn="ctr" eaLnBrk="1" hangingPunct="1"/>
            <a:r>
              <a:rPr lang="en-US" sz="2000" b="0" dirty="0" smtClean="0"/>
              <a:t>Work Packages in the construction phase</a:t>
            </a:r>
            <a:endParaRPr lang="en-GB" sz="2000" b="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53CAA-6EC0-48B8-8CDD-C9C9DB8C1CB3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94" y="964573"/>
            <a:ext cx="8088816" cy="5818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6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53CAA-6EC0-48B8-8CDD-C9C9DB8C1CB3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2000" b="0" dirty="0" smtClean="0"/>
              <a:t>Tasks of the IKC controlling office</a:t>
            </a:r>
            <a:endParaRPr lang="en-GB" sz="2000" b="0" dirty="0" smtClean="0"/>
          </a:p>
        </p:txBody>
      </p:sp>
      <p:sp>
        <p:nvSpPr>
          <p:cNvPr id="27651" name="Rectangle 3"/>
          <p:cNvSpPr>
            <a:spLocks noGrp="1" noChangeAspect="1" noChangeArrowheads="1"/>
          </p:cNvSpPr>
          <p:nvPr>
            <p:ph type="body" idx="4294967295"/>
          </p:nvPr>
        </p:nvSpPr>
        <p:spPr>
          <a:xfrm>
            <a:off x="230188" y="1211140"/>
            <a:ext cx="8178800" cy="1276880"/>
          </a:xfrm>
          <a:noFill/>
        </p:spPr>
        <p:txBody>
          <a:bodyPr/>
          <a:lstStyle/>
          <a:p>
            <a:pPr marL="273050" indent="-27305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600" dirty="0" smtClean="0"/>
              <a:t>1 –</a:t>
            </a:r>
            <a:r>
              <a:rPr lang="en-US" sz="1600" u="sng" dirty="0" smtClean="0"/>
              <a:t> Assistance to the project management and to the administration:</a:t>
            </a:r>
            <a:endParaRPr lang="en-US" sz="1600" dirty="0" smtClean="0"/>
          </a:p>
          <a:p>
            <a:pPr marL="903288" lvl="1" eaLnBrk="1" hangingPunct="1">
              <a:lnSpc>
                <a:spcPct val="90000"/>
              </a:lnSpc>
              <a:buClr>
                <a:srgbClr val="FD930A"/>
              </a:buClr>
            </a:pPr>
            <a:r>
              <a:rPr lang="en-US" sz="1600" dirty="0" smtClean="0"/>
              <a:t>Follow-up of the technical progress at the various in-kind contributions</a:t>
            </a:r>
          </a:p>
          <a:p>
            <a:pPr marL="903288" lvl="1" eaLnBrk="1" hangingPunct="1">
              <a:lnSpc>
                <a:spcPct val="90000"/>
              </a:lnSpc>
              <a:spcBef>
                <a:spcPts val="0"/>
              </a:spcBef>
              <a:buClr>
                <a:srgbClr val="FD930A"/>
              </a:buClr>
            </a:pPr>
            <a:r>
              <a:rPr lang="en-US" sz="1600" dirty="0" smtClean="0"/>
              <a:t>Reporting to the management and associated committees</a:t>
            </a:r>
          </a:p>
          <a:p>
            <a:pPr marL="903288" lvl="1" eaLnBrk="1" hangingPunct="1">
              <a:lnSpc>
                <a:spcPct val="90000"/>
              </a:lnSpc>
              <a:spcBef>
                <a:spcPts val="0"/>
              </a:spcBef>
              <a:buClr>
                <a:srgbClr val="FD930A"/>
              </a:buClr>
            </a:pPr>
            <a:r>
              <a:rPr lang="en-US" sz="1600" dirty="0" smtClean="0"/>
              <a:t>Organize meetings of the In-Kind Review Committee</a:t>
            </a:r>
          </a:p>
          <a:p>
            <a:pPr marL="903288" lvl="1" eaLnBrk="1" hangingPunct="1">
              <a:lnSpc>
                <a:spcPct val="90000"/>
              </a:lnSpc>
              <a:spcBef>
                <a:spcPts val="0"/>
              </a:spcBef>
              <a:buClr>
                <a:srgbClr val="FD930A"/>
              </a:buClr>
            </a:pPr>
            <a:r>
              <a:rPr lang="en-US" sz="1600" dirty="0" smtClean="0"/>
              <a:t>Inform the controller and finance group</a:t>
            </a:r>
            <a:endParaRPr lang="en-GB" sz="1600" dirty="0" smtClean="0"/>
          </a:p>
        </p:txBody>
      </p:sp>
      <p:sp>
        <p:nvSpPr>
          <p:cNvPr id="644102" name="Rectangle 6"/>
          <p:cNvSpPr>
            <a:spLocks noChangeAspect="1" noChangeArrowheads="1"/>
          </p:cNvSpPr>
          <p:nvPr/>
        </p:nvSpPr>
        <p:spPr bwMode="auto">
          <a:xfrm>
            <a:off x="234803" y="2679591"/>
            <a:ext cx="7532687" cy="192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70000" tIns="0"/>
          <a:lstStyle/>
          <a:p>
            <a:pPr marL="273050" indent="-273050"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sz="1600" dirty="0">
                <a:solidFill>
                  <a:schemeClr val="tx2"/>
                </a:solidFill>
              </a:rPr>
              <a:t>2 </a:t>
            </a:r>
            <a:r>
              <a:rPr lang="en-US" sz="1600" dirty="0" smtClean="0">
                <a:solidFill>
                  <a:schemeClr val="tx2"/>
                </a:solidFill>
              </a:rPr>
              <a:t>– </a:t>
            </a:r>
            <a:r>
              <a:rPr lang="en-US" sz="1600" u="sng" dirty="0" smtClean="0">
                <a:solidFill>
                  <a:schemeClr val="tx2"/>
                </a:solidFill>
              </a:rPr>
              <a:t>Close cooperation with the project teams in</a:t>
            </a:r>
            <a:r>
              <a:rPr lang="en-US" sz="1600" u="sng" dirty="0">
                <a:solidFill>
                  <a:schemeClr val="tx2"/>
                </a:solidFill>
              </a:rPr>
              <a:t>:</a:t>
            </a:r>
          </a:p>
          <a:p>
            <a:pPr marL="808038" lvl="1" indent="-258763">
              <a:spcBef>
                <a:spcPts val="600"/>
              </a:spcBef>
              <a:buClr>
                <a:srgbClr val="FD930A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</a:rPr>
              <a:t>Preparation of the </a:t>
            </a:r>
            <a:r>
              <a:rPr lang="en-US" sz="1600" dirty="0" smtClean="0">
                <a:solidFill>
                  <a:schemeClr val="tx2"/>
                </a:solidFill>
              </a:rPr>
              <a:t>technical part of IKC agreement</a:t>
            </a:r>
            <a:endParaRPr lang="en-US" sz="1600" dirty="0">
              <a:solidFill>
                <a:schemeClr val="tx2"/>
              </a:solidFill>
            </a:endParaRPr>
          </a:p>
          <a:p>
            <a:pPr marL="808038" lvl="1" indent="-258763">
              <a:spcBef>
                <a:spcPts val="0"/>
              </a:spcBef>
              <a:buClr>
                <a:srgbClr val="FD930A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</a:rPr>
              <a:t>Enforcement of engineering standards and safety rules</a:t>
            </a:r>
          </a:p>
          <a:p>
            <a:pPr marL="808038" lvl="1" indent="-258763">
              <a:spcBef>
                <a:spcPts val="0"/>
              </a:spcBef>
              <a:buClr>
                <a:srgbClr val="FD930A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</a:rPr>
              <a:t>Traceability of parts</a:t>
            </a:r>
          </a:p>
          <a:p>
            <a:pPr marL="808038" lvl="1" indent="-258763">
              <a:spcBef>
                <a:spcPts val="0"/>
              </a:spcBef>
              <a:buClr>
                <a:srgbClr val="FD930A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</a:rPr>
              <a:t>Documentation</a:t>
            </a:r>
          </a:p>
          <a:p>
            <a:pPr marL="808038" lvl="1" indent="-258763">
              <a:spcBef>
                <a:spcPts val="0"/>
              </a:spcBef>
              <a:buClr>
                <a:srgbClr val="FD930A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tx2"/>
                </a:solidFill>
              </a:rPr>
              <a:t>Technical validation </a:t>
            </a:r>
            <a:r>
              <a:rPr lang="en-US" sz="1600" dirty="0">
                <a:solidFill>
                  <a:schemeClr val="tx2"/>
                </a:solidFill>
              </a:rPr>
              <a:t>of achievements at milestones</a:t>
            </a:r>
          </a:p>
          <a:p>
            <a:pPr marL="808038" lvl="1" indent="-258763">
              <a:spcBef>
                <a:spcPts val="0"/>
              </a:spcBef>
              <a:buClr>
                <a:srgbClr val="FD930A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</a:rPr>
              <a:t>A</a:t>
            </a:r>
            <a:r>
              <a:rPr lang="en-US" sz="1600" dirty="0" smtClean="0">
                <a:solidFill>
                  <a:schemeClr val="tx2"/>
                </a:solidFill>
              </a:rPr>
              <a:t>cceptance </a:t>
            </a:r>
            <a:r>
              <a:rPr lang="en-US" sz="1600" dirty="0">
                <a:solidFill>
                  <a:schemeClr val="tx2"/>
                </a:solidFill>
              </a:rPr>
              <a:t>tests</a:t>
            </a:r>
          </a:p>
          <a:p>
            <a:pPr marL="808038" lvl="1" indent="-258763">
              <a:buClr>
                <a:srgbClr val="FD930A"/>
              </a:buClr>
              <a:buFont typeface="Wingdings" pitchFamily="2" charset="2"/>
              <a:buChar char="§"/>
            </a:pP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44103" name="Rectangle 7"/>
          <p:cNvSpPr>
            <a:spLocks noChangeAspect="1" noChangeArrowheads="1"/>
          </p:cNvSpPr>
          <p:nvPr/>
        </p:nvSpPr>
        <p:spPr bwMode="auto">
          <a:xfrm>
            <a:off x="245100" y="4759375"/>
            <a:ext cx="7926388" cy="163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70000" tIns="0"/>
          <a:lstStyle/>
          <a:p>
            <a:pPr marL="273050" indent="-273050"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sz="1600" dirty="0">
                <a:solidFill>
                  <a:schemeClr val="tx2"/>
                </a:solidFill>
              </a:rPr>
              <a:t>3 </a:t>
            </a:r>
            <a:r>
              <a:rPr lang="en-US" sz="1600" dirty="0" smtClean="0">
                <a:solidFill>
                  <a:schemeClr val="tx2"/>
                </a:solidFill>
              </a:rPr>
              <a:t>– </a:t>
            </a:r>
            <a:r>
              <a:rPr lang="en-US" sz="1600" u="sng" dirty="0" smtClean="0">
                <a:solidFill>
                  <a:schemeClr val="tx2"/>
                </a:solidFill>
              </a:rPr>
              <a:t>Assistance to </a:t>
            </a:r>
            <a:r>
              <a:rPr lang="en-US" sz="1600" u="sng" dirty="0">
                <a:solidFill>
                  <a:schemeClr val="tx2"/>
                </a:solidFill>
              </a:rPr>
              <a:t>the contributing Institute:</a:t>
            </a:r>
            <a:endParaRPr lang="en-US" sz="1600" dirty="0">
              <a:solidFill>
                <a:schemeClr val="tx2"/>
              </a:solidFill>
            </a:endParaRPr>
          </a:p>
          <a:p>
            <a:pPr marL="808038" lvl="1" indent="-258763">
              <a:buClr>
                <a:srgbClr val="FD930A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</a:rPr>
              <a:t>Preparation of the </a:t>
            </a:r>
            <a:r>
              <a:rPr lang="en-US" sz="1600" dirty="0" smtClean="0">
                <a:solidFill>
                  <a:schemeClr val="tx2"/>
                </a:solidFill>
              </a:rPr>
              <a:t>contract (IKC Agreement)</a:t>
            </a:r>
            <a:endParaRPr lang="en-US" sz="1600" dirty="0">
              <a:solidFill>
                <a:schemeClr val="tx2"/>
              </a:solidFill>
            </a:endParaRPr>
          </a:p>
          <a:p>
            <a:pPr marL="808038" lvl="1" indent="-258763">
              <a:spcBef>
                <a:spcPts val="0"/>
              </a:spcBef>
              <a:buClr>
                <a:srgbClr val="FD930A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</a:rPr>
              <a:t>Preparation of </a:t>
            </a:r>
            <a:r>
              <a:rPr lang="en-US" sz="1600" dirty="0" smtClean="0">
                <a:solidFill>
                  <a:schemeClr val="tx2"/>
                </a:solidFill>
              </a:rPr>
              <a:t>quality </a:t>
            </a:r>
            <a:r>
              <a:rPr lang="en-US" sz="1600" dirty="0">
                <a:solidFill>
                  <a:schemeClr val="tx2"/>
                </a:solidFill>
              </a:rPr>
              <a:t>p</a:t>
            </a:r>
            <a:r>
              <a:rPr lang="en-US" sz="1600" dirty="0" smtClean="0">
                <a:solidFill>
                  <a:schemeClr val="tx2"/>
                </a:solidFill>
              </a:rPr>
              <a:t>lan</a:t>
            </a:r>
          </a:p>
          <a:p>
            <a:pPr marL="808038" lvl="1" indent="-258763">
              <a:spcBef>
                <a:spcPts val="0"/>
              </a:spcBef>
              <a:buClr>
                <a:srgbClr val="FD930A"/>
              </a:buClr>
              <a:buFont typeface="Wingdings" pitchFamily="2" charset="2"/>
              <a:buChar char="§"/>
            </a:pPr>
            <a:r>
              <a:rPr lang="en-US" sz="1600" dirty="0"/>
              <a:t>Validation of the </a:t>
            </a:r>
            <a:r>
              <a:rPr lang="en-US" sz="1600" dirty="0" smtClean="0"/>
              <a:t>achievements</a:t>
            </a:r>
            <a:endParaRPr lang="en-US" sz="1600" dirty="0">
              <a:solidFill>
                <a:schemeClr val="tx2"/>
              </a:solidFill>
            </a:endParaRPr>
          </a:p>
          <a:p>
            <a:pPr marL="808038" lvl="1" indent="-258763">
              <a:spcBef>
                <a:spcPts val="0"/>
              </a:spcBef>
              <a:buClr>
                <a:srgbClr val="FD930A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</a:rPr>
              <a:t>Solving </a:t>
            </a:r>
            <a:r>
              <a:rPr lang="en-US" sz="1600" dirty="0" smtClean="0">
                <a:solidFill>
                  <a:schemeClr val="tx2"/>
                </a:solidFill>
              </a:rPr>
              <a:t>difficulties: procurements, delays, etc..</a:t>
            </a:r>
          </a:p>
          <a:p>
            <a:pPr marL="808038" lvl="1" indent="-258763">
              <a:spcBef>
                <a:spcPts val="0"/>
              </a:spcBef>
              <a:buClr>
                <a:srgbClr val="FD930A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tx2"/>
                </a:solidFill>
              </a:rPr>
              <a:t>Maintain </a:t>
            </a:r>
            <a:r>
              <a:rPr lang="en-US" sz="1600" dirty="0">
                <a:solidFill>
                  <a:schemeClr val="tx2"/>
                </a:solidFill>
              </a:rPr>
              <a:t>close relationship</a:t>
            </a:r>
          </a:p>
          <a:p>
            <a:pPr marL="808038" lvl="1" indent="-258763">
              <a:buClr>
                <a:srgbClr val="FD930A"/>
              </a:buClr>
              <a:buFont typeface="Wingdings" pitchFamily="2" charset="2"/>
              <a:buChar char="§"/>
            </a:pPr>
            <a:endParaRPr lang="en-GB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7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102" grpId="0"/>
      <p:bldP spid="64410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53CAA-6EC0-48B8-8CDD-C9C9DB8C1CB3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2000" b="0" dirty="0" smtClean="0"/>
              <a:t>Process of an IKC in the construction phase</a:t>
            </a:r>
            <a:endParaRPr lang="en-GB" sz="2000" b="0" dirty="0" smtClean="0"/>
          </a:p>
        </p:txBody>
      </p:sp>
      <p:sp>
        <p:nvSpPr>
          <p:cNvPr id="28676" name="Rectangle 15"/>
          <p:cNvSpPr>
            <a:spLocks noGrp="1" noChangeAspect="1" noChangeArrowheads="1"/>
          </p:cNvSpPr>
          <p:nvPr>
            <p:ph type="body" idx="4294967295"/>
          </p:nvPr>
        </p:nvSpPr>
        <p:spPr>
          <a:xfrm>
            <a:off x="150749" y="1170906"/>
            <a:ext cx="2693059" cy="1789782"/>
          </a:xfrm>
          <a:solidFill>
            <a:srgbClr val="CCFFFF"/>
          </a:solidFill>
          <a:ln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Input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sz="1400" dirty="0" smtClean="0"/>
              <a:t>Extent of contribution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sz="1400" dirty="0" smtClean="0"/>
              <a:t>Value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sz="1400" dirty="0" smtClean="0"/>
              <a:t>Specifications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sz="1400" dirty="0" smtClean="0"/>
              <a:t>Interfaces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sz="1400" dirty="0" smtClean="0"/>
              <a:t>Schedule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sz="1400" dirty="0" smtClean="0"/>
              <a:t>Standards &amp; QA requirements</a:t>
            </a:r>
            <a:endParaRPr lang="en-GB" sz="1400" dirty="0" smtClean="0"/>
          </a:p>
        </p:txBody>
      </p:sp>
      <p:sp>
        <p:nvSpPr>
          <p:cNvPr id="117777" name="Rectangle 17"/>
          <p:cNvSpPr>
            <a:spLocks noChangeAspect="1" noChangeArrowheads="1"/>
          </p:cNvSpPr>
          <p:nvPr/>
        </p:nvSpPr>
        <p:spPr bwMode="auto">
          <a:xfrm>
            <a:off x="7170738" y="1173163"/>
            <a:ext cx="1801812" cy="1787525"/>
          </a:xfrm>
          <a:prstGeom prst="rect">
            <a:avLst/>
          </a:prstGeom>
          <a:solidFill>
            <a:srgbClr val="CCFF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lIns="270000" tIns="0"/>
          <a:lstStyle/>
          <a:p>
            <a:pPr marL="342900" indent="-342900">
              <a:spcAft>
                <a:spcPts val="600"/>
              </a:spcAft>
              <a:buSzPct val="100000"/>
              <a:buFont typeface="Arial" pitchFamily="34" charset="0"/>
              <a:buChar char="•"/>
            </a:pPr>
            <a:r>
              <a:rPr lang="en-US" sz="2400" dirty="0"/>
              <a:t>Output</a:t>
            </a:r>
          </a:p>
          <a:p>
            <a:pPr marL="342900" indent="-342900">
              <a:buClr>
                <a:schemeClr val="accent2"/>
              </a:buClr>
              <a:buSzPct val="80000"/>
              <a:buFontTx/>
              <a:buChar char="-"/>
            </a:pPr>
            <a:r>
              <a:rPr lang="en-US" sz="1400" dirty="0"/>
              <a:t>Hardware</a:t>
            </a:r>
          </a:p>
          <a:p>
            <a:pPr marL="342900" indent="-342900">
              <a:buClr>
                <a:schemeClr val="accent2"/>
              </a:buClr>
              <a:buSzPct val="80000"/>
              <a:buFontTx/>
              <a:buChar char="-"/>
            </a:pPr>
            <a:r>
              <a:rPr lang="en-US" sz="1400" dirty="0"/>
              <a:t>Services</a:t>
            </a:r>
          </a:p>
          <a:p>
            <a:pPr marL="342900" indent="-342900">
              <a:buClr>
                <a:schemeClr val="accent2"/>
              </a:buClr>
              <a:buSzPct val="80000"/>
              <a:buFontTx/>
              <a:buChar char="-"/>
            </a:pPr>
            <a:r>
              <a:rPr lang="en-US" sz="1400" dirty="0"/>
              <a:t>Manpower</a:t>
            </a:r>
          </a:p>
          <a:p>
            <a:pPr marL="342900" indent="-342900">
              <a:buClr>
                <a:schemeClr val="accent2"/>
              </a:buClr>
              <a:buSzPct val="80000"/>
              <a:buFontTx/>
              <a:buChar char="-"/>
            </a:pPr>
            <a:r>
              <a:rPr lang="en-US" sz="1400" dirty="0"/>
              <a:t>Software</a:t>
            </a:r>
          </a:p>
          <a:p>
            <a:pPr marL="342900" indent="-342900">
              <a:buClr>
                <a:schemeClr val="accent2"/>
              </a:buClr>
              <a:buSzPct val="80000"/>
              <a:buFontTx/>
              <a:buChar char="-"/>
            </a:pPr>
            <a:r>
              <a:rPr lang="en-US" sz="1400" dirty="0"/>
              <a:t>Documents</a:t>
            </a:r>
            <a:endParaRPr lang="en-GB" sz="1600" dirty="0"/>
          </a:p>
        </p:txBody>
      </p:sp>
      <p:sp>
        <p:nvSpPr>
          <p:cNvPr id="117778" name="Text Box 18"/>
          <p:cNvSpPr txBox="1">
            <a:spLocks noChangeArrowheads="1"/>
          </p:cNvSpPr>
          <p:nvPr/>
        </p:nvSpPr>
        <p:spPr bwMode="auto">
          <a:xfrm>
            <a:off x="277590" y="3212976"/>
            <a:ext cx="2062162" cy="52322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Agreement  +</a:t>
            </a:r>
          </a:p>
          <a:p>
            <a:pPr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Technical annex</a:t>
            </a:r>
            <a:endParaRPr lang="en-GB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7790" name="Text Box 30"/>
          <p:cNvSpPr txBox="1">
            <a:spLocks noChangeArrowheads="1"/>
          </p:cNvSpPr>
          <p:nvPr/>
        </p:nvSpPr>
        <p:spPr bwMode="auto">
          <a:xfrm>
            <a:off x="127000" y="4005064"/>
            <a:ext cx="2325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1400" dirty="0" smtClean="0">
                <a:solidFill>
                  <a:srgbClr val="261748"/>
                </a:solidFill>
              </a:rPr>
              <a:t>Allocation by XFEL Council</a:t>
            </a:r>
            <a:endParaRPr lang="en-GB" sz="1400" dirty="0" smtClean="0">
              <a:solidFill>
                <a:srgbClr val="261748"/>
              </a:solidFill>
            </a:endParaRPr>
          </a:p>
        </p:txBody>
      </p:sp>
      <p:sp>
        <p:nvSpPr>
          <p:cNvPr id="117791" name="Rectangle 31"/>
          <p:cNvSpPr>
            <a:spLocks noChangeAspect="1" noChangeArrowheads="1"/>
          </p:cNvSpPr>
          <p:nvPr/>
        </p:nvSpPr>
        <p:spPr bwMode="auto">
          <a:xfrm>
            <a:off x="3536950" y="1560513"/>
            <a:ext cx="2611438" cy="4033722"/>
          </a:xfrm>
          <a:prstGeom prst="rect">
            <a:avLst/>
          </a:prstGeom>
          <a:solidFill>
            <a:srgbClr val="FFFFCC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lIns="270000" tIns="0"/>
          <a:lstStyle/>
          <a:p>
            <a:pPr marL="342900" indent="-342900">
              <a:buClr>
                <a:srgbClr val="3664F8"/>
              </a:buClr>
              <a:buSzPct val="80000"/>
            </a:pPr>
            <a:r>
              <a:rPr lang="en-US" sz="2400" dirty="0">
                <a:solidFill>
                  <a:schemeClr val="tx2"/>
                </a:solidFill>
              </a:rPr>
              <a:t>Work</a:t>
            </a:r>
          </a:p>
          <a:p>
            <a:pPr marL="342900" indent="-342900">
              <a:buClr>
                <a:srgbClr val="3664F8"/>
              </a:buClr>
              <a:buSzPct val="80000"/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Management</a:t>
            </a:r>
          </a:p>
          <a:p>
            <a:pPr marL="342900" indent="-342900">
              <a:buClr>
                <a:srgbClr val="3664F8"/>
              </a:buClr>
              <a:buSzPct val="80000"/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Engineering</a:t>
            </a:r>
          </a:p>
          <a:p>
            <a:pPr marL="342900" indent="-342900">
              <a:buClr>
                <a:srgbClr val="3664F8"/>
              </a:buClr>
              <a:buSzPct val="80000"/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Production</a:t>
            </a:r>
          </a:p>
          <a:p>
            <a:pPr marL="342900" indent="-342900">
              <a:buClr>
                <a:srgbClr val="3664F8"/>
              </a:buClr>
              <a:buSzPct val="80000"/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QA control</a:t>
            </a:r>
          </a:p>
          <a:p>
            <a:pPr marL="342900" indent="-342900">
              <a:buClr>
                <a:srgbClr val="3664F8"/>
              </a:buClr>
              <a:buSzPct val="80000"/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Tests</a:t>
            </a:r>
          </a:p>
          <a:p>
            <a:pPr marL="342900" indent="-342900">
              <a:buClr>
                <a:srgbClr val="3664F8"/>
              </a:buClr>
              <a:buSzPct val="80000"/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Shipment</a:t>
            </a:r>
          </a:p>
          <a:p>
            <a:pPr marL="342900" indent="-342900">
              <a:buClr>
                <a:srgbClr val="3664F8"/>
              </a:buClr>
              <a:buSzPct val="80000"/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Assistance</a:t>
            </a:r>
          </a:p>
          <a:p>
            <a:pPr marL="342900" indent="-342900">
              <a:buClr>
                <a:srgbClr val="3664F8"/>
              </a:buClr>
              <a:buSzPct val="80000"/>
            </a:pPr>
            <a:r>
              <a:rPr lang="en-US" sz="2400" dirty="0">
                <a:solidFill>
                  <a:schemeClr val="tx2"/>
                </a:solidFill>
              </a:rPr>
              <a:t>Resources</a:t>
            </a:r>
          </a:p>
          <a:p>
            <a:pPr marL="342900" indent="-342900">
              <a:buClr>
                <a:srgbClr val="3664F8"/>
              </a:buClr>
              <a:buSzPct val="80000"/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Manpower</a:t>
            </a:r>
          </a:p>
          <a:p>
            <a:pPr marL="342900" indent="-342900">
              <a:buClr>
                <a:srgbClr val="3664F8"/>
              </a:buClr>
              <a:buSzPct val="80000"/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Factory, halls</a:t>
            </a:r>
          </a:p>
          <a:p>
            <a:pPr marL="342900" indent="-342900">
              <a:buClr>
                <a:srgbClr val="3664F8"/>
              </a:buClr>
              <a:buSzPct val="80000"/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Machines &amp; equipment</a:t>
            </a:r>
          </a:p>
          <a:p>
            <a:pPr marL="342900" indent="-342900">
              <a:buClr>
                <a:srgbClr val="3664F8"/>
              </a:buClr>
              <a:buSzPct val="80000"/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Offices</a:t>
            </a:r>
          </a:p>
          <a:p>
            <a:pPr marL="342900" indent="-342900">
              <a:buClr>
                <a:srgbClr val="3664F8"/>
              </a:buClr>
              <a:buSzPct val="80000"/>
              <a:buFontTx/>
              <a:buChar char="-"/>
            </a:pPr>
            <a:r>
              <a:rPr lang="en-US" sz="1400" dirty="0" smtClean="0">
                <a:solidFill>
                  <a:schemeClr val="tx2"/>
                </a:solidFill>
              </a:rPr>
              <a:t>Budget</a:t>
            </a:r>
            <a:endParaRPr lang="en-US" sz="1400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accent2"/>
              </a:buClr>
              <a:buSzPct val="80000"/>
              <a:buFontTx/>
              <a:buChar char="-"/>
            </a:pP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117792" name="Line 32"/>
          <p:cNvSpPr>
            <a:spLocks noChangeShapeType="1"/>
          </p:cNvSpPr>
          <p:nvPr/>
        </p:nvSpPr>
        <p:spPr bwMode="auto">
          <a:xfrm flipV="1">
            <a:off x="1265237" y="3717032"/>
            <a:ext cx="3175" cy="24085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7793" name="Line 33"/>
          <p:cNvSpPr>
            <a:spLocks noChangeShapeType="1"/>
          </p:cNvSpPr>
          <p:nvPr/>
        </p:nvSpPr>
        <p:spPr bwMode="auto">
          <a:xfrm flipV="1">
            <a:off x="2987824" y="1427162"/>
            <a:ext cx="4090839" cy="95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7794" name="Rectangle 34"/>
          <p:cNvSpPr>
            <a:spLocks noChangeAspect="1" noChangeArrowheads="1"/>
          </p:cNvSpPr>
          <p:nvPr/>
        </p:nvSpPr>
        <p:spPr bwMode="auto">
          <a:xfrm>
            <a:off x="6845300" y="3862388"/>
            <a:ext cx="2191196" cy="1294804"/>
          </a:xfrm>
          <a:prstGeom prst="rect">
            <a:avLst/>
          </a:prstGeom>
          <a:solidFill>
            <a:schemeClr val="bg2"/>
          </a:solidFill>
          <a:ln w="9525">
            <a:solidFill>
              <a:srgbClr val="000080"/>
            </a:solidFill>
            <a:miter lim="800000"/>
            <a:headEnd/>
            <a:tailEnd/>
          </a:ln>
          <a:extLst/>
        </p:spPr>
        <p:txBody>
          <a:bodyPr lIns="270000" tIns="0"/>
          <a:lstStyle/>
          <a:p>
            <a:pPr marL="342900" indent="-342900"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Project team</a:t>
            </a:r>
            <a:endParaRPr lang="en-US" sz="2000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accent2"/>
              </a:buClr>
              <a:buSzPct val="80000"/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Acceptance t</a:t>
            </a:r>
            <a:r>
              <a:rPr lang="en-US" sz="1400" dirty="0" smtClean="0">
                <a:solidFill>
                  <a:schemeClr val="tx2"/>
                </a:solidFill>
              </a:rPr>
              <a:t>ests</a:t>
            </a:r>
            <a:endParaRPr lang="en-US" sz="1400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accent2"/>
              </a:buClr>
              <a:buSzPct val="80000"/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Integration</a:t>
            </a:r>
          </a:p>
          <a:p>
            <a:pPr marL="342900" indent="-342900">
              <a:buClr>
                <a:schemeClr val="accent2"/>
              </a:buClr>
              <a:buSzPct val="80000"/>
              <a:buFontTx/>
              <a:buChar char="-"/>
            </a:pPr>
            <a:r>
              <a:rPr lang="en-US" sz="1400" dirty="0">
                <a:solidFill>
                  <a:schemeClr val="tx2"/>
                </a:solidFill>
              </a:rPr>
              <a:t>Commissioning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117795" name="Line 35"/>
          <p:cNvSpPr>
            <a:spLocks noChangeShapeType="1"/>
          </p:cNvSpPr>
          <p:nvPr/>
        </p:nvSpPr>
        <p:spPr bwMode="auto">
          <a:xfrm>
            <a:off x="8077200" y="2992587"/>
            <a:ext cx="6350" cy="779462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7796" name="Text Box 36"/>
          <p:cNvSpPr txBox="1">
            <a:spLocks noChangeArrowheads="1"/>
          </p:cNvSpPr>
          <p:nvPr/>
        </p:nvSpPr>
        <p:spPr bwMode="auto">
          <a:xfrm>
            <a:off x="3086894" y="5683275"/>
            <a:ext cx="3511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1600" u="sng" dirty="0" smtClean="0">
                <a:solidFill>
                  <a:srgbClr val="E50741"/>
                </a:solidFill>
              </a:rPr>
              <a:t>Contributor’s    responsibility</a:t>
            </a:r>
            <a:endParaRPr lang="en-GB" sz="1600" u="sng" dirty="0" smtClean="0">
              <a:solidFill>
                <a:srgbClr val="E50741"/>
              </a:solidFill>
            </a:endParaRPr>
          </a:p>
        </p:txBody>
      </p:sp>
      <p:sp>
        <p:nvSpPr>
          <p:cNvPr id="117797" name="Line 37"/>
          <p:cNvSpPr>
            <a:spLocks noChangeShapeType="1"/>
          </p:cNvSpPr>
          <p:nvPr/>
        </p:nvSpPr>
        <p:spPr bwMode="auto">
          <a:xfrm flipH="1" flipV="1">
            <a:off x="1258888" y="4869160"/>
            <a:ext cx="3175" cy="2174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7798" name="Text Box 38"/>
          <p:cNvSpPr txBox="1">
            <a:spLocks noChangeArrowheads="1"/>
          </p:cNvSpPr>
          <p:nvPr/>
        </p:nvSpPr>
        <p:spPr bwMode="auto">
          <a:xfrm>
            <a:off x="247234" y="5157192"/>
            <a:ext cx="2023311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1400" dirty="0" smtClean="0">
                <a:solidFill>
                  <a:srgbClr val="261748"/>
                </a:solidFill>
              </a:rPr>
              <a:t>IKRC</a:t>
            </a: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261748"/>
                </a:solidFill>
              </a:rPr>
              <a:t> </a:t>
            </a:r>
            <a:r>
              <a:rPr lang="en-US" sz="1200" dirty="0" smtClean="0">
                <a:solidFill>
                  <a:srgbClr val="261748"/>
                </a:solidFill>
              </a:rPr>
              <a:t>technical recommendation</a:t>
            </a:r>
            <a:endParaRPr lang="en-GB" sz="1200" dirty="0" smtClean="0">
              <a:solidFill>
                <a:srgbClr val="261748"/>
              </a:solidFill>
            </a:endParaRPr>
          </a:p>
        </p:txBody>
      </p:sp>
      <p:sp>
        <p:nvSpPr>
          <p:cNvPr id="117799" name="Text Box 39"/>
          <p:cNvSpPr txBox="1">
            <a:spLocks noChangeArrowheads="1"/>
          </p:cNvSpPr>
          <p:nvPr/>
        </p:nvSpPr>
        <p:spPr bwMode="auto">
          <a:xfrm>
            <a:off x="569913" y="6165304"/>
            <a:ext cx="13573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1400" dirty="0" err="1" smtClean="0">
                <a:solidFill>
                  <a:srgbClr val="261748"/>
                </a:solidFill>
              </a:rPr>
              <a:t>EoI</a:t>
            </a:r>
            <a:r>
              <a:rPr lang="en-US" sz="1400" dirty="0" smtClean="0">
                <a:solidFill>
                  <a:srgbClr val="261748"/>
                </a:solidFill>
              </a:rPr>
              <a:t> by Institute</a:t>
            </a:r>
            <a:endParaRPr lang="en-GB" sz="1400" dirty="0" smtClean="0">
              <a:solidFill>
                <a:srgbClr val="261748"/>
              </a:solidFill>
            </a:endParaRPr>
          </a:p>
        </p:txBody>
      </p:sp>
      <p:sp>
        <p:nvSpPr>
          <p:cNvPr id="117800" name="Line 40"/>
          <p:cNvSpPr>
            <a:spLocks noChangeShapeType="1"/>
          </p:cNvSpPr>
          <p:nvPr/>
        </p:nvSpPr>
        <p:spPr bwMode="auto">
          <a:xfrm flipH="1" flipV="1">
            <a:off x="1262063" y="5504656"/>
            <a:ext cx="1587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7801" name="Text Box 41"/>
          <p:cNvSpPr txBox="1">
            <a:spLocks noChangeArrowheads="1"/>
          </p:cNvSpPr>
          <p:nvPr/>
        </p:nvSpPr>
        <p:spPr bwMode="auto">
          <a:xfrm>
            <a:off x="251520" y="5713511"/>
            <a:ext cx="197977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1400" dirty="0" smtClean="0">
                <a:solidFill>
                  <a:srgbClr val="261748"/>
                </a:solidFill>
              </a:rPr>
              <a:t>XFEL technical groups</a:t>
            </a:r>
            <a:endParaRPr lang="en-GB" sz="1400" dirty="0" smtClean="0">
              <a:solidFill>
                <a:srgbClr val="261748"/>
              </a:solidFill>
            </a:endParaRPr>
          </a:p>
        </p:txBody>
      </p:sp>
      <p:sp>
        <p:nvSpPr>
          <p:cNvPr id="117802" name="Line 42"/>
          <p:cNvSpPr>
            <a:spLocks noChangeShapeType="1"/>
          </p:cNvSpPr>
          <p:nvPr/>
        </p:nvSpPr>
        <p:spPr bwMode="auto">
          <a:xfrm flipH="1" flipV="1">
            <a:off x="1260475" y="6019825"/>
            <a:ext cx="3175" cy="2174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" name="TextBox 1"/>
          <p:cNvSpPr txBox="1"/>
          <p:nvPr/>
        </p:nvSpPr>
        <p:spPr>
          <a:xfrm>
            <a:off x="-176759" y="4509120"/>
            <a:ext cx="2871298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GB" sz="1400" dirty="0" smtClean="0"/>
              <a:t>AFC</a:t>
            </a:r>
          </a:p>
          <a:p>
            <a:pPr algn="ctr">
              <a:lnSpc>
                <a:spcPct val="80000"/>
              </a:lnSpc>
              <a:buNone/>
            </a:pPr>
            <a:r>
              <a:rPr lang="en-GB" sz="1200" dirty="0" smtClean="0"/>
              <a:t>financial recommendation</a:t>
            </a:r>
            <a:endParaRPr lang="en-GB" sz="1200" dirty="0"/>
          </a:p>
        </p:txBody>
      </p:sp>
      <p:sp>
        <p:nvSpPr>
          <p:cNvPr id="22" name="Line 37"/>
          <p:cNvSpPr>
            <a:spLocks noChangeShapeType="1"/>
          </p:cNvSpPr>
          <p:nvPr/>
        </p:nvSpPr>
        <p:spPr bwMode="auto">
          <a:xfrm flipH="1" flipV="1">
            <a:off x="1245394" y="4293096"/>
            <a:ext cx="3175" cy="2174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3" name="Line 32"/>
          <p:cNvSpPr>
            <a:spLocks noChangeShapeType="1"/>
          </p:cNvSpPr>
          <p:nvPr/>
        </p:nvSpPr>
        <p:spPr bwMode="auto">
          <a:xfrm flipV="1">
            <a:off x="1246981" y="2960688"/>
            <a:ext cx="3175" cy="24085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7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7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7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17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7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7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77" grpId="0" animBg="1"/>
      <p:bldP spid="117791" grpId="0" animBg="1"/>
      <p:bldP spid="117794" grpId="0" animBg="1"/>
      <p:bldP spid="11779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A77CA-B20F-4EEE-887C-3DF2AD52A622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Major control milestones</a:t>
            </a:r>
            <a:endParaRPr lang="en-GB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22388" r="11680" b="8656"/>
          <a:stretch/>
        </p:blipFill>
        <p:spPr bwMode="auto">
          <a:xfrm>
            <a:off x="81886" y="1392071"/>
            <a:ext cx="8993874" cy="482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23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53CAA-6EC0-48B8-8CDD-C9C9DB8C1CB3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2000" b="0" dirty="0" smtClean="0"/>
              <a:t>Interaction with the contributor</a:t>
            </a:r>
            <a:endParaRPr lang="en-GB" sz="2000" b="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795647" y="1116284"/>
            <a:ext cx="7778338" cy="381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  Assist him from the beginning: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/>
              <a:t>H</a:t>
            </a:r>
            <a:r>
              <a:rPr lang="en-GB" sz="1600" dirty="0" smtClean="0"/>
              <a:t>ow </a:t>
            </a:r>
            <a:r>
              <a:rPr lang="en-GB" sz="1600" dirty="0"/>
              <a:t>to present his contribution </a:t>
            </a:r>
            <a:r>
              <a:rPr lang="en-GB" sz="1600" dirty="0">
                <a:sym typeface="Wingdings" panose="05000000000000000000" pitchFamily="2" charset="2"/>
              </a:rPr>
              <a:t> IKRC Committee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dirty="0">
                <a:sym typeface="Wingdings" panose="05000000000000000000" pitchFamily="2" charset="2"/>
              </a:rPr>
              <a:t>H</a:t>
            </a:r>
            <a:r>
              <a:rPr lang="en-GB" sz="1600" dirty="0" smtClean="0">
                <a:sym typeface="Wingdings" panose="05000000000000000000" pitchFamily="2" charset="2"/>
              </a:rPr>
              <a:t>ow </a:t>
            </a:r>
            <a:r>
              <a:rPr lang="en-GB" sz="1600" dirty="0">
                <a:sym typeface="Wingdings" panose="05000000000000000000" pitchFamily="2" charset="2"/>
              </a:rPr>
              <a:t>to prepare the documents (financial agreement and technical </a:t>
            </a:r>
            <a:r>
              <a:rPr lang="en-GB" sz="1600" dirty="0" smtClean="0">
                <a:sym typeface="Wingdings" panose="05000000000000000000" pitchFamily="2" charset="2"/>
              </a:rPr>
              <a:t>annex)</a:t>
            </a:r>
            <a:endParaRPr lang="en-GB" sz="1600" dirty="0" smtClean="0"/>
          </a:p>
          <a:p>
            <a:pPr marL="0" lvl="1"/>
            <a:r>
              <a:rPr lang="en-GB" sz="1600" dirty="0"/>
              <a:t> </a:t>
            </a:r>
            <a:r>
              <a:rPr lang="en-GB" sz="1600" dirty="0" smtClean="0"/>
              <a:t> </a:t>
            </a:r>
            <a:r>
              <a:rPr lang="en-GB" sz="1600" dirty="0" smtClean="0">
                <a:sym typeface="Wingdings" panose="05000000000000000000" pitchFamily="2" charset="2"/>
              </a:rPr>
              <a:t>Assist </a:t>
            </a:r>
            <a:r>
              <a:rPr lang="en-GB" sz="1600" dirty="0">
                <a:sym typeface="Wingdings" panose="05000000000000000000" pitchFamily="2" charset="2"/>
              </a:rPr>
              <a:t>him during the </a:t>
            </a:r>
            <a:r>
              <a:rPr lang="en-GB" sz="1600" dirty="0" smtClean="0">
                <a:sym typeface="Wingdings" panose="05000000000000000000" pitchFamily="2" charset="2"/>
              </a:rPr>
              <a:t>work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en-GB" sz="1600" dirty="0">
                <a:sym typeface="Wingdings" panose="05000000000000000000" pitchFamily="2" charset="2"/>
              </a:rPr>
              <a:t> P</a:t>
            </a:r>
            <a:r>
              <a:rPr lang="en-GB" sz="1600" dirty="0" smtClean="0">
                <a:sym typeface="Wingdings" panose="05000000000000000000" pitchFamily="2" charset="2"/>
              </a:rPr>
              <a:t>rocurements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en-GB" sz="1600" dirty="0">
                <a:sym typeface="Wingdings" panose="05000000000000000000" pitchFamily="2" charset="2"/>
              </a:rPr>
              <a:t> F</a:t>
            </a:r>
            <a:r>
              <a:rPr lang="en-GB" sz="1600" dirty="0" smtClean="0">
                <a:sym typeface="Wingdings" panose="05000000000000000000" pitchFamily="2" charset="2"/>
              </a:rPr>
              <a:t>ollow-up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en-GB" sz="1600" dirty="0" smtClean="0">
                <a:sym typeface="Wingdings" panose="05000000000000000000" pitchFamily="2" charset="2"/>
              </a:rPr>
              <a:t> Quality assurance</a:t>
            </a:r>
          </a:p>
          <a:p>
            <a:pPr marL="742950" lvl="2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dirty="0">
                <a:sym typeface="Wingdings" panose="05000000000000000000" pitchFamily="2" charset="2"/>
              </a:rPr>
              <a:t> M</a:t>
            </a:r>
            <a:r>
              <a:rPr lang="en-GB" sz="1600" dirty="0" smtClean="0">
                <a:sym typeface="Wingdings" panose="05000000000000000000" pitchFamily="2" charset="2"/>
              </a:rPr>
              <a:t>ilestones validation</a:t>
            </a:r>
          </a:p>
          <a:p>
            <a:pPr marL="0" lvl="1"/>
            <a:r>
              <a:rPr lang="en-GB" sz="1600" dirty="0">
                <a:sym typeface="Wingdings" panose="05000000000000000000" pitchFamily="2" charset="2"/>
              </a:rPr>
              <a:t> </a:t>
            </a:r>
            <a:r>
              <a:rPr lang="en-GB" sz="1600" dirty="0" smtClean="0">
                <a:sym typeface="Wingdings" panose="05000000000000000000" pitchFamily="2" charset="2"/>
              </a:rPr>
              <a:t> Assist him at the end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en-GB" sz="1600" dirty="0" smtClean="0">
                <a:sym typeface="Wingdings" panose="05000000000000000000" pitchFamily="2" charset="2"/>
              </a:rPr>
              <a:t> Final </a:t>
            </a:r>
            <a:r>
              <a:rPr lang="en-GB" sz="1600" dirty="0">
                <a:sym typeface="Wingdings" panose="05000000000000000000" pitchFamily="2" charset="2"/>
              </a:rPr>
              <a:t>acceptance</a:t>
            </a:r>
          </a:p>
          <a:p>
            <a:pPr marL="742950" lvl="2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dirty="0">
                <a:sym typeface="Wingdings" panose="05000000000000000000" pitchFamily="2" charset="2"/>
              </a:rPr>
              <a:t> </a:t>
            </a:r>
            <a:r>
              <a:rPr lang="en-GB" sz="1600" dirty="0" smtClean="0">
                <a:sym typeface="Wingdings" panose="05000000000000000000" pitchFamily="2" charset="2"/>
              </a:rPr>
              <a:t>Final </a:t>
            </a:r>
            <a:r>
              <a:rPr lang="en-GB" sz="1600" dirty="0">
                <a:sym typeface="Wingdings" panose="05000000000000000000" pitchFamily="2" charset="2"/>
              </a:rPr>
              <a:t>notification, </a:t>
            </a:r>
            <a:r>
              <a:rPr lang="en-GB" sz="1600" dirty="0" smtClean="0">
                <a:sym typeface="Wingdings" panose="05000000000000000000" pitchFamily="2" charset="2"/>
              </a:rPr>
              <a:t>appraisal</a:t>
            </a:r>
          </a:p>
          <a:p>
            <a:pPr marL="0" lvl="1"/>
            <a:r>
              <a:rPr lang="en-GB" sz="1600" dirty="0">
                <a:sym typeface="Wingdings" panose="05000000000000000000" pitchFamily="2" charset="2"/>
              </a:rPr>
              <a:t> </a:t>
            </a:r>
            <a:r>
              <a:rPr lang="en-GB" sz="1600" dirty="0" smtClean="0">
                <a:sym typeface="Wingdings" panose="05000000000000000000" pitchFamily="2" charset="2"/>
              </a:rPr>
              <a:t> Treat him as a project partner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5647" y="5136409"/>
            <a:ext cx="7303325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 </a:t>
            </a:r>
            <a:r>
              <a:rPr lang="en-GB" sz="1600" b="1" dirty="0" smtClean="0"/>
              <a:t>Yes, but:           the contributor must be controlled !!!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/>
              <a:t> M</a:t>
            </a:r>
            <a:r>
              <a:rPr lang="en-GB" sz="1600" dirty="0" smtClean="0"/>
              <a:t>onitor </a:t>
            </a:r>
            <a:r>
              <a:rPr lang="en-GB" sz="1600" u="sng" dirty="0" smtClean="0">
                <a:sym typeface="Wingdings" panose="05000000000000000000" pitchFamily="2" charset="2"/>
              </a:rPr>
              <a:t>closely</a:t>
            </a:r>
            <a:r>
              <a:rPr lang="en-GB" sz="1600" dirty="0" smtClean="0">
                <a:sym typeface="Wingdings" panose="05000000000000000000" pitchFamily="2" charset="2"/>
              </a:rPr>
              <a:t> his progress with respect to plan</a:t>
            </a:r>
            <a:endParaRPr lang="en-GB" sz="1600" u="sng" dirty="0" smtClean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>
                <a:sym typeface="Wingdings" panose="05000000000000000000" pitchFamily="2" charset="2"/>
              </a:rPr>
              <a:t> M</a:t>
            </a:r>
            <a:r>
              <a:rPr lang="en-GB" sz="1600" dirty="0" smtClean="0">
                <a:sym typeface="Wingdings" panose="05000000000000000000" pitchFamily="2" charset="2"/>
              </a:rPr>
              <a:t>ake regular on-site visits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>
                <a:sym typeface="Wingdings" panose="05000000000000000000" pitchFamily="2" charset="2"/>
              </a:rPr>
              <a:t> C</a:t>
            </a:r>
            <a:r>
              <a:rPr lang="en-GB" sz="1600" dirty="0" smtClean="0">
                <a:sym typeface="Wingdings" panose="05000000000000000000" pitchFamily="2" charset="2"/>
              </a:rPr>
              <a:t>ontrol the documentation</a:t>
            </a:r>
            <a:r>
              <a:rPr lang="en-GB" sz="1600" dirty="0">
                <a:sym typeface="Wingdings" panose="05000000000000000000" pitchFamily="2" charset="2"/>
              </a:rPr>
              <a:t> </a:t>
            </a:r>
            <a:r>
              <a:rPr lang="en-GB" sz="1600" dirty="0" smtClean="0">
                <a:sym typeface="Wingdings" panose="05000000000000000000" pitchFamily="2" charset="2"/>
              </a:rPr>
              <a:t>and traceability of parts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042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53CAA-6EC0-48B8-8CDD-C9C9DB8C1CB3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sz="2000" b="0" dirty="0" smtClean="0"/>
              <a:t>IKC follow-up:      Validation of Milestone’s achievement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65747" y="2886879"/>
            <a:ext cx="4286992" cy="3508653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GB" sz="1200" u="sng" dirty="0" smtClean="0"/>
              <a:t>For each milestone</a:t>
            </a:r>
            <a:r>
              <a:rPr lang="en-GB" sz="1200" dirty="0" smtClean="0"/>
              <a:t>,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GB" sz="1200" dirty="0" smtClean="0"/>
              <a:t>when corresponding task is completed:</a:t>
            </a:r>
          </a:p>
          <a:p>
            <a:pPr eaLnBrk="1" hangingPunct="1">
              <a:spcBef>
                <a:spcPct val="50000"/>
              </a:spcBef>
              <a:buClr>
                <a:srgbClr val="251555"/>
              </a:buClr>
              <a:buFont typeface="Wingdings" pitchFamily="2" charset="2"/>
              <a:buChar char="§"/>
              <a:defRPr/>
            </a:pPr>
            <a:r>
              <a:rPr lang="en-GB" sz="1200" dirty="0" smtClean="0"/>
              <a:t>Institute or project team </a:t>
            </a:r>
            <a:r>
              <a:rPr lang="en-GB" sz="1200" dirty="0" smtClean="0">
                <a:sym typeface="Wingdings" pitchFamily="2" charset="2"/>
              </a:rPr>
              <a:t> notifies</a:t>
            </a:r>
            <a:r>
              <a:rPr lang="en-GB" sz="1200" dirty="0" smtClean="0"/>
              <a:t> IKC Office</a:t>
            </a:r>
          </a:p>
          <a:p>
            <a:pPr eaLnBrk="1" hangingPunct="1">
              <a:spcBef>
                <a:spcPct val="50000"/>
              </a:spcBef>
              <a:buClr>
                <a:srgbClr val="251555"/>
              </a:buClr>
              <a:buFont typeface="Wingdings" pitchFamily="2" charset="2"/>
              <a:buChar char="§"/>
              <a:defRPr/>
            </a:pPr>
            <a:r>
              <a:rPr lang="en-GB" sz="1200" dirty="0" smtClean="0">
                <a:sym typeface="Wingdings" pitchFamily="2" charset="2"/>
              </a:rPr>
              <a:t>IKC Office prepares specific certificate</a:t>
            </a:r>
          </a:p>
          <a:p>
            <a:pPr eaLnBrk="1" hangingPunct="1">
              <a:spcBef>
                <a:spcPct val="50000"/>
              </a:spcBef>
              <a:buClr>
                <a:srgbClr val="251555"/>
              </a:buClr>
              <a:buFont typeface="Wingdings" pitchFamily="2" charset="2"/>
              <a:buChar char="§"/>
              <a:defRPr/>
            </a:pPr>
            <a:r>
              <a:rPr lang="en-GB" sz="1200" dirty="0" smtClean="0"/>
              <a:t>Project team </a:t>
            </a:r>
            <a:r>
              <a:rPr lang="en-GB" sz="1200" dirty="0" smtClean="0">
                <a:sym typeface="Wingdings" pitchFamily="2" charset="2"/>
              </a:rPr>
              <a:t> evaluates the deliveries / criteria:</a:t>
            </a:r>
          </a:p>
          <a:p>
            <a:pPr marL="908050" lvl="4" indent="-171450" eaLnBrk="1" hangingPunct="1">
              <a:spcBef>
                <a:spcPct val="50000"/>
              </a:spcBef>
              <a:buClr>
                <a:srgbClr val="251555"/>
              </a:buClr>
              <a:buFont typeface="Courier New" pitchFamily="49" charset="0"/>
              <a:buChar char="o"/>
              <a:defRPr/>
            </a:pPr>
            <a:r>
              <a:rPr lang="en-GB" sz="1200" dirty="0" smtClean="0">
                <a:sym typeface="Wingdings" pitchFamily="2" charset="2"/>
              </a:rPr>
              <a:t>Documents</a:t>
            </a:r>
          </a:p>
          <a:p>
            <a:pPr marL="908050" lvl="4" indent="-171450" eaLnBrk="1" hangingPunct="1">
              <a:spcBef>
                <a:spcPct val="50000"/>
              </a:spcBef>
              <a:buClr>
                <a:srgbClr val="251555"/>
              </a:buClr>
              <a:buFont typeface="Courier New" pitchFamily="49" charset="0"/>
              <a:buChar char="o"/>
              <a:defRPr/>
            </a:pPr>
            <a:r>
              <a:rPr lang="en-GB" sz="1200" dirty="0" smtClean="0">
                <a:sym typeface="Wingdings" pitchFamily="2" charset="2"/>
              </a:rPr>
              <a:t>Test reports</a:t>
            </a:r>
          </a:p>
          <a:p>
            <a:pPr marL="908050" lvl="4" indent="-171450" eaLnBrk="1" hangingPunct="1">
              <a:spcBef>
                <a:spcPct val="50000"/>
              </a:spcBef>
              <a:buClr>
                <a:srgbClr val="251555"/>
              </a:buClr>
              <a:buFont typeface="Courier New" pitchFamily="49" charset="0"/>
              <a:buChar char="o"/>
              <a:defRPr/>
            </a:pPr>
            <a:r>
              <a:rPr lang="en-GB" sz="1200" dirty="0" smtClean="0">
                <a:sym typeface="Wingdings" pitchFamily="2" charset="2"/>
              </a:rPr>
              <a:t>Equipment</a:t>
            </a:r>
          </a:p>
          <a:p>
            <a:pPr marL="355600" lvl="1" eaLnBrk="1" hangingPunct="1">
              <a:spcBef>
                <a:spcPct val="50000"/>
              </a:spcBef>
              <a:buClr>
                <a:srgbClr val="251555"/>
              </a:buClr>
              <a:buNone/>
              <a:defRPr/>
            </a:pPr>
            <a:r>
              <a:rPr lang="en-GB" sz="1200" dirty="0">
                <a:sym typeface="Wingdings" pitchFamily="2" charset="2"/>
              </a:rPr>
              <a:t> </a:t>
            </a:r>
            <a:r>
              <a:rPr lang="en-GB" sz="1200" dirty="0" smtClean="0">
                <a:sym typeface="Wingdings" pitchFamily="2" charset="2"/>
              </a:rPr>
              <a:t>  gives his approval of satisfactory achievement</a:t>
            </a:r>
            <a:endParaRPr lang="en-GB" sz="1200" dirty="0" smtClean="0"/>
          </a:p>
          <a:p>
            <a:pPr eaLnBrk="1" hangingPunct="1">
              <a:spcBef>
                <a:spcPct val="50000"/>
              </a:spcBef>
              <a:buClr>
                <a:srgbClr val="251555"/>
              </a:buClr>
              <a:buFont typeface="Wingdings" pitchFamily="2" charset="2"/>
              <a:buChar char="§"/>
              <a:defRPr/>
            </a:pPr>
            <a:r>
              <a:rPr lang="en-GB" sz="1200" dirty="0" smtClean="0"/>
              <a:t>IKC Office:</a:t>
            </a:r>
          </a:p>
          <a:p>
            <a:pPr marL="534988" indent="-534988" eaLnBrk="1" hangingPunct="1">
              <a:spcBef>
                <a:spcPct val="50000"/>
              </a:spcBef>
              <a:buClr>
                <a:srgbClr val="251555"/>
              </a:buClr>
              <a:buNone/>
              <a:defRPr/>
            </a:pPr>
            <a:r>
              <a:rPr lang="en-GB" sz="1200" dirty="0" smtClean="0">
                <a:sym typeface="Wingdings" pitchFamily="2" charset="2"/>
              </a:rPr>
              <a:t>         </a:t>
            </a:r>
            <a:r>
              <a:rPr lang="en-GB" sz="1200" dirty="0" smtClean="0"/>
              <a:t>presents for signatures the certificate to </a:t>
            </a:r>
            <a:r>
              <a:rPr lang="en-GB" sz="1200" dirty="0" smtClean="0">
                <a:sym typeface="Wingdings" pitchFamily="2" charset="2"/>
              </a:rPr>
              <a:t>validate the milestone</a:t>
            </a:r>
          </a:p>
          <a:p>
            <a:pPr marL="0" indent="0" eaLnBrk="1" hangingPunct="1">
              <a:spcBef>
                <a:spcPct val="50000"/>
              </a:spcBef>
              <a:buClr>
                <a:srgbClr val="251555"/>
              </a:buClr>
              <a:buNone/>
              <a:defRPr/>
            </a:pPr>
            <a:r>
              <a:rPr lang="en-GB" sz="1200" dirty="0">
                <a:sym typeface="Wingdings" pitchFamily="2" charset="2"/>
              </a:rPr>
              <a:t> </a:t>
            </a:r>
            <a:r>
              <a:rPr lang="en-GB" sz="1200" dirty="0" smtClean="0">
                <a:sym typeface="Wingdings" pitchFamily="2" charset="2"/>
              </a:rPr>
              <a:t>        notifies the shareholder and accounts credit of value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1875" y="1389413"/>
            <a:ext cx="44770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GB" sz="1200" dirty="0" smtClean="0"/>
              <a:t>The progress of a contribution is monitored through specific  contractual milestones detailed in the agreement:</a:t>
            </a:r>
          </a:p>
          <a:p>
            <a:pPr marL="628650" lvl="1" indent="-171450">
              <a:buFont typeface="Courier New" pitchFamily="49" charset="0"/>
              <a:buChar char="o"/>
            </a:pPr>
            <a:r>
              <a:rPr lang="en-GB" sz="1200" dirty="0" smtClean="0"/>
              <a:t>Milestone name, date expected, validation criteria</a:t>
            </a:r>
          </a:p>
          <a:p>
            <a:endParaRPr lang="en-GB" sz="1200" dirty="0" smtClean="0"/>
          </a:p>
          <a:p>
            <a:pPr marL="171450" indent="-171450">
              <a:buFont typeface="Wingdings" pitchFamily="2" charset="2"/>
              <a:buChar char="§"/>
            </a:pPr>
            <a:r>
              <a:rPr lang="en-GB" sz="1200" dirty="0" smtClean="0"/>
              <a:t> About 644 milestones cover all IKCs of European XFEL</a:t>
            </a:r>
            <a:endParaRPr lang="en-GB" sz="12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630617" y="4527336"/>
            <a:ext cx="32479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40" y="1045028"/>
            <a:ext cx="3926400" cy="576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7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European XFEL</a:t>
            </a:r>
            <a:endParaRPr lang="de-DE" dirty="0"/>
          </a:p>
        </p:txBody>
      </p:sp>
      <p:sp>
        <p:nvSpPr>
          <p:cNvPr id="4" name="Rectangle 3"/>
          <p:cNvSpPr txBox="1">
            <a:spLocks noChangeAspect="1" noChangeArrowheads="1"/>
          </p:cNvSpPr>
          <p:nvPr/>
        </p:nvSpPr>
        <p:spPr bwMode="auto">
          <a:xfrm>
            <a:off x="391801" y="1347788"/>
            <a:ext cx="3606800" cy="482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>
              <a:buFont typeface="Wingdings" charset="0"/>
              <a:buNone/>
              <a:defRPr/>
            </a:pPr>
            <a:r>
              <a:rPr lang="en-GB" sz="1600" b="1" kern="0" dirty="0" smtClean="0">
                <a:ea typeface="ＭＳ Ｐゴシック" charset="0"/>
                <a:cs typeface="ＭＳ Ｐゴシック" charset="0"/>
              </a:rPr>
              <a:t>Some specifications</a:t>
            </a:r>
          </a:p>
          <a:p>
            <a:pPr>
              <a:defRPr/>
            </a:pPr>
            <a:r>
              <a:rPr lang="en-GB" sz="1600" kern="0" dirty="0" smtClean="0">
                <a:latin typeface="Arial" charset="0"/>
                <a:ea typeface="ＭＳ Ｐゴシック" charset="0"/>
                <a:cs typeface="ＭＳ Ｐゴシック" charset="0"/>
              </a:rPr>
              <a:t>Photon energy 0.24– &gt;24 </a:t>
            </a:r>
            <a:r>
              <a:rPr lang="en-GB" sz="1600" kern="0" dirty="0" err="1" smtClean="0">
                <a:latin typeface="Arial" charset="0"/>
                <a:ea typeface="ＭＳ Ｐゴシック" charset="0"/>
                <a:cs typeface="ＭＳ Ｐゴシック" charset="0"/>
              </a:rPr>
              <a:t>keV</a:t>
            </a:r>
            <a:endParaRPr lang="en-GB" sz="1600" kern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GB" sz="1600" kern="0" dirty="0" smtClean="0">
                <a:latin typeface="Arial" charset="0"/>
                <a:ea typeface="ＭＳ Ｐゴシック" charset="0"/>
                <a:cs typeface="ＭＳ Ｐゴシック" charset="0"/>
              </a:rPr>
              <a:t>Pulse duration ~ 10–100 fs</a:t>
            </a:r>
          </a:p>
          <a:p>
            <a:pPr>
              <a:defRPr/>
            </a:pPr>
            <a:r>
              <a:rPr lang="en-GB" sz="1600" kern="0" dirty="0" smtClean="0">
                <a:latin typeface="Arial" charset="0"/>
                <a:ea typeface="ＭＳ Ｐゴシック" charset="0"/>
                <a:cs typeface="ＭＳ Ｐゴシック" charset="0"/>
              </a:rPr>
              <a:t>Pulse energy few </a:t>
            </a:r>
            <a:r>
              <a:rPr lang="en-GB" sz="1600" kern="0" dirty="0" err="1" smtClean="0">
                <a:latin typeface="Arial" charset="0"/>
                <a:ea typeface="ＭＳ Ｐゴシック" charset="0"/>
                <a:cs typeface="ＭＳ Ｐゴシック" charset="0"/>
              </a:rPr>
              <a:t>mJ</a:t>
            </a:r>
            <a:endParaRPr lang="en-GB" sz="1600" kern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GB" sz="1600" kern="0" dirty="0" smtClean="0">
                <a:latin typeface="Arial" charset="0"/>
                <a:ea typeface="ＭＳ Ｐゴシック" charset="0"/>
                <a:cs typeface="ＭＳ Ｐゴシック" charset="0"/>
              </a:rPr>
              <a:t>Superconducting </a:t>
            </a:r>
            <a:r>
              <a:rPr lang="en-GB" sz="1600" kern="0" dirty="0" err="1" smtClean="0">
                <a:latin typeface="Arial" charset="0"/>
                <a:ea typeface="ＭＳ Ｐゴシック" charset="0"/>
                <a:cs typeface="ＭＳ Ｐゴシック" charset="0"/>
              </a:rPr>
              <a:t>linac</a:t>
            </a:r>
            <a:r>
              <a:rPr lang="en-GB" sz="1600" kern="0" dirty="0" smtClean="0">
                <a:latin typeface="Arial" charset="0"/>
                <a:ea typeface="ＭＳ Ｐゴシック" charset="0"/>
                <a:cs typeface="ＭＳ Ｐゴシック" charset="0"/>
              </a:rPr>
              <a:t> 17.5 GeV</a:t>
            </a:r>
          </a:p>
          <a:p>
            <a:pPr>
              <a:defRPr/>
            </a:pPr>
            <a:r>
              <a:rPr lang="en-GB" sz="1600" kern="0" dirty="0" smtClean="0">
                <a:latin typeface="Arial" charset="0"/>
                <a:ea typeface="ＭＳ Ｐゴシック" charset="0"/>
                <a:cs typeface="ＭＳ Ｐゴシック" charset="0"/>
              </a:rPr>
              <a:t>10 Hz  (27 000 b/s)</a:t>
            </a:r>
          </a:p>
          <a:p>
            <a:pPr>
              <a:defRPr/>
            </a:pPr>
            <a:r>
              <a:rPr lang="en-GB" sz="1600" kern="0" dirty="0" smtClean="0">
                <a:latin typeface="Arial" charset="0"/>
                <a:ea typeface="ＭＳ Ｐゴシック" charset="0"/>
                <a:cs typeface="ＭＳ Ｐゴシック" charset="0"/>
              </a:rPr>
              <a:t>5 </a:t>
            </a:r>
            <a:r>
              <a:rPr lang="en-GB" sz="1600" kern="0" dirty="0" err="1" smtClean="0">
                <a:latin typeface="Arial" charset="0"/>
                <a:ea typeface="ＭＳ Ｐゴシック" charset="0"/>
                <a:cs typeface="ＭＳ Ｐゴシック" charset="0"/>
              </a:rPr>
              <a:t>beamlines</a:t>
            </a:r>
            <a:r>
              <a:rPr lang="en-GB" sz="1600" kern="0" dirty="0" smtClean="0">
                <a:latin typeface="Arial" charset="0"/>
                <a:ea typeface="ＭＳ Ｐゴシック" charset="0"/>
                <a:cs typeface="ＭＳ Ｐゴシック" charset="0"/>
              </a:rPr>
              <a:t> / 10 instruments</a:t>
            </a:r>
          </a:p>
          <a:p>
            <a:pPr lvl="1">
              <a:defRPr/>
            </a:pPr>
            <a:r>
              <a:rPr lang="fr-FR" sz="1600" kern="0" dirty="0" smtClean="0">
                <a:latin typeface="Arial" charset="0"/>
                <a:ea typeface="ＭＳ Ｐゴシック" charset="0"/>
              </a:rPr>
              <a:t>Start version </a:t>
            </a:r>
            <a:r>
              <a:rPr lang="fr-FR" sz="1600" kern="0" dirty="0" err="1" smtClean="0">
                <a:latin typeface="Arial" charset="0"/>
                <a:ea typeface="ＭＳ Ｐゴシック" charset="0"/>
              </a:rPr>
              <a:t>with</a:t>
            </a:r>
            <a:r>
              <a:rPr lang="fr-FR" sz="1600" kern="0" dirty="0" smtClean="0">
                <a:latin typeface="Arial" charset="0"/>
                <a:ea typeface="ＭＳ Ｐゴシック" charset="0"/>
              </a:rPr>
              <a:t> 3 </a:t>
            </a:r>
            <a:r>
              <a:rPr lang="fr-FR" sz="1600" kern="0" dirty="0" err="1" smtClean="0">
                <a:latin typeface="Arial" charset="0"/>
                <a:ea typeface="ＭＳ Ｐゴシック" charset="0"/>
              </a:rPr>
              <a:t>BLs</a:t>
            </a:r>
            <a:r>
              <a:rPr lang="fr-FR" sz="1600" kern="0" dirty="0" smtClean="0">
                <a:latin typeface="Arial" charset="0"/>
                <a:ea typeface="ＭＳ Ｐゴシック" charset="0"/>
              </a:rPr>
              <a:t> and 6 instruments</a:t>
            </a:r>
            <a:endParaRPr lang="en-GB" sz="1600" kern="0" dirty="0" smtClean="0">
              <a:latin typeface="Arial" charset="0"/>
              <a:ea typeface="ＭＳ Ｐゴシック" charset="0"/>
            </a:endParaRPr>
          </a:p>
          <a:p>
            <a:pPr>
              <a:defRPr/>
            </a:pPr>
            <a:r>
              <a:rPr lang="en-GB" sz="1600" kern="0" dirty="0" smtClean="0">
                <a:latin typeface="Arial" charset="0"/>
                <a:ea typeface="ＭＳ Ｐゴシック" charset="0"/>
                <a:cs typeface="ＭＳ Ｐゴシック" charset="0"/>
              </a:rPr>
              <a:t>Several extensions possible:</a:t>
            </a:r>
          </a:p>
          <a:p>
            <a:pPr lvl="1">
              <a:buSzPct val="90000"/>
              <a:defRPr/>
            </a:pPr>
            <a:r>
              <a:rPr lang="en-GB" sz="1600" kern="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Self-Seeding</a:t>
            </a:r>
          </a:p>
          <a:p>
            <a:pPr lvl="1">
              <a:buSzPct val="90000"/>
              <a:defRPr/>
            </a:pPr>
            <a:r>
              <a:rPr lang="en-GB" sz="1600" kern="0" dirty="0" smtClean="0">
                <a:latin typeface="Arial" charset="0"/>
                <a:ea typeface="ＭＳ Ｐゴシック" charset="0"/>
              </a:rPr>
              <a:t>More </a:t>
            </a:r>
            <a:r>
              <a:rPr lang="en-GB" sz="1600" kern="0" dirty="0" err="1" smtClean="0">
                <a:latin typeface="Arial" charset="0"/>
                <a:ea typeface="ＭＳ Ｐゴシック" charset="0"/>
              </a:rPr>
              <a:t>undulators</a:t>
            </a:r>
            <a:r>
              <a:rPr lang="en-GB" sz="1600" kern="0" dirty="0" smtClean="0">
                <a:latin typeface="Arial" charset="0"/>
                <a:ea typeface="ＭＳ Ｐゴシック" charset="0"/>
              </a:rPr>
              <a:t>     </a:t>
            </a:r>
            <a:endParaRPr lang="en-GB" sz="1600" kern="0" dirty="0">
              <a:latin typeface="Arial" charset="0"/>
              <a:ea typeface="ＭＳ Ｐゴシック" charset="0"/>
            </a:endParaRPr>
          </a:p>
          <a:p>
            <a:pPr lvl="1">
              <a:buSzPct val="90000"/>
              <a:defRPr/>
            </a:pPr>
            <a:r>
              <a:rPr lang="en-GB" sz="1600" kern="0" dirty="0">
                <a:latin typeface="Arial" charset="0"/>
                <a:ea typeface="ＭＳ Ｐゴシック" charset="0"/>
              </a:rPr>
              <a:t>More </a:t>
            </a:r>
            <a:r>
              <a:rPr lang="en-GB" sz="1600" kern="0" dirty="0" smtClean="0">
                <a:latin typeface="Arial" charset="0"/>
                <a:ea typeface="ＭＳ Ｐゴシック" charset="0"/>
              </a:rPr>
              <a:t>instruments</a:t>
            </a:r>
            <a:endParaRPr lang="en-GB" sz="1600" kern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SzPct val="90000"/>
              <a:defRPr/>
            </a:pPr>
            <a:r>
              <a:rPr lang="en-GB" sz="1600" kern="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…..</a:t>
            </a:r>
            <a:endParaRPr lang="en-GB" sz="1600" kern="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  <a:p>
            <a:pPr lvl="1">
              <a:buSzPct val="90000"/>
              <a:defRPr/>
            </a:pPr>
            <a:r>
              <a:rPr lang="en-GB" sz="1600" kern="0" dirty="0">
                <a:solidFill>
                  <a:srgbClr val="FD930A"/>
                </a:solidFill>
                <a:latin typeface="Arial" charset="0"/>
                <a:ea typeface="ＭＳ Ｐゴシック" charset="0"/>
              </a:rPr>
              <a:t>CW operation</a:t>
            </a:r>
            <a:endParaRPr lang="fr-FR" sz="1600" kern="0" dirty="0">
              <a:solidFill>
                <a:srgbClr val="FD930A"/>
              </a:solidFill>
              <a:latin typeface="Arial" charset="0"/>
              <a:ea typeface="ＭＳ Ｐゴシック" charset="0"/>
            </a:endParaRPr>
          </a:p>
          <a:p>
            <a:pPr>
              <a:buFont typeface="Wingdings" charset="0"/>
              <a:buNone/>
              <a:defRPr/>
            </a:pPr>
            <a:endParaRPr lang="en-GB" sz="1600" kern="0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2" t="35281" r="2620" b="13934"/>
          <a:stretch>
            <a:fillRect/>
          </a:stretch>
        </p:blipFill>
        <p:spPr>
          <a:xfrm>
            <a:off x="3513138" y="4057167"/>
            <a:ext cx="5630862" cy="2174875"/>
          </a:xfrm>
          <a:prstGeom prst="rect">
            <a:avLst/>
          </a:prstGeom>
          <a:ln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2" t="29988" r="30022" b="10414"/>
          <a:stretch>
            <a:fillRect/>
          </a:stretch>
        </p:blipFill>
        <p:spPr>
          <a:xfrm>
            <a:off x="3786403" y="1108681"/>
            <a:ext cx="4773612" cy="3016250"/>
          </a:xfrm>
          <a:prstGeom prst="rect">
            <a:avLst/>
          </a:prstGeom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401595" y="4456074"/>
            <a:ext cx="1100137" cy="56515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400" b="1" dirty="0"/>
              <a:t>    SASE2</a:t>
            </a:r>
          </a:p>
          <a:p>
            <a:pPr eaLnBrk="1" hangingPunct="1">
              <a:buFont typeface="Wingdings" charset="0"/>
              <a:buNone/>
            </a:pPr>
            <a:r>
              <a:rPr lang="en-US" sz="1400" b="1" dirty="0"/>
              <a:t>(= SASE1)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4095403" y="5683941"/>
            <a:ext cx="1851025" cy="5651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>
            <a:sp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1200" b="1" dirty="0"/>
              <a:t> </a:t>
            </a:r>
            <a:r>
              <a:rPr lang="en-US" sz="1400" b="1" dirty="0"/>
              <a:t>SASE1, </a:t>
            </a:r>
            <a:r>
              <a:rPr lang="en-US" sz="1400" b="1" dirty="0" err="1">
                <a:latin typeface="Symbol" charset="2"/>
                <a:cs typeface="Symbol" charset="2"/>
              </a:rPr>
              <a:t>l</a:t>
            </a:r>
            <a:r>
              <a:rPr lang="en-US" sz="1400" b="1" baseline="-25000" dirty="0" err="1">
                <a:latin typeface="+mn-lt"/>
                <a:cs typeface="Symbol" charset="2"/>
              </a:rPr>
              <a:t>u</a:t>
            </a:r>
            <a:r>
              <a:rPr lang="en-US" sz="1400" b="1" dirty="0">
                <a:latin typeface="+mn-lt"/>
                <a:cs typeface="Symbol" charset="2"/>
              </a:rPr>
              <a:t>= 40 mm</a:t>
            </a:r>
            <a:endParaRPr lang="en-US" sz="1400" b="1" baseline="-25000" dirty="0"/>
          </a:p>
          <a:p>
            <a:pPr>
              <a:buFont typeface="Wingdings" charset="0"/>
              <a:buNone/>
              <a:defRPr/>
            </a:pPr>
            <a:r>
              <a:rPr lang="en-US" sz="1400" b="1" dirty="0"/>
              <a:t>    </a:t>
            </a:r>
            <a:r>
              <a:rPr lang="en-US" sz="1400" b="1" dirty="0" smtClean="0"/>
              <a:t>0.2–0.05 </a:t>
            </a:r>
            <a:r>
              <a:rPr lang="en-US" sz="1400" b="1" dirty="0"/>
              <a:t>nm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6047846" y="5828801"/>
            <a:ext cx="519112" cy="144462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6161456" y="5792396"/>
            <a:ext cx="1390650" cy="458788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5991978" y="5808677"/>
            <a:ext cx="19002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400" b="1" dirty="0"/>
              <a:t>SASE3, </a:t>
            </a:r>
            <a:r>
              <a:rPr lang="en-US" sz="1400" b="1" dirty="0" err="1">
                <a:latin typeface="Symbol" charset="0"/>
                <a:cs typeface="Symbol" charset="0"/>
              </a:rPr>
              <a:t>l</a:t>
            </a:r>
            <a:r>
              <a:rPr lang="en-US" sz="1400" b="1" baseline="-25000" dirty="0" err="1">
                <a:cs typeface="Symbol" charset="0"/>
              </a:rPr>
              <a:t>u</a:t>
            </a:r>
            <a:r>
              <a:rPr lang="en-US" sz="1400" b="1" dirty="0">
                <a:cs typeface="Symbol" charset="0"/>
              </a:rPr>
              <a:t>= 68 mm</a:t>
            </a:r>
            <a:endParaRPr lang="en-US" sz="1400" b="1" baseline="-25000" dirty="0"/>
          </a:p>
          <a:p>
            <a:pPr eaLnBrk="1" hangingPunct="1">
              <a:buFont typeface="Wingdings" charset="0"/>
              <a:buNone/>
            </a:pPr>
            <a:r>
              <a:rPr lang="en-US" sz="1400" b="1" dirty="0"/>
              <a:t>    </a:t>
            </a:r>
            <a:r>
              <a:rPr lang="en-US" sz="1400" b="1" dirty="0" smtClean="0"/>
              <a:t>1.7–0.4 </a:t>
            </a:r>
            <a:r>
              <a:rPr lang="en-US" sz="1400" b="1" dirty="0"/>
              <a:t>nm</a:t>
            </a:r>
          </a:p>
          <a:p>
            <a:pPr eaLnBrk="1" hangingPunct="1">
              <a:buFont typeface="Wingdings" charset="0"/>
              <a:buNone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7538001" y="6060113"/>
            <a:ext cx="120433" cy="19160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214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53CAA-6EC0-48B8-8CDD-C9C9DB8C1CB3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sz="2000" b="0" dirty="0" smtClean="0"/>
              <a:t>IKC follow-up:        Certificate of Validation </a:t>
            </a:r>
            <a:r>
              <a:rPr lang="en-GB" sz="1600" b="0" dirty="0" smtClean="0"/>
              <a:t>(example)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21382" y="1358479"/>
            <a:ext cx="4132613" cy="22713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  Validation involves the approval and signatures by: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GB" sz="1200" dirty="0" smtClean="0"/>
              <a:t>Technical team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GB" sz="1200" dirty="0"/>
              <a:t>Technical </a:t>
            </a:r>
            <a:r>
              <a:rPr lang="en-GB" sz="1200" dirty="0" smtClean="0"/>
              <a:t>coordinator</a:t>
            </a:r>
            <a:endParaRPr lang="en-GB" sz="1200" dirty="0"/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GB" sz="1200" dirty="0"/>
              <a:t>IKC </a:t>
            </a:r>
            <a:r>
              <a:rPr lang="en-GB" sz="1200" dirty="0" smtClean="0"/>
              <a:t>Office</a:t>
            </a:r>
            <a:endParaRPr lang="en-GB" sz="1200" dirty="0"/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GB" sz="1200" dirty="0"/>
              <a:t>Administrative Director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endParaRPr lang="en-GB" sz="1200" dirty="0" smtClean="0"/>
          </a:p>
          <a:p>
            <a:r>
              <a:rPr lang="en-GB" sz="1200" dirty="0"/>
              <a:t> </a:t>
            </a:r>
            <a:r>
              <a:rPr lang="en-GB" sz="1200" dirty="0" smtClean="0"/>
              <a:t>  Management </a:t>
            </a:r>
            <a:r>
              <a:rPr lang="en-GB" sz="1200" dirty="0"/>
              <a:t>Board gives a formal </a:t>
            </a:r>
            <a:r>
              <a:rPr lang="en-GB" sz="1200" dirty="0" smtClean="0"/>
              <a:t>approval</a:t>
            </a:r>
          </a:p>
          <a:p>
            <a:r>
              <a:rPr lang="en-GB" sz="1200" dirty="0"/>
              <a:t> </a:t>
            </a:r>
            <a:r>
              <a:rPr lang="en-GB" sz="1200" dirty="0" smtClean="0"/>
              <a:t>  </a:t>
            </a:r>
            <a:r>
              <a:rPr lang="en-GB" sz="1200" dirty="0"/>
              <a:t>S</a:t>
            </a:r>
            <a:r>
              <a:rPr lang="en-GB" sz="1200" dirty="0" smtClean="0"/>
              <a:t>hareholder’s account is credited</a:t>
            </a:r>
          </a:p>
          <a:p>
            <a:r>
              <a:rPr lang="en-GB" sz="1200" dirty="0"/>
              <a:t> </a:t>
            </a:r>
            <a:r>
              <a:rPr lang="en-GB" sz="1200" dirty="0" smtClean="0"/>
              <a:t>  Shareholder </a:t>
            </a:r>
            <a:r>
              <a:rPr lang="en-GB" sz="1200" dirty="0"/>
              <a:t>is </a:t>
            </a:r>
            <a:r>
              <a:rPr lang="en-GB" sz="1200" dirty="0" smtClean="0"/>
              <a:t>notified</a:t>
            </a:r>
            <a:endParaRPr lang="en-GB" sz="1200" dirty="0"/>
          </a:p>
          <a:p>
            <a:r>
              <a:rPr lang="en-GB" sz="1200" dirty="0" smtClean="0"/>
              <a:t>   Supporting documentation is uploaded in database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943" y="3689691"/>
            <a:ext cx="2787732" cy="288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3" y="1503405"/>
            <a:ext cx="4040592" cy="380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28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53CAA-6EC0-48B8-8CDD-C9C9DB8C1CB3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sp>
        <p:nvSpPr>
          <p:cNvPr id="2150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sz="2000" b="0" dirty="0" smtClean="0"/>
              <a:t>Specific issues of in-kind contributions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1552" y="1053686"/>
            <a:ext cx="755243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u="sng" dirty="0" smtClean="0"/>
              <a:t>Coordination of several different actors in space and time needs a big effort: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Technical difficulties: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 smtClean="0"/>
              <a:t>Different </a:t>
            </a:r>
            <a:r>
              <a:rPr lang="en-GB" sz="1400" dirty="0"/>
              <a:t>environment </a:t>
            </a:r>
            <a:r>
              <a:rPr lang="en-GB" sz="1400" dirty="0" smtClean="0"/>
              <a:t>(procedures, language, CAD software, units…)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 smtClean="0"/>
              <a:t>Different standards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 smtClean="0"/>
              <a:t>Different raw materials (same quality ?)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 smtClean="0"/>
              <a:t>Different style of management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 smtClean="0"/>
              <a:t>Follow-up is difficult</a:t>
            </a:r>
          </a:p>
          <a:p>
            <a:pPr>
              <a:buNone/>
            </a:pPr>
            <a:endParaRPr lang="en-GB" sz="1400" dirty="0" smtClean="0"/>
          </a:p>
          <a:p>
            <a:r>
              <a:rPr lang="en-GB" sz="1400" dirty="0"/>
              <a:t> </a:t>
            </a:r>
            <a:r>
              <a:rPr lang="en-GB" sz="1400" dirty="0" smtClean="0"/>
              <a:t> Financial: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 smtClean="0"/>
              <a:t>Budget is in current prices, but IKCs are in 2005 prices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 smtClean="0"/>
              <a:t>Controller takes note of completed IKC milestones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 smtClean="0"/>
              <a:t>Custom taxes for equipment coming from outside EU</a:t>
            </a:r>
          </a:p>
          <a:p>
            <a:pPr lvl="1">
              <a:buNone/>
            </a:pPr>
            <a:endParaRPr lang="en-GB" sz="1400" dirty="0" smtClean="0"/>
          </a:p>
          <a:p>
            <a:r>
              <a:rPr lang="en-GB" sz="1400" dirty="0"/>
              <a:t> </a:t>
            </a:r>
            <a:r>
              <a:rPr lang="en-GB" sz="1400" dirty="0" smtClean="0"/>
              <a:t> Logistics: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 smtClean="0"/>
              <a:t>Transports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 smtClean="0"/>
              <a:t>On-time delivery and temporary storage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 smtClean="0"/>
              <a:t>Installation must fit with global integration plan</a:t>
            </a:r>
          </a:p>
          <a:p>
            <a:pPr lvl="1"/>
            <a:endParaRPr lang="en-GB" sz="1400" dirty="0" smtClean="0"/>
          </a:p>
          <a:p>
            <a:r>
              <a:rPr lang="en-GB" sz="1400" dirty="0"/>
              <a:t> </a:t>
            </a:r>
            <a:r>
              <a:rPr lang="en-GB" sz="1400" dirty="0" smtClean="0"/>
              <a:t> Legislation: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 smtClean="0"/>
              <a:t>National legal rules are different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 smtClean="0"/>
              <a:t>Procurement rules can be different</a:t>
            </a:r>
          </a:p>
        </p:txBody>
      </p:sp>
    </p:spTree>
    <p:extLst>
      <p:ext uri="{BB962C8B-B14F-4D97-AF65-F5344CB8AC3E}">
        <p14:creationId xmlns:p14="http://schemas.microsoft.com/office/powerpoint/2010/main" val="323620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53CAA-6EC0-48B8-8CDD-C9C9DB8C1CB3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2150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sz="2000" b="0" dirty="0" smtClean="0"/>
              <a:t>Intellectual property in in-kind contributions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2798" y="1291193"/>
            <a:ext cx="7552431" cy="444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u="sng" dirty="0" smtClean="0"/>
              <a:t>How to deal with IP must be precisely defined in the agreement:</a:t>
            </a:r>
          </a:p>
          <a:p>
            <a:pPr>
              <a:buNone/>
            </a:pPr>
            <a:endParaRPr lang="en-GB" sz="1400" u="sng" dirty="0" smtClean="0"/>
          </a:p>
          <a:p>
            <a:r>
              <a:rPr lang="en-GB" sz="1400" dirty="0"/>
              <a:t> </a:t>
            </a:r>
            <a:r>
              <a:rPr lang="en-GB" sz="1400" dirty="0" smtClean="0"/>
              <a:t> Free exchange of knowledge between parties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 smtClean="0"/>
              <a:t>Background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 smtClean="0"/>
              <a:t>Foreground</a:t>
            </a:r>
          </a:p>
          <a:p>
            <a:pPr>
              <a:buNone/>
            </a:pPr>
            <a:endParaRPr lang="en-GB" sz="1400" dirty="0" smtClean="0"/>
          </a:p>
          <a:p>
            <a:r>
              <a:rPr lang="en-GB" sz="1400" dirty="0"/>
              <a:t> </a:t>
            </a:r>
            <a:r>
              <a:rPr lang="en-GB" sz="1400" dirty="0" smtClean="0"/>
              <a:t> Confidentiality agreement</a:t>
            </a:r>
          </a:p>
          <a:p>
            <a:pPr lvl="1">
              <a:buNone/>
            </a:pPr>
            <a:endParaRPr lang="en-GB" sz="1400" dirty="0" smtClean="0"/>
          </a:p>
          <a:p>
            <a:r>
              <a:rPr lang="en-GB" sz="1400" dirty="0" smtClean="0"/>
              <a:t>  Rights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 smtClean="0"/>
              <a:t>Background remains property of inventor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 smtClean="0"/>
              <a:t>Right for the project to use, adapt, and reproduce all foreground</a:t>
            </a:r>
          </a:p>
          <a:p>
            <a:pPr lvl="1"/>
            <a:endParaRPr lang="en-GB" sz="1400" dirty="0" smtClean="0"/>
          </a:p>
          <a:p>
            <a:r>
              <a:rPr lang="en-GB" sz="1400" dirty="0"/>
              <a:t> </a:t>
            </a:r>
            <a:r>
              <a:rPr lang="en-GB" sz="1400" dirty="0" smtClean="0"/>
              <a:t> Publications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/>
              <a:t>Flexibility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/>
              <a:t>Acknowledge the collaboration</a:t>
            </a:r>
          </a:p>
          <a:p>
            <a:pPr lvl="1"/>
            <a:endParaRPr lang="en-GB" sz="1400" dirty="0" smtClean="0"/>
          </a:p>
          <a:p>
            <a:r>
              <a:rPr lang="en-GB" sz="1400" dirty="0" smtClean="0"/>
              <a:t>  Inventions</a:t>
            </a:r>
          </a:p>
        </p:txBody>
      </p:sp>
    </p:spTree>
    <p:extLst>
      <p:ext uri="{BB962C8B-B14F-4D97-AF65-F5344CB8AC3E}">
        <p14:creationId xmlns:p14="http://schemas.microsoft.com/office/powerpoint/2010/main" val="302139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" t="21851" r="7090" b="5613"/>
          <a:stretch/>
        </p:blipFill>
        <p:spPr bwMode="auto">
          <a:xfrm>
            <a:off x="4180464" y="3679863"/>
            <a:ext cx="4963536" cy="268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53CAA-6EC0-48B8-8CDD-C9C9DB8C1CB3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sp>
        <p:nvSpPr>
          <p:cNvPr id="21507" name="Rectangle 5"/>
          <p:cNvSpPr>
            <a:spLocks noGrp="1" noChangeArrowheads="1"/>
          </p:cNvSpPr>
          <p:nvPr>
            <p:ph type="title"/>
          </p:nvPr>
        </p:nvSpPr>
        <p:spPr>
          <a:xfrm>
            <a:off x="1403350" y="398838"/>
            <a:ext cx="6873751" cy="481012"/>
          </a:xfrm>
        </p:spPr>
        <p:txBody>
          <a:bodyPr/>
          <a:lstStyle/>
          <a:p>
            <a:pPr algn="ctr" eaLnBrk="1" hangingPunct="1"/>
            <a:r>
              <a:rPr lang="en-GB" sz="2000" b="0" dirty="0" smtClean="0"/>
              <a:t>Finance and controlling aspects of IKCs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350" y="1099110"/>
            <a:ext cx="87282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GB" sz="1400" b="1" dirty="0" smtClean="0">
                <a:latin typeface="+mn-lt"/>
              </a:rPr>
              <a:t>At milestones achievements</a:t>
            </a:r>
            <a:endParaRPr lang="en-GB" sz="1400" dirty="0">
              <a:latin typeface="+mn-lt"/>
            </a:endParaRP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400" dirty="0" smtClean="0">
                <a:latin typeface="+mn-lt"/>
              </a:rPr>
              <a:t>All milestones achievements are reported by the IKC Office (see procedure)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400" dirty="0" smtClean="0">
                <a:latin typeface="+mn-lt"/>
              </a:rPr>
              <a:t>For each completed milestone the accrued value is notified to the shareholder</a:t>
            </a:r>
          </a:p>
          <a:p>
            <a:pPr marL="742950" lvl="1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n-GB" sz="1400" dirty="0">
                <a:latin typeface="+mn-lt"/>
              </a:rPr>
              <a:t>D</a:t>
            </a:r>
            <a:r>
              <a:rPr lang="en-GB" sz="1400" dirty="0" smtClean="0">
                <a:latin typeface="+mn-lt"/>
              </a:rPr>
              <a:t>elivery of a single tangible object implies </a:t>
            </a:r>
            <a:r>
              <a:rPr lang="en-GB" sz="1400" dirty="0">
                <a:latin typeface="+mn-lt"/>
              </a:rPr>
              <a:t>the </a:t>
            </a:r>
            <a:r>
              <a:rPr lang="en-GB" sz="1400" u="sng" dirty="0">
                <a:latin typeface="+mn-lt"/>
              </a:rPr>
              <a:t>transfer of </a:t>
            </a:r>
            <a:r>
              <a:rPr lang="en-GB" sz="1400" u="sng" dirty="0" smtClean="0">
                <a:latin typeface="+mn-lt"/>
              </a:rPr>
              <a:t>ownership</a:t>
            </a:r>
          </a:p>
          <a:p>
            <a:pPr marL="742950" lvl="1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n-GB" sz="1400" dirty="0"/>
              <a:t>Delivery </a:t>
            </a:r>
            <a:r>
              <a:rPr lang="en-GB" sz="1400" dirty="0" smtClean="0"/>
              <a:t>of </a:t>
            </a:r>
            <a:r>
              <a:rPr lang="en-GB" sz="1400" dirty="0">
                <a:latin typeface="+mn-lt"/>
              </a:rPr>
              <a:t>p</a:t>
            </a:r>
            <a:r>
              <a:rPr lang="en-GB" sz="1400" dirty="0" smtClean="0">
                <a:latin typeface="+mn-lt"/>
              </a:rPr>
              <a:t>rototypes or intangible </a:t>
            </a:r>
            <a:r>
              <a:rPr lang="en-GB" sz="1400" dirty="0">
                <a:latin typeface="+mn-lt"/>
              </a:rPr>
              <a:t>objects (like design drawings, reports and documents) </a:t>
            </a:r>
            <a:r>
              <a:rPr lang="en-GB" sz="1400" dirty="0" smtClean="0">
                <a:latin typeface="+mn-lt"/>
              </a:rPr>
              <a:t>do not imply the </a:t>
            </a:r>
            <a:r>
              <a:rPr lang="en-GB" sz="1400" dirty="0">
                <a:latin typeface="+mn-lt"/>
              </a:rPr>
              <a:t>transfer of </a:t>
            </a:r>
            <a:r>
              <a:rPr lang="en-GB" sz="1400" dirty="0" smtClean="0">
                <a:latin typeface="+mn-lt"/>
              </a:rPr>
              <a:t>ownership</a:t>
            </a:r>
          </a:p>
          <a:p>
            <a:pPr marL="742950" lvl="1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n-GB" sz="1400" dirty="0" smtClean="0">
                <a:latin typeface="+mn-lt"/>
              </a:rPr>
              <a:t>Transfer </a:t>
            </a:r>
            <a:r>
              <a:rPr lang="en-GB" sz="1400" dirty="0">
                <a:latin typeface="+mn-lt"/>
              </a:rPr>
              <a:t>of ownership of the complete IKC is effective after final </a:t>
            </a:r>
            <a:r>
              <a:rPr lang="en-GB" sz="1400" dirty="0" smtClean="0">
                <a:latin typeface="+mn-lt"/>
              </a:rPr>
              <a:t>acceptance</a:t>
            </a:r>
            <a:endParaRPr lang="en-GB" sz="14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349" y="3761054"/>
            <a:ext cx="4517029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b="1" dirty="0" smtClean="0"/>
              <a:t>  Calculation of 2005 value</a:t>
            </a:r>
          </a:p>
          <a:p>
            <a:pPr marL="355600" lvl="1">
              <a:buNone/>
            </a:pPr>
            <a:r>
              <a:rPr lang="en-GB" sz="1400" b="1" dirty="0"/>
              <a:t> </a:t>
            </a:r>
            <a:r>
              <a:rPr lang="en-GB" sz="1400" b="1" dirty="0" smtClean="0"/>
              <a:t>from current value</a:t>
            </a:r>
          </a:p>
          <a:p>
            <a:pPr>
              <a:buNone/>
            </a:pPr>
            <a:r>
              <a:rPr lang="en-GB" sz="1400" dirty="0" smtClean="0"/>
              <a:t>By Council decision, producer </a:t>
            </a:r>
            <a:r>
              <a:rPr lang="en-GB" sz="1400" dirty="0"/>
              <a:t>price index for manufactured products </a:t>
            </a:r>
            <a:r>
              <a:rPr lang="en-GB" sz="1400" dirty="0" smtClean="0"/>
              <a:t>EU27,</a:t>
            </a:r>
            <a:r>
              <a:rPr lang="en-GB" sz="1400" dirty="0"/>
              <a:t> published by </a:t>
            </a:r>
            <a:r>
              <a:rPr lang="en-GB" sz="1400" dirty="0" smtClean="0"/>
              <a:t>EUROSTAT, must be </a:t>
            </a:r>
            <a:r>
              <a:rPr lang="en-GB" sz="1400" dirty="0"/>
              <a:t>used to deflate cash contributions and all types </a:t>
            </a:r>
            <a:r>
              <a:rPr lang="en-GB" sz="1400" dirty="0" smtClean="0"/>
              <a:t>of expenditures </a:t>
            </a:r>
            <a:r>
              <a:rPr lang="en-GB" sz="1400" dirty="0"/>
              <a:t>to the 2005 price </a:t>
            </a:r>
            <a:r>
              <a:rPr lang="en-GB" sz="1400" dirty="0" smtClean="0"/>
              <a:t>level.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 smtClean="0"/>
              <a:t>Index changes every month </a:t>
            </a:r>
            <a:r>
              <a:rPr lang="en-GB" sz="1400" dirty="0" smtClean="0">
                <a:sym typeface="Wingdings" pitchFamily="2" charset="2"/>
              </a:rPr>
              <a:t> yearly updates of balance sheet must be made</a:t>
            </a:r>
            <a:endParaRPr lang="en-GB" sz="1400" dirty="0" smtClean="0"/>
          </a:p>
        </p:txBody>
      </p:sp>
    </p:spTree>
    <p:extLst>
      <p:ext uri="{BB962C8B-B14F-4D97-AF65-F5344CB8AC3E}">
        <p14:creationId xmlns:p14="http://schemas.microsoft.com/office/powerpoint/2010/main" val="165989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852863"/>
            <a:ext cx="5002212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53CAA-6EC0-48B8-8CDD-C9C9DB8C1CB3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2000" b="0" smtClean="0"/>
              <a:t>Quality management issues</a:t>
            </a:r>
            <a:endParaRPr lang="en-GB" sz="2000" b="0" smtClean="0"/>
          </a:p>
        </p:txBody>
      </p:sp>
      <p:sp>
        <p:nvSpPr>
          <p:cNvPr id="43013" name="Rectangle 4"/>
          <p:cNvSpPr>
            <a:spLocks noChangeAspect="1" noChangeArrowheads="1"/>
          </p:cNvSpPr>
          <p:nvPr/>
        </p:nvSpPr>
        <p:spPr bwMode="auto">
          <a:xfrm>
            <a:off x="249239" y="5160963"/>
            <a:ext cx="2786061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70000" tIns="0"/>
          <a:lstStyle/>
          <a:p>
            <a:pPr marL="342900" indent="-342900" algn="ctr"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GB" sz="1400" dirty="0" smtClean="0">
                <a:solidFill>
                  <a:srgbClr val="4B2D8F"/>
                </a:solidFill>
              </a:rPr>
              <a:t>European XFEL machine</a:t>
            </a:r>
            <a:endParaRPr lang="en-GB" sz="1400" dirty="0">
              <a:solidFill>
                <a:srgbClr val="4B2D8F"/>
              </a:solidFill>
            </a:endParaRPr>
          </a:p>
        </p:txBody>
      </p:sp>
      <p:sp>
        <p:nvSpPr>
          <p:cNvPr id="726021" name="Text Box 5"/>
          <p:cNvSpPr txBox="1">
            <a:spLocks noChangeArrowheads="1"/>
          </p:cNvSpPr>
          <p:nvPr/>
        </p:nvSpPr>
        <p:spPr bwMode="auto">
          <a:xfrm>
            <a:off x="3035300" y="1362075"/>
            <a:ext cx="1055688" cy="342900"/>
          </a:xfrm>
          <a:prstGeom prst="rect">
            <a:avLst/>
          </a:prstGeom>
          <a:noFill/>
          <a:ln w="635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GB" sz="1600" dirty="0" smtClean="0"/>
              <a:t>48 WPs</a:t>
            </a:r>
          </a:p>
        </p:txBody>
      </p:sp>
      <p:sp>
        <p:nvSpPr>
          <p:cNvPr id="726022" name="Text Box 6"/>
          <p:cNvSpPr txBox="1">
            <a:spLocks noChangeArrowheads="1"/>
          </p:cNvSpPr>
          <p:nvPr/>
        </p:nvSpPr>
        <p:spPr bwMode="auto">
          <a:xfrm>
            <a:off x="484188" y="2300288"/>
            <a:ext cx="1782762" cy="342900"/>
          </a:xfrm>
          <a:prstGeom prst="rect">
            <a:avLst/>
          </a:prstGeom>
          <a:noFill/>
          <a:ln w="635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GB" sz="1600" dirty="0" smtClean="0"/>
              <a:t>22  Institutes</a:t>
            </a:r>
          </a:p>
        </p:txBody>
      </p:sp>
      <p:sp>
        <p:nvSpPr>
          <p:cNvPr id="726023" name="Text Box 7"/>
          <p:cNvSpPr txBox="1">
            <a:spLocks noChangeArrowheads="1"/>
          </p:cNvSpPr>
          <p:nvPr/>
        </p:nvSpPr>
        <p:spPr bwMode="auto">
          <a:xfrm>
            <a:off x="5457825" y="1439863"/>
            <a:ext cx="1782763" cy="342900"/>
          </a:xfrm>
          <a:prstGeom prst="rect">
            <a:avLst/>
          </a:prstGeom>
          <a:noFill/>
          <a:ln w="635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GB" sz="1600" dirty="0"/>
              <a:t>9</a:t>
            </a:r>
            <a:r>
              <a:rPr lang="en-GB" sz="1600" dirty="0" smtClean="0"/>
              <a:t> Countries</a:t>
            </a:r>
          </a:p>
        </p:txBody>
      </p:sp>
      <p:sp>
        <p:nvSpPr>
          <p:cNvPr id="726024" name="Text Box 8"/>
          <p:cNvSpPr txBox="1">
            <a:spLocks noChangeArrowheads="1"/>
          </p:cNvSpPr>
          <p:nvPr/>
        </p:nvSpPr>
        <p:spPr bwMode="auto">
          <a:xfrm>
            <a:off x="3875088" y="2579688"/>
            <a:ext cx="4313237" cy="1676400"/>
          </a:xfrm>
          <a:prstGeom prst="rect">
            <a:avLst/>
          </a:prstGeom>
          <a:noFill/>
          <a:ln w="635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75000"/>
              </a:spcBef>
              <a:buClr>
                <a:schemeClr val="accent1"/>
              </a:buClr>
              <a:buFont typeface="Comic Sans MS" pitchFamily="66" charset="0"/>
              <a:buNone/>
              <a:defRPr/>
            </a:pPr>
            <a:r>
              <a:rPr lang="en-GB" sz="1600" dirty="0" smtClean="0"/>
              <a:t>80  IKCs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>
                <a:schemeClr val="accent1"/>
              </a:buClr>
              <a:buFont typeface="Comic Sans MS" pitchFamily="66" charset="0"/>
              <a:buChar char="-"/>
              <a:defRPr/>
            </a:pPr>
            <a:r>
              <a:rPr lang="en-GB" sz="1400" dirty="0" smtClean="0"/>
              <a:t>Many interfaces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>
                <a:schemeClr val="accent1"/>
              </a:buClr>
              <a:buFont typeface="Comic Sans MS" pitchFamily="66" charset="0"/>
              <a:buChar char="-"/>
              <a:defRPr/>
            </a:pPr>
            <a:r>
              <a:rPr lang="en-GB" sz="1400" dirty="0" smtClean="0"/>
              <a:t>Materials of different origins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>
                <a:schemeClr val="accent1"/>
              </a:buClr>
              <a:buFont typeface="Comic Sans MS" pitchFamily="66" charset="0"/>
              <a:buChar char="-"/>
              <a:defRPr/>
            </a:pPr>
            <a:r>
              <a:rPr lang="en-GB" sz="1400" dirty="0" smtClean="0"/>
              <a:t>Different ways of work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>
                <a:schemeClr val="accent1"/>
              </a:buClr>
              <a:buFont typeface="Comic Sans MS" pitchFamily="66" charset="0"/>
              <a:buChar char="-"/>
              <a:defRPr/>
            </a:pPr>
            <a:r>
              <a:rPr lang="en-GB" sz="1400" dirty="0" smtClean="0"/>
              <a:t>Equipment transported from Europe and Asia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>
                <a:schemeClr val="accent1"/>
              </a:buClr>
              <a:buFont typeface="Comic Sans MS" pitchFamily="66" charset="0"/>
              <a:buChar char="-"/>
              <a:defRPr/>
            </a:pPr>
            <a:r>
              <a:rPr lang="en-GB" sz="1400" dirty="0" smtClean="0"/>
              <a:t>Different processes of acceptance</a:t>
            </a:r>
          </a:p>
        </p:txBody>
      </p:sp>
      <p:sp>
        <p:nvSpPr>
          <p:cNvPr id="726025" name="Line 9"/>
          <p:cNvSpPr>
            <a:spLocks noChangeShapeType="1"/>
          </p:cNvSpPr>
          <p:nvPr/>
        </p:nvSpPr>
        <p:spPr bwMode="auto">
          <a:xfrm>
            <a:off x="2344738" y="2638425"/>
            <a:ext cx="1347787" cy="163513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6026" name="Line 10"/>
          <p:cNvSpPr>
            <a:spLocks noChangeShapeType="1"/>
          </p:cNvSpPr>
          <p:nvPr/>
        </p:nvSpPr>
        <p:spPr bwMode="auto">
          <a:xfrm>
            <a:off x="3556000" y="1820863"/>
            <a:ext cx="439738" cy="66040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6027" name="Line 11"/>
          <p:cNvSpPr>
            <a:spLocks noChangeShapeType="1"/>
          </p:cNvSpPr>
          <p:nvPr/>
        </p:nvSpPr>
        <p:spPr bwMode="auto">
          <a:xfrm flipH="1">
            <a:off x="4978400" y="1871663"/>
            <a:ext cx="855663" cy="60960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6028" name="Text Box 12"/>
          <p:cNvSpPr txBox="1">
            <a:spLocks noChangeArrowheads="1"/>
          </p:cNvSpPr>
          <p:nvPr/>
        </p:nvSpPr>
        <p:spPr bwMode="auto">
          <a:xfrm>
            <a:off x="3544488" y="5605838"/>
            <a:ext cx="4803775" cy="70788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>
                  <a:lumMod val="90000"/>
                  <a:lumOff val="10000"/>
                </a:schemeClr>
              </a:buClr>
              <a:buFont typeface="Wingdings" pitchFamily="2" charset="2"/>
              <a:buChar char="§"/>
              <a:defRPr/>
            </a:pPr>
            <a:r>
              <a:rPr lang="en-GB" sz="1600" dirty="0" smtClean="0"/>
              <a:t>Common rules of good practice are necessary !</a:t>
            </a:r>
          </a:p>
          <a:p>
            <a:pPr eaLnBrk="1" hangingPunct="1">
              <a:spcBef>
                <a:spcPct val="50000"/>
              </a:spcBef>
              <a:buClr>
                <a:schemeClr val="tx1">
                  <a:lumMod val="90000"/>
                  <a:lumOff val="10000"/>
                </a:schemeClr>
              </a:buClr>
              <a:buFont typeface="Wingdings" pitchFamily="2" charset="2"/>
              <a:buChar char="§"/>
              <a:defRPr/>
            </a:pPr>
            <a:r>
              <a:rPr lang="en-GB" sz="1600" dirty="0" smtClean="0">
                <a:sym typeface="Wingdings" pitchFamily="2" charset="2"/>
              </a:rPr>
              <a:t>Quality management must be implemented</a:t>
            </a:r>
            <a:endParaRPr lang="en-GB" sz="1600" dirty="0">
              <a:sym typeface="Wingdings" pitchFamily="2" charset="2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5926138" y="4452938"/>
            <a:ext cx="11112" cy="10668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2668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53CAA-6EC0-48B8-8CDD-C9C9DB8C1CB3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sp>
        <p:nvSpPr>
          <p:cNvPr id="21507" name="Rectangle 5"/>
          <p:cNvSpPr>
            <a:spLocks noGrp="1" noChangeArrowheads="1"/>
          </p:cNvSpPr>
          <p:nvPr>
            <p:ph type="title"/>
          </p:nvPr>
        </p:nvSpPr>
        <p:spPr>
          <a:xfrm>
            <a:off x="2375053" y="261257"/>
            <a:ext cx="5023263" cy="618593"/>
          </a:xfrm>
        </p:spPr>
        <p:txBody>
          <a:bodyPr/>
          <a:lstStyle/>
          <a:p>
            <a:pPr algn="ctr" eaLnBrk="1" hangingPunct="1"/>
            <a:r>
              <a:rPr lang="en-GB" sz="2000" b="0" dirty="0" smtClean="0"/>
              <a:t>Examples of difficulties encountered      (Design and manufacturing)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635" y="4166224"/>
            <a:ext cx="8526483" cy="90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b="1" dirty="0" smtClean="0"/>
              <a:t>  Raw material or special </a:t>
            </a:r>
            <a:r>
              <a:rPr lang="en-GB" sz="1400" b="1" dirty="0"/>
              <a:t>component </a:t>
            </a:r>
            <a:r>
              <a:rPr lang="en-GB" sz="1400" dirty="0" smtClean="0"/>
              <a:t>specified in IKC contract is not available at the contributor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 smtClean="0"/>
              <a:t>Look for local equivalent, or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 smtClean="0"/>
              <a:t>Buy the material or component and send it to the contributing institute (</a:t>
            </a:r>
            <a:r>
              <a:rPr lang="en-GB" sz="1400" dirty="0" smtClean="0">
                <a:sym typeface="Wingdings" panose="05000000000000000000" pitchFamily="2" charset="2"/>
              </a:rPr>
              <a:t></a:t>
            </a:r>
            <a:r>
              <a:rPr lang="en-GB" sz="1400" dirty="0" smtClean="0"/>
              <a:t> </a:t>
            </a:r>
            <a:r>
              <a:rPr lang="en-GB" sz="1400" dirty="0"/>
              <a:t>shift from IKC to </a:t>
            </a:r>
            <a:r>
              <a:rPr lang="en-GB" sz="1400" dirty="0" smtClean="0"/>
              <a:t>cash</a:t>
            </a:r>
            <a:r>
              <a:rPr lang="en-GB" sz="1400" dirty="0" smtClean="0">
                <a:sym typeface="Wingdings" pitchFamily="2" charset="2"/>
              </a:rPr>
              <a:t>)</a:t>
            </a:r>
            <a:endParaRPr lang="en-GB" sz="1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15635" y="5325066"/>
            <a:ext cx="7806535" cy="90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b="1" dirty="0" smtClean="0"/>
              <a:t>  Loss of competences</a:t>
            </a:r>
            <a:r>
              <a:rPr lang="en-GB" sz="1400" dirty="0"/>
              <a:t> (example: qualified </a:t>
            </a:r>
            <a:r>
              <a:rPr lang="en-GB" sz="1400" dirty="0" smtClean="0"/>
              <a:t>welders) </a:t>
            </a:r>
            <a:r>
              <a:rPr lang="en-GB" sz="1400" b="1" dirty="0" smtClean="0"/>
              <a:t>, or failure to produce equipment</a:t>
            </a:r>
            <a:endParaRPr lang="en-GB" sz="1400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 smtClean="0"/>
              <a:t>IKC must be re-allocated to another actor, or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/>
              <a:t>E</a:t>
            </a:r>
            <a:r>
              <a:rPr lang="en-GB" sz="1400" dirty="0" smtClean="0"/>
              <a:t>quipment must be contracted to industry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632" y="1178180"/>
            <a:ext cx="8229604" cy="137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b="1" dirty="0" smtClean="0"/>
              <a:t>  Difficulties of detailed design underestimated</a:t>
            </a:r>
            <a:endParaRPr lang="en-GB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smtClean="0"/>
              <a:t>Very often the effort or time necessary for detailed design by contributor is underestimated</a:t>
            </a:r>
          </a:p>
          <a:p>
            <a:pPr lvl="1">
              <a:buNone/>
            </a:pPr>
            <a:r>
              <a:rPr lang="en-GB" sz="1400" dirty="0" smtClean="0">
                <a:sym typeface="Wingdings" panose="05000000000000000000" pitchFamily="2" charset="2"/>
              </a:rPr>
              <a:t>       critical delays</a:t>
            </a:r>
            <a:endParaRPr lang="en-GB" sz="1400" dirty="0" smtClean="0"/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 smtClean="0"/>
              <a:t>To avoid this: spend more time in the evaluation of design effort (external reviewers, expert panel…)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5634" y="2814448"/>
            <a:ext cx="8407731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 </a:t>
            </a:r>
            <a:r>
              <a:rPr lang="en-GB" sz="1400" b="1" dirty="0" smtClean="0"/>
              <a:t>Approval by project is too long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smtClean="0"/>
              <a:t>Too many stakeholders delay approval of design by contributor </a:t>
            </a:r>
            <a:r>
              <a:rPr lang="en-GB" sz="1400" dirty="0"/>
              <a:t>(</a:t>
            </a:r>
            <a:r>
              <a:rPr lang="en-GB" sz="1400" dirty="0" smtClean="0"/>
              <a:t>subjects with many interfaces)</a:t>
            </a:r>
          </a:p>
          <a:p>
            <a:pPr lvl="1">
              <a:buNone/>
            </a:pPr>
            <a:r>
              <a:rPr lang="en-GB" sz="1400" dirty="0" smtClean="0">
                <a:sym typeface="Wingdings" panose="05000000000000000000" pitchFamily="2" charset="2"/>
              </a:rPr>
              <a:t>        manufacturing is delayed pending approval</a:t>
            </a:r>
            <a:endParaRPr lang="en-GB" sz="1400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dirty="0" smtClean="0"/>
              <a:t>Set up approval process in a way to avoid delays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8950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53CAA-6EC0-48B8-8CDD-C9C9DB8C1CB3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27581" y="2815542"/>
            <a:ext cx="7734525" cy="141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b="1" dirty="0" smtClean="0"/>
              <a:t>   Case of exceptional cost increase</a:t>
            </a:r>
          </a:p>
          <a:p>
            <a:pPr marL="708025" lvl="1" indent="-285750">
              <a:buFont typeface="Wingdings" panose="05000000000000000000" pitchFamily="2" charset="2"/>
              <a:buChar char="§"/>
            </a:pPr>
            <a:r>
              <a:rPr lang="en-GB" sz="1400" dirty="0"/>
              <a:t>Very high increase of material cost (copper, steel…) since date of cost book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GB" sz="1400" dirty="0"/>
              <a:t>Procedure for exceptional cost increase:</a:t>
            </a:r>
          </a:p>
          <a:p>
            <a:pPr marL="1657350" lvl="3" indent="-285750">
              <a:buFont typeface="Arial" pitchFamily="34" charset="0"/>
              <a:buChar char="–"/>
            </a:pPr>
            <a:r>
              <a:rPr lang="en-GB" sz="1400" dirty="0"/>
              <a:t>Panel of experts analyses the case &amp; reports to Council</a:t>
            </a:r>
          </a:p>
          <a:p>
            <a:pPr marL="1657350" lvl="3" indent="-285750">
              <a:buFont typeface="Arial" pitchFamily="34" charset="0"/>
              <a:buChar char="–"/>
            </a:pPr>
            <a:r>
              <a:rPr lang="en-GB" sz="1400" dirty="0"/>
              <a:t>Council decides on higher value of </a:t>
            </a:r>
            <a:r>
              <a:rPr lang="en-GB" sz="1400" dirty="0" smtClean="0"/>
              <a:t>IKC</a:t>
            </a:r>
            <a:endParaRPr lang="en-GB" sz="1400" dirty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2375053" y="261257"/>
            <a:ext cx="5023263" cy="61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None/>
            </a:pPr>
            <a:r>
              <a:rPr lang="en-GB" sz="2000" b="0" dirty="0" smtClean="0"/>
              <a:t>Examples of difficulties encountered      (Cost)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0" y="4487001"/>
            <a:ext cx="7734525" cy="1849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</a:pPr>
            <a:r>
              <a:rPr lang="en-GB" sz="1400" b="1" dirty="0" smtClean="0"/>
              <a:t>Case</a:t>
            </a:r>
            <a:r>
              <a:rPr lang="en-GB" sz="1400" b="1" dirty="0"/>
              <a:t> </a:t>
            </a:r>
            <a:r>
              <a:rPr lang="en-GB" sz="1400" b="1" dirty="0" smtClean="0"/>
              <a:t>of wrong</a:t>
            </a:r>
            <a:r>
              <a:rPr lang="en-GB" sz="1400" dirty="0" smtClean="0"/>
              <a:t> </a:t>
            </a:r>
            <a:r>
              <a:rPr lang="en-GB" sz="1400" b="1" dirty="0" smtClean="0"/>
              <a:t>cost estimate in cost book</a:t>
            </a:r>
          </a:p>
          <a:p>
            <a:pPr marL="708025" lvl="1" indent="-285750">
              <a:buFont typeface="Wingdings" panose="05000000000000000000" pitchFamily="2" charset="2"/>
              <a:buChar char="§"/>
            </a:pPr>
            <a:r>
              <a:rPr lang="en-GB" sz="1400" dirty="0" smtClean="0"/>
              <a:t>It is found that the cost estimate of a specific equipment made in 2005 was wrong, and the </a:t>
            </a:r>
            <a:r>
              <a:rPr lang="en-GB" sz="1400" dirty="0"/>
              <a:t>contributor does not (cannot) take </a:t>
            </a:r>
            <a:r>
              <a:rPr lang="en-GB" sz="1400" dirty="0" smtClean="0"/>
              <a:t>the </a:t>
            </a:r>
            <a:r>
              <a:rPr lang="en-GB" sz="1400" dirty="0"/>
              <a:t>cost </a:t>
            </a:r>
            <a:r>
              <a:rPr lang="en-GB" sz="1400" dirty="0" smtClean="0"/>
              <a:t>overrun in </a:t>
            </a:r>
            <a:r>
              <a:rPr lang="en-GB" sz="1400" dirty="0"/>
              <a:t>charge </a:t>
            </a:r>
            <a:endParaRPr lang="en-GB" sz="1400" dirty="0" smtClean="0"/>
          </a:p>
          <a:p>
            <a:pPr marL="1200150" lvl="2" indent="-285750">
              <a:buFont typeface="Wingdings" pitchFamily="2" charset="2"/>
              <a:buChar char="Ø"/>
            </a:pPr>
            <a:r>
              <a:rPr lang="en-GB" sz="1400" dirty="0" smtClean="0"/>
              <a:t>Case is brought to the Council for discussion among shareholders and decision</a:t>
            </a:r>
          </a:p>
          <a:p>
            <a:pPr lvl="2"/>
            <a:endParaRPr lang="en-GB" sz="1400" dirty="0" smtClean="0"/>
          </a:p>
          <a:p>
            <a:pPr marL="712788" lvl="2" indent="-285750">
              <a:buFont typeface="Wingdings" panose="05000000000000000000" pitchFamily="2" charset="2"/>
              <a:buChar char="§"/>
            </a:pPr>
            <a:r>
              <a:rPr lang="en-GB" sz="1400" dirty="0" smtClean="0"/>
              <a:t>At European XFEL a funding shortfall was discovered in 2011, and 3 main shareholders decided to increase their cash contribution to the project by 145 M€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581" y="1210394"/>
            <a:ext cx="7734525" cy="141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b="1" dirty="0" smtClean="0"/>
              <a:t>   Case of over-specifying tolerances</a:t>
            </a:r>
          </a:p>
          <a:p>
            <a:pPr marL="708025" lvl="1" indent="-285750">
              <a:buFont typeface="Wingdings" panose="05000000000000000000" pitchFamily="2" charset="2"/>
              <a:buChar char="§"/>
            </a:pPr>
            <a:r>
              <a:rPr lang="en-GB" sz="1400" dirty="0"/>
              <a:t>Very </a:t>
            </a:r>
            <a:r>
              <a:rPr lang="en-GB" sz="1400" dirty="0" smtClean="0"/>
              <a:t>tight geometrical tolerances are specified (although not justified) by the project</a:t>
            </a:r>
          </a:p>
          <a:p>
            <a:pPr marL="422275" lvl="1">
              <a:buNone/>
            </a:pPr>
            <a:r>
              <a:rPr lang="en-GB" sz="1400" dirty="0" smtClean="0"/>
              <a:t>      </a:t>
            </a:r>
            <a:r>
              <a:rPr lang="en-GB" sz="1400" dirty="0" smtClean="0">
                <a:sym typeface="Wingdings" panose="05000000000000000000" pitchFamily="2" charset="2"/>
              </a:rPr>
              <a:t> leads to unexpected high price of manufacturing</a:t>
            </a:r>
            <a:endParaRPr lang="en-GB" sz="1400" dirty="0"/>
          </a:p>
          <a:p>
            <a:pPr marL="1200150" lvl="2" indent="-285750">
              <a:buFont typeface="Wingdings" pitchFamily="2" charset="2"/>
              <a:buChar char="Ø"/>
            </a:pPr>
            <a:r>
              <a:rPr lang="en-GB" sz="1400" dirty="0" smtClean="0"/>
              <a:t>Include a review of tolerances in the design review (functional analysis)</a:t>
            </a:r>
          </a:p>
          <a:p>
            <a:pPr lvl="2">
              <a:buNone/>
            </a:pPr>
            <a:r>
              <a:rPr lang="en-GB" sz="1400" dirty="0"/>
              <a:t> </a:t>
            </a:r>
            <a:r>
              <a:rPr lang="en-GB" sz="1400" dirty="0" smtClean="0"/>
              <a:t>     </a:t>
            </a:r>
            <a:r>
              <a:rPr lang="en-GB" sz="1400" u="sng" dirty="0" smtClean="0"/>
              <a:t>The “best” is not right!</a:t>
            </a:r>
            <a:endParaRPr lang="en-GB" sz="1400" u="sng" dirty="0"/>
          </a:p>
        </p:txBody>
      </p:sp>
    </p:spTree>
    <p:extLst>
      <p:ext uri="{BB962C8B-B14F-4D97-AF65-F5344CB8AC3E}">
        <p14:creationId xmlns:p14="http://schemas.microsoft.com/office/powerpoint/2010/main" val="378663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53CAA-6EC0-48B8-8CDD-C9C9DB8C1CB3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755576" y="1398835"/>
            <a:ext cx="7303326" cy="237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  </a:t>
            </a:r>
            <a:r>
              <a:rPr lang="en-GB" sz="1400" b="1" dirty="0" smtClean="0"/>
              <a:t>Delayed achievements</a:t>
            </a:r>
            <a:endParaRPr lang="en-GB" sz="14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GB" sz="1400" dirty="0"/>
              <a:t>C</a:t>
            </a:r>
            <a:r>
              <a:rPr lang="en-GB" sz="1400" dirty="0" smtClean="0"/>
              <a:t>ontributor does not deliver on-time  </a:t>
            </a:r>
            <a:r>
              <a:rPr lang="en-GB" sz="1400" dirty="0" smtClean="0">
                <a:sym typeface="Wingdings" pitchFamily="2" charset="2"/>
              </a:rPr>
              <a:t> delay of whole project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GB" sz="1400" dirty="0" smtClean="0">
                <a:sym typeface="Wingdings" pitchFamily="2" charset="2"/>
              </a:rPr>
              <a:t>Preventive actions:</a:t>
            </a:r>
          </a:p>
          <a:p>
            <a:pPr marL="1657350" lvl="3" indent="-285750">
              <a:buFont typeface="Arial" pitchFamily="34" charset="0"/>
              <a:buChar char="–"/>
            </a:pPr>
            <a:r>
              <a:rPr lang="en-GB" sz="1400" dirty="0" smtClean="0">
                <a:sym typeface="Wingdings" pitchFamily="2" charset="2"/>
              </a:rPr>
              <a:t>Define precise responsibilities (agreements and internal provisions)</a:t>
            </a:r>
          </a:p>
          <a:p>
            <a:pPr marL="1657350" lvl="3" indent="-285750">
              <a:buFont typeface="Arial" pitchFamily="34" charset="0"/>
              <a:buChar char="–"/>
            </a:pPr>
            <a:r>
              <a:rPr lang="en-GB" sz="1400" dirty="0">
                <a:sym typeface="Wingdings" pitchFamily="2" charset="2"/>
              </a:rPr>
              <a:t>C</a:t>
            </a:r>
            <a:r>
              <a:rPr lang="en-GB" sz="1400" dirty="0" smtClean="0">
                <a:sym typeface="Wingdings" pitchFamily="2" charset="2"/>
              </a:rPr>
              <a:t>lose follow-up and reporting</a:t>
            </a:r>
          </a:p>
          <a:p>
            <a:pPr marL="1657350" lvl="3" indent="-285750">
              <a:buFont typeface="Arial" pitchFamily="34" charset="0"/>
              <a:buChar char="–"/>
            </a:pPr>
            <a:r>
              <a:rPr lang="en-GB" sz="1400" dirty="0" smtClean="0">
                <a:sym typeface="Wingdings" pitchFamily="2" charset="2"/>
              </a:rPr>
              <a:t>Risk analysis (think of plan B in case of high risk)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GB" sz="1400" dirty="0" smtClean="0">
                <a:sym typeface="Wingdings" pitchFamily="2" charset="2"/>
              </a:rPr>
              <a:t>Corrective actions:</a:t>
            </a:r>
          </a:p>
          <a:p>
            <a:pPr marL="1657350" lvl="3" indent="-285750">
              <a:buFont typeface="Arial" pitchFamily="34" charset="0"/>
              <a:buChar char="–"/>
            </a:pPr>
            <a:r>
              <a:rPr lang="en-GB" sz="1400" dirty="0">
                <a:sym typeface="Wingdings" pitchFamily="2" charset="2"/>
              </a:rPr>
              <a:t>P</a:t>
            </a:r>
            <a:r>
              <a:rPr lang="en-GB" sz="1400" dirty="0" smtClean="0">
                <a:sym typeface="Wingdings" pitchFamily="2" charset="2"/>
              </a:rPr>
              <a:t>rovide assistance to the contributor to find a solution</a:t>
            </a:r>
          </a:p>
          <a:p>
            <a:pPr marL="1657350" lvl="3" indent="-285750">
              <a:buFont typeface="Arial" pitchFamily="34" charset="0"/>
              <a:buChar char="–"/>
            </a:pPr>
            <a:r>
              <a:rPr lang="en-GB" sz="1400" dirty="0" smtClean="0">
                <a:sym typeface="Wingdings" pitchFamily="2" charset="2"/>
              </a:rPr>
              <a:t>Decide on an alternative</a:t>
            </a:r>
            <a:endParaRPr lang="en-GB" sz="1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55576" y="3916794"/>
            <a:ext cx="7303326" cy="211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  </a:t>
            </a:r>
            <a:r>
              <a:rPr lang="en-GB" sz="1400" b="1" dirty="0" smtClean="0"/>
              <a:t>Default in quality</a:t>
            </a:r>
            <a:endParaRPr lang="en-GB" sz="14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GB" sz="1400" dirty="0"/>
              <a:t>E</a:t>
            </a:r>
            <a:r>
              <a:rPr lang="en-GB" sz="1400" dirty="0" smtClean="0"/>
              <a:t>quipment delivered does not satisfy the specified performance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GB" sz="1400" dirty="0">
                <a:sym typeface="Wingdings" pitchFamily="2" charset="2"/>
              </a:rPr>
              <a:t>Preventive actions:</a:t>
            </a:r>
          </a:p>
          <a:p>
            <a:pPr marL="1657350" lvl="3" indent="-285750">
              <a:buFont typeface="Arial" pitchFamily="34" charset="0"/>
              <a:buChar char="–"/>
            </a:pPr>
            <a:r>
              <a:rPr lang="en-GB" sz="1400" dirty="0" smtClean="0">
                <a:sym typeface="Wingdings" pitchFamily="2" charset="2"/>
              </a:rPr>
              <a:t>Design review before start of production</a:t>
            </a:r>
          </a:p>
          <a:p>
            <a:pPr marL="1657350" lvl="3" indent="-285750">
              <a:buFont typeface="Arial" pitchFamily="34" charset="0"/>
              <a:buChar char="–"/>
            </a:pPr>
            <a:r>
              <a:rPr lang="en-GB" sz="1400" dirty="0" smtClean="0">
                <a:sym typeface="Wingdings" pitchFamily="2" charset="2"/>
              </a:rPr>
              <a:t>Close </a:t>
            </a:r>
            <a:r>
              <a:rPr lang="en-GB" sz="1400" dirty="0">
                <a:sym typeface="Wingdings" pitchFamily="2" charset="2"/>
              </a:rPr>
              <a:t>follow-up and reporting</a:t>
            </a:r>
          </a:p>
          <a:p>
            <a:pPr marL="1657350" lvl="3" indent="-285750">
              <a:buFont typeface="Arial" pitchFamily="34" charset="0"/>
              <a:buChar char="–"/>
            </a:pPr>
            <a:r>
              <a:rPr lang="en-GB" sz="1400" dirty="0">
                <a:sym typeface="Wingdings" pitchFamily="2" charset="2"/>
              </a:rPr>
              <a:t>Risk </a:t>
            </a:r>
            <a:r>
              <a:rPr lang="en-GB" sz="1400" dirty="0" smtClean="0">
                <a:sym typeface="Wingdings" pitchFamily="2" charset="2"/>
              </a:rPr>
              <a:t>analysis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GB" sz="1400" dirty="0" smtClean="0">
                <a:sym typeface="Wingdings" pitchFamily="2" charset="2"/>
              </a:rPr>
              <a:t>Corrective action:</a:t>
            </a:r>
          </a:p>
          <a:p>
            <a:pPr marL="1657350" lvl="3" indent="-285750">
              <a:buFont typeface="Arial" pitchFamily="34" charset="0"/>
              <a:buChar char="–"/>
            </a:pPr>
            <a:r>
              <a:rPr lang="en-GB" sz="1400" dirty="0" smtClean="0">
                <a:sym typeface="Wingdings" pitchFamily="2" charset="2"/>
              </a:rPr>
              <a:t>Provide </a:t>
            </a:r>
            <a:r>
              <a:rPr lang="en-GB" sz="1400" dirty="0">
                <a:sym typeface="Wingdings" pitchFamily="2" charset="2"/>
              </a:rPr>
              <a:t>assistance to the contributor to find a </a:t>
            </a:r>
            <a:r>
              <a:rPr lang="en-GB" sz="1400" dirty="0" smtClean="0">
                <a:sym typeface="Wingdings" pitchFamily="2" charset="2"/>
              </a:rPr>
              <a:t>solution</a:t>
            </a:r>
            <a:endParaRPr lang="en-GB" sz="1400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2375053" y="261257"/>
            <a:ext cx="5023263" cy="618593"/>
          </a:xfrm>
        </p:spPr>
        <p:txBody>
          <a:bodyPr/>
          <a:lstStyle/>
          <a:p>
            <a:pPr algn="ctr" eaLnBrk="1" hangingPunct="1"/>
            <a:r>
              <a:rPr lang="en-GB" sz="2000" b="0" dirty="0" smtClean="0"/>
              <a:t>Examples of difficulties encountered      (Schedule and quality)</a:t>
            </a:r>
          </a:p>
        </p:txBody>
      </p:sp>
    </p:spTree>
    <p:extLst>
      <p:ext uri="{BB962C8B-B14F-4D97-AF65-F5344CB8AC3E}">
        <p14:creationId xmlns:p14="http://schemas.microsoft.com/office/powerpoint/2010/main" val="12043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53CAA-6EC0-48B8-8CDD-C9C9DB8C1CB3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  <p:sp>
        <p:nvSpPr>
          <p:cNvPr id="21507" name="Rectangle 5"/>
          <p:cNvSpPr>
            <a:spLocks noGrp="1" noChangeArrowheads="1"/>
          </p:cNvSpPr>
          <p:nvPr>
            <p:ph type="title"/>
          </p:nvPr>
        </p:nvSpPr>
        <p:spPr>
          <a:xfrm>
            <a:off x="1403350" y="338678"/>
            <a:ext cx="6719372" cy="481012"/>
          </a:xfrm>
        </p:spPr>
        <p:txBody>
          <a:bodyPr/>
          <a:lstStyle/>
          <a:p>
            <a:pPr algn="ctr" eaLnBrk="1" hangingPunct="1"/>
            <a:r>
              <a:rPr lang="en-GB" sz="2000" b="0" dirty="0" smtClean="0"/>
              <a:t>Top 10 Dos and Don’ts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8525" y="1874719"/>
            <a:ext cx="365529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86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Do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Consider contributor as project partner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Define precisely what is expected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Define specific goals of achievements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Share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important project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info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Define precisely acceptance criteria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regularly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contributors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assistance in solving difficulties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Plan the unexpected (risk analysis)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Verify completeness of documentation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Appraise value of accomplishments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8587" y="1878108"/>
            <a:ext cx="44195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/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Don’t</a:t>
            </a:r>
            <a:endParaRPr lang="en-US" sz="1400" b="1" dirty="0">
              <a:solidFill>
                <a:srgbClr val="0086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Change requirements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repeatedly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Underestimate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difficulties of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conflictual relationship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Let a contributor work without a signed agreement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Consider contributor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as a vendor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Discredit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contributor’s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know-how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Hide important project info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Ignore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help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request or warning signals of problem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Believe or accept anything without verifying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Delay unduly acceptance of achievements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093535" y="1874719"/>
            <a:ext cx="0" cy="322667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0578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53CAA-6EC0-48B8-8CDD-C9C9DB8C1CB3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  <p:sp>
        <p:nvSpPr>
          <p:cNvPr id="21507" name="Rectangle 5"/>
          <p:cNvSpPr>
            <a:spLocks noGrp="1" noChangeArrowheads="1"/>
          </p:cNvSpPr>
          <p:nvPr>
            <p:ph type="title"/>
          </p:nvPr>
        </p:nvSpPr>
        <p:spPr>
          <a:xfrm>
            <a:off x="1403350" y="326646"/>
            <a:ext cx="6659995" cy="481012"/>
          </a:xfrm>
        </p:spPr>
        <p:txBody>
          <a:bodyPr/>
          <a:lstStyle/>
          <a:p>
            <a:pPr algn="ctr" eaLnBrk="1" hangingPunct="1"/>
            <a:r>
              <a:rPr lang="en-GB" sz="2000" b="0" dirty="0" smtClean="0"/>
              <a:t>Conclusions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1355" y="1445406"/>
            <a:ext cx="783372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en-GB" sz="1400" b="1" dirty="0" smtClean="0">
                <a:latin typeface="+mn-lt"/>
              </a:rPr>
              <a:t>Management and control of IKCs need significant </a:t>
            </a:r>
            <a:r>
              <a:rPr lang="en-GB" sz="1400" b="1" dirty="0" smtClean="0">
                <a:latin typeface="+mj-lt"/>
              </a:rPr>
              <a:t>efforts</a:t>
            </a:r>
            <a:r>
              <a:rPr lang="en-GB" sz="1400" b="1" dirty="0">
                <a:latin typeface="+mj-lt"/>
                <a:sym typeface="Wingdings" pitchFamily="2" charset="2"/>
              </a:rPr>
              <a:t> </a:t>
            </a:r>
            <a:r>
              <a:rPr lang="en-GB" sz="1400" b="1" dirty="0" smtClean="0">
                <a:latin typeface="+mj-lt"/>
                <a:sym typeface="Wingdings" pitchFamily="2" charset="2"/>
              </a:rPr>
              <a:t>(technical &amp; administration)</a:t>
            </a:r>
            <a:endParaRPr lang="en-GB" sz="1400" b="1" dirty="0" smtClean="0">
              <a:latin typeface="+mj-lt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en-GB" sz="1400" b="1" dirty="0">
                <a:latin typeface="+mn-lt"/>
              </a:rPr>
              <a:t>P</a:t>
            </a:r>
            <a:r>
              <a:rPr lang="en-GB" sz="1400" b="1" dirty="0" smtClean="0">
                <a:latin typeface="+mn-lt"/>
              </a:rPr>
              <a:t>recise processes must be established before start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en-GB" sz="1400" b="1" dirty="0" smtClean="0">
                <a:latin typeface="+mn-lt"/>
              </a:rPr>
              <a:t>Define precise responsibilities, deliverables, and criteria of acceptance for each IKC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en-GB" sz="1400" b="1" dirty="0" smtClean="0">
                <a:latin typeface="+mn-lt"/>
              </a:rPr>
              <a:t>Contributors must be treated as project partners (share info, reviews, dialogue)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en-GB" sz="1400" b="1" dirty="0" smtClean="0">
                <a:latin typeface="+mn-lt"/>
              </a:rPr>
              <a:t>Be prepared, think of the unexpected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v"/>
            </a:pPr>
            <a:r>
              <a:rPr lang="en-GB" sz="1400" b="1" dirty="0" smtClean="0">
                <a:latin typeface="+mn-lt"/>
              </a:rPr>
              <a:t>IKCs management involve all groups in the project</a:t>
            </a:r>
            <a:endParaRPr lang="en-GB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502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1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7375525" cy="481012"/>
          </a:xfrm>
        </p:spPr>
        <p:txBody>
          <a:bodyPr/>
          <a:lstStyle/>
          <a:p>
            <a:pPr eaLnBrk="1" hangingPunct="1"/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Six “day-one” scientific instruments</a:t>
            </a:r>
          </a:p>
        </p:txBody>
      </p:sp>
      <p:sp>
        <p:nvSpPr>
          <p:cNvPr id="88066" name="Rectangle 6"/>
          <p:cNvSpPr>
            <a:spLocks noChangeArrowheads="1"/>
          </p:cNvSpPr>
          <p:nvPr/>
        </p:nvSpPr>
        <p:spPr bwMode="auto">
          <a:xfrm>
            <a:off x="119063" y="1087438"/>
            <a:ext cx="8905875" cy="3470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" name="Group 2"/>
          <p:cNvGrpSpPr>
            <a:grpSpLocks/>
          </p:cNvGrpSpPr>
          <p:nvPr/>
        </p:nvGrpSpPr>
        <p:grpSpPr bwMode="auto">
          <a:xfrm>
            <a:off x="102389" y="4557488"/>
            <a:ext cx="8922548" cy="1881412"/>
            <a:chOff x="92" y="2824"/>
            <a:chExt cx="5561" cy="1192"/>
          </a:xfrm>
          <a:solidFill>
            <a:srgbClr val="E0E0E0"/>
          </a:solidFill>
        </p:grpSpPr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99" y="2824"/>
              <a:ext cx="5554" cy="1192"/>
            </a:xfrm>
            <a:prstGeom prst="rect">
              <a:avLst/>
            </a:prstGeom>
            <a:grpFill/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Font typeface="Wingdings" pitchFamily="-105" charset="2"/>
                <a:buChar char="n"/>
                <a:defRPr/>
              </a:pPr>
              <a:endParaRPr lang="en-US">
                <a:latin typeface="Arial" pitchFamily="-105" charset="0"/>
                <a:ea typeface="ＭＳ Ｐゴシック" pitchFamily="-105" charset="-128"/>
              </a:endParaRPr>
            </a:p>
          </p:txBody>
        </p:sp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 rot="10800000">
              <a:off x="92" y="2997"/>
              <a:ext cx="288" cy="884"/>
            </a:xfrm>
            <a:prstGeom prst="rect">
              <a:avLst/>
            </a:prstGeom>
            <a:grpFill/>
            <a:ln w="2857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marL="342900" indent="-342900">
                <a:buFont typeface="Wingdings" pitchFamily="-105" charset="2"/>
                <a:buNone/>
                <a:defRPr/>
              </a:pPr>
              <a:r>
                <a:rPr lang="en-GB" sz="1800" b="1" dirty="0">
                  <a:latin typeface="Arial" pitchFamily="-105" charset="0"/>
                  <a:ea typeface="ＭＳ Ｐゴシック" pitchFamily="-105" charset="-128"/>
                </a:rPr>
                <a:t>Soft x-rays</a:t>
              </a:r>
            </a:p>
          </p:txBody>
        </p:sp>
      </p:grpSp>
      <p:pic>
        <p:nvPicPr>
          <p:cNvPr id="880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5221288"/>
            <a:ext cx="11017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683125"/>
            <a:ext cx="1719263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1255713"/>
            <a:ext cx="126206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Rectangle 12"/>
          <p:cNvSpPr txBox="1">
            <a:spLocks noChangeAspect="1" noChangeArrowheads="1"/>
          </p:cNvSpPr>
          <p:nvPr/>
        </p:nvSpPr>
        <p:spPr bwMode="auto">
          <a:xfrm>
            <a:off x="192438" y="1167318"/>
            <a:ext cx="5984525" cy="518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270000" tIns="36000"/>
          <a:lstStyle>
            <a:lvl1pPr defTabSz="855663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55663" indent="-357188" defTabSz="855663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55663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55663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55663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556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556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556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556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ts val="12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en-GB" sz="1600" b="1" dirty="0" smtClean="0">
                <a:solidFill>
                  <a:srgbClr val="FFC000"/>
                </a:solidFill>
              </a:rPr>
              <a:t>SPB/SFX:  Single </a:t>
            </a:r>
            <a:r>
              <a:rPr lang="en-GB" sz="1600" b="1" dirty="0">
                <a:solidFill>
                  <a:srgbClr val="FFC000"/>
                </a:solidFill>
              </a:rPr>
              <a:t>Particles, Clusters, and </a:t>
            </a:r>
            <a:r>
              <a:rPr lang="en-GB" sz="1600" b="1" dirty="0" smtClean="0">
                <a:solidFill>
                  <a:srgbClr val="FFC000"/>
                </a:solidFill>
              </a:rPr>
              <a:t>Biomolecules</a:t>
            </a:r>
          </a:p>
          <a:p>
            <a:pPr eaLnBrk="1" hangingPunct="1">
              <a:lnSpc>
                <a:spcPct val="50000"/>
              </a:lnSpc>
              <a:spcBef>
                <a:spcPts val="12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en-GB" sz="1600" b="1" dirty="0">
                <a:solidFill>
                  <a:srgbClr val="FFC000"/>
                </a:solidFill>
              </a:rPr>
              <a:t> </a:t>
            </a:r>
            <a:r>
              <a:rPr lang="en-GB" sz="1600" b="1" dirty="0" smtClean="0">
                <a:solidFill>
                  <a:srgbClr val="FFC000"/>
                </a:solidFill>
              </a:rPr>
              <a:t>                  Serial </a:t>
            </a:r>
            <a:r>
              <a:rPr lang="en-GB" sz="1600" b="1" dirty="0" err="1" smtClean="0">
                <a:solidFill>
                  <a:srgbClr val="FFC000"/>
                </a:solidFill>
              </a:rPr>
              <a:t>fs</a:t>
            </a:r>
            <a:r>
              <a:rPr lang="en-GB" sz="1600" b="1" dirty="0" smtClean="0">
                <a:solidFill>
                  <a:srgbClr val="FFC000"/>
                </a:solidFill>
              </a:rPr>
              <a:t> Crystallography </a:t>
            </a:r>
            <a:r>
              <a:rPr lang="en-GB" sz="2800" b="1" baseline="-25000" dirty="0" smtClean="0">
                <a:solidFill>
                  <a:srgbClr val="FFC000"/>
                </a:solidFill>
              </a:rPr>
              <a:t> </a:t>
            </a:r>
            <a:endParaRPr lang="en-GB" sz="2800" b="1" baseline="-25000" dirty="0">
              <a:solidFill>
                <a:srgbClr val="FFC000"/>
              </a:solidFill>
            </a:endParaRP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Wingdings" charset="0"/>
              <a:buChar char="§"/>
            </a:pPr>
            <a:r>
              <a:rPr lang="en-GB" sz="1600" dirty="0">
                <a:solidFill>
                  <a:schemeClr val="bg1"/>
                </a:solidFill>
              </a:rPr>
              <a:t>Structure determination of single particles: atomic clusters, bio-molecules, virus particles, cells.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en-GB" sz="2400" b="1" dirty="0">
                <a:solidFill>
                  <a:srgbClr val="FFC000"/>
                </a:solidFill>
                <a:latin typeface="Zapf Dingbats" charset="0"/>
                <a:sym typeface="Zapf Dingbats" charset="0"/>
              </a:rPr>
              <a:t> </a:t>
            </a:r>
            <a:r>
              <a:rPr lang="en-US" sz="1600" b="1" dirty="0" smtClean="0">
                <a:solidFill>
                  <a:srgbClr val="FFC000"/>
                </a:solidFill>
              </a:rPr>
              <a:t>MID :</a:t>
            </a:r>
            <a:r>
              <a:rPr lang="en-US" sz="1600" b="1" dirty="0">
                <a:solidFill>
                  <a:srgbClr val="FFC000"/>
                </a:solidFill>
              </a:rPr>
              <a:t>	</a:t>
            </a:r>
            <a:r>
              <a:rPr lang="en-US" sz="1600" b="1" dirty="0" smtClean="0">
                <a:solidFill>
                  <a:srgbClr val="FFC000"/>
                </a:solidFill>
              </a:rPr>
              <a:t>   Materials </a:t>
            </a:r>
            <a:r>
              <a:rPr lang="en-US" sz="1600" b="1" dirty="0">
                <a:solidFill>
                  <a:srgbClr val="FFC000"/>
                </a:solidFill>
              </a:rPr>
              <a:t>Imaging &amp; Dynamics 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Wingdings" charset="0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Structure determination of </a:t>
            </a:r>
            <a:r>
              <a:rPr lang="en-US" sz="1600" dirty="0" err="1">
                <a:solidFill>
                  <a:schemeClr val="bg1"/>
                </a:solidFill>
              </a:rPr>
              <a:t>nano</a:t>
            </a:r>
            <a:r>
              <a:rPr lang="en-US" sz="1600" dirty="0">
                <a:solidFill>
                  <a:schemeClr val="bg1"/>
                </a:solidFill>
              </a:rPr>
              <a:t>-devices and dynamics at the </a:t>
            </a:r>
            <a:r>
              <a:rPr lang="en-US" sz="1600" dirty="0" err="1">
                <a:solidFill>
                  <a:schemeClr val="bg1"/>
                </a:solidFill>
              </a:rPr>
              <a:t>nanoscale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en-GB" sz="2400" b="1" dirty="0">
                <a:solidFill>
                  <a:srgbClr val="FFC000"/>
                </a:solidFill>
                <a:latin typeface="Zapf Dingbats" charset="0"/>
                <a:sym typeface="Zapf Dingbats" charset="0"/>
              </a:rPr>
              <a:t> </a:t>
            </a:r>
            <a:r>
              <a:rPr lang="en-US" sz="1600" b="1" dirty="0" smtClean="0">
                <a:solidFill>
                  <a:srgbClr val="FFC000"/>
                </a:solidFill>
              </a:rPr>
              <a:t>FXE : </a:t>
            </a:r>
            <a:r>
              <a:rPr lang="en-US" sz="1600" b="1" dirty="0">
                <a:solidFill>
                  <a:srgbClr val="FFC000"/>
                </a:solidFill>
              </a:rPr>
              <a:t>	</a:t>
            </a:r>
            <a:r>
              <a:rPr lang="en-US" sz="1600" b="1" dirty="0" smtClean="0">
                <a:solidFill>
                  <a:srgbClr val="FFC000"/>
                </a:solidFill>
              </a:rPr>
              <a:t>   Femtosecond </a:t>
            </a:r>
            <a:r>
              <a:rPr lang="en-US" sz="1600" b="1" dirty="0">
                <a:solidFill>
                  <a:srgbClr val="FFC000"/>
                </a:solidFill>
              </a:rPr>
              <a:t>X-ray Experiments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Wingdings" charset="0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Time-resolved investigations of the dynamics of solids, liquids, gases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Wingdings" charset="0"/>
              <a:buChar char="§"/>
            </a:pPr>
            <a:endParaRPr lang="en-US" sz="16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en-US" sz="1600" b="1" dirty="0">
                <a:solidFill>
                  <a:srgbClr val="FFC000"/>
                </a:solidFill>
              </a:rPr>
              <a:t> </a:t>
            </a:r>
            <a:r>
              <a:rPr lang="en-US" sz="1600" b="1" dirty="0" smtClean="0">
                <a:solidFill>
                  <a:srgbClr val="FFC000"/>
                </a:solidFill>
              </a:rPr>
              <a:t>HED :        </a:t>
            </a:r>
            <a:r>
              <a:rPr lang="en-US" sz="1600" b="1" dirty="0">
                <a:solidFill>
                  <a:srgbClr val="FFC000"/>
                </a:solidFill>
              </a:rPr>
              <a:t>High Energy Density Matter</a:t>
            </a: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  <a:buClr>
                <a:schemeClr val="accent1"/>
              </a:buClr>
              <a:buFont typeface="Wingdings" charset="0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Investigation of matter under extreme conditions using hard X-ray FEL radiation, e.g. probing dense plasmas</a:t>
            </a:r>
            <a:endParaRPr lang="en-US" sz="16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en-GB" sz="2400" b="1" dirty="0">
                <a:solidFill>
                  <a:srgbClr val="FF0000"/>
                </a:solidFill>
                <a:sym typeface="Zapf Dingbats" charset="0"/>
              </a:rPr>
              <a:t>  </a:t>
            </a:r>
            <a:r>
              <a:rPr lang="en-US" sz="1600" b="1" dirty="0" smtClean="0">
                <a:solidFill>
                  <a:srgbClr val="FF0000"/>
                </a:solidFill>
              </a:rPr>
              <a:t>SQS</a:t>
            </a:r>
            <a:r>
              <a:rPr lang="en-US" sz="1600" b="1" dirty="0">
                <a:solidFill>
                  <a:srgbClr val="FF0000"/>
                </a:solidFill>
              </a:rPr>
              <a:t>: </a:t>
            </a:r>
            <a:r>
              <a:rPr lang="en-US" sz="1600" b="1" dirty="0" smtClean="0">
                <a:solidFill>
                  <a:srgbClr val="FF0000"/>
                </a:solidFill>
              </a:rPr>
              <a:t>     Small </a:t>
            </a:r>
            <a:r>
              <a:rPr lang="en-US" sz="1600" b="1" dirty="0">
                <a:solidFill>
                  <a:srgbClr val="FF0000"/>
                </a:solidFill>
              </a:rPr>
              <a:t>Quantum Systems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Wingdings" charset="0"/>
              <a:buNone/>
            </a:pPr>
            <a:r>
              <a:rPr lang="en-US" sz="1600" dirty="0">
                <a:solidFill>
                  <a:schemeClr val="tx2"/>
                </a:solidFill>
              </a:rPr>
              <a:t>	Investigation of atoms, ions, molecules and clusters in intense fields and non-linear phenomena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en-US" sz="1600" b="1" dirty="0">
                <a:solidFill>
                  <a:srgbClr val="FF0000"/>
                </a:solidFill>
              </a:rPr>
              <a:t>    </a:t>
            </a:r>
            <a:r>
              <a:rPr lang="en-US" sz="1600" b="1" dirty="0" smtClean="0">
                <a:solidFill>
                  <a:srgbClr val="FF0000"/>
                </a:solidFill>
              </a:rPr>
              <a:t>SCS</a:t>
            </a:r>
            <a:r>
              <a:rPr lang="en-US" sz="1600" b="1" dirty="0">
                <a:solidFill>
                  <a:srgbClr val="FF0000"/>
                </a:solidFill>
              </a:rPr>
              <a:t>: </a:t>
            </a:r>
            <a:r>
              <a:rPr lang="en-US" sz="1600" b="1" dirty="0" smtClean="0">
                <a:solidFill>
                  <a:srgbClr val="FF0000"/>
                </a:solidFill>
              </a:rPr>
              <a:t>     Soft </a:t>
            </a:r>
            <a:r>
              <a:rPr lang="en-US" sz="1600" b="1" dirty="0">
                <a:solidFill>
                  <a:srgbClr val="FF0000"/>
                </a:solidFill>
              </a:rPr>
              <a:t>x-ray Coherent Scattering/Spectroscopy</a:t>
            </a:r>
          </a:p>
          <a:p>
            <a:pPr lvl="1" eaLnBrk="1" hangingPunct="1">
              <a:lnSpc>
                <a:spcPct val="80000"/>
              </a:lnSpc>
              <a:buClr>
                <a:schemeClr val="accent1"/>
              </a:buClr>
              <a:buFont typeface="Wingdings" charset="0"/>
              <a:buNone/>
            </a:pPr>
            <a:r>
              <a:rPr lang="en-US" sz="1600" dirty="0">
                <a:solidFill>
                  <a:schemeClr val="tx2"/>
                </a:solidFill>
              </a:rPr>
              <a:t>	Electronic and real structure, dynamics of </a:t>
            </a:r>
            <a:r>
              <a:rPr lang="en-US" sz="1600" dirty="0" err="1">
                <a:solidFill>
                  <a:schemeClr val="tx2"/>
                </a:solidFill>
              </a:rPr>
              <a:t>nano</a:t>
            </a:r>
            <a:r>
              <a:rPr lang="en-US" sz="1600" dirty="0">
                <a:solidFill>
                  <a:schemeClr val="tx2"/>
                </a:solidFill>
              </a:rPr>
              <a:t>-systems and of non-reproducible biological objects</a:t>
            </a:r>
            <a:endParaRPr lang="en-GB" sz="1600" dirty="0">
              <a:solidFill>
                <a:schemeClr val="tx2"/>
              </a:solidFill>
            </a:endParaRPr>
          </a:p>
        </p:txBody>
      </p:sp>
      <p:pic>
        <p:nvPicPr>
          <p:cNvPr id="88072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211513"/>
            <a:ext cx="1477963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2047875"/>
            <a:ext cx="14573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3" y="2592388"/>
            <a:ext cx="1163637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5" name="TextBox 1"/>
          <p:cNvSpPr txBox="1">
            <a:spLocks noChangeArrowheads="1"/>
          </p:cNvSpPr>
          <p:nvPr/>
        </p:nvSpPr>
        <p:spPr bwMode="auto">
          <a:xfrm rot="-5400000">
            <a:off x="-751681" y="2148682"/>
            <a:ext cx="2257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800" b="1">
                <a:solidFill>
                  <a:schemeClr val="bg1"/>
                </a:solidFill>
              </a:rPr>
              <a:t>Hard X-rays</a:t>
            </a:r>
          </a:p>
        </p:txBody>
      </p:sp>
    </p:spTree>
    <p:extLst>
      <p:ext uri="{BB962C8B-B14F-4D97-AF65-F5344CB8AC3E}">
        <p14:creationId xmlns:p14="http://schemas.microsoft.com/office/powerpoint/2010/main" val="24171111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553CAA-6EC0-48B8-8CDD-C9C9DB8C1CB3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1093788" y="403765"/>
            <a:ext cx="7283450" cy="446338"/>
          </a:xfrm>
        </p:spPr>
        <p:txBody>
          <a:bodyPr/>
          <a:lstStyle/>
          <a:p>
            <a:pPr algn="ctr"/>
            <a:r>
              <a:rPr lang="en-US" sz="2000" b="0" dirty="0" smtClean="0"/>
              <a:t>Main facts about the project</a:t>
            </a:r>
          </a:p>
        </p:txBody>
      </p:sp>
      <p:pic>
        <p:nvPicPr>
          <p:cNvPr id="153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757"/>
            <a:ext cx="914400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39"/>
          <p:cNvSpPr>
            <a:spLocks noChangeAspect="1" noChangeArrowheads="1"/>
          </p:cNvSpPr>
          <p:nvPr/>
        </p:nvSpPr>
        <p:spPr bwMode="auto">
          <a:xfrm>
            <a:off x="981336" y="3466219"/>
            <a:ext cx="7362469" cy="29877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lIns="287905" tIns="287905" rIns="287905" bIns="287905" anchor="ctr"/>
          <a:lstStyle/>
          <a:p>
            <a:pPr marL="324000" indent="-447675" defTabSz="912813">
              <a:spcBef>
                <a:spcPts val="0"/>
              </a:spcBef>
              <a:buClr>
                <a:schemeClr val="folHlink"/>
              </a:buClr>
              <a:buFont typeface="Wingdings" pitchFamily="2" charset="2"/>
              <a:buNone/>
            </a:pPr>
            <a:r>
              <a:rPr lang="en-GB" sz="1400" b="1" dirty="0">
                <a:solidFill>
                  <a:schemeClr val="hlink"/>
                </a:solidFill>
              </a:rPr>
              <a:t>T</a:t>
            </a:r>
            <a:r>
              <a:rPr lang="en-GB" sz="1400" b="1" dirty="0" smtClean="0">
                <a:solidFill>
                  <a:schemeClr val="hlink"/>
                </a:solidFill>
              </a:rPr>
              <a:t>he </a:t>
            </a:r>
            <a:r>
              <a:rPr lang="en-GB" sz="1400" b="1" dirty="0">
                <a:solidFill>
                  <a:schemeClr val="hlink"/>
                </a:solidFill>
              </a:rPr>
              <a:t>European XFEL Facility in </a:t>
            </a:r>
            <a:r>
              <a:rPr lang="en-GB" sz="1400" b="1" dirty="0" smtClean="0">
                <a:solidFill>
                  <a:schemeClr val="hlink"/>
                </a:solidFill>
              </a:rPr>
              <a:t>Hamburg is an applied research facility</a:t>
            </a:r>
            <a:endParaRPr lang="en-GB" sz="1400" dirty="0">
              <a:solidFill>
                <a:schemeClr val="hlink"/>
              </a:solidFill>
            </a:endParaRPr>
          </a:p>
          <a:p>
            <a:pPr marL="447675" indent="-447675" defTabSz="912813">
              <a:buClr>
                <a:schemeClr val="hlink"/>
              </a:buClr>
            </a:pPr>
            <a:r>
              <a:rPr lang="en-GB" sz="1400" dirty="0">
                <a:solidFill>
                  <a:schemeClr val="hlink"/>
                </a:solidFill>
              </a:rPr>
              <a:t>Generation of X-ray flashes: 27 000/s</a:t>
            </a:r>
          </a:p>
          <a:p>
            <a:pPr marL="447675" indent="-447675" defTabSz="912813">
              <a:buClr>
                <a:schemeClr val="hlink"/>
              </a:buClr>
            </a:pPr>
            <a:r>
              <a:rPr lang="en-GB" sz="1400" dirty="0">
                <a:solidFill>
                  <a:schemeClr val="hlink"/>
                </a:solidFill>
              </a:rPr>
              <a:t>Superconducting linear accelerator for </a:t>
            </a:r>
            <a:r>
              <a:rPr lang="en-GB" sz="1400" dirty="0" smtClean="0">
                <a:solidFill>
                  <a:schemeClr val="hlink"/>
                </a:solidFill>
              </a:rPr>
              <a:t>electrons  (energy level 17.5 </a:t>
            </a:r>
            <a:r>
              <a:rPr lang="en-GB" sz="1400" dirty="0" err="1" smtClean="0">
                <a:solidFill>
                  <a:schemeClr val="hlink"/>
                </a:solidFill>
              </a:rPr>
              <a:t>GeV</a:t>
            </a:r>
            <a:r>
              <a:rPr lang="en-GB" sz="1400" dirty="0" smtClean="0">
                <a:solidFill>
                  <a:schemeClr val="hlink"/>
                </a:solidFill>
              </a:rPr>
              <a:t>)</a:t>
            </a:r>
            <a:endParaRPr lang="en-GB" sz="1400" dirty="0">
              <a:solidFill>
                <a:schemeClr val="hlink"/>
              </a:solidFill>
            </a:endParaRPr>
          </a:p>
          <a:p>
            <a:pPr marL="447675" indent="-447675" defTabSz="912813">
              <a:buClr>
                <a:schemeClr val="hlink"/>
              </a:buClr>
            </a:pPr>
            <a:r>
              <a:rPr lang="en-GB" sz="1400" dirty="0">
                <a:solidFill>
                  <a:schemeClr val="hlink"/>
                </a:solidFill>
              </a:rPr>
              <a:t>3.4 km long machine in 5.8 km underground tunnels</a:t>
            </a:r>
          </a:p>
          <a:p>
            <a:pPr marL="447675" indent="-447675" defTabSz="912813">
              <a:spcAft>
                <a:spcPts val="600"/>
              </a:spcAft>
              <a:buClr>
                <a:schemeClr val="hlink"/>
              </a:buClr>
            </a:pPr>
            <a:r>
              <a:rPr lang="en-GB" sz="1400" dirty="0">
                <a:solidFill>
                  <a:schemeClr val="hlink"/>
                </a:solidFill>
              </a:rPr>
              <a:t>3 sites above </a:t>
            </a:r>
            <a:r>
              <a:rPr lang="en-GB" sz="1400" dirty="0" smtClean="0">
                <a:solidFill>
                  <a:schemeClr val="hlink"/>
                </a:solidFill>
              </a:rPr>
              <a:t>ground and 5 experimental stations (3 in the start-up)</a:t>
            </a:r>
            <a:endParaRPr lang="en-GB" sz="1400" dirty="0">
              <a:solidFill>
                <a:schemeClr val="hlink"/>
              </a:solidFill>
            </a:endParaRPr>
          </a:p>
          <a:p>
            <a:pPr marL="447675" indent="-447675" defTabSz="912813">
              <a:buClr>
                <a:schemeClr val="hlink"/>
              </a:buClr>
            </a:pPr>
            <a:r>
              <a:rPr lang="en-GB" sz="1400" b="1" dirty="0">
                <a:solidFill>
                  <a:schemeClr val="hlink"/>
                </a:solidFill>
              </a:rPr>
              <a:t>Construction</a:t>
            </a:r>
            <a:r>
              <a:rPr lang="en-GB" sz="1400" dirty="0">
                <a:solidFill>
                  <a:schemeClr val="hlink"/>
                </a:solidFill>
              </a:rPr>
              <a:t> </a:t>
            </a:r>
            <a:r>
              <a:rPr lang="en-GB" sz="1400" dirty="0" smtClean="0">
                <a:solidFill>
                  <a:schemeClr val="hlink"/>
                </a:solidFill>
              </a:rPr>
              <a:t>:</a:t>
            </a:r>
          </a:p>
          <a:p>
            <a:pPr marL="447675" indent="-447675" defTabSz="912813">
              <a:buClr>
                <a:schemeClr val="hlink"/>
              </a:buClr>
            </a:pPr>
            <a:r>
              <a:rPr lang="en-GB" sz="1400" dirty="0">
                <a:solidFill>
                  <a:schemeClr val="hlink"/>
                </a:solidFill>
              </a:rPr>
              <a:t>C</a:t>
            </a:r>
            <a:r>
              <a:rPr lang="en-GB" sz="1400" dirty="0" smtClean="0">
                <a:solidFill>
                  <a:schemeClr val="hlink"/>
                </a:solidFill>
              </a:rPr>
              <a:t>ost 1.15 B€ </a:t>
            </a:r>
            <a:r>
              <a:rPr lang="en-GB" sz="1400" dirty="0">
                <a:solidFill>
                  <a:schemeClr val="hlink"/>
                </a:solidFill>
              </a:rPr>
              <a:t>(</a:t>
            </a:r>
            <a:r>
              <a:rPr lang="en-GB" sz="1400" dirty="0" smtClean="0">
                <a:solidFill>
                  <a:schemeClr val="hlink"/>
                </a:solidFill>
              </a:rPr>
              <a:t>2005) </a:t>
            </a:r>
          </a:p>
          <a:p>
            <a:pPr marL="447675" indent="-447675" defTabSz="912813">
              <a:buClr>
                <a:schemeClr val="hlink"/>
              </a:buClr>
            </a:pPr>
            <a:r>
              <a:rPr lang="en-GB" sz="1400" dirty="0" smtClean="0">
                <a:solidFill>
                  <a:schemeClr val="hlink"/>
                </a:solidFill>
              </a:rPr>
              <a:t>9 countries participate in the construction through 22 institutes</a:t>
            </a:r>
          </a:p>
          <a:p>
            <a:pPr marL="447675" indent="-447675" defTabSz="912813">
              <a:buClr>
                <a:schemeClr val="hlink"/>
              </a:buClr>
            </a:pPr>
            <a:r>
              <a:rPr lang="en-GB" sz="1400" dirty="0" smtClean="0">
                <a:solidFill>
                  <a:schemeClr val="hlink"/>
                </a:solidFill>
              </a:rPr>
              <a:t>49 Work Packages</a:t>
            </a:r>
          </a:p>
          <a:p>
            <a:pPr marL="447675" indent="-447675" defTabSz="912813">
              <a:buClr>
                <a:schemeClr val="hlink"/>
              </a:buClr>
            </a:pPr>
            <a:r>
              <a:rPr lang="en-GB" sz="1400" dirty="0" smtClean="0">
                <a:solidFill>
                  <a:schemeClr val="hlink"/>
                </a:solidFill>
              </a:rPr>
              <a:t>79 in-kind contributions</a:t>
            </a:r>
            <a:endParaRPr lang="en-GB" sz="1400" dirty="0">
              <a:solidFill>
                <a:schemeClr val="hlink"/>
              </a:solidFill>
            </a:endParaRPr>
          </a:p>
          <a:p>
            <a:pPr marL="447675" indent="-447675" defTabSz="912813">
              <a:buClr>
                <a:schemeClr val="hlink"/>
              </a:buClr>
            </a:pPr>
            <a:r>
              <a:rPr lang="en-GB" sz="1400" dirty="0" smtClean="0">
                <a:solidFill>
                  <a:schemeClr val="hlink"/>
                </a:solidFill>
              </a:rPr>
              <a:t>Lifetime 20 years 2017-2037</a:t>
            </a:r>
            <a:endParaRPr lang="en-GB" sz="1400" dirty="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err="1" smtClean="0">
                <a:latin typeface="Arial" charset="0"/>
                <a:ea typeface="ＭＳ Ｐゴシック" charset="0"/>
                <a:cs typeface="ＭＳ Ｐゴシック" charset="0"/>
              </a:rPr>
              <a:t>Schematic</a:t>
            </a:r>
            <a:r>
              <a:rPr lang="de-DE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 smtClean="0">
                <a:latin typeface="Arial" charset="0"/>
                <a:ea typeface="ＭＳ Ｐゴシック" charset="0"/>
                <a:cs typeface="ＭＳ Ｐゴシック" charset="0"/>
              </a:rPr>
              <a:t>distribution</a:t>
            </a:r>
            <a:r>
              <a:rPr lang="de-DE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 smtClean="0"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de-DE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 smtClean="0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de-DE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err="1" smtClean="0">
                <a:latin typeface="Arial" charset="0"/>
                <a:ea typeface="ＭＳ Ｐゴシック" charset="0"/>
                <a:cs typeface="ＭＳ Ｐゴシック" charset="0"/>
              </a:rPr>
              <a:t>instruments</a:t>
            </a:r>
            <a:endParaRPr lang="en-GB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9216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4214769"/>
              </p:ext>
            </p:extLst>
          </p:nvPr>
        </p:nvGraphicFramePr>
        <p:xfrm>
          <a:off x="362542" y="2293406"/>
          <a:ext cx="5865813" cy="335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Picture" r:id="rId3" imgW="4749800" imgH="1663700" progId="Word.Picture.8">
                  <p:embed/>
                </p:oleObj>
              </mc:Choice>
              <mc:Fallback>
                <p:oleObj name="Picture" r:id="rId3" imgW="4749800" imgH="166370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542" y="2293406"/>
                        <a:ext cx="5865813" cy="335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6518867" y="1864781"/>
            <a:ext cx="2141538" cy="4159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6" name="Rectangle 6" descr="20%"/>
          <p:cNvSpPr>
            <a:spLocks noChangeArrowheads="1"/>
          </p:cNvSpPr>
          <p:nvPr/>
        </p:nvSpPr>
        <p:spPr bwMode="auto">
          <a:xfrm>
            <a:off x="6715717" y="2056869"/>
            <a:ext cx="1743075" cy="668337"/>
          </a:xfrm>
          <a:prstGeom prst="rect">
            <a:avLst/>
          </a:prstGeom>
          <a:pattFill prst="pct20">
            <a:fgClr>
              <a:schemeClr val="accent1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en-GB" sz="2000">
              <a:latin typeface="Times New Roman" charset="0"/>
            </a:endParaRPr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6515692" y="1869544"/>
            <a:ext cx="2141538" cy="41592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168" name="Group 8"/>
          <p:cNvGrpSpPr>
            <a:grpSpLocks/>
          </p:cNvGrpSpPr>
          <p:nvPr/>
        </p:nvGrpSpPr>
        <p:grpSpPr bwMode="auto">
          <a:xfrm flipV="1">
            <a:off x="6161680" y="5285844"/>
            <a:ext cx="544512" cy="574675"/>
            <a:chOff x="1094" y="3158"/>
            <a:chExt cx="499" cy="496"/>
          </a:xfrm>
        </p:grpSpPr>
        <p:sp>
          <p:nvSpPr>
            <p:cNvPr id="92245" name="Line 9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46" name="Line 10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47" name="Line 11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48" name="Line 12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49" name="Line 13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50" name="Freeform 14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5429 h 227"/>
                <a:gd name="T2" fmla="*/ 136 w 136"/>
                <a:gd name="T3" fmla="*/ 5429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169" name="Rectangle 15"/>
          <p:cNvSpPr>
            <a:spLocks noChangeArrowheads="1"/>
          </p:cNvSpPr>
          <p:nvPr/>
        </p:nvSpPr>
        <p:spPr bwMode="auto">
          <a:xfrm>
            <a:off x="8427042" y="2950631"/>
            <a:ext cx="206375" cy="6159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0" name="Rectangle 16" descr="20%"/>
          <p:cNvSpPr>
            <a:spLocks noChangeArrowheads="1"/>
          </p:cNvSpPr>
          <p:nvPr/>
        </p:nvSpPr>
        <p:spPr bwMode="auto">
          <a:xfrm>
            <a:off x="6715717" y="2842681"/>
            <a:ext cx="1527175" cy="66675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1" name="Rectangle 17"/>
          <p:cNvSpPr>
            <a:spLocks noChangeArrowheads="1"/>
          </p:cNvSpPr>
          <p:nvPr/>
        </p:nvSpPr>
        <p:spPr bwMode="auto">
          <a:xfrm>
            <a:off x="8427042" y="3566581"/>
            <a:ext cx="206375" cy="6159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2" name="Rectangle 18" descr="20%"/>
          <p:cNvSpPr>
            <a:spLocks noChangeArrowheads="1"/>
          </p:cNvSpPr>
          <p:nvPr/>
        </p:nvSpPr>
        <p:spPr bwMode="auto">
          <a:xfrm>
            <a:off x="6715717" y="3615794"/>
            <a:ext cx="1527175" cy="66833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3" name="Rectangle 19"/>
          <p:cNvSpPr>
            <a:spLocks noChangeArrowheads="1"/>
          </p:cNvSpPr>
          <p:nvPr/>
        </p:nvSpPr>
        <p:spPr bwMode="auto">
          <a:xfrm>
            <a:off x="8427042" y="5384269"/>
            <a:ext cx="206375" cy="6159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4" name="Rectangle 20" descr="20%"/>
          <p:cNvSpPr>
            <a:spLocks noChangeArrowheads="1"/>
          </p:cNvSpPr>
          <p:nvPr/>
        </p:nvSpPr>
        <p:spPr bwMode="auto">
          <a:xfrm>
            <a:off x="6715717" y="4385731"/>
            <a:ext cx="1735138" cy="66675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5" name="Rectangle 21" descr="20%"/>
          <p:cNvSpPr>
            <a:spLocks noChangeArrowheads="1"/>
          </p:cNvSpPr>
          <p:nvPr/>
        </p:nvSpPr>
        <p:spPr bwMode="auto">
          <a:xfrm>
            <a:off x="6715717" y="5165194"/>
            <a:ext cx="1527175" cy="66833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176" name="Group 22"/>
          <p:cNvGrpSpPr>
            <a:grpSpLocks/>
          </p:cNvGrpSpPr>
          <p:nvPr/>
        </p:nvGrpSpPr>
        <p:grpSpPr bwMode="auto">
          <a:xfrm>
            <a:off x="6126755" y="4304769"/>
            <a:ext cx="546100" cy="574675"/>
            <a:chOff x="1094" y="3158"/>
            <a:chExt cx="499" cy="496"/>
          </a:xfrm>
        </p:grpSpPr>
        <p:sp>
          <p:nvSpPr>
            <p:cNvPr id="92239" name="Line 23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40" name="Line 24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41" name="Line 25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42" name="Line 26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43" name="Line 27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44" name="Freeform 28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5429 h 227"/>
                <a:gd name="T2" fmla="*/ 136 w 136"/>
                <a:gd name="T3" fmla="*/ 5429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177" name="Group 29"/>
          <p:cNvGrpSpPr>
            <a:grpSpLocks/>
          </p:cNvGrpSpPr>
          <p:nvPr/>
        </p:nvGrpSpPr>
        <p:grpSpPr bwMode="auto">
          <a:xfrm flipV="1">
            <a:off x="6126755" y="3607856"/>
            <a:ext cx="546100" cy="573088"/>
            <a:chOff x="1094" y="3158"/>
            <a:chExt cx="499" cy="496"/>
          </a:xfrm>
        </p:grpSpPr>
        <p:sp>
          <p:nvSpPr>
            <p:cNvPr id="92233" name="Line 30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34" name="Line 31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35" name="Line 32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36" name="Line 33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37" name="Line 34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38" name="Freeform 35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5429 h 227"/>
                <a:gd name="T2" fmla="*/ 136 w 136"/>
                <a:gd name="T3" fmla="*/ 5429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178" name="Group 36"/>
          <p:cNvGrpSpPr>
            <a:grpSpLocks/>
          </p:cNvGrpSpPr>
          <p:nvPr/>
        </p:nvGrpSpPr>
        <p:grpSpPr bwMode="auto">
          <a:xfrm>
            <a:off x="6147392" y="2826806"/>
            <a:ext cx="544513" cy="576263"/>
            <a:chOff x="1094" y="3158"/>
            <a:chExt cx="499" cy="496"/>
          </a:xfrm>
        </p:grpSpPr>
        <p:sp>
          <p:nvSpPr>
            <p:cNvPr id="92227" name="Line 37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28" name="Line 38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29" name="Line 39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30" name="Line 40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31" name="Line 41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32" name="Freeform 42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5429 h 227"/>
                <a:gd name="T2" fmla="*/ 136 w 136"/>
                <a:gd name="T3" fmla="*/ 5429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179" name="Group 43"/>
          <p:cNvGrpSpPr>
            <a:grpSpLocks/>
          </p:cNvGrpSpPr>
          <p:nvPr/>
        </p:nvGrpSpPr>
        <p:grpSpPr bwMode="auto">
          <a:xfrm>
            <a:off x="6142630" y="2050519"/>
            <a:ext cx="546100" cy="574675"/>
            <a:chOff x="1094" y="3158"/>
            <a:chExt cx="499" cy="496"/>
          </a:xfrm>
        </p:grpSpPr>
        <p:sp>
          <p:nvSpPr>
            <p:cNvPr id="92221" name="Line 44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22" name="Line 45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23" name="Line 46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24" name="Line 47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25" name="Line 48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26" name="Freeform 49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5429 h 227"/>
                <a:gd name="T2" fmla="*/ 136 w 136"/>
                <a:gd name="T3" fmla="*/ 5429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180" name="Group 52"/>
          <p:cNvGrpSpPr>
            <a:grpSpLocks/>
          </p:cNvGrpSpPr>
          <p:nvPr/>
        </p:nvGrpSpPr>
        <p:grpSpPr bwMode="auto">
          <a:xfrm>
            <a:off x="6672855" y="2125131"/>
            <a:ext cx="1198562" cy="3625850"/>
            <a:chOff x="1341" y="1220"/>
            <a:chExt cx="755" cy="2284"/>
          </a:xfrm>
        </p:grpSpPr>
        <p:sp>
          <p:nvSpPr>
            <p:cNvPr id="1208373" name="Rectangle 53"/>
            <p:cNvSpPr>
              <a:spLocks noChangeArrowheads="1"/>
            </p:cNvSpPr>
            <p:nvPr/>
          </p:nvSpPr>
          <p:spPr bwMode="auto">
            <a:xfrm>
              <a:off x="1400" y="3190"/>
              <a:ext cx="326" cy="313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charset="0"/>
                <a:buNone/>
                <a:defRPr/>
              </a:pPr>
              <a:r>
                <a:rPr lang="en-GB" sz="1600" dirty="0"/>
                <a:t>SQS</a:t>
              </a:r>
            </a:p>
          </p:txBody>
        </p:sp>
        <p:sp>
          <p:nvSpPr>
            <p:cNvPr id="1208374" name="Rectangle 54"/>
            <p:cNvSpPr>
              <a:spLocks noChangeArrowheads="1"/>
            </p:cNvSpPr>
            <p:nvPr/>
          </p:nvSpPr>
          <p:spPr bwMode="auto">
            <a:xfrm>
              <a:off x="1771" y="3170"/>
              <a:ext cx="325" cy="334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charset="0"/>
                <a:buNone/>
                <a:defRPr/>
              </a:pPr>
              <a:r>
                <a:rPr lang="en-GB" sz="1600" dirty="0"/>
                <a:t>SCS</a:t>
              </a:r>
            </a:p>
          </p:txBody>
        </p:sp>
        <p:sp>
          <p:nvSpPr>
            <p:cNvPr id="1208375" name="Rectangle 55"/>
            <p:cNvSpPr>
              <a:spLocks noChangeArrowheads="1"/>
            </p:cNvSpPr>
            <p:nvPr/>
          </p:nvSpPr>
          <p:spPr bwMode="auto">
            <a:xfrm>
              <a:off x="1341" y="2699"/>
              <a:ext cx="349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charset="0"/>
                <a:buNone/>
                <a:defRPr/>
              </a:pPr>
              <a:r>
                <a:rPr lang="en-GB" sz="1600" dirty="0" smtClean="0"/>
                <a:t>SPB</a:t>
              </a:r>
            </a:p>
            <a:p>
              <a:pPr>
                <a:buFont typeface="Wingdings" charset="0"/>
                <a:buNone/>
                <a:defRPr/>
              </a:pPr>
              <a:r>
                <a:rPr lang="en-GB" sz="1600" dirty="0" smtClean="0"/>
                <a:t>/SFX</a:t>
              </a:r>
              <a:endParaRPr lang="en-GB" sz="1600" dirty="0"/>
            </a:p>
          </p:txBody>
        </p:sp>
        <p:sp>
          <p:nvSpPr>
            <p:cNvPr id="1208376" name="Rectangle 56"/>
            <p:cNvSpPr>
              <a:spLocks noChangeArrowheads="1"/>
            </p:cNvSpPr>
            <p:nvPr/>
          </p:nvSpPr>
          <p:spPr bwMode="auto">
            <a:xfrm>
              <a:off x="1734" y="2700"/>
              <a:ext cx="341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charset="0"/>
                <a:buNone/>
                <a:defRPr/>
              </a:pPr>
              <a:r>
                <a:rPr lang="en-GB" sz="1600" dirty="0"/>
                <a:t>FXE</a:t>
              </a:r>
            </a:p>
          </p:txBody>
        </p:sp>
        <p:sp>
          <p:nvSpPr>
            <p:cNvPr id="1208377" name="Rectangle 57"/>
            <p:cNvSpPr>
              <a:spLocks noChangeArrowheads="1"/>
            </p:cNvSpPr>
            <p:nvPr/>
          </p:nvSpPr>
          <p:spPr bwMode="auto">
            <a:xfrm>
              <a:off x="1342" y="1220"/>
              <a:ext cx="349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charset="0"/>
                <a:buNone/>
                <a:defRPr/>
              </a:pPr>
              <a:r>
                <a:rPr lang="en-GB" sz="1600" dirty="0"/>
                <a:t>MID</a:t>
              </a:r>
            </a:p>
          </p:txBody>
        </p:sp>
        <p:sp>
          <p:nvSpPr>
            <p:cNvPr id="1208378" name="Rectangle 58"/>
            <p:cNvSpPr>
              <a:spLocks noChangeArrowheads="1"/>
            </p:cNvSpPr>
            <p:nvPr/>
          </p:nvSpPr>
          <p:spPr bwMode="auto">
            <a:xfrm>
              <a:off x="1735" y="1221"/>
              <a:ext cx="341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charset="0"/>
                <a:buNone/>
                <a:defRPr/>
              </a:pPr>
              <a:r>
                <a:rPr lang="en-GB" sz="1600" dirty="0"/>
                <a:t>HED</a:t>
              </a:r>
            </a:p>
          </p:txBody>
        </p:sp>
      </p:grpSp>
      <p:grpSp>
        <p:nvGrpSpPr>
          <p:cNvPr id="92181" name="Group 59"/>
          <p:cNvGrpSpPr>
            <a:grpSpLocks/>
          </p:cNvGrpSpPr>
          <p:nvPr/>
        </p:nvGrpSpPr>
        <p:grpSpPr bwMode="auto">
          <a:xfrm>
            <a:off x="6766517" y="2128306"/>
            <a:ext cx="1633538" cy="3608388"/>
            <a:chOff x="1330" y="1222"/>
            <a:chExt cx="1029" cy="2273"/>
          </a:xfrm>
        </p:grpSpPr>
        <p:sp>
          <p:nvSpPr>
            <p:cNvPr id="1208382" name="Rectangle 62" descr="Wide upward diagonal"/>
            <p:cNvSpPr>
              <a:spLocks noChangeArrowheads="1"/>
            </p:cNvSpPr>
            <p:nvPr/>
          </p:nvSpPr>
          <p:spPr bwMode="auto">
            <a:xfrm>
              <a:off x="2126" y="1222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>
                <a:defRPr/>
              </a:pPr>
              <a:endParaRPr lang="en-GB" sz="1600"/>
            </a:p>
          </p:txBody>
        </p:sp>
        <p:sp>
          <p:nvSpPr>
            <p:cNvPr id="1208380" name="Rectangle 60" descr="Wide upward diagonal"/>
            <p:cNvSpPr>
              <a:spLocks noChangeArrowheads="1"/>
            </p:cNvSpPr>
            <p:nvPr/>
          </p:nvSpPr>
          <p:spPr bwMode="auto">
            <a:xfrm>
              <a:off x="2062" y="3170"/>
              <a:ext cx="217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>
                <a:defRPr/>
              </a:pPr>
              <a:endParaRPr lang="en-GB" sz="1600"/>
            </a:p>
          </p:txBody>
        </p:sp>
        <p:sp>
          <p:nvSpPr>
            <p:cNvPr id="1208381" name="Rectangle 61" descr="Wide upward diagonal"/>
            <p:cNvSpPr>
              <a:spLocks noChangeArrowheads="1"/>
            </p:cNvSpPr>
            <p:nvPr/>
          </p:nvSpPr>
          <p:spPr bwMode="auto">
            <a:xfrm>
              <a:off x="2125" y="2701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>
                <a:defRPr/>
              </a:pPr>
              <a:endParaRPr lang="en-GB" sz="1600"/>
            </a:p>
          </p:txBody>
        </p:sp>
        <p:sp>
          <p:nvSpPr>
            <p:cNvPr id="1208383" name="Rectangle 63" descr="Wide upward diagonal"/>
            <p:cNvSpPr>
              <a:spLocks noChangeArrowheads="1"/>
            </p:cNvSpPr>
            <p:nvPr/>
          </p:nvSpPr>
          <p:spPr bwMode="auto">
            <a:xfrm>
              <a:off x="1337" y="1720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>
                <a:defRPr/>
              </a:pPr>
              <a:endParaRPr lang="en-GB" sz="1600"/>
            </a:p>
          </p:txBody>
        </p:sp>
        <p:sp>
          <p:nvSpPr>
            <p:cNvPr id="1208384" name="Rectangle 64" descr="Wide upward diagonal"/>
            <p:cNvSpPr>
              <a:spLocks noChangeArrowheads="1"/>
            </p:cNvSpPr>
            <p:nvPr/>
          </p:nvSpPr>
          <p:spPr bwMode="auto">
            <a:xfrm>
              <a:off x="1618" y="1721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>
                <a:defRPr/>
              </a:pPr>
              <a:endParaRPr lang="en-GB" sz="1600"/>
            </a:p>
          </p:txBody>
        </p:sp>
        <p:sp>
          <p:nvSpPr>
            <p:cNvPr id="1208385" name="Rectangle 65" descr="Wide upward diagonal"/>
            <p:cNvSpPr>
              <a:spLocks noChangeArrowheads="1"/>
            </p:cNvSpPr>
            <p:nvPr/>
          </p:nvSpPr>
          <p:spPr bwMode="auto">
            <a:xfrm>
              <a:off x="1891" y="1722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>
                <a:defRPr/>
              </a:pPr>
              <a:endParaRPr lang="en-GB" sz="1600"/>
            </a:p>
          </p:txBody>
        </p:sp>
        <p:sp>
          <p:nvSpPr>
            <p:cNvPr id="1208386" name="Rectangle 66" descr="Wide upward diagonal"/>
            <p:cNvSpPr>
              <a:spLocks noChangeArrowheads="1"/>
            </p:cNvSpPr>
            <p:nvPr/>
          </p:nvSpPr>
          <p:spPr bwMode="auto">
            <a:xfrm>
              <a:off x="1330" y="2193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>
                <a:defRPr/>
              </a:pPr>
              <a:endParaRPr lang="en-GB" sz="1600"/>
            </a:p>
          </p:txBody>
        </p:sp>
        <p:sp>
          <p:nvSpPr>
            <p:cNvPr id="1208387" name="Rectangle 67" descr="Wide upward diagonal"/>
            <p:cNvSpPr>
              <a:spLocks noChangeArrowheads="1"/>
            </p:cNvSpPr>
            <p:nvPr/>
          </p:nvSpPr>
          <p:spPr bwMode="auto">
            <a:xfrm>
              <a:off x="1611" y="2194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>
                <a:defRPr/>
              </a:pPr>
              <a:endParaRPr lang="en-GB" sz="1600"/>
            </a:p>
          </p:txBody>
        </p:sp>
        <p:sp>
          <p:nvSpPr>
            <p:cNvPr id="1208388" name="Rectangle 68" descr="Wide upward diagonal"/>
            <p:cNvSpPr>
              <a:spLocks noChangeArrowheads="1"/>
            </p:cNvSpPr>
            <p:nvPr/>
          </p:nvSpPr>
          <p:spPr bwMode="auto">
            <a:xfrm>
              <a:off x="1884" y="2195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>
                <a:defRPr/>
              </a:pPr>
              <a:endParaRPr lang="en-GB" sz="16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642137" y="4887348"/>
            <a:ext cx="1436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SASE1</a:t>
            </a:r>
          </a:p>
        </p:txBody>
      </p:sp>
      <p:sp>
        <p:nvSpPr>
          <p:cNvPr id="94" name="TextBox 93"/>
          <p:cNvSpPr txBox="1"/>
          <p:nvPr/>
        </p:nvSpPr>
        <p:spPr>
          <a:xfrm rot="20094666">
            <a:off x="1345515" y="3590220"/>
            <a:ext cx="1436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  SASE2</a:t>
            </a:r>
          </a:p>
        </p:txBody>
      </p:sp>
      <p:sp>
        <p:nvSpPr>
          <p:cNvPr id="95" name="TextBox 94"/>
          <p:cNvSpPr txBox="1"/>
          <p:nvPr/>
        </p:nvSpPr>
        <p:spPr>
          <a:xfrm rot="1298851">
            <a:off x="3669147" y="5182385"/>
            <a:ext cx="1436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    SASE3</a:t>
            </a:r>
          </a:p>
        </p:txBody>
      </p:sp>
    </p:spTree>
    <p:extLst>
      <p:ext uri="{BB962C8B-B14F-4D97-AF65-F5344CB8AC3E}">
        <p14:creationId xmlns:p14="http://schemas.microsoft.com/office/powerpoint/2010/main" val="2099424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XFEL </a:t>
            </a:r>
            <a:r>
              <a:rPr lang="en-US" dirty="0" smtClean="0"/>
              <a:t>Facility—Time </a:t>
            </a:r>
            <a:r>
              <a:rPr lang="en-US" dirty="0"/>
              <a:t>Structure</a:t>
            </a:r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704942" y="1359880"/>
            <a:ext cx="7640638" cy="5084465"/>
            <a:chOff x="965200" y="1219200"/>
            <a:chExt cx="7640638" cy="5084465"/>
          </a:xfrm>
        </p:grpSpPr>
        <p:sp>
          <p:nvSpPr>
            <p:cNvPr id="5" name="Line 2"/>
            <p:cNvSpPr>
              <a:spLocks noChangeShapeType="1"/>
            </p:cNvSpPr>
            <p:nvPr/>
          </p:nvSpPr>
          <p:spPr bwMode="auto">
            <a:xfrm>
              <a:off x="1258888" y="2816225"/>
              <a:ext cx="7204075" cy="31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3"/>
            <p:cNvSpPr>
              <a:spLocks noChangeShapeType="1"/>
            </p:cNvSpPr>
            <p:nvPr/>
          </p:nvSpPr>
          <p:spPr bwMode="auto">
            <a:xfrm flipH="1">
              <a:off x="1676400" y="2474913"/>
              <a:ext cx="14288" cy="8778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4572000" y="2474913"/>
              <a:ext cx="0" cy="8016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2514600" y="2971800"/>
              <a:ext cx="1333500" cy="52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Font typeface="Wingdings" charset="0"/>
                <a:buNone/>
              </a:pPr>
              <a:r>
                <a:rPr lang="de-DE" sz="1800" b="1">
                  <a:latin typeface="Helvetica" charset="0"/>
                </a:rPr>
                <a:t>100 ms</a:t>
              </a:r>
              <a:endParaRPr lang="de-DE" sz="1800">
                <a:latin typeface="Times New Roman" charset="0"/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8102600" y="2466975"/>
              <a:ext cx="503238" cy="75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Font typeface="Wingdings" charset="0"/>
                <a:buNone/>
              </a:pPr>
              <a:r>
                <a:rPr lang="de-DE" sz="1800" b="1"/>
                <a:t>t</a:t>
              </a:r>
              <a:endParaRPr lang="de-DE" sz="1200" b="1">
                <a:latin typeface="Times New Roman" charset="0"/>
              </a:endParaRPr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1676400" y="3352800"/>
              <a:ext cx="2881313" cy="317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7454900" y="2474913"/>
              <a:ext cx="12700" cy="8778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4572000" y="3352800"/>
              <a:ext cx="2882900" cy="317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" name="Group 10"/>
            <p:cNvGrpSpPr>
              <a:grpSpLocks/>
            </p:cNvGrpSpPr>
            <p:nvPr/>
          </p:nvGrpSpPr>
          <p:grpSpPr bwMode="auto">
            <a:xfrm>
              <a:off x="3581400" y="2362200"/>
              <a:ext cx="215900" cy="647700"/>
              <a:chOff x="6726" y="9063"/>
              <a:chExt cx="171" cy="342"/>
            </a:xfrm>
          </p:grpSpPr>
          <p:sp>
            <p:nvSpPr>
              <p:cNvPr id="120" name="Rectangle 11"/>
              <p:cNvSpPr>
                <a:spLocks noChangeArrowheads="1"/>
              </p:cNvSpPr>
              <p:nvPr/>
            </p:nvSpPr>
            <p:spPr bwMode="auto">
              <a:xfrm>
                <a:off x="6783" y="9063"/>
                <a:ext cx="57" cy="34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Line 12"/>
              <p:cNvSpPr>
                <a:spLocks noChangeShapeType="1"/>
              </p:cNvSpPr>
              <p:nvPr/>
            </p:nvSpPr>
            <p:spPr bwMode="auto">
              <a:xfrm flipH="1">
                <a:off x="6726" y="9120"/>
                <a:ext cx="114" cy="22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Line 13"/>
              <p:cNvSpPr>
                <a:spLocks noChangeShapeType="1"/>
              </p:cNvSpPr>
              <p:nvPr/>
            </p:nvSpPr>
            <p:spPr bwMode="auto">
              <a:xfrm flipH="1">
                <a:off x="6783" y="9120"/>
                <a:ext cx="114" cy="22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>
              <a:grpSpLocks/>
            </p:cNvGrpSpPr>
            <p:nvPr/>
          </p:nvGrpSpPr>
          <p:grpSpPr bwMode="auto">
            <a:xfrm>
              <a:off x="6373813" y="2322513"/>
              <a:ext cx="215900" cy="647700"/>
              <a:chOff x="6726" y="9063"/>
              <a:chExt cx="171" cy="342"/>
            </a:xfrm>
          </p:grpSpPr>
          <p:sp>
            <p:nvSpPr>
              <p:cNvPr id="117" name="Rectangle 15"/>
              <p:cNvSpPr>
                <a:spLocks noChangeArrowheads="1"/>
              </p:cNvSpPr>
              <p:nvPr/>
            </p:nvSpPr>
            <p:spPr bwMode="auto">
              <a:xfrm>
                <a:off x="6783" y="9063"/>
                <a:ext cx="57" cy="34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Line 16"/>
              <p:cNvSpPr>
                <a:spLocks noChangeShapeType="1"/>
              </p:cNvSpPr>
              <p:nvPr/>
            </p:nvSpPr>
            <p:spPr bwMode="auto">
              <a:xfrm flipH="1">
                <a:off x="6726" y="9120"/>
                <a:ext cx="114" cy="22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Line 17"/>
              <p:cNvSpPr>
                <a:spLocks noChangeShapeType="1"/>
              </p:cNvSpPr>
              <p:nvPr/>
            </p:nvSpPr>
            <p:spPr bwMode="auto">
              <a:xfrm flipH="1">
                <a:off x="6783" y="9120"/>
                <a:ext cx="114" cy="22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1447800" y="1219200"/>
              <a:ext cx="6705600" cy="78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buFont typeface="Wingdings" charset="0"/>
                <a:buNone/>
              </a:pPr>
              <a:r>
                <a:rPr lang="de-DE" sz="2000" b="1" dirty="0" err="1">
                  <a:solidFill>
                    <a:srgbClr val="000090"/>
                  </a:solidFill>
                  <a:latin typeface="Helvetica" charset="0"/>
                </a:rPr>
                <a:t>Electron</a:t>
              </a:r>
              <a:r>
                <a:rPr lang="de-DE" sz="2000" b="1" dirty="0">
                  <a:solidFill>
                    <a:srgbClr val="000090"/>
                  </a:solidFill>
                  <a:latin typeface="Helvetica" charset="0"/>
                </a:rPr>
                <a:t> </a:t>
              </a:r>
              <a:r>
                <a:rPr lang="de-DE" sz="2000" b="1" dirty="0" err="1">
                  <a:solidFill>
                    <a:srgbClr val="000090"/>
                  </a:solidFill>
                  <a:latin typeface="Helvetica" charset="0"/>
                </a:rPr>
                <a:t>bunch</a:t>
              </a:r>
              <a:r>
                <a:rPr lang="de-DE" sz="2000" b="1" dirty="0">
                  <a:solidFill>
                    <a:srgbClr val="000090"/>
                  </a:solidFill>
                  <a:latin typeface="Helvetica" charset="0"/>
                </a:rPr>
                <a:t> </a:t>
              </a:r>
              <a:r>
                <a:rPr lang="de-DE" sz="2000" b="1" dirty="0" err="1">
                  <a:solidFill>
                    <a:srgbClr val="000090"/>
                  </a:solidFill>
                  <a:latin typeface="Helvetica" charset="0"/>
                </a:rPr>
                <a:t>trains</a:t>
              </a:r>
              <a:r>
                <a:rPr lang="de-DE" sz="2000" b="1" dirty="0">
                  <a:solidFill>
                    <a:srgbClr val="000090"/>
                  </a:solidFill>
                  <a:latin typeface="Helvetica" charset="0"/>
                </a:rPr>
                <a:t> </a:t>
              </a:r>
            </a:p>
            <a:p>
              <a:pPr algn="ctr" eaLnBrk="1" hangingPunct="1">
                <a:buFont typeface="Wingdings" charset="0"/>
                <a:buNone/>
              </a:pPr>
              <a:r>
                <a:rPr lang="de-DE" sz="2000" b="1" dirty="0">
                  <a:solidFill>
                    <a:srgbClr val="000090"/>
                  </a:solidFill>
                  <a:latin typeface="Helvetica" charset="0"/>
                </a:rPr>
                <a:t>(</a:t>
              </a:r>
              <a:r>
                <a:rPr lang="de-DE" sz="2000" b="1" dirty="0" err="1">
                  <a:solidFill>
                    <a:srgbClr val="000090"/>
                  </a:solidFill>
                  <a:latin typeface="Helvetica" charset="0"/>
                </a:rPr>
                <a:t>with</a:t>
              </a:r>
              <a:r>
                <a:rPr lang="de-DE" sz="2000" b="1" dirty="0">
                  <a:solidFill>
                    <a:srgbClr val="000090"/>
                  </a:solidFill>
                  <a:latin typeface="Helvetica" charset="0"/>
                </a:rPr>
                <a:t> </a:t>
              </a:r>
              <a:r>
                <a:rPr lang="de-DE" sz="2000" b="1" dirty="0" err="1">
                  <a:solidFill>
                    <a:srgbClr val="000090"/>
                  </a:solidFill>
                  <a:latin typeface="Helvetica" charset="0"/>
                </a:rPr>
                <a:t>up</a:t>
              </a:r>
              <a:r>
                <a:rPr lang="de-DE" sz="2000" b="1" dirty="0">
                  <a:solidFill>
                    <a:srgbClr val="000090"/>
                  </a:solidFill>
                  <a:latin typeface="Helvetica" charset="0"/>
                </a:rPr>
                <a:t> </a:t>
              </a:r>
              <a:r>
                <a:rPr lang="de-DE" sz="2000" b="1" dirty="0" err="1">
                  <a:solidFill>
                    <a:srgbClr val="000090"/>
                  </a:solidFill>
                  <a:latin typeface="Helvetica" charset="0"/>
                </a:rPr>
                <a:t>to</a:t>
              </a:r>
              <a:r>
                <a:rPr lang="de-DE" sz="2000" b="1" dirty="0">
                  <a:solidFill>
                    <a:srgbClr val="000090"/>
                  </a:solidFill>
                  <a:latin typeface="Helvetica" charset="0"/>
                </a:rPr>
                <a:t> 2700 </a:t>
              </a:r>
              <a:r>
                <a:rPr lang="de-DE" sz="2000" b="1" dirty="0" err="1" smtClean="0">
                  <a:solidFill>
                    <a:srgbClr val="000090"/>
                  </a:solidFill>
                  <a:latin typeface="Helvetica" charset="0"/>
                </a:rPr>
                <a:t>bunches</a:t>
              </a:r>
              <a:r>
                <a:rPr lang="de-DE" sz="2000" b="1" dirty="0">
                  <a:solidFill>
                    <a:srgbClr val="000090"/>
                  </a:solidFill>
                  <a:latin typeface="Helvetica" charset="0"/>
                </a:rPr>
                <a:t>,</a:t>
              </a:r>
              <a:r>
                <a:rPr lang="de-DE" sz="2000" b="1" dirty="0" smtClean="0">
                  <a:solidFill>
                    <a:srgbClr val="000090"/>
                  </a:solidFill>
                  <a:latin typeface="Helvetica" charset="0"/>
                </a:rPr>
                <a:t> 0.1–1 </a:t>
              </a:r>
              <a:r>
                <a:rPr lang="de-DE" sz="2000" b="1" dirty="0" err="1">
                  <a:solidFill>
                    <a:srgbClr val="000090"/>
                  </a:solidFill>
                  <a:latin typeface="Helvetica" charset="0"/>
                </a:rPr>
                <a:t>nC</a:t>
              </a:r>
              <a:r>
                <a:rPr lang="de-DE" sz="2000" b="1" dirty="0">
                  <a:solidFill>
                    <a:srgbClr val="000090"/>
                  </a:solidFill>
                  <a:latin typeface="Helvetica" charset="0"/>
                </a:rPr>
                <a:t>)</a:t>
              </a:r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5410200" y="2971800"/>
              <a:ext cx="1333500" cy="52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Font typeface="Wingdings" charset="0"/>
                <a:buNone/>
              </a:pPr>
              <a:r>
                <a:rPr lang="de-DE" sz="1800" b="1">
                  <a:latin typeface="Helvetica" charset="0"/>
                </a:rPr>
                <a:t>100 ms</a:t>
              </a:r>
              <a:endParaRPr lang="de-DE" sz="1600" b="1">
                <a:latin typeface="Helvetica" charset="0"/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 flipH="1">
              <a:off x="1066800" y="2819400"/>
              <a:ext cx="711200" cy="1905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2209800" y="2819400"/>
              <a:ext cx="812800" cy="1905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1143000" y="3886200"/>
              <a:ext cx="1828800" cy="1905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>
              <a:off x="1219200" y="5029200"/>
              <a:ext cx="1625600" cy="31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>
              <a:off x="2362200" y="4495800"/>
              <a:ext cx="1588" cy="560388"/>
            </a:xfrm>
            <a:prstGeom prst="line">
              <a:avLst/>
            </a:prstGeom>
            <a:noFill/>
            <a:ln w="1905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25"/>
            <p:cNvSpPr txBox="1">
              <a:spLocks noChangeArrowheads="1"/>
            </p:cNvSpPr>
            <p:nvPr/>
          </p:nvSpPr>
          <p:spPr bwMode="auto">
            <a:xfrm>
              <a:off x="1219200" y="4114800"/>
              <a:ext cx="1727200" cy="44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buFont typeface="Wingdings" charset="0"/>
                <a:buNone/>
              </a:pPr>
              <a:r>
                <a:rPr lang="de-DE" sz="1600" b="1" dirty="0">
                  <a:solidFill>
                    <a:srgbClr val="000090"/>
                  </a:solidFill>
                  <a:latin typeface="Helvetica" charset="0"/>
                  <a:sym typeface="Symbol" charset="0"/>
                </a:rPr>
                <a:t></a:t>
              </a:r>
              <a:r>
                <a:rPr lang="de-DE" sz="1600" b="1" dirty="0">
                  <a:solidFill>
                    <a:srgbClr val="000090"/>
                  </a:solidFill>
                  <a:latin typeface="Helvetica" charset="0"/>
                </a:rPr>
                <a:t>t = </a:t>
              </a:r>
              <a:r>
                <a:rPr lang="de-DE" sz="1600" b="1" dirty="0" smtClean="0">
                  <a:solidFill>
                    <a:srgbClr val="000090"/>
                  </a:solidFill>
                  <a:latin typeface="Helvetica" charset="0"/>
                </a:rPr>
                <a:t>222 </a:t>
              </a:r>
              <a:r>
                <a:rPr lang="de-DE" sz="1600" b="1" dirty="0" err="1">
                  <a:solidFill>
                    <a:srgbClr val="000090"/>
                  </a:solidFill>
                  <a:latin typeface="Helvetica" charset="0"/>
                </a:rPr>
                <a:t>ns</a:t>
              </a:r>
              <a:endParaRPr lang="de-DE" sz="1600" b="1" dirty="0">
                <a:solidFill>
                  <a:srgbClr val="000090"/>
                </a:solidFill>
                <a:latin typeface="Helvetica" charset="0"/>
              </a:endParaRPr>
            </a:p>
          </p:txBody>
        </p:sp>
        <p:sp>
          <p:nvSpPr>
            <p:cNvPr id="23" name="Text Box 26"/>
            <p:cNvSpPr txBox="1">
              <a:spLocks noChangeArrowheads="1"/>
            </p:cNvSpPr>
            <p:nvPr/>
          </p:nvSpPr>
          <p:spPr bwMode="auto">
            <a:xfrm>
              <a:off x="2590800" y="5029200"/>
              <a:ext cx="406400" cy="56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Font typeface="Wingdings" charset="0"/>
                <a:buNone/>
              </a:pPr>
              <a:r>
                <a:rPr lang="de-DE" sz="1800" b="1"/>
                <a:t>t</a:t>
              </a:r>
              <a:endParaRPr lang="de-DE" sz="1200" b="1">
                <a:latin typeface="Times New Roman" charset="0"/>
              </a:endParaRPr>
            </a:p>
          </p:txBody>
        </p:sp>
        <p:sp>
          <p:nvSpPr>
            <p:cNvPr id="24" name="Line 27"/>
            <p:cNvSpPr>
              <a:spLocks noChangeShapeType="1"/>
            </p:cNvSpPr>
            <p:nvPr/>
          </p:nvSpPr>
          <p:spPr bwMode="auto">
            <a:xfrm>
              <a:off x="1181100" y="2655888"/>
              <a:ext cx="508000" cy="31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>
              <a:off x="2298700" y="2655888"/>
              <a:ext cx="825500" cy="111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Text Box 29"/>
            <p:cNvSpPr txBox="1">
              <a:spLocks noChangeArrowheads="1"/>
            </p:cNvSpPr>
            <p:nvPr/>
          </p:nvSpPr>
          <p:spPr bwMode="auto">
            <a:xfrm>
              <a:off x="2298700" y="2208213"/>
              <a:ext cx="1320800" cy="449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buFont typeface="Wingdings" charset="0"/>
                <a:buNone/>
              </a:pPr>
              <a:r>
                <a:rPr lang="de-DE" sz="2000" b="1" dirty="0">
                  <a:solidFill>
                    <a:srgbClr val="000090"/>
                  </a:solidFill>
                  <a:latin typeface="Helvetica" charset="0"/>
                </a:rPr>
                <a:t>600 </a:t>
              </a:r>
              <a:r>
                <a:rPr lang="de-DE" sz="2000" b="1" dirty="0" smtClean="0">
                  <a:solidFill>
                    <a:srgbClr val="000090"/>
                  </a:solidFill>
                  <a:latin typeface="Helvetica" charset="0"/>
                  <a:sym typeface="Symbol" charset="0"/>
                </a:rPr>
                <a:t></a:t>
              </a:r>
              <a:r>
                <a:rPr lang="de-DE" sz="2000" b="1" dirty="0">
                  <a:solidFill>
                    <a:srgbClr val="000090"/>
                  </a:solidFill>
                  <a:latin typeface="Helvetica" charset="0"/>
                </a:rPr>
                <a:t>s</a:t>
              </a:r>
              <a:endParaRPr lang="de-DE" sz="1600" b="1" dirty="0">
                <a:solidFill>
                  <a:srgbClr val="000090"/>
                </a:solidFill>
                <a:latin typeface="Helvetica" charset="0"/>
              </a:endParaRPr>
            </a:p>
          </p:txBody>
        </p:sp>
        <p:grpSp>
          <p:nvGrpSpPr>
            <p:cNvPr id="27" name="Group 30"/>
            <p:cNvGrpSpPr>
              <a:grpSpLocks/>
            </p:cNvGrpSpPr>
            <p:nvPr/>
          </p:nvGrpSpPr>
          <p:grpSpPr bwMode="auto">
            <a:xfrm>
              <a:off x="1689100" y="2157413"/>
              <a:ext cx="609600" cy="650875"/>
              <a:chOff x="816" y="1872"/>
              <a:chExt cx="288" cy="278"/>
            </a:xfrm>
          </p:grpSpPr>
          <p:grpSp>
            <p:nvGrpSpPr>
              <p:cNvPr id="95" name="Group 31"/>
              <p:cNvGrpSpPr>
                <a:grpSpLocks/>
              </p:cNvGrpSpPr>
              <p:nvPr/>
            </p:nvGrpSpPr>
            <p:grpSpPr bwMode="auto">
              <a:xfrm>
                <a:off x="816" y="1872"/>
                <a:ext cx="144" cy="278"/>
                <a:chOff x="816" y="1885"/>
                <a:chExt cx="432" cy="278"/>
              </a:xfrm>
            </p:grpSpPr>
            <p:sp>
              <p:nvSpPr>
                <p:cNvPr id="107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816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864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912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960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1008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1056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1200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1104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152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1248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6" name="Group 42"/>
              <p:cNvGrpSpPr>
                <a:grpSpLocks/>
              </p:cNvGrpSpPr>
              <p:nvPr/>
            </p:nvGrpSpPr>
            <p:grpSpPr bwMode="auto">
              <a:xfrm>
                <a:off x="960" y="1872"/>
                <a:ext cx="144" cy="278"/>
                <a:chOff x="816" y="1885"/>
                <a:chExt cx="432" cy="278"/>
              </a:xfrm>
            </p:grpSpPr>
            <p:sp>
              <p:nvSpPr>
                <p:cNvPr id="97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816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864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912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960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1008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1056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1200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1104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1152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1248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8" name="Line 53"/>
            <p:cNvSpPr>
              <a:spLocks noChangeShapeType="1"/>
            </p:cNvSpPr>
            <p:nvPr/>
          </p:nvSpPr>
          <p:spPr bwMode="auto">
            <a:xfrm>
              <a:off x="1676400" y="4495800"/>
              <a:ext cx="1588" cy="560388"/>
            </a:xfrm>
            <a:prstGeom prst="line">
              <a:avLst/>
            </a:prstGeom>
            <a:noFill/>
            <a:ln w="1905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54"/>
            <p:cNvSpPr>
              <a:spLocks noChangeShapeType="1"/>
            </p:cNvSpPr>
            <p:nvPr/>
          </p:nvSpPr>
          <p:spPr bwMode="auto">
            <a:xfrm>
              <a:off x="1676400" y="4800600"/>
              <a:ext cx="711200" cy="31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55"/>
            <p:cNvSpPr>
              <a:spLocks noChangeShapeType="1"/>
            </p:cNvSpPr>
            <p:nvPr/>
          </p:nvSpPr>
          <p:spPr bwMode="auto">
            <a:xfrm flipV="1">
              <a:off x="2362200" y="4038600"/>
              <a:ext cx="1905000" cy="4397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56"/>
            <p:cNvSpPr>
              <a:spLocks noChangeShapeType="1"/>
            </p:cNvSpPr>
            <p:nvPr/>
          </p:nvSpPr>
          <p:spPr bwMode="auto">
            <a:xfrm>
              <a:off x="2362200" y="5029200"/>
              <a:ext cx="18288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57"/>
            <p:cNvSpPr>
              <a:spLocks noChangeArrowheads="1"/>
            </p:cNvSpPr>
            <p:nvPr/>
          </p:nvSpPr>
          <p:spPr bwMode="auto">
            <a:xfrm>
              <a:off x="3581400" y="4038600"/>
              <a:ext cx="1828800" cy="1905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Text Box 58"/>
            <p:cNvSpPr txBox="1">
              <a:spLocks noChangeArrowheads="1"/>
            </p:cNvSpPr>
            <p:nvPr/>
          </p:nvSpPr>
          <p:spPr bwMode="auto">
            <a:xfrm>
              <a:off x="5029200" y="5105400"/>
              <a:ext cx="406400" cy="56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Font typeface="Wingdings" charset="0"/>
                <a:buNone/>
              </a:pPr>
              <a:r>
                <a:rPr lang="de-DE" sz="1800" b="1"/>
                <a:t>t</a:t>
              </a:r>
              <a:endParaRPr lang="de-DE" sz="1200" b="1">
                <a:latin typeface="Times New Roman" charset="0"/>
              </a:endParaRPr>
            </a:p>
          </p:txBody>
        </p:sp>
        <p:sp>
          <p:nvSpPr>
            <p:cNvPr id="34" name="Freeform 59"/>
            <p:cNvSpPr>
              <a:spLocks/>
            </p:cNvSpPr>
            <p:nvPr/>
          </p:nvSpPr>
          <p:spPr bwMode="auto">
            <a:xfrm>
              <a:off x="4114800" y="4191000"/>
              <a:ext cx="658813" cy="812800"/>
            </a:xfrm>
            <a:custGeom>
              <a:avLst/>
              <a:gdLst>
                <a:gd name="T0" fmla="*/ 0 w 311"/>
                <a:gd name="T1" fmla="*/ 2147483647 h 349"/>
                <a:gd name="T2" fmla="*/ 2147483647 w 311"/>
                <a:gd name="T3" fmla="*/ 2147483647 h 349"/>
                <a:gd name="T4" fmla="*/ 2147483647 w 311"/>
                <a:gd name="T5" fmla="*/ 2147483647 h 349"/>
                <a:gd name="T6" fmla="*/ 2147483647 w 311"/>
                <a:gd name="T7" fmla="*/ 2147483647 h 349"/>
                <a:gd name="T8" fmla="*/ 2147483647 w 311"/>
                <a:gd name="T9" fmla="*/ 2147483647 h 349"/>
                <a:gd name="T10" fmla="*/ 2147483647 w 311"/>
                <a:gd name="T11" fmla="*/ 2147483647 h 349"/>
                <a:gd name="T12" fmla="*/ 2147483647 w 311"/>
                <a:gd name="T13" fmla="*/ 2147483647 h 349"/>
                <a:gd name="T14" fmla="*/ 2147483647 w 311"/>
                <a:gd name="T15" fmla="*/ 2147483647 h 349"/>
                <a:gd name="T16" fmla="*/ 2147483647 w 311"/>
                <a:gd name="T17" fmla="*/ 2147483647 h 349"/>
                <a:gd name="T18" fmla="*/ 2147483647 w 311"/>
                <a:gd name="T19" fmla="*/ 2147483647 h 349"/>
                <a:gd name="T20" fmla="*/ 2147483647 w 311"/>
                <a:gd name="T21" fmla="*/ 2147483647 h 349"/>
                <a:gd name="T22" fmla="*/ 2147483647 w 311"/>
                <a:gd name="T23" fmla="*/ 2147483647 h 34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1"/>
                <a:gd name="T37" fmla="*/ 0 h 349"/>
                <a:gd name="T38" fmla="*/ 311 w 311"/>
                <a:gd name="T39" fmla="*/ 349 h 34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1" h="349">
                  <a:moveTo>
                    <a:pt x="0" y="349"/>
                  </a:moveTo>
                  <a:cubicBezTo>
                    <a:pt x="10" y="345"/>
                    <a:pt x="45" y="338"/>
                    <a:pt x="63" y="322"/>
                  </a:cubicBezTo>
                  <a:cubicBezTo>
                    <a:pt x="81" y="306"/>
                    <a:pt x="98" y="283"/>
                    <a:pt x="108" y="255"/>
                  </a:cubicBezTo>
                  <a:cubicBezTo>
                    <a:pt x="118" y="227"/>
                    <a:pt x="119" y="181"/>
                    <a:pt x="123" y="153"/>
                  </a:cubicBezTo>
                  <a:cubicBezTo>
                    <a:pt x="127" y="125"/>
                    <a:pt x="128" y="111"/>
                    <a:pt x="131" y="88"/>
                  </a:cubicBezTo>
                  <a:cubicBezTo>
                    <a:pt x="134" y="65"/>
                    <a:pt x="138" y="26"/>
                    <a:pt x="144" y="13"/>
                  </a:cubicBezTo>
                  <a:cubicBezTo>
                    <a:pt x="150" y="0"/>
                    <a:pt x="161" y="0"/>
                    <a:pt x="167" y="13"/>
                  </a:cubicBezTo>
                  <a:cubicBezTo>
                    <a:pt x="173" y="26"/>
                    <a:pt x="177" y="66"/>
                    <a:pt x="180" y="90"/>
                  </a:cubicBezTo>
                  <a:cubicBezTo>
                    <a:pt x="183" y="114"/>
                    <a:pt x="184" y="128"/>
                    <a:pt x="188" y="156"/>
                  </a:cubicBezTo>
                  <a:cubicBezTo>
                    <a:pt x="192" y="184"/>
                    <a:pt x="194" y="230"/>
                    <a:pt x="203" y="256"/>
                  </a:cubicBezTo>
                  <a:cubicBezTo>
                    <a:pt x="212" y="282"/>
                    <a:pt x="224" y="301"/>
                    <a:pt x="242" y="316"/>
                  </a:cubicBezTo>
                  <a:cubicBezTo>
                    <a:pt x="260" y="331"/>
                    <a:pt x="297" y="340"/>
                    <a:pt x="311" y="346"/>
                  </a:cubicBezTo>
                </a:path>
              </a:pathLst>
            </a:custGeom>
            <a:solidFill>
              <a:srgbClr val="100F2E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60"/>
            <p:cNvSpPr>
              <a:spLocks/>
            </p:cNvSpPr>
            <p:nvPr/>
          </p:nvSpPr>
          <p:spPr bwMode="auto">
            <a:xfrm>
              <a:off x="3886200" y="4572000"/>
              <a:ext cx="461963" cy="74613"/>
            </a:xfrm>
            <a:custGeom>
              <a:avLst/>
              <a:gdLst>
                <a:gd name="T0" fmla="*/ 0 w 218"/>
                <a:gd name="T1" fmla="*/ 0 h 1"/>
                <a:gd name="T2" fmla="*/ 2147483647 w 218"/>
                <a:gd name="T3" fmla="*/ 0 h 1"/>
                <a:gd name="T4" fmla="*/ 0 60000 65536"/>
                <a:gd name="T5" fmla="*/ 0 60000 65536"/>
                <a:gd name="T6" fmla="*/ 0 w 218"/>
                <a:gd name="T7" fmla="*/ 0 h 1"/>
                <a:gd name="T8" fmla="*/ 218 w 21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8" h="1">
                  <a:moveTo>
                    <a:pt x="0" y="0"/>
                  </a:moveTo>
                  <a:lnTo>
                    <a:pt x="21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61"/>
            <p:cNvSpPr>
              <a:spLocks noChangeShapeType="1"/>
            </p:cNvSpPr>
            <p:nvPr/>
          </p:nvSpPr>
          <p:spPr bwMode="auto">
            <a:xfrm>
              <a:off x="3733800" y="5029200"/>
              <a:ext cx="1625600" cy="31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62"/>
            <p:cNvSpPr>
              <a:spLocks noChangeShapeType="1"/>
            </p:cNvSpPr>
            <p:nvPr/>
          </p:nvSpPr>
          <p:spPr bwMode="auto">
            <a:xfrm>
              <a:off x="4495800" y="4572000"/>
              <a:ext cx="812800" cy="31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Text Box 63"/>
            <p:cNvSpPr txBox="1">
              <a:spLocks noChangeArrowheads="1"/>
            </p:cNvSpPr>
            <p:nvPr/>
          </p:nvSpPr>
          <p:spPr bwMode="auto">
            <a:xfrm>
              <a:off x="4495800" y="4191000"/>
              <a:ext cx="1016000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Font typeface="Wingdings" charset="0"/>
                <a:buNone/>
              </a:pPr>
              <a:endParaRPr lang="de-DE" sz="1000" dirty="0">
                <a:solidFill>
                  <a:srgbClr val="000090"/>
                </a:solidFill>
                <a:latin typeface="Times New Roman" charset="0"/>
              </a:endParaRPr>
            </a:p>
          </p:txBody>
        </p:sp>
        <p:grpSp>
          <p:nvGrpSpPr>
            <p:cNvPr id="39" name="Group 64"/>
            <p:cNvGrpSpPr>
              <a:grpSpLocks/>
            </p:cNvGrpSpPr>
            <p:nvPr/>
          </p:nvGrpSpPr>
          <p:grpSpPr bwMode="auto">
            <a:xfrm>
              <a:off x="4572000" y="2157413"/>
              <a:ext cx="609600" cy="650875"/>
              <a:chOff x="816" y="1872"/>
              <a:chExt cx="288" cy="278"/>
            </a:xfrm>
          </p:grpSpPr>
          <p:grpSp>
            <p:nvGrpSpPr>
              <p:cNvPr id="73" name="Group 65"/>
              <p:cNvGrpSpPr>
                <a:grpSpLocks/>
              </p:cNvGrpSpPr>
              <p:nvPr/>
            </p:nvGrpSpPr>
            <p:grpSpPr bwMode="auto">
              <a:xfrm>
                <a:off x="816" y="1872"/>
                <a:ext cx="144" cy="278"/>
                <a:chOff x="816" y="1885"/>
                <a:chExt cx="432" cy="278"/>
              </a:xfrm>
            </p:grpSpPr>
            <p:sp>
              <p:nvSpPr>
                <p:cNvPr id="85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816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864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912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960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1008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1056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1200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1104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1152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1248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4" name="Group 76"/>
              <p:cNvGrpSpPr>
                <a:grpSpLocks/>
              </p:cNvGrpSpPr>
              <p:nvPr/>
            </p:nvGrpSpPr>
            <p:grpSpPr bwMode="auto">
              <a:xfrm>
                <a:off x="960" y="1872"/>
                <a:ext cx="144" cy="278"/>
                <a:chOff x="816" y="1885"/>
                <a:chExt cx="432" cy="278"/>
              </a:xfrm>
            </p:grpSpPr>
            <p:sp>
              <p:nvSpPr>
                <p:cNvPr id="75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816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864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912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960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1008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1056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1200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1104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1152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1248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40" name="Group 87"/>
            <p:cNvGrpSpPr>
              <a:grpSpLocks/>
            </p:cNvGrpSpPr>
            <p:nvPr/>
          </p:nvGrpSpPr>
          <p:grpSpPr bwMode="auto">
            <a:xfrm>
              <a:off x="7251700" y="2157413"/>
              <a:ext cx="609600" cy="650875"/>
              <a:chOff x="816" y="1872"/>
              <a:chExt cx="288" cy="278"/>
            </a:xfrm>
          </p:grpSpPr>
          <p:grpSp>
            <p:nvGrpSpPr>
              <p:cNvPr id="51" name="Group 88"/>
              <p:cNvGrpSpPr>
                <a:grpSpLocks/>
              </p:cNvGrpSpPr>
              <p:nvPr/>
            </p:nvGrpSpPr>
            <p:grpSpPr bwMode="auto">
              <a:xfrm>
                <a:off x="816" y="1872"/>
                <a:ext cx="144" cy="278"/>
                <a:chOff x="816" y="1885"/>
                <a:chExt cx="432" cy="278"/>
              </a:xfrm>
            </p:grpSpPr>
            <p:sp>
              <p:nvSpPr>
                <p:cNvPr id="63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816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864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Line 91"/>
                <p:cNvSpPr>
                  <a:spLocks noChangeShapeType="1"/>
                </p:cNvSpPr>
                <p:nvPr/>
              </p:nvSpPr>
              <p:spPr bwMode="auto">
                <a:xfrm flipV="1">
                  <a:off x="912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Line 92"/>
                <p:cNvSpPr>
                  <a:spLocks noChangeShapeType="1"/>
                </p:cNvSpPr>
                <p:nvPr/>
              </p:nvSpPr>
              <p:spPr bwMode="auto">
                <a:xfrm flipV="1">
                  <a:off x="960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1008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Line 94"/>
                <p:cNvSpPr>
                  <a:spLocks noChangeShapeType="1"/>
                </p:cNvSpPr>
                <p:nvPr/>
              </p:nvSpPr>
              <p:spPr bwMode="auto">
                <a:xfrm flipV="1">
                  <a:off x="1056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Line 95"/>
                <p:cNvSpPr>
                  <a:spLocks noChangeShapeType="1"/>
                </p:cNvSpPr>
                <p:nvPr/>
              </p:nvSpPr>
              <p:spPr bwMode="auto">
                <a:xfrm flipV="1">
                  <a:off x="1200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96"/>
                <p:cNvSpPr>
                  <a:spLocks noChangeShapeType="1"/>
                </p:cNvSpPr>
                <p:nvPr/>
              </p:nvSpPr>
              <p:spPr bwMode="auto">
                <a:xfrm flipV="1">
                  <a:off x="1104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1152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1248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2" name="Group 99"/>
              <p:cNvGrpSpPr>
                <a:grpSpLocks/>
              </p:cNvGrpSpPr>
              <p:nvPr/>
            </p:nvGrpSpPr>
            <p:grpSpPr bwMode="auto">
              <a:xfrm>
                <a:off x="960" y="1872"/>
                <a:ext cx="144" cy="278"/>
                <a:chOff x="816" y="1885"/>
                <a:chExt cx="432" cy="278"/>
              </a:xfrm>
            </p:grpSpPr>
            <p:sp>
              <p:nvSpPr>
                <p:cNvPr id="53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816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864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912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960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1008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1056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1200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Line 107"/>
                <p:cNvSpPr>
                  <a:spLocks noChangeShapeType="1"/>
                </p:cNvSpPr>
                <p:nvPr/>
              </p:nvSpPr>
              <p:spPr bwMode="auto">
                <a:xfrm flipV="1">
                  <a:off x="1104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1152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1248" y="1885"/>
                  <a:ext cx="0" cy="278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1" name="Text Box 110"/>
            <p:cNvSpPr txBox="1">
              <a:spLocks noChangeArrowheads="1"/>
            </p:cNvSpPr>
            <p:nvPr/>
          </p:nvSpPr>
          <p:spPr bwMode="auto">
            <a:xfrm>
              <a:off x="8077200" y="5029200"/>
              <a:ext cx="406400" cy="56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Font typeface="Wingdings" charset="0"/>
                <a:buNone/>
              </a:pPr>
              <a:r>
                <a:rPr lang="de-DE" sz="1800" b="1"/>
                <a:t>t</a:t>
              </a:r>
              <a:endParaRPr lang="de-DE" sz="1200" b="1">
                <a:latin typeface="Times New Roman" charset="0"/>
              </a:endParaRPr>
            </a:p>
          </p:txBody>
        </p:sp>
        <p:sp>
          <p:nvSpPr>
            <p:cNvPr id="42" name="Freeform 111"/>
            <p:cNvSpPr>
              <a:spLocks/>
            </p:cNvSpPr>
            <p:nvPr/>
          </p:nvSpPr>
          <p:spPr bwMode="auto">
            <a:xfrm>
              <a:off x="7315200" y="4191000"/>
              <a:ext cx="455613" cy="815975"/>
            </a:xfrm>
            <a:custGeom>
              <a:avLst/>
              <a:gdLst>
                <a:gd name="T0" fmla="*/ 0 w 311"/>
                <a:gd name="T1" fmla="*/ 2147483647 h 349"/>
                <a:gd name="T2" fmla="*/ 2147483647 w 311"/>
                <a:gd name="T3" fmla="*/ 2147483647 h 349"/>
                <a:gd name="T4" fmla="*/ 2147483647 w 311"/>
                <a:gd name="T5" fmla="*/ 2147483647 h 349"/>
                <a:gd name="T6" fmla="*/ 2147483647 w 311"/>
                <a:gd name="T7" fmla="*/ 2147483647 h 349"/>
                <a:gd name="T8" fmla="*/ 2147483647 w 311"/>
                <a:gd name="T9" fmla="*/ 2147483647 h 349"/>
                <a:gd name="T10" fmla="*/ 2147483647 w 311"/>
                <a:gd name="T11" fmla="*/ 2147483647 h 349"/>
                <a:gd name="T12" fmla="*/ 2147483647 w 311"/>
                <a:gd name="T13" fmla="*/ 2147483647 h 349"/>
                <a:gd name="T14" fmla="*/ 2147483647 w 311"/>
                <a:gd name="T15" fmla="*/ 2147483647 h 349"/>
                <a:gd name="T16" fmla="*/ 2147483647 w 311"/>
                <a:gd name="T17" fmla="*/ 2147483647 h 349"/>
                <a:gd name="T18" fmla="*/ 2147483647 w 311"/>
                <a:gd name="T19" fmla="*/ 2147483647 h 349"/>
                <a:gd name="T20" fmla="*/ 2147483647 w 311"/>
                <a:gd name="T21" fmla="*/ 2147483647 h 349"/>
                <a:gd name="T22" fmla="*/ 2147483647 w 311"/>
                <a:gd name="T23" fmla="*/ 2147483647 h 34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1"/>
                <a:gd name="T37" fmla="*/ 0 h 349"/>
                <a:gd name="T38" fmla="*/ 311 w 311"/>
                <a:gd name="T39" fmla="*/ 349 h 34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1" h="349">
                  <a:moveTo>
                    <a:pt x="0" y="349"/>
                  </a:moveTo>
                  <a:cubicBezTo>
                    <a:pt x="10" y="345"/>
                    <a:pt x="45" y="338"/>
                    <a:pt x="63" y="322"/>
                  </a:cubicBezTo>
                  <a:cubicBezTo>
                    <a:pt x="81" y="306"/>
                    <a:pt x="98" y="283"/>
                    <a:pt x="108" y="255"/>
                  </a:cubicBezTo>
                  <a:cubicBezTo>
                    <a:pt x="118" y="227"/>
                    <a:pt x="119" y="181"/>
                    <a:pt x="123" y="153"/>
                  </a:cubicBezTo>
                  <a:cubicBezTo>
                    <a:pt x="127" y="125"/>
                    <a:pt x="128" y="111"/>
                    <a:pt x="131" y="88"/>
                  </a:cubicBezTo>
                  <a:cubicBezTo>
                    <a:pt x="134" y="65"/>
                    <a:pt x="138" y="26"/>
                    <a:pt x="144" y="13"/>
                  </a:cubicBezTo>
                  <a:cubicBezTo>
                    <a:pt x="150" y="0"/>
                    <a:pt x="161" y="0"/>
                    <a:pt x="167" y="13"/>
                  </a:cubicBezTo>
                  <a:cubicBezTo>
                    <a:pt x="173" y="26"/>
                    <a:pt x="177" y="66"/>
                    <a:pt x="180" y="90"/>
                  </a:cubicBezTo>
                  <a:cubicBezTo>
                    <a:pt x="183" y="114"/>
                    <a:pt x="184" y="128"/>
                    <a:pt x="188" y="156"/>
                  </a:cubicBezTo>
                  <a:cubicBezTo>
                    <a:pt x="192" y="184"/>
                    <a:pt x="194" y="230"/>
                    <a:pt x="203" y="256"/>
                  </a:cubicBezTo>
                  <a:cubicBezTo>
                    <a:pt x="212" y="282"/>
                    <a:pt x="224" y="301"/>
                    <a:pt x="242" y="316"/>
                  </a:cubicBezTo>
                  <a:cubicBezTo>
                    <a:pt x="260" y="331"/>
                    <a:pt x="297" y="340"/>
                    <a:pt x="311" y="346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Freeform 112"/>
            <p:cNvSpPr>
              <a:spLocks/>
            </p:cNvSpPr>
            <p:nvPr/>
          </p:nvSpPr>
          <p:spPr bwMode="auto">
            <a:xfrm>
              <a:off x="7010400" y="4572000"/>
              <a:ext cx="460375" cy="74613"/>
            </a:xfrm>
            <a:custGeom>
              <a:avLst/>
              <a:gdLst>
                <a:gd name="T0" fmla="*/ 0 w 218"/>
                <a:gd name="T1" fmla="*/ 0 h 1"/>
                <a:gd name="T2" fmla="*/ 2147483647 w 218"/>
                <a:gd name="T3" fmla="*/ 0 h 1"/>
                <a:gd name="T4" fmla="*/ 0 60000 65536"/>
                <a:gd name="T5" fmla="*/ 0 60000 65536"/>
                <a:gd name="T6" fmla="*/ 0 w 218"/>
                <a:gd name="T7" fmla="*/ 0 h 1"/>
                <a:gd name="T8" fmla="*/ 218 w 21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8" h="1">
                  <a:moveTo>
                    <a:pt x="0" y="0"/>
                  </a:moveTo>
                  <a:lnTo>
                    <a:pt x="21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113"/>
            <p:cNvSpPr>
              <a:spLocks noChangeShapeType="1"/>
            </p:cNvSpPr>
            <p:nvPr/>
          </p:nvSpPr>
          <p:spPr bwMode="auto">
            <a:xfrm>
              <a:off x="6858000" y="5029200"/>
              <a:ext cx="1625600" cy="31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114"/>
            <p:cNvSpPr>
              <a:spLocks noChangeShapeType="1"/>
            </p:cNvSpPr>
            <p:nvPr/>
          </p:nvSpPr>
          <p:spPr bwMode="auto">
            <a:xfrm>
              <a:off x="7620000" y="4572000"/>
              <a:ext cx="812800" cy="31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Text Box 115"/>
            <p:cNvSpPr txBox="1">
              <a:spLocks noChangeArrowheads="1"/>
            </p:cNvSpPr>
            <p:nvPr/>
          </p:nvSpPr>
          <p:spPr bwMode="auto">
            <a:xfrm>
              <a:off x="7086600" y="3581400"/>
              <a:ext cx="1435100" cy="506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Font typeface="Wingdings" charset="0"/>
                <a:buNone/>
              </a:pPr>
              <a:r>
                <a:rPr lang="de-DE" sz="1600" b="1" dirty="0" smtClean="0">
                  <a:solidFill>
                    <a:srgbClr val="FF0000"/>
                  </a:solidFill>
                  <a:latin typeface="Helvetica" charset="0"/>
                </a:rPr>
                <a:t>10–100 </a:t>
              </a:r>
              <a:r>
                <a:rPr lang="de-DE" sz="1600" b="1" dirty="0" err="1">
                  <a:solidFill>
                    <a:srgbClr val="FF0000"/>
                  </a:solidFill>
                  <a:latin typeface="Helvetica" charset="0"/>
                </a:rPr>
                <a:t>fs</a:t>
              </a:r>
              <a:endParaRPr lang="de-DE" sz="1000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47" name="Rectangle 116"/>
            <p:cNvSpPr>
              <a:spLocks noChangeArrowheads="1"/>
            </p:cNvSpPr>
            <p:nvPr/>
          </p:nvSpPr>
          <p:spPr bwMode="auto">
            <a:xfrm>
              <a:off x="6824663" y="3798888"/>
              <a:ext cx="15843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Wingdings" charset="0"/>
                <a:buNone/>
              </a:pPr>
              <a:r>
                <a:rPr lang="de-DE" sz="1600" b="1">
                  <a:solidFill>
                    <a:srgbClr val="FF0000"/>
                  </a:solidFill>
                  <a:latin typeface="Helvetica" charset="0"/>
                </a:rPr>
                <a:t>Photon pulses</a:t>
              </a:r>
              <a:endParaRPr lang="en-GB" sz="1600" b="1">
                <a:solidFill>
                  <a:srgbClr val="FF0000"/>
                </a:solidFill>
                <a:latin typeface="Helvetica" charset="0"/>
              </a:endParaRPr>
            </a:p>
          </p:txBody>
        </p:sp>
        <p:sp>
          <p:nvSpPr>
            <p:cNvPr id="48" name="Rectangle 117"/>
            <p:cNvSpPr>
              <a:spLocks noChangeArrowheads="1"/>
            </p:cNvSpPr>
            <p:nvPr/>
          </p:nvSpPr>
          <p:spPr bwMode="auto">
            <a:xfrm>
              <a:off x="5589588" y="4625975"/>
              <a:ext cx="106997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Wingdings" charset="0"/>
                <a:buNone/>
              </a:pPr>
              <a:r>
                <a:rPr lang="de-DE" sz="1800" b="1">
                  <a:solidFill>
                    <a:srgbClr val="FF0000"/>
                  </a:solidFill>
                  <a:latin typeface="Helvetica" charset="0"/>
                </a:rPr>
                <a:t>FEL</a:t>
              </a:r>
            </a:p>
            <a:p>
              <a:pPr algn="ctr">
                <a:buFont typeface="Wingdings" charset="0"/>
                <a:buNone/>
              </a:pPr>
              <a:r>
                <a:rPr lang="de-DE" sz="1800" b="1">
                  <a:solidFill>
                    <a:srgbClr val="FF0000"/>
                  </a:solidFill>
                  <a:latin typeface="Helvetica" charset="0"/>
                </a:rPr>
                <a:t>process</a:t>
              </a:r>
              <a:endParaRPr lang="en-GB" sz="1600" b="1">
                <a:solidFill>
                  <a:srgbClr val="FF0000"/>
                </a:solidFill>
                <a:latin typeface="Helvetica" charset="0"/>
              </a:endParaRPr>
            </a:p>
          </p:txBody>
        </p:sp>
        <p:sp>
          <p:nvSpPr>
            <p:cNvPr id="49" name="AutoShape 118"/>
            <p:cNvSpPr>
              <a:spLocks noChangeArrowheads="1"/>
            </p:cNvSpPr>
            <p:nvPr/>
          </p:nvSpPr>
          <p:spPr bwMode="auto">
            <a:xfrm>
              <a:off x="5562600" y="4114800"/>
              <a:ext cx="1117600" cy="560388"/>
            </a:xfrm>
            <a:prstGeom prst="curvedDownArrow">
              <a:avLst>
                <a:gd name="adj1" fmla="val 39887"/>
                <a:gd name="adj2" fmla="val 79773"/>
                <a:gd name="adj3" fmla="val 33333"/>
              </a:avLst>
            </a:prstGeom>
            <a:solidFill>
              <a:srgbClr val="FFFFFF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TextBox 1"/>
            <p:cNvSpPr txBox="1"/>
            <p:nvPr/>
          </p:nvSpPr>
          <p:spPr>
            <a:xfrm>
              <a:off x="965200" y="5842000"/>
              <a:ext cx="21505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dirty="0" smtClean="0"/>
                <a:t>     4.5 MHz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8329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Serving many instruments at one time</a:t>
            </a:r>
          </a:p>
        </p:txBody>
      </p:sp>
      <p:pic>
        <p:nvPicPr>
          <p:cNvPr id="8089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3887"/>
            <a:ext cx="9064625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58750" y="6515100"/>
            <a:ext cx="1543050" cy="2349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2250" y="6451600"/>
            <a:ext cx="1682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 smtClean="0">
                <a:solidFill>
                  <a:schemeClr val="accent3"/>
                </a:solidFill>
              </a:rPr>
              <a:t>Massimo Altarelli</a:t>
            </a:r>
          </a:p>
        </p:txBody>
      </p:sp>
    </p:spTree>
    <p:extLst>
      <p:ext uri="{BB962C8B-B14F-4D97-AF65-F5344CB8AC3E}">
        <p14:creationId xmlns:p14="http://schemas.microsoft.com/office/powerpoint/2010/main" val="192045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European XFEL</a:t>
            </a:r>
          </a:p>
        </p:txBody>
      </p:sp>
      <p:pic>
        <p:nvPicPr>
          <p:cNvPr id="47106" name="Picture 6" descr="european-xfel-aerial-view-with-lege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1066800"/>
            <a:ext cx="82804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8"/>
          <p:cNvSpPr txBox="1">
            <a:spLocks noChangeArrowheads="1"/>
          </p:cNvSpPr>
          <p:nvPr/>
        </p:nvSpPr>
        <p:spPr bwMode="auto">
          <a:xfrm>
            <a:off x="5702300" y="2851150"/>
            <a:ext cx="25288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2400">
                <a:solidFill>
                  <a:schemeClr val="bg1"/>
                </a:solidFill>
              </a:rPr>
              <a:t>Injector at DESY campus</a:t>
            </a:r>
          </a:p>
        </p:txBody>
      </p:sp>
      <p:cxnSp>
        <p:nvCxnSpPr>
          <p:cNvPr id="47108" name="Straight Arrow Connector 9"/>
          <p:cNvCxnSpPr>
            <a:cxnSpLocks noChangeShapeType="1"/>
          </p:cNvCxnSpPr>
          <p:nvPr/>
        </p:nvCxnSpPr>
        <p:spPr bwMode="auto">
          <a:xfrm rot="16200000" flipH="1">
            <a:off x="6820695" y="4082256"/>
            <a:ext cx="976312" cy="600075"/>
          </a:xfrm>
          <a:prstGeom prst="straightConnector1">
            <a:avLst/>
          </a:prstGeom>
          <a:noFill/>
          <a:ln w="5715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09" name="TextBox 10"/>
          <p:cNvSpPr txBox="1">
            <a:spLocks noChangeArrowheads="1"/>
          </p:cNvSpPr>
          <p:nvPr/>
        </p:nvSpPr>
        <p:spPr bwMode="auto">
          <a:xfrm>
            <a:off x="2573338" y="5153025"/>
            <a:ext cx="5516562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2400">
                <a:solidFill>
                  <a:srgbClr val="FFFFFF"/>
                </a:solidFill>
              </a:rPr>
              <a:t>Linear Accelerator</a:t>
            </a:r>
          </a:p>
          <a:p>
            <a:pPr eaLnBrk="1" hangingPunct="1">
              <a:buFont typeface="Wingdings" charset="0"/>
              <a:buNone/>
            </a:pPr>
            <a:r>
              <a:rPr lang="en-US" sz="2400">
                <a:solidFill>
                  <a:srgbClr val="FFFFFF"/>
                </a:solidFill>
              </a:rPr>
              <a:t>2 km long</a:t>
            </a:r>
          </a:p>
          <a:p>
            <a:pPr eaLnBrk="1" hangingPunct="1">
              <a:buFont typeface="Wingdings" charset="0"/>
              <a:buNone/>
            </a:pPr>
            <a:r>
              <a:rPr lang="en-US" sz="2400">
                <a:solidFill>
                  <a:srgbClr val="FFFFFF"/>
                </a:solidFill>
              </a:rPr>
              <a:t>17.5 GeV (construction led by DESY)</a:t>
            </a:r>
          </a:p>
        </p:txBody>
      </p:sp>
      <p:cxnSp>
        <p:nvCxnSpPr>
          <p:cNvPr id="47110" name="Straight Arrow Connector 11"/>
          <p:cNvCxnSpPr>
            <a:cxnSpLocks noChangeShapeType="1"/>
          </p:cNvCxnSpPr>
          <p:nvPr/>
        </p:nvCxnSpPr>
        <p:spPr bwMode="auto">
          <a:xfrm rot="5400000" flipH="1" flipV="1">
            <a:off x="3683794" y="4342607"/>
            <a:ext cx="935037" cy="444500"/>
          </a:xfrm>
          <a:prstGeom prst="straightConnector1">
            <a:avLst/>
          </a:prstGeom>
          <a:noFill/>
          <a:ln w="57150">
            <a:solidFill>
              <a:srgbClr val="FF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2144713" y="1546225"/>
            <a:ext cx="26590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2400">
                <a:solidFill>
                  <a:srgbClr val="FFFFFF"/>
                </a:solidFill>
              </a:rPr>
              <a:t>Undulator Tunnels</a:t>
            </a:r>
          </a:p>
        </p:txBody>
      </p:sp>
      <p:cxnSp>
        <p:nvCxnSpPr>
          <p:cNvPr id="47112" name="Straight Arrow Connector 13"/>
          <p:cNvCxnSpPr>
            <a:cxnSpLocks noChangeShapeType="1"/>
          </p:cNvCxnSpPr>
          <p:nvPr/>
        </p:nvCxnSpPr>
        <p:spPr bwMode="auto">
          <a:xfrm rot="5400000">
            <a:off x="2440782" y="2156619"/>
            <a:ext cx="938212" cy="692150"/>
          </a:xfrm>
          <a:prstGeom prst="straightConnector1">
            <a:avLst/>
          </a:prstGeom>
          <a:noFill/>
          <a:ln w="5715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3" name="TextBox 14"/>
          <p:cNvSpPr txBox="1">
            <a:spLocks noChangeArrowheads="1"/>
          </p:cNvSpPr>
          <p:nvPr/>
        </p:nvSpPr>
        <p:spPr bwMode="auto">
          <a:xfrm>
            <a:off x="300038" y="4229100"/>
            <a:ext cx="2659062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2400">
                <a:solidFill>
                  <a:srgbClr val="FFFFFF"/>
                </a:solidFill>
              </a:rPr>
              <a:t>Experimental Hall</a:t>
            </a:r>
          </a:p>
          <a:p>
            <a:pPr eaLnBrk="1" hangingPunct="1">
              <a:buFont typeface="Wingdings" charset="0"/>
              <a:buNone/>
            </a:pPr>
            <a:r>
              <a:rPr lang="en-US" sz="2400">
                <a:solidFill>
                  <a:srgbClr val="FFFFFF"/>
                </a:solidFill>
              </a:rPr>
              <a:t>in Schenefeld</a:t>
            </a:r>
          </a:p>
        </p:txBody>
      </p:sp>
      <p:cxnSp>
        <p:nvCxnSpPr>
          <p:cNvPr id="47114" name="Straight Arrow Connector 15"/>
          <p:cNvCxnSpPr>
            <a:cxnSpLocks noChangeShapeType="1"/>
          </p:cNvCxnSpPr>
          <p:nvPr/>
        </p:nvCxnSpPr>
        <p:spPr bwMode="auto">
          <a:xfrm rot="16200000" flipV="1">
            <a:off x="541338" y="3416300"/>
            <a:ext cx="1473200" cy="288925"/>
          </a:xfrm>
          <a:prstGeom prst="straightConnector1">
            <a:avLst/>
          </a:prstGeom>
          <a:noFill/>
          <a:ln w="57150">
            <a:solidFill>
              <a:srgbClr val="FF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5" name="TextBox 1"/>
          <p:cNvSpPr txBox="1">
            <a:spLocks noChangeArrowheads="1"/>
          </p:cNvSpPr>
          <p:nvPr/>
        </p:nvSpPr>
        <p:spPr bwMode="auto">
          <a:xfrm>
            <a:off x="5367338" y="1320800"/>
            <a:ext cx="314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2400" b="1">
                <a:solidFill>
                  <a:srgbClr val="FFFF00"/>
                </a:solidFill>
              </a:rPr>
              <a:t>First  users: 2017</a:t>
            </a:r>
          </a:p>
        </p:txBody>
      </p:sp>
      <p:sp>
        <p:nvSpPr>
          <p:cNvPr id="47117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0"/>
            <a:ext cx="576263" cy="91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8EC285-2BDD-CB4F-B36A-C8ED9E2D899E}" type="slidenum">
              <a:rPr lang="en-GB" sz="1000">
                <a:solidFill>
                  <a:schemeClr val="bg1"/>
                </a:solidFill>
              </a:rPr>
              <a:pPr/>
              <a:t>9</a:t>
            </a:fld>
            <a:endParaRPr lang="en-GB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5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2416</Words>
  <Application>Microsoft Office PowerPoint</Application>
  <PresentationFormat>Bildschirmpräsentation (4:3)</PresentationFormat>
  <Paragraphs>503</Paragraphs>
  <Slides>39</Slides>
  <Notes>4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1" baseType="lpstr">
      <vt:lpstr>DESY European XFEL</vt:lpstr>
      <vt:lpstr>Picture</vt:lpstr>
      <vt:lpstr>In-Kind Contributions to the European XFEL Facility</vt:lpstr>
      <vt:lpstr>Overview</vt:lpstr>
      <vt:lpstr>The European XFEL</vt:lpstr>
      <vt:lpstr>Six “day-one” scientific instruments</vt:lpstr>
      <vt:lpstr>Main facts about the project</vt:lpstr>
      <vt:lpstr>Schematic distribution of the instruments</vt:lpstr>
      <vt:lpstr>European XFEL Facility—Time Structure</vt:lpstr>
      <vt:lpstr>Serving many instruments at one time</vt:lpstr>
      <vt:lpstr>The European XFEL</vt:lpstr>
      <vt:lpstr>The European XFEL…becoming reality!</vt:lpstr>
      <vt:lpstr>Headquarters…moving in early June 2016</vt:lpstr>
      <vt:lpstr>The European XFEL</vt:lpstr>
      <vt:lpstr>Injector: beam commissioning starts Dec. 2015</vt:lpstr>
      <vt:lpstr>Modules in AMTF – Over 68 (out of 103) received  </vt:lpstr>
      <vt:lpstr>Modules plus cryogenic end cap (October 09)</vt:lpstr>
      <vt:lpstr>Present best estimates Linac installation</vt:lpstr>
      <vt:lpstr>Undulators and Photon Beamlines</vt:lpstr>
      <vt:lpstr>Experimental Hall: 90 m x 50 m  (h 14 m)</vt:lpstr>
      <vt:lpstr>12 countries contribute to the European XFEL Facility  end 2015</vt:lpstr>
      <vt:lpstr>Institutes contributing in-kind to the construction</vt:lpstr>
      <vt:lpstr>Overview of in-kind contributions 2015 </vt:lpstr>
      <vt:lpstr>Objectives of in-kind contributions for the construction phase </vt:lpstr>
      <vt:lpstr>Drawbacks of in-kind contributions </vt:lpstr>
      <vt:lpstr>Work Packages in the construction phase</vt:lpstr>
      <vt:lpstr>Tasks of the IKC controlling office</vt:lpstr>
      <vt:lpstr>Process of an IKC in the construction phase</vt:lpstr>
      <vt:lpstr>Major control milestones</vt:lpstr>
      <vt:lpstr>Interaction with the contributor</vt:lpstr>
      <vt:lpstr>IKC follow-up:      Validation of Milestone’s achievement</vt:lpstr>
      <vt:lpstr>IKC follow-up:        Certificate of Validation (example)</vt:lpstr>
      <vt:lpstr>Specific issues of in-kind contributions </vt:lpstr>
      <vt:lpstr>Intellectual property in in-kind contributions </vt:lpstr>
      <vt:lpstr>Finance and controlling aspects of IKCs</vt:lpstr>
      <vt:lpstr>Quality management issues</vt:lpstr>
      <vt:lpstr>Examples of difficulties encountered      (Design and manufacturing)</vt:lpstr>
      <vt:lpstr>PowerPoint-Präsentation</vt:lpstr>
      <vt:lpstr>Examples of difficulties encountered      (Schedule and quality)</vt:lpstr>
      <vt:lpstr>Top 10 Dos and Don’ts</vt:lpstr>
      <vt:lpstr>Conclusions</vt:lpstr>
    </vt:vector>
  </TitlesOfParts>
  <Company>xxx xxx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xxx xxx</dc:creator>
  <cp:lastModifiedBy>desruser</cp:lastModifiedBy>
  <cp:revision>718</cp:revision>
  <cp:lastPrinted>2014-01-10T13:50:19Z</cp:lastPrinted>
  <dcterms:created xsi:type="dcterms:W3CDTF">2008-08-31T12:56:32Z</dcterms:created>
  <dcterms:modified xsi:type="dcterms:W3CDTF">2015-11-04T09:53:46Z</dcterms:modified>
</cp:coreProperties>
</file>