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7" r:id="rId2"/>
    <p:sldId id="298" r:id="rId3"/>
    <p:sldId id="299" r:id="rId4"/>
    <p:sldId id="285" r:id="rId5"/>
    <p:sldId id="300" r:id="rId6"/>
    <p:sldId id="301" r:id="rId7"/>
    <p:sldId id="303" r:id="rId8"/>
    <p:sldId id="304" r:id="rId9"/>
    <p:sldId id="302" r:id="rId10"/>
    <p:sldId id="284" r:id="rId11"/>
    <p:sldId id="305" r:id="rId12"/>
    <p:sldId id="306" r:id="rId13"/>
    <p:sldId id="307" r:id="rId14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>
              <a:alpha val="50000"/>
            </a:srgbClr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49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74725" y="768350"/>
            <a:ext cx="5122863" cy="38385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3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178425" cy="457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4958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F3F87E4-CF74-422F-9541-670846EE9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431FBC-D7A6-456D-8C2E-8698CDF301DD}" type="slidenum">
              <a:rPr lang="ru-RU"/>
              <a:pPr/>
              <a:t>1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431FBC-D7A6-456D-8C2E-8698CDF301DD}" type="slidenum">
              <a:rPr lang="ru-RU"/>
              <a:pPr/>
              <a:t>4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431FBC-D7A6-456D-8C2E-8698CDF301DD}" type="slidenum">
              <a:rPr lang="ru-RU"/>
              <a:pPr/>
              <a:t>7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431FBC-D7A6-456D-8C2E-8698CDF301DD}" type="slidenum">
              <a:rPr lang="ru-RU"/>
              <a:pPr/>
              <a:t>8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431FBC-D7A6-456D-8C2E-8698CDF301DD}" type="slidenum">
              <a:rPr lang="ru-RU"/>
              <a:pPr/>
              <a:t>10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431FBC-D7A6-456D-8C2E-8698CDF301DD}" type="slidenum">
              <a:rPr lang="ru-RU"/>
              <a:pPr/>
              <a:t>11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431FBC-D7A6-456D-8C2E-8698CDF301DD}" type="slidenum">
              <a:rPr lang="ru-RU"/>
              <a:pPr/>
              <a:t>12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431FBC-D7A6-456D-8C2E-8698CDF301DD}" type="slidenum">
              <a:rPr lang="ru-RU"/>
              <a:pPr/>
              <a:t>13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73EC-58E8-4BF2-8FAA-E70D2A80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532D-93E2-49A3-837F-25E5062EF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71438"/>
            <a:ext cx="2176463" cy="6257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38" y="71438"/>
            <a:ext cx="6376987" cy="6257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180B-7CBC-4815-853B-67B9243A4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35D1-FF6F-43EB-A503-3BF51FB22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2036-428F-4DEB-B9ED-50920AAEA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38" y="1079500"/>
            <a:ext cx="4276725" cy="5249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079500"/>
            <a:ext cx="4276725" cy="5249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6E5A-501E-407E-AE7A-CC89B906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AD92-89D5-4DEE-92BF-934F53B4E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D626-1231-4D1D-AE7E-0B56992C2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75B7A-121D-4D95-A9EF-1EA648BBE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2B20-5CA9-4654-B04C-C2753D7B5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BB220-E30C-4560-B131-B54655582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blipFill dpi="0" rotWithShape="0">
            <a:blip r:embed="rId13" cstate="print">
              <a:alphaModFix amt="25000"/>
            </a:blip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71438"/>
            <a:ext cx="870585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079500"/>
            <a:ext cx="8705850" cy="524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7463" y="6408738"/>
            <a:ext cx="1847850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944688" y="6408738"/>
            <a:ext cx="5249862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53288" y="6408738"/>
            <a:ext cx="1865312" cy="42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CEE17957-19F6-41AE-B8AD-B2CCC91AB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763588"/>
            <a:ext cx="9144000" cy="187325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4400" b="1" dirty="0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en-US" sz="4400" b="1" dirty="0" smtClean="0">
                <a:solidFill>
                  <a:srgbClr val="800000"/>
                </a:solidFill>
                <a:latin typeface="Verdana" pitchFamily="34" charset="0"/>
              </a:rPr>
              <a:t>Diagnostics concept</a:t>
            </a:r>
            <a:endParaRPr lang="en-US" sz="4400" b="1" dirty="0" smtClean="0">
              <a:solidFill>
                <a:srgbClr val="800000"/>
              </a:solidFill>
              <a:latin typeface="Verdana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4400" b="1" dirty="0" smtClean="0">
                <a:solidFill>
                  <a:srgbClr val="800000"/>
                </a:solidFill>
                <a:latin typeface="Verdana" pitchFamily="34" charset="0"/>
              </a:rPr>
              <a:t>for CR @ BINP</a:t>
            </a:r>
            <a:endParaRPr lang="en-US" sz="44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953000" y="4765675"/>
            <a:ext cx="3581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flipH="1">
            <a:off x="7092950" y="3933825"/>
            <a:ext cx="2051050" cy="2924175"/>
          </a:xfrm>
          <a:prstGeom prst="rtTriangle">
            <a:avLst/>
          </a:prstGeom>
          <a:gradFill rotWithShape="0">
            <a:gsLst>
              <a:gs pos="0">
                <a:srgbClr val="000000">
                  <a:alpha val="79999"/>
                </a:srgbClr>
              </a:gs>
              <a:gs pos="100000">
                <a:srgbClr val="FFFFFF">
                  <a:alpha val="50000"/>
                </a:srgbClr>
              </a:gs>
            </a:gsLst>
            <a:lin ang="81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0" y="3933825"/>
            <a:ext cx="2051050" cy="2924175"/>
          </a:xfrm>
          <a:prstGeom prst="rtTriangle">
            <a:avLst/>
          </a:prstGeom>
          <a:gradFill rotWithShape="0">
            <a:gsLst>
              <a:gs pos="0">
                <a:srgbClr val="000000">
                  <a:alpha val="79999"/>
                </a:srgbClr>
              </a:gs>
              <a:gs pos="100000">
                <a:srgbClr val="FFFFFF">
                  <a:alpha val="5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3500438"/>
            <a:ext cx="9144000" cy="19431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Yu</a:t>
            </a:r>
            <a:r>
              <a:rPr lang="en-US" sz="2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ry</a:t>
            </a:r>
            <a:r>
              <a:rPr lang="ru-RU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Rogovsky</a:t>
            </a:r>
            <a:endParaRPr lang="en-US" sz="2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BINP, Novosibirsk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sz="2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altLang="de-DE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en-US" altLang="de-DE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altLang="de-DE" dirty="0" smtClean="0">
                <a:solidFill>
                  <a:schemeClr val="bg1">
                    <a:lumMod val="65000"/>
                  </a:schemeClr>
                </a:solidFill>
              </a:rPr>
              <a:t> BINP-GSI-FAIR workshop</a:t>
            </a:r>
          </a:p>
          <a:p>
            <a:pPr algn="ctr">
              <a:defRPr/>
            </a:pPr>
            <a:r>
              <a:rPr lang="en-US" altLang="de-DE" dirty="0" smtClean="0">
                <a:solidFill>
                  <a:schemeClr val="bg1">
                    <a:lumMod val="65000"/>
                  </a:schemeClr>
                </a:solidFill>
              </a:rPr>
              <a:t>02.12.2014</a:t>
            </a:r>
            <a:endParaRPr lang="ru-RU" altLang="de-DE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18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589240"/>
            <a:ext cx="1885950" cy="1038225"/>
          </a:xfrm>
          <a:prstGeom prst="rect">
            <a:avLst/>
          </a:prstGeom>
          <a:noFill/>
        </p:spPr>
      </p:pic>
      <p:pic>
        <p:nvPicPr>
          <p:cNvPr id="9220" name="Picture 4" descr="https://www.gsi.de/fileadmin/_processed_/csm_FAIR_Logo_rgb_03ceabdb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733256"/>
            <a:ext cx="952500" cy="8001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183" y="5706194"/>
            <a:ext cx="36290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First </a:t>
            </a: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t</a:t>
            </a: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urn diagnostics (I)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24" y="908720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The observation field has dimensions about </a:t>
            </a:r>
            <a:r>
              <a:rPr lang="en-US" sz="2000" dirty="0" smtClean="0"/>
              <a:t>200x200 </a:t>
            </a:r>
            <a:r>
              <a:rPr lang="en-US" sz="2000" dirty="0" smtClean="0"/>
              <a:t>mm. We propose to use a “</a:t>
            </a:r>
            <a:r>
              <a:rPr lang="en-US" sz="2000" dirty="0" smtClean="0"/>
              <a:t>semaphore type</a:t>
            </a:r>
            <a:r>
              <a:rPr lang="en-US" sz="2000" dirty="0" smtClean="0"/>
              <a:t>” design for insert of the flag </a:t>
            </a:r>
            <a:r>
              <a:rPr lang="en-US" sz="2000" dirty="0" smtClean="0"/>
              <a:t>into </a:t>
            </a:r>
            <a:r>
              <a:rPr lang="en-US" sz="2000" dirty="0" err="1" smtClean="0"/>
              <a:t>vacuumchamber</a:t>
            </a:r>
            <a:r>
              <a:rPr lang="en-US" sz="2000" dirty="0" smtClean="0"/>
              <a:t> </a:t>
            </a:r>
            <a:r>
              <a:rPr lang="en-US" sz="2000" dirty="0" smtClean="0"/>
              <a:t>of CR. In this case it looks natural </a:t>
            </a:r>
            <a:r>
              <a:rPr lang="en-US" sz="2000" dirty="0" smtClean="0"/>
              <a:t>to collect </a:t>
            </a:r>
            <a:r>
              <a:rPr lang="en-US" sz="2000" dirty="0" smtClean="0"/>
              <a:t>the </a:t>
            </a:r>
            <a:r>
              <a:rPr lang="en-US" sz="2000" dirty="0" smtClean="0"/>
              <a:t>light radiated </a:t>
            </a:r>
            <a:r>
              <a:rPr lang="en-US" sz="2000" dirty="0" smtClean="0"/>
              <a:t>by phosphor under 45-degree angle to the beam direction (Fig. 1). </a:t>
            </a:r>
            <a:endParaRPr lang="en-US" sz="2000" dirty="0" smtClean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3359174"/>
            <a:ext cx="4392489" cy="266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5344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First </a:t>
            </a: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t</a:t>
            </a: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urn diagnostics (II)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24" y="908720"/>
            <a:ext cx="87484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It seems reasonable to have the flags at both semi-rings and straight </a:t>
            </a:r>
            <a:r>
              <a:rPr lang="en-US" sz="2000" dirty="0" smtClean="0"/>
              <a:t>sections </a:t>
            </a:r>
            <a:r>
              <a:rPr lang="en-US" sz="2000" dirty="0" smtClean="0"/>
              <a:t>and at the points </a:t>
            </a:r>
            <a:r>
              <a:rPr lang="en-US" sz="2000" dirty="0" smtClean="0"/>
              <a:t>of injection </a:t>
            </a:r>
            <a:r>
              <a:rPr lang="en-US" sz="2000" dirty="0" smtClean="0"/>
              <a:t>and extraction of the beam, so about six flags at all</a:t>
            </a:r>
            <a:r>
              <a:rPr lang="en-US" sz="2000" dirty="0" smtClean="0"/>
              <a:t>. Is </a:t>
            </a:r>
            <a:r>
              <a:rPr lang="en-US" sz="2000" dirty="0" smtClean="0"/>
              <a:t>a time about 3-5 seconds small enough for insertion and replacement of the beam flag? </a:t>
            </a:r>
            <a:r>
              <a:rPr lang="en-US" sz="2000" dirty="0" smtClean="0"/>
              <a:t>We have </a:t>
            </a:r>
            <a:r>
              <a:rPr lang="en-US" sz="2000" dirty="0" smtClean="0"/>
              <a:t>a prepared design for “semaphore”, but it is driven by electrical </a:t>
            </a:r>
            <a:r>
              <a:rPr lang="en-US" sz="2000" dirty="0" smtClean="0"/>
              <a:t>engine.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The utility of the multi-wire detector is a subject for discussion. It looks as a </a:t>
            </a:r>
            <a:r>
              <a:rPr lang="en-US" sz="2000" dirty="0" smtClean="0"/>
              <a:t>sophisticated diagnostics </a:t>
            </a:r>
            <a:r>
              <a:rPr lang="en-US" sz="2000" dirty="0" smtClean="0"/>
              <a:t>that deliver the same data as beam flags do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The beam scraper looks as most obvious subject for design. Nevertheless the limit </a:t>
            </a:r>
            <a:r>
              <a:rPr lang="en-US" sz="2000" dirty="0" smtClean="0"/>
              <a:t>for insertion </a:t>
            </a:r>
            <a:r>
              <a:rPr lang="en-US" sz="2000" dirty="0" smtClean="0"/>
              <a:t>of it into a vacuum chamber must be determined. In other words, what is a </a:t>
            </a:r>
            <a:r>
              <a:rPr lang="en-US" sz="2000" dirty="0" smtClean="0"/>
              <a:t>minimal distance </a:t>
            </a:r>
            <a:r>
              <a:rPr lang="en-US" sz="2000" dirty="0" smtClean="0"/>
              <a:t>between scraper’s neb and axis of vacuum chamber</a:t>
            </a:r>
            <a:r>
              <a:rPr lang="en-US" sz="2000" dirty="0" smtClean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First </a:t>
            </a: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t</a:t>
            </a: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urn diagnostics (III)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24" y="908720"/>
            <a:ext cx="874846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What </a:t>
            </a:r>
            <a:r>
              <a:rPr lang="en-US" sz="2000" dirty="0" smtClean="0"/>
              <a:t>is a diameter of Faraday cup? We can propose a multi-section design (Fig.2). Will </a:t>
            </a:r>
            <a:r>
              <a:rPr lang="en-US" sz="2000" dirty="0" smtClean="0"/>
              <a:t>it help </a:t>
            </a:r>
            <a:r>
              <a:rPr lang="en-US" sz="2000" dirty="0" smtClean="0"/>
              <a:t>for tune of injection or just sophisticate the diagnostics? The reasonable number of </a:t>
            </a:r>
            <a:r>
              <a:rPr lang="en-US" sz="2000" dirty="0" smtClean="0"/>
              <a:t>sections is </a:t>
            </a:r>
            <a:r>
              <a:rPr lang="en-US" sz="2000" dirty="0" smtClean="0"/>
              <a:t>about five</a:t>
            </a:r>
            <a:r>
              <a:rPr lang="en-US" sz="2000" dirty="0" smtClean="0"/>
              <a:t>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986" y="2626456"/>
            <a:ext cx="3146934" cy="23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565304"/>
            <a:ext cx="435345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Conclusion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24" y="908720"/>
            <a:ext cx="8748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Beam position monitors layout seems to be not bad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First turn diagnostics (as zero approximation) needs to be mo clarified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We need to make special meeting concerning RGM (maybe on Friday)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smtClean="0"/>
              <a:t>Actually there </a:t>
            </a:r>
            <a:r>
              <a:rPr lang="en-US" sz="2000" dirty="0" smtClean="0"/>
              <a:t>is no full understanding of layout of all components in a moment, so we should clarify our understanding step by step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0543"/>
            <a:ext cx="37147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34099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Beam diagnostics parts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GSI contribution (O. </a:t>
            </a:r>
            <a:r>
              <a:rPr lang="en-US" dirty="0" err="1" smtClean="0"/>
              <a:t>Chorniy</a:t>
            </a:r>
            <a:r>
              <a:rPr lang="en-US" dirty="0" smtClean="0"/>
              <a:t> talk)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Cryogenic Current Comparator (1)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Beam Loss System (1)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ITEP contribution (really only production &lt;= according O. </a:t>
            </a:r>
            <a:r>
              <a:rPr lang="en-US" dirty="0" err="1" smtClean="0"/>
              <a:t>Dolinsky</a:t>
            </a:r>
            <a:r>
              <a:rPr lang="en-US" dirty="0" smtClean="0"/>
              <a:t> talk)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Shottky</a:t>
            </a:r>
            <a:r>
              <a:rPr lang="en-US" dirty="0" smtClean="0"/>
              <a:t> pickup (1)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Tune BTF exciter (1)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BPM Preamplifiers (18)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BINP contribution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Beam position monitors (18)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DC transformer (1)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Fast current transformer (1)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Residual Gas profile Monitor (1)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Scintillation Screen (2)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SEM-grid monitor (2)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Beam Stopper (aka Faraday Cup) (2)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Scrapper Horizontal (1, consist from 2 parts)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Scrapper </a:t>
            </a:r>
            <a:r>
              <a:rPr lang="en-US" dirty="0" smtClean="0"/>
              <a:t>Vertical (1</a:t>
            </a:r>
            <a:r>
              <a:rPr lang="en-US" dirty="0" smtClean="0"/>
              <a:t>, consist from 2 parts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Slovenia contribution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Various data acquisition electronics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Controls electronics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5</a:t>
            </a:r>
            <a:r>
              <a:rPr lang="en-US" sz="2800" b="1" baseline="30000" dirty="0" smtClean="0">
                <a:solidFill>
                  <a:srgbClr val="800000"/>
                </a:solidFill>
                <a:latin typeface="Verdana" pitchFamily="34" charset="0"/>
              </a:rPr>
              <a:t>th</a:t>
            </a: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 Workshop summary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2809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New optics (so called Koop’s optics) was established by BINP team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One of the aim (not least) – make changes in elements positions, so that prepare free spaces between elements for beam diagnostics and correctors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First presentation on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GSI-BINP workshop shows that this optics brings new possibilities and looks like good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44" b="1587"/>
          <a:stretch/>
        </p:blipFill>
        <p:spPr>
          <a:xfrm>
            <a:off x="1600436" y="692696"/>
            <a:ext cx="6447078" cy="6021288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6625998" y="2708920"/>
            <a:ext cx="101331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>
            <a:off x="7020272" y="2708920"/>
            <a:ext cx="648072" cy="1741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5976156" y="2600694"/>
            <a:ext cx="1692188" cy="93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96968" y="2462884"/>
            <a:ext cx="11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QW 70 cm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048896" y="4521893"/>
            <a:ext cx="648072" cy="78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96968" y="430163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KV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47176" y="2367599"/>
            <a:ext cx="382278" cy="333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85912" y="212487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KV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468658" y="1242062"/>
            <a:ext cx="324035" cy="4231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0122" y="970313"/>
            <a:ext cx="2588182" cy="37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KV – </a:t>
            </a:r>
            <a:r>
              <a:rPr lang="en-US" dirty="0" smtClean="0"/>
              <a:t>Vertical  </a:t>
            </a:r>
            <a:r>
              <a:rPr lang="en-US" dirty="0" smtClean="0"/>
              <a:t>corrector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3429000"/>
            <a:ext cx="1805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TDR’s arc layout</a:t>
            </a:r>
          </a:p>
          <a:p>
            <a:r>
              <a:rPr lang="en-US" dirty="0" smtClean="0"/>
              <a:t> with QW 100 cm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473176" y="2782694"/>
            <a:ext cx="471411" cy="572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520" y="4070050"/>
            <a:ext cx="4176464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proposed arc changes: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Some quads and </a:t>
            </a:r>
            <a:r>
              <a:rPr lang="en-US" b="1" dirty="0" err="1" smtClean="0"/>
              <a:t>sextupoles</a:t>
            </a:r>
            <a:r>
              <a:rPr lang="en-US" b="1" dirty="0" smtClean="0"/>
              <a:t> </a:t>
            </a:r>
            <a:r>
              <a:rPr lang="en-US" b="1" dirty="0" smtClean="0"/>
              <a:t>are shifted </a:t>
            </a:r>
            <a:r>
              <a:rPr lang="en-US" b="1" dirty="0" smtClean="0"/>
              <a:t>longitudinally </a:t>
            </a:r>
            <a:r>
              <a:rPr lang="en-US" b="1" dirty="0"/>
              <a:t>to optimize the </a:t>
            </a:r>
            <a:r>
              <a:rPr lang="en-US" b="1" dirty="0" smtClean="0"/>
              <a:t>ring </a:t>
            </a:r>
            <a:r>
              <a:rPr lang="en-US" b="1" dirty="0" smtClean="0"/>
              <a:t>acceptance.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Provide </a:t>
            </a:r>
            <a:r>
              <a:rPr lang="en-US" b="1" dirty="0" smtClean="0"/>
              <a:t>a space for </a:t>
            </a:r>
            <a:r>
              <a:rPr lang="en-US" b="1" dirty="0" smtClean="0"/>
              <a:t>vertical correctors, by </a:t>
            </a:r>
            <a:r>
              <a:rPr lang="en-US" b="1" dirty="0" smtClean="0"/>
              <a:t>making 3 </a:t>
            </a:r>
            <a:r>
              <a:rPr lang="en-US" b="1" dirty="0" smtClean="0"/>
              <a:t>quads/quadrant shorter (</a:t>
            </a:r>
            <a:r>
              <a:rPr lang="en-US" b="1" dirty="0" smtClean="0"/>
              <a:t>70 cm instead of 100 cm ) </a:t>
            </a:r>
            <a:endParaRPr lang="ru-RU" b="1" dirty="0"/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CR arc layout changes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6625034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Proposed BPM positions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02" y="836712"/>
            <a:ext cx="8847587" cy="5730737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5-конечная звезда 3"/>
          <p:cNvSpPr/>
          <p:nvPr/>
        </p:nvSpPr>
        <p:spPr bwMode="auto">
          <a:xfrm>
            <a:off x="4369831" y="1155187"/>
            <a:ext cx="288032" cy="288032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5-конечная звезда 4"/>
          <p:cNvSpPr/>
          <p:nvPr/>
        </p:nvSpPr>
        <p:spPr bwMode="auto">
          <a:xfrm>
            <a:off x="5377943" y="1529082"/>
            <a:ext cx="288032" cy="288032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-конечная звезда 5"/>
          <p:cNvSpPr/>
          <p:nvPr/>
        </p:nvSpPr>
        <p:spPr bwMode="auto">
          <a:xfrm>
            <a:off x="7178143" y="2780928"/>
            <a:ext cx="288032" cy="288032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5-конечная звезда 6"/>
          <p:cNvSpPr/>
          <p:nvPr/>
        </p:nvSpPr>
        <p:spPr bwMode="auto">
          <a:xfrm>
            <a:off x="8388424" y="5085184"/>
            <a:ext cx="288032" cy="288032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5-конечная звезда 7"/>
          <p:cNvSpPr/>
          <p:nvPr/>
        </p:nvSpPr>
        <p:spPr bwMode="auto">
          <a:xfrm>
            <a:off x="8460432" y="5733256"/>
            <a:ext cx="288032" cy="288032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86" y="1763524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(±130,</a:t>
            </a:r>
            <a:r>
              <a:rPr lang="en-US" dirty="0" smtClean="0"/>
              <a:t> </a:t>
            </a:r>
            <a:r>
              <a:rPr lang="en-US" dirty="0" smtClean="0"/>
              <a:t>±65)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70970" y="980728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(±100,</a:t>
            </a:r>
            <a:r>
              <a:rPr lang="en-US" dirty="0" smtClean="0"/>
              <a:t> </a:t>
            </a:r>
            <a:r>
              <a:rPr lang="en-US" dirty="0" smtClean="0"/>
              <a:t>±80)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87194" y="2420888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(±130,</a:t>
            </a:r>
            <a:r>
              <a:rPr lang="en-US" dirty="0" smtClean="0"/>
              <a:t> </a:t>
            </a:r>
            <a:r>
              <a:rPr lang="en-US" dirty="0" smtClean="0"/>
              <a:t>±80)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5075892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(±165, ±80)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5723964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(±190, ±75)</a:t>
            </a:r>
            <a:endParaRPr lang="ru-RU" dirty="0"/>
          </a:p>
        </p:txBody>
      </p:sp>
      <p:sp>
        <p:nvSpPr>
          <p:cNvPr id="14" name="5-конечная звезда 13"/>
          <p:cNvSpPr/>
          <p:nvPr/>
        </p:nvSpPr>
        <p:spPr bwMode="auto">
          <a:xfrm>
            <a:off x="3032122" y="1066591"/>
            <a:ext cx="288032" cy="288032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6594" y="1484784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(±80,</a:t>
            </a:r>
            <a:r>
              <a:rPr lang="en-US" dirty="0" smtClean="0"/>
              <a:t> </a:t>
            </a:r>
            <a:r>
              <a:rPr lang="en-US" dirty="0" smtClean="0"/>
              <a:t>±75)</a:t>
            </a:r>
            <a:endParaRPr lang="ru-RU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6597352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636912"/>
            <a:ext cx="5256584" cy="30008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BPMs are located inside vertical correctors or in free space between elements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3 families of BPMs with different apertures </a:t>
            </a:r>
            <a:r>
              <a:rPr lang="en-US" dirty="0" smtClean="0">
                <a:solidFill>
                  <a:schemeClr val="bg2"/>
                </a:solidFill>
              </a:rPr>
              <a:t>[Yu. Rogovsky talk]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4 BPMs in each half-arc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2 BPMs not far injection</a:t>
            </a:r>
            <a:r>
              <a:rPr lang="en-US" dirty="0" smtClean="0"/>
              <a:t>/</a:t>
            </a:r>
            <a:r>
              <a:rPr lang="en-US" dirty="0" smtClean="0"/>
              <a:t>extraction or near symmetry point in arc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 smtClean="0">
                <a:solidFill>
                  <a:srgbClr val="800000"/>
                </a:solidFill>
                <a:latin typeface="Verdana" pitchFamily="34" charset="0"/>
              </a:rPr>
              <a:t>Pbar</a:t>
            </a: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 optics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364163" y="908050"/>
            <a:ext cx="360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dirty="0">
                <a:cs typeface="Arial" charset="0"/>
              </a:rPr>
              <a:t>Lattice functions of one half-period.</a:t>
            </a:r>
          </a:p>
        </p:txBody>
      </p:sp>
      <p:pic>
        <p:nvPicPr>
          <p:cNvPr id="7" name="Picture 19" descr="pbar_beta_sig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9109075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66038" y="2824163"/>
            <a:ext cx="1333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dirty="0" err="1">
                <a:cs typeface="Arial" charset="0"/>
              </a:rPr>
              <a:t>beamsizes</a:t>
            </a:r>
            <a:endParaRPr lang="en-US" altLang="ru-RU" sz="1600" dirty="0">
              <a:cs typeface="Arial" charset="0"/>
            </a:endParaRPr>
          </a:p>
        </p:txBody>
      </p:sp>
      <p:cxnSp>
        <p:nvCxnSpPr>
          <p:cNvPr id="9" name="Straight Arrow Connector 3"/>
          <p:cNvCxnSpPr/>
          <p:nvPr/>
        </p:nvCxnSpPr>
        <p:spPr>
          <a:xfrm flipH="1" flipV="1">
            <a:off x="1403250" y="3717034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3"/>
          <p:cNvCxnSpPr/>
          <p:nvPr/>
        </p:nvCxnSpPr>
        <p:spPr>
          <a:xfrm flipH="1" flipV="1">
            <a:off x="1979314" y="3717032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3"/>
          <p:cNvCxnSpPr/>
          <p:nvPr/>
        </p:nvCxnSpPr>
        <p:spPr>
          <a:xfrm flipH="1" flipV="1">
            <a:off x="2367462" y="3717032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3"/>
          <p:cNvCxnSpPr/>
          <p:nvPr/>
        </p:nvCxnSpPr>
        <p:spPr>
          <a:xfrm flipH="1" flipV="1">
            <a:off x="3275458" y="3717034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3"/>
          <p:cNvCxnSpPr/>
          <p:nvPr/>
        </p:nvCxnSpPr>
        <p:spPr>
          <a:xfrm flipH="1" flipV="1">
            <a:off x="4311280" y="3717032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3"/>
          <p:cNvCxnSpPr/>
          <p:nvPr/>
        </p:nvCxnSpPr>
        <p:spPr>
          <a:xfrm flipH="1" flipV="1">
            <a:off x="4571602" y="3717032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624" y="530120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ru-RU" dirty="0" err="1" smtClean="0"/>
              <a:t>bar</a:t>
            </a:r>
            <a:r>
              <a:rPr lang="en-US" dirty="0" smtClean="0"/>
              <a:t>: full </a:t>
            </a:r>
            <a:r>
              <a:rPr lang="en-US" dirty="0" err="1" smtClean="0"/>
              <a:t>betatron</a:t>
            </a:r>
            <a:r>
              <a:rPr lang="en-US" dirty="0" smtClean="0"/>
              <a:t> frequencies =&gt; (</a:t>
            </a:r>
            <a:r>
              <a:rPr lang="ru-RU" dirty="0" smtClean="0"/>
              <a:t>4.260, 3.612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Phase advances normalized by 2 Pi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x: 0.128 0.270 0.319 0.763 0.870 0.998</a:t>
            </a:r>
            <a:br>
              <a:rPr lang="ru-RU" dirty="0" smtClean="0"/>
            </a:br>
            <a:r>
              <a:rPr lang="ru-RU" dirty="0" smtClean="0"/>
              <a:t>z: 0.116 0.368 0.456 0.603 0.797 0.842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RIB optics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4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4" name="Picture 5" descr="rib_beta_sig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3013"/>
            <a:ext cx="91090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02263" y="930275"/>
            <a:ext cx="360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>
                <a:cs typeface="Arial" charset="0"/>
              </a:rPr>
              <a:t>Lattice functions of one half-period.</a:t>
            </a:r>
          </a:p>
        </p:txBody>
      </p:sp>
      <p:cxnSp>
        <p:nvCxnSpPr>
          <p:cNvPr id="7" name="Straight Arrow Connector 3"/>
          <p:cNvCxnSpPr/>
          <p:nvPr/>
        </p:nvCxnSpPr>
        <p:spPr>
          <a:xfrm flipH="1" flipV="1">
            <a:off x="1403250" y="3717034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3"/>
          <p:cNvCxnSpPr/>
          <p:nvPr/>
        </p:nvCxnSpPr>
        <p:spPr>
          <a:xfrm flipH="1" flipV="1">
            <a:off x="1979314" y="3717032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3"/>
          <p:cNvCxnSpPr/>
          <p:nvPr/>
        </p:nvCxnSpPr>
        <p:spPr>
          <a:xfrm flipH="1" flipV="1">
            <a:off x="2367462" y="3717032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3"/>
          <p:cNvCxnSpPr/>
          <p:nvPr/>
        </p:nvCxnSpPr>
        <p:spPr>
          <a:xfrm flipH="1" flipV="1">
            <a:off x="3275458" y="3717034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3"/>
          <p:cNvCxnSpPr/>
          <p:nvPr/>
        </p:nvCxnSpPr>
        <p:spPr>
          <a:xfrm flipH="1" flipV="1">
            <a:off x="4311280" y="3717032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3"/>
          <p:cNvCxnSpPr/>
          <p:nvPr/>
        </p:nvCxnSpPr>
        <p:spPr>
          <a:xfrm flipH="1" flipV="1">
            <a:off x="4571602" y="3717032"/>
            <a:ext cx="398" cy="136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7666038" y="2824163"/>
            <a:ext cx="1333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dirty="0" err="1">
                <a:cs typeface="Arial" charset="0"/>
              </a:rPr>
              <a:t>beamsizes</a:t>
            </a:r>
            <a:endParaRPr lang="en-US" altLang="ru-RU" sz="1600" dirty="0"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530120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RIB: full </a:t>
            </a:r>
            <a:r>
              <a:rPr lang="en-US" dirty="0" err="1" smtClean="0"/>
              <a:t>betatron</a:t>
            </a:r>
            <a:r>
              <a:rPr lang="en-US" dirty="0" smtClean="0"/>
              <a:t> frequencies =&gt; </a:t>
            </a:r>
            <a:r>
              <a:rPr lang="en-US" dirty="0" smtClean="0"/>
              <a:t>(3.2586, 3.2863) </a:t>
            </a:r>
            <a:endParaRPr lang="en-US" dirty="0" smtClean="0"/>
          </a:p>
          <a:p>
            <a:r>
              <a:rPr lang="en-US" dirty="0" smtClean="0"/>
              <a:t>Phase advances normalized by 2 Pi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pl-PL" dirty="0" smtClean="0"/>
              <a:t> x: 0.116 0.286 0.324 0.610 0.781 0.804</a:t>
            </a:r>
            <a:br>
              <a:rPr lang="pl-PL" dirty="0" smtClean="0"/>
            </a:br>
            <a:r>
              <a:rPr lang="pl-PL" dirty="0" smtClean="0"/>
              <a:t>z: 0.095 0.271 0.377 0.599 0.766 0.797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81080"/>
            <a:ext cx="8908553" cy="586028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97650"/>
            <a:ext cx="250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BEA2FF-DA09-4763-B1E8-AB1B8B114277}" type="slidenum">
              <a:rPr lang="ru-RU" sz="1400">
                <a:solidFill>
                  <a:srgbClr val="000000"/>
                </a:solidFill>
                <a:latin typeface="Arial Narrow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 bwMode="auto">
          <a:xfrm>
            <a:off x="2339752" y="1412776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Блок-схема: узел 5"/>
          <p:cNvSpPr/>
          <p:nvPr/>
        </p:nvSpPr>
        <p:spPr bwMode="auto">
          <a:xfrm>
            <a:off x="1835696" y="1592816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Блок-схема: узел 6"/>
          <p:cNvSpPr/>
          <p:nvPr/>
        </p:nvSpPr>
        <p:spPr bwMode="auto">
          <a:xfrm>
            <a:off x="899592" y="2240888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Блок-схема: узел 7"/>
          <p:cNvSpPr/>
          <p:nvPr/>
        </p:nvSpPr>
        <p:spPr bwMode="auto">
          <a:xfrm>
            <a:off x="309673" y="3398557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Блок-схема: узел 8"/>
          <p:cNvSpPr/>
          <p:nvPr/>
        </p:nvSpPr>
        <p:spPr bwMode="auto">
          <a:xfrm>
            <a:off x="309673" y="4450967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Блок-схема: узел 9"/>
          <p:cNvSpPr/>
          <p:nvPr/>
        </p:nvSpPr>
        <p:spPr bwMode="auto">
          <a:xfrm>
            <a:off x="935616" y="5625264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Блок-схема: узел 10"/>
          <p:cNvSpPr/>
          <p:nvPr/>
        </p:nvSpPr>
        <p:spPr bwMode="auto">
          <a:xfrm>
            <a:off x="1835696" y="6237312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Блок-схема: узел 11"/>
          <p:cNvSpPr/>
          <p:nvPr/>
        </p:nvSpPr>
        <p:spPr bwMode="auto">
          <a:xfrm>
            <a:off x="2339752" y="6417352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Блок-схема: узел 12"/>
          <p:cNvSpPr/>
          <p:nvPr/>
        </p:nvSpPr>
        <p:spPr bwMode="auto">
          <a:xfrm>
            <a:off x="6557781" y="1390647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Блок-схема: узел 13"/>
          <p:cNvSpPr/>
          <p:nvPr/>
        </p:nvSpPr>
        <p:spPr bwMode="auto">
          <a:xfrm>
            <a:off x="7078425" y="1578961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Блок-схема: узел 14"/>
          <p:cNvSpPr/>
          <p:nvPr/>
        </p:nvSpPr>
        <p:spPr bwMode="auto">
          <a:xfrm>
            <a:off x="7992400" y="2168880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Блок-схема: узел 15"/>
          <p:cNvSpPr/>
          <p:nvPr/>
        </p:nvSpPr>
        <p:spPr bwMode="auto">
          <a:xfrm>
            <a:off x="8632158" y="3384702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Блок-схема: узел 16"/>
          <p:cNvSpPr/>
          <p:nvPr/>
        </p:nvSpPr>
        <p:spPr bwMode="auto">
          <a:xfrm>
            <a:off x="8626617" y="4450967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Блок-схема: узел 17"/>
          <p:cNvSpPr/>
          <p:nvPr/>
        </p:nvSpPr>
        <p:spPr bwMode="auto">
          <a:xfrm>
            <a:off x="7970231" y="5647393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Блок-схема: узел 18"/>
          <p:cNvSpPr/>
          <p:nvPr/>
        </p:nvSpPr>
        <p:spPr bwMode="auto">
          <a:xfrm>
            <a:off x="7070151" y="6273336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Блок-схема: узел 19"/>
          <p:cNvSpPr/>
          <p:nvPr/>
        </p:nvSpPr>
        <p:spPr bwMode="auto">
          <a:xfrm>
            <a:off x="6552240" y="6453336"/>
            <a:ext cx="180000" cy="180000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Блок-схема: узел 20"/>
          <p:cNvSpPr/>
          <p:nvPr/>
        </p:nvSpPr>
        <p:spPr bwMode="auto">
          <a:xfrm>
            <a:off x="8662601" y="3861048"/>
            <a:ext cx="180000" cy="180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Блок-схема: узел 21"/>
          <p:cNvSpPr/>
          <p:nvPr/>
        </p:nvSpPr>
        <p:spPr bwMode="auto">
          <a:xfrm>
            <a:off x="251520" y="3861048"/>
            <a:ext cx="180000" cy="180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Блок-схема: узел 22"/>
          <p:cNvSpPr/>
          <p:nvPr/>
        </p:nvSpPr>
        <p:spPr bwMode="auto">
          <a:xfrm>
            <a:off x="5120354" y="1376792"/>
            <a:ext cx="180000" cy="1800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Блок-схема: узел 23"/>
          <p:cNvSpPr/>
          <p:nvPr/>
        </p:nvSpPr>
        <p:spPr bwMode="auto">
          <a:xfrm>
            <a:off x="5220072" y="6489360"/>
            <a:ext cx="180000" cy="1800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250825" y="246063"/>
            <a:ext cx="88931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800000"/>
                </a:solidFill>
                <a:latin typeface="Verdana" pitchFamily="34" charset="0"/>
              </a:rPr>
              <a:t>Proposed BPM positions (cont.)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cxnSp>
        <p:nvCxnSpPr>
          <p:cNvPr id="27" name="Straight Arrow Connector 3"/>
          <p:cNvCxnSpPr/>
          <p:nvPr/>
        </p:nvCxnSpPr>
        <p:spPr>
          <a:xfrm flipV="1">
            <a:off x="4716016" y="1556792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60032" y="2782669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SEM-grid</a:t>
            </a:r>
          </a:p>
          <a:p>
            <a:r>
              <a:rPr lang="en-US" dirty="0" smtClean="0"/>
              <a:t>Beam Stopper</a:t>
            </a:r>
            <a:endParaRPr lang="ru-RU" dirty="0"/>
          </a:p>
        </p:txBody>
      </p:sp>
      <p:cxnSp>
        <p:nvCxnSpPr>
          <p:cNvPr id="30" name="Straight Arrow Connector 3"/>
          <p:cNvCxnSpPr/>
          <p:nvPr/>
        </p:nvCxnSpPr>
        <p:spPr>
          <a:xfrm flipV="1">
            <a:off x="4211960" y="155679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47864" y="233958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Scraper</a:t>
            </a:r>
            <a:endParaRPr lang="ru-RU" dirty="0"/>
          </a:p>
        </p:txBody>
      </p:sp>
      <p:cxnSp>
        <p:nvCxnSpPr>
          <p:cNvPr id="33" name="Straight Arrow Connector 3"/>
          <p:cNvCxnSpPr/>
          <p:nvPr/>
        </p:nvCxnSpPr>
        <p:spPr>
          <a:xfrm flipV="1">
            <a:off x="6012160" y="155679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92080" y="234888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Scintillator</a:t>
            </a:r>
            <a:r>
              <a:rPr lang="en-US" dirty="0" smtClean="0"/>
              <a:t> Screen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97541" y="371703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FCT</a:t>
            </a:r>
            <a:endParaRPr lang="ru-RU" dirty="0"/>
          </a:p>
        </p:txBody>
      </p:sp>
      <p:cxnSp>
        <p:nvCxnSpPr>
          <p:cNvPr id="37" name="Straight Arrow Connector 3"/>
          <p:cNvCxnSpPr/>
          <p:nvPr/>
        </p:nvCxnSpPr>
        <p:spPr>
          <a:xfrm flipV="1">
            <a:off x="5148064" y="155679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4148</TotalTime>
  <Words>759</Words>
  <Application>Microsoft Office PowerPoint</Application>
  <PresentationFormat>Экран (4:3)</PresentationFormat>
  <Paragraphs>104</Paragraphs>
  <Slides>13</Slides>
  <Notes>8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rogovsky</cp:lastModifiedBy>
  <cp:revision>488</cp:revision>
  <cp:lastPrinted>1601-01-01T00:00:00Z</cp:lastPrinted>
  <dcterms:created xsi:type="dcterms:W3CDTF">2004-05-06T10:32:36Z</dcterms:created>
  <dcterms:modified xsi:type="dcterms:W3CDTF">2014-12-02T07:39:37Z</dcterms:modified>
</cp:coreProperties>
</file>