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71" r:id="rId5"/>
    <p:sldId id="260" r:id="rId6"/>
    <p:sldId id="270" r:id="rId7"/>
    <p:sldId id="267" r:id="rId8"/>
    <p:sldId id="258" r:id="rId9"/>
    <p:sldId id="264" r:id="rId10"/>
    <p:sldId id="26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0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3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5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1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7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2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3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4AB3-6152-4E58-8742-CA77D41B58C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6FA6-E298-4D53-A7AF-46508A65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8" y="539262"/>
            <a:ext cx="12114602" cy="5637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04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Injection/Extraction Kicker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Aleksey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Kasaev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BINP-FAIR-GSI workshop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01.12.2014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96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 of the switch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515" t="6538" r="25007" b="3746"/>
          <a:stretch/>
        </p:blipFill>
        <p:spPr>
          <a:xfrm>
            <a:off x="9573951" y="3722379"/>
            <a:ext cx="1395917" cy="299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9078" y="3722379"/>
            <a:ext cx="6857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Thyratron variant</a:t>
            </a:r>
          </a:p>
          <a:p>
            <a:r>
              <a:rPr lang="en-US" dirty="0" smtClean="0"/>
              <a:t>Type CX2610 	produced by E2V</a:t>
            </a:r>
          </a:p>
          <a:p>
            <a:r>
              <a:rPr lang="en-US" dirty="0" smtClean="0"/>
              <a:t>Peak forward anode voltage 55 kV</a:t>
            </a:r>
            <a:r>
              <a:rPr lang="ru-RU" dirty="0" smtClean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Peak forward anode current 10 kA		</a:t>
            </a:r>
          </a:p>
          <a:p>
            <a:r>
              <a:rPr lang="en-US" dirty="0" smtClean="0"/>
              <a:t>Rate of rise anode current 100 kA/µsec		</a:t>
            </a:r>
          </a:p>
          <a:p>
            <a:r>
              <a:rPr lang="en-US" dirty="0" smtClean="0"/>
              <a:t>The peak inverse voltage, including spike, must not exceed 5 kV for the first 25 </a:t>
            </a:r>
            <a:r>
              <a:rPr lang="en-US" dirty="0" err="1" smtClean="0"/>
              <a:t>ms</a:t>
            </a:r>
            <a:r>
              <a:rPr lang="en-US" dirty="0" smtClean="0"/>
              <a:t> after the anode pulse. It is necessary to put a diode in parallel</a:t>
            </a:r>
            <a:r>
              <a:rPr lang="ru-RU" dirty="0" smtClean="0"/>
              <a:t> </a:t>
            </a:r>
            <a:r>
              <a:rPr lang="en-US" dirty="0" smtClean="0"/>
              <a:t>to the thyratron.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Trigger module MA2709A  produced by E2V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1661" y="1678965"/>
            <a:ext cx="458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Peak forward anode voltage 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Peak forward anode current 	3.7 kA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 of rise anode current 	20 kA/µsec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95645" y="1678964"/>
            <a:ext cx="5158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Variants of switch: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Thyratron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Semiconductor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Pseudospark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scheme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985406"/>
            <a:ext cx="4214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V1 - power supply (nominal voltage 260V, nominal power 600W)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C1, C2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S1, S4 - charging switch (nominal current 150A)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L1-L4 pulse transformer (transformation coefficient 192)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C2- PFN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capacity storage allow to use low power supply. The time charging of this capacities 1sec.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162"/>
          <a:stretch/>
        </p:blipFill>
        <p:spPr>
          <a:xfrm>
            <a:off x="5657850" y="1168241"/>
            <a:ext cx="6322700" cy="34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parameters of the kicker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759823"/>
              </p:ext>
            </p:extLst>
          </p:nvPr>
        </p:nvGraphicFramePr>
        <p:xfrm>
          <a:off x="2297723" y="1019914"/>
          <a:ext cx="8042031" cy="586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8855"/>
                <a:gridCol w="3513176"/>
              </a:tblGrid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Maximum magnetic field, </a:t>
                      </a:r>
                      <a:r>
                        <a:rPr lang="en-US" sz="1800" b="1" dirty="0" err="1">
                          <a:effectLst/>
                        </a:rPr>
                        <a:t>mT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46.3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Direction of kick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horizontal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Horizontal gap X, </a:t>
                      </a:r>
                      <a:r>
                        <a:rPr lang="en-US" sz="1800" b="1" dirty="0" err="1">
                          <a:effectLst/>
                        </a:rPr>
                        <a:t>sm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Vertical gap Y, sm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indent="-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Integrated field of kicker, mT x m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16</a:t>
                      </a:r>
                      <a:r>
                        <a:rPr lang="ru-RU" sz="1800" b="1" dirty="0" smtClean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Number of modules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Effective length , </a:t>
                      </a:r>
                      <a:r>
                        <a:rPr lang="en-US" sz="1800" b="1" dirty="0" err="1">
                          <a:effectLst/>
                        </a:rPr>
                        <a:t>sm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Length of ferrite, sm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Inductance of module, </a:t>
                      </a:r>
                      <a:r>
                        <a:rPr lang="en-US" sz="1800" b="1" dirty="0" smtClean="0">
                          <a:effectLst/>
                        </a:rPr>
                        <a:t>µH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1.3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Peak current on the kickers plates, kA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3.7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Rise/fall of pulse (requirement), nsec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Maximum pulse duration, µsec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PFN impedance (requirement), Ohm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6.5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dI</a:t>
                      </a:r>
                      <a:r>
                        <a:rPr lang="en-US" sz="1800" b="1" dirty="0">
                          <a:effectLst/>
                        </a:rPr>
                        <a:t>/</a:t>
                      </a:r>
                      <a:r>
                        <a:rPr lang="en-US" sz="1800" b="1" dirty="0" err="1">
                          <a:effectLst/>
                        </a:rPr>
                        <a:t>dt</a:t>
                      </a:r>
                      <a:r>
                        <a:rPr lang="en-US" sz="1800" b="1" dirty="0">
                          <a:effectLst/>
                        </a:rPr>
                        <a:t> for </a:t>
                      </a:r>
                      <a:r>
                        <a:rPr lang="en-US" sz="1800" b="1" dirty="0" smtClean="0">
                          <a:effectLst/>
                        </a:rPr>
                        <a:t>switch (not</a:t>
                      </a:r>
                      <a:r>
                        <a:rPr lang="en-US" sz="1800" b="1" baseline="0" dirty="0" smtClean="0">
                          <a:effectLst/>
                        </a:rPr>
                        <a:t> less</a:t>
                      </a:r>
                      <a:r>
                        <a:rPr lang="en-US" sz="1800" b="1" dirty="0" smtClean="0">
                          <a:effectLst/>
                        </a:rPr>
                        <a:t>), </a:t>
                      </a:r>
                      <a:r>
                        <a:rPr lang="en-US" sz="1800" b="1" dirty="0">
                          <a:effectLst/>
                        </a:rPr>
                        <a:t>kA/µs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18.5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Maximum Charging voltage of PFN, kV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Type of thyratron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CX2610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Magnetic Material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8C11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Ferrite thickness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 </a:t>
                      </a:r>
                      <a:r>
                        <a:rPr lang="en-US" sz="1800" b="1" dirty="0" err="1">
                          <a:effectLst/>
                        </a:rPr>
                        <a:t>sm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Field </a:t>
                      </a:r>
                      <a:r>
                        <a:rPr lang="en-US" sz="1800" b="1" dirty="0">
                          <a:effectLst/>
                        </a:rPr>
                        <a:t>inhomogeneity, no more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Undershoot, no more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1.5%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16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field calculation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7478"/>
            <a:ext cx="10662138" cy="53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the ferrite</a:t>
            </a:r>
            <a:endParaRPr lang="ru-RU" dirty="0"/>
          </a:p>
        </p:txBody>
      </p:sp>
      <p:pic>
        <p:nvPicPr>
          <p:cNvPr id="4" name="Объект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4804" r="9116" b="2563"/>
          <a:stretch/>
        </p:blipFill>
        <p:spPr bwMode="auto">
          <a:xfrm>
            <a:off x="838200" y="1989748"/>
            <a:ext cx="446931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2340405"/>
            <a:ext cx="5087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Thickness of ferrite 30 mm</a:t>
            </a:r>
            <a:endParaRPr lang="ru-RU" dirty="0" smtClean="0"/>
          </a:p>
          <a:p>
            <a:r>
              <a:rPr lang="en-US" dirty="0" smtClean="0"/>
              <a:t>Weight of ferrite per module </a:t>
            </a:r>
            <a:r>
              <a:rPr lang="ru-RU" dirty="0" smtClean="0"/>
              <a:t>50 </a:t>
            </a:r>
            <a:r>
              <a:rPr lang="en-US" dirty="0" smtClean="0"/>
              <a:t>kg</a:t>
            </a:r>
          </a:p>
          <a:p>
            <a:r>
              <a:rPr lang="en-US" dirty="0" smtClean="0"/>
              <a:t>Weight of one block C-type 25 kg</a:t>
            </a:r>
          </a:p>
          <a:p>
            <a:r>
              <a:rPr lang="en-US" dirty="0" smtClean="0"/>
              <a:t>Total weight of ferrite for 6 modules 300 kg  </a:t>
            </a:r>
          </a:p>
          <a:p>
            <a:endParaRPr lang="en-US" dirty="0"/>
          </a:p>
          <a:p>
            <a:r>
              <a:rPr lang="en-US" dirty="0" smtClean="0"/>
              <a:t>For calculating take the maximum magnetic field equal 0.15T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6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field distribution along axis X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-1" r="23961" b="67104"/>
          <a:stretch/>
        </p:blipFill>
        <p:spPr bwMode="auto">
          <a:xfrm>
            <a:off x="1101969" y="1733551"/>
            <a:ext cx="6013939" cy="3401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4560" y="2505670"/>
            <a:ext cx="422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 dimension along axis X 180 mm</a:t>
            </a:r>
          </a:p>
          <a:p>
            <a:r>
              <a:rPr lang="en-US" dirty="0" smtClean="0"/>
              <a:t> Nominal magnetic field 	46.3 </a:t>
            </a:r>
            <a:r>
              <a:rPr lang="en-US" dirty="0" err="1" smtClean="0"/>
              <a:t>mT</a:t>
            </a:r>
            <a:endParaRPr lang="en-US" dirty="0"/>
          </a:p>
          <a:p>
            <a:r>
              <a:rPr lang="en-US" dirty="0" smtClean="0"/>
              <a:t>Field </a:t>
            </a:r>
            <a:r>
              <a:rPr lang="en-US" dirty="0" smtClean="0"/>
              <a:t>nonuniformity in </a:t>
            </a:r>
            <a:r>
              <a:rPr lang="en-US" dirty="0" smtClean="0"/>
              <a:t>this direction 0.1</a:t>
            </a:r>
            <a:r>
              <a:rPr lang="en-US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6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field per kicker section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0" y="2276842"/>
            <a:ext cx="7247890" cy="3285638"/>
          </a:xfrm>
        </p:spPr>
      </p:pic>
      <p:sp>
        <p:nvSpPr>
          <p:cNvPr id="5" name="TextBox 4"/>
          <p:cNvSpPr txBox="1"/>
          <p:nvPr/>
        </p:nvSpPr>
        <p:spPr>
          <a:xfrm>
            <a:off x="8118230" y="2413337"/>
            <a:ext cx="3235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the module 50 sm. The spacing between modules 10 sm.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field effective 83 mTm.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2D FEMM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cycle of injection/extraction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8" y="2802915"/>
            <a:ext cx="5958092" cy="2664313"/>
          </a:xfrm>
          <a:prstGeom prst="rect">
            <a:avLst/>
          </a:prstGeom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62" y="2420327"/>
            <a:ext cx="5257950" cy="304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914" y="1970466"/>
            <a:ext cx="47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cycle of kicker in the RIB mode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0616" y="1943567"/>
            <a:ext cx="539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cycle of kicker in the antiproton mode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3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376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Scheme of the Power Supply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13615" r="7749" b="23227"/>
          <a:stretch/>
        </p:blipFill>
        <p:spPr>
          <a:xfrm>
            <a:off x="3118338" y="4124698"/>
            <a:ext cx="8946171" cy="2229210"/>
          </a:xfrm>
        </p:spPr>
      </p:pic>
      <p:sp>
        <p:nvSpPr>
          <p:cNvPr id="10" name="TextBox 9"/>
          <p:cNvSpPr txBox="1"/>
          <p:nvPr/>
        </p:nvSpPr>
        <p:spPr>
          <a:xfrm>
            <a:off x="838200" y="1347263"/>
            <a:ext cx="4730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scheme provides a different polarity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duration of the current pulse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PFN may be consist from the cable line with nominal working voltage 47 kV.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pulse forming line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PFN Impedance 6.7 Ohm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PFN capacity 450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Maximum charging voltage 47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9046" y="1160585"/>
            <a:ext cx="4982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methods of PFN construction: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 line – connected in parallel for to obtain requirement wave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with concentrated parameters – allow to get the requirements parameters with compact dimensions.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line with distributed parameters -  also as previous variant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90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kickers current simulation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7581"/>
            <a:ext cx="7156131" cy="37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420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Injection/Extraction Kicker CR  Aleksey Kasaev  BINP-FAIR-GSI workshop 01.12.2014 </vt:lpstr>
      <vt:lpstr>Main parameters of the kicker</vt:lpstr>
      <vt:lpstr>Magnetic field calculation</vt:lpstr>
      <vt:lpstr>Parameters of the ferrite</vt:lpstr>
      <vt:lpstr>Magnetic field distribution along axis X</vt:lpstr>
      <vt:lpstr>Magnetic field per kicker section</vt:lpstr>
      <vt:lpstr>The time cycle of injection/extraction</vt:lpstr>
      <vt:lpstr>Scheme of the Power Supply</vt:lpstr>
      <vt:lpstr>The kickers current simulation</vt:lpstr>
      <vt:lpstr>Parameters of the switch</vt:lpstr>
      <vt:lpstr>Charging scheme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Injection/Extraction Kicker CR</dc:title>
  <dc:creator>Алексей Касаев</dc:creator>
  <cp:lastModifiedBy>Алексей Касаев</cp:lastModifiedBy>
  <cp:revision>58</cp:revision>
  <dcterms:created xsi:type="dcterms:W3CDTF">2014-11-30T13:57:57Z</dcterms:created>
  <dcterms:modified xsi:type="dcterms:W3CDTF">2014-12-01T12:19:54Z</dcterms:modified>
</cp:coreProperties>
</file>