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9"/>
  </p:notesMasterIdLst>
  <p:handoutMasterIdLst>
    <p:handoutMasterId r:id="rId20"/>
  </p:handoutMasterIdLst>
  <p:sldIdLst>
    <p:sldId id="269" r:id="rId2"/>
    <p:sldId id="676" r:id="rId3"/>
    <p:sldId id="678" r:id="rId4"/>
    <p:sldId id="677" r:id="rId5"/>
    <p:sldId id="679" r:id="rId6"/>
    <p:sldId id="680" r:id="rId7"/>
    <p:sldId id="683" r:id="rId8"/>
    <p:sldId id="688" r:id="rId9"/>
    <p:sldId id="699" r:id="rId10"/>
    <p:sldId id="684" r:id="rId11"/>
    <p:sldId id="698" r:id="rId12"/>
    <p:sldId id="694" r:id="rId13"/>
    <p:sldId id="695" r:id="rId14"/>
    <p:sldId id="670" r:id="rId15"/>
    <p:sldId id="664" r:id="rId16"/>
    <p:sldId id="700" r:id="rId17"/>
    <p:sldId id="652" r:id="rId18"/>
  </p:sldIdLst>
  <p:sldSz cx="9144000" cy="6858000" type="screen4x3"/>
  <p:notesSz cx="6780213" cy="991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CC0000"/>
    <a:srgbClr val="008000"/>
    <a:srgbClr val="FF0000"/>
    <a:srgbClr val="FF9900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860" y="-96"/>
      </p:cViewPr>
      <p:guideLst>
        <p:guide orient="horz" pos="3121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B1E1A79-A57C-4A41-9EC6-15F796835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69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5"/>
            <a:ext cx="4973637" cy="4459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7050"/>
            <a:ext cx="293846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09" tIns="45905" rIns="91809" bIns="4590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2A149B-BEAE-45EF-B3E3-9032100387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764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ir-m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9" name="Picture 10" descr="FAIR_V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 descr="LG_Helmholt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air-me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4"/>
          <p:cNvSpPr>
            <a:spLocks noChangeShapeType="1"/>
          </p:cNvSpPr>
          <p:nvPr userDrawn="1"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6" name="Picture 17" descr="FAIR_V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 descr="LG_Helmholtz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96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08175" y="1958975"/>
            <a:ext cx="53276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616575" cy="1152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835150" y="6597650"/>
            <a:ext cx="4608513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7873-3733-46D4-B8C0-EC086D63C5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16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16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1D35-2286-438D-A4C9-03012BEFD5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9388" y="1341438"/>
            <a:ext cx="8785225" cy="48244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938F-5C2C-432E-8157-1F8EDD428B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316413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71EC-37DE-4706-AF6E-343CE503BC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316413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1036-37A3-4EDA-8C96-8E6DE07DEA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A854-9E90-4228-A9AB-583AD3CA29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7AB0-252F-4E73-A859-0B620D1333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64E3-B247-4949-B2DF-214458AB6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178E-4E7D-46DF-95CF-BEA67385C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5E31-0EE3-453D-97BB-D51E7C76C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C5A4-6AA4-4FB4-83EF-C614530833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2F61-5701-4C4D-8B69-77FDE01D45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DC78-1CA3-4983-A68C-B3FDC4809B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7" name="Line 3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38628" name="Line 4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38629" name="Line 5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38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8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74D66D8-5492-401F-98A0-A3E6EDD4CA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8683" name="Picture 37" descr="LG_Helmholtz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7" name="Line 13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38639" name="Line 15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7" descr="LG_Helmholtz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64550" y="3316110"/>
            <a:ext cx="3957637" cy="10033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Oleksiy Dolinskyy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December 1</a:t>
            </a:r>
            <a:r>
              <a:rPr lang="en-US" sz="2400" baseline="30000" dirty="0" smtClean="0">
                <a:latin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</a:rPr>
              <a:t>, 2014 </a:t>
            </a:r>
          </a:p>
        </p:txBody>
      </p:sp>
      <p:sp>
        <p:nvSpPr>
          <p:cNvPr id="18434" name="WordArt 7"/>
          <p:cNvSpPr>
            <a:spLocks noChangeArrowheads="1" noChangeShapeType="1" noTextEdit="1"/>
          </p:cNvSpPr>
          <p:nvPr/>
        </p:nvSpPr>
        <p:spPr bwMode="auto">
          <a:xfrm>
            <a:off x="2563738" y="2843205"/>
            <a:ext cx="4543010" cy="336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GSI activity at CR project  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6350"/>
            <a:ext cx="7459662" cy="119697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ekton Pro" pitchFamily="34" charset="0"/>
              </a:rPr>
              <a:t> Stochastic cooling </a:t>
            </a:r>
          </a:p>
        </p:txBody>
      </p:sp>
      <p:sp>
        <p:nvSpPr>
          <p:cNvPr id="44034" name="Text Box 17"/>
          <p:cNvSpPr txBox="1">
            <a:spLocks noChangeArrowheads="1"/>
          </p:cNvSpPr>
          <p:nvPr/>
        </p:nvSpPr>
        <p:spPr bwMode="auto">
          <a:xfrm>
            <a:off x="6234113" y="2139950"/>
            <a:ext cx="27826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Times New Roman" pitchFamily="18" charset="0"/>
              </a:rPr>
              <a:t>MSV </a:t>
            </a:r>
            <a:r>
              <a:rPr lang="de-DE" sz="1400" b="1" dirty="0" err="1" smtClean="0">
                <a:solidFill>
                  <a:srgbClr val="FF0000"/>
                </a:solidFill>
                <a:latin typeface="Times New Roman" pitchFamily="18" charset="0"/>
              </a:rPr>
              <a:t>version</a:t>
            </a:r>
            <a:r>
              <a:rPr lang="de-DE" sz="1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</a:rPr>
              <a:t>2 </a:t>
            </a:r>
            <a:r>
              <a:rPr lang="en-US" sz="1400" b="1" dirty="0">
                <a:latin typeface="Times New Roman" pitchFamily="18" charset="0"/>
              </a:rPr>
              <a:t>Pickup tanks (1-2 GHz) </a:t>
            </a:r>
          </a:p>
          <a:p>
            <a:r>
              <a:rPr lang="en-US" sz="1400" b="1" dirty="0">
                <a:latin typeface="Times New Roman" pitchFamily="18" charset="0"/>
              </a:rPr>
              <a:t>2 Kicker tanks (1-2 GHz)</a:t>
            </a:r>
          </a:p>
          <a:p>
            <a:r>
              <a:rPr lang="en-US" sz="1400" b="1" dirty="0">
                <a:latin typeface="Times New Roman" pitchFamily="18" charset="0"/>
              </a:rPr>
              <a:t>1 Palmer Pickup tank </a:t>
            </a:r>
          </a:p>
          <a:p>
            <a:r>
              <a:rPr lang="en-US" sz="1600" b="1" dirty="0">
                <a:latin typeface="Times New Roman" pitchFamily="18" charset="0"/>
              </a:rPr>
              <a:t>produced by GSI must be </a:t>
            </a:r>
          </a:p>
          <a:p>
            <a:r>
              <a:rPr lang="en-US" sz="1600" b="1" dirty="0">
                <a:latin typeface="Times New Roman" pitchFamily="18" charset="0"/>
              </a:rPr>
              <a:t>integrated in the CR</a:t>
            </a:r>
          </a:p>
          <a:p>
            <a:endParaRPr lang="en-US" sz="1600" b="1" dirty="0">
              <a:latin typeface="Times New Roman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After CR upgrade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</a:rPr>
              <a:t>1 – Pickup tank (2-4 GHz)</a:t>
            </a:r>
          </a:p>
          <a:p>
            <a:r>
              <a:rPr lang="en-US" sz="1400" b="1" dirty="0">
                <a:latin typeface="Times New Roman" pitchFamily="18" charset="0"/>
              </a:rPr>
              <a:t>1 – Kicker tank (2-4 GHz)</a:t>
            </a:r>
          </a:p>
          <a:p>
            <a:r>
              <a:rPr lang="en-US" sz="1600" b="1" dirty="0" smtClean="0">
                <a:latin typeface="Times New Roman" pitchFamily="18" charset="0"/>
              </a:rPr>
              <a:t>The space and </a:t>
            </a:r>
            <a:r>
              <a:rPr lang="en-US" sz="1600" b="1" dirty="0" err="1" smtClean="0">
                <a:latin typeface="Times New Roman" pitchFamily="18" charset="0"/>
              </a:rPr>
              <a:t>infrastrucutre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</a:p>
          <a:p>
            <a:r>
              <a:rPr lang="en-US" sz="1600" b="1" dirty="0" smtClean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must </a:t>
            </a:r>
            <a:r>
              <a:rPr lang="en-US" sz="1600" b="1" dirty="0">
                <a:latin typeface="Times New Roman" pitchFamily="18" charset="0"/>
              </a:rPr>
              <a:t>be reserved </a:t>
            </a:r>
            <a:r>
              <a:rPr lang="en-US" sz="1600" b="1" dirty="0" smtClean="0">
                <a:latin typeface="Times New Roman" pitchFamily="18" charset="0"/>
              </a:rPr>
              <a:t>now. 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</a:endParaRPr>
          </a:p>
        </p:txBody>
      </p:sp>
      <p:pic>
        <p:nvPicPr>
          <p:cNvPr id="44035" name="Grafik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457325"/>
            <a:ext cx="5873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14"/>
          <p:cNvSpPr txBox="1">
            <a:spLocks noChangeArrowheads="1"/>
          </p:cNvSpPr>
          <p:nvPr/>
        </p:nvSpPr>
        <p:spPr bwMode="auto">
          <a:xfrm rot="3360486">
            <a:off x="-183356" y="4604544"/>
            <a:ext cx="134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Times New Roman" pitchFamily="18" charset="0"/>
              </a:rPr>
              <a:t>Palmer cooling PU</a:t>
            </a:r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 flipH="1">
            <a:off x="762000" y="3933825"/>
            <a:ext cx="13335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Line 18"/>
          <p:cNvSpPr>
            <a:spLocks noChangeShapeType="1"/>
          </p:cNvSpPr>
          <p:nvPr/>
        </p:nvSpPr>
        <p:spPr bwMode="auto">
          <a:xfrm flipH="1" flipV="1">
            <a:off x="2276475" y="2209800"/>
            <a:ext cx="223838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Line 19"/>
          <p:cNvSpPr>
            <a:spLocks noChangeShapeType="1"/>
          </p:cNvSpPr>
          <p:nvPr/>
        </p:nvSpPr>
        <p:spPr bwMode="auto">
          <a:xfrm flipH="1">
            <a:off x="2447925" y="4362450"/>
            <a:ext cx="417513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Line 21"/>
          <p:cNvSpPr>
            <a:spLocks noChangeShapeType="1"/>
          </p:cNvSpPr>
          <p:nvPr/>
        </p:nvSpPr>
        <p:spPr bwMode="auto">
          <a:xfrm flipH="1">
            <a:off x="2265363" y="4121150"/>
            <a:ext cx="600075" cy="1147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4041" name="Picture 22" descr="SC_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2813050"/>
            <a:ext cx="24003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Line 18"/>
          <p:cNvSpPr>
            <a:spLocks noChangeShapeType="1"/>
          </p:cNvSpPr>
          <p:nvPr/>
        </p:nvSpPr>
        <p:spPr bwMode="auto">
          <a:xfrm flipH="1" flipV="1">
            <a:off x="2379663" y="2209800"/>
            <a:ext cx="18573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V="1">
            <a:off x="3971925" y="2209800"/>
            <a:ext cx="20955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19"/>
          <p:cNvSpPr>
            <a:spLocks noChangeShapeType="1"/>
          </p:cNvSpPr>
          <p:nvPr/>
        </p:nvSpPr>
        <p:spPr bwMode="auto">
          <a:xfrm flipH="1">
            <a:off x="2654300" y="4351338"/>
            <a:ext cx="417513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1"/>
          <p:cNvSpPr>
            <a:spLocks noChangeShapeType="1"/>
          </p:cNvSpPr>
          <p:nvPr/>
        </p:nvSpPr>
        <p:spPr bwMode="auto">
          <a:xfrm flipV="1">
            <a:off x="2266950" y="5414963"/>
            <a:ext cx="1111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2"/>
          <p:cNvSpPr>
            <a:spLocks noChangeShapeType="1"/>
          </p:cNvSpPr>
          <p:nvPr/>
        </p:nvSpPr>
        <p:spPr bwMode="auto">
          <a:xfrm flipH="1" flipV="1">
            <a:off x="2387600" y="5414963"/>
            <a:ext cx="0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Text Box 13"/>
          <p:cNvSpPr txBox="1">
            <a:spLocks noChangeArrowheads="1"/>
          </p:cNvSpPr>
          <p:nvPr/>
        </p:nvSpPr>
        <p:spPr bwMode="auto">
          <a:xfrm>
            <a:off x="549275" y="6054725"/>
            <a:ext cx="245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 Pick-Ups (1-2 GHz)</a:t>
            </a:r>
          </a:p>
        </p:txBody>
      </p:sp>
      <p:sp>
        <p:nvSpPr>
          <p:cNvPr id="44048" name="Text Box 13"/>
          <p:cNvSpPr txBox="1">
            <a:spLocks noChangeArrowheads="1"/>
          </p:cNvSpPr>
          <p:nvPr/>
        </p:nvSpPr>
        <p:spPr bwMode="auto">
          <a:xfrm>
            <a:off x="2862263" y="5735638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 Pick-Up (2-4 GHz)</a:t>
            </a:r>
          </a:p>
        </p:txBody>
      </p:sp>
      <p:sp>
        <p:nvSpPr>
          <p:cNvPr id="44049" name="Text Box 13"/>
          <p:cNvSpPr txBox="1">
            <a:spLocks noChangeArrowheads="1"/>
          </p:cNvSpPr>
          <p:nvPr/>
        </p:nvSpPr>
        <p:spPr bwMode="auto">
          <a:xfrm>
            <a:off x="4462463" y="1477963"/>
            <a:ext cx="220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 Kicker (2-4 GHz)</a:t>
            </a:r>
          </a:p>
        </p:txBody>
      </p:sp>
      <p:cxnSp>
        <p:nvCxnSpPr>
          <p:cNvPr id="44050" name="Gerade Verbindung mit Pfeil 2"/>
          <p:cNvCxnSpPr>
            <a:cxnSpLocks noChangeShapeType="1"/>
          </p:cNvCxnSpPr>
          <p:nvPr/>
        </p:nvCxnSpPr>
        <p:spPr bwMode="auto">
          <a:xfrm flipV="1">
            <a:off x="603250" y="4486275"/>
            <a:ext cx="73025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51" name="Line 18"/>
          <p:cNvSpPr>
            <a:spLocks noChangeShapeType="1"/>
          </p:cNvSpPr>
          <p:nvPr/>
        </p:nvSpPr>
        <p:spPr bwMode="auto">
          <a:xfrm flipH="1">
            <a:off x="4181475" y="1878013"/>
            <a:ext cx="72390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18"/>
          <p:cNvSpPr>
            <a:spLocks noChangeShapeType="1"/>
          </p:cNvSpPr>
          <p:nvPr/>
        </p:nvSpPr>
        <p:spPr bwMode="auto">
          <a:xfrm flipH="1" flipV="1">
            <a:off x="2654300" y="5432425"/>
            <a:ext cx="801688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37288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EEB7C9-28AA-4AF7-BBD7-68AC22CD5E79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2179" y="258591"/>
            <a:ext cx="9144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600" b="1" dirty="0" smtClean="0"/>
              <a:t>Status </a:t>
            </a:r>
            <a:r>
              <a:rPr lang="de-DE" altLang="de-DE" sz="3600" b="1" dirty="0" err="1" smtClean="0"/>
              <a:t>Stochastic</a:t>
            </a:r>
            <a:r>
              <a:rPr lang="de-DE" altLang="de-DE" sz="3600" b="1" dirty="0" smtClean="0"/>
              <a:t> </a:t>
            </a:r>
            <a:r>
              <a:rPr lang="de-DE" altLang="de-DE" sz="3600" b="1" dirty="0" err="1"/>
              <a:t>Cooling</a:t>
            </a:r>
            <a:r>
              <a:rPr lang="de-DE" altLang="de-DE" sz="3600" b="1" dirty="0"/>
              <a:t> System</a:t>
            </a:r>
          </a:p>
        </p:txBody>
      </p:sp>
      <p:pic>
        <p:nvPicPr>
          <p:cNvPr id="15364" name="Picture 6" descr="tr_cp_Schlitzseite_96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59" y="5224220"/>
            <a:ext cx="1416005" cy="1150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369175" y="5490151"/>
            <a:ext cx="1757363" cy="619125"/>
          </a:xfrm>
          <a:prstGeom prst="rect">
            <a:avLst/>
          </a:prstGeom>
          <a:solidFill>
            <a:srgbClr val="A2BD75">
              <a:alpha val="27843"/>
            </a:srgbClr>
          </a:solidFill>
          <a:ln w="12700" algn="ctr">
            <a:solidFill>
              <a:srgbClr val="A2BD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de-DE" sz="1400" dirty="0">
                <a:ea typeface="ＭＳ Ｐゴシック" pitchFamily="34" charset="-128"/>
              </a:rPr>
              <a:t>Prototype electrode</a:t>
            </a:r>
            <a:br>
              <a:rPr lang="en-US" altLang="de-DE" sz="1400" dirty="0">
                <a:ea typeface="ＭＳ Ｐゴシック" pitchFamily="34" charset="-128"/>
              </a:rPr>
            </a:br>
            <a:r>
              <a:rPr lang="en-US" altLang="de-DE" sz="1400" dirty="0">
                <a:ea typeface="ＭＳ Ｐゴシック" pitchFamily="34" charset="-128"/>
              </a:rPr>
              <a:t>(ß = 0.83-0.97)</a:t>
            </a:r>
          </a:p>
        </p:txBody>
      </p:sp>
      <p:grpSp>
        <p:nvGrpSpPr>
          <p:cNvPr id="15366" name="Gruppieren 1"/>
          <p:cNvGrpSpPr>
            <a:grpSpLocks/>
          </p:cNvGrpSpPr>
          <p:nvPr/>
        </p:nvGrpSpPr>
        <p:grpSpPr bwMode="auto">
          <a:xfrm>
            <a:off x="4805362" y="1150479"/>
            <a:ext cx="4338638" cy="3571875"/>
            <a:chOff x="4356099" y="908050"/>
            <a:chExt cx="4338000" cy="3571875"/>
          </a:xfrm>
        </p:grpSpPr>
        <p:pic>
          <p:nvPicPr>
            <p:cNvPr id="15380" name="Picture 4" descr="15_1303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908050"/>
              <a:ext cx="4332288" cy="28908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1" name="Text Box 4"/>
            <p:cNvSpPr txBox="1">
              <a:spLocks noChangeArrowheads="1"/>
            </p:cNvSpPr>
            <p:nvPr/>
          </p:nvSpPr>
          <p:spPr bwMode="auto">
            <a:xfrm>
              <a:off x="4356099" y="3860800"/>
              <a:ext cx="4338000" cy="619125"/>
            </a:xfrm>
            <a:prstGeom prst="rect">
              <a:avLst/>
            </a:prstGeom>
            <a:solidFill>
              <a:srgbClr val="A2BD75">
                <a:alpha val="27843"/>
              </a:srgbClr>
            </a:solidFill>
            <a:ln w="12700" algn="ctr">
              <a:solidFill>
                <a:srgbClr val="A2BD7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0000" bIns="9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de-DE" sz="1400"/>
                <a:t>Prototype stochastic cooling tank with PU movers, cold heads (20 K) and cooled pre-amplifiers</a:t>
              </a:r>
            </a:p>
          </p:txBody>
        </p:sp>
      </p:grp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277975" y="1370132"/>
            <a:ext cx="3994922" cy="828089"/>
          </a:xfrm>
          <a:prstGeom prst="rect">
            <a:avLst/>
          </a:prstGeom>
          <a:solidFill>
            <a:srgbClr val="A2BD75">
              <a:alpha val="27843"/>
            </a:srgbClr>
          </a:solidFill>
          <a:ln w="12700" algn="ctr">
            <a:solidFill>
              <a:srgbClr val="A2BD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0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e-DE" altLang="de-DE" sz="1400" b="1" dirty="0" smtClean="0"/>
              <a:t> </a:t>
            </a:r>
            <a:r>
              <a:rPr lang="de-DE" altLang="de-DE" sz="1400" dirty="0"/>
              <a:t>2 </a:t>
            </a:r>
            <a:r>
              <a:rPr lang="de-DE" altLang="de-DE" sz="1400" dirty="0" err="1"/>
              <a:t>new</a:t>
            </a:r>
            <a:r>
              <a:rPr lang="de-DE" altLang="de-DE" sz="1400" dirty="0"/>
              <a:t> linear </a:t>
            </a:r>
            <a:r>
              <a:rPr lang="de-DE" altLang="de-DE" sz="1400" dirty="0" err="1"/>
              <a:t>motor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drive</a:t>
            </a:r>
            <a:r>
              <a:rPr lang="de-DE" altLang="de-DE" sz="1400" dirty="0"/>
              <a:t> </a:t>
            </a:r>
            <a:r>
              <a:rPr lang="de-DE" altLang="de-DE" sz="1400" dirty="0" err="1" smtClean="0"/>
              <a:t>units</a:t>
            </a:r>
            <a:r>
              <a:rPr lang="de-DE" altLang="de-DE" sz="1400" dirty="0" smtClean="0"/>
              <a:t> </a:t>
            </a:r>
            <a:r>
              <a:rPr lang="de-DE" altLang="de-DE" sz="1400" dirty="0" err="1"/>
              <a:t>designed</a:t>
            </a:r>
            <a:r>
              <a:rPr lang="de-DE" altLang="de-DE" sz="1400" dirty="0"/>
              <a:t> </a:t>
            </a:r>
            <a:r>
              <a:rPr lang="de-DE" altLang="de-DE" sz="1400" dirty="0" err="1"/>
              <a:t>and</a:t>
            </a:r>
            <a:r>
              <a:rPr lang="de-DE" altLang="de-DE" sz="1400" dirty="0"/>
              <a:t> </a:t>
            </a:r>
            <a:r>
              <a:rPr lang="de-DE" altLang="de-DE" sz="1400" dirty="0" err="1" smtClean="0"/>
              <a:t>manufactured</a:t>
            </a:r>
            <a:r>
              <a:rPr lang="de-DE" altLang="de-DE" sz="1400" dirty="0" smtClean="0"/>
              <a:t>, </a:t>
            </a:r>
            <a:r>
              <a:rPr lang="de-DE" altLang="de-DE" sz="1400" dirty="0" err="1" smtClean="0"/>
              <a:t>assembled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and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now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under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test</a:t>
            </a:r>
            <a:endParaRPr lang="de-DE" altLang="de-DE" sz="1400" dirty="0" smtClean="0"/>
          </a:p>
          <a:p>
            <a:pPr algn="l" eaLnBrk="1" hangingPunct="1"/>
            <a:r>
              <a:rPr lang="de-DE" altLang="de-DE" sz="1400" dirty="0" smtClean="0"/>
              <a:t>(</a:t>
            </a:r>
            <a:r>
              <a:rPr lang="de-DE" altLang="de-DE" sz="1400" dirty="0" err="1" smtClean="0"/>
              <a:t>mechanical</a:t>
            </a:r>
            <a:r>
              <a:rPr lang="de-DE" altLang="de-DE" sz="1400" dirty="0" smtClean="0"/>
              <a:t>, </a:t>
            </a:r>
            <a:r>
              <a:rPr lang="de-DE" altLang="de-DE" sz="1400" dirty="0" err="1" smtClean="0"/>
              <a:t>electronics</a:t>
            </a:r>
            <a:r>
              <a:rPr lang="de-DE" altLang="de-DE" sz="1400" dirty="0" smtClean="0"/>
              <a:t>, </a:t>
            </a:r>
            <a:r>
              <a:rPr lang="de-DE" altLang="de-DE" sz="1400" dirty="0" err="1" smtClean="0"/>
              <a:t>software</a:t>
            </a:r>
            <a:r>
              <a:rPr lang="de-DE" altLang="de-DE" sz="1400" dirty="0" smtClean="0"/>
              <a:t>)</a:t>
            </a:r>
            <a:endParaRPr lang="de-DE" altLang="de-DE" sz="14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4" y="2299776"/>
            <a:ext cx="3066335" cy="2294391"/>
          </a:xfrm>
          <a:prstGeom prst="rect">
            <a:avLst/>
          </a:prstGeom>
        </p:spPr>
      </p:pic>
      <p:pic>
        <p:nvPicPr>
          <p:cNvPr id="2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79" y="4293024"/>
            <a:ext cx="2826326" cy="21201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2030" y="17655"/>
            <a:ext cx="7019925" cy="1196975"/>
          </a:xfrm>
        </p:spPr>
        <p:txBody>
          <a:bodyPr/>
          <a:lstStyle/>
          <a:p>
            <a:r>
              <a:rPr lang="de-DE" b="1" dirty="0" smtClean="0"/>
              <a:t>Status </a:t>
            </a:r>
            <a:r>
              <a:rPr lang="de-DE" b="1" dirty="0" err="1" smtClean="0"/>
              <a:t>Stochastic</a:t>
            </a:r>
            <a:r>
              <a:rPr lang="de-DE" b="1" dirty="0" smtClean="0"/>
              <a:t> </a:t>
            </a:r>
            <a:r>
              <a:rPr lang="de-DE" b="1" dirty="0" err="1" smtClean="0"/>
              <a:t>cooling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7" y="1341438"/>
            <a:ext cx="8708239" cy="4824412"/>
          </a:xfrm>
        </p:spPr>
        <p:txBody>
          <a:bodyPr/>
          <a:lstStyle/>
          <a:p>
            <a:pPr marL="0" lvl="0" indent="0">
              <a:buNone/>
            </a:pP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Pick-up </a:t>
            </a: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tanks and electrodes: </a:t>
            </a:r>
            <a:endParaRPr lang="en-GB" sz="1200" b="1" dirty="0" smtClean="0">
              <a:solidFill>
                <a:srgbClr val="0033CC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en-GB" sz="1200" b="1" dirty="0" smtClean="0">
                <a:latin typeface="Verdana" pitchFamily="34" charset="0"/>
              </a:rPr>
              <a:t>Prototype </a:t>
            </a:r>
            <a:r>
              <a:rPr lang="en-GB" sz="1200" b="1" dirty="0" smtClean="0">
                <a:latin typeface="Verdana" pitchFamily="34" charset="0"/>
              </a:rPr>
              <a:t>Pick-Up tank </a:t>
            </a:r>
            <a:r>
              <a:rPr lang="en-GB" sz="1200" b="1" dirty="0" smtClean="0">
                <a:latin typeface="Verdana" pitchFamily="34" charset="0"/>
              </a:rPr>
              <a:t>is </a:t>
            </a:r>
            <a:r>
              <a:rPr lang="de-DE" altLang="de-DE" sz="1200" b="1" dirty="0" err="1" smtClean="0"/>
              <a:t>ongoing</a:t>
            </a:r>
            <a:r>
              <a:rPr lang="de-DE" altLang="de-DE" sz="1200" b="1" dirty="0" smtClean="0"/>
              <a:t> </a:t>
            </a:r>
            <a:r>
              <a:rPr lang="de-DE" altLang="de-DE" sz="1200" b="1" dirty="0" err="1" smtClean="0"/>
              <a:t>to</a:t>
            </a:r>
            <a:r>
              <a:rPr lang="de-DE" altLang="de-DE" sz="1200" b="1" dirty="0" smtClean="0"/>
              <a:t> </a:t>
            </a:r>
            <a:r>
              <a:rPr lang="de-DE" altLang="de-DE" sz="1200" b="1" dirty="0" err="1" smtClean="0"/>
              <a:t>reassembly</a:t>
            </a:r>
            <a:r>
              <a:rPr lang="de-DE" altLang="de-DE" sz="1200" b="1" dirty="0"/>
              <a:t>, </a:t>
            </a:r>
            <a:r>
              <a:rPr lang="de-DE" altLang="de-DE" sz="1200" b="1" dirty="0" err="1" smtClean="0"/>
              <a:t>tests</a:t>
            </a:r>
            <a:r>
              <a:rPr lang="de-DE" altLang="de-DE" sz="1200" b="1" dirty="0" smtClean="0"/>
              <a:t> </a:t>
            </a:r>
            <a:r>
              <a:rPr lang="de-DE" altLang="de-DE" sz="1200" b="1" dirty="0"/>
              <a:t>at </a:t>
            </a:r>
            <a:r>
              <a:rPr lang="de-DE" altLang="de-DE" sz="1200" b="1" dirty="0" err="1" smtClean="0"/>
              <a:t>very</a:t>
            </a:r>
            <a:r>
              <a:rPr lang="de-DE" altLang="de-DE" sz="1200" b="1" dirty="0" smtClean="0"/>
              <a:t> </a:t>
            </a:r>
            <a:r>
              <a:rPr lang="de-DE" altLang="de-DE" sz="1200" b="1" dirty="0" err="1" smtClean="0"/>
              <a:t>low</a:t>
            </a:r>
            <a:r>
              <a:rPr lang="de-DE" altLang="de-DE" sz="1200" b="1" dirty="0" smtClean="0"/>
              <a:t>  </a:t>
            </a:r>
            <a:r>
              <a:rPr lang="de-DE" altLang="de-DE" sz="1200" b="1" dirty="0" err="1" smtClean="0"/>
              <a:t>temperature</a:t>
            </a:r>
            <a:r>
              <a:rPr lang="de-DE" altLang="de-DE" sz="1200" b="1" dirty="0" smtClean="0"/>
              <a:t>. 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sz="1200" dirty="0" smtClean="0">
                <a:latin typeface="Verdana" pitchFamily="34" charset="0"/>
              </a:rPr>
              <a:t>-Motor </a:t>
            </a:r>
            <a:r>
              <a:rPr lang="en-GB" sz="1200" dirty="0">
                <a:latin typeface="Verdana" pitchFamily="34" charset="0"/>
              </a:rPr>
              <a:t>drive units: successfully tested, improvements underway; emergency switch in fabrication for work safety.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sz="1200" dirty="0">
                <a:latin typeface="Verdana" pitchFamily="34" charset="0"/>
              </a:rPr>
              <a:t>-First successful function test of He </a:t>
            </a:r>
            <a:r>
              <a:rPr lang="en-GB" sz="1200" dirty="0" err="1">
                <a:latin typeface="Verdana" pitchFamily="34" charset="0"/>
              </a:rPr>
              <a:t>cryoheads</a:t>
            </a:r>
            <a:r>
              <a:rPr lang="en-GB" sz="1200" dirty="0">
                <a:latin typeface="Verdana" pitchFamily="34" charset="0"/>
              </a:rPr>
              <a:t> and </a:t>
            </a:r>
            <a:r>
              <a:rPr lang="en-GB" sz="1200" dirty="0" err="1">
                <a:latin typeface="Verdana" pitchFamily="34" charset="0"/>
              </a:rPr>
              <a:t>cryocompressors</a:t>
            </a:r>
            <a:r>
              <a:rPr lang="en-GB" sz="1200" dirty="0">
                <a:latin typeface="Verdana" pitchFamily="34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sz="1200" dirty="0">
                <a:latin typeface="Verdana" pitchFamily="34" charset="0"/>
              </a:rPr>
              <a:t>-Ongoing preparations for </a:t>
            </a:r>
            <a:r>
              <a:rPr lang="en-GB" sz="1200" dirty="0" err="1">
                <a:latin typeface="Verdana" pitchFamily="34" charset="0"/>
              </a:rPr>
              <a:t>cryotests</a:t>
            </a:r>
            <a:r>
              <a:rPr lang="en-GB" sz="1200" dirty="0">
                <a:latin typeface="Verdana" pitchFamily="34" charset="0"/>
              </a:rPr>
              <a:t> in the tank.</a:t>
            </a:r>
            <a:endParaRPr lang="de-DE" altLang="de-DE" sz="1200" b="1" dirty="0"/>
          </a:p>
          <a:p>
            <a:pPr marL="0" indent="0">
              <a:buNone/>
            </a:pP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Palmer </a:t>
            </a: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pick-up: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sz="1200" b="1" dirty="0" smtClean="0">
                <a:latin typeface="Verdana" pitchFamily="34" charset="0"/>
              </a:rPr>
              <a:t>Engineering </a:t>
            </a:r>
            <a:r>
              <a:rPr lang="en-GB" sz="1200" b="1" dirty="0">
                <a:latin typeface="Verdana" pitchFamily="34" charset="0"/>
              </a:rPr>
              <a:t>activities for </a:t>
            </a:r>
            <a:r>
              <a:rPr lang="en-GB" sz="1200" b="1" dirty="0" err="1">
                <a:latin typeface="Verdana" pitchFamily="34" charset="0"/>
              </a:rPr>
              <a:t>Faltin</a:t>
            </a:r>
            <a:r>
              <a:rPr lang="en-GB" sz="1200" b="1" dirty="0">
                <a:latin typeface="Verdana" pitchFamily="34" charset="0"/>
              </a:rPr>
              <a:t> </a:t>
            </a:r>
            <a:r>
              <a:rPr lang="en-GB" sz="1200" b="1" dirty="0" smtClean="0">
                <a:latin typeface="Verdana" pitchFamily="34" charset="0"/>
              </a:rPr>
              <a:t>electrodes: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sz="1200" dirty="0" smtClean="0">
                <a:latin typeface="Verdana" pitchFamily="34" charset="0"/>
              </a:rPr>
              <a:t>-Manufacturing/procurement </a:t>
            </a:r>
            <a:r>
              <a:rPr lang="en-GB" sz="1200" dirty="0">
                <a:latin typeface="Verdana" pitchFamily="34" charset="0"/>
              </a:rPr>
              <a:t>of prototype </a:t>
            </a:r>
            <a:r>
              <a:rPr lang="en-GB" sz="1200" dirty="0" err="1">
                <a:latin typeface="Verdana" pitchFamily="34" charset="0"/>
              </a:rPr>
              <a:t>Faltin</a:t>
            </a:r>
            <a:r>
              <a:rPr lang="en-GB" sz="1200" dirty="0">
                <a:latin typeface="Verdana" pitchFamily="34" charset="0"/>
              </a:rPr>
              <a:t> electrodes </a:t>
            </a:r>
            <a:r>
              <a:rPr lang="en-GB" sz="1200" dirty="0" smtClean="0">
                <a:latin typeface="Verdana" pitchFamily="34" charset="0"/>
              </a:rPr>
              <a:t>underway;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GB" sz="1200" dirty="0" smtClean="0">
                <a:latin typeface="Verdana" pitchFamily="34" charset="0"/>
              </a:rPr>
              <a:t>-HF </a:t>
            </a:r>
            <a:r>
              <a:rPr lang="en-GB" sz="1200" dirty="0">
                <a:latin typeface="Verdana" pitchFamily="34" charset="0"/>
              </a:rPr>
              <a:t>Simulations on mode damping in the </a:t>
            </a:r>
            <a:r>
              <a:rPr lang="en-GB" sz="1200" dirty="0" smtClean="0">
                <a:latin typeface="Verdana" pitchFamily="34" charset="0"/>
              </a:rPr>
              <a:t>tank.</a:t>
            </a:r>
            <a:endParaRPr lang="en-GB" sz="12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Kicker </a:t>
            </a: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electrodes and it tanks:</a:t>
            </a:r>
            <a:r>
              <a:rPr lang="en-GB" sz="1200" b="1" dirty="0" smtClean="0">
                <a:latin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en-GB" sz="1200" b="1" dirty="0" smtClean="0">
                <a:latin typeface="Verdana" pitchFamily="34" charset="0"/>
              </a:rPr>
              <a:t>No activity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Software</a:t>
            </a: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: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GB" sz="1200" dirty="0" smtClean="0">
                <a:latin typeface="Verdana" pitchFamily="34" charset="0"/>
              </a:rPr>
              <a:t>- FOPLEQ 1D, 2D codes has been developed (</a:t>
            </a:r>
            <a:r>
              <a:rPr lang="en-GB" sz="1200" dirty="0" smtClean="0">
                <a:latin typeface="Verdana" pitchFamily="34" charset="0"/>
              </a:rPr>
              <a:t>Solu</a:t>
            </a:r>
            <a:r>
              <a:rPr lang="en-GB" sz="1200" dirty="0" smtClean="0">
                <a:latin typeface="Verdana" pitchFamily="34" charset="0"/>
              </a:rPr>
              <a:t>tion of </a:t>
            </a:r>
            <a:r>
              <a:rPr lang="en-GB" sz="1200" dirty="0" err="1" smtClean="0">
                <a:latin typeface="Verdana" pitchFamily="34" charset="0"/>
              </a:rPr>
              <a:t>Focker</a:t>
            </a:r>
            <a:r>
              <a:rPr lang="en-GB" sz="1200" dirty="0" smtClean="0">
                <a:latin typeface="Verdana" pitchFamily="34" charset="0"/>
              </a:rPr>
              <a:t>-Planck Equation (1D, 2D))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GB" sz="1200" dirty="0" smtClean="0">
                <a:latin typeface="Verdana" pitchFamily="34" charset="0"/>
              </a:rPr>
              <a:t> -MPT code is developed (Multi Particle </a:t>
            </a:r>
            <a:r>
              <a:rPr lang="en-GB" sz="1200" dirty="0">
                <a:latin typeface="Verdana" pitchFamily="34" charset="0"/>
              </a:rPr>
              <a:t>T</a:t>
            </a:r>
            <a:r>
              <a:rPr lang="en-GB" sz="1200" dirty="0" smtClean="0">
                <a:latin typeface="Verdana" pitchFamily="34" charset="0"/>
              </a:rPr>
              <a:t>racking in time domain approach) </a:t>
            </a:r>
            <a:endParaRPr lang="en-GB" sz="1200" dirty="0">
              <a:latin typeface="Verdana" pitchFamily="34" charset="0"/>
            </a:endParaRPr>
          </a:p>
          <a:p>
            <a:pPr marL="0" lvl="0" indent="0">
              <a:buNone/>
            </a:pPr>
            <a:endParaRPr lang="en-GB" sz="1200" b="1" dirty="0">
              <a:latin typeface="Verdana" pitchFamily="34" charset="0"/>
            </a:endParaRPr>
          </a:p>
          <a:p>
            <a:pPr marL="0" lvl="0" indent="0">
              <a:buNone/>
            </a:pPr>
            <a:r>
              <a:rPr lang="en-GB" sz="1200" b="1" dirty="0">
                <a:solidFill>
                  <a:srgbClr val="0033CC"/>
                </a:solidFill>
                <a:latin typeface="Verdana" pitchFamily="34" charset="0"/>
              </a:rPr>
              <a:t>RF- </a:t>
            </a:r>
            <a:r>
              <a:rPr lang="en-GB" sz="1200" b="1" dirty="0" smtClean="0">
                <a:solidFill>
                  <a:srgbClr val="0033CC"/>
                </a:solidFill>
                <a:latin typeface="Verdana" pitchFamily="34" charset="0"/>
              </a:rPr>
              <a:t>electronics: </a:t>
            </a:r>
            <a:endParaRPr lang="en-GB" sz="1200" b="1" dirty="0">
              <a:solidFill>
                <a:srgbClr val="0033CC"/>
              </a:solidFill>
              <a:latin typeface="Verdana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GB" sz="1200" b="1" dirty="0">
                <a:latin typeface="Verdana" pitchFamily="34" charset="0"/>
              </a:rPr>
              <a:t>Contract for </a:t>
            </a:r>
            <a:r>
              <a:rPr lang="en-GB" sz="1200" b="1" dirty="0" smtClean="0">
                <a:latin typeface="Verdana" pitchFamily="34" charset="0"/>
              </a:rPr>
              <a:t>production </a:t>
            </a:r>
            <a:r>
              <a:rPr lang="en-GB" sz="1200" b="1" dirty="0" smtClean="0">
                <a:latin typeface="Verdana" pitchFamily="34" charset="0"/>
              </a:rPr>
              <a:t>of 34 power </a:t>
            </a:r>
            <a:r>
              <a:rPr lang="en-GB" sz="1200" b="1" dirty="0">
                <a:latin typeface="Verdana" pitchFamily="34" charset="0"/>
              </a:rPr>
              <a:t>amplifiers has been </a:t>
            </a:r>
            <a:r>
              <a:rPr lang="en-GB" sz="1200" b="1" dirty="0" smtClean="0">
                <a:latin typeface="Verdana" pitchFamily="34" charset="0"/>
              </a:rPr>
              <a:t>signed. </a:t>
            </a:r>
            <a:r>
              <a:rPr lang="en-GB" sz="1200" b="1" dirty="0" smtClean="0">
                <a:latin typeface="Verdana" pitchFamily="34" charset="0"/>
              </a:rPr>
              <a:t>Procurement is started. First (prototype) amplifier is expected in the middle of 2014. Preparation </a:t>
            </a:r>
            <a:r>
              <a:rPr lang="en-GB" sz="1200" b="1" dirty="0">
                <a:latin typeface="Verdana" pitchFamily="34" charset="0"/>
              </a:rPr>
              <a:t>of infrastructure for SAT. </a:t>
            </a:r>
            <a:endParaRPr lang="en-GB" sz="1200" b="1" dirty="0" smtClean="0">
              <a:latin typeface="Verdana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GB" sz="1200" b="1" dirty="0">
              <a:latin typeface="Verdana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GB" sz="1200" b="1" dirty="0" smtClean="0">
                <a:latin typeface="Verdana" pitchFamily="34" charset="0"/>
              </a:rPr>
              <a:t>(see the </a:t>
            </a:r>
            <a:r>
              <a:rPr lang="en-GB" sz="1200" b="1" dirty="0" err="1" smtClean="0">
                <a:latin typeface="Verdana" pitchFamily="34" charset="0"/>
              </a:rPr>
              <a:t>C.Domopoulou’s</a:t>
            </a:r>
            <a:r>
              <a:rPr lang="en-GB" sz="1200" b="1" dirty="0" smtClean="0">
                <a:latin typeface="Verdana" pitchFamily="34" charset="0"/>
              </a:rPr>
              <a:t> talk for more details)</a:t>
            </a:r>
            <a:endParaRPr lang="en-GB" sz="1200" b="1" dirty="0">
              <a:latin typeface="Verdana" pitchFamily="34" charset="0"/>
            </a:endParaRPr>
          </a:p>
          <a:p>
            <a:pPr marL="0" indent="0">
              <a:buNone/>
            </a:pPr>
            <a:endParaRPr lang="en-GB" sz="1200" b="1" dirty="0">
              <a:latin typeface="Verdana" pitchFamily="34" charset="0"/>
            </a:endParaRPr>
          </a:p>
          <a:p>
            <a:pPr marL="0" lvl="0" indent="0">
              <a:buNone/>
            </a:pPr>
            <a:endParaRPr lang="en-GB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7246" y="1260364"/>
            <a:ext cx="85591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Cryogenic Current Comparator (CCC) </a:t>
            </a:r>
            <a:r>
              <a:rPr lang="en-US" sz="2000" dirty="0" smtClean="0"/>
              <a:t>(GSI in - kind)</a:t>
            </a:r>
          </a:p>
          <a:p>
            <a:pPr lvl="0"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One common design (for SIS100, HEBT, CR, CERN AD is under    </a:t>
            </a:r>
          </a:p>
          <a:p>
            <a:pPr lvl="0"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development by GSI and CERN collaboration.  </a:t>
            </a:r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marL="457200" lvl="0" indent="-457200">
              <a:spcBef>
                <a:spcPct val="20000"/>
              </a:spcBef>
              <a:buAutoNum type="arabicPeriod" startAt="2"/>
            </a:pPr>
            <a:r>
              <a:rPr lang="en-US" sz="2000" b="1" dirty="0" err="1" smtClean="0">
                <a:solidFill>
                  <a:srgbClr val="FF0000"/>
                </a:solidFill>
              </a:rPr>
              <a:t>Schottky</a:t>
            </a:r>
            <a:r>
              <a:rPr lang="en-US" sz="2000" b="1" dirty="0" smtClean="0">
                <a:solidFill>
                  <a:srgbClr val="FF0000"/>
                </a:solidFill>
              </a:rPr>
              <a:t> Pick-Up   </a:t>
            </a:r>
            <a:r>
              <a:rPr lang="en-US" sz="2000" dirty="0" smtClean="0"/>
              <a:t>( ITEP in-kind, </a:t>
            </a:r>
            <a:r>
              <a:rPr lang="en-US" sz="2000" dirty="0" err="1" smtClean="0"/>
              <a:t>Moskow</a:t>
            </a:r>
            <a:r>
              <a:rPr lang="en-US" sz="2000" dirty="0" smtClean="0"/>
              <a:t> ) (the specs is reconsidered by GSI experts)  </a:t>
            </a:r>
          </a:p>
          <a:p>
            <a:pPr lvl="0">
              <a:spcBef>
                <a:spcPct val="20000"/>
              </a:spcBef>
            </a:pPr>
            <a:endParaRPr lang="en-US" sz="2000" dirty="0" smtClean="0"/>
          </a:p>
          <a:p>
            <a:pPr marL="457200" lvl="0" indent="-457200">
              <a:spcBef>
                <a:spcPct val="20000"/>
              </a:spcBef>
              <a:buAutoNum type="arabicPeriod" startAt="3"/>
            </a:pPr>
            <a:r>
              <a:rPr lang="en-US" sz="2000" b="1" dirty="0" smtClean="0">
                <a:solidFill>
                  <a:srgbClr val="FF0000"/>
                </a:solidFill>
              </a:rPr>
              <a:t>Tune BTF exciter    </a:t>
            </a:r>
            <a:r>
              <a:rPr lang="en-US" sz="2000" dirty="0" smtClean="0"/>
              <a:t>(ITEP in-kind, </a:t>
            </a:r>
            <a:r>
              <a:rPr lang="en-US" sz="2000" dirty="0" err="1" smtClean="0"/>
              <a:t>Moskow</a:t>
            </a:r>
            <a:r>
              <a:rPr lang="en-US" sz="2000" dirty="0" smtClean="0"/>
              <a:t> ) (the specs is under</a:t>
            </a:r>
          </a:p>
          <a:p>
            <a:pPr lvl="0"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prepararation</a:t>
            </a:r>
            <a:r>
              <a:rPr lang="en-US" sz="2000" dirty="0" smtClean="0"/>
              <a:t> by GSI experts)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1807" y="247827"/>
            <a:ext cx="778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Beam </a:t>
            </a:r>
            <a:r>
              <a:rPr lang="de-DE" sz="3200" b="1" dirty="0" err="1" smtClean="0"/>
              <a:t>diagnostic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77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61807" y="247827"/>
            <a:ext cx="778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Beam </a:t>
            </a:r>
            <a:r>
              <a:rPr lang="de-DE" sz="3200" b="1" dirty="0" err="1" smtClean="0"/>
              <a:t>diagnostic</a:t>
            </a:r>
            <a:r>
              <a:rPr lang="de-DE" sz="3200" b="1" dirty="0" smtClean="0"/>
              <a:t> (</a:t>
            </a:r>
            <a:r>
              <a:rPr lang="de-DE" sz="3200" dirty="0" err="1" smtClean="0"/>
              <a:t>Schottky</a:t>
            </a:r>
            <a:r>
              <a:rPr lang="de-DE" sz="3200" dirty="0" smtClean="0"/>
              <a:t> </a:t>
            </a:r>
            <a:r>
              <a:rPr lang="de-DE" sz="3200" dirty="0" err="1" smtClean="0"/>
              <a:t>detector</a:t>
            </a:r>
            <a:r>
              <a:rPr lang="de-DE" sz="3200" dirty="0" smtClean="0"/>
              <a:t>)</a:t>
            </a:r>
            <a:endParaRPr lang="en-US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8074" y="1260364"/>
            <a:ext cx="855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/>
              <a:t>The </a:t>
            </a:r>
            <a:r>
              <a:rPr lang="en-US" sz="2000" dirty="0" smtClean="0"/>
              <a:t>specifications for </a:t>
            </a:r>
            <a:r>
              <a:rPr lang="en-US" sz="2000" dirty="0" err="1" smtClean="0"/>
              <a:t>Schottky</a:t>
            </a:r>
            <a:r>
              <a:rPr lang="en-US" sz="2000" dirty="0" smtClean="0"/>
              <a:t> pick-up has been prepared and approved   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Schottky</a:t>
            </a:r>
            <a:r>
              <a:rPr lang="en-US" sz="2000" dirty="0" smtClean="0"/>
              <a:t> </a:t>
            </a:r>
            <a:r>
              <a:rPr lang="en-US" sz="2000" dirty="0"/>
              <a:t>pick-up construction is assigned to ITEP, </a:t>
            </a:r>
            <a:r>
              <a:rPr lang="en-US" sz="2000" dirty="0" err="1"/>
              <a:t>Moskow</a:t>
            </a:r>
            <a:r>
              <a:rPr lang="en-US" sz="2000" dirty="0"/>
              <a:t> (Russia In-Kind) </a:t>
            </a:r>
            <a:endParaRPr lang="en-US" sz="2000" b="1" dirty="0"/>
          </a:p>
          <a:p>
            <a:pPr lvl="0" algn="just"/>
            <a:endParaRPr lang="en-US" sz="2000" dirty="0" smtClean="0"/>
          </a:p>
          <a:p>
            <a:pPr lvl="0" algn="just"/>
            <a:r>
              <a:rPr lang="en-US" sz="2000" dirty="0" smtClean="0"/>
              <a:t>The </a:t>
            </a:r>
            <a:r>
              <a:rPr lang="en-US" sz="2000" dirty="0"/>
              <a:t>prepared specifications </a:t>
            </a:r>
            <a:r>
              <a:rPr lang="en-US" sz="2000" dirty="0" smtClean="0"/>
              <a:t>of </a:t>
            </a:r>
            <a:r>
              <a:rPr lang="en-US" sz="2000" dirty="0"/>
              <a:t>Schottky </a:t>
            </a:r>
            <a:r>
              <a:rPr lang="en-US" sz="2000" dirty="0" smtClean="0"/>
              <a:t>pick-up is </a:t>
            </a:r>
            <a:r>
              <a:rPr lang="en-US" sz="2000" dirty="0"/>
              <a:t>checked by </a:t>
            </a:r>
            <a:r>
              <a:rPr lang="en-US" sz="2000" dirty="0" smtClean="0"/>
              <a:t>experts from ILIMA collaboration. Final decision will be done in December 2014   </a:t>
            </a:r>
          </a:p>
          <a:p>
            <a:pPr lvl="0" algn="just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835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309"/>
            <a:ext cx="9144000" cy="1143000"/>
          </a:xfrm>
        </p:spPr>
        <p:txBody>
          <a:bodyPr>
            <a:normAutofit/>
          </a:bodyPr>
          <a:lstStyle/>
          <a:p>
            <a:r>
              <a:rPr lang="de-DE" dirty="0" err="1"/>
              <a:t>Schottky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de-DE" sz="3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51847"/>
              </p:ext>
            </p:extLst>
          </p:nvPr>
        </p:nvGraphicFramePr>
        <p:xfrm>
          <a:off x="304800" y="1512332"/>
          <a:ext cx="4191000" cy="2357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8240"/>
                <a:gridCol w="162560"/>
                <a:gridCol w="377439"/>
                <a:gridCol w="1222761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Schottky</a:t>
                      </a:r>
                      <a:r>
                        <a:rPr lang="en-GB" sz="1200" dirty="0">
                          <a:effectLst/>
                        </a:rPr>
                        <a:t> pick-up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elements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Overall length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1000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Horizontal aperture 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mm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200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Vertical aperture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mm 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200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Bandwidth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MHz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5-100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Frequency resolution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 2×10</a:t>
                      </a:r>
                      <a:r>
                        <a:rPr lang="en-GB" sz="1200" baseline="30000" dirty="0" smtClean="0">
                          <a:effectLst/>
                        </a:rPr>
                        <a:t>-7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Absolute </a:t>
                      </a:r>
                      <a:r>
                        <a:rPr lang="en-GB" sz="1200" dirty="0" smtClean="0">
                          <a:effectLst/>
                        </a:rPr>
                        <a:t>frequency</a:t>
                      </a:r>
                      <a:r>
                        <a:rPr lang="en-GB" sz="1200" baseline="0" dirty="0" smtClean="0">
                          <a:effectLst/>
                        </a:rPr>
                        <a:t> v</a:t>
                      </a:r>
                      <a:r>
                        <a:rPr lang="en-GB" sz="1200" dirty="0" smtClean="0">
                          <a:effectLst/>
                        </a:rPr>
                        <a:t>alue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 2×10</a:t>
                      </a:r>
                      <a:r>
                        <a:rPr lang="en-GB" sz="1200" baseline="30000" dirty="0" smtClean="0">
                          <a:effectLst/>
                        </a:rPr>
                        <a:t>-7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Tune measurement resolution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</a:t>
                      </a:r>
                      <a:r>
                        <a:rPr lang="en-GB" sz="1200" baseline="30000" dirty="0">
                          <a:effectLst/>
                        </a:rPr>
                        <a:t>-5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Intensity range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 </a:t>
                      </a:r>
                      <a:r>
                        <a:rPr lang="en-GB" sz="1200" baseline="0" dirty="0" smtClean="0">
                          <a:effectLst/>
                        </a:rPr>
                        <a:t>10</a:t>
                      </a:r>
                      <a:r>
                        <a:rPr lang="en-GB" sz="1200" baseline="30000" dirty="0" smtClean="0">
                          <a:effectLst/>
                        </a:rPr>
                        <a:t>6</a:t>
                      </a:r>
                      <a:r>
                        <a:rPr lang="en-GB" sz="1200" baseline="0" dirty="0" smtClean="0">
                          <a:effectLst/>
                        </a:rPr>
                        <a:t> -10</a:t>
                      </a:r>
                      <a:r>
                        <a:rPr lang="en-GB" sz="1200" baseline="30000" dirty="0" smtClean="0">
                          <a:effectLst/>
                        </a:rPr>
                        <a:t>11</a:t>
                      </a:r>
                      <a:endParaRPr lang="de-DE" sz="12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04800" y="1143000"/>
            <a:ext cx="129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CR </a:t>
            </a:r>
            <a:r>
              <a:rPr lang="en-GB" dirty="0" err="1" smtClean="0"/>
              <a:t>Schottky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879459" y="1442102"/>
            <a:ext cx="1664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SIS100 </a:t>
            </a:r>
            <a:r>
              <a:rPr lang="en-GB" dirty="0" err="1" smtClean="0"/>
              <a:t>Schottky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" y="3869579"/>
            <a:ext cx="3209925" cy="24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68415" y="4428585"/>
            <a:ext cx="6410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type of </a:t>
            </a:r>
            <a:r>
              <a:rPr lang="en-US" dirty="0" err="1" smtClean="0">
                <a:solidFill>
                  <a:srgbClr val="FF0000"/>
                </a:solidFill>
              </a:rPr>
              <a:t>Schottky</a:t>
            </a:r>
            <a:r>
              <a:rPr lang="en-US" dirty="0" smtClean="0">
                <a:solidFill>
                  <a:srgbClr val="FF0000"/>
                </a:solidFill>
              </a:rPr>
              <a:t> detector to apply at CR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Pick-up plates (like SIS100) ?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Resonator cavity type (R@D is still required) 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Narrow band resonator cavities (several units are needed)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20" y="1811434"/>
            <a:ext cx="3116651" cy="23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323850" y="-3175"/>
            <a:ext cx="7886700" cy="11969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resonators in CR 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2" y="1464271"/>
            <a:ext cx="7249557" cy="5302645"/>
          </a:xfrm>
          <a:prstGeom prst="rect">
            <a:avLst/>
          </a:prstGeom>
        </p:spPr>
      </p:pic>
      <p:cxnSp>
        <p:nvCxnSpPr>
          <p:cNvPr id="25" name="Gerade Verbindung mit Pfeil 9"/>
          <p:cNvCxnSpPr>
            <a:cxnSpLocks noChangeShapeType="1"/>
          </p:cNvCxnSpPr>
          <p:nvPr/>
        </p:nvCxnSpPr>
        <p:spPr bwMode="auto">
          <a:xfrm flipV="1">
            <a:off x="5629275" y="2462351"/>
            <a:ext cx="1252538" cy="8809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" name="Gerade Verbindung mit Pfeil 10"/>
          <p:cNvCxnSpPr>
            <a:cxnSpLocks noChangeShapeType="1"/>
          </p:cNvCxnSpPr>
          <p:nvPr/>
        </p:nvCxnSpPr>
        <p:spPr bwMode="auto">
          <a:xfrm flipH="1" flipV="1">
            <a:off x="3904538" y="1928297"/>
            <a:ext cx="167399" cy="106810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9" name="Gerade Verbindung mit Pfeil 14"/>
          <p:cNvCxnSpPr>
            <a:cxnSpLocks noChangeShapeType="1"/>
          </p:cNvCxnSpPr>
          <p:nvPr/>
        </p:nvCxnSpPr>
        <p:spPr bwMode="auto">
          <a:xfrm flipV="1">
            <a:off x="5645150" y="4050707"/>
            <a:ext cx="2105886" cy="19109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" name="Gerade Verbindung mit Pfeil 15"/>
          <p:cNvCxnSpPr>
            <a:cxnSpLocks noChangeShapeType="1"/>
          </p:cNvCxnSpPr>
          <p:nvPr/>
        </p:nvCxnSpPr>
        <p:spPr bwMode="auto">
          <a:xfrm>
            <a:off x="5438775" y="4438650"/>
            <a:ext cx="1996066" cy="29765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" name="Gerade Verbindung mit Pfeil 16"/>
          <p:cNvCxnSpPr>
            <a:cxnSpLocks noChangeShapeType="1"/>
          </p:cNvCxnSpPr>
          <p:nvPr/>
        </p:nvCxnSpPr>
        <p:spPr bwMode="auto">
          <a:xfrm flipV="1">
            <a:off x="5324475" y="2112963"/>
            <a:ext cx="871226" cy="9382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" name="Gerade Verbindung mit Pfeil 17"/>
          <p:cNvCxnSpPr>
            <a:cxnSpLocks noChangeShapeType="1"/>
          </p:cNvCxnSpPr>
          <p:nvPr/>
        </p:nvCxnSpPr>
        <p:spPr bwMode="auto">
          <a:xfrm flipH="1">
            <a:off x="1920623" y="4679950"/>
            <a:ext cx="984947" cy="76372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3" name="Gerade Verbindung mit Pfeil 18"/>
          <p:cNvCxnSpPr>
            <a:cxnSpLocks noChangeShapeType="1"/>
          </p:cNvCxnSpPr>
          <p:nvPr/>
        </p:nvCxnSpPr>
        <p:spPr bwMode="auto">
          <a:xfrm flipH="1">
            <a:off x="2647950" y="4736306"/>
            <a:ext cx="907100" cy="11175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4" name="Gerade Verbindung mit Pfeil 20"/>
          <p:cNvCxnSpPr>
            <a:cxnSpLocks noChangeShapeType="1"/>
          </p:cNvCxnSpPr>
          <p:nvPr/>
        </p:nvCxnSpPr>
        <p:spPr bwMode="auto">
          <a:xfrm flipV="1">
            <a:off x="5629275" y="3343275"/>
            <a:ext cx="1962150" cy="4000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" name="Gerade Verbindung mit Pfeil 21"/>
          <p:cNvCxnSpPr>
            <a:cxnSpLocks noChangeShapeType="1"/>
          </p:cNvCxnSpPr>
          <p:nvPr/>
        </p:nvCxnSpPr>
        <p:spPr bwMode="auto">
          <a:xfrm flipH="1">
            <a:off x="1371600" y="4115593"/>
            <a:ext cx="1209230" cy="12620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6" name="Gerade Verbindung mit Pfeil 22"/>
          <p:cNvCxnSpPr>
            <a:cxnSpLocks noChangeShapeType="1"/>
          </p:cNvCxnSpPr>
          <p:nvPr/>
        </p:nvCxnSpPr>
        <p:spPr bwMode="auto">
          <a:xfrm>
            <a:off x="4895850" y="4543425"/>
            <a:ext cx="2013337" cy="9600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7" name="Picture 6" descr="Macintosh HD:Users:Yuri:Work:Papers:New:PNPP:Files:resonator1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051175"/>
            <a:ext cx="16748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 descr="Macintosh HD:Users:Yuri:Work:Papers:New:PNPP:Files:resonator2.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8638" y="3051175"/>
            <a:ext cx="13065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Gerade Verbindung mit Pfeil 25"/>
          <p:cNvCxnSpPr>
            <a:cxnSpLocks noChangeShapeType="1"/>
          </p:cNvCxnSpPr>
          <p:nvPr/>
        </p:nvCxnSpPr>
        <p:spPr bwMode="auto">
          <a:xfrm flipH="1" flipV="1">
            <a:off x="1371600" y="3303588"/>
            <a:ext cx="1276350" cy="3333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0" name="Gerade Verbindung mit Pfeil 26"/>
          <p:cNvCxnSpPr>
            <a:cxnSpLocks noChangeShapeType="1"/>
          </p:cNvCxnSpPr>
          <p:nvPr/>
        </p:nvCxnSpPr>
        <p:spPr bwMode="auto">
          <a:xfrm flipH="1" flipV="1">
            <a:off x="2647951" y="2034429"/>
            <a:ext cx="587376" cy="9438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1" name="Textfeld 29"/>
          <p:cNvSpPr txBox="1">
            <a:spLocks noChangeArrowheads="1"/>
          </p:cNvSpPr>
          <p:nvPr/>
        </p:nvSpPr>
        <p:spPr bwMode="auto">
          <a:xfrm>
            <a:off x="374437" y="1203962"/>
            <a:ext cx="81783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7030A0"/>
                </a:solidFill>
              </a:rPr>
              <a:t> 14 </a:t>
            </a:r>
            <a:r>
              <a:rPr lang="en-US" sz="1400" b="1" dirty="0" err="1" smtClean="0">
                <a:solidFill>
                  <a:srgbClr val="7030A0"/>
                </a:solidFill>
              </a:rPr>
              <a:t>Schottky</a:t>
            </a:r>
            <a:r>
              <a:rPr lang="en-US" sz="1400" b="1" dirty="0" smtClean="0">
                <a:solidFill>
                  <a:srgbClr val="7030A0"/>
                </a:solidFill>
              </a:rPr>
              <a:t> resonators are planned to install in the ring for mass measurements. 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42" name="Gerade Verbindung mit Pfeil 18"/>
          <p:cNvCxnSpPr>
            <a:cxnSpLocks noChangeShapeType="1"/>
          </p:cNvCxnSpPr>
          <p:nvPr/>
        </p:nvCxnSpPr>
        <p:spPr bwMode="auto">
          <a:xfrm>
            <a:off x="4895850" y="4736306"/>
            <a:ext cx="1359694" cy="11175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3" name="Gerade Verbindung mit Pfeil 18"/>
          <p:cNvCxnSpPr>
            <a:cxnSpLocks noChangeShapeType="1"/>
          </p:cNvCxnSpPr>
          <p:nvPr/>
        </p:nvCxnSpPr>
        <p:spPr bwMode="auto">
          <a:xfrm flipH="1" flipV="1">
            <a:off x="2009775" y="2375731"/>
            <a:ext cx="638176" cy="60254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4" name="Gerade Verbindung mit Pfeil 18"/>
          <p:cNvCxnSpPr>
            <a:cxnSpLocks noChangeShapeType="1"/>
          </p:cNvCxnSpPr>
          <p:nvPr/>
        </p:nvCxnSpPr>
        <p:spPr bwMode="auto">
          <a:xfrm flipH="1">
            <a:off x="3485356" y="4811282"/>
            <a:ext cx="586581" cy="1042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Textfeld 3"/>
          <p:cNvSpPr txBox="1"/>
          <p:nvPr/>
        </p:nvSpPr>
        <p:spPr>
          <a:xfrm>
            <a:off x="947023" y="6329092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Shahab Sanjari will present  the conceptual design of these resonators.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5099" y="1512606"/>
            <a:ext cx="8631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- Stability properties of the dipole magnet versus current ripple was studied by </a:t>
            </a:r>
            <a:r>
              <a:rPr lang="en-US" sz="2000" b="1" dirty="0" err="1" smtClean="0"/>
              <a:t>Y.Shim</a:t>
            </a:r>
            <a:r>
              <a:rPr lang="en-US" sz="2000" b="1" dirty="0" smtClean="0"/>
              <a:t> (see his talk in this workshop).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 smtClean="0"/>
              <a:t>- TOF detectors is under development at Giessen University (see the talk of </a:t>
            </a:r>
            <a:r>
              <a:rPr lang="en-US" sz="2000" b="1" dirty="0" err="1" smtClean="0"/>
              <a:t>M.Diwisch</a:t>
            </a:r>
            <a:r>
              <a:rPr lang="en-US" sz="2000" b="1" dirty="0" smtClean="0"/>
              <a:t>).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61807" y="247827"/>
            <a:ext cx="778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Other activities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9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86" y="159342"/>
            <a:ext cx="8584027" cy="787557"/>
          </a:xfrm>
        </p:spPr>
        <p:txBody>
          <a:bodyPr/>
          <a:lstStyle/>
          <a:p>
            <a:r>
              <a:rPr lang="en-GB" sz="4000" b="1" dirty="0" smtClean="0"/>
              <a:t>Last main events 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37991"/>
            <a:ext cx="8785225" cy="1940147"/>
          </a:xfrm>
        </p:spPr>
        <p:txBody>
          <a:bodyPr>
            <a:normAutofit fontScale="92500" lnSpcReduction="10000"/>
          </a:bodyPr>
          <a:lstStyle/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altLang="de-DE" sz="2000" b="1" dirty="0" smtClean="0">
                <a:cs typeface="Arial" charset="0"/>
              </a:rPr>
              <a:t>The Collaboration Contract for technical coordination of Construction of CR machine between FAIR and BINP has been signed in August 2014. </a:t>
            </a:r>
          </a:p>
          <a:p>
            <a:pPr marL="431800" lvl="1" indent="-34290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FontTx/>
              <a:buChar char="-"/>
            </a:pPr>
            <a:r>
              <a:rPr lang="en-US" sz="2000" b="1" dirty="0" smtClean="0">
                <a:cs typeface="Arial" charset="0"/>
              </a:rPr>
              <a:t>In frame of this contract the first two working meetings of BINP with GSI and FAIR experts took place last month</a:t>
            </a:r>
            <a:endParaRPr lang="de-DE" sz="2000" b="1" dirty="0" smtClean="0"/>
          </a:p>
          <a:p>
            <a:pPr marL="88900" lvl="1" indent="0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8" y="6354270"/>
            <a:ext cx="1731645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61807" y="247827"/>
            <a:ext cx="778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GSI activity after last workshop </a:t>
            </a:r>
            <a:endParaRPr lang="en-US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8668" y="1563880"/>
            <a:ext cx="73496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  Dipole magnet specifications  </a:t>
            </a:r>
          </a:p>
          <a:p>
            <a:r>
              <a:rPr lang="en-US" sz="2800" dirty="0" smtClean="0"/>
              <a:t>-   Optics simulations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System design 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RF system  construction</a:t>
            </a:r>
            <a:endParaRPr lang="en-US" sz="2800" dirty="0" smtClean="0"/>
          </a:p>
          <a:p>
            <a:r>
              <a:rPr lang="en-US" sz="2800" dirty="0" smtClean="0"/>
              <a:t>-   SC cooling construction   </a:t>
            </a:r>
          </a:p>
          <a:p>
            <a:r>
              <a:rPr lang="en-US" sz="2800" dirty="0" smtClean="0"/>
              <a:t>-   Beam diagnostic</a:t>
            </a:r>
          </a:p>
          <a:p>
            <a:r>
              <a:rPr lang="en-US" sz="2800" dirty="0" smtClean="0"/>
              <a:t>-   Experimental devices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32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el 1"/>
          <p:cNvSpPr>
            <a:spLocks noGrp="1"/>
          </p:cNvSpPr>
          <p:nvPr>
            <p:ph type="title"/>
          </p:nvPr>
        </p:nvSpPr>
        <p:spPr>
          <a:xfrm>
            <a:off x="76839" y="215218"/>
            <a:ext cx="8964612" cy="730250"/>
          </a:xfrm>
        </p:spPr>
        <p:txBody>
          <a:bodyPr/>
          <a:lstStyle/>
          <a:p>
            <a:r>
              <a:rPr lang="en-US" altLang="de-DE" sz="3200" b="1" dirty="0" smtClean="0">
                <a:ea typeface="ＭＳ Ｐゴシック" pitchFamily="34" charset="-128"/>
              </a:rPr>
              <a:t>Dipole magnet specifications  </a:t>
            </a:r>
          </a:p>
        </p:txBody>
      </p:sp>
      <p:sp>
        <p:nvSpPr>
          <p:cNvPr id="15366" name="Textfeld 3"/>
          <p:cNvSpPr txBox="1">
            <a:spLocks noChangeArrowheads="1"/>
          </p:cNvSpPr>
          <p:nvPr/>
        </p:nvSpPr>
        <p:spPr bwMode="auto">
          <a:xfrm>
            <a:off x="4720053" y="1812082"/>
            <a:ext cx="3926136" cy="3275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3163" tIns="51581" rIns="103163" bIns="5158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b="1" dirty="0" smtClean="0">
                <a:cs typeface="Arial" charset="0"/>
              </a:rPr>
              <a:t>The final specifications prepared by GSI and BINP experts  has been officially approved by all </a:t>
            </a:r>
            <a:r>
              <a:rPr lang="en-US" altLang="de-DE" b="1" dirty="0" smtClean="0">
                <a:cs typeface="Arial" charset="0"/>
              </a:rPr>
              <a:t>parties </a:t>
            </a:r>
            <a:r>
              <a:rPr lang="en-US" altLang="de-DE" b="1" dirty="0" smtClean="0">
                <a:cs typeface="Arial" charset="0"/>
              </a:rPr>
              <a:t>(</a:t>
            </a:r>
            <a:r>
              <a:rPr lang="en-US" altLang="de-DE" b="1" dirty="0" smtClean="0">
                <a:cs typeface="Arial" charset="0"/>
              </a:rPr>
              <a:t>FAIR, BINP and GSI) in September  2014. </a:t>
            </a:r>
          </a:p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endParaRPr lang="en-US" altLang="de-DE" b="1" dirty="0" smtClean="0">
              <a:cs typeface="Arial" charset="0"/>
            </a:endParaRPr>
          </a:p>
          <a:p>
            <a:pPr lvl="1" algn="just">
              <a:lnSpc>
                <a:spcPct val="120000"/>
              </a:lnSpc>
              <a:spcAft>
                <a:spcPts val="675"/>
              </a:spcAft>
              <a:buClr>
                <a:schemeClr val="tx1"/>
              </a:buClr>
            </a:pPr>
            <a:r>
              <a:rPr lang="en-US" altLang="de-DE" b="1" dirty="0" smtClean="0">
                <a:cs typeface="Arial" charset="0"/>
              </a:rPr>
              <a:t>The contract between FAIR and BINP for the dipole production is under preparation by FAIR.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8184" r="5635" b="2222"/>
          <a:stretch/>
        </p:blipFill>
        <p:spPr bwMode="auto">
          <a:xfrm>
            <a:off x="624588" y="1154056"/>
            <a:ext cx="3804908" cy="20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8" y="3782694"/>
            <a:ext cx="3068440" cy="237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693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209" y="-7982"/>
            <a:ext cx="7019925" cy="1196975"/>
          </a:xfrm>
        </p:spPr>
        <p:txBody>
          <a:bodyPr/>
          <a:lstStyle/>
          <a:p>
            <a:r>
              <a:rPr lang="en-US" b="1" dirty="0" smtClean="0"/>
              <a:t>Optics simulations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76666" y="1328131"/>
            <a:ext cx="84802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Ion optical simulations were performed together with BINP </a:t>
            </a:r>
            <a:r>
              <a:rPr lang="en-US" sz="2400" dirty="0" smtClean="0"/>
              <a:t>colleagues. Some results </a:t>
            </a:r>
            <a:r>
              <a:rPr lang="en-US" sz="2400" dirty="0" smtClean="0"/>
              <a:t>of simulations have been presented in the STORI14 Conference.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Antiproton yield in the chain “target –separator-ring” has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been proved for GSI and BINP optics </a:t>
            </a:r>
          </a:p>
          <a:p>
            <a:r>
              <a:rPr lang="en-US" sz="2400" dirty="0" smtClean="0"/>
              <a:t>    (see the </a:t>
            </a:r>
            <a:r>
              <a:rPr lang="en-US" sz="2400" dirty="0" err="1" smtClean="0"/>
              <a:t>Dolinskyy’s</a:t>
            </a:r>
            <a:r>
              <a:rPr lang="en-US" sz="2400" dirty="0" smtClean="0"/>
              <a:t> talk)  </a:t>
            </a:r>
          </a:p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 err="1" smtClean="0"/>
              <a:t>Octupole</a:t>
            </a:r>
            <a:r>
              <a:rPr lang="en-US" sz="2400" dirty="0" smtClean="0"/>
              <a:t> correction in Isochronous mode was analyzed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(see Litvinov’s talk) </a:t>
            </a:r>
          </a:p>
          <a:p>
            <a:r>
              <a:rPr lang="en-US" sz="2400" dirty="0" smtClean="0"/>
              <a:t>3. Possible improvement of </a:t>
            </a:r>
            <a:r>
              <a:rPr lang="en-US" sz="2400" dirty="0" err="1" smtClean="0"/>
              <a:t>pbar</a:t>
            </a:r>
            <a:r>
              <a:rPr lang="en-US" sz="2400" dirty="0" smtClean="0"/>
              <a:t>-beam parameters for 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HESR has been studied (see the special session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“Stochastic cooling at CR”).  </a:t>
            </a:r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8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2"/>
          <p:cNvSpPr txBox="1">
            <a:spLocks noChangeArrowheads="1"/>
          </p:cNvSpPr>
          <p:nvPr/>
        </p:nvSpPr>
        <p:spPr bwMode="auto">
          <a:xfrm>
            <a:off x="2276048" y="212123"/>
            <a:ext cx="3749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3600" b="1" dirty="0"/>
              <a:t> </a:t>
            </a:r>
            <a:r>
              <a:rPr lang="de-DE" sz="3600" b="1" dirty="0" smtClean="0"/>
              <a:t>System </a:t>
            </a:r>
            <a:r>
              <a:rPr lang="de-DE" sz="3600" b="1" dirty="0"/>
              <a:t>Design </a:t>
            </a:r>
            <a:endParaRPr lang="en-US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4" y="1517710"/>
            <a:ext cx="6554624" cy="4538871"/>
          </a:xfrm>
          <a:prstGeom prst="rect">
            <a:avLst/>
          </a:prstGeom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402387" y="2515462"/>
            <a:ext cx="2741613" cy="2086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40000"/>
              </a:spcBef>
              <a:buFontTx/>
              <a:buChar char="•"/>
            </a:pPr>
            <a:r>
              <a:rPr lang="en-US" sz="1200" b="1" dirty="0" smtClean="0">
                <a:solidFill>
                  <a:srgbClr val="000099"/>
                </a:solidFill>
              </a:rPr>
              <a:t> 3D CATIA model of the ring and building is continued and completed . </a:t>
            </a:r>
          </a:p>
          <a:p>
            <a:pPr algn="just" eaLnBrk="0" hangingPunct="0">
              <a:spcBef>
                <a:spcPct val="40000"/>
              </a:spcBef>
              <a:buFontTx/>
              <a:buChar char="•"/>
            </a:pPr>
            <a:r>
              <a:rPr lang="en-US" sz="1200" b="1" dirty="0">
                <a:solidFill>
                  <a:srgbClr val="000099"/>
                </a:solidFill>
              </a:rPr>
              <a:t>the supply room for the RF cavities has been </a:t>
            </a:r>
            <a:r>
              <a:rPr lang="en-US" sz="1200" b="1" dirty="0" smtClean="0">
                <a:solidFill>
                  <a:srgbClr val="000099"/>
                </a:solidFill>
              </a:rPr>
              <a:t>modified. Change Request has been prepared and submitted  for approval. </a:t>
            </a:r>
          </a:p>
          <a:p>
            <a:pPr algn="just" eaLnBrk="0" hangingPunct="0">
              <a:spcBef>
                <a:spcPct val="40000"/>
              </a:spcBef>
              <a:buFontTx/>
              <a:buChar char="•"/>
            </a:pPr>
            <a:r>
              <a:rPr lang="en-US" sz="1200" b="1" dirty="0" smtClean="0">
                <a:solidFill>
                  <a:srgbClr val="000099"/>
                </a:solidFill>
              </a:rPr>
              <a:t>The MSV version of the CR machine shown in figure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53683" y="1244244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layout of the CR, RESR and building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5" y="1870585"/>
            <a:ext cx="6205972" cy="4366170"/>
          </a:xfrm>
          <a:prstGeom prst="rect">
            <a:avLst/>
          </a:prstGeom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464056" y="212122"/>
            <a:ext cx="3749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3600" b="1" dirty="0"/>
              <a:t> </a:t>
            </a:r>
            <a:r>
              <a:rPr lang="de-DE" sz="3600" b="1" dirty="0" smtClean="0"/>
              <a:t>System </a:t>
            </a:r>
            <a:r>
              <a:rPr lang="de-DE" sz="3600" b="1" dirty="0"/>
              <a:t>Design </a:t>
            </a:r>
            <a:endParaRPr lang="en-US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21955" y="1347365"/>
            <a:ext cx="783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upgrade the following components must be added: RESR ring, 5 RF cavities; </a:t>
            </a:r>
          </a:p>
          <a:p>
            <a:r>
              <a:rPr lang="en-US" sz="1400" dirty="0" smtClean="0"/>
              <a:t>SC </a:t>
            </a:r>
            <a:r>
              <a:rPr lang="en-US" sz="1400" dirty="0" err="1"/>
              <a:t>P</a:t>
            </a:r>
            <a:r>
              <a:rPr lang="en-US" sz="1400" dirty="0" err="1" smtClean="0"/>
              <a:t>ick-UP</a:t>
            </a:r>
            <a:r>
              <a:rPr lang="en-US" sz="1400" dirty="0" smtClean="0"/>
              <a:t> and Kicker; power supply, cables.  The planning of these components is done now. 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726116" y="2716823"/>
            <a:ext cx="2497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Thorsten Ziglasch </a:t>
            </a:r>
          </a:p>
          <a:p>
            <a:r>
              <a:rPr lang="en-US" dirty="0" smtClean="0"/>
              <a:t>gives the presentation</a:t>
            </a:r>
          </a:p>
          <a:p>
            <a:r>
              <a:rPr lang="en-US" dirty="0" smtClean="0"/>
              <a:t>about building and cable planning.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99"/>
                </a:solidFill>
              </a:rPr>
              <a:t>The MSV version of the building without RESR and its infrastructure is under preparation.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3813"/>
            <a:ext cx="7710488" cy="1196975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latin typeface="Tekton Pro" pitchFamily="34" charset="0"/>
              </a:rPr>
              <a:t>RF </a:t>
            </a:r>
            <a:r>
              <a:rPr lang="en-US" sz="4400" b="1" dirty="0" err="1" smtClean="0">
                <a:latin typeface="Tekton Pro" pitchFamily="34" charset="0"/>
              </a:rPr>
              <a:t>sytsem</a:t>
            </a:r>
            <a:r>
              <a:rPr lang="en-US" sz="4400" b="1" dirty="0" smtClean="0">
                <a:latin typeface="Tekton Pro" pitchFamily="34" charset="0"/>
              </a:rPr>
              <a:t>  </a:t>
            </a:r>
            <a:endParaRPr lang="de-DE" sz="4400" b="1" dirty="0" smtClean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38914" name="Grafik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8" y="1250593"/>
            <a:ext cx="6813342" cy="498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feld 2"/>
          <p:cNvSpPr txBox="1">
            <a:spLocks noChangeArrowheads="1"/>
          </p:cNvSpPr>
          <p:nvPr/>
        </p:nvSpPr>
        <p:spPr bwMode="auto">
          <a:xfrm>
            <a:off x="6238875" y="1220788"/>
            <a:ext cx="2730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dirty="0"/>
              <a:t>5 RF cavities produced by GSI must be integrated  into the CR.</a:t>
            </a:r>
          </a:p>
          <a:p>
            <a:pPr algn="just" eaLnBrk="0" hangingPunct="0"/>
            <a:endParaRPr lang="en-US" dirty="0"/>
          </a:p>
          <a:p>
            <a:pPr algn="just" eaLnBrk="0" hangingPunct="0"/>
            <a:r>
              <a:rPr lang="en-US" dirty="0"/>
              <a:t>The space for the 5 additional RF cavities must be reserved </a:t>
            </a:r>
          </a:p>
        </p:txBody>
      </p:sp>
      <p:pic>
        <p:nvPicPr>
          <p:cNvPr id="13" name="Picture 32" descr="rf_cr_c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2" y="2688657"/>
            <a:ext cx="4900436" cy="25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:\Events\MAC 20131125\20131115_103652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52" y="3742067"/>
            <a:ext cx="1920423" cy="25610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RF_ca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013" y="2645865"/>
            <a:ext cx="2195071" cy="2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0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488" y="0"/>
            <a:ext cx="7019925" cy="1196975"/>
          </a:xfrm>
        </p:spPr>
        <p:txBody>
          <a:bodyPr/>
          <a:lstStyle/>
          <a:p>
            <a:r>
              <a:rPr lang="de-DE" b="1" dirty="0" smtClean="0"/>
              <a:t>Status </a:t>
            </a:r>
            <a:r>
              <a:rPr lang="de-DE" b="1" dirty="0" smtClean="0"/>
              <a:t>RF </a:t>
            </a:r>
            <a:r>
              <a:rPr lang="de-DE" b="1" dirty="0" err="1" smtClean="0"/>
              <a:t>system</a:t>
            </a:r>
            <a:endParaRPr lang="en-US" b="1" dirty="0"/>
          </a:p>
        </p:txBody>
      </p:sp>
      <p:sp>
        <p:nvSpPr>
          <p:cNvPr id="4" name="Rechteck 3"/>
          <p:cNvSpPr/>
          <p:nvPr/>
        </p:nvSpPr>
        <p:spPr>
          <a:xfrm>
            <a:off x="290557" y="1390205"/>
            <a:ext cx="84603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/>
              <a:t>Cavity</a:t>
            </a:r>
            <a:r>
              <a:rPr lang="en-GB" sz="2000" b="1" dirty="0"/>
              <a:t>, power amplifier, amplitude </a:t>
            </a:r>
            <a:r>
              <a:rPr lang="en-GB" sz="2000" b="1" dirty="0" smtClean="0"/>
              <a:t>control</a:t>
            </a:r>
          </a:p>
          <a:p>
            <a:pPr>
              <a:spcBef>
                <a:spcPct val="50000"/>
              </a:spcBef>
            </a:pPr>
            <a:r>
              <a:rPr lang="en-US" altLang="de-DE" sz="2000" dirty="0" smtClean="0"/>
              <a:t>-  Contract  </a:t>
            </a:r>
            <a:r>
              <a:rPr lang="en-US" altLang="de-DE" sz="2000" dirty="0"/>
              <a:t>with Research Instruments (</a:t>
            </a:r>
            <a:r>
              <a:rPr lang="en-US" altLang="de-DE" sz="2000" i="1" dirty="0"/>
              <a:t>Germany</a:t>
            </a:r>
            <a:r>
              <a:rPr lang="en-US" altLang="de-DE" sz="2000" dirty="0"/>
              <a:t>)  is signed </a:t>
            </a:r>
            <a:endParaRPr lang="en-GB" sz="2000" b="1" dirty="0" smtClean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de-DE" dirty="0" smtClean="0"/>
              <a:t>Final set </a:t>
            </a:r>
            <a:r>
              <a:rPr lang="en-GB" dirty="0" smtClean="0"/>
              <a:t>of </a:t>
            </a:r>
            <a:r>
              <a:rPr lang="en-GB" dirty="0"/>
              <a:t>manufacturing documents has been reviewed. </a:t>
            </a:r>
            <a:r>
              <a:rPr lang="en-GB" dirty="0" smtClean="0"/>
              <a:t>Minor </a:t>
            </a:r>
            <a:r>
              <a:rPr lang="en-GB" dirty="0"/>
              <a:t>modifications </a:t>
            </a:r>
            <a:r>
              <a:rPr lang="en-GB" dirty="0" smtClean="0"/>
              <a:t>are required.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GB" dirty="0" smtClean="0"/>
              <a:t>Revised </a:t>
            </a:r>
            <a:r>
              <a:rPr lang="en-GB" dirty="0"/>
              <a:t>mechanical models of cavity and power amplifier included in CR DB DMU</a:t>
            </a:r>
            <a:r>
              <a:rPr lang="en-GB" dirty="0" smtClean="0"/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de-DE" dirty="0" smtClean="0"/>
              <a:t>Production </a:t>
            </a:r>
            <a:r>
              <a:rPr lang="en-US" altLang="de-DE" dirty="0"/>
              <a:t>of pre-series system is </a:t>
            </a:r>
            <a:r>
              <a:rPr lang="en-US" altLang="de-DE" dirty="0" smtClean="0"/>
              <a:t>running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supply units </a:t>
            </a:r>
          </a:p>
          <a:p>
            <a:pPr>
              <a:spcBef>
                <a:spcPct val="50000"/>
              </a:spcBef>
            </a:pPr>
            <a:r>
              <a:rPr lang="en-US" altLang="de-DE" sz="2000" dirty="0" smtClean="0"/>
              <a:t>- </a:t>
            </a:r>
            <a:r>
              <a:rPr lang="en-US" altLang="de-DE" dirty="0" smtClean="0"/>
              <a:t>Conceptual </a:t>
            </a:r>
            <a:r>
              <a:rPr lang="en-US" altLang="de-DE" dirty="0"/>
              <a:t>Design </a:t>
            </a:r>
            <a:r>
              <a:rPr lang="en-US" altLang="de-DE" dirty="0" smtClean="0"/>
              <a:t>Report has been </a:t>
            </a:r>
            <a:r>
              <a:rPr lang="en-US" altLang="de-DE" dirty="0"/>
              <a:t>delivered </a:t>
            </a:r>
            <a:r>
              <a:rPr lang="en-US" altLang="de-DE" dirty="0" smtClean="0"/>
              <a:t>to GSI</a:t>
            </a:r>
            <a:endParaRPr lang="en-US" altLang="de-DE" dirty="0"/>
          </a:p>
          <a:p>
            <a:pPr>
              <a:spcBef>
                <a:spcPct val="50000"/>
              </a:spcBef>
            </a:pPr>
            <a:r>
              <a:rPr lang="en-US" altLang="de-DE" dirty="0" smtClean="0"/>
              <a:t>- Procurement </a:t>
            </a:r>
            <a:r>
              <a:rPr lang="en-US" altLang="de-DE" dirty="0"/>
              <a:t>of 5 power supply units is started</a:t>
            </a:r>
            <a:endParaRPr lang="de-DE" altLang="de-DE" dirty="0"/>
          </a:p>
          <a:p>
            <a:pPr>
              <a:spcBef>
                <a:spcPct val="50000"/>
              </a:spcBef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Pre-series system is expected in the middle of 2015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3660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1040</Words>
  <Application>Microsoft Office PowerPoint</Application>
  <PresentationFormat>Bildschirmpräsentation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Standarddesign</vt:lpstr>
      <vt:lpstr>Oleksiy Dolinskyy  December 1st, 2014 </vt:lpstr>
      <vt:lpstr>Last main events  </vt:lpstr>
      <vt:lpstr>PowerPoint-Präsentation</vt:lpstr>
      <vt:lpstr>Dipole magnet specifications  </vt:lpstr>
      <vt:lpstr>Optics simulations</vt:lpstr>
      <vt:lpstr>PowerPoint-Präsentation</vt:lpstr>
      <vt:lpstr>PowerPoint-Präsentation</vt:lpstr>
      <vt:lpstr>RF sytsem  </vt:lpstr>
      <vt:lpstr>Status RF system</vt:lpstr>
      <vt:lpstr> Stochastic cooling </vt:lpstr>
      <vt:lpstr>PowerPoint-Präsentation</vt:lpstr>
      <vt:lpstr>Status Stochastic cooling</vt:lpstr>
      <vt:lpstr>PowerPoint-Präsentation</vt:lpstr>
      <vt:lpstr>PowerPoint-Präsentation</vt:lpstr>
      <vt:lpstr>Schottky detector</vt:lpstr>
      <vt:lpstr> Schottky resonators in CR  </vt:lpstr>
      <vt:lpstr>PowerPoint-Präsentation</vt:lpstr>
    </vt:vector>
  </TitlesOfParts>
  <Company>GSI-Darmstadt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of the NESR</dc:title>
  <dc:creator>Peter Beller</dc:creator>
  <cp:lastModifiedBy>Dolinskyy, Oleksiy Dr.</cp:lastModifiedBy>
  <cp:revision>655</cp:revision>
  <dcterms:created xsi:type="dcterms:W3CDTF">2001-05-23T12:58:02Z</dcterms:created>
  <dcterms:modified xsi:type="dcterms:W3CDTF">2014-11-25T10:15:43Z</dcterms:modified>
</cp:coreProperties>
</file>