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32" r:id="rId3"/>
    <p:sldId id="333" r:id="rId4"/>
    <p:sldId id="313" r:id="rId5"/>
    <p:sldId id="329" r:id="rId6"/>
    <p:sldId id="314" r:id="rId7"/>
    <p:sldId id="342" r:id="rId8"/>
    <p:sldId id="341" r:id="rId9"/>
    <p:sldId id="331" r:id="rId10"/>
    <p:sldId id="271" r:id="rId11"/>
    <p:sldId id="318" r:id="rId12"/>
    <p:sldId id="337" r:id="rId13"/>
    <p:sldId id="339" r:id="rId14"/>
    <p:sldId id="350" r:id="rId15"/>
    <p:sldId id="319" r:id="rId16"/>
    <p:sldId id="334" r:id="rId17"/>
    <p:sldId id="335" r:id="rId18"/>
    <p:sldId id="330" r:id="rId19"/>
    <p:sldId id="320" r:id="rId20"/>
    <p:sldId id="336" r:id="rId21"/>
    <p:sldId id="321" r:id="rId22"/>
    <p:sldId id="323" r:id="rId23"/>
    <p:sldId id="348" r:id="rId24"/>
    <p:sldId id="343" r:id="rId25"/>
    <p:sldId id="286" r:id="rId26"/>
    <p:sldId id="287" r:id="rId27"/>
    <p:sldId id="289" r:id="rId28"/>
    <p:sldId id="346" r:id="rId29"/>
    <p:sldId id="291" r:id="rId30"/>
    <p:sldId id="347" r:id="rId31"/>
    <p:sldId id="344" r:id="rId32"/>
    <p:sldId id="345" r:id="rId33"/>
    <p:sldId id="308" r:id="rId34"/>
    <p:sldId id="296" r:id="rId35"/>
    <p:sldId id="349" r:id="rId36"/>
    <p:sldId id="302" r:id="rId37"/>
    <p:sldId id="305" r:id="rId38"/>
    <p:sldId id="306" r:id="rId39"/>
    <p:sldId id="307" r:id="rId40"/>
    <p:sldId id="327" r:id="rId41"/>
    <p:sldId id="32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showGuides="1">
      <p:cViewPr>
        <p:scale>
          <a:sx n="66" d="100"/>
          <a:sy n="66" d="100"/>
        </p:scale>
        <p:origin x="-1242" y="42"/>
      </p:cViewPr>
      <p:guideLst>
        <p:guide orient="horz" pos="2160"/>
        <p:guide pos="2880"/>
      </p:guideLst>
    </p:cSldViewPr>
  </p:slideViewPr>
  <p:outlineViewPr>
    <p:cViewPr>
      <p:scale>
        <a:sx n="33" d="100"/>
        <a:sy n="33" d="100"/>
      </p:scale>
      <p:origin x="0" y="10644"/>
    </p:cViewPr>
  </p:outlin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B30D8D-5E6C-401D-BF55-42F9128953FD}" type="datetimeFigureOut">
              <a:rPr lang="ru-RU" smtClean="0"/>
              <a:t>01.12.2014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615F42-3554-401A-B02B-6F9B6D64F017}" type="slidenum">
              <a:rPr lang="ru-RU" smtClean="0"/>
              <a:t>‹#›</a:t>
            </a:fld>
            <a:endParaRPr lang="ru-RU"/>
          </a:p>
        </p:txBody>
      </p:sp>
    </p:spTree>
    <p:extLst>
      <p:ext uri="{BB962C8B-B14F-4D97-AF65-F5344CB8AC3E}">
        <p14:creationId xmlns:p14="http://schemas.microsoft.com/office/powerpoint/2010/main" val="341107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316A7F3-08D0-4123-AF70-4AF4DD886D23}" type="datetimeFigureOut">
              <a:rPr lang="ru-RU" smtClean="0"/>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68AA40-6109-44CE-9765-60D4CCC63893}" type="slidenum">
              <a:rPr lang="ru-RU" smtClean="0"/>
              <a:t>‹#›</a:t>
            </a:fld>
            <a:endParaRPr lang="ru-RU"/>
          </a:p>
        </p:txBody>
      </p:sp>
    </p:spTree>
    <p:extLst>
      <p:ext uri="{BB962C8B-B14F-4D97-AF65-F5344CB8AC3E}">
        <p14:creationId xmlns:p14="http://schemas.microsoft.com/office/powerpoint/2010/main" val="101171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16A7F3-08D0-4123-AF70-4AF4DD886D23}" type="datetimeFigureOut">
              <a:rPr lang="ru-RU" smtClean="0"/>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68AA40-6109-44CE-9765-60D4CCC63893}" type="slidenum">
              <a:rPr lang="ru-RU" smtClean="0"/>
              <a:t>‹#›</a:t>
            </a:fld>
            <a:endParaRPr lang="ru-RU"/>
          </a:p>
        </p:txBody>
      </p:sp>
    </p:spTree>
    <p:extLst>
      <p:ext uri="{BB962C8B-B14F-4D97-AF65-F5344CB8AC3E}">
        <p14:creationId xmlns:p14="http://schemas.microsoft.com/office/powerpoint/2010/main" val="291843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16A7F3-08D0-4123-AF70-4AF4DD886D23}" type="datetimeFigureOut">
              <a:rPr lang="ru-RU" smtClean="0"/>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68AA40-6109-44CE-9765-60D4CCC63893}" type="slidenum">
              <a:rPr lang="ru-RU" smtClean="0"/>
              <a:t>‹#›</a:t>
            </a:fld>
            <a:endParaRPr lang="ru-RU"/>
          </a:p>
        </p:txBody>
      </p:sp>
    </p:spTree>
    <p:extLst>
      <p:ext uri="{BB962C8B-B14F-4D97-AF65-F5344CB8AC3E}">
        <p14:creationId xmlns:p14="http://schemas.microsoft.com/office/powerpoint/2010/main" val="229922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16A7F3-08D0-4123-AF70-4AF4DD886D23}" type="datetimeFigureOut">
              <a:rPr lang="ru-RU" smtClean="0"/>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68AA40-6109-44CE-9765-60D4CCC63893}" type="slidenum">
              <a:rPr lang="ru-RU" smtClean="0"/>
              <a:t>‹#›</a:t>
            </a:fld>
            <a:endParaRPr lang="ru-RU"/>
          </a:p>
        </p:txBody>
      </p:sp>
    </p:spTree>
    <p:extLst>
      <p:ext uri="{BB962C8B-B14F-4D97-AF65-F5344CB8AC3E}">
        <p14:creationId xmlns:p14="http://schemas.microsoft.com/office/powerpoint/2010/main" val="333405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316A7F3-08D0-4123-AF70-4AF4DD886D23}" type="datetimeFigureOut">
              <a:rPr lang="ru-RU" smtClean="0"/>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68AA40-6109-44CE-9765-60D4CCC63893}" type="slidenum">
              <a:rPr lang="ru-RU" smtClean="0"/>
              <a:t>‹#›</a:t>
            </a:fld>
            <a:endParaRPr lang="ru-RU"/>
          </a:p>
        </p:txBody>
      </p:sp>
    </p:spTree>
    <p:extLst>
      <p:ext uri="{BB962C8B-B14F-4D97-AF65-F5344CB8AC3E}">
        <p14:creationId xmlns:p14="http://schemas.microsoft.com/office/powerpoint/2010/main" val="225283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316A7F3-08D0-4123-AF70-4AF4DD886D23}" type="datetimeFigureOut">
              <a:rPr lang="ru-RU" smtClean="0"/>
              <a:t>01.12.2014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68AA40-6109-44CE-9765-60D4CCC63893}" type="slidenum">
              <a:rPr lang="ru-RU" smtClean="0"/>
              <a:t>‹#›</a:t>
            </a:fld>
            <a:endParaRPr lang="ru-RU"/>
          </a:p>
        </p:txBody>
      </p:sp>
    </p:spTree>
    <p:extLst>
      <p:ext uri="{BB962C8B-B14F-4D97-AF65-F5344CB8AC3E}">
        <p14:creationId xmlns:p14="http://schemas.microsoft.com/office/powerpoint/2010/main" val="413380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316A7F3-08D0-4123-AF70-4AF4DD886D23}" type="datetimeFigureOut">
              <a:rPr lang="ru-RU" smtClean="0"/>
              <a:t>01.12.2014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68AA40-6109-44CE-9765-60D4CCC63893}" type="slidenum">
              <a:rPr lang="ru-RU" smtClean="0"/>
              <a:t>‹#›</a:t>
            </a:fld>
            <a:endParaRPr lang="ru-RU"/>
          </a:p>
        </p:txBody>
      </p:sp>
    </p:spTree>
    <p:extLst>
      <p:ext uri="{BB962C8B-B14F-4D97-AF65-F5344CB8AC3E}">
        <p14:creationId xmlns:p14="http://schemas.microsoft.com/office/powerpoint/2010/main" val="368622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316A7F3-08D0-4123-AF70-4AF4DD886D23}" type="datetimeFigureOut">
              <a:rPr lang="ru-RU" smtClean="0"/>
              <a:t>01.12.2014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68AA40-6109-44CE-9765-60D4CCC63893}" type="slidenum">
              <a:rPr lang="ru-RU" smtClean="0"/>
              <a:t>‹#›</a:t>
            </a:fld>
            <a:endParaRPr lang="ru-RU"/>
          </a:p>
        </p:txBody>
      </p:sp>
    </p:spTree>
    <p:extLst>
      <p:ext uri="{BB962C8B-B14F-4D97-AF65-F5344CB8AC3E}">
        <p14:creationId xmlns:p14="http://schemas.microsoft.com/office/powerpoint/2010/main" val="246649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16A7F3-08D0-4123-AF70-4AF4DD886D23}" type="datetimeFigureOut">
              <a:rPr lang="ru-RU" smtClean="0"/>
              <a:t>01.12.2014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68AA40-6109-44CE-9765-60D4CCC63893}" type="slidenum">
              <a:rPr lang="ru-RU" smtClean="0"/>
              <a:t>‹#›</a:t>
            </a:fld>
            <a:endParaRPr lang="ru-RU"/>
          </a:p>
        </p:txBody>
      </p:sp>
    </p:spTree>
    <p:extLst>
      <p:ext uri="{BB962C8B-B14F-4D97-AF65-F5344CB8AC3E}">
        <p14:creationId xmlns:p14="http://schemas.microsoft.com/office/powerpoint/2010/main" val="47315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16A7F3-08D0-4123-AF70-4AF4DD886D23}" type="datetimeFigureOut">
              <a:rPr lang="ru-RU" smtClean="0"/>
              <a:t>01.12.2014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68AA40-6109-44CE-9765-60D4CCC63893}" type="slidenum">
              <a:rPr lang="ru-RU" smtClean="0"/>
              <a:t>‹#›</a:t>
            </a:fld>
            <a:endParaRPr lang="ru-RU"/>
          </a:p>
        </p:txBody>
      </p:sp>
    </p:spTree>
    <p:extLst>
      <p:ext uri="{BB962C8B-B14F-4D97-AF65-F5344CB8AC3E}">
        <p14:creationId xmlns:p14="http://schemas.microsoft.com/office/powerpoint/2010/main" val="2720727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16A7F3-08D0-4123-AF70-4AF4DD886D23}" type="datetimeFigureOut">
              <a:rPr lang="ru-RU" smtClean="0"/>
              <a:t>01.12.2014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68AA40-6109-44CE-9765-60D4CCC63893}" type="slidenum">
              <a:rPr lang="ru-RU" smtClean="0"/>
              <a:t>‹#›</a:t>
            </a:fld>
            <a:endParaRPr lang="ru-RU"/>
          </a:p>
        </p:txBody>
      </p:sp>
    </p:spTree>
    <p:extLst>
      <p:ext uri="{BB962C8B-B14F-4D97-AF65-F5344CB8AC3E}">
        <p14:creationId xmlns:p14="http://schemas.microsoft.com/office/powerpoint/2010/main" val="132595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6A7F3-08D0-4123-AF70-4AF4DD886D23}" type="datetimeFigureOut">
              <a:rPr lang="ru-RU" smtClean="0"/>
              <a:t>01.12.2014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8AA40-6109-44CE-9765-60D4CCC63893}" type="slidenum">
              <a:rPr lang="ru-RU" smtClean="0"/>
              <a:t>‹#›</a:t>
            </a:fld>
            <a:endParaRPr lang="ru-RU"/>
          </a:p>
        </p:txBody>
      </p:sp>
    </p:spTree>
    <p:extLst>
      <p:ext uri="{BB962C8B-B14F-4D97-AF65-F5344CB8AC3E}">
        <p14:creationId xmlns:p14="http://schemas.microsoft.com/office/powerpoint/2010/main" val="3149860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980728"/>
            <a:ext cx="8568952" cy="3024336"/>
          </a:xfrm>
        </p:spPr>
        <p:txBody>
          <a:bodyPr>
            <a:normAutofit/>
          </a:bodyPr>
          <a:lstStyle/>
          <a:p>
            <a:r>
              <a:rPr lang="en-US" b="1" dirty="0" smtClean="0"/>
              <a:t>Status of CR and activity at BINP</a:t>
            </a:r>
            <a:br>
              <a:rPr lang="en-US" b="1" dirty="0" smtClean="0"/>
            </a:br>
            <a:r>
              <a:rPr lang="en-US" dirty="0" smtClean="0"/>
              <a:t/>
            </a:r>
            <a:br>
              <a:rPr lang="en-US" dirty="0" smtClean="0"/>
            </a:br>
            <a:r>
              <a:rPr lang="en-US" dirty="0" err="1" smtClean="0"/>
              <a:t>I.Koop</a:t>
            </a:r>
            <a:r>
              <a:rPr lang="en-US" dirty="0" smtClean="0"/>
              <a:t>, </a:t>
            </a:r>
            <a:r>
              <a:rPr lang="en-US" dirty="0" err="1" smtClean="0"/>
              <a:t>D.Berkaev</a:t>
            </a:r>
            <a:r>
              <a:rPr lang="en-US" dirty="0" smtClean="0"/>
              <a:t>, BINP, Novosibirsk</a:t>
            </a:r>
            <a:br>
              <a:rPr lang="en-US" dirty="0" smtClean="0"/>
            </a:br>
            <a:endParaRPr lang="ru-RU" dirty="0"/>
          </a:p>
        </p:txBody>
      </p:sp>
      <p:sp>
        <p:nvSpPr>
          <p:cNvPr id="3" name="Подзаголовок 2"/>
          <p:cNvSpPr>
            <a:spLocks noGrp="1"/>
          </p:cNvSpPr>
          <p:nvPr>
            <p:ph type="subTitle" idx="1"/>
          </p:nvPr>
        </p:nvSpPr>
        <p:spPr>
          <a:xfrm>
            <a:off x="179512" y="5733256"/>
            <a:ext cx="8784976" cy="504056"/>
          </a:xfrm>
        </p:spPr>
        <p:txBody>
          <a:bodyPr>
            <a:normAutofit fontScale="85000" lnSpcReduction="10000"/>
          </a:bodyPr>
          <a:lstStyle/>
          <a:p>
            <a:r>
              <a:rPr lang="en-US" dirty="0" smtClean="0">
                <a:solidFill>
                  <a:schemeClr val="tx1"/>
                </a:solidFill>
              </a:rPr>
              <a:t>01.12.2014,  6-th  FAIR-GSI-BINP  workshop,  GSI, Darmstadt</a:t>
            </a:r>
          </a:p>
          <a:p>
            <a:endParaRPr lang="ru-RU" dirty="0"/>
          </a:p>
        </p:txBody>
      </p:sp>
    </p:spTree>
    <p:extLst>
      <p:ext uri="{BB962C8B-B14F-4D97-AF65-F5344CB8AC3E}">
        <p14:creationId xmlns:p14="http://schemas.microsoft.com/office/powerpoint/2010/main" val="3971925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9572" y="260648"/>
            <a:ext cx="7704856" cy="562074"/>
          </a:xfrm>
        </p:spPr>
        <p:txBody>
          <a:bodyPr>
            <a:normAutofit fontScale="90000"/>
          </a:bodyPr>
          <a:lstStyle/>
          <a:p>
            <a:r>
              <a:rPr lang="en-US" dirty="0" smtClean="0"/>
              <a:t>Proposed antiproton </a:t>
            </a:r>
            <a:r>
              <a:rPr lang="en-US" dirty="0"/>
              <a:t>optics </a:t>
            </a:r>
            <a:r>
              <a:rPr lang="en-US" dirty="0" smtClean="0"/>
              <a:t>changes</a:t>
            </a:r>
            <a:endParaRPr lang="ru-RU" dirty="0"/>
          </a:p>
        </p:txBody>
      </p:sp>
      <p:sp>
        <p:nvSpPr>
          <p:cNvPr id="3" name="Объект 2"/>
          <p:cNvSpPr>
            <a:spLocks noGrp="1"/>
          </p:cNvSpPr>
          <p:nvPr>
            <p:ph idx="1"/>
          </p:nvPr>
        </p:nvSpPr>
        <p:spPr>
          <a:xfrm>
            <a:off x="179512" y="980728"/>
            <a:ext cx="8856984" cy="5287318"/>
          </a:xfrm>
        </p:spPr>
        <p:txBody>
          <a:bodyPr>
            <a:normAutofit/>
          </a:bodyPr>
          <a:lstStyle/>
          <a:p>
            <a:r>
              <a:rPr lang="en-US" dirty="0" err="1" smtClean="0"/>
              <a:t>Qx</a:t>
            </a:r>
            <a:r>
              <a:rPr lang="en-US" dirty="0" smtClean="0"/>
              <a:t>=4.26, </a:t>
            </a:r>
            <a:r>
              <a:rPr lang="en-US" dirty="0" err="1" smtClean="0"/>
              <a:t>Qy</a:t>
            </a:r>
            <a:r>
              <a:rPr lang="en-US" dirty="0" smtClean="0"/>
              <a:t>=3.61   (CR71:  </a:t>
            </a:r>
            <a:r>
              <a:rPr lang="en-US" dirty="0" err="1" smtClean="0"/>
              <a:t>Qx</a:t>
            </a:r>
            <a:r>
              <a:rPr lang="en-US" dirty="0" smtClean="0"/>
              <a:t>=4.31, </a:t>
            </a:r>
            <a:r>
              <a:rPr lang="en-US" dirty="0" err="1" smtClean="0"/>
              <a:t>Qy</a:t>
            </a:r>
            <a:r>
              <a:rPr lang="en-US" dirty="0" smtClean="0"/>
              <a:t>=4.88)</a:t>
            </a:r>
          </a:p>
          <a:p>
            <a:endParaRPr lang="en-US" dirty="0" smtClean="0"/>
          </a:p>
          <a:p>
            <a:r>
              <a:rPr lang="en-US" dirty="0" smtClean="0"/>
              <a:t>Momentum compaction </a:t>
            </a:r>
            <a:r>
              <a:rPr lang="el-GR" dirty="0" smtClean="0"/>
              <a:t>α</a:t>
            </a:r>
            <a:r>
              <a:rPr lang="en-US" dirty="0" smtClean="0"/>
              <a:t>=0.04272  (CR71: 0.069)</a:t>
            </a:r>
          </a:p>
          <a:p>
            <a:endParaRPr lang="en-US" dirty="0" smtClean="0"/>
          </a:p>
          <a:p>
            <a:r>
              <a:rPr lang="en-US" dirty="0" smtClean="0"/>
              <a:t> </a:t>
            </a:r>
            <a:r>
              <a:rPr lang="en-US" dirty="0"/>
              <a:t>S</a:t>
            </a:r>
            <a:r>
              <a:rPr lang="en-US" dirty="0" smtClean="0"/>
              <a:t>lip factor:   </a:t>
            </a:r>
            <a:r>
              <a:rPr lang="el-GR" dirty="0" smtClean="0"/>
              <a:t>η</a:t>
            </a:r>
            <a:r>
              <a:rPr lang="en-US" dirty="0" smtClean="0"/>
              <a:t>=</a:t>
            </a:r>
            <a:r>
              <a:rPr lang="el-GR" dirty="0" smtClean="0"/>
              <a:t>α</a:t>
            </a:r>
            <a:r>
              <a:rPr lang="en-US" dirty="0" smtClean="0"/>
              <a:t> - </a:t>
            </a:r>
            <a:r>
              <a:rPr lang="el-GR" dirty="0" smtClean="0"/>
              <a:t>γ</a:t>
            </a:r>
            <a:r>
              <a:rPr lang="en-US" baseline="30000" dirty="0" smtClean="0"/>
              <a:t>-2</a:t>
            </a:r>
            <a:r>
              <a:rPr lang="en-US" dirty="0" smtClean="0"/>
              <a:t>= -0.014   (CR71:   </a:t>
            </a:r>
            <a:r>
              <a:rPr lang="el-GR" dirty="0" smtClean="0"/>
              <a:t>η</a:t>
            </a:r>
            <a:r>
              <a:rPr lang="en-US" dirty="0" smtClean="0"/>
              <a:t>=0.012)</a:t>
            </a:r>
          </a:p>
          <a:p>
            <a:r>
              <a:rPr lang="en-US" dirty="0" smtClean="0"/>
              <a:t>Local </a:t>
            </a:r>
            <a:r>
              <a:rPr lang="en-US" dirty="0"/>
              <a:t>slip factor: </a:t>
            </a:r>
            <a:r>
              <a:rPr lang="en-US" dirty="0" smtClean="0"/>
              <a:t>  </a:t>
            </a:r>
            <a:r>
              <a:rPr lang="el-GR" dirty="0" smtClean="0"/>
              <a:t>η</a:t>
            </a:r>
            <a:r>
              <a:rPr lang="en-US" dirty="0" smtClean="0"/>
              <a:t>_</a:t>
            </a:r>
            <a:r>
              <a:rPr lang="en-US" dirty="0" err="1" smtClean="0"/>
              <a:t>pk</a:t>
            </a:r>
            <a:r>
              <a:rPr lang="en-US" dirty="0" smtClean="0"/>
              <a:t>=0!</a:t>
            </a:r>
          </a:p>
          <a:p>
            <a:r>
              <a:rPr lang="en-US" dirty="0" smtClean="0"/>
              <a:t>SC phase advances:   </a:t>
            </a:r>
            <a:r>
              <a:rPr lang="en-US" dirty="0" err="1" smtClean="0"/>
              <a:t>dQx_pk</a:t>
            </a:r>
            <a:r>
              <a:rPr lang="en-US" dirty="0" smtClean="0"/>
              <a:t>=1.76,  </a:t>
            </a:r>
            <a:r>
              <a:rPr lang="en-US" dirty="0" err="1" smtClean="0"/>
              <a:t>dQy_pk</a:t>
            </a:r>
            <a:r>
              <a:rPr lang="en-US" dirty="0" smtClean="0"/>
              <a:t>=1.25</a:t>
            </a:r>
          </a:p>
          <a:p>
            <a:r>
              <a:rPr lang="en-US" dirty="0" smtClean="0"/>
              <a:t>Q8 – Q10 quads permuted with nearby </a:t>
            </a:r>
            <a:r>
              <a:rPr lang="en-US" dirty="0" err="1" smtClean="0"/>
              <a:t>sextupoles</a:t>
            </a:r>
            <a:r>
              <a:rPr lang="en-US" dirty="0" smtClean="0"/>
              <a:t> to minimize beam sizes in dipoles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endParaRPr lang="ru-RU" dirty="0"/>
          </a:p>
        </p:txBody>
      </p:sp>
    </p:spTree>
    <p:extLst>
      <p:ext uri="{BB962C8B-B14F-4D97-AF65-F5344CB8AC3E}">
        <p14:creationId xmlns:p14="http://schemas.microsoft.com/office/powerpoint/2010/main" val="2895209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5000"/>
            <a:ext cx="8229600" cy="418058"/>
          </a:xfrm>
        </p:spPr>
        <p:txBody>
          <a:bodyPr>
            <a:normAutofit fontScale="90000"/>
          </a:bodyPr>
          <a:lstStyle/>
          <a:p>
            <a:r>
              <a:rPr lang="en-US" dirty="0" smtClean="0"/>
              <a:t>Proposed CR arc layout changes</a:t>
            </a:r>
            <a:endParaRPr lang="ru-RU"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26244" b="1587"/>
          <a:stretch/>
        </p:blipFill>
        <p:spPr>
          <a:xfrm>
            <a:off x="1600436" y="692696"/>
            <a:ext cx="6447078" cy="6021288"/>
          </a:xfrm>
          <a:prstGeom prst="rect">
            <a:avLst/>
          </a:prstGeom>
        </p:spPr>
      </p:pic>
      <p:cxnSp>
        <p:nvCxnSpPr>
          <p:cNvPr id="6" name="Прямая со стрелкой 5"/>
          <p:cNvCxnSpPr/>
          <p:nvPr/>
        </p:nvCxnSpPr>
        <p:spPr>
          <a:xfrm flipH="1">
            <a:off x="6625998" y="2708920"/>
            <a:ext cx="101331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a:off x="7020272" y="2708920"/>
            <a:ext cx="648072" cy="1741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5976156" y="2600694"/>
            <a:ext cx="1692188" cy="93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96968" y="2462884"/>
            <a:ext cx="1165960" cy="369332"/>
          </a:xfrm>
          <a:prstGeom prst="rect">
            <a:avLst/>
          </a:prstGeom>
          <a:noFill/>
        </p:spPr>
        <p:txBody>
          <a:bodyPr wrap="none" rtlCol="0">
            <a:spAutoFit/>
          </a:bodyPr>
          <a:lstStyle/>
          <a:p>
            <a:r>
              <a:rPr lang="en-US" dirty="0" smtClean="0"/>
              <a:t>QW 70 cm</a:t>
            </a:r>
            <a:endParaRPr lang="ru-RU" dirty="0"/>
          </a:p>
        </p:txBody>
      </p:sp>
      <p:cxnSp>
        <p:nvCxnSpPr>
          <p:cNvPr id="22" name="Прямая со стрелкой 21"/>
          <p:cNvCxnSpPr/>
          <p:nvPr/>
        </p:nvCxnSpPr>
        <p:spPr>
          <a:xfrm flipH="1">
            <a:off x="7048896" y="4521893"/>
            <a:ext cx="648072" cy="787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96968" y="4301635"/>
            <a:ext cx="436338" cy="369332"/>
          </a:xfrm>
          <a:prstGeom prst="rect">
            <a:avLst/>
          </a:prstGeom>
          <a:noFill/>
        </p:spPr>
        <p:txBody>
          <a:bodyPr wrap="none" rtlCol="0">
            <a:spAutoFit/>
          </a:bodyPr>
          <a:lstStyle/>
          <a:p>
            <a:r>
              <a:rPr lang="en-US" dirty="0" smtClean="0"/>
              <a:t>KV</a:t>
            </a:r>
            <a:endParaRPr lang="ru-RU" dirty="0"/>
          </a:p>
        </p:txBody>
      </p:sp>
      <p:cxnSp>
        <p:nvCxnSpPr>
          <p:cNvPr id="26" name="Прямая со стрелкой 25"/>
          <p:cNvCxnSpPr/>
          <p:nvPr/>
        </p:nvCxnSpPr>
        <p:spPr>
          <a:xfrm flipH="1">
            <a:off x="6047176" y="2367599"/>
            <a:ext cx="382278" cy="3336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385912" y="2124877"/>
            <a:ext cx="436338" cy="369332"/>
          </a:xfrm>
          <a:prstGeom prst="rect">
            <a:avLst/>
          </a:prstGeom>
          <a:noFill/>
        </p:spPr>
        <p:txBody>
          <a:bodyPr wrap="none" rtlCol="0">
            <a:spAutoFit/>
          </a:bodyPr>
          <a:lstStyle/>
          <a:p>
            <a:r>
              <a:rPr lang="en-US" dirty="0" smtClean="0"/>
              <a:t>KV</a:t>
            </a:r>
            <a:endParaRPr lang="ru-RU" dirty="0"/>
          </a:p>
        </p:txBody>
      </p:sp>
      <p:cxnSp>
        <p:nvCxnSpPr>
          <p:cNvPr id="29" name="Прямая со стрелкой 28"/>
          <p:cNvCxnSpPr/>
          <p:nvPr/>
        </p:nvCxnSpPr>
        <p:spPr>
          <a:xfrm flipH="1">
            <a:off x="4468658" y="1242062"/>
            <a:ext cx="324035" cy="4231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20122" y="970312"/>
            <a:ext cx="2300150" cy="369332"/>
          </a:xfrm>
          <a:prstGeom prst="rect">
            <a:avLst/>
          </a:prstGeom>
          <a:noFill/>
        </p:spPr>
        <p:txBody>
          <a:bodyPr wrap="square" rtlCol="0">
            <a:spAutoFit/>
          </a:bodyPr>
          <a:lstStyle/>
          <a:p>
            <a:r>
              <a:rPr lang="en-US" dirty="0" smtClean="0"/>
              <a:t>KV – Vertical corrector</a:t>
            </a:r>
            <a:endParaRPr lang="ru-RU" dirty="0"/>
          </a:p>
        </p:txBody>
      </p:sp>
      <p:sp>
        <p:nvSpPr>
          <p:cNvPr id="35" name="TextBox 34"/>
          <p:cNvSpPr txBox="1"/>
          <p:nvPr/>
        </p:nvSpPr>
        <p:spPr>
          <a:xfrm>
            <a:off x="1259632" y="3429000"/>
            <a:ext cx="1805559" cy="646331"/>
          </a:xfrm>
          <a:prstGeom prst="rect">
            <a:avLst/>
          </a:prstGeom>
          <a:noFill/>
        </p:spPr>
        <p:txBody>
          <a:bodyPr wrap="none" rtlCol="0">
            <a:spAutoFit/>
          </a:bodyPr>
          <a:lstStyle/>
          <a:p>
            <a:r>
              <a:rPr lang="en-US" dirty="0" smtClean="0"/>
              <a:t>TDR’s arc layout</a:t>
            </a:r>
          </a:p>
          <a:p>
            <a:r>
              <a:rPr lang="en-US" dirty="0" smtClean="0"/>
              <a:t> with QW 100 cm</a:t>
            </a:r>
            <a:endParaRPr lang="ru-RU" dirty="0"/>
          </a:p>
        </p:txBody>
      </p:sp>
      <p:cxnSp>
        <p:nvCxnSpPr>
          <p:cNvPr id="37" name="Прямая со стрелкой 36"/>
          <p:cNvCxnSpPr/>
          <p:nvPr/>
        </p:nvCxnSpPr>
        <p:spPr>
          <a:xfrm flipV="1">
            <a:off x="2473176" y="2782694"/>
            <a:ext cx="471411" cy="5725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51520" y="4070050"/>
            <a:ext cx="4217138" cy="2031325"/>
          </a:xfrm>
          <a:prstGeom prst="rect">
            <a:avLst/>
          </a:prstGeom>
          <a:solidFill>
            <a:schemeClr val="tx2">
              <a:lumMod val="20000"/>
              <a:lumOff val="80000"/>
            </a:schemeClr>
          </a:solidFill>
        </p:spPr>
        <p:txBody>
          <a:bodyPr wrap="square" rtlCol="0">
            <a:spAutoFit/>
          </a:bodyPr>
          <a:lstStyle/>
          <a:p>
            <a:r>
              <a:rPr lang="en-US" b="1" dirty="0" smtClean="0"/>
              <a:t>The proposed arc changes:</a:t>
            </a:r>
          </a:p>
          <a:p>
            <a:pPr marL="342900" indent="-342900">
              <a:buAutoNum type="arabicPeriod"/>
            </a:pPr>
            <a:r>
              <a:rPr lang="en-US" b="1" dirty="0" smtClean="0"/>
              <a:t>Some quads and </a:t>
            </a:r>
            <a:r>
              <a:rPr lang="en-US" b="1" dirty="0" err="1" smtClean="0"/>
              <a:t>sextupoles</a:t>
            </a:r>
            <a:r>
              <a:rPr lang="en-US" b="1" dirty="0" smtClean="0"/>
              <a:t> are shifted longitudinally </a:t>
            </a:r>
            <a:r>
              <a:rPr lang="en-US" b="1" dirty="0"/>
              <a:t>to optimize the </a:t>
            </a:r>
            <a:r>
              <a:rPr lang="en-US" b="1" dirty="0" smtClean="0"/>
              <a:t>ring acceptance</a:t>
            </a:r>
            <a:r>
              <a:rPr lang="en-US" b="1" dirty="0"/>
              <a:t>.</a:t>
            </a:r>
            <a:endParaRPr lang="en-US" b="1" dirty="0" smtClean="0"/>
          </a:p>
          <a:p>
            <a:r>
              <a:rPr lang="en-US" b="1" dirty="0" smtClean="0"/>
              <a:t>2.   Provide a space for vertical correctors,</a:t>
            </a:r>
          </a:p>
          <a:p>
            <a:r>
              <a:rPr lang="en-US" b="1" dirty="0"/>
              <a:t> </a:t>
            </a:r>
            <a:r>
              <a:rPr lang="en-US" b="1" dirty="0" smtClean="0"/>
              <a:t>      by making 3 quads/quadrant shorter</a:t>
            </a:r>
          </a:p>
          <a:p>
            <a:r>
              <a:rPr lang="en-US" b="1" dirty="0"/>
              <a:t> </a:t>
            </a:r>
            <a:r>
              <a:rPr lang="en-US" b="1" dirty="0" smtClean="0"/>
              <a:t>      (70 cm instead of 100 cm ) </a:t>
            </a:r>
            <a:endParaRPr lang="ru-RU" b="1" dirty="0"/>
          </a:p>
        </p:txBody>
      </p:sp>
    </p:spTree>
    <p:extLst>
      <p:ext uri="{BB962C8B-B14F-4D97-AF65-F5344CB8AC3E}">
        <p14:creationId xmlns:p14="http://schemas.microsoft.com/office/powerpoint/2010/main" val="2215735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5000"/>
            <a:ext cx="8229600" cy="418058"/>
          </a:xfrm>
        </p:spPr>
        <p:txBody>
          <a:bodyPr>
            <a:normAutofit fontScale="90000"/>
          </a:bodyPr>
          <a:lstStyle/>
          <a:p>
            <a:r>
              <a:rPr lang="en-US" dirty="0" smtClean="0"/>
              <a:t>CR new layout</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20" y="692696"/>
            <a:ext cx="8908553" cy="5860288"/>
          </a:xfrm>
          <a:prstGeom prst="rect">
            <a:avLst/>
          </a:prstGeom>
        </p:spPr>
      </p:pic>
    </p:spTree>
    <p:extLst>
      <p:ext uri="{BB962C8B-B14F-4D97-AF65-F5344CB8AC3E}">
        <p14:creationId xmlns:p14="http://schemas.microsoft.com/office/powerpoint/2010/main" val="3175482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5000"/>
            <a:ext cx="8229600" cy="418058"/>
          </a:xfrm>
        </p:spPr>
        <p:txBody>
          <a:bodyPr>
            <a:normAutofit fontScale="90000"/>
          </a:bodyPr>
          <a:lstStyle/>
          <a:p>
            <a:r>
              <a:rPr lang="en-US" dirty="0" smtClean="0"/>
              <a:t>CR </a:t>
            </a:r>
            <a:r>
              <a:rPr lang="en-US" dirty="0" smtClean="0"/>
              <a:t>layout. Cont.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02" y="836712"/>
            <a:ext cx="8847587" cy="5730737"/>
          </a:xfrm>
          <a:prstGeom prst="rect">
            <a:avLst/>
          </a:prstGeom>
        </p:spPr>
      </p:pic>
    </p:spTree>
    <p:extLst>
      <p:ext uri="{BB962C8B-B14F-4D97-AF65-F5344CB8AC3E}">
        <p14:creationId xmlns:p14="http://schemas.microsoft.com/office/powerpoint/2010/main" val="138087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5000"/>
            <a:ext cx="8229600" cy="418058"/>
          </a:xfrm>
        </p:spPr>
        <p:txBody>
          <a:bodyPr>
            <a:normAutofit fontScale="90000"/>
          </a:bodyPr>
          <a:lstStyle/>
          <a:p>
            <a:r>
              <a:rPr lang="en-US" dirty="0" smtClean="0"/>
              <a:t>CR </a:t>
            </a:r>
            <a:r>
              <a:rPr lang="en-US" dirty="0" smtClean="0"/>
              <a:t>in the tunnel</a:t>
            </a:r>
            <a:r>
              <a:rPr lang="en-US" dirty="0" smtClean="0"/>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0" y="719138"/>
            <a:ext cx="9130375" cy="573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954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856984" cy="562074"/>
          </a:xfrm>
        </p:spPr>
        <p:txBody>
          <a:bodyPr>
            <a:noAutofit/>
          </a:bodyPr>
          <a:lstStyle/>
          <a:p>
            <a:r>
              <a:rPr lang="en-US" sz="3600" dirty="0" smtClean="0"/>
              <a:t>BINP version of </a:t>
            </a:r>
            <a:r>
              <a:rPr lang="en-US" sz="3600" dirty="0" err="1" smtClean="0"/>
              <a:t>pbar</a:t>
            </a:r>
            <a:r>
              <a:rPr lang="en-US" sz="3600" dirty="0" smtClean="0"/>
              <a:t> optics:  </a:t>
            </a:r>
            <a:r>
              <a:rPr lang="en-US" sz="3600" dirty="0" err="1" smtClean="0"/>
              <a:t>Qx</a:t>
            </a:r>
            <a:r>
              <a:rPr lang="en-US" sz="3600" dirty="0" smtClean="0"/>
              <a:t>=4.26, </a:t>
            </a:r>
            <a:r>
              <a:rPr lang="en-US" sz="3600" dirty="0" err="1" smtClean="0"/>
              <a:t>Qy</a:t>
            </a:r>
            <a:r>
              <a:rPr lang="en-US" sz="3600" dirty="0" smtClean="0"/>
              <a:t>=3.61 </a:t>
            </a:r>
            <a:endParaRPr lang="ru-RU" sz="3600" dirty="0"/>
          </a:p>
        </p:txBody>
      </p:sp>
      <p:sp>
        <p:nvSpPr>
          <p:cNvPr id="6" name="TextBox 5"/>
          <p:cNvSpPr txBox="1"/>
          <p:nvPr/>
        </p:nvSpPr>
        <p:spPr>
          <a:xfrm>
            <a:off x="179972" y="5888531"/>
            <a:ext cx="8712968" cy="461665"/>
          </a:xfrm>
          <a:prstGeom prst="rect">
            <a:avLst/>
          </a:prstGeom>
          <a:noFill/>
        </p:spPr>
        <p:txBody>
          <a:bodyPr wrap="square" rtlCol="0">
            <a:spAutoFit/>
          </a:bodyPr>
          <a:lstStyle/>
          <a:p>
            <a:r>
              <a:rPr lang="en-US" sz="2400" dirty="0" err="1" smtClean="0"/>
              <a:t>Dmax</a:t>
            </a:r>
            <a:r>
              <a:rPr lang="en-US" sz="2400" dirty="0" smtClean="0"/>
              <a:t>= 4.4 m   (CR71-version:  </a:t>
            </a:r>
            <a:r>
              <a:rPr lang="en-US" sz="2400" dirty="0" err="1" smtClean="0"/>
              <a:t>Dmax</a:t>
            </a:r>
            <a:r>
              <a:rPr lang="en-US" sz="2400" dirty="0" smtClean="0"/>
              <a:t> = 5.05 m),     </a:t>
            </a:r>
            <a:r>
              <a:rPr lang="el-GR" sz="2400" dirty="0" smtClean="0"/>
              <a:t>γ</a:t>
            </a:r>
            <a:r>
              <a:rPr lang="en-US" sz="2400" dirty="0" smtClean="0"/>
              <a:t>=4.2,    </a:t>
            </a:r>
            <a:r>
              <a:rPr lang="el-GR" sz="2400" dirty="0" smtClean="0"/>
              <a:t>γ</a:t>
            </a:r>
            <a:r>
              <a:rPr lang="en-US" sz="2400" dirty="0" smtClean="0"/>
              <a:t>_</a:t>
            </a:r>
            <a:r>
              <a:rPr lang="en-US" sz="2400" dirty="0" err="1" smtClean="0"/>
              <a:t>tr</a:t>
            </a:r>
            <a:r>
              <a:rPr lang="en-US" sz="2400" dirty="0" smtClean="0"/>
              <a:t>=4.84</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92" y="1343959"/>
            <a:ext cx="8998127" cy="4301489"/>
          </a:xfrm>
          <a:prstGeom prst="rect">
            <a:avLst/>
          </a:prstGeom>
        </p:spPr>
      </p:pic>
      <p:sp>
        <p:nvSpPr>
          <p:cNvPr id="5" name="TextBox 4"/>
          <p:cNvSpPr txBox="1"/>
          <p:nvPr/>
        </p:nvSpPr>
        <p:spPr>
          <a:xfrm>
            <a:off x="5147565" y="2505615"/>
            <a:ext cx="327334" cy="369332"/>
          </a:xfrm>
          <a:prstGeom prst="rect">
            <a:avLst/>
          </a:prstGeom>
          <a:noFill/>
        </p:spPr>
        <p:txBody>
          <a:bodyPr wrap="none" rtlCol="0">
            <a:spAutoFit/>
          </a:bodyPr>
          <a:lstStyle/>
          <a:p>
            <a:r>
              <a:rPr lang="en-US" dirty="0" smtClean="0"/>
              <a:t>D</a:t>
            </a:r>
            <a:endParaRPr lang="ru-RU" dirty="0"/>
          </a:p>
        </p:txBody>
      </p:sp>
      <p:sp>
        <p:nvSpPr>
          <p:cNvPr id="12" name="TextBox 11"/>
          <p:cNvSpPr txBox="1"/>
          <p:nvPr/>
        </p:nvSpPr>
        <p:spPr>
          <a:xfrm>
            <a:off x="3131840" y="2505615"/>
            <a:ext cx="407484" cy="369332"/>
          </a:xfrm>
          <a:prstGeom prst="rect">
            <a:avLst/>
          </a:prstGeom>
          <a:noFill/>
        </p:spPr>
        <p:txBody>
          <a:bodyPr wrap="none" rtlCol="0">
            <a:spAutoFit/>
          </a:bodyPr>
          <a:lstStyle/>
          <a:p>
            <a:r>
              <a:rPr lang="el-GR" dirty="0"/>
              <a:t>β</a:t>
            </a:r>
            <a:r>
              <a:rPr lang="en-US" dirty="0" smtClean="0"/>
              <a:t>x</a:t>
            </a:r>
            <a:endParaRPr lang="ru-RU" dirty="0"/>
          </a:p>
        </p:txBody>
      </p:sp>
      <p:sp>
        <p:nvSpPr>
          <p:cNvPr id="13" name="Прямоугольник 12"/>
          <p:cNvSpPr/>
          <p:nvPr/>
        </p:nvSpPr>
        <p:spPr>
          <a:xfrm>
            <a:off x="1043608" y="3789040"/>
            <a:ext cx="412292" cy="369332"/>
          </a:xfrm>
          <a:prstGeom prst="rect">
            <a:avLst/>
          </a:prstGeom>
        </p:spPr>
        <p:txBody>
          <a:bodyPr wrap="none">
            <a:spAutoFit/>
          </a:bodyPr>
          <a:lstStyle/>
          <a:p>
            <a:r>
              <a:rPr lang="el-GR" dirty="0" smtClean="0"/>
              <a:t>β</a:t>
            </a:r>
            <a:r>
              <a:rPr lang="en-US" dirty="0" smtClean="0"/>
              <a:t>y</a:t>
            </a:r>
            <a:endParaRPr lang="ru-RU" dirty="0"/>
          </a:p>
        </p:txBody>
      </p:sp>
    </p:spTree>
    <p:extLst>
      <p:ext uri="{BB962C8B-B14F-4D97-AF65-F5344CB8AC3E}">
        <p14:creationId xmlns:p14="http://schemas.microsoft.com/office/powerpoint/2010/main" val="1598960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856984" cy="562074"/>
          </a:xfrm>
        </p:spPr>
        <p:txBody>
          <a:bodyPr>
            <a:noAutofit/>
          </a:bodyPr>
          <a:lstStyle/>
          <a:p>
            <a:r>
              <a:rPr lang="en-US" sz="3600" dirty="0" smtClean="0"/>
              <a:t>BINP version of </a:t>
            </a:r>
            <a:r>
              <a:rPr lang="en-US" sz="3600" dirty="0" err="1" smtClean="0"/>
              <a:t>pbar</a:t>
            </a:r>
            <a:r>
              <a:rPr lang="en-US" sz="3600" dirty="0" smtClean="0"/>
              <a:t> optics:  </a:t>
            </a:r>
            <a:r>
              <a:rPr lang="en-US" sz="3600" dirty="0" err="1" smtClean="0"/>
              <a:t>Qx</a:t>
            </a:r>
            <a:r>
              <a:rPr lang="en-US" sz="3600" dirty="0" smtClean="0"/>
              <a:t>=4.26, </a:t>
            </a:r>
            <a:r>
              <a:rPr lang="en-US" sz="3600" dirty="0" err="1" smtClean="0"/>
              <a:t>Qy</a:t>
            </a:r>
            <a:r>
              <a:rPr lang="en-US" sz="3600" dirty="0" smtClean="0"/>
              <a:t>=3.61 </a:t>
            </a:r>
            <a:endParaRPr lang="ru-RU" sz="3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268760"/>
            <a:ext cx="9081303" cy="3657554"/>
          </a:xfrm>
          <a:prstGeom prst="rect">
            <a:avLst/>
          </a:prstGeom>
        </p:spPr>
      </p:pic>
      <p:sp>
        <p:nvSpPr>
          <p:cNvPr id="7" name="TextBox 6"/>
          <p:cNvSpPr txBox="1"/>
          <p:nvPr/>
        </p:nvSpPr>
        <p:spPr>
          <a:xfrm>
            <a:off x="4632536" y="2046153"/>
            <a:ext cx="417102" cy="369332"/>
          </a:xfrm>
          <a:prstGeom prst="rect">
            <a:avLst/>
          </a:prstGeom>
          <a:noFill/>
        </p:spPr>
        <p:txBody>
          <a:bodyPr wrap="none" rtlCol="0">
            <a:spAutoFit/>
          </a:bodyPr>
          <a:lstStyle/>
          <a:p>
            <a:r>
              <a:rPr lang="en-US" dirty="0" smtClean="0"/>
              <a:t>Ax</a:t>
            </a:r>
            <a:endParaRPr lang="ru-RU" dirty="0"/>
          </a:p>
        </p:txBody>
      </p:sp>
      <p:sp>
        <p:nvSpPr>
          <p:cNvPr id="8" name="TextBox 7"/>
          <p:cNvSpPr txBox="1"/>
          <p:nvPr/>
        </p:nvSpPr>
        <p:spPr>
          <a:xfrm>
            <a:off x="6732240" y="3244334"/>
            <a:ext cx="417294" cy="369332"/>
          </a:xfrm>
          <a:prstGeom prst="rect">
            <a:avLst/>
          </a:prstGeom>
          <a:noFill/>
        </p:spPr>
        <p:txBody>
          <a:bodyPr wrap="none" rtlCol="0">
            <a:spAutoFit/>
          </a:bodyPr>
          <a:lstStyle/>
          <a:p>
            <a:r>
              <a:rPr lang="en-US" dirty="0" smtClean="0"/>
              <a:t>Ay</a:t>
            </a:r>
            <a:endParaRPr lang="ru-RU" dirty="0"/>
          </a:p>
        </p:txBody>
      </p:sp>
    </p:spTree>
    <p:extLst>
      <p:ext uri="{BB962C8B-B14F-4D97-AF65-F5344CB8AC3E}">
        <p14:creationId xmlns:p14="http://schemas.microsoft.com/office/powerpoint/2010/main" val="24635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856984" cy="562074"/>
          </a:xfrm>
        </p:spPr>
        <p:txBody>
          <a:bodyPr>
            <a:noAutofit/>
          </a:bodyPr>
          <a:lstStyle/>
          <a:p>
            <a:r>
              <a:rPr lang="en-US" sz="3600" dirty="0" smtClean="0"/>
              <a:t>BINP version of </a:t>
            </a:r>
            <a:r>
              <a:rPr lang="en-US" sz="3600" dirty="0" err="1" smtClean="0"/>
              <a:t>pbar</a:t>
            </a:r>
            <a:r>
              <a:rPr lang="en-US" sz="3600" dirty="0" smtClean="0"/>
              <a:t> optics:  </a:t>
            </a:r>
            <a:r>
              <a:rPr lang="en-US" sz="3600" dirty="0" err="1" smtClean="0"/>
              <a:t>Qx</a:t>
            </a:r>
            <a:r>
              <a:rPr lang="en-US" sz="3600" dirty="0" smtClean="0"/>
              <a:t>=4.26, </a:t>
            </a:r>
            <a:r>
              <a:rPr lang="en-US" sz="3600" dirty="0" err="1" smtClean="0"/>
              <a:t>Qy</a:t>
            </a:r>
            <a:r>
              <a:rPr lang="en-US" sz="3600" dirty="0" smtClean="0"/>
              <a:t>=3.61 </a:t>
            </a:r>
            <a:endParaRPr lang="ru-RU" sz="3600" dirty="0"/>
          </a:p>
        </p:txBody>
      </p:sp>
      <p:sp>
        <p:nvSpPr>
          <p:cNvPr id="7" name="TextBox 6"/>
          <p:cNvSpPr txBox="1"/>
          <p:nvPr/>
        </p:nvSpPr>
        <p:spPr>
          <a:xfrm>
            <a:off x="4632536" y="2046153"/>
            <a:ext cx="417102" cy="369332"/>
          </a:xfrm>
          <a:prstGeom prst="rect">
            <a:avLst/>
          </a:prstGeom>
          <a:noFill/>
        </p:spPr>
        <p:txBody>
          <a:bodyPr wrap="none" rtlCol="0">
            <a:spAutoFit/>
          </a:bodyPr>
          <a:lstStyle/>
          <a:p>
            <a:r>
              <a:rPr lang="en-US" dirty="0" smtClean="0"/>
              <a:t>Ax</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57521"/>
            <a:ext cx="8964488" cy="4474860"/>
          </a:xfrm>
          <a:prstGeom prst="rect">
            <a:avLst/>
          </a:prstGeom>
        </p:spPr>
      </p:pic>
      <p:sp>
        <p:nvSpPr>
          <p:cNvPr id="5" name="TextBox 4"/>
          <p:cNvSpPr txBox="1"/>
          <p:nvPr/>
        </p:nvSpPr>
        <p:spPr>
          <a:xfrm>
            <a:off x="-30314" y="1861487"/>
            <a:ext cx="751681" cy="369332"/>
          </a:xfrm>
          <a:prstGeom prst="rect">
            <a:avLst/>
          </a:prstGeom>
          <a:noFill/>
        </p:spPr>
        <p:txBody>
          <a:bodyPr wrap="none" rtlCol="0">
            <a:spAutoFit/>
          </a:bodyPr>
          <a:lstStyle/>
          <a:p>
            <a:r>
              <a:rPr lang="en-US" dirty="0"/>
              <a:t>y</a:t>
            </a:r>
            <a:r>
              <a:rPr lang="en-US" dirty="0" smtClean="0"/>
              <a:t>, mm</a:t>
            </a:r>
            <a:endParaRPr lang="ru-RU" dirty="0"/>
          </a:p>
        </p:txBody>
      </p:sp>
      <p:sp>
        <p:nvSpPr>
          <p:cNvPr id="6" name="TextBox 5"/>
          <p:cNvSpPr txBox="1"/>
          <p:nvPr/>
        </p:nvSpPr>
        <p:spPr>
          <a:xfrm>
            <a:off x="7871274" y="5044534"/>
            <a:ext cx="763351" cy="369332"/>
          </a:xfrm>
          <a:prstGeom prst="rect">
            <a:avLst/>
          </a:prstGeom>
          <a:noFill/>
        </p:spPr>
        <p:txBody>
          <a:bodyPr wrap="none" rtlCol="0">
            <a:spAutoFit/>
          </a:bodyPr>
          <a:lstStyle/>
          <a:p>
            <a:r>
              <a:rPr lang="en-US" dirty="0"/>
              <a:t>x</a:t>
            </a:r>
            <a:r>
              <a:rPr lang="en-US" dirty="0" smtClean="0"/>
              <a:t>, mm</a:t>
            </a:r>
            <a:endParaRPr lang="ru-RU" dirty="0"/>
          </a:p>
        </p:txBody>
      </p:sp>
      <p:sp>
        <p:nvSpPr>
          <p:cNvPr id="9" name="TextBox 8"/>
          <p:cNvSpPr txBox="1"/>
          <p:nvPr/>
        </p:nvSpPr>
        <p:spPr>
          <a:xfrm>
            <a:off x="228751" y="5668454"/>
            <a:ext cx="8735737" cy="461665"/>
          </a:xfrm>
          <a:prstGeom prst="rect">
            <a:avLst/>
          </a:prstGeom>
          <a:noFill/>
        </p:spPr>
        <p:txBody>
          <a:bodyPr wrap="square" rtlCol="0">
            <a:spAutoFit/>
          </a:bodyPr>
          <a:lstStyle/>
          <a:p>
            <a:r>
              <a:rPr lang="en-US" sz="2400" dirty="0" err="1"/>
              <a:t>X</a:t>
            </a:r>
            <a:r>
              <a:rPr lang="en-US" sz="2400" baseline="-25000" dirty="0" err="1" smtClean="0"/>
              <a:t>max</a:t>
            </a:r>
            <a:r>
              <a:rPr lang="en-US" sz="2400" dirty="0" smtClean="0"/>
              <a:t> =157 mm,   </a:t>
            </a:r>
            <a:r>
              <a:rPr lang="en-US" sz="2400" dirty="0" err="1" smtClean="0"/>
              <a:t>Y</a:t>
            </a:r>
            <a:r>
              <a:rPr lang="en-US" sz="2400" baseline="-25000" dirty="0" err="1" smtClean="0"/>
              <a:t>max</a:t>
            </a:r>
            <a:r>
              <a:rPr lang="en-US" sz="2400" baseline="-25000" dirty="0" smtClean="0"/>
              <a:t> </a:t>
            </a:r>
            <a:r>
              <a:rPr lang="en-US" sz="2400" dirty="0" smtClean="0"/>
              <a:t>=65 mm,     </a:t>
            </a:r>
            <a:r>
              <a:rPr lang="el-GR" sz="2400" dirty="0" smtClean="0"/>
              <a:t>α</a:t>
            </a:r>
            <a:r>
              <a:rPr lang="en-US" sz="2400" dirty="0" smtClean="0"/>
              <a:t>=0.04272,   </a:t>
            </a:r>
            <a:r>
              <a:rPr lang="el-GR" sz="2400" dirty="0" smtClean="0"/>
              <a:t>η</a:t>
            </a:r>
            <a:r>
              <a:rPr lang="en-US" sz="2400" dirty="0" smtClean="0"/>
              <a:t>= - 0.01397,  </a:t>
            </a:r>
            <a:r>
              <a:rPr lang="el-GR" sz="2400" dirty="0" smtClean="0"/>
              <a:t>γ</a:t>
            </a:r>
            <a:r>
              <a:rPr lang="en-US" sz="2400" dirty="0" smtClean="0"/>
              <a:t>=4.2</a:t>
            </a:r>
            <a:endParaRPr lang="ru-RU" sz="2400" dirty="0"/>
          </a:p>
        </p:txBody>
      </p:sp>
    </p:spTree>
    <p:extLst>
      <p:ext uri="{BB962C8B-B14F-4D97-AF65-F5344CB8AC3E}">
        <p14:creationId xmlns:p14="http://schemas.microsoft.com/office/powerpoint/2010/main" val="3425297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8207" y="116632"/>
            <a:ext cx="7416824" cy="648072"/>
          </a:xfrm>
        </p:spPr>
        <p:txBody>
          <a:bodyPr>
            <a:noAutofit/>
          </a:bodyPr>
          <a:lstStyle/>
          <a:p>
            <a:r>
              <a:rPr lang="en-US" sz="3600" dirty="0" smtClean="0"/>
              <a:t>BINP </a:t>
            </a:r>
            <a:r>
              <a:rPr lang="en-US" sz="3600" dirty="0" err="1" smtClean="0"/>
              <a:t>pbar</a:t>
            </a:r>
            <a:r>
              <a:rPr lang="en-US" sz="3600" dirty="0" smtClean="0"/>
              <a:t> optics:   </a:t>
            </a:r>
            <a:r>
              <a:rPr lang="en-US" sz="3600" dirty="0" err="1" smtClean="0"/>
              <a:t>Qx</a:t>
            </a:r>
            <a:r>
              <a:rPr lang="en-US" sz="3600" dirty="0" smtClean="0"/>
              <a:t>=4.26, </a:t>
            </a:r>
            <a:r>
              <a:rPr lang="en-US" sz="3600" dirty="0" err="1" smtClean="0"/>
              <a:t>Qy</a:t>
            </a:r>
            <a:r>
              <a:rPr lang="en-US" sz="3600" dirty="0" smtClean="0"/>
              <a:t>=3.61</a:t>
            </a:r>
            <a:endParaRPr lang="ru-RU" sz="3600" dirty="0"/>
          </a:p>
        </p:txBody>
      </p:sp>
      <p:sp>
        <p:nvSpPr>
          <p:cNvPr id="6" name="TextBox 5"/>
          <p:cNvSpPr txBox="1"/>
          <p:nvPr/>
        </p:nvSpPr>
        <p:spPr>
          <a:xfrm>
            <a:off x="408770" y="6130118"/>
            <a:ext cx="8015657" cy="461665"/>
          </a:xfrm>
          <a:prstGeom prst="rect">
            <a:avLst/>
          </a:prstGeom>
          <a:noFill/>
        </p:spPr>
        <p:txBody>
          <a:bodyPr wrap="square" rtlCol="0">
            <a:spAutoFit/>
          </a:bodyPr>
          <a:lstStyle/>
          <a:p>
            <a:r>
              <a:rPr lang="en-US" sz="2400" dirty="0" err="1"/>
              <a:t>X</a:t>
            </a:r>
            <a:r>
              <a:rPr lang="en-US" sz="2400" baseline="-25000" dirty="0" err="1"/>
              <a:t>max</a:t>
            </a:r>
            <a:r>
              <a:rPr lang="en-US" sz="2400" dirty="0"/>
              <a:t> =</a:t>
            </a:r>
            <a:r>
              <a:rPr lang="en-US" sz="2400" dirty="0" smtClean="0"/>
              <a:t>182 </a:t>
            </a:r>
            <a:r>
              <a:rPr lang="en-US" sz="2400" dirty="0"/>
              <a:t>mm,   </a:t>
            </a:r>
            <a:r>
              <a:rPr lang="en-US" sz="2400" dirty="0" err="1"/>
              <a:t>Y</a:t>
            </a:r>
            <a:r>
              <a:rPr lang="en-US" sz="2400" baseline="-25000" dirty="0" err="1"/>
              <a:t>max</a:t>
            </a:r>
            <a:r>
              <a:rPr lang="en-US" sz="2400" baseline="-25000" dirty="0"/>
              <a:t> </a:t>
            </a:r>
            <a:r>
              <a:rPr lang="en-US" sz="2400" dirty="0" smtClean="0"/>
              <a:t>=</a:t>
            </a:r>
            <a:r>
              <a:rPr lang="en-US" sz="2400" dirty="0"/>
              <a:t>7</a:t>
            </a:r>
            <a:r>
              <a:rPr lang="en-US" sz="2400" dirty="0" smtClean="0"/>
              <a:t>3 </a:t>
            </a:r>
            <a:r>
              <a:rPr lang="en-US" sz="2400" dirty="0"/>
              <a:t>mm, </a:t>
            </a:r>
            <a:r>
              <a:rPr lang="en-US" sz="2400" dirty="0" smtClean="0"/>
              <a:t>  R</a:t>
            </a:r>
            <a:r>
              <a:rPr lang="en-US" sz="2400" baseline="-25000" dirty="0" smtClean="0"/>
              <a:t>QW</a:t>
            </a:r>
            <a:r>
              <a:rPr lang="en-US" sz="2400" dirty="0" smtClean="0"/>
              <a:t> =160 mm</a:t>
            </a:r>
            <a:r>
              <a:rPr lang="en-US" sz="2400" dirty="0"/>
              <a:t>,    </a:t>
            </a:r>
            <a:r>
              <a:rPr lang="en-US" sz="2400" dirty="0" smtClean="0"/>
              <a:t>R</a:t>
            </a:r>
            <a:r>
              <a:rPr lang="en-US" sz="2400" baseline="-25000" dirty="0" smtClean="0"/>
              <a:t>SX</a:t>
            </a:r>
            <a:r>
              <a:rPr lang="en-US" sz="2400" dirty="0" smtClean="0"/>
              <a:t> =185 mm</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51" y="836712"/>
            <a:ext cx="8375697" cy="5312501"/>
          </a:xfrm>
          <a:prstGeom prst="rect">
            <a:avLst/>
          </a:prstGeom>
        </p:spPr>
      </p:pic>
    </p:spTree>
    <p:extLst>
      <p:ext uri="{BB962C8B-B14F-4D97-AF65-F5344CB8AC3E}">
        <p14:creationId xmlns:p14="http://schemas.microsoft.com/office/powerpoint/2010/main" val="3845314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74638"/>
            <a:ext cx="8964488" cy="562074"/>
          </a:xfrm>
        </p:spPr>
        <p:txBody>
          <a:bodyPr>
            <a:noAutofit/>
          </a:bodyPr>
          <a:lstStyle/>
          <a:p>
            <a:r>
              <a:rPr lang="en-US" sz="3600" dirty="0" smtClean="0"/>
              <a:t>BINP version of RIB optics:  </a:t>
            </a:r>
            <a:r>
              <a:rPr lang="en-US" sz="3600" dirty="0" err="1" smtClean="0"/>
              <a:t>Qx</a:t>
            </a:r>
            <a:r>
              <a:rPr lang="en-US" sz="3600" dirty="0" smtClean="0"/>
              <a:t>=3.26, </a:t>
            </a:r>
            <a:r>
              <a:rPr lang="en-US" sz="3600" dirty="0" err="1" smtClean="0"/>
              <a:t>Qy</a:t>
            </a:r>
            <a:r>
              <a:rPr lang="en-US" sz="3600" dirty="0" smtClean="0"/>
              <a:t>=3.28 </a:t>
            </a:r>
            <a:endParaRPr lang="ru-RU" sz="3600" dirty="0"/>
          </a:p>
        </p:txBody>
      </p:sp>
      <p:sp>
        <p:nvSpPr>
          <p:cNvPr id="6" name="TextBox 5"/>
          <p:cNvSpPr txBox="1"/>
          <p:nvPr/>
        </p:nvSpPr>
        <p:spPr>
          <a:xfrm>
            <a:off x="196343" y="5120189"/>
            <a:ext cx="8552121" cy="461665"/>
          </a:xfrm>
          <a:prstGeom prst="rect">
            <a:avLst/>
          </a:prstGeom>
          <a:noFill/>
        </p:spPr>
        <p:txBody>
          <a:bodyPr wrap="square" rtlCol="0">
            <a:spAutoFit/>
          </a:bodyPr>
          <a:lstStyle/>
          <a:p>
            <a:r>
              <a:rPr lang="en-US" sz="2400" dirty="0" err="1" smtClean="0"/>
              <a:t>D</a:t>
            </a:r>
            <a:r>
              <a:rPr lang="en-US" sz="2400" baseline="-25000" dirty="0" err="1" smtClean="0"/>
              <a:t>max</a:t>
            </a:r>
            <a:r>
              <a:rPr lang="en-US" sz="2400" dirty="0" smtClean="0"/>
              <a:t> =9.25 m,        </a:t>
            </a:r>
            <a:r>
              <a:rPr lang="el-GR" sz="2400" dirty="0" smtClean="0"/>
              <a:t>α</a:t>
            </a:r>
            <a:r>
              <a:rPr lang="en-US" sz="2400" dirty="0" smtClean="0"/>
              <a:t>=0.1153,      </a:t>
            </a:r>
            <a:r>
              <a:rPr lang="el-GR" sz="2400" dirty="0" smtClean="0"/>
              <a:t>η</a:t>
            </a:r>
            <a:r>
              <a:rPr lang="en-US" sz="2400" dirty="0" smtClean="0"/>
              <a:t>= - 0.1968,     </a:t>
            </a:r>
            <a:r>
              <a:rPr lang="el-GR" sz="2400" dirty="0" smtClean="0"/>
              <a:t>γ</a:t>
            </a:r>
            <a:r>
              <a:rPr lang="en-US" sz="2400" dirty="0" smtClean="0"/>
              <a:t>=1.79,     </a:t>
            </a:r>
            <a:r>
              <a:rPr lang="el-GR" sz="2400" dirty="0" smtClean="0"/>
              <a:t>γ</a:t>
            </a:r>
            <a:r>
              <a:rPr lang="en-US" sz="2400" baseline="-25000" dirty="0" err="1" smtClean="0"/>
              <a:t>tr</a:t>
            </a:r>
            <a:r>
              <a:rPr lang="en-US" sz="2400" dirty="0" smtClean="0"/>
              <a:t>=2.945</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72" y="1340768"/>
            <a:ext cx="8890656" cy="3526203"/>
          </a:xfrm>
          <a:prstGeom prst="rect">
            <a:avLst/>
          </a:prstGeom>
        </p:spPr>
      </p:pic>
    </p:spTree>
    <p:extLst>
      <p:ext uri="{BB962C8B-B14F-4D97-AF65-F5344CB8AC3E}">
        <p14:creationId xmlns:p14="http://schemas.microsoft.com/office/powerpoint/2010/main" val="3751523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en-US" dirty="0" smtClean="0"/>
              <a:t>CR status </a:t>
            </a:r>
            <a:endParaRPr lang="ru-RU" dirty="0"/>
          </a:p>
        </p:txBody>
      </p:sp>
      <p:sp>
        <p:nvSpPr>
          <p:cNvPr id="3" name="TextBox 2"/>
          <p:cNvSpPr txBox="1"/>
          <p:nvPr/>
        </p:nvSpPr>
        <p:spPr>
          <a:xfrm>
            <a:off x="147801" y="807638"/>
            <a:ext cx="8568952" cy="6032421"/>
          </a:xfrm>
          <a:prstGeom prst="rect">
            <a:avLst/>
          </a:prstGeom>
          <a:noFill/>
        </p:spPr>
        <p:txBody>
          <a:bodyPr wrap="square" rtlCol="0">
            <a:spAutoFit/>
          </a:bodyPr>
          <a:lstStyle/>
          <a:p>
            <a:pPr marL="457200" indent="-457200">
              <a:spcAft>
                <a:spcPts val="1200"/>
              </a:spcAft>
              <a:buFont typeface="+mj-lt"/>
              <a:buAutoNum type="arabicPeriod"/>
            </a:pPr>
            <a:r>
              <a:rPr lang="en-US" sz="2400" dirty="0" smtClean="0"/>
              <a:t>TDR last update was made by GSI’s team in February 2014.</a:t>
            </a:r>
          </a:p>
          <a:p>
            <a:pPr marL="457200" indent="-457200">
              <a:spcAft>
                <a:spcPts val="1200"/>
              </a:spcAft>
              <a:buFont typeface="+mj-lt"/>
              <a:buAutoNum type="arabicPeriod"/>
            </a:pPr>
            <a:r>
              <a:rPr lang="en-US" sz="2400" dirty="0" smtClean="0"/>
              <a:t>Main goals and parameters of a facility are listed there and serve us as a reference. </a:t>
            </a:r>
          </a:p>
          <a:p>
            <a:pPr marL="457200" indent="-457200">
              <a:spcAft>
                <a:spcPts val="1200"/>
              </a:spcAft>
              <a:buFont typeface="+mj-lt"/>
              <a:buAutoNum type="arabicPeriod"/>
            </a:pPr>
            <a:r>
              <a:rPr lang="en-US" sz="2400" dirty="0" smtClean="0"/>
              <a:t>BINP team introduced some CR layout and lattice improvements aimed to increase the beam capture efficiency by 20-30 %.</a:t>
            </a:r>
          </a:p>
          <a:p>
            <a:pPr marL="457200" indent="-457200">
              <a:spcAft>
                <a:spcPts val="1200"/>
              </a:spcAft>
              <a:buFont typeface="+mj-lt"/>
              <a:buAutoNum type="arabicPeriod"/>
            </a:pPr>
            <a:r>
              <a:rPr lang="en-US" sz="2400" dirty="0" smtClean="0"/>
              <a:t>A short contract between GSI and BINP </a:t>
            </a:r>
            <a:r>
              <a:rPr lang="en-US" sz="2400" dirty="0"/>
              <a:t>was </a:t>
            </a:r>
            <a:r>
              <a:rPr lang="en-US" sz="2400" dirty="0" smtClean="0"/>
              <a:t>made to work out the dipole magnet design. The result is positive. We are ready to sign with FAIR a contract for series </a:t>
            </a:r>
            <a:r>
              <a:rPr lang="en-US" sz="2400" dirty="0"/>
              <a:t> production </a:t>
            </a:r>
            <a:r>
              <a:rPr lang="en-US" sz="2400" dirty="0" smtClean="0"/>
              <a:t>of 26 dipoles.</a:t>
            </a:r>
          </a:p>
          <a:p>
            <a:pPr marL="457200" indent="-457200">
              <a:spcAft>
                <a:spcPts val="1200"/>
              </a:spcAft>
              <a:buFont typeface="+mj-lt"/>
              <a:buAutoNum type="arabicPeriod"/>
            </a:pPr>
            <a:r>
              <a:rPr lang="en-US" sz="2400" dirty="0" smtClean="0"/>
              <a:t>Inscribed radii of quads are defined to be 100, 160 and 185 mm. The corresponding lengths are 500, 1000 (or 700) and 1000 mm. </a:t>
            </a:r>
          </a:p>
          <a:p>
            <a:pPr marL="457200" indent="-457200">
              <a:spcAft>
                <a:spcPts val="1200"/>
              </a:spcAft>
              <a:buFont typeface="+mj-lt"/>
              <a:buAutoNum type="arabicPeriod"/>
            </a:pPr>
            <a:r>
              <a:rPr lang="en-US" sz="2400" dirty="0" smtClean="0"/>
              <a:t>Design of quads, </a:t>
            </a:r>
            <a:r>
              <a:rPr lang="en-US" sz="2400" dirty="0" err="1" smtClean="0"/>
              <a:t>sextupoles</a:t>
            </a:r>
            <a:r>
              <a:rPr lang="en-US" sz="2400" dirty="0" smtClean="0"/>
              <a:t> and orbit correctors is in progress. Specs for them and for all power supplies will be prepared to May 2015. </a:t>
            </a:r>
          </a:p>
        </p:txBody>
      </p:sp>
    </p:spTree>
    <p:extLst>
      <p:ext uri="{BB962C8B-B14F-4D97-AF65-F5344CB8AC3E}">
        <p14:creationId xmlns:p14="http://schemas.microsoft.com/office/powerpoint/2010/main" val="1933515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74638"/>
            <a:ext cx="8964488" cy="562074"/>
          </a:xfrm>
        </p:spPr>
        <p:txBody>
          <a:bodyPr>
            <a:noAutofit/>
          </a:bodyPr>
          <a:lstStyle/>
          <a:p>
            <a:r>
              <a:rPr lang="en-US" sz="3600" dirty="0" smtClean="0"/>
              <a:t>BINP version of RIB optics:  </a:t>
            </a:r>
            <a:r>
              <a:rPr lang="en-US" sz="3600" dirty="0" err="1" smtClean="0"/>
              <a:t>Qx</a:t>
            </a:r>
            <a:r>
              <a:rPr lang="en-US" sz="3600" dirty="0" smtClean="0"/>
              <a:t>=3.26, </a:t>
            </a:r>
            <a:r>
              <a:rPr lang="en-US" sz="3600" dirty="0" err="1" smtClean="0"/>
              <a:t>Qy</a:t>
            </a:r>
            <a:r>
              <a:rPr lang="en-US" sz="3600" dirty="0" smtClean="0"/>
              <a:t>=3.28 </a:t>
            </a:r>
            <a:endParaRPr lang="ru-RU" sz="3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7" y="1412776"/>
            <a:ext cx="8953312" cy="3600400"/>
          </a:xfrm>
          <a:prstGeom prst="rect">
            <a:avLst/>
          </a:prstGeom>
        </p:spPr>
      </p:pic>
      <p:sp>
        <p:nvSpPr>
          <p:cNvPr id="5" name="TextBox 4"/>
          <p:cNvSpPr txBox="1"/>
          <p:nvPr/>
        </p:nvSpPr>
        <p:spPr>
          <a:xfrm>
            <a:off x="7020272" y="2452246"/>
            <a:ext cx="417102" cy="369332"/>
          </a:xfrm>
          <a:prstGeom prst="rect">
            <a:avLst/>
          </a:prstGeom>
          <a:noFill/>
        </p:spPr>
        <p:txBody>
          <a:bodyPr wrap="none" rtlCol="0">
            <a:spAutoFit/>
          </a:bodyPr>
          <a:lstStyle/>
          <a:p>
            <a:r>
              <a:rPr lang="en-US" dirty="0" smtClean="0"/>
              <a:t>Ax</a:t>
            </a:r>
            <a:endParaRPr lang="ru-RU" dirty="0"/>
          </a:p>
        </p:txBody>
      </p:sp>
      <p:sp>
        <p:nvSpPr>
          <p:cNvPr id="7" name="TextBox 6"/>
          <p:cNvSpPr txBox="1"/>
          <p:nvPr/>
        </p:nvSpPr>
        <p:spPr>
          <a:xfrm>
            <a:off x="6942866" y="3646633"/>
            <a:ext cx="417294" cy="369332"/>
          </a:xfrm>
          <a:prstGeom prst="rect">
            <a:avLst/>
          </a:prstGeom>
          <a:noFill/>
        </p:spPr>
        <p:txBody>
          <a:bodyPr wrap="none" rtlCol="0">
            <a:spAutoFit/>
          </a:bodyPr>
          <a:lstStyle/>
          <a:p>
            <a:r>
              <a:rPr lang="en-US" dirty="0" smtClean="0"/>
              <a:t>Ay</a:t>
            </a:r>
            <a:endParaRPr lang="ru-RU" dirty="0"/>
          </a:p>
        </p:txBody>
      </p:sp>
    </p:spTree>
    <p:extLst>
      <p:ext uri="{BB962C8B-B14F-4D97-AF65-F5344CB8AC3E}">
        <p14:creationId xmlns:p14="http://schemas.microsoft.com/office/powerpoint/2010/main" val="3510833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341" y="274638"/>
            <a:ext cx="8768147" cy="1138138"/>
          </a:xfrm>
        </p:spPr>
        <p:txBody>
          <a:bodyPr>
            <a:noAutofit/>
          </a:bodyPr>
          <a:lstStyle/>
          <a:p>
            <a:r>
              <a:rPr lang="en-US" sz="3600" dirty="0" smtClean="0"/>
              <a:t>Beam sizes </a:t>
            </a:r>
            <a:r>
              <a:rPr lang="en-US" sz="3600" dirty="0"/>
              <a:t>in dipoles</a:t>
            </a:r>
            <a:br>
              <a:rPr lang="en-US" sz="3600" dirty="0"/>
            </a:br>
            <a:r>
              <a:rPr lang="en-US" sz="3600" dirty="0" smtClean="0"/>
              <a:t>BINP version of RIB </a:t>
            </a:r>
            <a:r>
              <a:rPr lang="en-US" sz="3600" dirty="0"/>
              <a:t>optics:   </a:t>
            </a:r>
            <a:r>
              <a:rPr lang="en-US" sz="3600" dirty="0" err="1" smtClean="0"/>
              <a:t>Qx</a:t>
            </a:r>
            <a:r>
              <a:rPr lang="en-US" sz="3600" dirty="0" smtClean="0"/>
              <a:t>=3.26, </a:t>
            </a:r>
            <a:r>
              <a:rPr lang="en-US" sz="3600" dirty="0" err="1" smtClean="0"/>
              <a:t>Qy</a:t>
            </a:r>
            <a:r>
              <a:rPr lang="en-US" sz="3600" dirty="0" smtClean="0"/>
              <a:t>=3.28 </a:t>
            </a:r>
            <a:endParaRPr lang="ru-RU" sz="3600" dirty="0"/>
          </a:p>
        </p:txBody>
      </p:sp>
      <p:sp>
        <p:nvSpPr>
          <p:cNvPr id="6" name="TextBox 5"/>
          <p:cNvSpPr txBox="1"/>
          <p:nvPr/>
        </p:nvSpPr>
        <p:spPr>
          <a:xfrm>
            <a:off x="196342" y="5868865"/>
            <a:ext cx="8768146" cy="461665"/>
          </a:xfrm>
          <a:prstGeom prst="rect">
            <a:avLst/>
          </a:prstGeom>
          <a:noFill/>
        </p:spPr>
        <p:txBody>
          <a:bodyPr wrap="square" rtlCol="0">
            <a:spAutoFit/>
          </a:bodyPr>
          <a:lstStyle/>
          <a:p>
            <a:r>
              <a:rPr lang="en-US" sz="2400" dirty="0" err="1"/>
              <a:t>X</a:t>
            </a:r>
            <a:r>
              <a:rPr lang="en-US" sz="2400" baseline="-25000" dirty="0" err="1" smtClean="0"/>
              <a:t>max</a:t>
            </a:r>
            <a:r>
              <a:rPr lang="en-US" sz="2400" dirty="0" smtClean="0"/>
              <a:t> =174 mm,   </a:t>
            </a:r>
            <a:r>
              <a:rPr lang="en-US" sz="2400" dirty="0" err="1" smtClean="0"/>
              <a:t>Y</a:t>
            </a:r>
            <a:r>
              <a:rPr lang="en-US" sz="2400" baseline="-25000" dirty="0" err="1" smtClean="0"/>
              <a:t>max</a:t>
            </a:r>
            <a:r>
              <a:rPr lang="en-US" sz="2400" baseline="-25000" dirty="0" smtClean="0"/>
              <a:t> </a:t>
            </a:r>
            <a:r>
              <a:rPr lang="en-US" sz="2400" dirty="0" smtClean="0"/>
              <a:t>=63 mm,     </a:t>
            </a:r>
            <a:r>
              <a:rPr lang="el-GR" sz="2400" dirty="0" smtClean="0"/>
              <a:t>α</a:t>
            </a:r>
            <a:r>
              <a:rPr lang="en-US" sz="2400" dirty="0" smtClean="0"/>
              <a:t>=0.1153,      </a:t>
            </a:r>
            <a:r>
              <a:rPr lang="el-GR" sz="2400" dirty="0" smtClean="0"/>
              <a:t>η</a:t>
            </a:r>
            <a:r>
              <a:rPr lang="en-US" sz="2400" dirty="0" smtClean="0"/>
              <a:t>= - 0.1968,     </a:t>
            </a:r>
            <a:r>
              <a:rPr lang="el-GR" sz="2400" dirty="0" smtClean="0"/>
              <a:t>γ</a:t>
            </a:r>
            <a:r>
              <a:rPr lang="en-US" sz="2400" dirty="0" smtClean="0"/>
              <a:t>=1.79</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81" y="1412776"/>
            <a:ext cx="8641889" cy="4313826"/>
          </a:xfrm>
          <a:prstGeom prst="rect">
            <a:avLst/>
          </a:prstGeom>
        </p:spPr>
      </p:pic>
    </p:spTree>
    <p:extLst>
      <p:ext uri="{BB962C8B-B14F-4D97-AF65-F5344CB8AC3E}">
        <p14:creationId xmlns:p14="http://schemas.microsoft.com/office/powerpoint/2010/main" val="4140568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8207" y="116632"/>
            <a:ext cx="7416824" cy="1138138"/>
          </a:xfrm>
        </p:spPr>
        <p:txBody>
          <a:bodyPr>
            <a:noAutofit/>
          </a:bodyPr>
          <a:lstStyle/>
          <a:p>
            <a:r>
              <a:rPr lang="en-US" sz="3600" dirty="0" smtClean="0"/>
              <a:t>BINP RIB optics:   </a:t>
            </a:r>
            <a:r>
              <a:rPr lang="en-US" sz="3600" dirty="0" err="1" smtClean="0"/>
              <a:t>Qx</a:t>
            </a:r>
            <a:r>
              <a:rPr lang="en-US" sz="3600" dirty="0" smtClean="0"/>
              <a:t>=3.26, </a:t>
            </a:r>
            <a:r>
              <a:rPr lang="en-US" sz="3600" dirty="0" err="1" smtClean="0"/>
              <a:t>Qy</a:t>
            </a:r>
            <a:r>
              <a:rPr lang="en-US" sz="3600" dirty="0" smtClean="0"/>
              <a:t>=3.28</a:t>
            </a:r>
            <a:br>
              <a:rPr lang="en-US" sz="3600" dirty="0" smtClean="0"/>
            </a:br>
            <a:r>
              <a:rPr lang="en-US" sz="3600" dirty="0" smtClean="0"/>
              <a:t>Beam sizes in quads Q6 – Q11</a:t>
            </a:r>
            <a:endParaRPr lang="ru-RU" sz="3600" dirty="0"/>
          </a:p>
        </p:txBody>
      </p:sp>
      <p:sp>
        <p:nvSpPr>
          <p:cNvPr id="6" name="TextBox 5"/>
          <p:cNvSpPr txBox="1"/>
          <p:nvPr/>
        </p:nvSpPr>
        <p:spPr>
          <a:xfrm>
            <a:off x="476736" y="6175101"/>
            <a:ext cx="8015657" cy="461665"/>
          </a:xfrm>
          <a:prstGeom prst="rect">
            <a:avLst/>
          </a:prstGeom>
          <a:noFill/>
        </p:spPr>
        <p:txBody>
          <a:bodyPr wrap="square" rtlCol="0">
            <a:spAutoFit/>
          </a:bodyPr>
          <a:lstStyle/>
          <a:p>
            <a:r>
              <a:rPr lang="en-US" sz="2400" dirty="0" err="1"/>
              <a:t>X</a:t>
            </a:r>
            <a:r>
              <a:rPr lang="en-US" sz="2400" baseline="-25000" dirty="0" err="1" smtClean="0"/>
              <a:t>max</a:t>
            </a:r>
            <a:r>
              <a:rPr lang="en-US" sz="2400" dirty="0" smtClean="0"/>
              <a:t> =196 mm,   </a:t>
            </a:r>
            <a:r>
              <a:rPr lang="en-US" sz="2400" dirty="0" err="1" smtClean="0"/>
              <a:t>Y</a:t>
            </a:r>
            <a:r>
              <a:rPr lang="en-US" sz="2400" baseline="-25000" dirty="0" err="1" smtClean="0"/>
              <a:t>max</a:t>
            </a:r>
            <a:r>
              <a:rPr lang="en-US" sz="2400" baseline="-25000" dirty="0" smtClean="0"/>
              <a:t> </a:t>
            </a:r>
            <a:r>
              <a:rPr lang="en-US" sz="2400" dirty="0" smtClean="0"/>
              <a:t>=66 mm,     R</a:t>
            </a:r>
            <a:r>
              <a:rPr lang="en-US" sz="2400" baseline="-25000" dirty="0" smtClean="0"/>
              <a:t>QW</a:t>
            </a:r>
            <a:r>
              <a:rPr lang="en-US" sz="2400" dirty="0" smtClean="0"/>
              <a:t> =160 mm</a:t>
            </a:r>
            <a:r>
              <a:rPr lang="en-US" sz="2400" dirty="0"/>
              <a:t>,    </a:t>
            </a:r>
            <a:r>
              <a:rPr lang="en-US" sz="2400" dirty="0" smtClean="0"/>
              <a:t>R</a:t>
            </a:r>
            <a:r>
              <a:rPr lang="en-US" sz="2400" baseline="-25000" dirty="0" smtClean="0"/>
              <a:t>SX</a:t>
            </a:r>
            <a:r>
              <a:rPr lang="en-US" sz="2400" dirty="0" smtClean="0"/>
              <a:t> =185 mm</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96752"/>
            <a:ext cx="7848872" cy="4978349"/>
          </a:xfrm>
          <a:prstGeom prst="rect">
            <a:avLst/>
          </a:prstGeom>
        </p:spPr>
      </p:pic>
    </p:spTree>
    <p:extLst>
      <p:ext uri="{BB962C8B-B14F-4D97-AF65-F5344CB8AC3E}">
        <p14:creationId xmlns:p14="http://schemas.microsoft.com/office/powerpoint/2010/main" val="1203813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078" y="0"/>
            <a:ext cx="8468510" cy="7647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effectLst/>
              </a:rPr>
              <a:t>CR Dipole Magnet (PSP 2.5.2.1) 1</a:t>
            </a:r>
            <a:endParaRPr lang="ru-RU" sz="4000" dirty="0"/>
          </a:p>
        </p:txBody>
      </p:sp>
      <p:sp>
        <p:nvSpPr>
          <p:cNvPr id="5" name="Прямоугольник 4"/>
          <p:cNvSpPr/>
          <p:nvPr/>
        </p:nvSpPr>
        <p:spPr>
          <a:xfrm>
            <a:off x="179512" y="842659"/>
            <a:ext cx="8640960" cy="338554"/>
          </a:xfrm>
          <a:prstGeom prst="rect">
            <a:avLst/>
          </a:prstGeom>
        </p:spPr>
        <p:txBody>
          <a:bodyPr wrap="square">
            <a:spAutoFit/>
          </a:bodyPr>
          <a:lstStyle/>
          <a:p>
            <a:r>
              <a:rPr lang="en-US" sz="1600" dirty="0"/>
              <a:t>The </a:t>
            </a:r>
            <a:r>
              <a:rPr lang="en-US" sz="1600" dirty="0" smtClean="0"/>
              <a:t>approach </a:t>
            </a:r>
            <a:r>
              <a:rPr lang="en-US" sz="1600" dirty="0"/>
              <a:t>proposed by BINP assumes </a:t>
            </a:r>
            <a:r>
              <a:rPr lang="en-US" sz="1600" b="1" dirty="0"/>
              <a:t>straight magnet yoke with sector poles only</a:t>
            </a:r>
            <a:endParaRPr lang="ru-RU" sz="1600" b="1" dirty="0"/>
          </a:p>
        </p:txBody>
      </p:sp>
      <p:pic>
        <p:nvPicPr>
          <p:cNvPr id="5122" name="Picture 2" descr="D:\Users Documents\Berkaev\Documents\Rabota\Accelerators\FRRC\CR\People\Berkaev\Scheme_for_Erika_1.emf"/>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6946"/>
          <a:stretch/>
        </p:blipFill>
        <p:spPr bwMode="auto">
          <a:xfrm>
            <a:off x="179512" y="1340768"/>
            <a:ext cx="6753484" cy="35139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Users Documents\Berkaev\Documents\Rabota\Accelerators\FRRC\CR\People\Berkaev\Scheme_for_Erika_2.e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6016" y="4840791"/>
            <a:ext cx="3844205" cy="164660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79512" y="4886954"/>
            <a:ext cx="4572000" cy="1600438"/>
          </a:xfrm>
          <a:prstGeom prst="rect">
            <a:avLst/>
          </a:prstGeom>
        </p:spPr>
        <p:txBody>
          <a:bodyPr>
            <a:spAutoFit/>
          </a:bodyPr>
          <a:lstStyle/>
          <a:p>
            <a:r>
              <a:rPr lang="en-US" sz="1400" dirty="0" smtClean="0"/>
              <a:t>Though, this approach leads to widening of the magnet cross section and, in turn, to increasing of the yoke weight up to 50 tons, it helps to simplify significantly magnet production and equipment for it. Moreover, this approach provides significantly higher achievable mechanical precision of poles manufacturing and item-to-item identity. </a:t>
            </a:r>
            <a:endParaRPr lang="ru-RU" sz="1400" dirty="0"/>
          </a:p>
        </p:txBody>
      </p:sp>
    </p:spTree>
    <p:extLst>
      <p:ext uri="{BB962C8B-B14F-4D97-AF65-F5344CB8AC3E}">
        <p14:creationId xmlns:p14="http://schemas.microsoft.com/office/powerpoint/2010/main" val="783634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078" y="0"/>
            <a:ext cx="8252486" cy="7647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effectLst/>
              </a:rPr>
              <a:t>CR Dipole Magnet (PSP 2.5.2.1) 2</a:t>
            </a:r>
            <a:endParaRPr lang="ru-RU" sz="4000" dirty="0"/>
          </a:p>
        </p:txBody>
      </p:sp>
      <p:sp>
        <p:nvSpPr>
          <p:cNvPr id="7" name="Прямоугольник 6"/>
          <p:cNvSpPr/>
          <p:nvPr/>
        </p:nvSpPr>
        <p:spPr>
          <a:xfrm>
            <a:off x="4248472" y="836712"/>
            <a:ext cx="4572000" cy="738664"/>
          </a:xfrm>
          <a:prstGeom prst="rect">
            <a:avLst/>
          </a:prstGeom>
        </p:spPr>
        <p:txBody>
          <a:bodyPr>
            <a:spAutoFit/>
          </a:bodyPr>
          <a:lstStyle/>
          <a:p>
            <a:r>
              <a:rPr lang="en-US" sz="1400" dirty="0" smtClean="0"/>
              <a:t>For </a:t>
            </a:r>
            <a:r>
              <a:rPr lang="en-US" sz="1400" dirty="0"/>
              <a:t>convenience of assembling and shipment each half of the yoke is separated into three parts: 3.8 t, 17.6 t and 3.8 t, which are assembled with bolting</a:t>
            </a:r>
            <a:endParaRPr lang="ru-RU" sz="1400" dirty="0"/>
          </a:p>
        </p:txBody>
      </p:sp>
      <p:pic>
        <p:nvPicPr>
          <p:cNvPr id="9" name="Рисунок 8" descr="Рис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836712"/>
            <a:ext cx="3816424" cy="2952328"/>
          </a:xfrm>
          <a:prstGeom prst="rect">
            <a:avLst/>
          </a:prstGeom>
          <a:noFill/>
          <a:ln>
            <a:noFill/>
          </a:ln>
        </p:spPr>
      </p:pic>
      <p:graphicFrame>
        <p:nvGraphicFramePr>
          <p:cNvPr id="10" name="Tabelle 8"/>
          <p:cNvGraphicFramePr>
            <a:graphicFrameLocks noGrp="1"/>
          </p:cNvGraphicFramePr>
          <p:nvPr>
            <p:extLst>
              <p:ext uri="{D42A27DB-BD31-4B8C-83A1-F6EECF244321}">
                <p14:modId xmlns:p14="http://schemas.microsoft.com/office/powerpoint/2010/main" val="3751475180"/>
              </p:ext>
            </p:extLst>
          </p:nvPr>
        </p:nvGraphicFramePr>
        <p:xfrm>
          <a:off x="192105" y="4005064"/>
          <a:ext cx="3458222" cy="2089073"/>
        </p:xfrm>
        <a:graphic>
          <a:graphicData uri="http://schemas.openxmlformats.org/drawingml/2006/table">
            <a:tbl>
              <a:tblPr firstRow="1" bandRow="1">
                <a:tableStyleId>{69CF1AB2-1976-4502-BF36-3FF5EA218861}</a:tableStyleId>
              </a:tblPr>
              <a:tblGrid>
                <a:gridCol w="1658022"/>
                <a:gridCol w="1800200"/>
              </a:tblGrid>
              <a:tr h="275513">
                <a:tc>
                  <a:txBody>
                    <a:bodyPr/>
                    <a:lstStyle/>
                    <a:p>
                      <a:r>
                        <a:rPr lang="en-US" sz="1100" b="0" noProof="0" dirty="0" smtClean="0"/>
                        <a:t>Magnet type </a:t>
                      </a:r>
                      <a:endParaRPr lang="en-US" sz="1100" b="0" noProof="0" dirty="0"/>
                    </a:p>
                  </a:txBody>
                  <a:tcPr/>
                </a:tc>
                <a:tc>
                  <a:txBody>
                    <a:bodyPr/>
                    <a:lstStyle/>
                    <a:p>
                      <a:r>
                        <a:rPr lang="en-US" sz="1100" b="0" noProof="0" dirty="0" smtClean="0"/>
                        <a:t>H – type</a:t>
                      </a:r>
                      <a:endParaRPr lang="en-US" sz="1100" b="0" noProof="0" dirty="0"/>
                    </a:p>
                  </a:txBody>
                  <a:tcPr/>
                </a:tc>
              </a:tr>
              <a:tr h="212325">
                <a:tc>
                  <a:txBody>
                    <a:bodyPr/>
                    <a:lstStyle/>
                    <a:p>
                      <a:r>
                        <a:rPr lang="en-US" sz="1100" noProof="0" dirty="0" smtClean="0"/>
                        <a:t>Geometry </a:t>
                      </a:r>
                      <a:endParaRPr lang="en-US" sz="1100" noProof="0" dirty="0"/>
                    </a:p>
                  </a:txBody>
                  <a:tcPr/>
                </a:tc>
                <a:tc>
                  <a:txBody>
                    <a:bodyPr/>
                    <a:lstStyle/>
                    <a:p>
                      <a:r>
                        <a:rPr lang="en-US" sz="1100" noProof="0" dirty="0" smtClean="0"/>
                        <a:t>Straight yoke, sector pole </a:t>
                      </a:r>
                      <a:endParaRPr lang="en-US" sz="1100" noProof="0" dirty="0"/>
                    </a:p>
                  </a:txBody>
                  <a:tcPr/>
                </a:tc>
              </a:tr>
              <a:tr h="241277">
                <a:tc>
                  <a:txBody>
                    <a:bodyPr/>
                    <a:lstStyle/>
                    <a:p>
                      <a:r>
                        <a:rPr lang="en-US" sz="1100" noProof="0" dirty="0" smtClean="0"/>
                        <a:t>Edge focusing </a:t>
                      </a:r>
                      <a:endParaRPr lang="en-US" sz="1100" noProof="0" dirty="0"/>
                    </a:p>
                  </a:txBody>
                  <a:tcPr/>
                </a:tc>
                <a:tc>
                  <a:txBody>
                    <a:bodyPr/>
                    <a:lstStyle/>
                    <a:p>
                      <a:r>
                        <a:rPr lang="en-US" sz="1100" noProof="0" dirty="0" smtClean="0"/>
                        <a:t>No</a:t>
                      </a:r>
                      <a:endParaRPr lang="en-US" sz="1100" noProof="0" dirty="0"/>
                    </a:p>
                  </a:txBody>
                  <a:tcPr/>
                </a:tc>
              </a:tr>
              <a:tr h="126213">
                <a:tc>
                  <a:txBody>
                    <a:bodyPr/>
                    <a:lstStyle/>
                    <a:p>
                      <a:r>
                        <a:rPr lang="en-US" sz="1100" noProof="0" dirty="0" smtClean="0"/>
                        <a:t>Coils </a:t>
                      </a:r>
                      <a:endParaRPr lang="en-US" sz="1100" noProof="0" dirty="0"/>
                    </a:p>
                  </a:txBody>
                  <a:tcPr/>
                </a:tc>
                <a:tc>
                  <a:txBody>
                    <a:bodyPr/>
                    <a:lstStyle/>
                    <a:p>
                      <a:r>
                        <a:rPr lang="en-US" sz="1100" noProof="0" dirty="0" smtClean="0"/>
                        <a:t>Race Track</a:t>
                      </a:r>
                      <a:endParaRPr lang="en-US" sz="1100" noProof="0" dirty="0"/>
                    </a:p>
                  </a:txBody>
                  <a:tcPr/>
                </a:tc>
              </a:tr>
              <a:tr h="155165">
                <a:tc>
                  <a:txBody>
                    <a:bodyPr/>
                    <a:lstStyle/>
                    <a:p>
                      <a:r>
                        <a:rPr lang="en-US" sz="1100" noProof="0" dirty="0" smtClean="0"/>
                        <a:t>Iron</a:t>
                      </a:r>
                      <a:endParaRPr lang="en-US" sz="1100" noProof="0" dirty="0"/>
                    </a:p>
                  </a:txBody>
                  <a:tcPr/>
                </a:tc>
                <a:tc>
                  <a:txBody>
                    <a:bodyPr/>
                    <a:lstStyle/>
                    <a:p>
                      <a:r>
                        <a:rPr lang="en-US" sz="1100" noProof="0" dirty="0" smtClean="0"/>
                        <a:t>M1200-100A</a:t>
                      </a:r>
                      <a:endParaRPr lang="en-US" sz="1100" noProof="0" dirty="0"/>
                    </a:p>
                  </a:txBody>
                  <a:tcPr/>
                </a:tc>
              </a:tr>
              <a:tr h="184117">
                <a:tc>
                  <a:txBody>
                    <a:bodyPr/>
                    <a:lstStyle/>
                    <a:p>
                      <a:r>
                        <a:rPr lang="en-US" sz="1100" noProof="0" dirty="0" smtClean="0"/>
                        <a:t>Lamination</a:t>
                      </a:r>
                      <a:r>
                        <a:rPr lang="en-US" sz="1100" baseline="0" noProof="0" dirty="0" smtClean="0"/>
                        <a:t> thickness</a:t>
                      </a:r>
                      <a:endParaRPr lang="en-US" sz="1100" noProof="0" dirty="0"/>
                    </a:p>
                  </a:txBody>
                  <a:tcPr/>
                </a:tc>
                <a:tc>
                  <a:txBody>
                    <a:bodyPr/>
                    <a:lstStyle/>
                    <a:p>
                      <a:r>
                        <a:rPr lang="en-US" sz="1100" noProof="0" dirty="0" smtClean="0"/>
                        <a:t>1 mm</a:t>
                      </a:r>
                      <a:endParaRPr lang="en-US" sz="1100" noProof="0" dirty="0"/>
                    </a:p>
                  </a:txBody>
                  <a:tcPr/>
                </a:tc>
              </a:tr>
              <a:tr h="141061">
                <a:tc>
                  <a:txBody>
                    <a:bodyPr/>
                    <a:lstStyle/>
                    <a:p>
                      <a:r>
                        <a:rPr lang="en-US" sz="1100" noProof="0" dirty="0" smtClean="0"/>
                        <a:t>Cost</a:t>
                      </a:r>
                      <a:r>
                        <a:rPr lang="en-US" sz="1100" baseline="0" noProof="0" dirty="0" smtClean="0"/>
                        <a:t> (November, 2014)</a:t>
                      </a:r>
                      <a:endParaRPr lang="en-US" sz="1100" noProof="0" dirty="0"/>
                    </a:p>
                  </a:txBody>
                  <a:tcPr/>
                </a:tc>
                <a:tc>
                  <a:txBody>
                    <a:bodyPr/>
                    <a:lstStyle/>
                    <a:p>
                      <a:r>
                        <a:rPr lang="en-US" sz="1100" noProof="0" dirty="0" smtClean="0"/>
                        <a:t>636 k€</a:t>
                      </a:r>
                    </a:p>
                  </a:txBody>
                  <a:tcPr/>
                </a:tc>
              </a:tr>
              <a:tr h="0">
                <a:tc>
                  <a:txBody>
                    <a:bodyPr/>
                    <a:lstStyle/>
                    <a:p>
                      <a:r>
                        <a:rPr lang="en-US" sz="1100" noProof="0" dirty="0" smtClean="0"/>
                        <a:t>Number</a:t>
                      </a:r>
                      <a:endParaRPr lang="en-US" sz="1100" noProof="0" dirty="0"/>
                    </a:p>
                  </a:txBody>
                  <a:tcPr/>
                </a:tc>
                <a:tc>
                  <a:txBody>
                    <a:bodyPr/>
                    <a:lstStyle/>
                    <a:p>
                      <a:r>
                        <a:rPr lang="en-US" sz="1100" noProof="0" dirty="0" smtClean="0"/>
                        <a:t>24+2</a:t>
                      </a:r>
                    </a:p>
                  </a:txBody>
                  <a:tcPr/>
                </a:tc>
              </a:tr>
            </a:tbl>
          </a:graphicData>
        </a:graphic>
      </p:graphicFrame>
      <p:graphicFrame>
        <p:nvGraphicFramePr>
          <p:cNvPr id="11" name="Tabelle 8"/>
          <p:cNvGraphicFramePr>
            <a:graphicFrameLocks noGrp="1"/>
          </p:cNvGraphicFramePr>
          <p:nvPr>
            <p:extLst>
              <p:ext uri="{D42A27DB-BD31-4B8C-83A1-F6EECF244321}">
                <p14:modId xmlns:p14="http://schemas.microsoft.com/office/powerpoint/2010/main" val="1503017630"/>
              </p:ext>
            </p:extLst>
          </p:nvPr>
        </p:nvGraphicFramePr>
        <p:xfrm>
          <a:off x="4321924" y="4365104"/>
          <a:ext cx="2408871" cy="1738553"/>
        </p:xfrm>
        <a:graphic>
          <a:graphicData uri="http://schemas.openxmlformats.org/drawingml/2006/table">
            <a:tbl>
              <a:tblPr firstRow="1" bandRow="1">
                <a:tableStyleId>{5C22544A-7EE6-4342-B048-85BDC9FD1C3A}</a:tableStyleId>
              </a:tblPr>
              <a:tblGrid>
                <a:gridCol w="1658022"/>
                <a:gridCol w="750849"/>
              </a:tblGrid>
              <a:tr h="275513">
                <a:tc>
                  <a:txBody>
                    <a:bodyPr/>
                    <a:lstStyle/>
                    <a:p>
                      <a:r>
                        <a:rPr lang="en-US" sz="1100" noProof="0" dirty="0" smtClean="0"/>
                        <a:t>Expenses</a:t>
                      </a:r>
                      <a:endParaRPr lang="en-US" sz="1100" noProof="0" dirty="0"/>
                    </a:p>
                  </a:txBody>
                  <a:tcPr/>
                </a:tc>
                <a:tc>
                  <a:txBody>
                    <a:bodyPr/>
                    <a:lstStyle/>
                    <a:p>
                      <a:r>
                        <a:rPr lang="en-US" sz="1100" noProof="0" dirty="0" smtClean="0"/>
                        <a:t>Cost</a:t>
                      </a:r>
                      <a:endParaRPr lang="en-US" sz="1100" noProof="0" dirty="0"/>
                    </a:p>
                  </a:txBody>
                  <a:tcPr/>
                </a:tc>
              </a:tr>
              <a:tr h="0">
                <a:tc>
                  <a:txBody>
                    <a:bodyPr/>
                    <a:lstStyle/>
                    <a:p>
                      <a:r>
                        <a:rPr lang="en-US" sz="1100" baseline="0" noProof="0" dirty="0" smtClean="0"/>
                        <a:t>Laminas for yoke</a:t>
                      </a:r>
                      <a:endParaRPr lang="en-US" sz="1100" noProof="0" dirty="0"/>
                    </a:p>
                  </a:txBody>
                  <a:tcPr/>
                </a:tc>
                <a:tc>
                  <a:txBody>
                    <a:bodyPr/>
                    <a:lstStyle/>
                    <a:p>
                      <a:r>
                        <a:rPr lang="en-US" sz="1100" noProof="0" dirty="0" smtClean="0"/>
                        <a:t>198 k€</a:t>
                      </a:r>
                      <a:endParaRPr lang="en-US" sz="1100" noProof="0" dirty="0"/>
                    </a:p>
                  </a:txBody>
                  <a:tcPr/>
                </a:tc>
              </a:tr>
              <a:tr h="0">
                <a:tc>
                  <a:txBody>
                    <a:bodyPr/>
                    <a:lstStyle/>
                    <a:p>
                      <a:r>
                        <a:rPr lang="en-US" sz="1100" noProof="0" dirty="0" smtClean="0"/>
                        <a:t>Copper</a:t>
                      </a:r>
                      <a:endParaRPr lang="en-US" sz="1100" noProof="0" dirty="0"/>
                    </a:p>
                  </a:txBody>
                  <a:tcPr/>
                </a:tc>
                <a:tc>
                  <a:txBody>
                    <a:bodyPr/>
                    <a:lstStyle/>
                    <a:p>
                      <a:r>
                        <a:rPr lang="en-US" sz="1100" noProof="0" dirty="0" smtClean="0"/>
                        <a:t>65 k€</a:t>
                      </a:r>
                      <a:endParaRPr lang="en-US" sz="1100" noProof="0" dirty="0"/>
                    </a:p>
                  </a:txBody>
                  <a:tcPr/>
                </a:tc>
              </a:tr>
              <a:tr h="214439">
                <a:tc>
                  <a:txBody>
                    <a:bodyPr/>
                    <a:lstStyle/>
                    <a:p>
                      <a:r>
                        <a:rPr lang="en-US" sz="1100" noProof="0" dirty="0" smtClean="0"/>
                        <a:t>Other materials &amp;</a:t>
                      </a:r>
                      <a:r>
                        <a:rPr lang="en-US" sz="1100" baseline="0" noProof="0" dirty="0" smtClean="0"/>
                        <a:t> components</a:t>
                      </a:r>
                      <a:endParaRPr lang="en-US" sz="1100" noProof="0" dirty="0"/>
                    </a:p>
                  </a:txBody>
                  <a:tcPr/>
                </a:tc>
                <a:tc>
                  <a:txBody>
                    <a:bodyPr/>
                    <a:lstStyle/>
                    <a:p>
                      <a:r>
                        <a:rPr lang="en-US" sz="1100" noProof="0" dirty="0" smtClean="0"/>
                        <a:t>15 k€</a:t>
                      </a:r>
                      <a:endParaRPr lang="en-US" sz="1100" noProof="0" dirty="0"/>
                    </a:p>
                  </a:txBody>
                  <a:tcPr/>
                </a:tc>
              </a:tr>
              <a:tr h="0">
                <a:tc>
                  <a:txBody>
                    <a:bodyPr/>
                    <a:lstStyle/>
                    <a:p>
                      <a:r>
                        <a:rPr lang="en-US" sz="1100" noProof="0" dirty="0" smtClean="0"/>
                        <a:t>Manufacturing</a:t>
                      </a:r>
                      <a:endParaRPr lang="en-US" sz="1100" noProof="0" dirty="0"/>
                    </a:p>
                  </a:txBody>
                  <a:tcPr/>
                </a:tc>
                <a:tc>
                  <a:txBody>
                    <a:bodyPr/>
                    <a:lstStyle/>
                    <a:p>
                      <a:r>
                        <a:rPr lang="en-US" sz="1100" noProof="0" dirty="0" smtClean="0"/>
                        <a:t>304 k€</a:t>
                      </a:r>
                      <a:endParaRPr lang="en-US" sz="1100" noProof="0" dirty="0"/>
                    </a:p>
                  </a:txBody>
                  <a:tcPr/>
                </a:tc>
              </a:tr>
              <a:tr h="128327">
                <a:tc>
                  <a:txBody>
                    <a:bodyPr/>
                    <a:lstStyle/>
                    <a:p>
                      <a:r>
                        <a:rPr lang="en-US" sz="1100" noProof="0" dirty="0" smtClean="0"/>
                        <a:t>Shipment</a:t>
                      </a:r>
                      <a:r>
                        <a:rPr lang="en-US" sz="1100" baseline="0" noProof="0" dirty="0" smtClean="0"/>
                        <a:t> &amp;</a:t>
                      </a:r>
                      <a:r>
                        <a:rPr lang="en-US" sz="1100" noProof="0" dirty="0" smtClean="0"/>
                        <a:t> Taxes</a:t>
                      </a:r>
                      <a:endParaRPr lang="en-US" sz="1100" noProof="0" dirty="0"/>
                    </a:p>
                  </a:txBody>
                  <a:tcPr/>
                </a:tc>
                <a:tc>
                  <a:txBody>
                    <a:bodyPr/>
                    <a:lstStyle/>
                    <a:p>
                      <a:r>
                        <a:rPr lang="en-US" sz="1100" noProof="0" dirty="0" smtClean="0"/>
                        <a:t>54 k€</a:t>
                      </a:r>
                      <a:endParaRPr lang="en-US" sz="1100" noProof="0" dirty="0"/>
                    </a:p>
                  </a:txBody>
                  <a:tcPr/>
                </a:tc>
              </a:tr>
            </a:tbl>
          </a:graphicData>
        </a:graphic>
      </p:graphicFrame>
      <p:sp>
        <p:nvSpPr>
          <p:cNvPr id="2" name="Левая фигурная скобка 1"/>
          <p:cNvSpPr/>
          <p:nvPr/>
        </p:nvSpPr>
        <p:spPr>
          <a:xfrm>
            <a:off x="3851920" y="4365104"/>
            <a:ext cx="432048" cy="1728192"/>
          </a:xfrm>
          <a:prstGeom prst="leftBrace">
            <a:avLst>
              <a:gd name="adj1" fmla="val 8333"/>
              <a:gd name="adj2" fmla="val 7701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Прямоугольник 11"/>
          <p:cNvSpPr/>
          <p:nvPr/>
        </p:nvSpPr>
        <p:spPr>
          <a:xfrm>
            <a:off x="4248472" y="1917315"/>
            <a:ext cx="4572000" cy="1169551"/>
          </a:xfrm>
          <a:prstGeom prst="rect">
            <a:avLst/>
          </a:prstGeom>
        </p:spPr>
        <p:txBody>
          <a:bodyPr>
            <a:spAutoFit/>
          </a:bodyPr>
          <a:lstStyle/>
          <a:p>
            <a:r>
              <a:rPr lang="en-US" sz="1400" b="1" dirty="0"/>
              <a:t>The status is</a:t>
            </a:r>
            <a:r>
              <a:rPr lang="en-US" sz="1400" dirty="0"/>
              <a:t>: BINP has a design of a </a:t>
            </a:r>
            <a:r>
              <a:rPr lang="en-US" sz="1400" dirty="0" smtClean="0"/>
              <a:t>magnet, </a:t>
            </a:r>
            <a:r>
              <a:rPr lang="en-US" sz="1400" dirty="0"/>
              <a:t>preliminary manufacturing technology, commercial offers or official pricelists from different suppliers for the main materials: iron for yoke, copper, stainless steel and </a:t>
            </a:r>
            <a:r>
              <a:rPr lang="en-US" sz="1400" dirty="0" smtClean="0"/>
              <a:t>other.</a:t>
            </a:r>
            <a:endParaRPr lang="ru-RU" sz="1400" dirty="0"/>
          </a:p>
        </p:txBody>
      </p:sp>
    </p:spTree>
    <p:extLst>
      <p:ext uri="{BB962C8B-B14F-4D97-AF65-F5344CB8AC3E}">
        <p14:creationId xmlns:p14="http://schemas.microsoft.com/office/powerpoint/2010/main" val="2035518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34082"/>
          </a:xfrm>
        </p:spPr>
        <p:txBody>
          <a:bodyPr>
            <a:normAutofit fontScale="90000"/>
          </a:bodyPr>
          <a:lstStyle/>
          <a:p>
            <a:r>
              <a:rPr lang="en-US" dirty="0" smtClean="0"/>
              <a:t>CR laminated sector type dipole iron </a:t>
            </a:r>
            <a:endParaRPr lang="ru-RU" dirty="0"/>
          </a:p>
        </p:txBody>
      </p:sp>
      <p:pic>
        <p:nvPicPr>
          <p:cNvPr id="3" name="Рисунок 2"/>
          <p:cNvPicPr/>
          <p:nvPr/>
        </p:nvPicPr>
        <p:blipFill>
          <a:blip r:embed="rId2" cstate="print">
            <a:extLst>
              <a:ext uri="{28A0092B-C50C-407E-A947-70E740481C1C}">
                <a14:useLocalDpi xmlns:a14="http://schemas.microsoft.com/office/drawing/2010/main" val="0"/>
              </a:ext>
            </a:extLst>
          </a:blip>
          <a:stretch>
            <a:fillRect/>
          </a:stretch>
        </p:blipFill>
        <p:spPr>
          <a:xfrm>
            <a:off x="539552" y="1052736"/>
            <a:ext cx="8280920" cy="5184576"/>
          </a:xfrm>
          <a:prstGeom prst="rect">
            <a:avLst/>
          </a:prstGeom>
        </p:spPr>
      </p:pic>
    </p:spTree>
    <p:extLst>
      <p:ext uri="{BB962C8B-B14F-4D97-AF65-F5344CB8AC3E}">
        <p14:creationId xmlns:p14="http://schemas.microsoft.com/office/powerpoint/2010/main" val="172247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t>3d model of CR dipole</a:t>
            </a:r>
            <a:endParaRPr lang="ru-RU" dirty="0"/>
          </a:p>
        </p:txBody>
      </p:sp>
      <p:pic>
        <p:nvPicPr>
          <p:cNvPr id="3" name="Рисунок 2"/>
          <p:cNvPicPr/>
          <p:nvPr/>
        </p:nvPicPr>
        <p:blipFill>
          <a:blip r:embed="rId2">
            <a:extLst>
              <a:ext uri="{28A0092B-C50C-407E-A947-70E740481C1C}">
                <a14:useLocalDpi xmlns:a14="http://schemas.microsoft.com/office/drawing/2010/main" val="0"/>
              </a:ext>
            </a:extLst>
          </a:blip>
          <a:stretch>
            <a:fillRect/>
          </a:stretch>
        </p:blipFill>
        <p:spPr>
          <a:xfrm>
            <a:off x="576452" y="836712"/>
            <a:ext cx="7991096" cy="5400601"/>
          </a:xfrm>
          <a:prstGeom prst="rect">
            <a:avLst/>
          </a:prstGeom>
        </p:spPr>
      </p:pic>
    </p:spTree>
    <p:extLst>
      <p:ext uri="{BB962C8B-B14F-4D97-AF65-F5344CB8AC3E}">
        <p14:creationId xmlns:p14="http://schemas.microsoft.com/office/powerpoint/2010/main" val="3239221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en-US" dirty="0" smtClean="0"/>
              <a:t>CR dipole lower yoke</a:t>
            </a:r>
            <a:endParaRPr lang="ru-RU" dirty="0"/>
          </a:p>
        </p:txBody>
      </p:sp>
      <p:pic>
        <p:nvPicPr>
          <p:cNvPr id="3" name="Рисунок 2" descr="Рис4"/>
          <p:cNvPicPr/>
          <p:nvPr/>
        </p:nvPicPr>
        <p:blipFill rotWithShape="1">
          <a:blip r:embed="rId2" cstate="print">
            <a:extLst>
              <a:ext uri="{28A0092B-C50C-407E-A947-70E740481C1C}">
                <a14:useLocalDpi xmlns:a14="http://schemas.microsoft.com/office/drawing/2010/main" val="0"/>
              </a:ext>
            </a:extLst>
          </a:blip>
          <a:srcRect l="13807" t="4295" r="15106" b="8896"/>
          <a:stretch/>
        </p:blipFill>
        <p:spPr bwMode="auto">
          <a:xfrm>
            <a:off x="872706" y="908720"/>
            <a:ext cx="7704856" cy="56166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2769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078" y="0"/>
            <a:ext cx="9152078" cy="77839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200" dirty="0" smtClean="0">
                <a:effectLst/>
              </a:rPr>
              <a:t>CR Dipole Vacuum Chamber (</a:t>
            </a:r>
            <a:r>
              <a:rPr lang="en-US" sz="3200" dirty="0">
                <a:effectLst/>
              </a:rPr>
              <a:t>PSP 2.5.7.1.2.2)</a:t>
            </a:r>
            <a:r>
              <a:rPr lang="en-US" sz="3200" dirty="0" smtClean="0">
                <a:effectLst/>
              </a:rPr>
              <a:t> </a:t>
            </a:r>
            <a:endParaRPr lang="ru-RU" sz="3200" dirty="0"/>
          </a:p>
        </p:txBody>
      </p:sp>
      <p:sp>
        <p:nvSpPr>
          <p:cNvPr id="5" name="TextBox 4"/>
          <p:cNvSpPr txBox="1"/>
          <p:nvPr/>
        </p:nvSpPr>
        <p:spPr>
          <a:xfrm>
            <a:off x="173815" y="3429000"/>
            <a:ext cx="8646657" cy="2893100"/>
          </a:xfrm>
          <a:prstGeom prst="rect">
            <a:avLst/>
          </a:prstGeom>
          <a:noFill/>
        </p:spPr>
        <p:txBody>
          <a:bodyPr wrap="square" rtlCol="0">
            <a:spAutoFit/>
          </a:bodyPr>
          <a:lstStyle/>
          <a:p>
            <a:r>
              <a:rPr lang="en-US" sz="1400" dirty="0"/>
              <a:t>CR Dipole Vacuum </a:t>
            </a:r>
            <a:r>
              <a:rPr lang="en-US" sz="1400" dirty="0" smtClean="0"/>
              <a:t>Chamber </a:t>
            </a:r>
            <a:r>
              <a:rPr lang="en-US" sz="1400" dirty="0"/>
              <a:t>is assumed </a:t>
            </a:r>
            <a:r>
              <a:rPr lang="en-US" sz="1400" b="1" dirty="0"/>
              <a:t>to be bake-able</a:t>
            </a:r>
            <a:r>
              <a:rPr lang="en-US" sz="1400" dirty="0"/>
              <a:t> at the temperature of 350 °С within 24 hours and fits all the requirements for CR beam sizes and dynamics</a:t>
            </a:r>
            <a:r>
              <a:rPr lang="en-US" sz="1400" dirty="0" smtClean="0"/>
              <a:t>.</a:t>
            </a:r>
          </a:p>
          <a:p>
            <a:endParaRPr lang="ru-RU" sz="1400" dirty="0"/>
          </a:p>
          <a:p>
            <a:r>
              <a:rPr lang="en-US" sz="1400" dirty="0"/>
              <a:t>The chamber consists of five 519-mm long straight sections argon welded with each other. Wall thickness is 2 mm, bending radius – 8125 mm, length – 2.9 m approximately. The super elliptic cross-section vacuum chamber has the outside ribs with thickness of 5 mm for mechanical resistance. At the ends the chamber is equipped with “</a:t>
            </a:r>
            <a:r>
              <a:rPr lang="en-US" sz="1400" dirty="0" err="1"/>
              <a:t>Conflat</a:t>
            </a:r>
            <a:r>
              <a:rPr lang="en-US" sz="1400" dirty="0"/>
              <a:t>” flanges. Besides the opportunity of the bake-ability such approach can significantly reduce of the material costs but requires from the producer a very accurate assembling and welding technique. </a:t>
            </a:r>
            <a:endParaRPr lang="ru-RU" sz="1400" dirty="0"/>
          </a:p>
          <a:p>
            <a:endParaRPr lang="en-US" sz="1400" dirty="0" smtClean="0"/>
          </a:p>
          <a:p>
            <a:r>
              <a:rPr lang="en-US" sz="1400" dirty="0" smtClean="0"/>
              <a:t>Further </a:t>
            </a:r>
            <a:r>
              <a:rPr lang="en-US" sz="1400" dirty="0"/>
              <a:t>increasing of the vacuum chamber aperture requires increasing of the ribs thickness or reduction of the ribs space (50 mm in the proposal), which in turn leads to complication of production and increase in materials cost.</a:t>
            </a:r>
            <a:endParaRPr lang="ru-RU" sz="1400" dirty="0"/>
          </a:p>
        </p:txBody>
      </p:sp>
      <p:pic>
        <p:nvPicPr>
          <p:cNvPr id="13" name="Рисунок 12"/>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780895"/>
            <a:ext cx="3168352" cy="2504089"/>
          </a:xfrm>
          <a:prstGeom prst="rect">
            <a:avLst/>
          </a:prstGeom>
          <a:noFill/>
          <a:ln>
            <a:noFill/>
          </a:ln>
        </p:spPr>
      </p:pic>
      <p:pic>
        <p:nvPicPr>
          <p:cNvPr id="14" name="Рисунок 13"/>
          <p:cNvPicPr/>
          <p:nvPr/>
        </p:nvPicPr>
        <p:blipFill>
          <a:blip r:embed="rId3" cstate="screen">
            <a:extLst>
              <a:ext uri="{28A0092B-C50C-407E-A947-70E740481C1C}">
                <a14:useLocalDpi xmlns:a14="http://schemas.microsoft.com/office/drawing/2010/main"/>
              </a:ext>
            </a:extLst>
          </a:blip>
          <a:srcRect l="7906" t="3087" r="5461" b="1352"/>
          <a:stretch>
            <a:fillRect/>
          </a:stretch>
        </p:blipFill>
        <p:spPr bwMode="auto">
          <a:xfrm>
            <a:off x="4067944" y="780894"/>
            <a:ext cx="3096344" cy="2504089"/>
          </a:xfrm>
          <a:prstGeom prst="rect">
            <a:avLst/>
          </a:prstGeom>
          <a:noFill/>
          <a:ln>
            <a:noFill/>
          </a:ln>
        </p:spPr>
      </p:pic>
    </p:spTree>
    <p:extLst>
      <p:ext uri="{BB962C8B-B14F-4D97-AF65-F5344CB8AC3E}">
        <p14:creationId xmlns:p14="http://schemas.microsoft.com/office/powerpoint/2010/main" val="1717362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360" y="168311"/>
            <a:ext cx="8435280" cy="706090"/>
          </a:xfrm>
        </p:spPr>
        <p:txBody>
          <a:bodyPr>
            <a:normAutofit fontScale="90000"/>
          </a:bodyPr>
          <a:lstStyle/>
          <a:p>
            <a:r>
              <a:rPr lang="en-US" dirty="0" smtClean="0"/>
              <a:t>Bake-able rectangular vacuum chamber</a:t>
            </a:r>
            <a:endParaRPr lang="ru-RU" dirty="0"/>
          </a:p>
        </p:txBody>
      </p:sp>
      <p:pic>
        <p:nvPicPr>
          <p:cNvPr id="4"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908721"/>
            <a:ext cx="7128792" cy="5472608"/>
          </a:xfrm>
          <a:prstGeom prst="rect">
            <a:avLst/>
          </a:prstGeom>
          <a:noFill/>
          <a:ln>
            <a:noFill/>
          </a:ln>
          <a:effectLst/>
          <a:extLst/>
        </p:spPr>
      </p:pic>
    </p:spTree>
    <p:extLst>
      <p:ext uri="{BB962C8B-B14F-4D97-AF65-F5344CB8AC3E}">
        <p14:creationId xmlns:p14="http://schemas.microsoft.com/office/powerpoint/2010/main" val="932951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en-US" dirty="0" smtClean="0"/>
              <a:t>CR status, continued </a:t>
            </a:r>
            <a:endParaRPr lang="ru-RU" dirty="0"/>
          </a:p>
        </p:txBody>
      </p:sp>
      <p:sp>
        <p:nvSpPr>
          <p:cNvPr id="3" name="TextBox 2"/>
          <p:cNvSpPr txBox="1"/>
          <p:nvPr/>
        </p:nvSpPr>
        <p:spPr>
          <a:xfrm>
            <a:off x="182329" y="692696"/>
            <a:ext cx="8856984" cy="5816977"/>
          </a:xfrm>
          <a:prstGeom prst="rect">
            <a:avLst/>
          </a:prstGeom>
          <a:noFill/>
        </p:spPr>
        <p:txBody>
          <a:bodyPr wrap="square" rtlCol="0">
            <a:spAutoFit/>
          </a:bodyPr>
          <a:lstStyle/>
          <a:p>
            <a:pPr marL="457200" indent="-457200">
              <a:spcAft>
                <a:spcPts val="1200"/>
              </a:spcAft>
              <a:buFont typeface="+mj-lt"/>
              <a:buAutoNum type="arabicPeriod"/>
            </a:pPr>
            <a:r>
              <a:rPr lang="en-US" sz="2400" dirty="0" smtClean="0"/>
              <a:t>Linear and non-linear optics studies are continued.</a:t>
            </a:r>
          </a:p>
          <a:p>
            <a:pPr marL="457200" indent="-457200">
              <a:spcAft>
                <a:spcPts val="1200"/>
              </a:spcAft>
              <a:buFont typeface="+mj-lt"/>
              <a:buAutoNum type="arabicPeriod"/>
            </a:pPr>
            <a:r>
              <a:rPr lang="en-US" sz="2400" dirty="0" smtClean="0"/>
              <a:t>The </a:t>
            </a:r>
            <a:r>
              <a:rPr lang="en-US" sz="2400" dirty="0" err="1" smtClean="0"/>
              <a:t>pbar</a:t>
            </a:r>
            <a:r>
              <a:rPr lang="en-US" sz="2400" dirty="0" smtClean="0"/>
              <a:t> transport </a:t>
            </a:r>
            <a:r>
              <a:rPr lang="en-US" sz="2400" dirty="0"/>
              <a:t>line </a:t>
            </a:r>
            <a:r>
              <a:rPr lang="en-US" sz="2400" dirty="0" smtClean="0"/>
              <a:t>geometry seems is fixed (TCR1 part).</a:t>
            </a:r>
          </a:p>
          <a:p>
            <a:pPr marL="457200" indent="-457200">
              <a:spcAft>
                <a:spcPts val="1200"/>
              </a:spcAft>
              <a:buFont typeface="+mj-lt"/>
              <a:buAutoNum type="arabicPeriod"/>
            </a:pPr>
            <a:r>
              <a:rPr lang="en-US" sz="2400" dirty="0" smtClean="0"/>
              <a:t>A new concept for injection septum magnet was introduced. Its design is based on use of short pulse and ceramic vacuum tube.</a:t>
            </a:r>
            <a:endParaRPr lang="en-US" sz="2400" dirty="0"/>
          </a:p>
          <a:p>
            <a:pPr marL="457200" indent="-457200">
              <a:spcAft>
                <a:spcPts val="1200"/>
              </a:spcAft>
              <a:buFont typeface="+mj-lt"/>
              <a:buAutoNum type="arabicPeriod"/>
            </a:pPr>
            <a:r>
              <a:rPr lang="en-US" sz="2400" dirty="0" smtClean="0"/>
              <a:t>Optics calculations for CR </a:t>
            </a:r>
            <a:r>
              <a:rPr lang="en-US" sz="2400" dirty="0" err="1"/>
              <a:t>pbar</a:t>
            </a:r>
            <a:r>
              <a:rPr lang="en-US" sz="2400" dirty="0"/>
              <a:t> transport </a:t>
            </a:r>
            <a:r>
              <a:rPr lang="en-US" sz="2400" dirty="0" smtClean="0"/>
              <a:t>line are updated taking into account these new septum magnet parameters. Matching of 4-d beam phase-space with CR is almost perfect! </a:t>
            </a:r>
          </a:p>
          <a:p>
            <a:pPr marL="457200" indent="-457200">
              <a:spcAft>
                <a:spcPts val="1200"/>
              </a:spcAft>
              <a:buFont typeface="+mj-lt"/>
              <a:buAutoNum type="arabicPeriod"/>
            </a:pPr>
            <a:r>
              <a:rPr lang="en-US" sz="2400" dirty="0" smtClean="0"/>
              <a:t>The kicker magnet design just starts. Their location in CR are changed. One of the tank is moved to the place behind of Q3. This leads to smaller magnet aperture and saves the needed power.</a:t>
            </a:r>
          </a:p>
          <a:p>
            <a:pPr marL="457200" indent="-457200">
              <a:spcAft>
                <a:spcPts val="1200"/>
              </a:spcAft>
              <a:buFont typeface="+mj-lt"/>
              <a:buAutoNum type="arabicPeriod"/>
            </a:pPr>
            <a:r>
              <a:rPr lang="en-US" sz="2400" dirty="0" smtClean="0"/>
              <a:t>Design of pickups and other beam diagnostic just starts. </a:t>
            </a:r>
          </a:p>
          <a:p>
            <a:pPr marL="457200" indent="-457200">
              <a:spcAft>
                <a:spcPts val="1200"/>
              </a:spcAft>
              <a:buFont typeface="+mj-lt"/>
              <a:buAutoNum type="arabicPeriod"/>
            </a:pPr>
            <a:r>
              <a:rPr lang="en-US" sz="2400" dirty="0" smtClean="0"/>
              <a:t>We are working hard on the vacuum system concept. Specs will be prepared to May 2015.</a:t>
            </a:r>
          </a:p>
        </p:txBody>
      </p:sp>
    </p:spTree>
    <p:extLst>
      <p:ext uri="{BB962C8B-B14F-4D97-AF65-F5344CB8AC3E}">
        <p14:creationId xmlns:p14="http://schemas.microsoft.com/office/powerpoint/2010/main" val="768032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78" y="0"/>
            <a:ext cx="7316382" cy="836712"/>
          </a:xfrm>
        </p:spPr>
        <p:txBody>
          <a:bodyPr/>
          <a:lstStyle/>
          <a:p>
            <a:r>
              <a:rPr lang="en-US" sz="4400" dirty="0">
                <a:effectLst/>
              </a:rPr>
              <a:t>Quadrupole </a:t>
            </a:r>
            <a:r>
              <a:rPr lang="en-US" sz="4400" dirty="0" smtClean="0">
                <a:effectLst/>
              </a:rPr>
              <a:t>Magnets 1</a:t>
            </a:r>
            <a:endParaRPr lang="ru-RU" sz="4400" dirty="0"/>
          </a:p>
        </p:txBody>
      </p:sp>
      <p:sp>
        <p:nvSpPr>
          <p:cNvPr id="6" name="TextBox 5"/>
          <p:cNvSpPr txBox="1"/>
          <p:nvPr/>
        </p:nvSpPr>
        <p:spPr>
          <a:xfrm>
            <a:off x="179512" y="908720"/>
            <a:ext cx="6408712" cy="4524315"/>
          </a:xfrm>
          <a:prstGeom prst="rect">
            <a:avLst/>
          </a:prstGeom>
          <a:noFill/>
        </p:spPr>
        <p:txBody>
          <a:bodyPr wrap="square" rtlCol="0">
            <a:spAutoFit/>
          </a:bodyPr>
          <a:lstStyle/>
          <a:p>
            <a:pPr lvl="0"/>
            <a:r>
              <a:rPr lang="en-US" sz="1600" dirty="0"/>
              <a:t>After such CR layout optimization appeared to be rational to increase the number of types of Quadrupole Magnets with a wide aperture </a:t>
            </a:r>
            <a:r>
              <a:rPr lang="en-US" sz="1600" b="1" dirty="0"/>
              <a:t>from one to three</a:t>
            </a:r>
            <a:r>
              <a:rPr lang="en-US" sz="1600" dirty="0" smtClean="0"/>
              <a:t>:</a:t>
            </a:r>
          </a:p>
          <a:p>
            <a:pPr lvl="0"/>
            <a:endParaRPr lang="ru-RU" sz="1600" dirty="0"/>
          </a:p>
          <a:p>
            <a:pPr marL="285750" lvl="1" indent="-285750">
              <a:buFont typeface="Arial" panose="020B0604020202020204" pitchFamily="34" charset="0"/>
              <a:buChar char="•"/>
            </a:pPr>
            <a:r>
              <a:rPr lang="en-US" sz="1600" dirty="0"/>
              <a:t>WQ type. 14 Quadrupole magnets in the arcs have an inscribed radius of 160 mm with an effective length of 1000 mm, </a:t>
            </a:r>
            <a:r>
              <a:rPr lang="en-US" sz="1600" dirty="0" err="1"/>
              <a:t>G</a:t>
            </a:r>
            <a:r>
              <a:rPr lang="en-US" sz="1600" baseline="-25000" dirty="0" err="1"/>
              <a:t>max</a:t>
            </a:r>
            <a:r>
              <a:rPr lang="en-US" sz="1600" dirty="0"/>
              <a:t> = 4.7 T/m</a:t>
            </a:r>
            <a:r>
              <a:rPr lang="en-US" sz="1600" dirty="0" smtClean="0"/>
              <a:t>; </a:t>
            </a:r>
          </a:p>
          <a:p>
            <a:pPr marL="285750" lvl="1" indent="-285750">
              <a:buFont typeface="Arial" panose="020B0604020202020204" pitchFamily="34" charset="0"/>
              <a:buChar char="•"/>
            </a:pPr>
            <a:endParaRPr lang="en-US" sz="1600" dirty="0" smtClean="0"/>
          </a:p>
          <a:p>
            <a:pPr marL="285750" lvl="1" indent="-285750">
              <a:buFont typeface="Arial" panose="020B0604020202020204" pitchFamily="34" charset="0"/>
              <a:buChar char="•"/>
            </a:pPr>
            <a:r>
              <a:rPr lang="en-US" sz="1600" dirty="0" smtClean="0"/>
              <a:t>SWQ </a:t>
            </a:r>
            <a:r>
              <a:rPr lang="en-US" sz="1600" dirty="0"/>
              <a:t>type (Short Wide Quads). The rest 12 arc Quadrupole magnets have the same inscribed radius of 160 mm, but effective length is reduced to 700 mm, </a:t>
            </a:r>
            <a:r>
              <a:rPr lang="en-US" sz="1600" dirty="0" err="1"/>
              <a:t>G</a:t>
            </a:r>
            <a:r>
              <a:rPr lang="en-US" sz="1600" baseline="-25000" dirty="0" err="1"/>
              <a:t>max</a:t>
            </a:r>
            <a:r>
              <a:rPr lang="en-US" sz="1600" dirty="0"/>
              <a:t> = 4.7 T/m. It can be done due to a smaller integral of quadrupole field required and the remained drift space can be used for other CR items (see 4) </a:t>
            </a:r>
            <a:r>
              <a:rPr lang="en-US" sz="1600" dirty="0" smtClean="0"/>
              <a:t>;</a:t>
            </a:r>
          </a:p>
          <a:p>
            <a:pPr marL="285750" lvl="1" indent="-285750">
              <a:buFont typeface="Arial" panose="020B0604020202020204" pitchFamily="34" charset="0"/>
              <a:buChar char="•"/>
            </a:pPr>
            <a:endParaRPr lang="en-US" sz="1600" dirty="0" smtClean="0"/>
          </a:p>
          <a:p>
            <a:pPr marL="285750" lvl="1" indent="-285750">
              <a:buFont typeface="Arial" panose="020B0604020202020204" pitchFamily="34" charset="0"/>
              <a:buChar char="•"/>
            </a:pPr>
            <a:r>
              <a:rPr lang="en-US" sz="1600" dirty="0" smtClean="0"/>
              <a:t>EWQ </a:t>
            </a:r>
            <a:r>
              <a:rPr lang="en-US" sz="1600" dirty="0"/>
              <a:t>type (Extra Wide Quads). 3 Quadrupole magnets right after the injection point should have additional aperture to avoid injected beam losses. An inscribed radius of 185 mm at an effective length of 1000 mm, </a:t>
            </a:r>
            <a:r>
              <a:rPr lang="en-US" sz="1600" dirty="0" err="1"/>
              <a:t>G</a:t>
            </a:r>
            <a:r>
              <a:rPr lang="en-US" sz="1600" baseline="-25000" dirty="0" err="1"/>
              <a:t>max</a:t>
            </a:r>
            <a:r>
              <a:rPr lang="en-US" sz="1600" dirty="0"/>
              <a:t> = 3.5 T/m.</a:t>
            </a:r>
            <a:endParaRPr lang="ru-RU" sz="1600" dirty="0"/>
          </a:p>
        </p:txBody>
      </p:sp>
      <p:sp>
        <p:nvSpPr>
          <p:cNvPr id="7" name="TextBox 6"/>
          <p:cNvSpPr txBox="1"/>
          <p:nvPr/>
        </p:nvSpPr>
        <p:spPr>
          <a:xfrm>
            <a:off x="179512" y="5445224"/>
            <a:ext cx="6336704" cy="830997"/>
          </a:xfrm>
          <a:prstGeom prst="rect">
            <a:avLst/>
          </a:prstGeom>
          <a:noFill/>
        </p:spPr>
        <p:txBody>
          <a:bodyPr wrap="square" rtlCol="0">
            <a:spAutoFit/>
          </a:bodyPr>
          <a:lstStyle/>
          <a:p>
            <a:r>
              <a:rPr lang="en-US" sz="1600" dirty="0" smtClean="0"/>
              <a:t>All these types of wide Quadrupole Magnets have the </a:t>
            </a:r>
            <a:r>
              <a:rPr lang="en-US" sz="1600" b="1" dirty="0" smtClean="0"/>
              <a:t>same production technology</a:t>
            </a:r>
            <a:r>
              <a:rPr lang="en-US" sz="1600" dirty="0" smtClean="0"/>
              <a:t>, very similar electric properties and properties of their PS.</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32227" t="8125" r="25878" b="18621"/>
          <a:stretch/>
        </p:blipFill>
        <p:spPr>
          <a:xfrm>
            <a:off x="6804248" y="573961"/>
            <a:ext cx="1872206" cy="1728192"/>
          </a:xfrm>
          <a:prstGeom prst="rect">
            <a:avLst/>
          </a:prstGeom>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26151" t="8230" r="25509" b="6308"/>
          <a:stretch/>
        </p:blipFill>
        <p:spPr>
          <a:xfrm>
            <a:off x="6804248" y="2473694"/>
            <a:ext cx="1872206" cy="1747394"/>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22559" t="3554" r="25878" b="4880"/>
          <a:stretch/>
        </p:blipFill>
        <p:spPr>
          <a:xfrm>
            <a:off x="6804248" y="4352914"/>
            <a:ext cx="1872206" cy="1755195"/>
          </a:xfrm>
          <a:prstGeom prst="rect">
            <a:avLst/>
          </a:prstGeom>
        </p:spPr>
      </p:pic>
      <p:sp>
        <p:nvSpPr>
          <p:cNvPr id="8" name="TextBox 7"/>
          <p:cNvSpPr txBox="1"/>
          <p:nvPr/>
        </p:nvSpPr>
        <p:spPr>
          <a:xfrm>
            <a:off x="6732240" y="548680"/>
            <a:ext cx="514885" cy="307777"/>
          </a:xfrm>
          <a:prstGeom prst="rect">
            <a:avLst/>
          </a:prstGeom>
          <a:noFill/>
        </p:spPr>
        <p:txBody>
          <a:bodyPr wrap="none" rtlCol="0">
            <a:spAutoFit/>
          </a:bodyPr>
          <a:lstStyle/>
          <a:p>
            <a:r>
              <a:rPr lang="en-US" sz="1400" dirty="0" smtClean="0">
                <a:latin typeface="+mj-lt"/>
              </a:rPr>
              <a:t>WQ</a:t>
            </a:r>
            <a:endParaRPr lang="ru-RU" dirty="0">
              <a:latin typeface="+mj-lt"/>
            </a:endParaRPr>
          </a:p>
        </p:txBody>
      </p:sp>
      <p:sp>
        <p:nvSpPr>
          <p:cNvPr id="9" name="TextBox 8"/>
          <p:cNvSpPr txBox="1"/>
          <p:nvPr/>
        </p:nvSpPr>
        <p:spPr>
          <a:xfrm>
            <a:off x="6732240" y="2420888"/>
            <a:ext cx="604653" cy="307777"/>
          </a:xfrm>
          <a:prstGeom prst="rect">
            <a:avLst/>
          </a:prstGeom>
          <a:noFill/>
        </p:spPr>
        <p:txBody>
          <a:bodyPr wrap="none" rtlCol="0">
            <a:spAutoFit/>
          </a:bodyPr>
          <a:lstStyle/>
          <a:p>
            <a:r>
              <a:rPr lang="en-US" sz="1400" dirty="0" smtClean="0">
                <a:latin typeface="+mj-lt"/>
              </a:rPr>
              <a:t>SWQ</a:t>
            </a:r>
            <a:endParaRPr lang="ru-RU" dirty="0">
              <a:latin typeface="+mj-lt"/>
            </a:endParaRPr>
          </a:p>
        </p:txBody>
      </p:sp>
      <p:sp>
        <p:nvSpPr>
          <p:cNvPr id="10" name="TextBox 9"/>
          <p:cNvSpPr txBox="1"/>
          <p:nvPr/>
        </p:nvSpPr>
        <p:spPr>
          <a:xfrm>
            <a:off x="6775659" y="4365104"/>
            <a:ext cx="611065" cy="307777"/>
          </a:xfrm>
          <a:prstGeom prst="rect">
            <a:avLst/>
          </a:prstGeom>
          <a:noFill/>
        </p:spPr>
        <p:txBody>
          <a:bodyPr wrap="none" rtlCol="0">
            <a:spAutoFit/>
          </a:bodyPr>
          <a:lstStyle/>
          <a:p>
            <a:r>
              <a:rPr lang="en-US" sz="1400" dirty="0">
                <a:latin typeface="+mj-lt"/>
              </a:rPr>
              <a:t>E</a:t>
            </a:r>
            <a:r>
              <a:rPr lang="en-US" sz="1400" dirty="0" smtClean="0">
                <a:latin typeface="+mj-lt"/>
              </a:rPr>
              <a:t>WQ</a:t>
            </a:r>
            <a:endParaRPr lang="ru-RU" dirty="0">
              <a:latin typeface="+mj-lt"/>
            </a:endParaRPr>
          </a:p>
        </p:txBody>
      </p:sp>
    </p:spTree>
    <p:extLst>
      <p:ext uri="{BB962C8B-B14F-4D97-AF65-F5344CB8AC3E}">
        <p14:creationId xmlns:p14="http://schemas.microsoft.com/office/powerpoint/2010/main" val="482119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78" y="0"/>
            <a:ext cx="7316382" cy="836712"/>
          </a:xfrm>
        </p:spPr>
        <p:txBody>
          <a:bodyPr/>
          <a:lstStyle/>
          <a:p>
            <a:r>
              <a:rPr lang="en-US" sz="4400" dirty="0" err="1">
                <a:effectLst/>
              </a:rPr>
              <a:t>Quadrupole</a:t>
            </a:r>
            <a:r>
              <a:rPr lang="en-US" sz="4400" dirty="0">
                <a:effectLst/>
              </a:rPr>
              <a:t> </a:t>
            </a:r>
            <a:r>
              <a:rPr lang="en-US" sz="4400" dirty="0" smtClean="0">
                <a:effectLst/>
              </a:rPr>
              <a:t>Magnets 2</a:t>
            </a:r>
            <a:endParaRPr lang="ru-RU" sz="4400" dirty="0"/>
          </a:p>
        </p:txBody>
      </p:sp>
      <p:sp>
        <p:nvSpPr>
          <p:cNvPr id="6" name="TextBox 5"/>
          <p:cNvSpPr txBox="1"/>
          <p:nvPr/>
        </p:nvSpPr>
        <p:spPr>
          <a:xfrm>
            <a:off x="184859" y="1074340"/>
            <a:ext cx="5472608" cy="1815882"/>
          </a:xfrm>
          <a:prstGeom prst="rect">
            <a:avLst/>
          </a:prstGeom>
          <a:noFill/>
        </p:spPr>
        <p:txBody>
          <a:bodyPr wrap="square" rtlCol="0">
            <a:spAutoFit/>
          </a:bodyPr>
          <a:lstStyle/>
          <a:p>
            <a:r>
              <a:rPr lang="en-US" sz="1600" dirty="0" smtClean="0"/>
              <a:t>Increased </a:t>
            </a:r>
            <a:r>
              <a:rPr lang="en-US" sz="1600" dirty="0"/>
              <a:t>number of CR Narrow Quadrupole Magnets </a:t>
            </a:r>
            <a:r>
              <a:rPr lang="en-US" sz="1600" dirty="0" smtClean="0"/>
              <a:t/>
            </a:r>
            <a:br>
              <a:rPr lang="en-US" sz="1600" dirty="0" smtClean="0"/>
            </a:br>
            <a:r>
              <a:rPr lang="en-US" sz="1600" dirty="0" smtClean="0"/>
              <a:t>(</a:t>
            </a:r>
            <a:r>
              <a:rPr lang="en-US" sz="1600" dirty="0"/>
              <a:t>11 instead of 4 in TDR) replaces weak but </a:t>
            </a:r>
            <a:r>
              <a:rPr lang="en-US" sz="1600" dirty="0" smtClean="0"/>
              <a:t>Wide </a:t>
            </a:r>
            <a:br>
              <a:rPr lang="en-US" sz="1600" dirty="0" smtClean="0"/>
            </a:br>
            <a:r>
              <a:rPr lang="en-US" sz="1600" dirty="0" smtClean="0"/>
              <a:t>(</a:t>
            </a:r>
            <a:r>
              <a:rPr lang="en-US" sz="1600" dirty="0"/>
              <a:t>and more expensive) Quadrupole Magnets at all the places of CR where it is possible while maintaining all required CR parameters. Besides the advantages of new optics it promotes reduction of the total cost of CR magnet system where possible.</a:t>
            </a:r>
            <a:endParaRPr lang="ru-RU" sz="1600" dirty="0"/>
          </a:p>
        </p:txBody>
      </p:sp>
      <p:sp>
        <p:nvSpPr>
          <p:cNvPr id="3" name="TextBox 2"/>
          <p:cNvSpPr txBox="1"/>
          <p:nvPr/>
        </p:nvSpPr>
        <p:spPr>
          <a:xfrm>
            <a:off x="251520" y="3509785"/>
            <a:ext cx="4588673" cy="2462213"/>
          </a:xfrm>
          <a:prstGeom prst="rect">
            <a:avLst/>
          </a:prstGeom>
          <a:noFill/>
        </p:spPr>
        <p:txBody>
          <a:bodyPr wrap="square" rtlCol="0">
            <a:spAutoFit/>
          </a:bodyPr>
          <a:lstStyle/>
          <a:p>
            <a:r>
              <a:rPr lang="en-US" sz="1400" dirty="0"/>
              <a:t>All the Quadrupole magnets, narrow and wide, use the same copper current conductor as the dipole magnets: 20.1×20.1 mm</a:t>
            </a:r>
            <a:r>
              <a:rPr lang="en-US" sz="1400" baseline="30000" dirty="0"/>
              <a:t>2</a:t>
            </a:r>
            <a:r>
              <a:rPr lang="en-US" sz="1400" dirty="0"/>
              <a:t> with cooling hole Ø11 mm. Thus the PS current of the Quadrupole Magnets must not exceed 1.5 kA. </a:t>
            </a:r>
            <a:endParaRPr lang="en-US" sz="1400" dirty="0" smtClean="0"/>
          </a:p>
          <a:p>
            <a:endParaRPr lang="en-US" sz="1400" dirty="0"/>
          </a:p>
          <a:p>
            <a:r>
              <a:rPr lang="en-US" sz="1400" dirty="0" smtClean="0"/>
              <a:t>On </a:t>
            </a:r>
            <a:r>
              <a:rPr lang="en-US" sz="1400" dirty="0"/>
              <a:t>the one hand, such reduction of the current (4.5 kA in TDR) will simplify the power converters requirements and, on the other hand, will give the possibility to use the same approach in cabling as for Dipole </a:t>
            </a:r>
            <a:r>
              <a:rPr lang="en-US" sz="1400" dirty="0" smtClean="0"/>
              <a:t>Magnets.</a:t>
            </a:r>
            <a:endParaRPr lang="ru-RU" sz="1400"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22559" t="1720" r="22655" b="608"/>
          <a:stretch/>
        </p:blipFill>
        <p:spPr>
          <a:xfrm>
            <a:off x="5796136" y="1196752"/>
            <a:ext cx="3163005" cy="2976948"/>
          </a:xfrm>
          <a:prstGeom prst="rect">
            <a:avLst/>
          </a:prstGeom>
        </p:spPr>
      </p:pic>
    </p:spTree>
    <p:extLst>
      <p:ext uri="{BB962C8B-B14F-4D97-AF65-F5344CB8AC3E}">
        <p14:creationId xmlns:p14="http://schemas.microsoft.com/office/powerpoint/2010/main" val="4165952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078" y="0"/>
            <a:ext cx="8972566" cy="7647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effectLst/>
              </a:rPr>
              <a:t>CR Sextupole Magnets </a:t>
            </a:r>
            <a:r>
              <a:rPr lang="en-US" sz="4000" dirty="0">
                <a:effectLst/>
              </a:rPr>
              <a:t>(PSP 2.5.2.3.1)</a:t>
            </a:r>
            <a:endParaRPr lang="ru-RU" sz="4000" dirty="0"/>
          </a:p>
        </p:txBody>
      </p:sp>
      <p:sp>
        <p:nvSpPr>
          <p:cNvPr id="3" name="TextBox 2"/>
          <p:cNvSpPr txBox="1"/>
          <p:nvPr/>
        </p:nvSpPr>
        <p:spPr>
          <a:xfrm>
            <a:off x="251520" y="908720"/>
            <a:ext cx="5112568" cy="3785652"/>
          </a:xfrm>
          <a:prstGeom prst="rect">
            <a:avLst/>
          </a:prstGeom>
          <a:noFill/>
        </p:spPr>
        <p:txBody>
          <a:bodyPr wrap="square" rtlCol="0">
            <a:spAutoFit/>
          </a:bodyPr>
          <a:lstStyle/>
          <a:p>
            <a:r>
              <a:rPr lang="en-US" sz="1600" dirty="0"/>
              <a:t>The main advantages of the reviewed CR Sextupole magnets</a:t>
            </a:r>
            <a:r>
              <a:rPr lang="en-US" sz="1600" dirty="0" smtClean="0"/>
              <a:t>:</a:t>
            </a:r>
          </a:p>
          <a:p>
            <a:endParaRPr lang="ru-RU" sz="1600" dirty="0"/>
          </a:p>
          <a:p>
            <a:pPr marL="342900" lvl="0" indent="-342900">
              <a:buFont typeface="+mj-lt"/>
              <a:buAutoNum type="arabicPeriod"/>
            </a:pPr>
            <a:r>
              <a:rPr lang="en-US" sz="1600" dirty="0"/>
              <a:t>Vertical corrector is moved from this magnet. As a consequence the aperture of the Sextupole Magnet (inscribed radius) is reduced down to 185 mm (210 in TDR). Thus, the PS requirements are reduced too: 455 A, 21.4 V (580 A and 34.2 V in TDR</a:t>
            </a:r>
            <a:r>
              <a:rPr lang="en-US" sz="1600" dirty="0" smtClean="0"/>
              <a:t>).</a:t>
            </a:r>
          </a:p>
          <a:p>
            <a:pPr marL="342900" lvl="0" indent="-342900">
              <a:buFont typeface="+mj-lt"/>
              <a:buAutoNum type="arabicPeriod"/>
            </a:pPr>
            <a:endParaRPr lang="en-US" sz="1600" dirty="0" smtClean="0"/>
          </a:p>
          <a:p>
            <a:pPr marL="342900" lvl="0" indent="-342900">
              <a:buFont typeface="+mj-lt"/>
              <a:buAutoNum type="arabicPeriod"/>
            </a:pPr>
            <a:r>
              <a:rPr lang="en-US" sz="1600" dirty="0" smtClean="0"/>
              <a:t>Accurate </a:t>
            </a:r>
            <a:r>
              <a:rPr lang="en-US" sz="1600" dirty="0"/>
              <a:t>magnetic and mechanical calculations have shown the necessity of the “return” yoke thickness increasing. Otherwise this magnet will not have enough mechanical strength (hardness). Nevertheless, total weight of the magnet is also reduced down to 1.2 t (1.4 in TDR).</a:t>
            </a:r>
            <a:endParaRPr lang="ru-RU" sz="1600" dirty="0"/>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25782" t="6105" r="25878" b="8433"/>
          <a:stretch/>
        </p:blipFill>
        <p:spPr>
          <a:xfrm>
            <a:off x="5724128" y="1397390"/>
            <a:ext cx="3008906" cy="2808312"/>
          </a:xfrm>
          <a:prstGeom prst="rect">
            <a:avLst/>
          </a:prstGeom>
        </p:spPr>
      </p:pic>
    </p:spTree>
    <p:extLst>
      <p:ext uri="{BB962C8B-B14F-4D97-AF65-F5344CB8AC3E}">
        <p14:creationId xmlns:p14="http://schemas.microsoft.com/office/powerpoint/2010/main" val="2603130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109663" y="0"/>
            <a:ext cx="7019925" cy="1196975"/>
          </a:xfrm>
        </p:spPr>
        <p:txBody>
          <a:bodyPr/>
          <a:lstStyle/>
          <a:p>
            <a:pPr eaLnBrk="1" hangingPunct="1"/>
            <a:r>
              <a:rPr lang="en-US" sz="4400" smtClean="0">
                <a:latin typeface="Tekton Pro" pitchFamily="34" charset="0"/>
              </a:rPr>
              <a:t>Beams from separators</a:t>
            </a:r>
          </a:p>
        </p:txBody>
      </p:sp>
      <p:pic>
        <p:nvPicPr>
          <p:cNvPr id="21506" name="Picture 7" descr="separato_p129"/>
          <p:cNvPicPr>
            <a:picLocks noGrp="1" noChangeAspect="1" noChangeArrowheads="1"/>
          </p:cNvPicPr>
          <p:nvPr>
            <p:ph type="body" idx="1"/>
          </p:nvPr>
        </p:nvPicPr>
        <p:blipFill>
          <a:blip r:embed="rId2"/>
          <a:srcRect/>
          <a:stretch>
            <a:fillRect/>
          </a:stretch>
        </p:blipFill>
        <p:spPr>
          <a:xfrm>
            <a:off x="1225550" y="2487613"/>
            <a:ext cx="7535863" cy="3184525"/>
          </a:xfrm>
        </p:spPr>
      </p:pic>
      <p:sp>
        <p:nvSpPr>
          <p:cNvPr id="21507" name="Text Box 9"/>
          <p:cNvSpPr txBox="1">
            <a:spLocks noChangeArrowheads="1"/>
          </p:cNvSpPr>
          <p:nvPr/>
        </p:nvSpPr>
        <p:spPr bwMode="auto">
          <a:xfrm>
            <a:off x="87313" y="1930400"/>
            <a:ext cx="3324225" cy="366713"/>
          </a:xfrm>
          <a:prstGeom prst="rect">
            <a:avLst/>
          </a:prstGeom>
          <a:noFill/>
          <a:ln w="9525">
            <a:noFill/>
            <a:miter lim="800000"/>
            <a:headEnd/>
            <a:tailEnd/>
          </a:ln>
        </p:spPr>
        <p:txBody>
          <a:bodyPr>
            <a:spAutoFit/>
          </a:bodyPr>
          <a:lstStyle/>
          <a:p>
            <a:pPr algn="ctr">
              <a:spcBef>
                <a:spcPct val="50000"/>
              </a:spcBef>
            </a:pPr>
            <a:r>
              <a:rPr lang="de-DE" b="1">
                <a:solidFill>
                  <a:srgbClr val="00CC00"/>
                </a:solidFill>
              </a:rPr>
              <a:t>29 GeV protons from SIS100</a:t>
            </a:r>
          </a:p>
        </p:txBody>
      </p:sp>
      <p:sp>
        <p:nvSpPr>
          <p:cNvPr id="21508" name="Text Box 10"/>
          <p:cNvSpPr txBox="1">
            <a:spLocks noChangeArrowheads="1"/>
          </p:cNvSpPr>
          <p:nvPr/>
        </p:nvSpPr>
        <p:spPr bwMode="auto">
          <a:xfrm>
            <a:off x="0" y="3375025"/>
            <a:ext cx="1563688" cy="1328738"/>
          </a:xfrm>
          <a:prstGeom prst="rect">
            <a:avLst/>
          </a:prstGeom>
          <a:noFill/>
          <a:ln w="9525">
            <a:noFill/>
            <a:miter lim="800000"/>
            <a:headEnd/>
            <a:tailEnd/>
          </a:ln>
        </p:spPr>
        <p:txBody>
          <a:bodyPr>
            <a:spAutoFit/>
          </a:bodyPr>
          <a:lstStyle/>
          <a:p>
            <a:pPr>
              <a:spcBef>
                <a:spcPct val="50000"/>
              </a:spcBef>
            </a:pPr>
            <a:r>
              <a:rPr lang="de-DE" b="1">
                <a:solidFill>
                  <a:srgbClr val="FF9900"/>
                </a:solidFill>
              </a:rPr>
              <a:t>target station</a:t>
            </a:r>
          </a:p>
          <a:p>
            <a:pPr>
              <a:spcBef>
                <a:spcPct val="50000"/>
              </a:spcBef>
            </a:pPr>
            <a:r>
              <a:rPr lang="de-DE" b="1">
                <a:solidFill>
                  <a:srgbClr val="FF9900"/>
                </a:solidFill>
              </a:rPr>
              <a:t>3 GeV antiprotons</a:t>
            </a:r>
            <a:endParaRPr lang="de-DE" b="1">
              <a:solidFill>
                <a:srgbClr val="CC0000"/>
              </a:solidFill>
            </a:endParaRPr>
          </a:p>
        </p:txBody>
      </p:sp>
      <p:sp>
        <p:nvSpPr>
          <p:cNvPr id="21509" name="Line 11"/>
          <p:cNvSpPr>
            <a:spLocks noChangeShapeType="1"/>
          </p:cNvSpPr>
          <p:nvPr/>
        </p:nvSpPr>
        <p:spPr bwMode="auto">
          <a:xfrm>
            <a:off x="461963" y="2487613"/>
            <a:ext cx="1287462" cy="720725"/>
          </a:xfrm>
          <a:prstGeom prst="line">
            <a:avLst/>
          </a:prstGeom>
          <a:noFill/>
          <a:ln w="38100">
            <a:solidFill>
              <a:srgbClr val="00FF00"/>
            </a:solidFill>
            <a:round/>
            <a:headEnd/>
            <a:tailEnd type="triangle" w="med" len="med"/>
          </a:ln>
        </p:spPr>
        <p:txBody>
          <a:bodyPr/>
          <a:lstStyle/>
          <a:p>
            <a:endParaRPr lang="ru-RU"/>
          </a:p>
        </p:txBody>
      </p:sp>
      <p:sp>
        <p:nvSpPr>
          <p:cNvPr id="21510" name="Line 12"/>
          <p:cNvSpPr>
            <a:spLocks noChangeShapeType="1"/>
          </p:cNvSpPr>
          <p:nvPr/>
        </p:nvSpPr>
        <p:spPr bwMode="auto">
          <a:xfrm flipV="1">
            <a:off x="944563" y="3208338"/>
            <a:ext cx="804862" cy="439737"/>
          </a:xfrm>
          <a:prstGeom prst="line">
            <a:avLst/>
          </a:prstGeom>
          <a:noFill/>
          <a:ln w="38100">
            <a:solidFill>
              <a:srgbClr val="FFCC00"/>
            </a:solidFill>
            <a:round/>
            <a:headEnd/>
            <a:tailEnd type="triangle" w="med" len="med"/>
          </a:ln>
        </p:spPr>
        <p:txBody>
          <a:bodyPr/>
          <a:lstStyle/>
          <a:p>
            <a:endParaRPr lang="ru-RU"/>
          </a:p>
        </p:txBody>
      </p:sp>
      <p:sp>
        <p:nvSpPr>
          <p:cNvPr id="21511" name="Text Box 14"/>
          <p:cNvSpPr txBox="1">
            <a:spLocks noChangeArrowheads="1"/>
          </p:cNvSpPr>
          <p:nvPr/>
        </p:nvSpPr>
        <p:spPr bwMode="auto">
          <a:xfrm rot="1434123">
            <a:off x="2305050" y="2741613"/>
            <a:ext cx="1289050" cy="304800"/>
          </a:xfrm>
          <a:prstGeom prst="rect">
            <a:avLst/>
          </a:prstGeom>
          <a:noFill/>
          <a:ln w="9525">
            <a:noFill/>
            <a:miter lim="800000"/>
            <a:headEnd/>
            <a:tailEnd/>
          </a:ln>
        </p:spPr>
        <p:txBody>
          <a:bodyPr wrap="none">
            <a:spAutoFit/>
          </a:bodyPr>
          <a:lstStyle/>
          <a:p>
            <a:r>
              <a:rPr lang="de-DE" sz="1400">
                <a:latin typeface="Times New Roman" pitchFamily="18" charset="0"/>
              </a:rPr>
              <a:t>From the SFRS</a:t>
            </a:r>
          </a:p>
        </p:txBody>
      </p:sp>
      <p:sp>
        <p:nvSpPr>
          <p:cNvPr id="21512" name="Text Box 15"/>
          <p:cNvSpPr txBox="1">
            <a:spLocks noChangeArrowheads="1"/>
          </p:cNvSpPr>
          <p:nvPr/>
        </p:nvSpPr>
        <p:spPr bwMode="auto">
          <a:xfrm>
            <a:off x="7500938" y="4960938"/>
            <a:ext cx="523875" cy="396875"/>
          </a:xfrm>
          <a:prstGeom prst="rect">
            <a:avLst/>
          </a:prstGeom>
          <a:noFill/>
          <a:ln w="9525">
            <a:noFill/>
            <a:miter lim="800000"/>
            <a:headEnd/>
            <a:tailEnd/>
          </a:ln>
        </p:spPr>
        <p:txBody>
          <a:bodyPr wrap="none">
            <a:spAutoFit/>
          </a:bodyPr>
          <a:lstStyle/>
          <a:p>
            <a:r>
              <a:rPr lang="de-DE" sz="2000" dirty="0">
                <a:solidFill>
                  <a:srgbClr val="FF0000"/>
                </a:solidFill>
                <a:latin typeface="Times New Roman" pitchFamily="18" charset="0"/>
              </a:rPr>
              <a:t>CR</a:t>
            </a:r>
          </a:p>
        </p:txBody>
      </p:sp>
      <p:sp>
        <p:nvSpPr>
          <p:cNvPr id="21513" name="Text Box 16"/>
          <p:cNvSpPr txBox="1">
            <a:spLocks noChangeArrowheads="1"/>
          </p:cNvSpPr>
          <p:nvPr/>
        </p:nvSpPr>
        <p:spPr bwMode="auto">
          <a:xfrm>
            <a:off x="4135438" y="1981200"/>
            <a:ext cx="2038350" cy="396875"/>
          </a:xfrm>
          <a:prstGeom prst="rect">
            <a:avLst/>
          </a:prstGeom>
          <a:noFill/>
          <a:ln w="9525">
            <a:noFill/>
            <a:miter lim="800000"/>
            <a:headEnd/>
            <a:tailEnd/>
          </a:ln>
        </p:spPr>
        <p:txBody>
          <a:bodyPr wrap="none">
            <a:spAutoFit/>
          </a:bodyPr>
          <a:lstStyle/>
          <a:p>
            <a:r>
              <a:rPr lang="de-DE" sz="2000" b="1">
                <a:solidFill>
                  <a:srgbClr val="FF0000"/>
                </a:solidFill>
                <a:latin typeface="Arial Unicode MS" pitchFamily="34" charset="-128"/>
              </a:rPr>
              <a:t>740 MeV/u RIBs</a:t>
            </a:r>
          </a:p>
        </p:txBody>
      </p:sp>
      <p:sp>
        <p:nvSpPr>
          <p:cNvPr id="346129" name="Line 17"/>
          <p:cNvSpPr>
            <a:spLocks noChangeShapeType="1"/>
          </p:cNvSpPr>
          <p:nvPr/>
        </p:nvSpPr>
        <p:spPr bwMode="auto">
          <a:xfrm flipH="1">
            <a:off x="3870325" y="2378075"/>
            <a:ext cx="585788" cy="996950"/>
          </a:xfrm>
          <a:prstGeom prst="line">
            <a:avLst/>
          </a:prstGeom>
          <a:ln>
            <a:solidFill>
              <a:srgbClr val="FF0000"/>
            </a:solidFill>
            <a:headEnd/>
            <a:tailEnd type="triangle" w="med" len="med"/>
          </a:ln>
          <a:extLst/>
        </p:spPr>
        <p:style>
          <a:lnRef idx="3">
            <a:schemeClr val="accent4"/>
          </a:lnRef>
          <a:fillRef idx="0">
            <a:schemeClr val="accent4"/>
          </a:fillRef>
          <a:effectRef idx="2">
            <a:schemeClr val="accent4"/>
          </a:effectRef>
          <a:fontRef idx="minor">
            <a:schemeClr val="tx1"/>
          </a:fontRef>
        </p:style>
        <p:txBody>
          <a:bodyPr/>
          <a:lstStyle/>
          <a:p>
            <a:pPr eaLnBrk="0" hangingPunct="0">
              <a:defRPr/>
            </a:pPr>
            <a:endParaRPr lang="en-US">
              <a:ln w="57150">
                <a:solidFill>
                  <a:srgbClr val="FF0000"/>
                </a:solidFill>
              </a:ln>
            </a:endParaRPr>
          </a:p>
        </p:txBody>
      </p:sp>
      <p:sp>
        <p:nvSpPr>
          <p:cNvPr id="2" name="TextBox 1"/>
          <p:cNvSpPr txBox="1"/>
          <p:nvPr/>
        </p:nvSpPr>
        <p:spPr>
          <a:xfrm>
            <a:off x="5067529" y="3428206"/>
            <a:ext cx="710003" cy="400110"/>
          </a:xfrm>
          <a:prstGeom prst="rect">
            <a:avLst/>
          </a:prstGeom>
          <a:noFill/>
        </p:spPr>
        <p:txBody>
          <a:bodyPr wrap="none" rtlCol="0">
            <a:spAutoFit/>
          </a:bodyPr>
          <a:lstStyle/>
          <a:p>
            <a:r>
              <a:rPr lang="en-US" sz="2000" dirty="0" smtClean="0">
                <a:solidFill>
                  <a:srgbClr val="FF0000"/>
                </a:solidFill>
              </a:rPr>
              <a:t>TCR1</a:t>
            </a:r>
            <a:endParaRPr lang="ru-RU" sz="2000" dirty="0">
              <a:solidFill>
                <a:srgbClr val="FF0000"/>
              </a:solidFill>
            </a:endParaRPr>
          </a:p>
        </p:txBody>
      </p:sp>
      <p:sp>
        <p:nvSpPr>
          <p:cNvPr id="13" name="TextBox 12"/>
          <p:cNvSpPr txBox="1"/>
          <p:nvPr/>
        </p:nvSpPr>
        <p:spPr>
          <a:xfrm>
            <a:off x="2633524" y="4149080"/>
            <a:ext cx="955711" cy="400110"/>
          </a:xfrm>
          <a:prstGeom prst="rect">
            <a:avLst/>
          </a:prstGeom>
          <a:noFill/>
        </p:spPr>
        <p:txBody>
          <a:bodyPr wrap="none" rtlCol="0">
            <a:spAutoFit/>
          </a:bodyPr>
          <a:lstStyle/>
          <a:p>
            <a:r>
              <a:rPr lang="en-US" sz="2000" dirty="0" err="1" smtClean="0">
                <a:solidFill>
                  <a:srgbClr val="FF0000"/>
                </a:solidFill>
              </a:rPr>
              <a:t>Pbar</a:t>
            </a:r>
            <a:r>
              <a:rPr lang="en-US" sz="2000" dirty="0" smtClean="0">
                <a:solidFill>
                  <a:srgbClr val="FF0000"/>
                </a:solidFill>
              </a:rPr>
              <a:t> TL</a:t>
            </a:r>
            <a:endParaRPr lang="ru-RU" sz="2000" dirty="0">
              <a:solidFill>
                <a:srgbClr val="FF0000"/>
              </a:solidFill>
            </a:endParaRPr>
          </a:p>
        </p:txBody>
      </p:sp>
    </p:spTree>
    <p:extLst>
      <p:ext uri="{BB962C8B-B14F-4D97-AF65-F5344CB8AC3E}">
        <p14:creationId xmlns:p14="http://schemas.microsoft.com/office/powerpoint/2010/main" val="196754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34082"/>
          </a:xfrm>
        </p:spPr>
        <p:txBody>
          <a:bodyPr>
            <a:normAutofit fontScale="90000"/>
          </a:bodyPr>
          <a:lstStyle/>
          <a:p>
            <a:r>
              <a:rPr lang="en-US" dirty="0" smtClean="0"/>
              <a:t>BINP approach to injection-extraction </a:t>
            </a:r>
            <a:endParaRPr lang="ru-RU" dirty="0"/>
          </a:p>
        </p:txBody>
      </p:sp>
      <p:sp>
        <p:nvSpPr>
          <p:cNvPr id="3" name="TextBox 2"/>
          <p:cNvSpPr txBox="1"/>
          <p:nvPr/>
        </p:nvSpPr>
        <p:spPr>
          <a:xfrm>
            <a:off x="439113" y="951110"/>
            <a:ext cx="8557920" cy="5262979"/>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Divide septum magnet into 2 pieces: </a:t>
            </a:r>
            <a:r>
              <a:rPr lang="en-US" dirty="0" smtClean="0"/>
              <a:t> </a:t>
            </a:r>
            <a:r>
              <a:rPr lang="en-US" sz="2400" dirty="0" smtClean="0"/>
              <a:t>short 0.8 m, B=0.5 T, </a:t>
            </a:r>
          </a:p>
          <a:p>
            <a:r>
              <a:rPr lang="en-US" sz="2400" dirty="0"/>
              <a:t> </a:t>
            </a:r>
            <a:r>
              <a:rPr lang="en-US" sz="2400" dirty="0" smtClean="0"/>
              <a:t>   30 </a:t>
            </a:r>
            <a:r>
              <a:rPr lang="en-US" sz="2400" dirty="0" err="1" smtClean="0"/>
              <a:t>mr</a:t>
            </a:r>
            <a:r>
              <a:rPr lang="en-US" sz="2400" dirty="0" smtClean="0"/>
              <a:t> pulsed septum and 2.5 m with the same field 96 </a:t>
            </a:r>
            <a:r>
              <a:rPr lang="en-US" sz="2400" dirty="0" err="1" smtClean="0"/>
              <a:t>mr</a:t>
            </a:r>
            <a:r>
              <a:rPr lang="en-US" sz="2400" dirty="0" smtClean="0"/>
              <a:t>  </a:t>
            </a:r>
          </a:p>
          <a:p>
            <a:r>
              <a:rPr lang="en-US" sz="2400" dirty="0"/>
              <a:t> </a:t>
            </a:r>
            <a:r>
              <a:rPr lang="en-US" sz="2400" dirty="0" smtClean="0"/>
              <a:t>   DC magnet (~60 kW),  connected in series with main CR dipoles.</a:t>
            </a:r>
          </a:p>
          <a:p>
            <a:endParaRPr lang="en-US" sz="2400" dirty="0"/>
          </a:p>
          <a:p>
            <a:pPr marL="285750" indent="-285750">
              <a:buFont typeface="Arial" panose="020B0604020202020204" pitchFamily="34" charset="0"/>
              <a:buChar char="•"/>
            </a:pPr>
            <a:r>
              <a:rPr lang="en-US" sz="2400" dirty="0" smtClean="0"/>
              <a:t>Ceramic vacuum chamber in the septum, 5 mm thick, 150 mm </a:t>
            </a:r>
          </a:p>
          <a:p>
            <a:r>
              <a:rPr lang="en-US" sz="2400" dirty="0"/>
              <a:t> </a:t>
            </a:r>
            <a:r>
              <a:rPr lang="en-US" sz="2400" dirty="0" smtClean="0"/>
              <a:t>   inner diameter. Stainless steel chamber looks not feasible due to </a:t>
            </a:r>
          </a:p>
          <a:p>
            <a:r>
              <a:rPr lang="en-US" sz="2400" dirty="0"/>
              <a:t> </a:t>
            </a:r>
            <a:r>
              <a:rPr lang="en-US" sz="2400" dirty="0" smtClean="0"/>
              <a:t>   large heat generated by eddy currents. </a:t>
            </a:r>
          </a:p>
          <a:p>
            <a:endParaRPr lang="en-US" sz="2400" dirty="0"/>
          </a:p>
          <a:p>
            <a:pPr marL="342900" indent="-342900">
              <a:buFont typeface="Arial" panose="020B0604020202020204" pitchFamily="34" charset="0"/>
              <a:buChar char="•"/>
            </a:pPr>
            <a:r>
              <a:rPr lang="en-US" sz="2400" dirty="0"/>
              <a:t>Stainless </a:t>
            </a:r>
            <a:r>
              <a:rPr lang="en-US" sz="2400" dirty="0" smtClean="0"/>
              <a:t>steel vacuum chamber for the </a:t>
            </a:r>
            <a:r>
              <a:rPr lang="en-US" sz="2400" dirty="0"/>
              <a:t>stored beam</a:t>
            </a:r>
            <a:r>
              <a:rPr lang="en-US" sz="2400" dirty="0" smtClean="0"/>
              <a:t> with iron </a:t>
            </a:r>
          </a:p>
          <a:p>
            <a:r>
              <a:rPr lang="en-US" sz="2400" dirty="0"/>
              <a:t> </a:t>
            </a:r>
            <a:r>
              <a:rPr lang="en-US" sz="2400" dirty="0" smtClean="0"/>
              <a:t>    shield wrapped around it. Squared oval shape preferable to </a:t>
            </a:r>
          </a:p>
          <a:p>
            <a:r>
              <a:rPr lang="en-US" sz="2400" dirty="0"/>
              <a:t> </a:t>
            </a:r>
            <a:r>
              <a:rPr lang="en-US" sz="2400" dirty="0" smtClean="0"/>
              <a:t>    reduce distance between the injected and stored beams.</a:t>
            </a:r>
          </a:p>
          <a:p>
            <a:endParaRPr lang="en-US" sz="2400" dirty="0"/>
          </a:p>
          <a:p>
            <a:pPr marL="285750" indent="-285750">
              <a:buFont typeface="Arial" panose="020B0604020202020204" pitchFamily="34" charset="0"/>
              <a:buChar char="•"/>
            </a:pPr>
            <a:r>
              <a:rPr lang="en-US" sz="2400" dirty="0" smtClean="0"/>
              <a:t>Ferrite kickers placed inside of vacuum tank, as proposed in TDR.</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642990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078" y="0"/>
            <a:ext cx="9152078" cy="77839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200" dirty="0" smtClean="0">
                <a:effectLst/>
              </a:rPr>
              <a:t>CR Injection Septum (</a:t>
            </a:r>
            <a:r>
              <a:rPr lang="en-US" sz="3200" dirty="0">
                <a:effectLst/>
              </a:rPr>
              <a:t>PSP 2.5.7.1.2.2)</a:t>
            </a:r>
            <a:r>
              <a:rPr lang="en-US" sz="3200" dirty="0" smtClean="0">
                <a:effectLst/>
              </a:rPr>
              <a:t> </a:t>
            </a:r>
            <a:endParaRPr lang="ru-RU"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268760"/>
            <a:ext cx="5199422" cy="26642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79512" y="818751"/>
            <a:ext cx="3371436" cy="369332"/>
          </a:xfrm>
          <a:prstGeom prst="rect">
            <a:avLst/>
          </a:prstGeom>
          <a:noFill/>
        </p:spPr>
        <p:txBody>
          <a:bodyPr wrap="none" rtlCol="0">
            <a:spAutoFit/>
          </a:bodyPr>
          <a:lstStyle/>
          <a:p>
            <a:r>
              <a:rPr lang="en-US" dirty="0" smtClean="0"/>
              <a:t>Injection scheme: split </a:t>
            </a:r>
            <a:r>
              <a:rPr lang="en-US" dirty="0" err="1" smtClean="0"/>
              <a:t>septums</a:t>
            </a:r>
            <a:endParaRPr lang="ru-RU" dirty="0"/>
          </a:p>
        </p:txBody>
      </p:sp>
      <p:pic>
        <p:nvPicPr>
          <p:cNvPr id="8" name="Picture 12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3084" y="4221088"/>
            <a:ext cx="3363735" cy="22322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6400772" y="984402"/>
            <a:ext cx="1728358" cy="369332"/>
          </a:xfrm>
          <a:prstGeom prst="rect">
            <a:avLst/>
          </a:prstGeom>
          <a:noFill/>
        </p:spPr>
        <p:txBody>
          <a:bodyPr wrap="none" rtlCol="0">
            <a:spAutoFit/>
          </a:bodyPr>
          <a:lstStyle/>
          <a:p>
            <a:r>
              <a:rPr lang="en-US" dirty="0" smtClean="0"/>
              <a:t>Pulsed Septum</a:t>
            </a:r>
            <a:endParaRPr lang="ru-RU" dirty="0"/>
          </a:p>
        </p:txBody>
      </p:sp>
      <p:graphicFrame>
        <p:nvGraphicFramePr>
          <p:cNvPr id="11" name="Group 2"/>
          <p:cNvGraphicFramePr>
            <a:graphicFrameLocks noGrp="1"/>
          </p:cNvGraphicFramePr>
          <p:nvPr>
            <p:extLst>
              <p:ext uri="{D42A27DB-BD31-4B8C-83A1-F6EECF244321}">
                <p14:modId xmlns:p14="http://schemas.microsoft.com/office/powerpoint/2010/main" val="4175599222"/>
              </p:ext>
            </p:extLst>
          </p:nvPr>
        </p:nvGraphicFramePr>
        <p:xfrm>
          <a:off x="5724128" y="1379716"/>
          <a:ext cx="3357909" cy="2579625"/>
        </p:xfrm>
        <a:graphic>
          <a:graphicData uri="http://schemas.openxmlformats.org/drawingml/2006/table">
            <a:tbl>
              <a:tblPr/>
              <a:tblGrid>
                <a:gridCol w="1724664"/>
                <a:gridCol w="409109"/>
                <a:gridCol w="648072"/>
                <a:gridCol w="576064"/>
              </a:tblGrid>
              <a:tr h="245856">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dirty="0" smtClean="0">
                          <a:ln>
                            <a:noFill/>
                          </a:ln>
                          <a:solidFill>
                            <a:srgbClr val="000000"/>
                          </a:solidFill>
                          <a:effectLst/>
                          <a:latin typeface="+mj-lt"/>
                          <a:cs typeface="Times New Roman" panose="02020603050405020304" pitchFamily="18" charset="0"/>
                        </a:rPr>
                        <a:t>Width and height of the gap</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w,  h</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200  ,  175</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mm</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245856">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dirty="0" smtClean="0">
                          <a:ln>
                            <a:noFill/>
                          </a:ln>
                          <a:solidFill>
                            <a:srgbClr val="000000"/>
                          </a:solidFill>
                          <a:effectLst/>
                          <a:latin typeface="+mj-lt"/>
                          <a:cs typeface="Times New Roman" panose="02020603050405020304" pitchFamily="18" charset="0"/>
                        </a:rPr>
                        <a:t>Magnetic field</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B</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0.5     </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T</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245856">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dirty="0" smtClean="0">
                          <a:ln>
                            <a:noFill/>
                          </a:ln>
                          <a:solidFill>
                            <a:srgbClr val="000000"/>
                          </a:solidFill>
                          <a:effectLst/>
                          <a:latin typeface="+mj-lt"/>
                          <a:cs typeface="Times New Roman" panose="02020603050405020304" pitchFamily="18" charset="0"/>
                        </a:rPr>
                        <a:t>The number of windings</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n</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18</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ru-RU" sz="1000" b="0" i="0" u="none" strike="noStrike" cap="none" normalizeH="0" baseline="0" smtClean="0">
                        <a:ln>
                          <a:noFill/>
                        </a:ln>
                        <a:solidFill>
                          <a:srgbClr val="000000"/>
                        </a:solidFill>
                        <a:effectLst/>
                        <a:latin typeface="+mj-lt"/>
                        <a:ea typeface="Droid Sans Fallback" charset="0"/>
                        <a:cs typeface="Droid Sans Fallback" charset="0"/>
                      </a:endParaRPr>
                    </a:p>
                  </a:txBody>
                  <a:tcPr marL="90000" marR="90000" marT="85428"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245856">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Effective length</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l</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0.78     </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m</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245856">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Angle </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α</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0.03   </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r</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245856">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Current</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I</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4000   </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A</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245856">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Pulse duration, period </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T</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6    </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ms</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245856">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dirty="0" smtClean="0">
                          <a:ln>
                            <a:noFill/>
                          </a:ln>
                          <a:solidFill>
                            <a:srgbClr val="000000"/>
                          </a:solidFill>
                          <a:effectLst/>
                          <a:latin typeface="+mj-lt"/>
                          <a:cs typeface="Times New Roman" panose="02020603050405020304" pitchFamily="18" charset="0"/>
                        </a:rPr>
                        <a:t>Vacuum chamber thickness</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δ</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10</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mm</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245856">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dirty="0" smtClean="0">
                          <a:ln>
                            <a:noFill/>
                          </a:ln>
                          <a:solidFill>
                            <a:srgbClr val="000000"/>
                          </a:solidFill>
                          <a:effectLst/>
                          <a:latin typeface="+mj-lt"/>
                          <a:cs typeface="Times New Roman" panose="02020603050405020304" pitchFamily="18" charset="0"/>
                        </a:rPr>
                        <a:t>Septum magnet thickness</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Δ</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smtClean="0">
                          <a:ln>
                            <a:noFill/>
                          </a:ln>
                          <a:solidFill>
                            <a:srgbClr val="000000"/>
                          </a:solidFill>
                          <a:effectLst/>
                          <a:latin typeface="+mj-lt"/>
                          <a:cs typeface="Times New Roman" panose="02020603050405020304" pitchFamily="18" charset="0"/>
                        </a:rPr>
                        <a:t>&lt; 15 </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ru-RU" sz="1000" b="0" i="0" u="none" strike="noStrike" cap="none" normalizeH="0" baseline="0" dirty="0" smtClean="0">
                          <a:ln>
                            <a:noFill/>
                          </a:ln>
                          <a:solidFill>
                            <a:srgbClr val="000000"/>
                          </a:solidFill>
                          <a:effectLst/>
                          <a:latin typeface="+mj-lt"/>
                          <a:cs typeface="Times New Roman" panose="02020603050405020304" pitchFamily="18" charset="0"/>
                        </a:rPr>
                        <a:t>mm</a:t>
                      </a:r>
                    </a:p>
                  </a:txBody>
                  <a:tcPr marL="90000" marR="90000" marT="92124"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bl>
          </a:graphicData>
        </a:graphic>
      </p:graphicFrame>
      <p:sp>
        <p:nvSpPr>
          <p:cNvPr id="12" name="TextBox 11"/>
          <p:cNvSpPr txBox="1"/>
          <p:nvPr/>
        </p:nvSpPr>
        <p:spPr>
          <a:xfrm>
            <a:off x="1957817" y="3593222"/>
            <a:ext cx="2376676" cy="369332"/>
          </a:xfrm>
          <a:prstGeom prst="rect">
            <a:avLst/>
          </a:prstGeom>
          <a:noFill/>
        </p:spPr>
        <p:txBody>
          <a:bodyPr wrap="none" rtlCol="0">
            <a:spAutoFit/>
          </a:bodyPr>
          <a:lstStyle/>
          <a:p>
            <a:r>
              <a:rPr lang="en-US" dirty="0" smtClean="0"/>
              <a:t>Long Septum </a:t>
            </a:r>
            <a:r>
              <a:rPr lang="en-US" dirty="0" err="1" smtClean="0"/>
              <a:t>Params</a:t>
            </a:r>
            <a:endParaRPr lang="ru-RU" dirty="0"/>
          </a:p>
        </p:txBody>
      </p:sp>
      <p:graphicFrame>
        <p:nvGraphicFramePr>
          <p:cNvPr id="18" name="Group 2"/>
          <p:cNvGraphicFramePr>
            <a:graphicFrameLocks noGrp="1"/>
          </p:cNvGraphicFramePr>
          <p:nvPr>
            <p:extLst>
              <p:ext uri="{D42A27DB-BD31-4B8C-83A1-F6EECF244321}">
                <p14:modId xmlns:p14="http://schemas.microsoft.com/office/powerpoint/2010/main" val="916637981"/>
              </p:ext>
            </p:extLst>
          </p:nvPr>
        </p:nvGraphicFramePr>
        <p:xfrm>
          <a:off x="736881" y="3986978"/>
          <a:ext cx="4642053" cy="2703516"/>
        </p:xfrm>
        <a:graphic>
          <a:graphicData uri="http://schemas.openxmlformats.org/drawingml/2006/table">
            <a:tbl>
              <a:tblPr/>
              <a:tblGrid>
                <a:gridCol w="2197224"/>
                <a:gridCol w="572621"/>
                <a:gridCol w="864096"/>
                <a:gridCol w="1008112"/>
              </a:tblGrid>
              <a:tr h="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smtClean="0">
                          <a:ln>
                            <a:noFill/>
                          </a:ln>
                          <a:solidFill>
                            <a:srgbClr val="000000"/>
                          </a:solidFill>
                          <a:effectLst/>
                          <a:latin typeface="+mj-lt"/>
                          <a:cs typeface="Times New Roman" pitchFamily="18" charset="0"/>
                        </a:rPr>
                        <a:t>Width and height of the gap</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w,  h</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smtClean="0">
                          <a:ln>
                            <a:noFill/>
                          </a:ln>
                          <a:solidFill>
                            <a:srgbClr val="000000"/>
                          </a:solidFill>
                          <a:effectLst/>
                          <a:latin typeface="+mj-lt"/>
                          <a:cs typeface="Times New Roman" pitchFamily="18" charset="0"/>
                        </a:rPr>
                        <a:t>200 ,  100</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mm</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smtClean="0">
                          <a:ln>
                            <a:noFill/>
                          </a:ln>
                          <a:solidFill>
                            <a:srgbClr val="000000"/>
                          </a:solidFill>
                          <a:effectLst/>
                          <a:latin typeface="+mj-lt"/>
                          <a:cs typeface="Times New Roman" pitchFamily="18" charset="0"/>
                        </a:rPr>
                        <a:t>Magnetic field</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smtClean="0">
                          <a:ln>
                            <a:noFill/>
                          </a:ln>
                          <a:solidFill>
                            <a:srgbClr val="000000"/>
                          </a:solidFill>
                          <a:effectLst/>
                          <a:latin typeface="+mj-lt"/>
                          <a:cs typeface="Times New Roman" pitchFamily="18" charset="0"/>
                        </a:rPr>
                        <a:t>B</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0.5     </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smtClean="0">
                          <a:ln>
                            <a:noFill/>
                          </a:ln>
                          <a:solidFill>
                            <a:srgbClr val="000000"/>
                          </a:solidFill>
                          <a:effectLst/>
                          <a:latin typeface="+mj-lt"/>
                          <a:cs typeface="Times New Roman" pitchFamily="18" charset="0"/>
                        </a:rPr>
                        <a:t>T</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The septum sickness windings</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smtClean="0">
                          <a:ln>
                            <a:noFill/>
                          </a:ln>
                          <a:solidFill>
                            <a:srgbClr val="000000"/>
                          </a:solidFill>
                          <a:effectLst/>
                          <a:latin typeface="+mj-lt"/>
                          <a:ea typeface="Droid Sans Fallback" charset="0"/>
                          <a:cs typeface="Droid Sans Fallback" charset="0"/>
                        </a:rPr>
                        <a:t>δ</a:t>
                      </a:r>
                    </a:p>
                  </a:txBody>
                  <a:tcPr marL="90000" marR="90000" marT="85428"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smtClean="0">
                          <a:ln>
                            <a:noFill/>
                          </a:ln>
                          <a:solidFill>
                            <a:srgbClr val="000000"/>
                          </a:solidFill>
                          <a:effectLst/>
                          <a:latin typeface="+mj-lt"/>
                          <a:cs typeface="Times New Roman" pitchFamily="18" charset="0"/>
                        </a:rPr>
                        <a:t>&lt;25</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mm</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Effective length</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l</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smtClean="0">
                          <a:ln>
                            <a:noFill/>
                          </a:ln>
                          <a:solidFill>
                            <a:srgbClr val="000000"/>
                          </a:solidFill>
                          <a:effectLst/>
                          <a:latin typeface="+mj-lt"/>
                          <a:cs typeface="Times New Roman" pitchFamily="18" charset="0"/>
                        </a:rPr>
                        <a:t>2.318     </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smtClean="0">
                          <a:ln>
                            <a:noFill/>
                          </a:ln>
                          <a:solidFill>
                            <a:srgbClr val="000000"/>
                          </a:solidFill>
                          <a:effectLst/>
                          <a:latin typeface="+mj-lt"/>
                          <a:cs typeface="Times New Roman" pitchFamily="18" charset="0"/>
                        </a:rPr>
                        <a:t>m</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Angle </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α</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ea typeface="Droid Sans Fallback" charset="0"/>
                          <a:cs typeface="Droid Sans Fallback" charset="0"/>
                        </a:rPr>
                        <a:t>0.09353   </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smtClean="0">
                          <a:ln>
                            <a:noFill/>
                          </a:ln>
                          <a:solidFill>
                            <a:srgbClr val="000000"/>
                          </a:solidFill>
                          <a:effectLst/>
                          <a:latin typeface="+mj-lt"/>
                          <a:cs typeface="Times New Roman" pitchFamily="18" charset="0"/>
                        </a:rPr>
                        <a:t>r</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Current</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gridSpan="3">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smtClean="0">
                          <a:ln>
                            <a:noFill/>
                          </a:ln>
                          <a:solidFill>
                            <a:srgbClr val="000000"/>
                          </a:solidFill>
                          <a:effectLst/>
                          <a:latin typeface="+mj-lt"/>
                          <a:cs typeface="Times New Roman" pitchFamily="18" charset="0"/>
                        </a:rPr>
                        <a:t>Matched with CR dipoles</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ru-RU"/>
                    </a:p>
                  </a:txBody>
                  <a:tcPr/>
                </a:tc>
                <a:tc hMerge="1">
                  <a:txBody>
                    <a:bodyPr/>
                    <a:lstStyle/>
                    <a:p>
                      <a:endParaRPr lang="ru-RU"/>
                    </a:p>
                  </a:txBody>
                  <a:tcPr/>
                </a:tc>
              </a:tr>
              <a:tr h="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Pulse duration, period </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T</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6    </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err="1" smtClean="0">
                          <a:ln>
                            <a:noFill/>
                          </a:ln>
                          <a:solidFill>
                            <a:srgbClr val="000000"/>
                          </a:solidFill>
                          <a:effectLst/>
                          <a:latin typeface="+mj-lt"/>
                          <a:cs typeface="Times New Roman" pitchFamily="18" charset="0"/>
                        </a:rPr>
                        <a:t>ms</a:t>
                      </a:r>
                      <a:endParaRPr kumimoji="0" lang="en-US" altLang="ru-RU" sz="1000" b="0" i="0" u="none" strike="noStrike" cap="none" normalizeH="0" baseline="0" dirty="0" smtClean="0">
                        <a:ln>
                          <a:noFill/>
                        </a:ln>
                        <a:solidFill>
                          <a:srgbClr val="000000"/>
                        </a:solidFill>
                        <a:effectLst/>
                        <a:latin typeface="+mj-lt"/>
                        <a:cs typeface="Times New Roman" pitchFamily="18" charset="0"/>
                      </a:endParaRP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Vacuum chamber thickness</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δ</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smtClean="0">
                          <a:ln>
                            <a:noFill/>
                          </a:ln>
                          <a:solidFill>
                            <a:srgbClr val="000000"/>
                          </a:solidFill>
                          <a:effectLst/>
                          <a:latin typeface="+mj-lt"/>
                          <a:cs typeface="Times New Roman" pitchFamily="18" charset="0"/>
                        </a:rPr>
                        <a:t>5</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altLang="ru-RU" sz="1000" b="0" i="0" u="none" strike="noStrike" cap="none" normalizeH="0" baseline="0" dirty="0" smtClean="0">
                          <a:ln>
                            <a:noFill/>
                          </a:ln>
                          <a:solidFill>
                            <a:srgbClr val="000000"/>
                          </a:solidFill>
                          <a:effectLst/>
                          <a:latin typeface="+mj-lt"/>
                          <a:cs typeface="Times New Roman" pitchFamily="18" charset="0"/>
                        </a:rPr>
                        <a:t>mm</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0">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ru-RU" altLang="ru-RU" sz="1000" b="0" i="0" u="none" strike="noStrike" cap="none" normalizeH="0" baseline="0" smtClean="0">
                          <a:ln>
                            <a:noFill/>
                          </a:ln>
                          <a:solidFill>
                            <a:srgbClr val="000000"/>
                          </a:solidFill>
                          <a:effectLst/>
                          <a:latin typeface="+mj-lt"/>
                          <a:ea typeface="Droid Sans Fallback" charset="0"/>
                          <a:cs typeface="Droid Sans Fallback" charset="0"/>
                        </a:rPr>
                        <a:t>Field quality</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itchFamily="34" charset="0"/>
                          <a:ea typeface="Droid Sans Fallback" charset="0"/>
                          <a:cs typeface="Droid Sans Fallback"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pitchFamily="34" charset="0"/>
                          <a:ea typeface="Droid Sans Fallback" charset="0"/>
                          <a:cs typeface="Droid Sans Fallback"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pitchFamily="34" charset="0"/>
                          <a:ea typeface="Droid Sans Fallback" charset="0"/>
                          <a:cs typeface="Droid Sans Fallback"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itchFamily="34" charset="0"/>
                          <a:ea typeface="Droid Sans Fallback" charset="0"/>
                          <a:cs typeface="Droid Sans Fallback" charset="0"/>
                        </a:defRPr>
                      </a:lvl9pPr>
                    </a:lstStyle>
                    <a:p>
                      <a:pPr marL="0" marR="0" lvl="0" indent="0" algn="l"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ru-RU" altLang="ru-RU" sz="1000" b="0" i="0" u="none" strike="noStrike" cap="none" normalizeH="0" baseline="0" smtClean="0">
                        <a:ln>
                          <a:noFill/>
                        </a:ln>
                        <a:solidFill>
                          <a:srgbClr val="000000"/>
                        </a:solidFill>
                        <a:effectLst/>
                        <a:latin typeface="+mj-lt"/>
                        <a:ea typeface="Droid Sans Fallback" charset="0"/>
                        <a:cs typeface="Droid Sans Fallback" charset="0"/>
                      </a:endParaRPr>
                    </a:p>
                  </a:txBody>
                  <a:tcPr marL="90000" marR="90000" marT="85428"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ru-RU" altLang="ru-RU" sz="1000" b="0" i="0" u="none" strike="noStrike" cap="none" normalizeH="0" baseline="0" smtClean="0">
                          <a:ln>
                            <a:noFill/>
                          </a:ln>
                          <a:solidFill>
                            <a:srgbClr val="000000"/>
                          </a:solidFill>
                          <a:effectLst/>
                          <a:latin typeface="+mj-lt"/>
                          <a:ea typeface="Droid Sans Fallback" charset="0"/>
                          <a:cs typeface="Droid Sans Fallback" charset="0"/>
                        </a:rPr>
                        <a:t>0.001</a:t>
                      </a:r>
                    </a:p>
                  </a:txBody>
                  <a:tcPr marL="90000" marR="90000" marT="10735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endParaRPr lang="ru-RU" dirty="0"/>
                    </a:p>
                  </a:txBody>
                  <a:tcPr marL="90000" marR="90000" marT="85428"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bl>
          </a:graphicData>
        </a:graphic>
      </p:graphicFrame>
    </p:spTree>
    <p:extLst>
      <p:ext uri="{BB962C8B-B14F-4D97-AF65-F5344CB8AC3E}">
        <p14:creationId xmlns:p14="http://schemas.microsoft.com/office/powerpoint/2010/main" val="2809975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6744" y="4955"/>
            <a:ext cx="7019925" cy="1196975"/>
          </a:xfrm>
        </p:spPr>
        <p:txBody>
          <a:bodyPr/>
          <a:lstStyle/>
          <a:p>
            <a:r>
              <a:rPr lang="de-DE" dirty="0" smtClean="0"/>
              <a:t>CR-</a:t>
            </a:r>
            <a:r>
              <a:rPr lang="de-DE" dirty="0" err="1" smtClean="0"/>
              <a:t>injection</a:t>
            </a:r>
            <a:r>
              <a:rPr lang="de-DE" dirty="0" smtClean="0"/>
              <a:t> (</a:t>
            </a:r>
            <a:r>
              <a:rPr lang="en-US" dirty="0" smtClean="0"/>
              <a:t>BINP proposal</a:t>
            </a:r>
            <a:r>
              <a:rPr lang="de-DE" dirty="0" smtClean="0"/>
              <a:t>) </a:t>
            </a:r>
            <a:endParaRPr lang="en-US"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8943"/>
            <a:ext cx="9144000" cy="4180114"/>
          </a:xfrm>
          <a:prstGeom prst="rect">
            <a:avLst/>
          </a:prstGeom>
        </p:spPr>
      </p:pic>
    </p:spTree>
    <p:extLst>
      <p:ext uri="{BB962C8B-B14F-4D97-AF65-F5344CB8AC3E}">
        <p14:creationId xmlns:p14="http://schemas.microsoft.com/office/powerpoint/2010/main" val="2445464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298" y="9110"/>
            <a:ext cx="7019925" cy="1196975"/>
          </a:xfrm>
        </p:spPr>
        <p:txBody>
          <a:bodyPr>
            <a:normAutofit fontScale="90000"/>
          </a:bodyPr>
          <a:lstStyle/>
          <a:p>
            <a:r>
              <a:rPr lang="de-DE" dirty="0" err="1" smtClean="0"/>
              <a:t>Injection</a:t>
            </a:r>
            <a:r>
              <a:rPr lang="de-DE" dirty="0" smtClean="0"/>
              <a:t> </a:t>
            </a:r>
            <a:r>
              <a:rPr lang="de-DE" dirty="0" err="1" smtClean="0"/>
              <a:t>into</a:t>
            </a:r>
            <a:r>
              <a:rPr lang="de-DE" dirty="0" smtClean="0"/>
              <a:t> CR (BINP </a:t>
            </a:r>
            <a:r>
              <a:rPr lang="de-DE" dirty="0" err="1" smtClean="0"/>
              <a:t>proposal</a:t>
            </a:r>
            <a:r>
              <a:rPr lang="de-DE" dirty="0" smtClean="0"/>
              <a:t>)</a:t>
            </a:r>
            <a:endParaRPr lang="en-US"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88" y="1495722"/>
            <a:ext cx="8785225" cy="4515844"/>
          </a:xfrm>
        </p:spPr>
      </p:pic>
    </p:spTree>
    <p:extLst>
      <p:ext uri="{BB962C8B-B14F-4D97-AF65-F5344CB8AC3E}">
        <p14:creationId xmlns:p14="http://schemas.microsoft.com/office/powerpoint/2010/main" val="1443447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19" y="260649"/>
            <a:ext cx="7176741" cy="792088"/>
          </a:xfrm>
        </p:spPr>
        <p:txBody>
          <a:bodyPr>
            <a:normAutofit/>
          </a:bodyPr>
          <a:lstStyle/>
          <a:p>
            <a:r>
              <a:rPr lang="de-DE" dirty="0" smtClean="0"/>
              <a:t>BINP </a:t>
            </a:r>
            <a:r>
              <a:rPr lang="de-DE" dirty="0" err="1" smtClean="0"/>
              <a:t>pbar</a:t>
            </a:r>
            <a:r>
              <a:rPr lang="de-DE" dirty="0" smtClean="0"/>
              <a:t> </a:t>
            </a:r>
            <a:r>
              <a:rPr lang="de-DE" dirty="0" err="1" smtClean="0"/>
              <a:t>extraction</a:t>
            </a:r>
            <a:r>
              <a:rPr lang="de-DE" dirty="0" smtClean="0"/>
              <a:t>: Option 1</a:t>
            </a:r>
            <a:endParaRPr lang="en-US"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1" y="1496495"/>
            <a:ext cx="8685790" cy="5201794"/>
          </a:xfrm>
          <a:prstGeom prst="rect">
            <a:avLst/>
          </a:prstGeom>
        </p:spPr>
      </p:pic>
      <p:sp>
        <p:nvSpPr>
          <p:cNvPr id="11" name="Textfeld 10"/>
          <p:cNvSpPr txBox="1"/>
          <p:nvPr/>
        </p:nvSpPr>
        <p:spPr>
          <a:xfrm>
            <a:off x="319848" y="1327874"/>
            <a:ext cx="3358612" cy="646331"/>
          </a:xfrm>
          <a:prstGeom prst="rect">
            <a:avLst/>
          </a:prstGeom>
          <a:noFill/>
        </p:spPr>
        <p:txBody>
          <a:bodyPr wrap="none" rtlCol="0">
            <a:spAutoFit/>
          </a:bodyPr>
          <a:lstStyle/>
          <a:p>
            <a:r>
              <a:rPr lang="de-DE" dirty="0" smtClean="0"/>
              <a:t>Option 1:     2 </a:t>
            </a:r>
            <a:r>
              <a:rPr lang="de-DE" dirty="0" err="1" smtClean="0"/>
              <a:t>kickers</a:t>
            </a:r>
            <a:r>
              <a:rPr lang="de-DE" dirty="0" smtClean="0"/>
              <a:t> (6 </a:t>
            </a:r>
            <a:r>
              <a:rPr lang="de-DE" dirty="0" err="1" smtClean="0"/>
              <a:t>modules</a:t>
            </a:r>
            <a:r>
              <a:rPr lang="de-DE" dirty="0" smtClean="0"/>
              <a:t>)</a:t>
            </a:r>
          </a:p>
          <a:p>
            <a:r>
              <a:rPr lang="de-DE" dirty="0" smtClean="0"/>
              <a:t>Total kick=5.8 </a:t>
            </a:r>
            <a:r>
              <a:rPr lang="de-DE" dirty="0" err="1" smtClean="0"/>
              <a:t>mrad</a:t>
            </a:r>
            <a:r>
              <a:rPr lang="de-DE" dirty="0" smtClean="0"/>
              <a:t> </a:t>
            </a:r>
            <a:endParaRPr lang="en-US" dirty="0"/>
          </a:p>
        </p:txBody>
      </p:sp>
      <p:sp>
        <p:nvSpPr>
          <p:cNvPr id="12" name="Textfeld 11"/>
          <p:cNvSpPr txBox="1"/>
          <p:nvPr/>
        </p:nvSpPr>
        <p:spPr>
          <a:xfrm>
            <a:off x="8098624" y="1839045"/>
            <a:ext cx="1082348" cy="646331"/>
          </a:xfrm>
          <a:prstGeom prst="rect">
            <a:avLst/>
          </a:prstGeom>
          <a:noFill/>
        </p:spPr>
        <p:txBody>
          <a:bodyPr wrap="none" rtlCol="0">
            <a:spAutoFit/>
          </a:bodyPr>
          <a:lstStyle/>
          <a:p>
            <a:r>
              <a:rPr lang="de-DE" dirty="0" smtClean="0"/>
              <a:t>89 mm</a:t>
            </a:r>
          </a:p>
          <a:p>
            <a:r>
              <a:rPr lang="de-DE" dirty="0" smtClean="0"/>
              <a:t>-0.2 </a:t>
            </a:r>
            <a:r>
              <a:rPr lang="de-DE" dirty="0" err="1" smtClean="0"/>
              <a:t>mrad</a:t>
            </a:r>
            <a:endParaRPr lang="en-US" dirty="0"/>
          </a:p>
        </p:txBody>
      </p:sp>
      <p:cxnSp>
        <p:nvCxnSpPr>
          <p:cNvPr id="13" name="Gerade Verbindung mit Pfeil 12"/>
          <p:cNvCxnSpPr/>
          <p:nvPr/>
        </p:nvCxnSpPr>
        <p:spPr>
          <a:xfrm flipH="1">
            <a:off x="8316513" y="2531544"/>
            <a:ext cx="323285" cy="76713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6" name="Textfeld 15"/>
          <p:cNvSpPr txBox="1"/>
          <p:nvPr/>
        </p:nvSpPr>
        <p:spPr>
          <a:xfrm>
            <a:off x="8196871" y="1233538"/>
            <a:ext cx="947695" cy="646331"/>
          </a:xfrm>
          <a:prstGeom prst="rect">
            <a:avLst/>
          </a:prstGeom>
          <a:solidFill>
            <a:srgbClr val="FFC000"/>
          </a:solidFill>
        </p:spPr>
        <p:txBody>
          <a:bodyPr wrap="none" rtlCol="0">
            <a:spAutoFit/>
          </a:bodyPr>
          <a:lstStyle/>
          <a:p>
            <a:r>
              <a:rPr lang="de-DE" dirty="0" smtClean="0"/>
              <a:t>95 mm</a:t>
            </a:r>
          </a:p>
          <a:p>
            <a:r>
              <a:rPr lang="de-DE" dirty="0" smtClean="0"/>
              <a:t>13 </a:t>
            </a:r>
            <a:r>
              <a:rPr lang="de-DE" dirty="0" err="1" smtClean="0"/>
              <a:t>mrad</a:t>
            </a:r>
            <a:endParaRPr lang="en-US" dirty="0"/>
          </a:p>
        </p:txBody>
      </p:sp>
      <p:sp>
        <p:nvSpPr>
          <p:cNvPr id="18" name="Textfeld 17"/>
          <p:cNvSpPr txBox="1"/>
          <p:nvPr/>
        </p:nvSpPr>
        <p:spPr>
          <a:xfrm>
            <a:off x="4430374" y="1327874"/>
            <a:ext cx="3024802" cy="369332"/>
          </a:xfrm>
          <a:prstGeom prst="rect">
            <a:avLst/>
          </a:prstGeom>
          <a:noFill/>
        </p:spPr>
        <p:txBody>
          <a:bodyPr wrap="none" rtlCol="0">
            <a:spAutoFit/>
          </a:bodyPr>
          <a:lstStyle/>
          <a:p>
            <a:r>
              <a:rPr lang="de-DE" dirty="0" err="1" smtClean="0"/>
              <a:t>Extraction</a:t>
            </a:r>
            <a:r>
              <a:rPr lang="de-DE" dirty="0" smtClean="0"/>
              <a:t> (BINP </a:t>
            </a:r>
            <a:r>
              <a:rPr lang="de-DE" dirty="0" err="1" smtClean="0"/>
              <a:t>pbar-optics</a:t>
            </a:r>
            <a:r>
              <a:rPr lang="de-DE" dirty="0" smtClean="0"/>
              <a:t>) </a:t>
            </a:r>
            <a:endParaRPr lang="en-US" dirty="0"/>
          </a:p>
        </p:txBody>
      </p:sp>
    </p:spTree>
    <p:extLst>
      <p:ext uri="{BB962C8B-B14F-4D97-AF65-F5344CB8AC3E}">
        <p14:creationId xmlns:p14="http://schemas.microsoft.com/office/powerpoint/2010/main" val="20942766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619" y="260649"/>
            <a:ext cx="7019925" cy="720080"/>
          </a:xfrm>
        </p:spPr>
        <p:txBody>
          <a:bodyPr>
            <a:normAutofit fontScale="90000"/>
          </a:bodyPr>
          <a:lstStyle/>
          <a:p>
            <a:r>
              <a:rPr lang="de-DE" dirty="0" smtClean="0"/>
              <a:t>BINP RIBs </a:t>
            </a:r>
            <a:r>
              <a:rPr lang="de-DE" dirty="0" err="1" smtClean="0"/>
              <a:t>extraction</a:t>
            </a:r>
            <a:r>
              <a:rPr lang="de-DE" dirty="0" smtClean="0"/>
              <a:t>: Option 1</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0" y="1651039"/>
            <a:ext cx="8639798" cy="4924204"/>
          </a:xfrm>
          <a:prstGeom prst="rect">
            <a:avLst/>
          </a:prstGeom>
        </p:spPr>
      </p:pic>
      <p:sp>
        <p:nvSpPr>
          <p:cNvPr id="9" name="Textfeld 8"/>
          <p:cNvSpPr txBox="1"/>
          <p:nvPr/>
        </p:nvSpPr>
        <p:spPr>
          <a:xfrm>
            <a:off x="635619" y="1251751"/>
            <a:ext cx="3185487" cy="646331"/>
          </a:xfrm>
          <a:prstGeom prst="rect">
            <a:avLst/>
          </a:prstGeom>
          <a:noFill/>
        </p:spPr>
        <p:txBody>
          <a:bodyPr wrap="none" rtlCol="0">
            <a:spAutoFit/>
          </a:bodyPr>
          <a:lstStyle/>
          <a:p>
            <a:r>
              <a:rPr lang="de-DE" dirty="0" smtClean="0"/>
              <a:t>Option 1:  2 </a:t>
            </a:r>
            <a:r>
              <a:rPr lang="de-DE" dirty="0" err="1" smtClean="0"/>
              <a:t>kickers</a:t>
            </a:r>
            <a:r>
              <a:rPr lang="de-DE" dirty="0" smtClean="0"/>
              <a:t> (6 </a:t>
            </a:r>
            <a:r>
              <a:rPr lang="de-DE" dirty="0" err="1" smtClean="0"/>
              <a:t>modules</a:t>
            </a:r>
            <a:r>
              <a:rPr lang="de-DE" dirty="0" smtClean="0"/>
              <a:t>)</a:t>
            </a:r>
          </a:p>
          <a:p>
            <a:r>
              <a:rPr lang="de-DE" dirty="0" smtClean="0"/>
              <a:t>Total kick=6.8 </a:t>
            </a:r>
            <a:r>
              <a:rPr lang="de-DE" dirty="0" err="1" smtClean="0"/>
              <a:t>mrad</a:t>
            </a:r>
            <a:r>
              <a:rPr lang="de-DE" dirty="0" smtClean="0"/>
              <a:t> </a:t>
            </a:r>
            <a:endParaRPr lang="en-US" dirty="0"/>
          </a:p>
        </p:txBody>
      </p:sp>
      <p:sp>
        <p:nvSpPr>
          <p:cNvPr id="10" name="Textfeld 9"/>
          <p:cNvSpPr txBox="1"/>
          <p:nvPr/>
        </p:nvSpPr>
        <p:spPr>
          <a:xfrm>
            <a:off x="8152688" y="1251751"/>
            <a:ext cx="947695" cy="646331"/>
          </a:xfrm>
          <a:prstGeom prst="rect">
            <a:avLst/>
          </a:prstGeom>
          <a:solidFill>
            <a:srgbClr val="FFC000"/>
          </a:solidFill>
        </p:spPr>
        <p:txBody>
          <a:bodyPr wrap="none" rtlCol="0">
            <a:spAutoFit/>
          </a:bodyPr>
          <a:lstStyle/>
          <a:p>
            <a:r>
              <a:rPr lang="de-DE" dirty="0" smtClean="0"/>
              <a:t>95 mm</a:t>
            </a:r>
          </a:p>
          <a:p>
            <a:r>
              <a:rPr lang="de-DE" dirty="0" smtClean="0"/>
              <a:t>13 </a:t>
            </a:r>
            <a:r>
              <a:rPr lang="de-DE" dirty="0" err="1" smtClean="0"/>
              <a:t>mrad</a:t>
            </a:r>
            <a:endParaRPr lang="en-US" dirty="0"/>
          </a:p>
        </p:txBody>
      </p:sp>
      <p:sp>
        <p:nvSpPr>
          <p:cNvPr id="14" name="Textfeld 13"/>
          <p:cNvSpPr txBox="1"/>
          <p:nvPr/>
        </p:nvSpPr>
        <p:spPr>
          <a:xfrm>
            <a:off x="8223658" y="1989846"/>
            <a:ext cx="832279" cy="646331"/>
          </a:xfrm>
          <a:prstGeom prst="rect">
            <a:avLst/>
          </a:prstGeom>
          <a:noFill/>
        </p:spPr>
        <p:txBody>
          <a:bodyPr wrap="none" rtlCol="0">
            <a:spAutoFit/>
          </a:bodyPr>
          <a:lstStyle/>
          <a:p>
            <a:r>
              <a:rPr lang="de-DE" dirty="0" smtClean="0"/>
              <a:t>96 mm</a:t>
            </a:r>
          </a:p>
          <a:p>
            <a:r>
              <a:rPr lang="de-DE" dirty="0" smtClean="0"/>
              <a:t>6 </a:t>
            </a:r>
            <a:r>
              <a:rPr lang="de-DE" dirty="0" err="1" smtClean="0"/>
              <a:t>mrad</a:t>
            </a:r>
            <a:endParaRPr lang="en-US" dirty="0"/>
          </a:p>
        </p:txBody>
      </p:sp>
      <p:cxnSp>
        <p:nvCxnSpPr>
          <p:cNvPr id="15" name="Gerade Verbindung mit Pfeil 14"/>
          <p:cNvCxnSpPr/>
          <p:nvPr/>
        </p:nvCxnSpPr>
        <p:spPr>
          <a:xfrm flipH="1">
            <a:off x="8152688" y="2531544"/>
            <a:ext cx="487111" cy="76713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 name="Textfeld 2"/>
          <p:cNvSpPr txBox="1"/>
          <p:nvPr/>
        </p:nvSpPr>
        <p:spPr>
          <a:xfrm>
            <a:off x="4486542" y="1369784"/>
            <a:ext cx="2926827" cy="369332"/>
          </a:xfrm>
          <a:prstGeom prst="rect">
            <a:avLst/>
          </a:prstGeom>
          <a:noFill/>
        </p:spPr>
        <p:txBody>
          <a:bodyPr wrap="none" rtlCol="0">
            <a:spAutoFit/>
          </a:bodyPr>
          <a:lstStyle/>
          <a:p>
            <a:r>
              <a:rPr lang="de-DE" dirty="0" err="1" smtClean="0"/>
              <a:t>Extraction</a:t>
            </a:r>
            <a:r>
              <a:rPr lang="de-DE" dirty="0" smtClean="0"/>
              <a:t> (BINP RIB </a:t>
            </a:r>
            <a:r>
              <a:rPr lang="de-DE" dirty="0" err="1" smtClean="0"/>
              <a:t>optics</a:t>
            </a:r>
            <a:r>
              <a:rPr lang="de-DE" dirty="0" smtClean="0"/>
              <a:t>)</a:t>
            </a:r>
            <a:endParaRPr lang="en-US" dirty="0"/>
          </a:p>
        </p:txBody>
      </p:sp>
    </p:spTree>
    <p:extLst>
      <p:ext uri="{BB962C8B-B14F-4D97-AF65-F5344CB8AC3E}">
        <p14:creationId xmlns:p14="http://schemas.microsoft.com/office/powerpoint/2010/main" val="946361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t>BINP activity</a:t>
            </a:r>
            <a:endParaRPr lang="ru-RU" dirty="0"/>
          </a:p>
        </p:txBody>
      </p:sp>
      <p:sp>
        <p:nvSpPr>
          <p:cNvPr id="3" name="Объект 2"/>
          <p:cNvSpPr>
            <a:spLocks noGrp="1"/>
          </p:cNvSpPr>
          <p:nvPr>
            <p:ph idx="1"/>
          </p:nvPr>
        </p:nvSpPr>
        <p:spPr>
          <a:xfrm>
            <a:off x="390364" y="980728"/>
            <a:ext cx="8363272" cy="5328592"/>
          </a:xfrm>
        </p:spPr>
        <p:txBody>
          <a:bodyPr>
            <a:normAutofit lnSpcReduction="10000"/>
          </a:bodyPr>
          <a:lstStyle/>
          <a:p>
            <a:r>
              <a:rPr lang="en-US" sz="2800" dirty="0" smtClean="0"/>
              <a:t>Introduction</a:t>
            </a:r>
          </a:p>
          <a:p>
            <a:r>
              <a:rPr lang="en-US" sz="2800" dirty="0" smtClean="0"/>
              <a:t>Linear and nonlinear CR optics (</a:t>
            </a:r>
            <a:r>
              <a:rPr lang="en-US" sz="2800" dirty="0" err="1" smtClean="0">
                <a:solidFill>
                  <a:srgbClr val="FF0000"/>
                </a:solidFill>
              </a:rPr>
              <a:t>I.Koop</a:t>
            </a:r>
            <a:r>
              <a:rPr lang="en-US" sz="2800" dirty="0" smtClean="0">
                <a:solidFill>
                  <a:srgbClr val="FF0000"/>
                </a:solidFill>
              </a:rPr>
              <a:t>, </a:t>
            </a:r>
            <a:r>
              <a:rPr lang="en-US" sz="2800" dirty="0" err="1" smtClean="0">
                <a:solidFill>
                  <a:srgbClr val="FF0000"/>
                </a:solidFill>
              </a:rPr>
              <a:t>D.Shwartz</a:t>
            </a:r>
            <a:r>
              <a:rPr lang="en-US" sz="2800" dirty="0" smtClean="0"/>
              <a:t>)</a:t>
            </a:r>
          </a:p>
          <a:p>
            <a:r>
              <a:rPr lang="en-US" sz="2800" dirty="0" err="1"/>
              <a:t>Pbar</a:t>
            </a:r>
            <a:r>
              <a:rPr lang="en-US" sz="2800" dirty="0"/>
              <a:t> channel optics  </a:t>
            </a:r>
            <a:r>
              <a:rPr lang="en-US" sz="2800" dirty="0">
                <a:solidFill>
                  <a:srgbClr val="C00000"/>
                </a:solidFill>
              </a:rPr>
              <a:t>(</a:t>
            </a:r>
            <a:r>
              <a:rPr lang="en-US" sz="2800" dirty="0" err="1" smtClean="0">
                <a:solidFill>
                  <a:srgbClr val="FF0000"/>
                </a:solidFill>
              </a:rPr>
              <a:t>P.Shatunov</a:t>
            </a:r>
            <a:r>
              <a:rPr lang="en-US" sz="2800" dirty="0">
                <a:solidFill>
                  <a:srgbClr val="C00000"/>
                </a:solidFill>
              </a:rPr>
              <a:t>)</a:t>
            </a:r>
          </a:p>
          <a:p>
            <a:r>
              <a:rPr lang="en-US" sz="2800" dirty="0" smtClean="0"/>
              <a:t>Injection kickers design (</a:t>
            </a:r>
            <a:r>
              <a:rPr lang="en-US" sz="2800" dirty="0" err="1" smtClean="0">
                <a:solidFill>
                  <a:srgbClr val="FF0000"/>
                </a:solidFill>
              </a:rPr>
              <a:t>A.Kasaev</a:t>
            </a:r>
            <a:r>
              <a:rPr lang="en-US" sz="2800" dirty="0" smtClean="0"/>
              <a:t>)</a:t>
            </a:r>
          </a:p>
          <a:p>
            <a:r>
              <a:rPr lang="en-US" sz="2800" dirty="0" smtClean="0"/>
              <a:t>Dipole and other magnets design (</a:t>
            </a:r>
            <a:r>
              <a:rPr lang="en-US" sz="2800" dirty="0" err="1" smtClean="0">
                <a:solidFill>
                  <a:srgbClr val="FF0000"/>
                </a:solidFill>
              </a:rPr>
              <a:t>A.Starostenko</a:t>
            </a:r>
            <a:r>
              <a:rPr lang="en-US" sz="2800" dirty="0" smtClean="0"/>
              <a:t>)</a:t>
            </a:r>
          </a:p>
          <a:p>
            <a:r>
              <a:rPr lang="en-US" sz="2800" dirty="0" smtClean="0"/>
              <a:t>Power supplies (</a:t>
            </a:r>
            <a:r>
              <a:rPr lang="en-US" sz="2800" dirty="0" err="1" smtClean="0">
                <a:solidFill>
                  <a:srgbClr val="FF0000"/>
                </a:solidFill>
              </a:rPr>
              <a:t>D.Senkov</a:t>
            </a:r>
            <a:r>
              <a:rPr lang="en-US" sz="2800" dirty="0" smtClean="0"/>
              <a:t>)</a:t>
            </a:r>
          </a:p>
          <a:p>
            <a:r>
              <a:rPr lang="en-US" sz="2800" dirty="0" smtClean="0"/>
              <a:t>Vacuum chamber issues </a:t>
            </a:r>
            <a:r>
              <a:rPr lang="en-US" sz="2800" dirty="0" smtClean="0">
                <a:solidFill>
                  <a:srgbClr val="FF0000"/>
                </a:solidFill>
              </a:rPr>
              <a:t>(</a:t>
            </a:r>
            <a:r>
              <a:rPr lang="en-US" sz="2800" dirty="0" err="1" smtClean="0">
                <a:solidFill>
                  <a:srgbClr val="FF0000"/>
                </a:solidFill>
              </a:rPr>
              <a:t>A.Krasnov</a:t>
            </a:r>
            <a:r>
              <a:rPr lang="en-US" sz="2800" dirty="0" smtClean="0">
                <a:solidFill>
                  <a:srgbClr val="FF0000"/>
                </a:solidFill>
              </a:rPr>
              <a:t>)</a:t>
            </a:r>
          </a:p>
          <a:p>
            <a:r>
              <a:rPr lang="en-US" sz="2800" dirty="0" smtClean="0"/>
              <a:t>Beam diagnostics   </a:t>
            </a:r>
            <a:r>
              <a:rPr lang="en-US" sz="2800" dirty="0" smtClean="0">
                <a:solidFill>
                  <a:srgbClr val="C00000"/>
                </a:solidFill>
              </a:rPr>
              <a:t>(</a:t>
            </a:r>
            <a:r>
              <a:rPr lang="en-US" sz="2800" dirty="0" err="1" smtClean="0">
                <a:solidFill>
                  <a:srgbClr val="FF0000"/>
                </a:solidFill>
              </a:rPr>
              <a:t>Yu.Rogovsky</a:t>
            </a:r>
            <a:r>
              <a:rPr lang="en-US" sz="2800" dirty="0" smtClean="0">
                <a:solidFill>
                  <a:srgbClr val="C00000"/>
                </a:solidFill>
              </a:rPr>
              <a:t>)</a:t>
            </a:r>
          </a:p>
          <a:p>
            <a:r>
              <a:rPr lang="en-US" sz="2800" dirty="0" smtClean="0"/>
              <a:t>Discussions on CR-infrastructure issues (</a:t>
            </a:r>
            <a:r>
              <a:rPr lang="en-US" sz="2800" dirty="0" err="1" smtClean="0">
                <a:solidFill>
                  <a:srgbClr val="FF0000"/>
                </a:solidFill>
              </a:rPr>
              <a:t>D.Berkaev</a:t>
            </a:r>
            <a:r>
              <a:rPr lang="en-US" sz="2800" dirty="0" smtClean="0">
                <a:solidFill>
                  <a:srgbClr val="FF0000"/>
                </a:solidFill>
              </a:rPr>
              <a:t>, </a:t>
            </a:r>
            <a:r>
              <a:rPr lang="en-US" sz="2800" dirty="0" err="1" smtClean="0">
                <a:solidFill>
                  <a:srgbClr val="FF0000"/>
                </a:solidFill>
              </a:rPr>
              <a:t>A.Sukhanov</a:t>
            </a:r>
            <a:r>
              <a:rPr lang="en-US" sz="2800" dirty="0" smtClean="0">
                <a:solidFill>
                  <a:srgbClr val="FF0000"/>
                </a:solidFill>
              </a:rPr>
              <a:t>, </a:t>
            </a:r>
            <a:r>
              <a:rPr lang="en-US" sz="2800" dirty="0" err="1" smtClean="0">
                <a:solidFill>
                  <a:srgbClr val="FF0000"/>
                </a:solidFill>
              </a:rPr>
              <a:t>S.Shyankov</a:t>
            </a:r>
            <a:r>
              <a:rPr lang="en-US" sz="2800" dirty="0" smtClean="0">
                <a:solidFill>
                  <a:srgbClr val="FF0000"/>
                </a:solidFill>
              </a:rPr>
              <a:t>, </a:t>
            </a:r>
            <a:r>
              <a:rPr lang="en-US" sz="2800" dirty="0" err="1" smtClean="0">
                <a:solidFill>
                  <a:srgbClr val="FF0000"/>
                </a:solidFill>
              </a:rPr>
              <a:t>A.Zhirkova</a:t>
            </a:r>
            <a:r>
              <a:rPr lang="en-US" sz="2800" dirty="0" smtClean="0"/>
              <a:t>)</a:t>
            </a:r>
          </a:p>
          <a:p>
            <a:r>
              <a:rPr lang="en-US" sz="2800" dirty="0" smtClean="0"/>
              <a:t>Conclusion</a:t>
            </a:r>
            <a:endParaRPr lang="en-US" sz="2400" dirty="0" smtClean="0"/>
          </a:p>
          <a:p>
            <a:pPr marL="457200" indent="-457200">
              <a:buAutoNum type="arabicPeriod" startAt="2"/>
            </a:pPr>
            <a:endParaRPr lang="en-US" sz="2400" dirty="0" smtClean="0"/>
          </a:p>
          <a:p>
            <a:pPr marL="457200" indent="-457200">
              <a:buAutoNum type="arabicPeriod" startAt="2"/>
            </a:pPr>
            <a:endParaRPr lang="ru-RU" sz="2400" dirty="0"/>
          </a:p>
        </p:txBody>
      </p:sp>
    </p:spTree>
    <p:extLst>
      <p:ext uri="{BB962C8B-B14F-4D97-AF65-F5344CB8AC3E}">
        <p14:creationId xmlns:p14="http://schemas.microsoft.com/office/powerpoint/2010/main" val="21228351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ltLang="de-DE" dirty="0" smtClean="0">
                <a:solidFill>
                  <a:srgbClr val="000000"/>
                </a:solidFill>
              </a:rPr>
              <a:t>Udo Blell - PBHV</a:t>
            </a:r>
            <a:endParaRPr lang="de-DE" altLang="de-DE" dirty="0">
              <a:solidFill>
                <a:srgbClr val="000000"/>
              </a:solidFill>
            </a:endParaRPr>
          </a:p>
        </p:txBody>
      </p:sp>
      <p:sp>
        <p:nvSpPr>
          <p:cNvPr id="5" name="Foliennummernplatzhalter 4"/>
          <p:cNvSpPr>
            <a:spLocks noGrp="1"/>
          </p:cNvSpPr>
          <p:nvPr>
            <p:ph type="sldNum" sz="quarter" idx="12"/>
          </p:nvPr>
        </p:nvSpPr>
        <p:spPr/>
        <p:txBody>
          <a:bodyPr/>
          <a:lstStyle/>
          <a:p>
            <a:fld id="{F1BA6F8F-AD8A-416A-838C-1F2E12CE244F}" type="slidenum">
              <a:rPr lang="de-DE" altLang="de-DE" smtClean="0">
                <a:solidFill>
                  <a:srgbClr val="000000"/>
                </a:solidFill>
              </a:rPr>
              <a:pPr/>
              <a:t>40</a:t>
            </a:fld>
            <a:endParaRPr lang="de-DE" altLang="de-DE">
              <a:solidFill>
                <a:srgbClr val="000000"/>
              </a:solidFill>
            </a:endParaRPr>
          </a:p>
        </p:txBody>
      </p:sp>
      <p:sp>
        <p:nvSpPr>
          <p:cNvPr id="6" name="Text Box 18"/>
          <p:cNvSpPr txBox="1">
            <a:spLocks noGrp="1" noChangeArrowheads="1"/>
          </p:cNvSpPr>
          <p:nvPr>
            <p:ph type="title"/>
          </p:nvPr>
        </p:nvSpPr>
        <p:spPr bwMode="auto">
          <a:xfrm>
            <a:off x="457200" y="188737"/>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sz="3600" b="1">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2pPr>
            <a:lvl3pPr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3pPr>
            <a:lvl4pPr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4pPr>
            <a:lvl5pPr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a:lstStyle>
          <a:p>
            <a:pPr algn="ctr">
              <a:spcBef>
                <a:spcPct val="50000"/>
              </a:spcBef>
            </a:pPr>
            <a:r>
              <a:rPr lang="de-DE" altLang="de-DE" sz="4000" kern="0" dirty="0" err="1" smtClean="0">
                <a:solidFill>
                  <a:srgbClr val="000000"/>
                </a:solidFill>
              </a:rPr>
              <a:t>Injection</a:t>
            </a:r>
            <a:r>
              <a:rPr lang="de-DE" altLang="de-DE" sz="4000" kern="0" dirty="0" smtClean="0">
                <a:solidFill>
                  <a:srgbClr val="000000"/>
                </a:solidFill>
              </a:rPr>
              <a:t> / Extraction Kicker CR</a:t>
            </a:r>
            <a:endParaRPr lang="de-DE" altLang="de-DE" sz="4000" kern="0" dirty="0">
              <a:solidFill>
                <a:srgbClr val="000000"/>
              </a:solidFill>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8902"/>
          <a:stretch/>
        </p:blipFill>
        <p:spPr bwMode="auto">
          <a:xfrm>
            <a:off x="251518" y="1320832"/>
            <a:ext cx="4422082" cy="487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p:cNvPicPr/>
          <p:nvPr/>
        </p:nvPicPr>
        <p:blipFill rotWithShape="1">
          <a:blip r:embed="rId3">
            <a:extLst>
              <a:ext uri="{28A0092B-C50C-407E-A947-70E740481C1C}">
                <a14:useLocalDpi xmlns:a14="http://schemas.microsoft.com/office/drawing/2010/main" val="0"/>
              </a:ext>
            </a:extLst>
          </a:blip>
          <a:srcRect l="6501" r="5697"/>
          <a:stretch/>
        </p:blipFill>
        <p:spPr bwMode="auto">
          <a:xfrm>
            <a:off x="4673600" y="2561719"/>
            <a:ext cx="4290888" cy="3243546"/>
          </a:xfrm>
          <a:prstGeom prst="rect">
            <a:avLst/>
          </a:prstGeom>
          <a:noFill/>
          <a:ln>
            <a:noFill/>
          </a:ln>
        </p:spPr>
      </p:pic>
      <p:sp>
        <p:nvSpPr>
          <p:cNvPr id="2" name="TextBox 1"/>
          <p:cNvSpPr txBox="1"/>
          <p:nvPr/>
        </p:nvSpPr>
        <p:spPr>
          <a:xfrm>
            <a:off x="5148063" y="1332346"/>
            <a:ext cx="3284587" cy="1200329"/>
          </a:xfrm>
          <a:prstGeom prst="rect">
            <a:avLst/>
          </a:prstGeom>
          <a:noFill/>
        </p:spPr>
        <p:txBody>
          <a:bodyPr wrap="square" rtlCol="0">
            <a:spAutoFit/>
          </a:bodyPr>
          <a:lstStyle/>
          <a:p>
            <a:r>
              <a:rPr lang="en-US" sz="2400" dirty="0" err="1" smtClean="0">
                <a:solidFill>
                  <a:schemeClr val="accent1"/>
                </a:solidFill>
              </a:rPr>
              <a:t>U.Blell</a:t>
            </a:r>
            <a:r>
              <a:rPr lang="en-US" sz="2400" dirty="0" smtClean="0">
                <a:solidFill>
                  <a:schemeClr val="accent1"/>
                </a:solidFill>
              </a:rPr>
              <a:t> design looks OK!</a:t>
            </a:r>
          </a:p>
          <a:p>
            <a:r>
              <a:rPr lang="en-US" sz="2400" dirty="0" smtClean="0">
                <a:solidFill>
                  <a:schemeClr val="accent1"/>
                </a:solidFill>
              </a:rPr>
              <a:t>2 tanks instead of 3 ?</a:t>
            </a:r>
          </a:p>
          <a:p>
            <a:r>
              <a:rPr lang="en-US" sz="2400" dirty="0" smtClean="0">
                <a:solidFill>
                  <a:schemeClr val="accent1"/>
                </a:solidFill>
              </a:rPr>
              <a:t>3  Modules in each tank</a:t>
            </a:r>
            <a:endParaRPr lang="ru-RU" sz="2400" dirty="0">
              <a:solidFill>
                <a:schemeClr val="accent1"/>
              </a:solidFill>
            </a:endParaRPr>
          </a:p>
        </p:txBody>
      </p:sp>
    </p:spTree>
    <p:extLst>
      <p:ext uri="{BB962C8B-B14F-4D97-AF65-F5344CB8AC3E}">
        <p14:creationId xmlns:p14="http://schemas.microsoft.com/office/powerpoint/2010/main" val="1636137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en-US" dirty="0" smtClean="0"/>
              <a:t>BINP activity  </a:t>
            </a:r>
            <a:r>
              <a:rPr lang="en-US" dirty="0" smtClean="0"/>
              <a:t>p</a:t>
            </a:r>
            <a:r>
              <a:rPr lang="en-US" dirty="0" smtClean="0"/>
              <a:t>lan for year 2015</a:t>
            </a:r>
            <a:endParaRPr lang="ru-RU" dirty="0"/>
          </a:p>
        </p:txBody>
      </p:sp>
      <p:sp>
        <p:nvSpPr>
          <p:cNvPr id="3" name="TextBox 2"/>
          <p:cNvSpPr txBox="1"/>
          <p:nvPr/>
        </p:nvSpPr>
        <p:spPr>
          <a:xfrm>
            <a:off x="395536" y="836712"/>
            <a:ext cx="8280920" cy="569386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t>Finalize the CR lattice study </a:t>
            </a:r>
          </a:p>
          <a:p>
            <a:pPr marL="342900" indent="-342900">
              <a:spcAft>
                <a:spcPts val="1200"/>
              </a:spcAft>
              <a:buFont typeface="Arial" panose="020B0604020202020204" pitchFamily="34" charset="0"/>
              <a:buChar char="•"/>
            </a:pPr>
            <a:r>
              <a:rPr lang="en-US" sz="2400" dirty="0" smtClean="0"/>
              <a:t>Continue CR magnets </a:t>
            </a:r>
            <a:r>
              <a:rPr lang="en-US" sz="2400" dirty="0" smtClean="0"/>
              <a:t>design and prepare all specs</a:t>
            </a:r>
          </a:p>
          <a:p>
            <a:pPr marL="342900" indent="-342900">
              <a:spcAft>
                <a:spcPts val="1200"/>
              </a:spcAft>
              <a:buFont typeface="Arial" panose="020B0604020202020204" pitchFamily="34" charset="0"/>
              <a:buChar char="•"/>
            </a:pPr>
            <a:r>
              <a:rPr lang="en-US" sz="2400" dirty="0" smtClean="0"/>
              <a:t>Work out specs for all power supplies</a:t>
            </a:r>
            <a:endParaRPr lang="en-US" sz="2400" dirty="0" smtClean="0"/>
          </a:p>
          <a:p>
            <a:pPr marL="342900" indent="-342900">
              <a:spcAft>
                <a:spcPts val="1200"/>
              </a:spcAft>
              <a:buFont typeface="Arial" panose="020B0604020202020204" pitchFamily="34" charset="0"/>
              <a:buChar char="•"/>
            </a:pPr>
            <a:r>
              <a:rPr lang="en-US" sz="2400" dirty="0" smtClean="0"/>
              <a:t>Continue </a:t>
            </a:r>
            <a:r>
              <a:rPr lang="en-US" sz="2400" dirty="0" err="1" smtClean="0"/>
              <a:t>pbar</a:t>
            </a:r>
            <a:r>
              <a:rPr lang="en-US" sz="2400" dirty="0" smtClean="0"/>
              <a:t> transport line optics </a:t>
            </a:r>
            <a:r>
              <a:rPr lang="en-US" sz="2400" dirty="0" smtClean="0"/>
              <a:t>optimization </a:t>
            </a:r>
            <a:endParaRPr lang="en-US" sz="2400" dirty="0"/>
          </a:p>
          <a:p>
            <a:pPr marL="342900" indent="-342900">
              <a:spcAft>
                <a:spcPts val="1200"/>
              </a:spcAft>
              <a:buFont typeface="Arial" panose="020B0604020202020204" pitchFamily="34" charset="0"/>
              <a:buChar char="•"/>
            </a:pPr>
            <a:r>
              <a:rPr lang="en-US" sz="2400" dirty="0" smtClean="0"/>
              <a:t>Make </a:t>
            </a:r>
            <a:r>
              <a:rPr lang="en-US" sz="2400" dirty="0" smtClean="0"/>
              <a:t>design </a:t>
            </a:r>
            <a:r>
              <a:rPr lang="en-US" sz="2400" dirty="0" smtClean="0"/>
              <a:t>of the injection </a:t>
            </a:r>
            <a:r>
              <a:rPr lang="en-US" sz="2400" dirty="0" smtClean="0"/>
              <a:t>septum and of the kicker module</a:t>
            </a:r>
            <a:endParaRPr lang="en-US" sz="2400" dirty="0"/>
          </a:p>
          <a:p>
            <a:pPr marL="342900" indent="-342900">
              <a:spcAft>
                <a:spcPts val="1200"/>
              </a:spcAft>
              <a:buFont typeface="Arial" panose="020B0604020202020204" pitchFamily="34" charset="0"/>
              <a:buChar char="•"/>
            </a:pPr>
            <a:r>
              <a:rPr lang="en-US" sz="2400" dirty="0" smtClean="0"/>
              <a:t>Start design work on the extraction septum</a:t>
            </a:r>
            <a:endParaRPr lang="en-US" sz="2400" dirty="0"/>
          </a:p>
          <a:p>
            <a:pPr marL="342900" indent="-342900">
              <a:spcAft>
                <a:spcPts val="1200"/>
              </a:spcAft>
              <a:buFont typeface="Arial" panose="020B0604020202020204" pitchFamily="34" charset="0"/>
              <a:buChar char="•"/>
            </a:pPr>
            <a:r>
              <a:rPr lang="en-US" sz="2400" dirty="0" smtClean="0"/>
              <a:t>Start design work of specific 1-st dipole in </a:t>
            </a:r>
            <a:r>
              <a:rPr lang="en-US" sz="2400" dirty="0" err="1" smtClean="0"/>
              <a:t>pbar</a:t>
            </a:r>
            <a:r>
              <a:rPr lang="en-US" sz="2400" dirty="0" smtClean="0"/>
              <a:t> </a:t>
            </a:r>
            <a:r>
              <a:rPr lang="en-US" sz="2400" dirty="0" smtClean="0"/>
              <a:t>TCR1 line</a:t>
            </a:r>
            <a:endParaRPr lang="en-US" sz="2400" dirty="0" smtClean="0"/>
          </a:p>
          <a:p>
            <a:pPr marL="342900" indent="-342900">
              <a:spcAft>
                <a:spcPts val="1200"/>
              </a:spcAft>
              <a:buFont typeface="Arial" panose="020B0604020202020204" pitchFamily="34" charset="0"/>
              <a:buChar char="•"/>
            </a:pPr>
            <a:r>
              <a:rPr lang="en-US" sz="2400" dirty="0" smtClean="0"/>
              <a:t>Activate design work of pickups and other </a:t>
            </a:r>
            <a:r>
              <a:rPr lang="en-US" sz="2400" dirty="0" smtClean="0"/>
              <a:t>diagnostic</a:t>
            </a:r>
          </a:p>
          <a:p>
            <a:pPr marL="342900" indent="-342900">
              <a:spcAft>
                <a:spcPts val="1200"/>
              </a:spcAft>
              <a:buFont typeface="Arial" panose="020B0604020202020204" pitchFamily="34" charset="0"/>
              <a:buChar char="•"/>
            </a:pPr>
            <a:r>
              <a:rPr lang="en-US" sz="2400" dirty="0" smtClean="0"/>
              <a:t>Make design of main vacuum chambers</a:t>
            </a:r>
            <a:endParaRPr lang="en-US" sz="2400" dirty="0" smtClean="0"/>
          </a:p>
          <a:p>
            <a:pPr marL="342900" indent="-342900">
              <a:spcAft>
                <a:spcPts val="1200"/>
              </a:spcAft>
              <a:buFont typeface="Arial" panose="020B0604020202020204" pitchFamily="34" charset="0"/>
              <a:buChar char="•"/>
            </a:pPr>
            <a:r>
              <a:rPr lang="en-US" sz="2400" dirty="0" smtClean="0"/>
              <a:t>Sign </a:t>
            </a:r>
            <a:r>
              <a:rPr lang="en-US" sz="2400" dirty="0"/>
              <a:t>contract with FAIR on </a:t>
            </a:r>
            <a:r>
              <a:rPr lang="en-US" sz="2400" dirty="0" smtClean="0"/>
              <a:t>dipole magnets manufacturing</a:t>
            </a:r>
            <a:endParaRPr lang="en-US" sz="2400" dirty="0" smtClean="0"/>
          </a:p>
          <a:p>
            <a:pPr marL="342900" indent="-342900">
              <a:spcAft>
                <a:spcPts val="1200"/>
              </a:spcAft>
              <a:buFont typeface="Arial" panose="020B0604020202020204" pitchFamily="34" charset="0"/>
              <a:buChar char="•"/>
            </a:pPr>
            <a:r>
              <a:rPr lang="en-US" sz="2400" dirty="0" smtClean="0"/>
              <a:t>Keep </a:t>
            </a:r>
            <a:r>
              <a:rPr lang="en-US" sz="2400" dirty="0" smtClean="0"/>
              <a:t>close contact with GSI team!</a:t>
            </a:r>
          </a:p>
        </p:txBody>
      </p:sp>
    </p:spTree>
    <p:extLst>
      <p:ext uri="{BB962C8B-B14F-4D97-AF65-F5344CB8AC3E}">
        <p14:creationId xmlns:p14="http://schemas.microsoft.com/office/powerpoint/2010/main" val="1162022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4457"/>
            <a:ext cx="8496944" cy="528239"/>
          </a:xfrm>
        </p:spPr>
        <p:txBody>
          <a:bodyPr>
            <a:normAutofit fontScale="90000"/>
          </a:bodyPr>
          <a:lstStyle/>
          <a:p>
            <a:r>
              <a:rPr lang="en-GB" dirty="0" smtClean="0"/>
              <a:t>Introduction</a:t>
            </a:r>
            <a:endParaRPr lang="en-GB" dirty="0"/>
          </a:p>
        </p:txBody>
      </p:sp>
      <p:sp>
        <p:nvSpPr>
          <p:cNvPr id="3" name="Content Placeholder 2"/>
          <p:cNvSpPr>
            <a:spLocks noGrp="1"/>
          </p:cNvSpPr>
          <p:nvPr>
            <p:ph idx="1"/>
          </p:nvPr>
        </p:nvSpPr>
        <p:spPr>
          <a:xfrm>
            <a:off x="323528" y="908720"/>
            <a:ext cx="8211834" cy="5301534"/>
          </a:xfrm>
        </p:spPr>
        <p:txBody>
          <a:bodyPr>
            <a:noAutofit/>
          </a:bodyPr>
          <a:lstStyle/>
          <a:p>
            <a:pPr marL="431800" lvl="1" indent="-342900" algn="just">
              <a:lnSpc>
                <a:spcPct val="120000"/>
              </a:lnSpc>
              <a:spcAft>
                <a:spcPts val="675"/>
              </a:spcAft>
              <a:buClr>
                <a:schemeClr val="tx1"/>
              </a:buClr>
              <a:buFontTx/>
              <a:buChar char="-"/>
            </a:pPr>
            <a:r>
              <a:rPr lang="en-US" altLang="de-DE" sz="2400" dirty="0" smtClean="0">
                <a:cs typeface="Arial" charset="0"/>
              </a:rPr>
              <a:t>The TDR CR has been updated and approved in February 2014. </a:t>
            </a:r>
          </a:p>
          <a:p>
            <a:pPr marL="431800" lvl="1" indent="-342900" algn="just">
              <a:lnSpc>
                <a:spcPct val="120000"/>
              </a:lnSpc>
              <a:spcAft>
                <a:spcPts val="675"/>
              </a:spcAft>
              <a:buClr>
                <a:schemeClr val="tx1"/>
              </a:buClr>
              <a:buFontTx/>
              <a:buChar char="-"/>
            </a:pPr>
            <a:r>
              <a:rPr lang="en-US" altLang="de-DE" sz="2400" dirty="0" smtClean="0">
                <a:cs typeface="Arial" charset="0"/>
              </a:rPr>
              <a:t>IKRB meeting (01.04.20014) assigns a major part of the CR   (63 %) and antiproton separator components to the BINP. </a:t>
            </a:r>
          </a:p>
          <a:p>
            <a:pPr marL="431800" lvl="1" indent="-342900" algn="just">
              <a:lnSpc>
                <a:spcPct val="120000"/>
              </a:lnSpc>
              <a:spcAft>
                <a:spcPts val="675"/>
              </a:spcAft>
              <a:buClr>
                <a:schemeClr val="tx1"/>
              </a:buClr>
              <a:buFontTx/>
              <a:buChar char="-"/>
            </a:pPr>
            <a:r>
              <a:rPr lang="en-US" altLang="de-DE" sz="2400" dirty="0" smtClean="0">
                <a:cs typeface="Arial" charset="0"/>
              </a:rPr>
              <a:t>Contract on transfer of the CR and TCR1 line system responsibility to BINP is signed</a:t>
            </a:r>
            <a:r>
              <a:rPr lang="en-US" altLang="de-DE" sz="2400" dirty="0">
                <a:cs typeface="Arial" charset="0"/>
              </a:rPr>
              <a:t> </a:t>
            </a:r>
            <a:r>
              <a:rPr lang="en-US" altLang="de-DE" sz="2400" dirty="0" smtClean="0">
                <a:cs typeface="Arial" charset="0"/>
              </a:rPr>
              <a:t>in August 2014. </a:t>
            </a:r>
          </a:p>
          <a:p>
            <a:pPr marL="431800" lvl="1" indent="-342900" algn="just">
              <a:lnSpc>
                <a:spcPct val="120000"/>
              </a:lnSpc>
              <a:spcAft>
                <a:spcPts val="675"/>
              </a:spcAft>
              <a:buClr>
                <a:schemeClr val="tx1"/>
              </a:buClr>
              <a:buFontTx/>
              <a:buChar char="-"/>
            </a:pPr>
            <a:r>
              <a:rPr lang="en-US" sz="2400" dirty="0" smtClean="0">
                <a:cs typeface="Arial" charset="0"/>
              </a:rPr>
              <a:t>The collaboration work of GSI and BINP experts is going on. </a:t>
            </a:r>
          </a:p>
          <a:p>
            <a:pPr marL="431800" lvl="1" indent="-342900" algn="just">
              <a:lnSpc>
                <a:spcPct val="120000"/>
              </a:lnSpc>
              <a:spcAft>
                <a:spcPts val="675"/>
              </a:spcAft>
              <a:buClr>
                <a:schemeClr val="tx1"/>
              </a:buClr>
              <a:buFontTx/>
              <a:buChar char="-"/>
            </a:pPr>
            <a:r>
              <a:rPr lang="en-US" sz="2400" dirty="0" smtClean="0">
                <a:cs typeface="Arial" charset="0"/>
              </a:rPr>
              <a:t>Five FAIR-GSI-BINP Workshops were held at GSI. The 6-th is on!</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5668" y="6354270"/>
            <a:ext cx="1731645" cy="487680"/>
          </a:xfrm>
          <a:prstGeom prst="rect">
            <a:avLst/>
          </a:prstGeom>
        </p:spPr>
      </p:pic>
    </p:spTree>
    <p:extLst>
      <p:ext uri="{BB962C8B-B14F-4D97-AF65-F5344CB8AC3E}">
        <p14:creationId xmlns:p14="http://schemas.microsoft.com/office/powerpoint/2010/main" val="3442397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432048"/>
          </a:xfrm>
        </p:spPr>
        <p:txBody>
          <a:bodyPr>
            <a:normAutofit fontScale="90000"/>
          </a:bodyPr>
          <a:lstStyle/>
          <a:p>
            <a:r>
              <a:rPr lang="en-US" dirty="0" smtClean="0"/>
              <a:t> Revision of the CR optics</a:t>
            </a:r>
            <a:endParaRPr lang="ru-RU" dirty="0"/>
          </a:p>
        </p:txBody>
      </p:sp>
      <p:sp>
        <p:nvSpPr>
          <p:cNvPr id="3" name="Объект 2"/>
          <p:cNvSpPr>
            <a:spLocks noGrp="1"/>
          </p:cNvSpPr>
          <p:nvPr>
            <p:ph idx="1"/>
          </p:nvPr>
        </p:nvSpPr>
        <p:spPr>
          <a:xfrm>
            <a:off x="107504" y="836712"/>
            <a:ext cx="8784976" cy="5472608"/>
          </a:xfrm>
        </p:spPr>
        <p:txBody>
          <a:bodyPr>
            <a:normAutofit/>
          </a:bodyPr>
          <a:lstStyle/>
          <a:p>
            <a:r>
              <a:rPr lang="en-US" dirty="0" smtClean="0"/>
              <a:t>Under optimization are 3 different optics</a:t>
            </a:r>
            <a:r>
              <a:rPr lang="en-US" dirty="0" smtClean="0">
                <a:solidFill>
                  <a:srgbClr val="C00000"/>
                </a:solidFill>
              </a:rPr>
              <a:t>: </a:t>
            </a:r>
            <a:r>
              <a:rPr lang="en-US" dirty="0" err="1" smtClean="0">
                <a:solidFill>
                  <a:srgbClr val="C00000"/>
                </a:solidFill>
              </a:rPr>
              <a:t>pbar</a:t>
            </a:r>
            <a:r>
              <a:rPr lang="en-US" dirty="0" smtClean="0">
                <a:solidFill>
                  <a:srgbClr val="C00000"/>
                </a:solidFill>
              </a:rPr>
              <a:t>, RIBs and isochronous (with </a:t>
            </a:r>
            <a:r>
              <a:rPr lang="el-GR" dirty="0" smtClean="0">
                <a:solidFill>
                  <a:srgbClr val="C00000"/>
                </a:solidFill>
              </a:rPr>
              <a:t>γ</a:t>
            </a:r>
            <a:r>
              <a:rPr lang="en-US" dirty="0" smtClean="0">
                <a:solidFill>
                  <a:srgbClr val="C00000"/>
                </a:solidFill>
              </a:rPr>
              <a:t>=1.43, 1,67, 1.84)</a:t>
            </a:r>
          </a:p>
          <a:p>
            <a:r>
              <a:rPr lang="en-US" dirty="0" smtClean="0"/>
              <a:t>Apertures in quads need to be increased:  </a:t>
            </a:r>
            <a:r>
              <a:rPr lang="en-US" dirty="0" smtClean="0">
                <a:solidFill>
                  <a:srgbClr val="C00000"/>
                </a:solidFill>
              </a:rPr>
              <a:t>r=160 mm in most QW,  r=185 mm in 3 QW for the injected beam (Q1, Q2), </a:t>
            </a:r>
            <a:r>
              <a:rPr lang="en-US" dirty="0">
                <a:solidFill>
                  <a:srgbClr val="C00000"/>
                </a:solidFill>
              </a:rPr>
              <a:t>r=100 mm </a:t>
            </a:r>
            <a:r>
              <a:rPr lang="en-US" dirty="0" smtClean="0">
                <a:solidFill>
                  <a:srgbClr val="C00000"/>
                </a:solidFill>
              </a:rPr>
              <a:t>in all </a:t>
            </a:r>
            <a:r>
              <a:rPr lang="en-US" dirty="0">
                <a:solidFill>
                  <a:srgbClr val="C00000"/>
                </a:solidFill>
              </a:rPr>
              <a:t>QN</a:t>
            </a:r>
            <a:endParaRPr lang="en-US" dirty="0" smtClean="0">
              <a:solidFill>
                <a:srgbClr val="C00000"/>
              </a:solidFill>
            </a:endParaRPr>
          </a:p>
          <a:p>
            <a:r>
              <a:rPr lang="en-US" dirty="0" smtClean="0"/>
              <a:t>Length of few QW is </a:t>
            </a:r>
            <a:r>
              <a:rPr lang="en-US" dirty="0" smtClean="0">
                <a:solidFill>
                  <a:srgbClr val="C00000"/>
                </a:solidFill>
              </a:rPr>
              <a:t>70</a:t>
            </a:r>
            <a:r>
              <a:rPr lang="en-US" dirty="0" smtClean="0"/>
              <a:t> cm</a:t>
            </a:r>
            <a:r>
              <a:rPr lang="en-US" dirty="0"/>
              <a:t> </a:t>
            </a:r>
            <a:r>
              <a:rPr lang="en-US" dirty="0" smtClean="0"/>
              <a:t>but others are </a:t>
            </a:r>
            <a:r>
              <a:rPr lang="en-US" dirty="0" smtClean="0">
                <a:solidFill>
                  <a:srgbClr val="C00000"/>
                </a:solidFill>
              </a:rPr>
              <a:t>100 </a:t>
            </a:r>
            <a:r>
              <a:rPr lang="en-US" dirty="0" smtClean="0"/>
              <a:t>cm</a:t>
            </a:r>
          </a:p>
          <a:p>
            <a:r>
              <a:rPr lang="en-US" dirty="0" smtClean="0"/>
              <a:t>Isochronous optics study is in progress</a:t>
            </a:r>
          </a:p>
          <a:p>
            <a:r>
              <a:rPr lang="en-US" dirty="0" smtClean="0"/>
              <a:t>First dynamic aperture studies are performed by </a:t>
            </a:r>
            <a:r>
              <a:rPr lang="en-US" dirty="0" err="1" smtClean="0">
                <a:solidFill>
                  <a:srgbClr val="FF0000"/>
                </a:solidFill>
              </a:rPr>
              <a:t>O.Gorda</a:t>
            </a:r>
            <a:r>
              <a:rPr lang="en-US" dirty="0" smtClean="0"/>
              <a:t> – MADX and  </a:t>
            </a:r>
            <a:r>
              <a:rPr lang="en-US" dirty="0" err="1" smtClean="0">
                <a:solidFill>
                  <a:srgbClr val="FF0000"/>
                </a:solidFill>
              </a:rPr>
              <a:t>D.Shwartz</a:t>
            </a:r>
            <a:r>
              <a:rPr lang="en-US" dirty="0" smtClean="0"/>
              <a:t> – SAD, all is OK.</a:t>
            </a:r>
          </a:p>
          <a:p>
            <a:endParaRPr lang="en-US" dirty="0" smtClean="0"/>
          </a:p>
          <a:p>
            <a:pPr marL="0" indent="0">
              <a:buNone/>
            </a:pPr>
            <a:endParaRPr lang="en-US" dirty="0" smtClean="0"/>
          </a:p>
        </p:txBody>
      </p:sp>
    </p:spTree>
    <p:extLst>
      <p:ext uri="{BB962C8B-B14F-4D97-AF65-F5344CB8AC3E}">
        <p14:creationId xmlns:p14="http://schemas.microsoft.com/office/powerpoint/2010/main" val="359001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596336" cy="692696"/>
          </a:xfrm>
        </p:spPr>
        <p:txBody>
          <a:bodyPr>
            <a:normAutofit fontScale="90000"/>
          </a:bodyPr>
          <a:lstStyle/>
          <a:p>
            <a:r>
              <a:rPr lang="en-US" sz="4000" dirty="0"/>
              <a:t>Optimizations of CR </a:t>
            </a:r>
            <a:r>
              <a:rPr lang="en-US" sz="4000" dirty="0" smtClean="0"/>
              <a:t>layout 1:</a:t>
            </a:r>
            <a:endParaRPr lang="ru-RU" sz="4000" dirty="0"/>
          </a:p>
        </p:txBody>
      </p:sp>
      <p:sp>
        <p:nvSpPr>
          <p:cNvPr id="3" name="TextBox 2"/>
          <p:cNvSpPr txBox="1"/>
          <p:nvPr/>
        </p:nvSpPr>
        <p:spPr>
          <a:xfrm>
            <a:off x="467544" y="1556792"/>
            <a:ext cx="184731" cy="369332"/>
          </a:xfrm>
          <a:prstGeom prst="rect">
            <a:avLst/>
          </a:prstGeom>
          <a:noFill/>
        </p:spPr>
        <p:txBody>
          <a:bodyPr wrap="none" rtlCol="0">
            <a:spAutoFit/>
          </a:bodyPr>
          <a:lstStyle/>
          <a:p>
            <a:endParaRPr lang="ru-RU" dirty="0"/>
          </a:p>
        </p:txBody>
      </p:sp>
      <p:sp>
        <p:nvSpPr>
          <p:cNvPr id="4" name="TextBox 3"/>
          <p:cNvSpPr txBox="1"/>
          <p:nvPr/>
        </p:nvSpPr>
        <p:spPr>
          <a:xfrm>
            <a:off x="107504" y="3284984"/>
            <a:ext cx="5112568" cy="3293209"/>
          </a:xfrm>
          <a:prstGeom prst="rect">
            <a:avLst/>
          </a:prstGeom>
          <a:noFill/>
        </p:spPr>
        <p:txBody>
          <a:bodyPr wrap="square" rtlCol="0">
            <a:spAutoFit/>
          </a:bodyPr>
          <a:lstStyle/>
          <a:p>
            <a:pPr marL="342900" lvl="0" indent="-342900">
              <a:buFont typeface="+mj-lt"/>
              <a:buAutoNum type="arabicPeriod"/>
            </a:pPr>
            <a:r>
              <a:rPr lang="en-US" sz="1600" dirty="0" smtClean="0"/>
              <a:t>The </a:t>
            </a:r>
            <a:r>
              <a:rPr lang="en-US" sz="1600" dirty="0"/>
              <a:t>positions of Quadrupole and </a:t>
            </a:r>
            <a:r>
              <a:rPr lang="en-US" sz="1600" dirty="0" smtClean="0"/>
              <a:t/>
            </a:r>
            <a:br>
              <a:rPr lang="en-US" sz="1600" dirty="0" smtClean="0"/>
            </a:br>
            <a:r>
              <a:rPr lang="en-US" sz="1600" dirty="0" smtClean="0"/>
              <a:t>Sextupole </a:t>
            </a:r>
            <a:r>
              <a:rPr lang="en-US" sz="1600" dirty="0"/>
              <a:t>Magnets in the CR arcs were </a:t>
            </a:r>
            <a:r>
              <a:rPr lang="en-US" sz="1600" dirty="0" smtClean="0"/>
              <a:t/>
            </a:r>
            <a:br>
              <a:rPr lang="en-US" sz="1600" dirty="0" smtClean="0"/>
            </a:br>
            <a:r>
              <a:rPr lang="en-US" sz="1600" dirty="0" smtClean="0"/>
              <a:t>changed </a:t>
            </a:r>
            <a:r>
              <a:rPr lang="en-US" sz="1600" dirty="0"/>
              <a:t>to reduce the beam sizes both in Quadrupole and Sextupole Magnets and in Dipole Magnets approximately by 20% as compared to the initial variants of antiproton and ion </a:t>
            </a:r>
            <a:r>
              <a:rPr lang="en-US" sz="1600" dirty="0" smtClean="0"/>
              <a:t>optics. </a:t>
            </a:r>
            <a:r>
              <a:rPr lang="en-US" sz="1600" dirty="0"/>
              <a:t>Thus, the necessary margins for possible closed orbit distortions or increasing of beam sizes due to nonlinear effects were achieved, which needed to be 10% or more. The result of such layout optimizations is </a:t>
            </a:r>
            <a:r>
              <a:rPr lang="en-US" sz="1600" b="1" dirty="0"/>
              <a:t>more reliable optics </a:t>
            </a:r>
            <a:r>
              <a:rPr lang="en-US" sz="1600" dirty="0"/>
              <a:t>at modes of CR </a:t>
            </a:r>
            <a:r>
              <a:rPr lang="en-US" sz="1600" dirty="0" smtClean="0"/>
              <a:t>operation.</a:t>
            </a:r>
          </a:p>
          <a:p>
            <a:pPr marL="285750" lvl="0" indent="-285750">
              <a:buFont typeface="Arial" panose="020B0604020202020204" pitchFamily="34" charset="0"/>
              <a:buChar char="•"/>
            </a:pPr>
            <a:endParaRPr lang="en-US" sz="1600" dirty="0"/>
          </a:p>
        </p:txBody>
      </p:sp>
      <p:grpSp>
        <p:nvGrpSpPr>
          <p:cNvPr id="7" name="Группа 6"/>
          <p:cNvGrpSpPr/>
          <p:nvPr/>
        </p:nvGrpSpPr>
        <p:grpSpPr>
          <a:xfrm>
            <a:off x="1066728" y="852841"/>
            <a:ext cx="6120680" cy="3031372"/>
            <a:chOff x="2051720" y="1124744"/>
            <a:chExt cx="6120680" cy="3031372"/>
          </a:xfrm>
        </p:grpSpPr>
        <p:pic>
          <p:nvPicPr>
            <p:cNvPr id="2050" name="Picture 2" descr="D:\Users Documents\Berkaev\Documents\Rabota\Accelerators\FRRC\CR\People\Sukhanov\17.11.2014\CR-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51720" y="1124744"/>
              <a:ext cx="6120680" cy="2215808"/>
            </a:xfrm>
            <a:prstGeom prst="rect">
              <a:avLst/>
            </a:prstGeom>
            <a:noFill/>
            <a:extLst>
              <a:ext uri="{909E8E84-426E-40DD-AFC4-6F175D3DCCD1}">
                <a14:hiddenFill xmlns:a14="http://schemas.microsoft.com/office/drawing/2010/main">
                  <a:solidFill>
                    <a:srgbClr val="FFFFFF"/>
                  </a:solidFill>
                </a14:hiddenFill>
              </a:ext>
            </a:extLst>
          </p:spPr>
        </p:pic>
        <p:sp>
          <p:nvSpPr>
            <p:cNvPr id="6" name="Стрелка вправо 5"/>
            <p:cNvSpPr/>
            <p:nvPr/>
          </p:nvSpPr>
          <p:spPr>
            <a:xfrm rot="16364862">
              <a:off x="4317398" y="3082083"/>
              <a:ext cx="194421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17663426">
              <a:off x="4881040" y="3202655"/>
              <a:ext cx="186120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rot="19130007">
              <a:off x="5373322" y="3415168"/>
              <a:ext cx="194421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05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08104" y="4797152"/>
            <a:ext cx="3533896" cy="178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52120" y="3129825"/>
            <a:ext cx="3389879" cy="157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868144" y="4149080"/>
            <a:ext cx="756938" cy="338554"/>
          </a:xfrm>
          <a:prstGeom prst="rect">
            <a:avLst/>
          </a:prstGeom>
          <a:noFill/>
        </p:spPr>
        <p:txBody>
          <a:bodyPr wrap="none" rtlCol="0">
            <a:spAutoFit/>
          </a:bodyPr>
          <a:lstStyle/>
          <a:p>
            <a:r>
              <a:rPr lang="en-US" sz="1600" dirty="0" smtClean="0"/>
              <a:t>before</a:t>
            </a:r>
            <a:endParaRPr lang="ru-RU" sz="1600" dirty="0"/>
          </a:p>
        </p:txBody>
      </p:sp>
      <p:sp>
        <p:nvSpPr>
          <p:cNvPr id="14" name="TextBox 13"/>
          <p:cNvSpPr txBox="1"/>
          <p:nvPr/>
        </p:nvSpPr>
        <p:spPr>
          <a:xfrm>
            <a:off x="5868144" y="5949280"/>
            <a:ext cx="603050" cy="338554"/>
          </a:xfrm>
          <a:prstGeom prst="rect">
            <a:avLst/>
          </a:prstGeom>
          <a:noFill/>
        </p:spPr>
        <p:txBody>
          <a:bodyPr wrap="none" rtlCol="0">
            <a:spAutoFit/>
          </a:bodyPr>
          <a:lstStyle/>
          <a:p>
            <a:r>
              <a:rPr lang="en-US" sz="1600" dirty="0" smtClean="0"/>
              <a:t>after</a:t>
            </a:r>
            <a:endParaRPr lang="ru-RU" sz="1600" dirty="0"/>
          </a:p>
        </p:txBody>
      </p:sp>
    </p:spTree>
    <p:extLst>
      <p:ext uri="{BB962C8B-B14F-4D97-AF65-F5344CB8AC3E}">
        <p14:creationId xmlns:p14="http://schemas.microsoft.com/office/powerpoint/2010/main" val="2876527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2821" y="116632"/>
            <a:ext cx="6927491" cy="792088"/>
          </a:xfrm>
        </p:spPr>
        <p:txBody>
          <a:bodyPr/>
          <a:lstStyle/>
          <a:p>
            <a:r>
              <a:rPr lang="en-US" sz="4000" dirty="0"/>
              <a:t>Optimizations of CR layout </a:t>
            </a:r>
            <a:r>
              <a:rPr lang="en-US" sz="4000" dirty="0" smtClean="0"/>
              <a:t>2:</a:t>
            </a:r>
            <a:endParaRPr lang="ru-RU" sz="4000" dirty="0"/>
          </a:p>
        </p:txBody>
      </p:sp>
      <p:sp>
        <p:nvSpPr>
          <p:cNvPr id="4" name="TextBox 3"/>
          <p:cNvSpPr txBox="1"/>
          <p:nvPr/>
        </p:nvSpPr>
        <p:spPr>
          <a:xfrm>
            <a:off x="113766" y="2852936"/>
            <a:ext cx="4170202" cy="3046988"/>
          </a:xfrm>
          <a:prstGeom prst="rect">
            <a:avLst/>
          </a:prstGeom>
          <a:noFill/>
        </p:spPr>
        <p:txBody>
          <a:bodyPr wrap="square" rtlCol="0">
            <a:spAutoFit/>
          </a:bodyPr>
          <a:lstStyle/>
          <a:p>
            <a:pPr marL="342900" indent="-342900">
              <a:buFont typeface="+mj-lt"/>
              <a:buAutoNum type="arabicPeriod" startAt="2"/>
            </a:pPr>
            <a:r>
              <a:rPr lang="en-US" sz="1600" dirty="0" smtClean="0"/>
              <a:t>Straight section Quadrupole Magnets (Q02, Q03, and Q04) were moved by 0.5 m closer to the “central” Quad (Q01) retaining the total length of a long straight section. This movement allowed a further reduction of the beam sizes at the places of superconducting cryogenic comparator and the FR cavities. The latter </a:t>
            </a:r>
            <a:r>
              <a:rPr lang="en-US" sz="1600" b="1" dirty="0" smtClean="0"/>
              <a:t>was quite necessary to fit the beam size to current CR FR cavities</a:t>
            </a:r>
            <a:r>
              <a:rPr lang="en-US" sz="1600" dirty="0" smtClean="0"/>
              <a:t> project (responsibility of GSI GmbH).</a:t>
            </a:r>
            <a:endParaRPr lang="ru-RU" sz="1600" dirty="0" smtClean="0"/>
          </a:p>
          <a:p>
            <a:pPr marL="285750" lvl="0" indent="-285750">
              <a:buFont typeface="Arial" panose="020B0604020202020204" pitchFamily="34" charset="0"/>
              <a:buChar char="•"/>
            </a:pPr>
            <a:endParaRPr lang="en-US" sz="1600" dirty="0"/>
          </a:p>
        </p:txBody>
      </p:sp>
      <p:grpSp>
        <p:nvGrpSpPr>
          <p:cNvPr id="5" name="Группа 4"/>
          <p:cNvGrpSpPr/>
          <p:nvPr/>
        </p:nvGrpSpPr>
        <p:grpSpPr>
          <a:xfrm>
            <a:off x="149770" y="1196752"/>
            <a:ext cx="8532651" cy="1490765"/>
            <a:chOff x="467544" y="1290163"/>
            <a:chExt cx="8532651" cy="1490765"/>
          </a:xfrm>
        </p:grpSpPr>
        <p:pic>
          <p:nvPicPr>
            <p:cNvPr id="3074" name="Picture 2" descr="D:\Users Documents\Berkaev\Documents\Rabota\Accelerators\FRRC\CR\People\Sukhanov\17.11.2014\CR-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5783" y="1290163"/>
              <a:ext cx="8314412" cy="1490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1556792"/>
              <a:ext cx="184731" cy="369332"/>
            </a:xfrm>
            <a:prstGeom prst="rect">
              <a:avLst/>
            </a:prstGeom>
            <a:noFill/>
          </p:spPr>
          <p:txBody>
            <a:bodyPr wrap="none" rtlCol="0">
              <a:spAutoFit/>
            </a:bodyPr>
            <a:lstStyle/>
            <a:p>
              <a:endParaRPr lang="ru-RU" dirty="0"/>
            </a:p>
          </p:txBody>
        </p:sp>
        <p:sp>
          <p:nvSpPr>
            <p:cNvPr id="8" name="Стрелка вправо 7"/>
            <p:cNvSpPr/>
            <p:nvPr/>
          </p:nvSpPr>
          <p:spPr>
            <a:xfrm>
              <a:off x="2051720" y="1507200"/>
              <a:ext cx="3968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2987824" y="1506267"/>
              <a:ext cx="3968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3887156" y="1511073"/>
              <a:ext cx="3968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rot="10800000">
              <a:off x="5279956" y="1512006"/>
              <a:ext cx="3968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rot="10800000">
              <a:off x="6216060" y="1511073"/>
              <a:ext cx="3968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10800000">
              <a:off x="7115392" y="1515879"/>
              <a:ext cx="3968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6" name="Рисунок 15"/>
          <p:cNvPicPr/>
          <p:nvPr/>
        </p:nvPicPr>
        <p:blipFill>
          <a:blip r:embed="rId3">
            <a:extLst>
              <a:ext uri="{28A0092B-C50C-407E-A947-70E740481C1C}">
                <a14:useLocalDpi xmlns:a14="http://schemas.microsoft.com/office/drawing/2010/main"/>
              </a:ext>
            </a:extLst>
          </a:blip>
          <a:srcRect/>
          <a:stretch>
            <a:fillRect/>
          </a:stretch>
        </p:blipFill>
        <p:spPr bwMode="auto">
          <a:xfrm>
            <a:off x="4342653" y="2852936"/>
            <a:ext cx="2032682" cy="1872207"/>
          </a:xfrm>
          <a:prstGeom prst="rect">
            <a:avLst/>
          </a:prstGeom>
          <a:noFill/>
          <a:ln>
            <a:noFill/>
          </a:ln>
        </p:spPr>
      </p:pic>
      <p:sp>
        <p:nvSpPr>
          <p:cNvPr id="7" name="Прямоугольник 6"/>
          <p:cNvSpPr/>
          <p:nvPr/>
        </p:nvSpPr>
        <p:spPr>
          <a:xfrm>
            <a:off x="4355976" y="4725143"/>
            <a:ext cx="2096595" cy="830997"/>
          </a:xfrm>
          <a:prstGeom prst="rect">
            <a:avLst/>
          </a:prstGeom>
        </p:spPr>
        <p:txBody>
          <a:bodyPr wrap="square">
            <a:spAutoFit/>
          </a:bodyPr>
          <a:lstStyle/>
          <a:p>
            <a:r>
              <a:rPr lang="en-US" sz="1200" dirty="0"/>
              <a:t>Beam sizes evolution along location of RF1 – RF3 cavities (red dots) and RF9 – RF10 cavities (blue dots).</a:t>
            </a:r>
            <a:endParaRPr lang="ru-RU" sz="1200" dirty="0"/>
          </a:p>
        </p:txBody>
      </p:sp>
      <p:pic>
        <p:nvPicPr>
          <p:cNvPr id="18" name="Рисунок 17"/>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52571" y="2852935"/>
            <a:ext cx="2027881" cy="1872207"/>
          </a:xfrm>
          <a:prstGeom prst="rect">
            <a:avLst/>
          </a:prstGeom>
          <a:noFill/>
          <a:ln>
            <a:noFill/>
          </a:ln>
        </p:spPr>
      </p:pic>
      <p:sp>
        <p:nvSpPr>
          <p:cNvPr id="15" name="Прямоугольник 14"/>
          <p:cNvSpPr/>
          <p:nvPr/>
        </p:nvSpPr>
        <p:spPr>
          <a:xfrm>
            <a:off x="6588223" y="4760742"/>
            <a:ext cx="2094197" cy="830997"/>
          </a:xfrm>
          <a:prstGeom prst="rect">
            <a:avLst/>
          </a:prstGeom>
        </p:spPr>
        <p:txBody>
          <a:bodyPr wrap="square">
            <a:spAutoFit/>
          </a:bodyPr>
          <a:lstStyle/>
          <a:p>
            <a:r>
              <a:rPr lang="en-US" sz="1200" dirty="0"/>
              <a:t>Beam sizes evolution along location of RF1 – RF3 cavities (red dots) and RF9 – RF10 cavities (blue dots)</a:t>
            </a:r>
            <a:endParaRPr lang="ru-RU" sz="1200" dirty="0"/>
          </a:p>
        </p:txBody>
      </p:sp>
      <p:sp>
        <p:nvSpPr>
          <p:cNvPr id="17" name="Прямоугольник 16"/>
          <p:cNvSpPr/>
          <p:nvPr/>
        </p:nvSpPr>
        <p:spPr>
          <a:xfrm>
            <a:off x="6810621" y="5911966"/>
            <a:ext cx="1649811" cy="307777"/>
          </a:xfrm>
          <a:prstGeom prst="rect">
            <a:avLst/>
          </a:prstGeom>
        </p:spPr>
        <p:txBody>
          <a:bodyPr wrap="none">
            <a:spAutoFit/>
          </a:bodyPr>
          <a:lstStyle/>
          <a:p>
            <a:r>
              <a:rPr lang="en-US" sz="1400" dirty="0" smtClean="0"/>
              <a:t>RIB-326-328 </a:t>
            </a:r>
            <a:r>
              <a:rPr lang="en-US" sz="1400" dirty="0"/>
              <a:t>optics</a:t>
            </a:r>
            <a:endParaRPr lang="ru-RU" sz="1400" dirty="0"/>
          </a:p>
        </p:txBody>
      </p:sp>
    </p:spTree>
    <p:extLst>
      <p:ext uri="{BB962C8B-B14F-4D97-AF65-F5344CB8AC3E}">
        <p14:creationId xmlns:p14="http://schemas.microsoft.com/office/powerpoint/2010/main" val="14683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344816" cy="432048"/>
          </a:xfrm>
          <a:solidFill>
            <a:schemeClr val="bg1"/>
          </a:solidFill>
          <a:ln>
            <a:solidFill>
              <a:schemeClr val="bg1"/>
            </a:solidFill>
          </a:ln>
        </p:spPr>
        <p:txBody>
          <a:bodyPr>
            <a:normAutofit fontScale="90000"/>
          </a:bodyPr>
          <a:lstStyle/>
          <a:p>
            <a:r>
              <a:rPr lang="en-US" dirty="0" smtClean="0"/>
              <a:t> Isochronous optics optimization</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320942" y="836712"/>
                <a:ext cx="8502116" cy="5472608"/>
              </a:xfrm>
            </p:spPr>
            <p:txBody>
              <a:bodyPr>
                <a:normAutofit lnSpcReduction="10000"/>
              </a:bodyPr>
              <a:lstStyle/>
              <a:p>
                <a:r>
                  <a:rPr lang="en-US" dirty="0" smtClean="0"/>
                  <a:t>Ideal solution:  zero dispersion and its angle in TOF detectors. </a:t>
                </a:r>
              </a:p>
              <a:p>
                <a:r>
                  <a:rPr lang="en-US" dirty="0" smtClean="0"/>
                  <a:t>But very difficult to have D=D’=0 in both long straights. Only in one - much easier, but this breaks the symmetry of a ring. Doubling the number of power supplies for quads? Not a way to go. </a:t>
                </a:r>
              </a:p>
              <a:p>
                <a:r>
                  <a:rPr lang="en-US" dirty="0" smtClean="0"/>
                  <a:t>Contribution of x-</a:t>
                </a:r>
                <a:r>
                  <a:rPr lang="en-US" dirty="0" err="1" smtClean="0"/>
                  <a:t>emittance</a:t>
                </a:r>
                <a:r>
                  <a:rPr lang="en-US" dirty="0" smtClean="0"/>
                  <a:t> to the revolution path lengthening: </a:t>
                </a:r>
              </a:p>
              <a:p>
                <a:pPr marL="0" indent="0" algn="ctr">
                  <a:buNone/>
                </a:pPr>
                <a:r>
                  <a:rPr lang="en-US" dirty="0"/>
                  <a:t> </a:t>
                </a:r>
                <a:r>
                  <a:rPr lang="en-US" dirty="0" smtClean="0"/>
                  <a:t>   </a:t>
                </a:r>
                <a14:m>
                  <m:oMath xmlns:m="http://schemas.openxmlformats.org/officeDocument/2006/math">
                    <m:sSup>
                      <m:sSupPr>
                        <m:ctrlPr>
                          <a:rPr lang="en-US" i="1" smtClean="0">
                            <a:latin typeface="Cambria Math"/>
                          </a:rPr>
                        </m:ctrlPr>
                      </m:sSupPr>
                      <m:e>
                        <m:d>
                          <m:dPr>
                            <m:ctrlPr>
                              <a:rPr lang="en-US" i="1" smtClean="0">
                                <a:latin typeface="Cambria Math"/>
                              </a:rPr>
                            </m:ctrlPr>
                          </m:dPr>
                          <m:e>
                            <m:sSub>
                              <m:sSubPr>
                                <m:ctrlPr>
                                  <a:rPr lang="en-US" i="1">
                                    <a:latin typeface="Cambria Math"/>
                                  </a:rPr>
                                </m:ctrlPr>
                              </m:sSubPr>
                              <m:e>
                                <m:r>
                                  <a:rPr lang="en-US" i="1">
                                    <a:latin typeface="Cambria Math"/>
                                    <a:ea typeface="Cambria Math"/>
                                  </a:rPr>
                                  <m:t>𝜎</m:t>
                                </m:r>
                              </m:e>
                              <m:sub>
                                <m:r>
                                  <a:rPr lang="en-US" i="1">
                                    <a:latin typeface="Cambria Math"/>
                                  </a:rPr>
                                  <m:t>𝐶</m:t>
                                </m:r>
                              </m:sub>
                            </m:sSub>
                          </m:e>
                        </m:d>
                      </m:e>
                      <m:sup>
                        <m:r>
                          <a:rPr lang="en-US" b="0" i="1" smtClean="0">
                            <a:latin typeface="Cambria Math"/>
                          </a:rPr>
                          <m:t>2</m:t>
                        </m:r>
                      </m:sup>
                    </m:sSup>
                  </m:oMath>
                </a14:m>
                <a:r>
                  <a:rPr lang="en-US" dirty="0" smtClean="0"/>
                  <a:t>=</a:t>
                </a:r>
                <a14:m>
                  <m:oMath xmlns:m="http://schemas.openxmlformats.org/officeDocument/2006/math">
                    <m:sSub>
                      <m:sSubPr>
                        <m:ctrlPr>
                          <a:rPr lang="en-US" i="1" dirty="0" smtClean="0">
                            <a:latin typeface="Cambria Math"/>
                          </a:rPr>
                        </m:ctrlPr>
                      </m:sSubPr>
                      <m:e>
                        <m:r>
                          <a:rPr lang="en-US" i="1" dirty="0" smtClean="0">
                            <a:latin typeface="Cambria Math"/>
                            <a:ea typeface="Cambria Math"/>
                          </a:rPr>
                          <m:t>𝜀</m:t>
                        </m:r>
                      </m:e>
                      <m:sub>
                        <m:r>
                          <a:rPr lang="en-US" b="0" i="1" dirty="0" smtClean="0">
                            <a:latin typeface="Cambria Math"/>
                          </a:rPr>
                          <m:t>𝑋</m:t>
                        </m:r>
                      </m:sub>
                    </m:sSub>
                    <m:sSub>
                      <m:sSubPr>
                        <m:ctrlPr>
                          <a:rPr lang="en-US" i="1" dirty="0">
                            <a:latin typeface="Cambria Math"/>
                          </a:rPr>
                        </m:ctrlPr>
                      </m:sSubPr>
                      <m:e>
                        <m:r>
                          <a:rPr lang="en-US" b="0" i="1" dirty="0" smtClean="0">
                            <a:latin typeface="Cambria Math"/>
                          </a:rPr>
                          <m:t>𝐼</m:t>
                        </m:r>
                      </m:e>
                      <m:sub>
                        <m:r>
                          <a:rPr lang="en-US" b="0" i="1" dirty="0" smtClean="0">
                            <a:latin typeface="Cambria Math"/>
                            <a:ea typeface="Cambria Math"/>
                          </a:rPr>
                          <m:t>𝐷</m:t>
                        </m:r>
                      </m:sub>
                    </m:sSub>
                    <m:d>
                      <m:dPr>
                        <m:ctrlPr>
                          <a:rPr lang="en-US" i="1" dirty="0" smtClean="0">
                            <a:latin typeface="Cambria Math"/>
                          </a:rPr>
                        </m:ctrlPr>
                      </m:dPr>
                      <m:e>
                        <m:r>
                          <a:rPr lang="en-US" b="0" i="1" dirty="0" smtClean="0">
                            <a:latin typeface="Cambria Math"/>
                          </a:rPr>
                          <m:t>1−</m:t>
                        </m:r>
                        <m:func>
                          <m:funcPr>
                            <m:ctrlPr>
                              <a:rPr lang="en-US" b="0" i="1" dirty="0" smtClean="0">
                                <a:latin typeface="Cambria Math"/>
                              </a:rPr>
                            </m:ctrlPr>
                          </m:funcPr>
                          <m:fName>
                            <m:r>
                              <m:rPr>
                                <m:sty m:val="p"/>
                              </m:rPr>
                              <a:rPr lang="en-US" b="0" i="0" dirty="0" smtClean="0">
                                <a:latin typeface="Cambria Math"/>
                              </a:rPr>
                              <m:t>cos</m:t>
                            </m:r>
                          </m:fName>
                          <m:e>
                            <m:r>
                              <a:rPr lang="en-US" b="0" i="1" dirty="0" smtClean="0">
                                <a:latin typeface="Cambria Math"/>
                                <a:ea typeface="Cambria Math"/>
                              </a:rPr>
                              <m:t>𝜇</m:t>
                            </m:r>
                          </m:e>
                        </m:func>
                      </m:e>
                    </m:d>
                  </m:oMath>
                </a14:m>
                <a:endParaRPr lang="en-US" dirty="0" smtClean="0"/>
              </a:p>
              <a:p>
                <a:pPr marL="0" indent="0">
                  <a:buNone/>
                </a:pPr>
                <a:r>
                  <a:rPr lang="en-US" dirty="0" smtClean="0"/>
                  <a:t>   Choosing nearly integer QX we can reduce </a:t>
                </a:r>
                <a14:m>
                  <m:oMath xmlns:m="http://schemas.openxmlformats.org/officeDocument/2006/math">
                    <m:sSub>
                      <m:sSubPr>
                        <m:ctrlPr>
                          <a:rPr lang="en-US" i="1">
                            <a:latin typeface="Cambria Math"/>
                          </a:rPr>
                        </m:ctrlPr>
                      </m:sSubPr>
                      <m:e>
                        <m:r>
                          <a:rPr lang="en-US" i="1">
                            <a:latin typeface="Cambria Math"/>
                            <a:ea typeface="Cambria Math"/>
                          </a:rPr>
                          <m:t>𝜎</m:t>
                        </m:r>
                      </m:e>
                      <m:sub>
                        <m:r>
                          <a:rPr lang="en-US" i="1">
                            <a:latin typeface="Cambria Math"/>
                          </a:rPr>
                          <m:t>𝐶</m:t>
                        </m:r>
                      </m:sub>
                    </m:sSub>
                  </m:oMath>
                </a14:m>
                <a:endParaRPr lang="en-US" dirty="0" smtClean="0"/>
              </a:p>
              <a:p>
                <a:endParaRPr lang="en-US" dirty="0" smtClean="0"/>
              </a:p>
              <a:p>
                <a:pPr marL="0" indent="0">
                  <a:buNone/>
                </a:pPr>
                <a:endParaRPr lang="en-US" dirty="0" smtClean="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20942" y="836712"/>
                <a:ext cx="8502116" cy="5472608"/>
              </a:xfrm>
              <a:blipFill rotWithShape="1">
                <a:blip r:embed="rId2"/>
                <a:stretch>
                  <a:fillRect l="-1650" t="-2339" r="-2152" b="-780"/>
                </a:stretch>
              </a:blipFill>
            </p:spPr>
            <p:txBody>
              <a:bodyPr/>
              <a:lstStyle/>
              <a:p>
                <a:r>
                  <a:rPr lang="ru-RU">
                    <a:noFill/>
                  </a:rPr>
                  <a:t> </a:t>
                </a:r>
              </a:p>
            </p:txBody>
          </p:sp>
        </mc:Fallback>
      </mc:AlternateContent>
    </p:spTree>
    <p:extLst>
      <p:ext uri="{BB962C8B-B14F-4D97-AF65-F5344CB8AC3E}">
        <p14:creationId xmlns:p14="http://schemas.microsoft.com/office/powerpoint/2010/main" val="347686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18571</TotalTime>
  <Words>2429</Words>
  <Application>Microsoft Office PowerPoint</Application>
  <PresentationFormat>Экран (4:3)</PresentationFormat>
  <Paragraphs>304</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Status of CR and activity at BINP  I.Koop, D.Berkaev, BINP, Novosibirsk </vt:lpstr>
      <vt:lpstr>CR status </vt:lpstr>
      <vt:lpstr>CR status, continued </vt:lpstr>
      <vt:lpstr>BINP activity</vt:lpstr>
      <vt:lpstr>Introduction</vt:lpstr>
      <vt:lpstr> Revision of the CR optics</vt:lpstr>
      <vt:lpstr>Optimizations of CR layout 1:</vt:lpstr>
      <vt:lpstr>Optimizations of CR layout 2:</vt:lpstr>
      <vt:lpstr> Isochronous optics optimization</vt:lpstr>
      <vt:lpstr>Proposed antiproton optics changes</vt:lpstr>
      <vt:lpstr>Proposed CR arc layout changes</vt:lpstr>
      <vt:lpstr>CR new layout</vt:lpstr>
      <vt:lpstr>CR layout. Cont.  </vt:lpstr>
      <vt:lpstr>CR in the tunnel </vt:lpstr>
      <vt:lpstr>BINP version of pbar optics:  Qx=4.26, Qy=3.61 </vt:lpstr>
      <vt:lpstr>BINP version of pbar optics:  Qx=4.26, Qy=3.61 </vt:lpstr>
      <vt:lpstr>BINP version of pbar optics:  Qx=4.26, Qy=3.61 </vt:lpstr>
      <vt:lpstr>BINP pbar optics:   Qx=4.26, Qy=3.61</vt:lpstr>
      <vt:lpstr>BINP version of RIB optics:  Qx=3.26, Qy=3.28 </vt:lpstr>
      <vt:lpstr>BINP version of RIB optics:  Qx=3.26, Qy=3.28 </vt:lpstr>
      <vt:lpstr>Beam sizes in dipoles BINP version of RIB optics:   Qx=3.26, Qy=3.28 </vt:lpstr>
      <vt:lpstr>BINP RIB optics:   Qx=3.26, Qy=3.28 Beam sizes in quads Q6 – Q11</vt:lpstr>
      <vt:lpstr>Презентация PowerPoint</vt:lpstr>
      <vt:lpstr>Презентация PowerPoint</vt:lpstr>
      <vt:lpstr>CR laminated sector type dipole iron </vt:lpstr>
      <vt:lpstr>3d model of CR dipole</vt:lpstr>
      <vt:lpstr>CR dipole lower yoke</vt:lpstr>
      <vt:lpstr>Презентация PowerPoint</vt:lpstr>
      <vt:lpstr>Bake-able rectangular vacuum chamber</vt:lpstr>
      <vt:lpstr>Quadrupole Magnets 1</vt:lpstr>
      <vt:lpstr>Quadrupole Magnets 2</vt:lpstr>
      <vt:lpstr>Презентация PowerPoint</vt:lpstr>
      <vt:lpstr>Beams from separators</vt:lpstr>
      <vt:lpstr>BINP approach to injection-extraction </vt:lpstr>
      <vt:lpstr>Презентация PowerPoint</vt:lpstr>
      <vt:lpstr>CR-injection (BINP proposal) </vt:lpstr>
      <vt:lpstr>Injection into CR (BINP proposal)</vt:lpstr>
      <vt:lpstr>BINP pbar extraction: Option 1</vt:lpstr>
      <vt:lpstr>BINP RIBs extraction: Option 1</vt:lpstr>
      <vt:lpstr>Injection / Extraction Kicker CR</vt:lpstr>
      <vt:lpstr>BINP activity  plan for year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first impressions on CR optics  I.Koop, BINP, Novosibirsk</dc:title>
  <dc:creator>Koop</dc:creator>
  <cp:lastModifiedBy>Koop</cp:lastModifiedBy>
  <cp:revision>155</cp:revision>
  <dcterms:created xsi:type="dcterms:W3CDTF">2013-11-17T06:47:21Z</dcterms:created>
  <dcterms:modified xsi:type="dcterms:W3CDTF">2014-11-30T18:38:51Z</dcterms:modified>
</cp:coreProperties>
</file>