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4" r:id="rId3"/>
    <p:sldId id="261" r:id="rId4"/>
    <p:sldId id="262" r:id="rId5"/>
    <p:sldId id="265" r:id="rId6"/>
    <p:sldId id="266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26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8EE36-F3FA-4AB1-97D4-E4A4442BDF1E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D91A7-776D-4A24-8230-7B731948D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576445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2014-12-09</a:t>
            </a:r>
            <a:endParaRPr lang="en-GB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9081844" y="657644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B468CD5-49D6-4BD1-8437-A3EB0A52F775}" type="slidenum">
              <a:rPr lang="en-GB" sz="1000" smtClean="0"/>
              <a:pPr algn="r"/>
              <a:t>‹#›</a:t>
            </a:fld>
            <a:r>
              <a:rPr lang="en-GB" sz="1000" dirty="0" smtClean="0"/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216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3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5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38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1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9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6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4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6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260648"/>
            <a:ext cx="8420100" cy="17281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3600" dirty="0" smtClean="0"/>
              <a:t>Some Updates on Mechanics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1800" dirty="0" smtClean="0"/>
              <a:t> </a:t>
            </a:r>
            <a:r>
              <a:rPr lang="en-GB" sz="1300" dirty="0" smtClean="0"/>
              <a:t>CM-MEC Session Dec. 2014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1600" dirty="0" smtClean="0"/>
              <a:t> </a:t>
            </a:r>
            <a:r>
              <a:rPr lang="en-GB" sz="1100" dirty="0" smtClean="0"/>
              <a:t>J. </a:t>
            </a:r>
            <a:r>
              <a:rPr lang="en-GB" sz="1100" dirty="0" err="1" smtClean="0"/>
              <a:t>Lühning</a:t>
            </a:r>
            <a:r>
              <a:rPr lang="en-GB" sz="1100" dirty="0" smtClean="0"/>
              <a:t>, GSI</a:t>
            </a:r>
            <a:endParaRPr lang="en-GB" sz="11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9484" y="2204864"/>
            <a:ext cx="7051948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Layout of a</a:t>
            </a:r>
            <a:r>
              <a:rPr lang="en-GB" sz="2400" dirty="0" smtClean="0"/>
              <a:t>uxiliary </a:t>
            </a:r>
            <a:r>
              <a:rPr lang="en-GB" sz="2400" dirty="0" smtClean="0"/>
              <a:t>platform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Set-up </a:t>
            </a:r>
            <a:r>
              <a:rPr lang="en-GB" sz="2400" dirty="0"/>
              <a:t>on upstream side of Target </a:t>
            </a:r>
            <a:r>
              <a:rPr lang="en-GB" sz="2400" dirty="0" smtClean="0"/>
              <a:t>Spectrometer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EDMS </a:t>
            </a:r>
            <a:r>
              <a:rPr lang="en-GB" sz="2400" dirty="0" smtClean="0"/>
              <a:t>status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STEP-format: Problem with very fine details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Collisions in 3D model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2149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332657"/>
            <a:ext cx="8420100" cy="648071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800" dirty="0" smtClean="0"/>
              <a:t>Layout of auxiliary platform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0552" y="1628800"/>
            <a:ext cx="8235395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800"/>
              </a:spcBef>
            </a:pPr>
            <a:r>
              <a:rPr lang="en-GB" sz="1800" dirty="0" smtClean="0"/>
              <a:t>Functional </a:t>
            </a:r>
            <a:r>
              <a:rPr lang="en-GB" sz="1800" dirty="0"/>
              <a:t>specifications </a:t>
            </a:r>
            <a:r>
              <a:rPr lang="en-GB" sz="1800" dirty="0" smtClean="0"/>
              <a:t>for </a:t>
            </a:r>
            <a:r>
              <a:rPr lang="en-GB" sz="1800" dirty="0"/>
              <a:t>auxiliary </a:t>
            </a:r>
            <a:r>
              <a:rPr lang="en-GB" sz="1800" dirty="0" smtClean="0"/>
              <a:t>platform:</a:t>
            </a:r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Estimated total weight of structure, BE-EMC, instrumented racks, cables: </a:t>
            </a:r>
            <a:r>
              <a:rPr lang="en-GB" sz="1800" dirty="0" smtClean="0"/>
              <a:t>8 tons</a:t>
            </a:r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Upper level of auxiliary platform 130 cm below beam height</a:t>
            </a:r>
            <a:endParaRPr lang="en-GB" sz="1200" dirty="0"/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Support </a:t>
            </a:r>
            <a:r>
              <a:rPr lang="en-GB" sz="1800" dirty="0" smtClean="0"/>
              <a:t>by wheels (castors), and by hinges at the big TS-upstream platform beam </a:t>
            </a:r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Estimated drag of </a:t>
            </a:r>
            <a:r>
              <a:rPr lang="en-GB" sz="1800" dirty="0"/>
              <a:t>wheels and cable </a:t>
            </a:r>
            <a:r>
              <a:rPr lang="en-GB" sz="1800" dirty="0" smtClean="0"/>
              <a:t>chains </a:t>
            </a:r>
            <a:r>
              <a:rPr lang="en-GB" sz="1800" dirty="0"/>
              <a:t>while </a:t>
            </a:r>
            <a:r>
              <a:rPr lang="en-GB" sz="1800" dirty="0" smtClean="0"/>
              <a:t>moving: </a:t>
            </a:r>
            <a:r>
              <a:rPr lang="en-GB" sz="1800" dirty="0"/>
              <a:t>5 </a:t>
            </a:r>
            <a:r>
              <a:rPr lang="en-GB" sz="1800" dirty="0" err="1"/>
              <a:t>kN</a:t>
            </a:r>
            <a:endParaRPr lang="en-GB" sz="1800" dirty="0"/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Space for cable chains underneath: width 2</a:t>
            </a:r>
            <a:r>
              <a:rPr lang="en-GB" sz="1600" dirty="0" smtClean="0"/>
              <a:t> × </a:t>
            </a:r>
            <a:r>
              <a:rPr lang="en-GB" sz="1800" dirty="0" smtClean="0"/>
              <a:t>75 cm (z-direction), outer loop diameter 80 </a:t>
            </a:r>
            <a:r>
              <a:rPr lang="en-GB" sz="1800" dirty="0" smtClean="0"/>
              <a:t>cm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21871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672" y="952525"/>
            <a:ext cx="5284787" cy="52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42950" y="116632"/>
            <a:ext cx="84201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en-GB" sz="2800" dirty="0" smtClean="0"/>
              <a:t>Set-up on upstream side of Target Spectrometer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401272" y="2781993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Upper </a:t>
            </a:r>
            <a:r>
              <a:rPr lang="en-GB" sz="1400" dirty="0"/>
              <a:t>level </a:t>
            </a:r>
            <a:r>
              <a:rPr lang="en-GB" sz="1400" dirty="0" smtClean="0"/>
              <a:t>of auxiliary platform</a:t>
            </a:r>
            <a:r>
              <a:rPr lang="en-GB" sz="1400" dirty="0"/>
              <a:t> </a:t>
            </a:r>
            <a:r>
              <a:rPr lang="en-GB" sz="1400" dirty="0" smtClean="0"/>
              <a:t>at y = -130 cm,</a:t>
            </a:r>
          </a:p>
          <a:p>
            <a:r>
              <a:rPr lang="en-GB" sz="1400" dirty="0" smtClean="0"/>
              <a:t>width: x = ±150 cm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55120" y="4572126"/>
            <a:ext cx="19183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</a:t>
            </a:r>
            <a:r>
              <a:rPr lang="en-GB" sz="1400" dirty="0" smtClean="0"/>
              <a:t>latform ends at</a:t>
            </a:r>
          </a:p>
          <a:p>
            <a:r>
              <a:rPr lang="en-GB" sz="1400" dirty="0" smtClean="0"/>
              <a:t>z = -4.3 m,</a:t>
            </a:r>
          </a:p>
          <a:p>
            <a:r>
              <a:rPr lang="en-GB" sz="1400" dirty="0" smtClean="0"/>
              <a:t>smallest distance to cave wall when passing the gate: 60cm </a:t>
            </a:r>
            <a:endParaRPr lang="en-GB" sz="14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808985" y="4797152"/>
            <a:ext cx="2592287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glow rad="101600">
              <a:schemeClr val="bg1">
                <a:lumMod val="95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953000" y="3645024"/>
            <a:ext cx="2448272" cy="100811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  <a:effectLst>
            <a:glow rad="101600">
              <a:schemeClr val="bg1">
                <a:lumMod val="95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80592" y="1412776"/>
            <a:ext cx="18983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Four racks (42U) on west side of platform</a:t>
            </a:r>
          </a:p>
          <a:p>
            <a:pPr algn="ctr"/>
            <a:r>
              <a:rPr lang="en-GB" sz="1400" dirty="0" smtClean="0"/>
              <a:t>(2 racks stacked),</a:t>
            </a:r>
            <a:endParaRPr lang="en-GB" sz="1400" dirty="0"/>
          </a:p>
          <a:p>
            <a:pPr algn="ctr"/>
            <a:r>
              <a:rPr lang="en-GB" sz="1400" dirty="0" smtClean="0"/>
              <a:t> same arrangement on east side (not shown)</a:t>
            </a:r>
            <a:endParaRPr lang="en-GB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008784" y="2492896"/>
            <a:ext cx="504056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92560" y="3140968"/>
            <a:ext cx="20882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Service platform in maintenance position,</a:t>
            </a:r>
          </a:p>
          <a:p>
            <a:pPr algn="ctr"/>
            <a:r>
              <a:rPr lang="en-GB" sz="1400" dirty="0" smtClean="0"/>
              <a:t>extension in x: 5.6 m,</a:t>
            </a:r>
          </a:p>
          <a:p>
            <a:pPr algn="ctr"/>
            <a:r>
              <a:rPr lang="en-GB" sz="1400" dirty="0" smtClean="0"/>
              <a:t>extension in z: 5.8 m,</a:t>
            </a:r>
          </a:p>
          <a:p>
            <a:pPr algn="ctr"/>
            <a:r>
              <a:rPr lang="en-GB" sz="1400" dirty="0" smtClean="0"/>
              <a:t>upper level at y = -130 cm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27639" y="4238511"/>
            <a:ext cx="193113" cy="19860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87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88970"/>
              </p:ext>
            </p:extLst>
          </p:nvPr>
        </p:nvGraphicFramePr>
        <p:xfrm>
          <a:off x="4232920" y="332656"/>
          <a:ext cx="3888432" cy="6248858"/>
        </p:xfrm>
        <a:graphic>
          <a:graphicData uri="http://schemas.openxmlformats.org/drawingml/2006/table">
            <a:tbl>
              <a:tblPr/>
              <a:tblGrid>
                <a:gridCol w="2088232"/>
                <a:gridCol w="1800200"/>
              </a:tblGrid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Component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Last update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Interaction region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2010 - 12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Target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2013 - 12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MVD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2014 - 11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STT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2014 - 11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GEM-trackers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2011 - 09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FT1 to FT6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2012 - 10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Barrel-DIRC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2014 - 11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SciTil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F-TOF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Disc-DIRC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2013 - 10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Barrel-EMC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2014 - 05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FE-EMC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2014 - 09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BE-EMC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2014 - 04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Shashlyk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-EMC 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5240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5240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5240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5240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5240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2013 - 07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Solenoid coil &amp; cryostat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2010 - 05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Iron yoke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2014 - 02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Dipole magnet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2013 - 11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Muon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counters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2012 - 03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Luminosity monitor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2012 - 09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Mechanical integration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PANDA hall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2014 - 11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6950" y="332011"/>
            <a:ext cx="2659906" cy="187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en-US" sz="2000" dirty="0"/>
              <a:t>Status of </a:t>
            </a:r>
            <a:r>
              <a:rPr lang="en-US" altLang="en-US" sz="2000" dirty="0" smtClean="0"/>
              <a:t>3D-models </a:t>
            </a:r>
            <a:r>
              <a:rPr lang="en-US" altLang="en-US" sz="2000" dirty="0"/>
              <a:t>of PANDA </a:t>
            </a:r>
            <a:r>
              <a:rPr lang="en-US" altLang="en-US" sz="2000" dirty="0" smtClean="0"/>
              <a:t>components </a:t>
            </a:r>
            <a:r>
              <a:rPr lang="en-US" altLang="en-US" sz="2000" dirty="0"/>
              <a:t>at </a:t>
            </a:r>
            <a:r>
              <a:rPr lang="en-US" altLang="en-US" sz="2000" dirty="0" smtClean="0"/>
              <a:t>EDMS</a:t>
            </a:r>
          </a:p>
          <a:p>
            <a:pPr>
              <a:lnSpc>
                <a:spcPct val="140000"/>
              </a:lnSpc>
            </a:pPr>
            <a:endParaRPr lang="en-US" altLang="en-US" sz="900" dirty="0" smtClean="0"/>
          </a:p>
          <a:p>
            <a:pPr>
              <a:lnSpc>
                <a:spcPct val="140000"/>
              </a:lnSpc>
            </a:pPr>
            <a:r>
              <a:rPr lang="en-US" altLang="en-US" sz="900" dirty="0" smtClean="0"/>
              <a:t>(2014-12-05)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19650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70819" y="116632"/>
            <a:ext cx="6764362" cy="58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en-US" sz="2000" dirty="0"/>
              <a:t>STEP-format: </a:t>
            </a:r>
            <a:r>
              <a:rPr lang="en-US" altLang="en-US" sz="2000" dirty="0" smtClean="0"/>
              <a:t>Problem </a:t>
            </a:r>
            <a:r>
              <a:rPr lang="en-US" altLang="en-US" sz="2000" dirty="0" smtClean="0"/>
              <a:t>with very fine details </a:t>
            </a:r>
            <a:endParaRPr lang="en-US" altLang="en-US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849189"/>
            <a:ext cx="65278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04728" y="483118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STP-file size 52 MB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45088" y="506876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STP-file size 3 MB</a:t>
            </a:r>
            <a:endParaRPr lang="en-GB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68624" y="5457701"/>
            <a:ext cx="712879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altLang="en-US" sz="1400" dirty="0" smtClean="0"/>
              <a:t>Storage efficiency of STEP-format on Part-level not very good.</a:t>
            </a:r>
          </a:p>
          <a:p>
            <a:pPr algn="l">
              <a:lnSpc>
                <a:spcPct val="140000"/>
              </a:lnSpc>
            </a:pPr>
            <a:r>
              <a:rPr lang="en-US" altLang="en-US" sz="1400" dirty="0" smtClean="0"/>
              <a:t>The fewer the details the better the usability.</a:t>
            </a:r>
          </a:p>
          <a:p>
            <a:pPr algn="l">
              <a:lnSpc>
                <a:spcPct val="140000"/>
              </a:lnSpc>
            </a:pPr>
            <a:r>
              <a:rPr lang="en-US" altLang="en-US" sz="1400" dirty="0" smtClean="0"/>
              <a:t>Some parts which are very rich in detail can no more be read by some CAD programs.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01942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70819" y="248171"/>
            <a:ext cx="6764362" cy="58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en-US" sz="2000" dirty="0" smtClean="0"/>
              <a:t>Some collisions in 3D model</a:t>
            </a:r>
            <a:endParaRPr lang="en-US" altLang="en-US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32" y="1196752"/>
            <a:ext cx="644652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80792" y="57332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Overview model available here:</a:t>
            </a:r>
          </a:p>
          <a:p>
            <a:r>
              <a:rPr lang="en-GB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https://edms.cern.ch/document/1347314/1</a:t>
            </a:r>
          </a:p>
        </p:txBody>
      </p:sp>
    </p:spTree>
    <p:extLst>
      <p:ext uri="{BB962C8B-B14F-4D97-AF65-F5344CB8AC3E}">
        <p14:creationId xmlns:p14="http://schemas.microsoft.com/office/powerpoint/2010/main" val="57869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A4 Paper (210x297 mm)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Some Updates on Mechanics  CM-MEC Session Dec. 2014  J. Lühning, GSI</vt:lpstr>
      <vt:lpstr>Layout of auxiliary platform</vt:lpstr>
      <vt:lpstr>PowerPoint Presentation</vt:lpstr>
      <vt:lpstr>PowerPoint Presentation</vt:lpstr>
      <vt:lpstr>PowerPoint Presentation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Luehning, Jost</dc:creator>
  <cp:lastModifiedBy>Luehning, Jost</cp:lastModifiedBy>
  <cp:revision>97</cp:revision>
  <dcterms:created xsi:type="dcterms:W3CDTF">2014-10-20T12:36:45Z</dcterms:created>
  <dcterms:modified xsi:type="dcterms:W3CDTF">2014-12-08T16:17:13Z</dcterms:modified>
</cp:coreProperties>
</file>