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62" r:id="rId2"/>
    <p:sldId id="317" r:id="rId3"/>
    <p:sldId id="270" r:id="rId4"/>
    <p:sldId id="348" r:id="rId5"/>
    <p:sldId id="309" r:id="rId6"/>
    <p:sldId id="307" r:id="rId7"/>
    <p:sldId id="308" r:id="rId8"/>
    <p:sldId id="310" r:id="rId9"/>
    <p:sldId id="358" r:id="rId10"/>
    <p:sldId id="313" r:id="rId11"/>
    <p:sldId id="292" r:id="rId12"/>
    <p:sldId id="365" r:id="rId13"/>
    <p:sldId id="321" r:id="rId14"/>
    <p:sldId id="360" r:id="rId15"/>
    <p:sldId id="361" r:id="rId16"/>
    <p:sldId id="363" r:id="rId17"/>
    <p:sldId id="329" r:id="rId18"/>
    <p:sldId id="330" r:id="rId19"/>
    <p:sldId id="367" r:id="rId20"/>
    <p:sldId id="331" r:id="rId21"/>
    <p:sldId id="31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>
      <p:cViewPr>
        <p:scale>
          <a:sx n="46" d="100"/>
          <a:sy n="46" d="100"/>
        </p:scale>
        <p:origin x="-135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106A-7036-42F5-9BFF-C5A92CF0359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CBD2-F36A-4349-A4B4-F0A6DBDDF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CBD2-F36A-4349-A4B4-F0A6DBDDF7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4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1972-5AF2-4F95-ABB0-52042618EC80}" type="datetime1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1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EB6C-3B66-42E8-92B8-FE4D6F612136}" type="datetime1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0632-857B-45CF-A11A-E6E3626C17B3}" type="datetime1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BB36-E8F8-4A8E-B11A-8BFC26C811BD}" type="datetime1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BE1-15F1-4755-A5DA-2DB768879E94}" type="datetime1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5975-8C0C-4A30-AB5F-04790B9BCA86}" type="datetime1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6C32-C3D8-40A5-ACF9-1ADD914493D8}" type="datetime1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3D-B8D4-4CB4-8C13-1F79FE78A1A9}" type="datetime1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3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D0C6-1EC7-4EF3-8EFF-66EA9239C55B}" type="datetime1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0A7B-3B6B-4F64-BCC7-375B097979D5}" type="datetime1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7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317F-8EA0-41A1-A3EE-05652C5BE959}" type="datetime1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FB4F-EF47-45C9-89EA-A1A1F4421CFE}" type="datetime1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dropboxusercontent.com/u/14556206/PANDA_Yoke_drawings_eng.ZIP" TargetMode="External"/><Relationship Id="rId2" Type="http://schemas.openxmlformats.org/officeDocument/2006/relationships/hyperlink" Target="https://edms.cern.c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 Magnet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mechanics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yoke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Evgeny Koshurnikov, </a:t>
            </a:r>
          </a:p>
          <a:p>
            <a:r>
              <a:rPr lang="en-US" dirty="0" err="1"/>
              <a:t>Jülich</a:t>
            </a:r>
            <a:r>
              <a:rPr lang="en-US" dirty="0"/>
              <a:t> </a:t>
            </a:r>
          </a:p>
          <a:p>
            <a:r>
              <a:rPr lang="en-US" dirty="0"/>
              <a:t>December </a:t>
            </a:r>
            <a:r>
              <a:rPr lang="en-US" dirty="0" smtClean="0"/>
              <a:t>10, </a:t>
            </a:r>
            <a:r>
              <a:rPr lang="en-US" dirty="0"/>
              <a:t>2014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09513"/>
            <a:ext cx="496855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i="1" dirty="0">
                <a:solidFill>
                  <a:prstClr val="black">
                    <a:tint val="75000"/>
                  </a:prstClr>
                </a:solidFill>
              </a:rPr>
              <a:t>Joint Institute for Nuclear Research  (</a:t>
            </a:r>
            <a:r>
              <a:rPr lang="en-US" i="1" dirty="0" err="1">
                <a:solidFill>
                  <a:prstClr val="black">
                    <a:tint val="75000"/>
                  </a:prstClr>
                </a:solidFill>
              </a:rPr>
              <a:t>Dubna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JINR_log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95742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2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Load Cases of the yoke for FE analysis 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31796"/>
              </p:ext>
            </p:extLst>
          </p:nvPr>
        </p:nvGraphicFramePr>
        <p:xfrm>
          <a:off x="179510" y="1340765"/>
          <a:ext cx="8640959" cy="496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704"/>
                <a:gridCol w="719827"/>
                <a:gridCol w="719827"/>
                <a:gridCol w="359913"/>
                <a:gridCol w="431489"/>
                <a:gridCol w="431489"/>
                <a:gridCol w="359913"/>
                <a:gridCol w="359913"/>
                <a:gridCol w="359913"/>
                <a:gridCol w="503574"/>
                <a:gridCol w="360421"/>
                <a:gridCol w="289352"/>
                <a:gridCol w="431489"/>
                <a:gridCol w="431997"/>
                <a:gridCol w="431997"/>
                <a:gridCol w="431489"/>
                <a:gridCol w="359913"/>
                <a:gridCol w="359913"/>
                <a:gridCol w="359913"/>
                <a:gridCol w="359913"/>
              </a:tblGrid>
              <a:tr h="73832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LC#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Support scheme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 position and fixation type*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load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Magnetic forces are applied to the yoke and to the coil at maximal current and for nominal position of the cryostat 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Magnetic forces applied to the cryostat and to the yoke at maximal current due to tolerable misalignments of the cryostat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Horizontal seismic forces (acceleration) applied to the yoke parts and to the cryostat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Run over an on-path irregularity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of 1 mm in height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Separation of platform beams due to misalignment of the  rails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Doors at the cornices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Doors weight is applied to the barrel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(without stiffness)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Doors stiffness is applied (without weight)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r>
                        <a:rPr lang="en-US" sz="600" baseline="-25000">
                          <a:effectLst/>
                        </a:rPr>
                        <a:t>X </a:t>
                      </a:r>
                      <a:r>
                        <a:rPr lang="en-US" sz="600">
                          <a:effectLst/>
                        </a:rPr>
                        <a:t>=</a:t>
                      </a:r>
                      <a:r>
                        <a:rPr lang="ru-RU" sz="600">
                          <a:effectLst/>
                        </a:rPr>
                        <a:t> -</a:t>
                      </a:r>
                      <a:r>
                        <a:rPr lang="en-US" sz="600">
                          <a:effectLst/>
                        </a:rPr>
                        <a:t>45 kN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r>
                        <a:rPr lang="en-US" sz="600" baseline="-25000">
                          <a:effectLst/>
                        </a:rPr>
                        <a:t>Y </a:t>
                      </a:r>
                      <a:r>
                        <a:rPr lang="en-US" sz="600">
                          <a:effectLst/>
                        </a:rPr>
                        <a:t>= +45 kN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r>
                        <a:rPr lang="en-US" sz="600" baseline="-25000">
                          <a:effectLst/>
                        </a:rPr>
                        <a:t>Z </a:t>
                      </a:r>
                      <a:r>
                        <a:rPr lang="en-US" sz="600">
                          <a:effectLst/>
                        </a:rPr>
                        <a:t>= -100 kN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baseline="-25000">
                          <a:effectLst/>
                        </a:rPr>
                        <a:t>X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0.75 m\s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baseline="-25000">
                          <a:effectLst/>
                        </a:rPr>
                        <a:t>Z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0.75 m\s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Two supports for every platform beam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(magnet transportation)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Fife </a:t>
                      </a:r>
                      <a:r>
                        <a:rPr lang="en-US" sz="600" dirty="0">
                          <a:effectLst/>
                        </a:rPr>
                        <a:t>steady-state supports for every platform beam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(magnet assembly and magnet operation)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of the yoke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of cryostat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of the inner detectors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11 </a:t>
                      </a:r>
                      <a:r>
                        <a:rPr lang="en-US" sz="600">
                          <a:effectLst/>
                        </a:rPr>
                        <a:t>= +1mm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11</a:t>
                      </a:r>
                      <a:r>
                        <a:rPr lang="en-US" sz="600">
                          <a:effectLst/>
                        </a:rPr>
                        <a:t>= -1mm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12 </a:t>
                      </a:r>
                      <a:r>
                        <a:rPr lang="en-US" sz="600">
                          <a:effectLst/>
                        </a:rPr>
                        <a:t>= +1mm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12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1mm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52</a:t>
                      </a:r>
                      <a:r>
                        <a:rPr lang="ru-RU" sz="600">
                          <a:effectLst/>
                        </a:rPr>
                        <a:t>**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53*</a:t>
                      </a:r>
                      <a:r>
                        <a:rPr lang="ru-RU" sz="6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55</a:t>
                      </a:r>
                      <a:r>
                        <a:rPr lang="en-US" sz="600">
                          <a:effectLst/>
                        </a:rPr>
                        <a:t>*</a:t>
                      </a:r>
                      <a:r>
                        <a:rPr lang="ru-RU" sz="6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81***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82****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r>
                        <a:rPr lang="en-US" sz="6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r>
                        <a:rPr lang="en-US" sz="6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r>
                        <a:rPr lang="en-US" sz="6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safety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fixation units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991605"/>
              </p:ext>
            </p:extLst>
          </p:nvPr>
        </p:nvGraphicFramePr>
        <p:xfrm>
          <a:off x="755576" y="1628800"/>
          <a:ext cx="7632850" cy="3755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311"/>
                <a:gridCol w="2918073"/>
                <a:gridCol w="864096"/>
                <a:gridCol w="648073"/>
                <a:gridCol w="1583687"/>
                <a:gridCol w="1080610"/>
              </a:tblGrid>
              <a:tr h="90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η</a:t>
                      </a:r>
                      <a:r>
                        <a:rPr lang="en-US" sz="1800" baseline="-25000">
                          <a:effectLst/>
                        </a:rPr>
                        <a:t>tension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η</a:t>
                      </a:r>
                      <a:r>
                        <a:rPr lang="en-US" sz="1800" baseline="-25000">
                          <a:effectLst/>
                        </a:rPr>
                        <a:t>shear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Position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Load case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7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Barrel bolts </a:t>
                      </a:r>
                      <a:r>
                        <a:rPr lang="en-US" sz="1800" dirty="0" smtClean="0">
                          <a:effectLst/>
                        </a:rPr>
                        <a:t>                  M24x2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B5(W8/W1)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LC67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2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Platform bolts </a:t>
                      </a:r>
                      <a:r>
                        <a:rPr lang="en-US" sz="1800" dirty="0" smtClean="0">
                          <a:effectLst/>
                        </a:rPr>
                        <a:t>              M24x2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B8P2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LC63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78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Cryostat support </a:t>
                      </a:r>
                      <a:r>
                        <a:rPr lang="en-US" sz="1800" dirty="0" smtClean="0">
                          <a:effectLst/>
                        </a:rPr>
                        <a:t>boltsM24x2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B6CR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5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Space frame </a:t>
                      </a:r>
                      <a:r>
                        <a:rPr lang="en-US" sz="1800" dirty="0" smtClean="0">
                          <a:effectLst/>
                        </a:rPr>
                        <a:t>bolts        M24x2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B7(W2/F2PL2)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LC85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Door/barrel </a:t>
                      </a:r>
                      <a:r>
                        <a:rPr lang="en-US" sz="1800" dirty="0" smtClean="0">
                          <a:effectLst/>
                        </a:rPr>
                        <a:t>bolts         M36x3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B1(D1/W3)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LC64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6.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Door wings </a:t>
                      </a:r>
                      <a:r>
                        <a:rPr lang="en-US" sz="1800" dirty="0" smtClean="0">
                          <a:effectLst/>
                        </a:rPr>
                        <a:t>bolts           M36x3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B1(D11/D12)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LC83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99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η</a:t>
                      </a:r>
                      <a:r>
                        <a:rPr lang="en-US" sz="3200" b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min=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B8P2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LC63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532" y="1268760"/>
            <a:ext cx="8229600" cy="47589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W</a:t>
            </a:r>
            <a:r>
              <a:rPr lang="en-GB" sz="2800" b="1" dirty="0" err="1"/>
              <a:t>orks</a:t>
            </a:r>
            <a:r>
              <a:rPr lang="en-GB" sz="2800" b="1" dirty="0"/>
              <a:t> </a:t>
            </a:r>
            <a:r>
              <a:rPr lang="en-GB" sz="2800" b="1" dirty="0" smtClean="0"/>
              <a:t>started and </a:t>
            </a:r>
            <a:r>
              <a:rPr lang="en-GB" sz="2800" b="1" dirty="0" smtClean="0"/>
              <a:t>performed </a:t>
            </a:r>
            <a:r>
              <a:rPr lang="en-GB" sz="2800" b="1" dirty="0"/>
              <a:t>in 2014</a:t>
            </a:r>
            <a:endParaRPr lang="ru-RU" sz="2800" b="1" dirty="0"/>
          </a:p>
          <a:p>
            <a:pPr marL="846138" lvl="1" indent="-446088">
              <a:buFont typeface="Wingdings" panose="05000000000000000000" pitchFamily="2" charset="2"/>
              <a:buChar char="Ø"/>
            </a:pPr>
            <a:r>
              <a:rPr lang="en-US" sz="2400" b="1" dirty="0"/>
              <a:t>Cryostat</a:t>
            </a:r>
            <a:r>
              <a:rPr lang="en-US" sz="2400" dirty="0"/>
              <a:t> </a:t>
            </a:r>
            <a:endParaRPr lang="en-US" sz="2400" b="1" dirty="0"/>
          </a:p>
          <a:p>
            <a:pPr lvl="2" indent="-342900">
              <a:spcBef>
                <a:spcPts val="0"/>
              </a:spcBef>
            </a:pPr>
            <a:r>
              <a:rPr lang="en-US" dirty="0"/>
              <a:t>Design of vacuum shells, thermal screen, suspension system and target entry unit; </a:t>
            </a:r>
          </a:p>
          <a:p>
            <a:pPr lvl="2" indent="-342900">
              <a:spcBef>
                <a:spcPts val="0"/>
              </a:spcBef>
            </a:pPr>
            <a:r>
              <a:rPr lang="en-US" dirty="0"/>
              <a:t>Stress analysis of the cryostat shells;</a:t>
            </a:r>
          </a:p>
          <a:p>
            <a:pPr lvl="2" indent="-342900">
              <a:spcBef>
                <a:spcPts val="0"/>
              </a:spcBef>
            </a:pPr>
            <a:r>
              <a:rPr lang="en-US" dirty="0"/>
              <a:t>Stress analysis of the suspension units </a:t>
            </a:r>
          </a:p>
          <a:p>
            <a:pPr marL="762000" lvl="1" indent="-361950">
              <a:buFont typeface="Wingdings" panose="05000000000000000000" pitchFamily="2" charset="2"/>
              <a:buChar char="Ø"/>
            </a:pPr>
            <a:r>
              <a:rPr lang="en-US" sz="2400" b="1" dirty="0"/>
              <a:t>Control Dewar and Chimney</a:t>
            </a:r>
          </a:p>
          <a:p>
            <a:pPr lvl="2" indent="-342900"/>
            <a:r>
              <a:rPr lang="en-US" dirty="0"/>
              <a:t>Design of vacuum shells, pipe and valve</a:t>
            </a:r>
            <a:r>
              <a:rPr lang="ru-RU" dirty="0"/>
              <a:t> </a:t>
            </a:r>
            <a:r>
              <a:rPr lang="en-US" dirty="0"/>
              <a:t>system,  Cryostat/</a:t>
            </a:r>
            <a:r>
              <a:rPr lang="en-US" dirty="0" err="1"/>
              <a:t>Contr.Dewar</a:t>
            </a:r>
            <a:r>
              <a:rPr lang="en-US" dirty="0"/>
              <a:t> tubing;</a:t>
            </a:r>
            <a:endParaRPr lang="en-US" b="1" dirty="0"/>
          </a:p>
          <a:p>
            <a:pPr lvl="2" indent="-342900"/>
            <a:r>
              <a:rPr lang="en-US" dirty="0"/>
              <a:t>Stress analysis of the control Dewar shell</a:t>
            </a:r>
            <a:r>
              <a:rPr lang="en-US" sz="1600" dirty="0"/>
              <a:t>;</a:t>
            </a:r>
          </a:p>
          <a:p>
            <a:pPr marL="762000" lvl="1" indent="-361950">
              <a:buFont typeface="Wingdings" panose="05000000000000000000" pitchFamily="2" charset="2"/>
              <a:buChar char="Ø"/>
            </a:pPr>
            <a:r>
              <a:rPr lang="en-US" sz="2400" b="1" dirty="0"/>
              <a:t>Cooling system of the solenoid </a:t>
            </a:r>
          </a:p>
          <a:p>
            <a:pPr lvl="2" indent="-342900">
              <a:spcBef>
                <a:spcPts val="0"/>
              </a:spcBef>
            </a:pPr>
            <a:r>
              <a:rPr lang="en-US" dirty="0"/>
              <a:t>Computations of natural convection mode; </a:t>
            </a:r>
          </a:p>
          <a:p>
            <a:pPr lvl="2" indent="-342900">
              <a:spcBef>
                <a:spcPts val="0"/>
              </a:spcBef>
            </a:pPr>
            <a:r>
              <a:rPr lang="en-US" dirty="0"/>
              <a:t>Analysis </a:t>
            </a:r>
            <a:r>
              <a:rPr lang="en-US" dirty="0" smtClean="0"/>
              <a:t>of cooling efficiency of </a:t>
            </a:r>
            <a:r>
              <a:rPr lang="en-US" dirty="0"/>
              <a:t>the coil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E.Koshurnikv</a:t>
            </a:r>
            <a:r>
              <a:rPr lang="en-GB" dirty="0" smtClean="0"/>
              <a:t>, </a:t>
            </a:r>
            <a:r>
              <a:rPr lang="en-GB" dirty="0" err="1" smtClean="0"/>
              <a:t>Julich</a:t>
            </a:r>
            <a:r>
              <a:rPr lang="en-GB" dirty="0" smtClean="0"/>
              <a:t>, 9.12.2014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1816" y="450501"/>
            <a:ext cx="7750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and cooling system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8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3517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and control Dewar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13</a:t>
            </a:fld>
            <a:endParaRPr lang="ru-RU"/>
          </a:p>
        </p:txBody>
      </p:sp>
      <p:pic>
        <p:nvPicPr>
          <p:cNvPr id="8194" name="Picture 2" descr="C:\Users\11\Desktop\Solenoid12d_3D(1,00)_(Cryostat)\Solenoid12d_3D(1,00)_(EA_Cryostat)-1_WHI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r="13258"/>
          <a:stretch/>
        </p:blipFill>
        <p:spPr bwMode="auto">
          <a:xfrm>
            <a:off x="395536" y="980728"/>
            <a:ext cx="4248472" cy="53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26" y="1254494"/>
            <a:ext cx="3320205" cy="390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5445224"/>
            <a:ext cx="3754760" cy="680939"/>
          </a:xfrm>
        </p:spPr>
        <p:txBody>
          <a:bodyPr>
            <a:normAutofit/>
          </a:bodyPr>
          <a:lstStyle/>
          <a:p>
            <a:r>
              <a:rPr lang="en-US" sz="1600" b="1" dirty="0" err="1"/>
              <a:t>Coil&amp;Cryostat</a:t>
            </a:r>
            <a:r>
              <a:rPr lang="en-US" sz="1600" b="1" dirty="0"/>
              <a:t> weight       ~100 </a:t>
            </a:r>
            <a:r>
              <a:rPr lang="en-US" sz="1600" b="1" dirty="0" err="1"/>
              <a:t>kN</a:t>
            </a:r>
            <a:endParaRPr lang="en-US" sz="1600" b="1" dirty="0"/>
          </a:p>
          <a:p>
            <a:r>
              <a:rPr lang="en-US" sz="1600" b="1" dirty="0"/>
              <a:t>Control Dewar weight       ~40 </a:t>
            </a:r>
            <a:r>
              <a:rPr lang="en-US" sz="1600" b="1" dirty="0" err="1"/>
              <a:t>kN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53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screen of the cryostat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Julich, 9.12.2014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14</a:t>
            </a:fld>
            <a:endParaRPr lang="ru-RU" dirty="0"/>
          </a:p>
        </p:txBody>
      </p:sp>
      <p:pic>
        <p:nvPicPr>
          <p:cNvPr id="5122" name="Picture 2" descr="C:\Users\11\Desktop\Криостат и Контрольный Дьюар PANDA\Solenoid12d_3D(1,00)_(Cryostat)_(Chimney_Box)_(Radiation_Shield)_NEW_(Pics)\Solenoid12d_3D(1,00)_(Cryostat)_(Chimney_Box)_(Radiation_Shield)_NEW-1a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7" y="2134660"/>
            <a:ext cx="3450313" cy="28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20974"/>
            <a:ext cx="3449479" cy="28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Арка 6"/>
          <p:cNvSpPr/>
          <p:nvPr/>
        </p:nvSpPr>
        <p:spPr>
          <a:xfrm>
            <a:off x="7634287" y="3378706"/>
            <a:ext cx="787179" cy="599733"/>
          </a:xfrm>
          <a:prstGeom prst="blockArc">
            <a:avLst>
              <a:gd name="adj1" fmla="val 17209495"/>
              <a:gd name="adj2" fmla="val 5"/>
              <a:gd name="adj3" fmla="val 1306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flipH="1">
            <a:off x="7728010" y="3378705"/>
            <a:ext cx="787179" cy="599733"/>
          </a:xfrm>
          <a:prstGeom prst="blockArc">
            <a:avLst>
              <a:gd name="adj1" fmla="val 17209495"/>
              <a:gd name="adj2" fmla="val 5"/>
              <a:gd name="adj3" fmla="val 1306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flipH="1" flipV="1">
            <a:off x="7728011" y="3472430"/>
            <a:ext cx="787179" cy="599733"/>
          </a:xfrm>
          <a:prstGeom prst="blockArc">
            <a:avLst>
              <a:gd name="adj1" fmla="val 17209495"/>
              <a:gd name="adj2" fmla="val 5"/>
              <a:gd name="adj3" fmla="val 1306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5400000">
            <a:off x="7728012" y="3378707"/>
            <a:ext cx="787179" cy="599733"/>
          </a:xfrm>
          <a:prstGeom prst="blockArc">
            <a:avLst>
              <a:gd name="adj1" fmla="val 17209495"/>
              <a:gd name="adj2" fmla="val 21352570"/>
              <a:gd name="adj3" fmla="val 153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0801" y="2420888"/>
            <a:ext cx="163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screen four blocks</a:t>
            </a:r>
            <a:endParaRPr lang="ru-RU" dirty="0"/>
          </a:p>
        </p:txBody>
      </p:sp>
      <p:sp>
        <p:nvSpPr>
          <p:cNvPr id="10" name="Дуга 9"/>
          <p:cNvSpPr/>
          <p:nvPr/>
        </p:nvSpPr>
        <p:spPr>
          <a:xfrm>
            <a:off x="7763713" y="3314546"/>
            <a:ext cx="746650" cy="693455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238998" y="4571441"/>
            <a:ext cx="1905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dI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≤400A/</a:t>
            </a:r>
            <a:r>
              <a:rPr lang="en-US" sz="2000" dirty="0" err="1" smtClean="0"/>
              <a:t>sek</a:t>
            </a:r>
            <a:endParaRPr lang="en-US" sz="2000" dirty="0" smtClean="0"/>
          </a:p>
          <a:p>
            <a:r>
              <a:rPr lang="en-US" sz="2400" dirty="0" err="1" smtClean="0"/>
              <a:t>I</a:t>
            </a:r>
            <a:r>
              <a:rPr lang="en-US" sz="1100" dirty="0" err="1" smtClean="0"/>
              <a:t>eddy</a:t>
            </a:r>
            <a:r>
              <a:rPr lang="en-US" sz="1100" dirty="0" smtClean="0"/>
              <a:t> </a:t>
            </a:r>
            <a:r>
              <a:rPr lang="en-US" sz="1100" dirty="0" err="1" smtClean="0"/>
              <a:t>curr</a:t>
            </a:r>
            <a:r>
              <a:rPr lang="en-US" sz="2000" dirty="0" smtClean="0"/>
              <a:t>&lt;10 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289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31" y="160552"/>
            <a:ext cx="8229600" cy="79878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Passageways for Target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Julich, 9.12.2014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15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" y="1412776"/>
            <a:ext cx="4391594" cy="36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89" y="2708920"/>
            <a:ext cx="4392136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3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Julich, 9.12.2014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16</a:t>
            </a:fld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708065" cy="30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68" y="3122081"/>
            <a:ext cx="3942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9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Bending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radial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 ties after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 down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37297" y="6356350"/>
            <a:ext cx="2133600" cy="365125"/>
          </a:xfrm>
        </p:spPr>
        <p:txBody>
          <a:bodyPr/>
          <a:lstStyle/>
          <a:p>
            <a:fld id="{30E7B55E-BB14-4AA8-8B21-643004AD1E29}" type="slidenum">
              <a:rPr lang="ru-RU" smtClean="0"/>
              <a:t>17</a:t>
            </a:fld>
            <a:endParaRPr lang="ru-RU"/>
          </a:p>
        </p:txBody>
      </p:sp>
      <p:pic>
        <p:nvPicPr>
          <p:cNvPr id="118" name="Рисунок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276872"/>
            <a:ext cx="3528392" cy="2880320"/>
          </a:xfrm>
          <a:prstGeom prst="rect">
            <a:avLst/>
          </a:prstGeom>
        </p:spPr>
      </p:pic>
      <p:pic>
        <p:nvPicPr>
          <p:cNvPr id="8194" name="Picture 2" descr="C:\Users\11\Desktop\Деформирование тяг (без предварит изгиба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41" y="2276872"/>
            <a:ext cx="362707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2020" y="294054"/>
            <a:ext cx="2526960" cy="21708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Maximal stresses in the ties of the suspension system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18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498134" y="2647585"/>
            <a:ext cx="4524375" cy="3686177"/>
            <a:chOff x="4524375" y="2500311"/>
            <a:chExt cx="4638675" cy="382905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524375" y="2500311"/>
              <a:ext cx="4638675" cy="3829052"/>
              <a:chOff x="4524375" y="2500311"/>
              <a:chExt cx="4638675" cy="3829052"/>
            </a:xfrm>
          </p:grpSpPr>
          <p:pic>
            <p:nvPicPr>
              <p:cNvPr id="10" name="Рисунок 9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81600" y="2933699"/>
                <a:ext cx="3589337" cy="2802255"/>
              </a:xfrm>
              <a:prstGeom prst="rect">
                <a:avLst/>
              </a:prstGeom>
            </p:spPr>
          </p:pic>
          <p:sp>
            <p:nvSpPr>
              <p:cNvPr id="11" name="Прямоугольная выноска 10"/>
              <p:cNvSpPr/>
              <p:nvPr/>
            </p:nvSpPr>
            <p:spPr>
              <a:xfrm>
                <a:off x="4524375" y="3314700"/>
                <a:ext cx="781050" cy="295275"/>
              </a:xfrm>
              <a:prstGeom prst="wedgeRectCallout">
                <a:avLst>
                  <a:gd name="adj1" fmla="val 70631"/>
                  <a:gd name="adj2" fmla="val 208548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Calibri"/>
                    <a:cs typeface="Times New Roman"/>
                  </a:rPr>
                  <a:t>RV4_top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Прямоугольная выноска 11"/>
              <p:cNvSpPr/>
              <p:nvPr/>
            </p:nvSpPr>
            <p:spPr>
              <a:xfrm>
                <a:off x="5381625" y="3024188"/>
                <a:ext cx="781050" cy="285750"/>
              </a:xfrm>
              <a:prstGeom prst="wedgeRectCallout">
                <a:avLst>
                  <a:gd name="adj1" fmla="val 14532"/>
                  <a:gd name="adj2" fmla="val 17166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Calibri"/>
                    <a:cs typeface="Times New Roman"/>
                  </a:rPr>
                  <a:t>RG4_top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Прямоугольная выноска 12"/>
              <p:cNvSpPr/>
              <p:nvPr/>
            </p:nvSpPr>
            <p:spPr>
              <a:xfrm>
                <a:off x="6038850" y="2786061"/>
                <a:ext cx="781050" cy="295275"/>
              </a:xfrm>
              <a:prstGeom prst="wedgeRectCallout">
                <a:avLst>
                  <a:gd name="adj1" fmla="val 53558"/>
                  <a:gd name="adj2" fmla="val 127904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Calibri"/>
                    <a:cs typeface="Times New Roman"/>
                  </a:rPr>
                  <a:t>RV3_top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" name="Прямоугольная выноска 13"/>
              <p:cNvSpPr/>
              <p:nvPr/>
            </p:nvSpPr>
            <p:spPr>
              <a:xfrm>
                <a:off x="7372350" y="2500311"/>
                <a:ext cx="781050" cy="285750"/>
              </a:xfrm>
              <a:prstGeom prst="wedgeRectCallout">
                <a:avLst>
                  <a:gd name="adj1" fmla="val -65955"/>
                  <a:gd name="adj2" fmla="val 14499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Calibri"/>
                    <a:cs typeface="Times New Roman"/>
                  </a:rPr>
                  <a:t>RG3_top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" name="Прямоугольная выноска 14"/>
              <p:cNvSpPr/>
              <p:nvPr/>
            </p:nvSpPr>
            <p:spPr>
              <a:xfrm>
                <a:off x="8362950" y="2871788"/>
                <a:ext cx="781050" cy="285750"/>
              </a:xfrm>
              <a:prstGeom prst="wedgeRectCallout">
                <a:avLst>
                  <a:gd name="adj1" fmla="val -81809"/>
                  <a:gd name="adj2" fmla="val 10499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Calibri"/>
                    <a:cs typeface="Times New Roman"/>
                  </a:rPr>
                  <a:t>RG2_top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6" name="Прямоугольная выноска 15"/>
              <p:cNvSpPr/>
              <p:nvPr/>
            </p:nvSpPr>
            <p:spPr>
              <a:xfrm>
                <a:off x="8401050" y="3314699"/>
                <a:ext cx="762000" cy="295275"/>
              </a:xfrm>
              <a:prstGeom prst="wedgeRectCallout">
                <a:avLst>
                  <a:gd name="adj1" fmla="val -25983"/>
                  <a:gd name="adj2" fmla="val 101764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100" dirty="0">
                    <a:effectLst/>
                    <a:latin typeface="Times New Roman"/>
                    <a:ea typeface="Calibri"/>
                    <a:cs typeface="Times New Roman"/>
                  </a:rPr>
                  <a:t>RV2_top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7" name="Прямоугольная выноска 16"/>
              <p:cNvSpPr/>
              <p:nvPr/>
            </p:nvSpPr>
            <p:spPr>
              <a:xfrm>
                <a:off x="8382000" y="5105400"/>
                <a:ext cx="781050" cy="285750"/>
              </a:xfrm>
              <a:prstGeom prst="wedgeRectCallout">
                <a:avLst>
                  <a:gd name="adj1" fmla="val -44004"/>
                  <a:gd name="adj2" fmla="val -1316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Calibri"/>
                    <a:cs typeface="Times New Roman"/>
                  </a:rPr>
                  <a:t>RV2_bot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8" name="Прямоугольная выноска 17"/>
              <p:cNvSpPr/>
              <p:nvPr/>
            </p:nvSpPr>
            <p:spPr>
              <a:xfrm>
                <a:off x="7972425" y="5450204"/>
                <a:ext cx="781050" cy="285750"/>
              </a:xfrm>
              <a:prstGeom prst="wedgeRectCallout">
                <a:avLst>
                  <a:gd name="adj1" fmla="val -29370"/>
                  <a:gd name="adj2" fmla="val -185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Calibri"/>
                    <a:cs typeface="Times New Roman"/>
                  </a:rPr>
                  <a:t>RG2_bot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" name="Прямоугольная выноска 18"/>
              <p:cNvSpPr/>
              <p:nvPr/>
            </p:nvSpPr>
            <p:spPr>
              <a:xfrm>
                <a:off x="7839075" y="6024563"/>
                <a:ext cx="781050" cy="295275"/>
              </a:xfrm>
              <a:prstGeom prst="wedgeRectCallout">
                <a:avLst>
                  <a:gd name="adj1" fmla="val -130589"/>
                  <a:gd name="adj2" fmla="val -559194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Calibri"/>
                    <a:cs typeface="Times New Roman"/>
                  </a:rPr>
                  <a:t>RV1_top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0" name="Прямоугольная выноска 19"/>
              <p:cNvSpPr/>
              <p:nvPr/>
            </p:nvSpPr>
            <p:spPr>
              <a:xfrm>
                <a:off x="6981825" y="6034088"/>
                <a:ext cx="781050" cy="285750"/>
              </a:xfrm>
              <a:prstGeom prst="wedgeRectCallout">
                <a:avLst>
                  <a:gd name="adj1" fmla="val -9857"/>
                  <a:gd name="adj2" fmla="val -278334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Calibri"/>
                    <a:cs typeface="Times New Roman"/>
                  </a:rPr>
                  <a:t>RV1_bot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1" name="Прямоугольная выноска 20"/>
              <p:cNvSpPr/>
              <p:nvPr/>
            </p:nvSpPr>
            <p:spPr>
              <a:xfrm>
                <a:off x="6162675" y="6043613"/>
                <a:ext cx="781050" cy="285750"/>
              </a:xfrm>
              <a:prstGeom prst="wedgeRectCallout">
                <a:avLst>
                  <a:gd name="adj1" fmla="val 10874"/>
                  <a:gd name="adj2" fmla="val -178334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Calibri"/>
                    <a:cs typeface="Times New Roman"/>
                  </a:rPr>
                  <a:t>RG1_bot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2" name="Прямоугольная выноска 21"/>
              <p:cNvSpPr/>
              <p:nvPr/>
            </p:nvSpPr>
            <p:spPr>
              <a:xfrm>
                <a:off x="4991100" y="5762626"/>
                <a:ext cx="781050" cy="285750"/>
              </a:xfrm>
              <a:prstGeom prst="wedgeRectCallout">
                <a:avLst>
                  <a:gd name="adj1" fmla="val 53557"/>
                  <a:gd name="adj2" fmla="val -158334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effectLst/>
                    <a:latin typeface="Times New Roman"/>
                    <a:ea typeface="Calibri"/>
                    <a:cs typeface="Times New Roman"/>
                  </a:rPr>
                  <a:t>RG4_bot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9" name="Прямоугольная выноска 8"/>
            <p:cNvSpPr/>
            <p:nvPr/>
          </p:nvSpPr>
          <p:spPr>
            <a:xfrm>
              <a:off x="6981825" y="3462338"/>
              <a:ext cx="781050" cy="285750"/>
            </a:xfrm>
            <a:prstGeom prst="wedgeRectCallout">
              <a:avLst>
                <a:gd name="adj1" fmla="val -70834"/>
                <a:gd name="adj2" fmla="val 11499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 smtClean="0">
                  <a:effectLst/>
                  <a:latin typeface="Times New Roman"/>
                  <a:ea typeface="Calibri"/>
                  <a:cs typeface="Times New Roman"/>
                </a:rPr>
                <a:t>RG1_top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886359"/>
              </p:ext>
            </p:extLst>
          </p:nvPr>
        </p:nvGraphicFramePr>
        <p:xfrm>
          <a:off x="85835" y="191281"/>
          <a:ext cx="5807710" cy="2663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380"/>
                <a:gridCol w="754380"/>
                <a:gridCol w="723900"/>
                <a:gridCol w="723900"/>
                <a:gridCol w="723900"/>
                <a:gridCol w="723900"/>
                <a:gridCol w="723900"/>
                <a:gridCol w="679450"/>
              </a:tblGrid>
              <a:tr h="0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W/o pre-bending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Pre-bending in z direction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Pre-bending in z direction and in plane XY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Stress</a:t>
                      </a:r>
                      <a:r>
                        <a:rPr lang="ru-RU" sz="1600" kern="1200">
                          <a:effectLst/>
                        </a:rPr>
                        <a:t>, </a:t>
                      </a:r>
                      <a:r>
                        <a:rPr lang="en-US" sz="1600" kern="1200">
                          <a:effectLst/>
                        </a:rPr>
                        <a:t>MPa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Safety factor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Stress</a:t>
                      </a:r>
                      <a:r>
                        <a:rPr lang="ru-RU" sz="1600" kern="1200">
                          <a:effectLst/>
                        </a:rPr>
                        <a:t>, </a:t>
                      </a:r>
                      <a:r>
                        <a:rPr lang="en-US" sz="1600" kern="1200">
                          <a:effectLst/>
                        </a:rPr>
                        <a:t>MPa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Safety factor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Stress</a:t>
                      </a:r>
                      <a:r>
                        <a:rPr lang="ru-RU" sz="1600" kern="1200">
                          <a:effectLst/>
                        </a:rPr>
                        <a:t>, </a:t>
                      </a:r>
                      <a:r>
                        <a:rPr lang="en-US" sz="1600" kern="1200">
                          <a:effectLst/>
                        </a:rPr>
                        <a:t>MPa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Safety factor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Radial ties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σ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499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2D050"/>
                          </a:solidFill>
                          <a:effectLst/>
                        </a:rPr>
                        <a:t>1.4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</a:rPr>
                        <a:t>1.46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σ</a:t>
                      </a:r>
                      <a:r>
                        <a:rPr lang="en-US" sz="1800" baseline="-25000">
                          <a:effectLst/>
                        </a:rPr>
                        <a:t>mb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786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</a:rPr>
                        <a:t>1.15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648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92D050"/>
                          </a:solidFill>
                          <a:effectLst/>
                        </a:rPr>
                        <a:t>1.4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Axial ties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σ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1.76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σ</a:t>
                      </a:r>
                      <a:r>
                        <a:rPr lang="en-US" sz="1800" baseline="-25000">
                          <a:effectLst/>
                        </a:rPr>
                        <a:t>mb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0" y="3176305"/>
            <a:ext cx="4647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The </a:t>
            </a:r>
            <a:r>
              <a:rPr lang="en-US" b="1" dirty="0"/>
              <a:t>bending</a:t>
            </a:r>
            <a:r>
              <a:rPr lang="en-US" dirty="0"/>
              <a:t> and </a:t>
            </a:r>
            <a:r>
              <a:rPr lang="en-US" b="1" dirty="0"/>
              <a:t>thermal stresses </a:t>
            </a:r>
            <a:r>
              <a:rPr lang="en-US" dirty="0"/>
              <a:t>are the main problems of the suspension system of the cold mass. </a:t>
            </a:r>
            <a:endParaRPr lang="en-US" dirty="0" smtClean="0"/>
          </a:p>
          <a:p>
            <a:pPr lvl="0"/>
            <a:r>
              <a:rPr lang="en-US" dirty="0" smtClean="0"/>
              <a:t>For 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bending </a:t>
            </a:r>
            <a:r>
              <a:rPr lang="en-US" dirty="0" smtClean="0"/>
              <a:t>stress of about 287 </a:t>
            </a:r>
            <a:r>
              <a:rPr lang="en-US" dirty="0"/>
              <a:t>MPa </a:t>
            </a:r>
            <a:r>
              <a:rPr lang="en-US" dirty="0" smtClean="0"/>
              <a:t>will appear in </a:t>
            </a:r>
            <a:r>
              <a:rPr lang="en-US" dirty="0"/>
              <a:t>the  radial suspension </a:t>
            </a:r>
            <a:r>
              <a:rPr lang="en-US" dirty="0" smtClean="0"/>
              <a:t>rod if the preliminary bending is not applied.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Thermal stress </a:t>
            </a:r>
            <a:r>
              <a:rPr lang="en-US" dirty="0"/>
              <a:t>in the </a:t>
            </a:r>
            <a:r>
              <a:rPr lang="en-US" dirty="0" smtClean="0"/>
              <a:t>rods </a:t>
            </a:r>
            <a:r>
              <a:rPr lang="en-US" dirty="0"/>
              <a:t>of the </a:t>
            </a:r>
            <a:r>
              <a:rPr lang="en-US" dirty="0" smtClean="0"/>
              <a:t>axial </a:t>
            </a:r>
            <a:r>
              <a:rPr lang="en-US" dirty="0"/>
              <a:t>suspension </a:t>
            </a:r>
            <a:r>
              <a:rPr lang="en-US" dirty="0" smtClean="0"/>
              <a:t>is about 350 </a:t>
            </a:r>
            <a:r>
              <a:rPr lang="en-US" dirty="0"/>
              <a:t>MPa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5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" y="1456487"/>
            <a:ext cx="5268509" cy="19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3215" y="1708133"/>
            <a:ext cx="385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mass and thermal shield - </a:t>
            </a:r>
            <a:r>
              <a:rPr lang="en-US" sz="2400" b="1" dirty="0" smtClean="0">
                <a:solidFill>
                  <a:srgbClr val="FF0000"/>
                </a:solidFill>
              </a:rPr>
              <a:t>warm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of the cryostat and cold mass in nominal position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Julich, 9.12.2014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19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157301" y="1400031"/>
            <a:ext cx="439616" cy="2852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85963" y="1422840"/>
            <a:ext cx="551079" cy="2852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06" y="1597882"/>
            <a:ext cx="479525" cy="2852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86365" y="1577048"/>
            <a:ext cx="566146" cy="2852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02113" y="1400032"/>
            <a:ext cx="329184" cy="2852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14215" y="1587465"/>
            <a:ext cx="471273" cy="2852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825920" y="3120775"/>
            <a:ext cx="5222709" cy="2334549"/>
            <a:chOff x="3825920" y="3120009"/>
            <a:chExt cx="5222709" cy="2334549"/>
          </a:xfrm>
        </p:grpSpPr>
        <p:pic>
          <p:nvPicPr>
            <p:cNvPr id="5122" name="Picture 2" descr="C:\Users\11\Desktop\Solenoid12d_3D(1,00)_(Italian_&amp;EA_Cryostat)-Coil_&amp;_Thermal_Shild_position_(''Cold''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203" y="3173379"/>
              <a:ext cx="5143690" cy="2281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Овал 12"/>
            <p:cNvSpPr/>
            <p:nvPr/>
          </p:nvSpPr>
          <p:spPr>
            <a:xfrm>
              <a:off x="4947451" y="3144966"/>
              <a:ext cx="329184" cy="2852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825920" y="3370588"/>
              <a:ext cx="329184" cy="2852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318152" y="3379026"/>
              <a:ext cx="380391" cy="2852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719445" y="3120009"/>
              <a:ext cx="329184" cy="2852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564966" y="3129064"/>
              <a:ext cx="391364" cy="2852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572650" y="3379025"/>
              <a:ext cx="391364" cy="2852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33550" y="2322493"/>
            <a:ext cx="365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mass and thermal shield - </a:t>
            </a:r>
            <a:r>
              <a:rPr lang="en-US" sz="2400" b="1" dirty="0" smtClean="0">
                <a:solidFill>
                  <a:srgbClr val="FF0000"/>
                </a:solidFill>
              </a:rPr>
              <a:t>cold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5104" y="5455324"/>
            <a:ext cx="4728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Although we have </a:t>
            </a:r>
            <a:r>
              <a:rPr lang="en-US" sz="1400" b="1" dirty="0" smtClean="0"/>
              <a:t>some space for axial corrections </a:t>
            </a:r>
            <a:r>
              <a:rPr lang="en-US" sz="1400" b="1" dirty="0"/>
              <a:t>of the cold mass position inside the cryostat (~±20 mm), </a:t>
            </a:r>
            <a:r>
              <a:rPr lang="en-US" sz="1400" b="1" dirty="0">
                <a:solidFill>
                  <a:srgbClr val="FF0000"/>
                </a:solidFill>
              </a:rPr>
              <a:t>it can’t be  implemented practically due to the limitations imposed by stresses in radial suspension rods.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886142" y="2027583"/>
            <a:ext cx="396156" cy="477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057523" y="2736450"/>
            <a:ext cx="63399" cy="384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C:\Users\11\Solenoid12c-Cryostat_Supports'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4" t="10078"/>
          <a:stretch/>
        </p:blipFill>
        <p:spPr bwMode="auto">
          <a:xfrm>
            <a:off x="80825" y="3379791"/>
            <a:ext cx="2306320" cy="3389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403032" y="3768918"/>
            <a:ext cx="1668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Correction of </a:t>
            </a:r>
            <a:r>
              <a:rPr lang="en-US" sz="1600" dirty="0"/>
              <a:t>the </a:t>
            </a:r>
            <a:r>
              <a:rPr lang="en-US" sz="1600" dirty="0" err="1" smtClean="0"/>
              <a:t>sc</a:t>
            </a:r>
            <a:r>
              <a:rPr lang="en-US" sz="1600" dirty="0" smtClean="0"/>
              <a:t> coil position relative the yoke aperture </a:t>
            </a:r>
            <a:r>
              <a:rPr lang="en-US" sz="1600" dirty="0"/>
              <a:t>by spaces in the </a:t>
            </a:r>
            <a:r>
              <a:rPr lang="en-US" sz="1600" dirty="0" smtClean="0"/>
              <a:t>cryostat supports.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These adjustments can be limited by the </a:t>
            </a:r>
            <a:r>
              <a:rPr lang="en-US" sz="1600" dirty="0" smtClean="0">
                <a:solidFill>
                  <a:srgbClr val="FF0000"/>
                </a:solidFill>
              </a:rPr>
              <a:t>cryostat surrounding </a:t>
            </a:r>
            <a:r>
              <a:rPr lang="en-US" sz="1600" dirty="0">
                <a:solidFill>
                  <a:srgbClr val="FF0000"/>
                </a:solidFill>
              </a:rPr>
              <a:t>detectors 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072705" y="4191663"/>
            <a:ext cx="396156" cy="477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Magnet Yoke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Yoke technical documentation is ready to be given to industry</a:t>
            </a:r>
          </a:p>
          <a:p>
            <a:r>
              <a:rPr lang="en-US" dirty="0" smtClean="0"/>
              <a:t>Coordination of  some magnet interfaces still continues to be at the stage of  </a:t>
            </a:r>
            <a:r>
              <a:rPr lang="en-US" dirty="0"/>
              <a:t>finalization </a:t>
            </a:r>
            <a:endParaRPr lang="en-US" dirty="0" smtClean="0"/>
          </a:p>
          <a:p>
            <a:r>
              <a:rPr lang="en-US" dirty="0" smtClean="0"/>
              <a:t>Preliminary discussions with </a:t>
            </a:r>
            <a:r>
              <a:rPr lang="en-US" dirty="0"/>
              <a:t>the supposed </a:t>
            </a:r>
            <a:r>
              <a:rPr lang="en-US" dirty="0" smtClean="0"/>
              <a:t>yoke producers </a:t>
            </a:r>
            <a:r>
              <a:rPr lang="en-US" dirty="0" smtClean="0"/>
              <a:t>will </a:t>
            </a:r>
            <a:r>
              <a:rPr lang="en-US" dirty="0" smtClean="0"/>
              <a:t>be started </a:t>
            </a:r>
            <a:r>
              <a:rPr lang="en-US" dirty="0" smtClean="0"/>
              <a:t>within  the next weeks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the cold mass under action of the magnetic field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3" y="1600200"/>
            <a:ext cx="85158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Contribution to </a:t>
            </a:r>
            <a:r>
              <a:rPr lang="en-US" sz="1800" b="1" dirty="0" smtClean="0"/>
              <a:t>axial  </a:t>
            </a:r>
            <a:r>
              <a:rPr lang="en-US" sz="1800" b="1" dirty="0"/>
              <a:t>displacement </a:t>
            </a:r>
            <a:r>
              <a:rPr lang="en-US" sz="1800" dirty="0"/>
              <a:t>of the cold </a:t>
            </a:r>
            <a:r>
              <a:rPr lang="en-US" sz="1800" dirty="0" smtClean="0"/>
              <a:t>mass due </a:t>
            </a:r>
            <a:r>
              <a:rPr lang="en-US" sz="1800" dirty="0"/>
              <a:t>to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deformation of </a:t>
            </a:r>
            <a:r>
              <a:rPr lang="en-US" sz="1800" dirty="0"/>
              <a:t>the axial rods is equal </a:t>
            </a:r>
            <a:r>
              <a:rPr lang="en-US" sz="1800" dirty="0" smtClean="0"/>
              <a:t>to 0.436 mm,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deformation </a:t>
            </a:r>
            <a:r>
              <a:rPr lang="en-US" sz="1800" dirty="0"/>
              <a:t>of the </a:t>
            </a:r>
            <a:r>
              <a:rPr lang="en-US" sz="1800" dirty="0" smtClean="0"/>
              <a:t>cryostat structure in the area of the support </a:t>
            </a:r>
            <a:r>
              <a:rPr lang="en-US" sz="1800" dirty="0"/>
              <a:t>legs </a:t>
            </a:r>
            <a:r>
              <a:rPr lang="en-US" sz="1800" dirty="0" smtClean="0"/>
              <a:t>- ~0.260mm,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deformation </a:t>
            </a:r>
            <a:r>
              <a:rPr lang="en-US" sz="1800" dirty="0"/>
              <a:t>of the end flanges of the </a:t>
            </a:r>
            <a:r>
              <a:rPr lang="en-US" sz="1800" dirty="0" smtClean="0"/>
              <a:t>cryostat outer </a:t>
            </a:r>
            <a:r>
              <a:rPr lang="en-US" sz="1800" dirty="0"/>
              <a:t>shell </a:t>
            </a:r>
            <a:r>
              <a:rPr lang="en-US" sz="1800" dirty="0" smtClean="0"/>
              <a:t>-  ~0.053 mm,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elasticity  </a:t>
            </a:r>
            <a:r>
              <a:rPr lang="en-US" sz="1800" dirty="0"/>
              <a:t>of the threaded connection, washers and mounting unit </a:t>
            </a:r>
            <a:r>
              <a:rPr lang="en-US" sz="1800" dirty="0" smtClean="0"/>
              <a:t>- </a:t>
            </a:r>
            <a:r>
              <a:rPr lang="en-US" sz="1800" dirty="0"/>
              <a:t>~ 0.017 </a:t>
            </a:r>
            <a:r>
              <a:rPr lang="en-US" sz="1800" dirty="0" smtClean="0"/>
              <a:t>mm</a:t>
            </a:r>
          </a:p>
          <a:p>
            <a:pPr marL="1073150" indent="0">
              <a:buNone/>
            </a:pPr>
            <a:r>
              <a:rPr lang="en-US" sz="1800" dirty="0"/>
              <a:t>The total axial movement of the cold mass under </a:t>
            </a:r>
            <a:r>
              <a:rPr lang="en-US" sz="1800" dirty="0" smtClean="0"/>
              <a:t>action </a:t>
            </a:r>
            <a:r>
              <a:rPr lang="en-US" sz="1800" dirty="0"/>
              <a:t>of </a:t>
            </a:r>
            <a:r>
              <a:rPr lang="en-US" sz="1800" dirty="0" smtClean="0"/>
              <a:t>the magnetic force is </a:t>
            </a:r>
            <a:r>
              <a:rPr lang="en-US" sz="1800" b="1" dirty="0" smtClean="0">
                <a:solidFill>
                  <a:srgbClr val="FF0000"/>
                </a:solidFill>
              </a:rPr>
              <a:t>0.77mm</a:t>
            </a:r>
          </a:p>
          <a:p>
            <a:pPr marL="0" indent="0">
              <a:buNone/>
            </a:pPr>
            <a:r>
              <a:rPr lang="en-US" sz="1800" dirty="0" smtClean="0"/>
              <a:t>Contribution </a:t>
            </a:r>
            <a:r>
              <a:rPr lang="en-US" sz="1800" dirty="0"/>
              <a:t>to </a:t>
            </a:r>
            <a:r>
              <a:rPr lang="en-US" sz="1800" b="1" dirty="0"/>
              <a:t>lateral displacement </a:t>
            </a:r>
            <a:r>
              <a:rPr lang="en-US" sz="1800" dirty="0"/>
              <a:t>of the cold mass </a:t>
            </a:r>
            <a:r>
              <a:rPr lang="en-US" sz="1800" dirty="0" smtClean="0"/>
              <a:t>due </a:t>
            </a:r>
            <a:r>
              <a:rPr lang="en-US" sz="1800" dirty="0"/>
              <a:t>to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deformation of the suspension rods is equal to ~ </a:t>
            </a:r>
            <a:r>
              <a:rPr lang="en-US" sz="1800" dirty="0"/>
              <a:t>0.3 mm,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elasticity </a:t>
            </a:r>
            <a:r>
              <a:rPr lang="en-US" sz="1800" dirty="0"/>
              <a:t>of mounting elements in </a:t>
            </a:r>
            <a:r>
              <a:rPr lang="en-US" sz="1800" dirty="0" smtClean="0"/>
              <a:t>head parts of the rods </a:t>
            </a:r>
            <a:r>
              <a:rPr lang="en-US" sz="1800" dirty="0"/>
              <a:t>- 0.16 mm,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deformation </a:t>
            </a:r>
            <a:r>
              <a:rPr lang="en-US" sz="1800" dirty="0"/>
              <a:t>of the </a:t>
            </a:r>
            <a:r>
              <a:rPr lang="en-US" sz="1800" dirty="0" smtClean="0"/>
              <a:t>head part  </a:t>
            </a:r>
            <a:r>
              <a:rPr lang="en-US" sz="1800" dirty="0"/>
              <a:t>- 0.1 mm. </a:t>
            </a:r>
            <a:endParaRPr lang="en-US" sz="1800" dirty="0" smtClean="0"/>
          </a:p>
          <a:p>
            <a:pPr marL="0" indent="107315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total lateral displacement </a:t>
            </a:r>
            <a:r>
              <a:rPr lang="en-US" sz="1800" dirty="0" smtClean="0"/>
              <a:t>is </a:t>
            </a:r>
            <a:r>
              <a:rPr lang="en-US" sz="1800" b="1" dirty="0">
                <a:solidFill>
                  <a:srgbClr val="FF0000"/>
                </a:solidFill>
              </a:rPr>
              <a:t>0.56 mm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4F26A-D912-40CA-8298-F0F32AC7DC5D}" type="slidenum">
              <a:rPr lang="ru-RU" smtClean="0"/>
              <a:pPr eaLnBrk="1" hangingPunct="1"/>
              <a:t>21</a:t>
            </a:fld>
            <a:endParaRPr 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38" y="1071563"/>
            <a:ext cx="7499350" cy="3868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THANK YOU 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 YOUR ATTENTION!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3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yoke design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FAIR </a:t>
            </a:r>
            <a:r>
              <a:rPr lang="en-US" sz="2000" dirty="0"/>
              <a:t>Project</a:t>
            </a:r>
            <a:r>
              <a:rPr lang="ru-RU" sz="2000" dirty="0"/>
              <a:t>, </a:t>
            </a:r>
            <a:r>
              <a:rPr lang="en-US" sz="2000" dirty="0"/>
              <a:t>PANDA</a:t>
            </a:r>
            <a:r>
              <a:rPr lang="ru-RU" sz="2000" dirty="0"/>
              <a:t>, </a:t>
            </a:r>
            <a:r>
              <a:rPr lang="en-US" sz="2000" dirty="0"/>
              <a:t>Magnets</a:t>
            </a:r>
            <a:r>
              <a:rPr lang="ru-RU" sz="2000" dirty="0"/>
              <a:t>, </a:t>
            </a:r>
            <a:r>
              <a:rPr lang="en-US" sz="2000" dirty="0"/>
              <a:t>Solenoid </a:t>
            </a:r>
            <a:r>
              <a:rPr lang="en-US" sz="2000" dirty="0" smtClean="0"/>
              <a:t>yoke </a:t>
            </a:r>
            <a:r>
              <a:rPr lang="en-US" sz="2000" u="sng" dirty="0" smtClean="0">
                <a:hlinkClick r:id="rId2"/>
              </a:rPr>
              <a:t>https</a:t>
            </a:r>
            <a:r>
              <a:rPr lang="ru-RU" sz="2000" u="sng" dirty="0">
                <a:hlinkClick r:id="rId2"/>
              </a:rPr>
              <a:t>://</a:t>
            </a:r>
            <a:r>
              <a:rPr lang="en-US" sz="2000" u="sng" dirty="0" err="1">
                <a:hlinkClick r:id="rId2"/>
              </a:rPr>
              <a:t>edms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cern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ch</a:t>
            </a:r>
            <a:r>
              <a:rPr lang="en-US" sz="2000" dirty="0"/>
              <a:t> </a:t>
            </a:r>
            <a:endParaRPr lang="en-US" sz="2000" dirty="0" smtClean="0"/>
          </a:p>
          <a:p>
            <a:pPr indent="371475"/>
            <a:r>
              <a:rPr lang="en-US" sz="2400" dirty="0" smtClean="0"/>
              <a:t>3D model of the yoke ID</a:t>
            </a:r>
            <a:r>
              <a:rPr lang="ru-RU" sz="2400" dirty="0" smtClean="0"/>
              <a:t> </a:t>
            </a:r>
            <a:r>
              <a:rPr lang="ru-RU" sz="2400" dirty="0"/>
              <a:t>= </a:t>
            </a:r>
            <a:r>
              <a:rPr lang="ru-RU" sz="2400" dirty="0" smtClean="0"/>
              <a:t>1064509</a:t>
            </a:r>
            <a:r>
              <a:rPr lang="en-US" sz="2400" dirty="0" smtClean="0"/>
              <a:t> v. 2</a:t>
            </a:r>
          </a:p>
          <a:p>
            <a:pPr indent="371475"/>
            <a:r>
              <a:rPr lang="en-US" sz="2400" dirty="0" smtClean="0"/>
              <a:t>Technical Description ID= 1387740 </a:t>
            </a:r>
            <a:r>
              <a:rPr lang="en-US" sz="2400" dirty="0"/>
              <a:t>v.1 </a:t>
            </a:r>
            <a:endParaRPr lang="en-US" sz="2400" dirty="0" smtClean="0"/>
          </a:p>
          <a:p>
            <a:pPr indent="371475"/>
            <a:r>
              <a:rPr lang="en-US" sz="2400" dirty="0"/>
              <a:t>Technical </a:t>
            </a:r>
            <a:r>
              <a:rPr lang="en-US" sz="2400" dirty="0" smtClean="0"/>
              <a:t>Specification  ID = </a:t>
            </a:r>
            <a:r>
              <a:rPr lang="ru-RU" sz="2400" dirty="0" smtClean="0"/>
              <a:t>1387741 </a:t>
            </a:r>
            <a:r>
              <a:rPr lang="en-US" sz="2400" dirty="0" smtClean="0"/>
              <a:t>v.1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ZIP </a:t>
            </a:r>
            <a:r>
              <a:rPr lang="en-US" sz="2400" dirty="0"/>
              <a:t>– package of the PANDA yoke drawings (3NM1004.00.100)</a:t>
            </a:r>
            <a:endParaRPr lang="ru-RU" sz="2400" dirty="0"/>
          </a:p>
          <a:p>
            <a:pPr marL="447675" indent="0">
              <a:buNone/>
            </a:pP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dl.dropboxusercontent.com/u/14556206/PANDA_Yoke_drawings_eng.ZIP</a:t>
            </a:r>
            <a:endParaRPr lang="en-US" sz="2000" u="sng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Assembled TS magnet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4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r="5443"/>
          <a:stretch/>
        </p:blipFill>
        <p:spPr bwMode="auto">
          <a:xfrm>
            <a:off x="220150" y="1663044"/>
            <a:ext cx="4248483" cy="415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r="4335"/>
          <a:stretch/>
        </p:blipFill>
        <p:spPr bwMode="auto">
          <a:xfrm>
            <a:off x="4535308" y="1663044"/>
            <a:ext cx="4386531" cy="424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fixation units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2" y="1557338"/>
            <a:ext cx="802683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door component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arrangement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6</a:t>
            </a:fld>
            <a:endParaRPr lang="ru-RU"/>
          </a:p>
        </p:txBody>
      </p:sp>
      <p:pic>
        <p:nvPicPr>
          <p:cNvPr id="6146" name="Picture 2" descr="Solenoid12a-Door_Rollers_Gaps-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528392" cy="346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oor_Halves_Fixation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28430"/>
            <a:ext cx="2287408" cy="329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99" y="1751232"/>
            <a:ext cx="2637790" cy="375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7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supports and roller skates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7</a:t>
            </a:fld>
            <a:endParaRPr lang="ru-RU"/>
          </a:p>
        </p:txBody>
      </p:sp>
      <p:pic>
        <p:nvPicPr>
          <p:cNvPr id="7170" name="Picture 2" descr="Описание: C:\Users\11\Desktop\Solenoid12a-Rails_Roller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" y="2492896"/>
            <a:ext cx="5045831" cy="36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1"/>
          <a:stretch>
            <a:fillRect/>
          </a:stretch>
        </p:blipFill>
        <p:spPr bwMode="auto">
          <a:xfrm>
            <a:off x="5292080" y="2996952"/>
            <a:ext cx="3284545" cy="347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pic>
        <p:nvPicPr>
          <p:cNvPr id="7" name="Объект 5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2050" r="3631" b="1368"/>
          <a:stretch/>
        </p:blipFill>
        <p:spPr bwMode="auto">
          <a:xfrm>
            <a:off x="5129461" y="1124744"/>
            <a:ext cx="2329985" cy="194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29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Passages for tubing and cabling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8</a:t>
            </a:fld>
            <a:endParaRPr lang="ru-RU"/>
          </a:p>
        </p:txBody>
      </p:sp>
      <p:pic>
        <p:nvPicPr>
          <p:cNvPr id="4098" name="Picture 2" descr="New Cable Chann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4261"/>
            <a:ext cx="2736304" cy="425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olenoid11b_3D(1,00)_(MAGNET)_(CLOSE)_(IC)_(MODIFIED)-2a'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5270614" cy="4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4127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Additional space requested for </a:t>
            </a:r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cabling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47664" y="2059107"/>
            <a:ext cx="79208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 of the PANDA magnet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Julich, 10.12.2014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9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1" y="1600200"/>
            <a:ext cx="756705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1260</Words>
  <Application>Microsoft Office PowerPoint</Application>
  <PresentationFormat>Экран (4:3)</PresentationFormat>
  <Paragraphs>802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Status of the PANDA Magnet mechanics (yoke &amp; cryostat)</vt:lpstr>
      <vt:lpstr>Status of the Magnet Yoke</vt:lpstr>
      <vt:lpstr>Available information on the yoke design</vt:lpstr>
      <vt:lpstr>Assembled TS magnet</vt:lpstr>
      <vt:lpstr>Cryostat fixation units</vt:lpstr>
      <vt:lpstr>Magnet door component arrangement</vt:lpstr>
      <vt:lpstr>Magnet supports and roller skates </vt:lpstr>
      <vt:lpstr>Passages for tubing and cabling </vt:lpstr>
      <vt:lpstr>Hydraulic of the PANDA magnet</vt:lpstr>
      <vt:lpstr>List of Load Cases of the yoke for FE analysis </vt:lpstr>
      <vt:lpstr>Margin of safety for fixation units</vt:lpstr>
      <vt:lpstr>Презентация PowerPoint</vt:lpstr>
      <vt:lpstr>Cryostat and control Dewar</vt:lpstr>
      <vt:lpstr>Thermal screen of the cryostat</vt:lpstr>
      <vt:lpstr>Passageways for Target</vt:lpstr>
      <vt:lpstr>Chimney</vt:lpstr>
      <vt:lpstr>Bending of the radial suspension ties after cool down</vt:lpstr>
      <vt:lpstr>Maximal stresses in the ties of the suspension system</vt:lpstr>
      <vt:lpstr>Interface of the cryostat and cold mass in nominal position</vt:lpstr>
      <vt:lpstr>Movement of the cold mass under action of the magnetic field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Кошурников</dc:creator>
  <cp:lastModifiedBy>Evgeny</cp:lastModifiedBy>
  <cp:revision>161</cp:revision>
  <dcterms:created xsi:type="dcterms:W3CDTF">2012-08-24T18:04:05Z</dcterms:created>
  <dcterms:modified xsi:type="dcterms:W3CDTF">2014-12-10T05:02:23Z</dcterms:modified>
</cp:coreProperties>
</file>