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2" r:id="rId2"/>
    <p:sldId id="331" r:id="rId3"/>
    <p:sldId id="317" r:id="rId4"/>
    <p:sldId id="335" r:id="rId5"/>
    <p:sldId id="318" r:id="rId6"/>
    <p:sldId id="321" r:id="rId7"/>
    <p:sldId id="323" r:id="rId8"/>
    <p:sldId id="324" r:id="rId9"/>
    <p:sldId id="322" r:id="rId10"/>
    <p:sldId id="325" r:id="rId11"/>
    <p:sldId id="326" r:id="rId12"/>
    <p:sldId id="32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9" autoAdjust="0"/>
    <p:restoredTop sz="94660"/>
  </p:normalViewPr>
  <p:slideViewPr>
    <p:cSldViewPr>
      <p:cViewPr>
        <p:scale>
          <a:sx n="116" d="100"/>
          <a:sy n="116" d="100"/>
        </p:scale>
        <p:origin x="-1488" y="-3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85EA0-3E22-6C48-A745-E8EBD69AF5C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FD906-AF4A-8945-B197-80FD33B6B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29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841D1-C9D9-4179-8FBC-75B4E06E48CC}" type="datetimeFigureOut">
              <a:rPr lang="it-IT" smtClean="0"/>
              <a:t>10/12/2014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753A6-7C5A-439E-BF49-F3E1B9BB42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693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598A-3505-E64E-A3DF-CED1145043E3}" type="datetime1">
              <a:rPr lang="en-US" smtClean="0"/>
              <a:t>12/10/2014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93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7691-491E-B64A-8814-215AA0B61065}" type="datetime1">
              <a:rPr lang="en-US" smtClean="0"/>
              <a:t>12/10/2014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4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2ED5-8F1E-A446-BE8B-FF86C2D3A728}" type="datetime1">
              <a:rPr lang="en-US" smtClean="0"/>
              <a:t>12/10/2014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21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1CDF-2F84-3747-8540-4743F5885B6E}" type="datetime1">
              <a:rPr lang="en-US" smtClean="0"/>
              <a:t>12/10/2014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25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3757-5CAD-A649-90A2-9DD3D30E19FE}" type="datetime1">
              <a:rPr lang="en-US" smtClean="0"/>
              <a:t>12/10/2014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49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D03-3DB1-D345-B0E1-A5037151AB28}" type="datetime1">
              <a:rPr lang="en-US" smtClean="0"/>
              <a:t>12/10/2014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01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96E4-EA20-7441-98B3-88CA87763168}" type="datetime1">
              <a:rPr lang="en-US" smtClean="0"/>
              <a:t>12/10/2014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87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A32-528C-3C41-8971-FFDB47F9A6F3}" type="datetime1">
              <a:rPr lang="en-US" smtClean="0"/>
              <a:t>12/10/2014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60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7804-E735-6E46-8E87-33A4D467EEB9}" type="datetime1">
              <a:rPr lang="en-US" smtClean="0"/>
              <a:t>12/10/2014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15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8796-14F4-B741-B12B-DF38ECB15589}" type="datetime1">
              <a:rPr lang="en-US" smtClean="0"/>
              <a:t>12/10/2014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6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28A8-EBF6-2C44-8E94-4474D9BAED51}" type="datetime1">
              <a:rPr lang="en-US" smtClean="0"/>
              <a:t>12/10/2014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61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00282-4F36-3040-B6B4-F38D60201AC9}" type="datetime1">
              <a:rPr lang="en-US" smtClean="0"/>
              <a:t>12/10/2014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3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1</a:t>
            </a:fld>
            <a:endParaRPr lang="it-IT"/>
          </a:p>
        </p:txBody>
      </p:sp>
      <p:pic>
        <p:nvPicPr>
          <p:cNvPr id="1026" name="Picture 2" descr="http://www.relativ-kritisch.net/blog/wp-content/uploads/2010/10/FAIRfu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112568" cy="24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tonda angolo diagonale rettangolo 11"/>
          <p:cNvSpPr/>
          <p:nvPr/>
        </p:nvSpPr>
        <p:spPr>
          <a:xfrm>
            <a:off x="395536" y="3645024"/>
            <a:ext cx="8352928" cy="576064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6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SHORT  REPORT  FROM  MECHANICAL  WORKSHOP  (GSI  OCTOBER  2014) .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971600" y="4653136"/>
            <a:ext cx="6768752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4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STT  SYSTEM, A  PROPOSAL  FOR  A  NEW  ASSEMBLY  LAYOUT</a:t>
            </a:r>
            <a:r>
              <a:rPr lang="en-US" sz="14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21" y="6631468"/>
            <a:ext cx="4738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DECEMBER 2014 / JULICH / PANDA GM / D. ORECCHINI (LNF-INFN)</a:t>
            </a:r>
            <a:endParaRPr lang="en-US" sz="1050" i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887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10</a:t>
            </a:fld>
            <a:endParaRPr lang="it-IT" dirty="0"/>
          </a:p>
        </p:txBody>
      </p:sp>
      <p:pic>
        <p:nvPicPr>
          <p:cNvPr id="11267" name="Picture 3" descr="C:\Users\Dario Orecchini\Desktop\DDD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88727" cy="52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tonda angolo diagonale rettangolo 6"/>
          <p:cNvSpPr/>
          <p:nvPr/>
        </p:nvSpPr>
        <p:spPr>
          <a:xfrm>
            <a:off x="1763688" y="116632"/>
            <a:ext cx="5832648" cy="288032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CENTRAL TRACKER INSERTION SYSTEM IN EXPERIMENTAL HALL ……..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539552" y="764705"/>
            <a:ext cx="1872208" cy="246221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PICTORIAL TOP  VIEW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592" y="2636912"/>
            <a:ext cx="1728191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PLATFORM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3928" y="5733256"/>
            <a:ext cx="172819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SUPPORT STRUCTURE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5724128" y="6093296"/>
            <a:ext cx="3240360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 TO BE AGREED WITH THE EMC-BW PEOPLE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224151" y="2393279"/>
            <a:ext cx="358777" cy="49648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76433" y="2140073"/>
            <a:ext cx="363842" cy="44885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311449" y="2420888"/>
            <a:ext cx="260551" cy="96147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563355" y="2250146"/>
            <a:ext cx="488909" cy="175893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1907704" y="2205444"/>
            <a:ext cx="2818852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1800mm  (DISTANCE PLATFORM / MAGNET DOORS)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619672" y="3329778"/>
            <a:ext cx="1213279" cy="387255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731097" y="5584909"/>
            <a:ext cx="1249687" cy="538691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896775" y="3647288"/>
            <a:ext cx="529143" cy="1066506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423646" y="4711510"/>
            <a:ext cx="645384" cy="126418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/>
          <p:nvPr/>
        </p:nvSpPr>
        <p:spPr>
          <a:xfrm>
            <a:off x="971600" y="4653136"/>
            <a:ext cx="1512168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5600mm (PLATFORM   </a:t>
            </a:r>
          </a:p>
          <a:p>
            <a:r>
              <a:rPr lang="en-US" sz="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          DIMENSION)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195736" y="2852936"/>
            <a:ext cx="7476" cy="10081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1"/>
          </p:cNvCxnSpPr>
          <p:nvPr/>
        </p:nvCxnSpPr>
        <p:spPr>
          <a:xfrm flipV="1">
            <a:off x="4188759" y="4607958"/>
            <a:ext cx="1688800" cy="687905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808529" y="5023162"/>
            <a:ext cx="2051447" cy="879257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/>
          <p:nvPr/>
        </p:nvSpPr>
        <p:spPr>
          <a:xfrm>
            <a:off x="4188759" y="5126586"/>
            <a:ext cx="1391353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5800mm (PLATFORM   </a:t>
            </a:r>
          </a:p>
          <a:p>
            <a:r>
              <a:rPr lang="en-US" sz="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      DIMENSION)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419872" y="4509120"/>
            <a:ext cx="720082" cy="12241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13"/>
          <p:cNvSpPr txBox="1"/>
          <p:nvPr/>
        </p:nvSpPr>
        <p:spPr>
          <a:xfrm>
            <a:off x="3131840" y="1989420"/>
            <a:ext cx="3024336" cy="215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IT DEPENDS </a:t>
            </a:r>
            <a:r>
              <a:rPr lang="en-US" sz="800" b="1" dirty="0">
                <a:solidFill>
                  <a:srgbClr val="FF0000"/>
                </a:solidFill>
                <a:latin typeface="Comic Sans MS"/>
                <a:cs typeface="Comic Sans MS"/>
              </a:rPr>
              <a:t>ON THE ARRANGEMENT OF </a:t>
            </a:r>
            <a:r>
              <a:rPr lang="en-US" sz="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RACKS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221" y="6631468"/>
            <a:ext cx="4738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DECEMBER 2014 / JULICH / PANDA GM / D. ORECCHINI (LNF-INFN)</a:t>
            </a:r>
            <a:endParaRPr lang="en-US" sz="1050" i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1061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11</a:t>
            </a:fld>
            <a:endParaRPr lang="it-IT"/>
          </a:p>
        </p:txBody>
      </p:sp>
      <p:pic>
        <p:nvPicPr>
          <p:cNvPr id="12290" name="Picture 2" descr="C:\Users\Dario Orecchini\Desktop\NNN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1719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tonda angolo diagonale rettangolo 7"/>
          <p:cNvSpPr/>
          <p:nvPr/>
        </p:nvSpPr>
        <p:spPr>
          <a:xfrm>
            <a:off x="1691680" y="116632"/>
            <a:ext cx="6023051" cy="288032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CENTRAL TRACKER INSERTION SYSTEM IN  EXPERIMENTAL HALL ……..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539552" y="692696"/>
            <a:ext cx="1728191" cy="230832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PICTORIAL FRONT VIEW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427984" y="3140968"/>
            <a:ext cx="0" cy="864096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6176" y="3068960"/>
            <a:ext cx="1728191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PLATFORM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2276872"/>
            <a:ext cx="172819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SUPPORT STRUCTURE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27784" y="2636912"/>
            <a:ext cx="100811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12160" y="3311345"/>
            <a:ext cx="295508" cy="76572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3"/>
          <p:cNvSpPr txBox="1"/>
          <p:nvPr/>
        </p:nvSpPr>
        <p:spPr>
          <a:xfrm>
            <a:off x="5818199" y="5105603"/>
            <a:ext cx="3240360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 TO BE AGREED WITH THE EMC-BW PEOPLE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422388" y="3356992"/>
            <a:ext cx="12573" cy="757801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13"/>
          <p:cNvSpPr txBox="1"/>
          <p:nvPr/>
        </p:nvSpPr>
        <p:spPr>
          <a:xfrm>
            <a:off x="4355976" y="3645024"/>
            <a:ext cx="2592288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1300mm (DISTANCE BEAM AXIS / PLATFORM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7944" y="3140968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221" y="6631468"/>
            <a:ext cx="4738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DECEMBER 2014 / JULICH / PANDA GM / D. ORECCHINI (LNF-INFN)</a:t>
            </a:r>
            <a:endParaRPr lang="en-US" sz="1050" i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980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12</a:t>
            </a:fld>
            <a:endParaRPr lang="it-IT" dirty="0"/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400616" y="1268760"/>
            <a:ext cx="8347848" cy="230425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US" sz="1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DUE </a:t>
            </a:r>
            <a:r>
              <a:rPr lang="en-US" sz="1100" i="1" dirty="0">
                <a:solidFill>
                  <a:srgbClr val="C00000"/>
                </a:solidFill>
                <a:latin typeface="Comic Sans MS" panose="030F0702030302020204" pitchFamily="66" charset="0"/>
              </a:rPr>
              <a:t>TO THE MODIFICATION OF MANY </a:t>
            </a:r>
            <a:r>
              <a:rPr lang="en-US" sz="1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COMPONENTS:</a:t>
            </a:r>
          </a:p>
          <a:p>
            <a:pPr marL="171450" indent="-171450">
              <a:buFontTx/>
              <a:buChar char="-"/>
            </a:pPr>
            <a:endParaRPr lang="en-US" sz="11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1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1) IT  MUST  PROCEED TO  VERIFY  LOADS ,  SKATES  FRICTION AND  GENERAL  MECHANICAL  </a:t>
            </a:r>
          </a:p>
          <a:p>
            <a:r>
              <a:rPr lang="en-US" sz="11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BEHAVIOUR.</a:t>
            </a:r>
          </a:p>
          <a:p>
            <a:r>
              <a:rPr lang="en-US" sz="11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(IN  PARTICULAR  IT  SEEMS PROBLEMATIC THE STABILITY OF THE SERVICES FRAME) </a:t>
            </a:r>
          </a:p>
          <a:p>
            <a:pPr marL="228600" indent="-228600">
              <a:buAutoNum type="arabicPeriod"/>
            </a:pPr>
            <a:endParaRPr lang="en-US" sz="9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11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2) THE  FUNCTIONAL  ASPECTS </a:t>
            </a:r>
            <a:r>
              <a:rPr lang="en-US" sz="1100" i="1" dirty="0">
                <a:solidFill>
                  <a:srgbClr val="C00000"/>
                </a:solidFill>
                <a:latin typeface="Comic Sans MS" panose="030F0702030302020204" pitchFamily="66" charset="0"/>
              </a:rPr>
              <a:t>OF THE </a:t>
            </a:r>
            <a:r>
              <a:rPr lang="en-US" sz="1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PROPOSED  SOLUTIONS  HAVE </a:t>
            </a:r>
            <a:r>
              <a:rPr lang="en-US" sz="1100" i="1" dirty="0">
                <a:solidFill>
                  <a:srgbClr val="C00000"/>
                </a:solidFill>
                <a:latin typeface="Comic Sans MS" panose="030F0702030302020204" pitchFamily="66" charset="0"/>
              </a:rPr>
              <a:t>TO </a:t>
            </a:r>
            <a:r>
              <a:rPr lang="en-US" sz="1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BE FURTHER  VERIFIED.</a:t>
            </a:r>
          </a:p>
          <a:p>
            <a:endParaRPr lang="en-US" sz="11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1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3) THE  </a:t>
            </a:r>
            <a:r>
              <a:rPr lang="en-US" sz="1100" i="1" dirty="0">
                <a:solidFill>
                  <a:srgbClr val="C00000"/>
                </a:solidFill>
                <a:latin typeface="Comic Sans MS" panose="030F0702030302020204" pitchFamily="66" charset="0"/>
              </a:rPr>
              <a:t>WHOLE  “CENTRAL  TRACKER  INSERTION “ </a:t>
            </a:r>
            <a:r>
              <a:rPr lang="en-US" sz="1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OPERATION MUST </a:t>
            </a:r>
            <a:r>
              <a:rPr lang="en-US" sz="1100" i="1" dirty="0">
                <a:solidFill>
                  <a:srgbClr val="C00000"/>
                </a:solidFill>
                <a:latin typeface="Comic Sans MS" panose="030F0702030302020204" pitchFamily="66" charset="0"/>
              </a:rPr>
              <a:t>BE </a:t>
            </a:r>
            <a:r>
              <a:rPr lang="en-US" sz="11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CHECKED  AND  REORGANIZED.</a:t>
            </a:r>
          </a:p>
        </p:txBody>
      </p:sp>
      <p:sp>
        <p:nvSpPr>
          <p:cNvPr id="6" name="Arrotonda angolo diagonale rettangolo 5"/>
          <p:cNvSpPr/>
          <p:nvPr/>
        </p:nvSpPr>
        <p:spPr>
          <a:xfrm>
            <a:off x="845488" y="4365104"/>
            <a:ext cx="6678840" cy="648072"/>
          </a:xfrm>
          <a:prstGeom prst="round2DiagRec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ALL </a:t>
            </a:r>
            <a:r>
              <a:rPr lang="en-US" sz="1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PHASES </a:t>
            </a:r>
            <a:r>
              <a:rPr lang="en-US" sz="1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THAT INVOLVE </a:t>
            </a:r>
            <a:r>
              <a:rPr lang="en-US" sz="1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THE CROSS PIPE ARE STILL TO BE </a:t>
            </a:r>
            <a:r>
              <a:rPr lang="en-US" sz="1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ADDRESSED.</a:t>
            </a:r>
          </a:p>
        </p:txBody>
      </p:sp>
      <p:sp>
        <p:nvSpPr>
          <p:cNvPr id="7" name="Arrotonda angolo diagonale rettangolo 6"/>
          <p:cNvSpPr/>
          <p:nvPr/>
        </p:nvSpPr>
        <p:spPr>
          <a:xfrm>
            <a:off x="1443630" y="5157192"/>
            <a:ext cx="6872786" cy="648072"/>
          </a:xfrm>
          <a:prstGeom prst="round2DiagRec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ALL </a:t>
            </a:r>
            <a:r>
              <a:rPr lang="en-US" sz="1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PHASES </a:t>
            </a:r>
            <a:r>
              <a:rPr lang="en-US" sz="1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THAT INVOLVE </a:t>
            </a:r>
            <a:r>
              <a:rPr lang="en-US" sz="1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en-US" sz="1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PIPE SECTOR_1 ARE </a:t>
            </a:r>
            <a:r>
              <a:rPr lang="en-US" sz="1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STILL TO BE </a:t>
            </a:r>
            <a:r>
              <a:rPr lang="en-US" sz="1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ADDRESSED</a:t>
            </a:r>
            <a:r>
              <a:rPr lang="en-US" sz="105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5454001" y="4941168"/>
            <a:ext cx="2592288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- OTHER  ITEMS TO  BE SOLVED -   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683568" y="764704"/>
            <a:ext cx="7704856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PRELIMINARY  ANALYSIS  OF  THE  CONSEQUENCES ARISING </a:t>
            </a:r>
            <a:r>
              <a:rPr lang="en-US" sz="1200" i="1" dirty="0">
                <a:solidFill>
                  <a:srgbClr val="FF0000"/>
                </a:solidFill>
                <a:latin typeface="Comic Sans MS"/>
                <a:cs typeface="Comic Sans MS"/>
              </a:rPr>
              <a:t>FROM THE CHANGES </a:t>
            </a:r>
            <a:r>
              <a:rPr lang="en-US" sz="12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MADE …….   </a:t>
            </a:r>
          </a:p>
        </p:txBody>
      </p:sp>
      <p:sp>
        <p:nvSpPr>
          <p:cNvPr id="11" name="Arrotonda angolo diagonale rettangolo 10"/>
          <p:cNvSpPr/>
          <p:nvPr/>
        </p:nvSpPr>
        <p:spPr>
          <a:xfrm>
            <a:off x="2411761" y="116632"/>
            <a:ext cx="4320479" cy="288032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NEW AND OLD PROBLEMS YET TO BE RESOLVED……..</a:t>
            </a:r>
            <a:endParaRPr lang="en-US" sz="1200" i="1" dirty="0" smtClean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21" y="6631468"/>
            <a:ext cx="4738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DECEMBER 2014 / JULICH / PANDA GM / D. ORECCHINI (LNF-INFN)</a:t>
            </a:r>
            <a:endParaRPr lang="en-US" sz="1050" i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670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2</a:t>
            </a:fld>
            <a:endParaRPr lang="it-IT" dirty="0"/>
          </a:p>
        </p:txBody>
      </p:sp>
      <p:pic>
        <p:nvPicPr>
          <p:cNvPr id="1027" name="Picture 3" descr="C:\Users\Dario Orecchini\Desktop\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7" y="908720"/>
            <a:ext cx="4065226" cy="30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rio Orecchini\Desktop\L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03" y="2081598"/>
            <a:ext cx="4012069" cy="302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ccia a destra 4"/>
          <p:cNvSpPr/>
          <p:nvPr/>
        </p:nvSpPr>
        <p:spPr>
          <a:xfrm>
            <a:off x="4135200" y="4207661"/>
            <a:ext cx="54328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10800000">
            <a:off x="1769826" y="3068960"/>
            <a:ext cx="54328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13"/>
          <p:cNvSpPr txBox="1"/>
          <p:nvPr/>
        </p:nvSpPr>
        <p:spPr>
          <a:xfrm>
            <a:off x="4067944" y="1166526"/>
            <a:ext cx="4896544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SPLIT SETUP OF STT  ADVANTAGES … </a:t>
            </a:r>
          </a:p>
          <a:p>
            <a:endParaRPr lang="en-US" sz="12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sz="1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   </a:t>
            </a:r>
            <a:r>
              <a:rPr lang="en-US" sz="1200" dirty="0" smtClean="0">
                <a:solidFill>
                  <a:srgbClr val="0070C0"/>
                </a:solidFill>
                <a:latin typeface="Comic Sans MS"/>
                <a:cs typeface="Comic Sans MS"/>
              </a:rPr>
              <a:t>…… ACCESS </a:t>
            </a:r>
            <a:r>
              <a:rPr lang="en-US" sz="1200" dirty="0">
                <a:solidFill>
                  <a:srgbClr val="0070C0"/>
                </a:solidFill>
                <a:latin typeface="Comic Sans MS"/>
                <a:cs typeface="Comic Sans MS"/>
              </a:rPr>
              <a:t>FOR MAINTENANCE </a:t>
            </a:r>
            <a:r>
              <a:rPr lang="en-US" sz="1200" dirty="0" smtClean="0">
                <a:solidFill>
                  <a:srgbClr val="0070C0"/>
                </a:solidFill>
                <a:latin typeface="Comic Sans MS"/>
                <a:cs typeface="Comic Sans MS"/>
              </a:rPr>
              <a:t> EASY &amp; SMART,</a:t>
            </a:r>
          </a:p>
          <a:p>
            <a:r>
              <a:rPr lang="en-US" sz="1200" dirty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Comic Sans MS"/>
                <a:cs typeface="Comic Sans MS"/>
              </a:rPr>
              <a:t>             SIMPLER MOUNTING/DISMOUNTING PROCEDURE,</a:t>
            </a:r>
          </a:p>
          <a:p>
            <a:r>
              <a:rPr lang="en-US" sz="1200" dirty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Comic Sans MS"/>
                <a:cs typeface="Comic Sans MS"/>
              </a:rPr>
              <a:t>                   TRANSFER TO HYPERNUCLEAR SIMPLIFIED …….</a:t>
            </a:r>
          </a:p>
        </p:txBody>
      </p:sp>
      <p:sp>
        <p:nvSpPr>
          <p:cNvPr id="12" name="Arrotonda angolo diagonale rettangolo 11"/>
          <p:cNvSpPr/>
          <p:nvPr/>
        </p:nvSpPr>
        <p:spPr>
          <a:xfrm>
            <a:off x="1259633" y="116632"/>
            <a:ext cx="6768751" cy="288032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RECOMMENDATIONS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 MADE </a:t>
            </a:r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BY LARS DURING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THE  FRASCATI  MEETING</a:t>
            </a:r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……..</a:t>
            </a:r>
            <a:endParaRPr lang="en-US" sz="1200" i="1" dirty="0" smtClean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59632" y="5445224"/>
            <a:ext cx="6912768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- ALTERNATIVE  PROPOSAL FOR THE </a:t>
            </a:r>
            <a:r>
              <a:rPr lang="en-US" sz="1000" b="1" i="1" dirty="0">
                <a:solidFill>
                  <a:srgbClr val="FF0000"/>
                </a:solidFill>
                <a:latin typeface="Comic Sans MS"/>
                <a:cs typeface="Comic Sans MS"/>
              </a:rPr>
              <a:t>CENTRAL TRACKER </a:t>
            </a:r>
            <a:r>
              <a:rPr lang="en-US" sz="1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ASSEMBLY  </a:t>
            </a:r>
            <a:r>
              <a:rPr lang="en-US" sz="1000" b="1" i="1" dirty="0">
                <a:solidFill>
                  <a:srgbClr val="FF0000"/>
                </a:solidFill>
                <a:latin typeface="Comic Sans MS"/>
                <a:cs typeface="Comic Sans MS"/>
              </a:rPr>
              <a:t>PROCEDURE </a:t>
            </a:r>
            <a:r>
              <a:rPr lang="en-US" sz="1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(PRELIMINARY).</a:t>
            </a:r>
          </a:p>
        </p:txBody>
      </p:sp>
      <p:sp>
        <p:nvSpPr>
          <p:cNvPr id="14" name="Segnaposto numero diapositiva 3"/>
          <p:cNvSpPr txBox="1">
            <a:spLocks/>
          </p:cNvSpPr>
          <p:nvPr/>
        </p:nvSpPr>
        <p:spPr>
          <a:xfrm>
            <a:off x="179512" y="64466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22" name="TextBox 13"/>
          <p:cNvSpPr txBox="1"/>
          <p:nvPr/>
        </p:nvSpPr>
        <p:spPr>
          <a:xfrm>
            <a:off x="3851920" y="5949280"/>
            <a:ext cx="4176464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… FOR THE  STT  ASSEMBLY  PROCEDURE  HAS  BEEN     </a:t>
            </a:r>
          </a:p>
          <a:p>
            <a:r>
              <a:rPr lang="en-US" sz="1000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      DEVELOPED  TWO  MAIN  TOOLS…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21" y="6631468"/>
            <a:ext cx="4738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DECEMBER 2014 / JULICH / PANDA GM / D. ORECCHINI (LNF-INFN)</a:t>
            </a:r>
            <a:endParaRPr lang="en-US" sz="1050" i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580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3</a:t>
            </a:fld>
            <a:endParaRPr lang="it-IT" dirty="0"/>
          </a:p>
        </p:txBody>
      </p:sp>
      <p:pic>
        <p:nvPicPr>
          <p:cNvPr id="2051" name="Picture 3" descr="C:\Users\Dario Orecchini\Desktop\g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9" y="656190"/>
            <a:ext cx="5239253" cy="350598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3"/>
          <p:cNvSpPr txBox="1"/>
          <p:nvPr/>
        </p:nvSpPr>
        <p:spPr>
          <a:xfrm>
            <a:off x="179512" y="260648"/>
            <a:ext cx="1368152" cy="2154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- HALF  ST_TRACKER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1403648" y="476672"/>
            <a:ext cx="360040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5940152" y="692696"/>
            <a:ext cx="2376264" cy="2154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- HALF  SERVICES  SUPPORT  FRAME</a:t>
            </a:r>
          </a:p>
        </p:txBody>
      </p:sp>
      <p:cxnSp>
        <p:nvCxnSpPr>
          <p:cNvPr id="12" name="Connettore 2 11"/>
          <p:cNvCxnSpPr>
            <a:stCxn id="11" idx="1"/>
          </p:cNvCxnSpPr>
          <p:nvPr/>
        </p:nvCxnSpPr>
        <p:spPr>
          <a:xfrm flipH="1">
            <a:off x="4932041" y="800418"/>
            <a:ext cx="1008111" cy="8283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:\Users\Dario Orecchini\Desktop\GGGGG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88" y="4319162"/>
            <a:ext cx="3888432" cy="2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2712424" y="2271224"/>
            <a:ext cx="1008112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>
            <a:off x="3563888" y="2775280"/>
            <a:ext cx="1800200" cy="21658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/>
          <p:nvPr/>
        </p:nvSpPr>
        <p:spPr>
          <a:xfrm>
            <a:off x="5652120" y="1124744"/>
            <a:ext cx="3312368" cy="86177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STT ASSEMBLING AND </a:t>
            </a:r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HANDLING TOOL </a:t>
            </a:r>
            <a:endParaRPr lang="en-US" sz="1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S FORMED BY:</a:t>
            </a:r>
          </a:p>
          <a:p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- A </a:t>
            </a:r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RIGID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AND </a:t>
            </a:r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PRECISE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SUPPORT TABLE;</a:t>
            </a:r>
          </a:p>
          <a:p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- A SHIFTING SYSTEM WITH RAILS AND </a:t>
            </a:r>
          </a:p>
          <a:p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SKATES.</a:t>
            </a:r>
          </a:p>
        </p:txBody>
      </p:sp>
      <p:sp>
        <p:nvSpPr>
          <p:cNvPr id="22" name="Arrotonda angolo diagonale rettangolo 6"/>
          <p:cNvSpPr/>
          <p:nvPr/>
        </p:nvSpPr>
        <p:spPr>
          <a:xfrm>
            <a:off x="1907704" y="116632"/>
            <a:ext cx="6768752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1^ TOOL) -THE  STT ASSEMBLING AND HANDLING TOOL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:   BASIC  CONCEPTS……..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271452" y="3987811"/>
            <a:ext cx="1224136" cy="246221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INSIDE  VIEW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4067944" y="6263378"/>
            <a:ext cx="2111236" cy="246221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RAILS AND SKATES DETAILS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5652119" y="2668850"/>
            <a:ext cx="3312369" cy="40441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SERVICES FRAME IS FIXED ON THE HANDLING  TOOL. </a:t>
            </a:r>
          </a:p>
        </p:txBody>
      </p:sp>
      <p:sp>
        <p:nvSpPr>
          <p:cNvPr id="34" name="TextBox 13"/>
          <p:cNvSpPr txBox="1"/>
          <p:nvPr/>
        </p:nvSpPr>
        <p:spPr>
          <a:xfrm>
            <a:off x="5652121" y="2164794"/>
            <a:ext cx="3312368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STT HALVE IS FIXED ON THE HANDLING TOOL. </a:t>
            </a:r>
          </a:p>
        </p:txBody>
      </p:sp>
      <p:sp>
        <p:nvSpPr>
          <p:cNvPr id="35" name="TextBox 13"/>
          <p:cNvSpPr txBox="1"/>
          <p:nvPr/>
        </p:nvSpPr>
        <p:spPr>
          <a:xfrm>
            <a:off x="5664509" y="3172906"/>
            <a:ext cx="329997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ALL THE CABLES AND THE GAS PIPES ARE ASSEMBLED. </a:t>
            </a:r>
            <a:r>
              <a:rPr lang="en-US" sz="1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(CABLES PATH ARE NOT SHOWED)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21" y="6631468"/>
            <a:ext cx="4738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DECEMBER 2014 / JULICH / PANDA GM / D. ORECCHINI (LNF-INFN)</a:t>
            </a:r>
            <a:endParaRPr lang="en-US" sz="1050" i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655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  <p:bldP spid="23" grpId="0" animBg="1"/>
      <p:bldP spid="27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4</a:t>
            </a:fld>
            <a:endParaRPr lang="it-IT"/>
          </a:p>
        </p:txBody>
      </p:sp>
      <p:pic>
        <p:nvPicPr>
          <p:cNvPr id="5" name="Picture 5" descr="C:\Users\Dario Orecchini\Desktop\F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15" y="692696"/>
            <a:ext cx="6108350" cy="46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3"/>
          <p:cNvSpPr txBox="1"/>
          <p:nvPr/>
        </p:nvSpPr>
        <p:spPr>
          <a:xfrm>
            <a:off x="6572859" y="5157192"/>
            <a:ext cx="1368152" cy="246221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OUTSIDE  VIEW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3477768" y="6237312"/>
            <a:ext cx="4680520" cy="24622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SERVICES ASSEMBLING MENAGEMENT APPEARS OPTIMIZED.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2915816" y="5733256"/>
            <a:ext cx="4032448" cy="24622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STABILITY OF CABLE DUCT HAVE TO BE VERIFIED.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2310406" y="6037400"/>
            <a:ext cx="1489998" cy="2462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sz="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IMPROVEMENT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2009454" y="5518631"/>
            <a:ext cx="1152128" cy="246221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 CONCERN</a:t>
            </a:r>
          </a:p>
        </p:txBody>
      </p:sp>
      <p:sp>
        <p:nvSpPr>
          <p:cNvPr id="11" name="Arrotonda angolo diagonale rettangolo 6"/>
          <p:cNvSpPr/>
          <p:nvPr/>
        </p:nvSpPr>
        <p:spPr>
          <a:xfrm>
            <a:off x="1187624" y="116632"/>
            <a:ext cx="6768752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1^ TOOL) -THE  STT ASSEMBLING AND HANDLING TOOL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:   BASIC  CONCEPTS……..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21" y="6631468"/>
            <a:ext cx="4738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DECEMBER 2014 / JULICH / PANDA GM / D. ORECCHINI (LNF-INFN)</a:t>
            </a:r>
            <a:endParaRPr lang="en-US" sz="1050" i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674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5</a:t>
            </a:fld>
            <a:endParaRPr lang="it-IT"/>
          </a:p>
        </p:txBody>
      </p:sp>
      <p:pic>
        <p:nvPicPr>
          <p:cNvPr id="3074" name="Picture 2" descr="C:\Users\Dario Orecchini\Desktop\VB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5"/>
            <a:ext cx="7272808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tonda angolo diagonale rettangolo 6"/>
          <p:cNvSpPr/>
          <p:nvPr/>
        </p:nvSpPr>
        <p:spPr>
          <a:xfrm>
            <a:off x="1907704" y="116632"/>
            <a:ext cx="6264696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2^T0OL) -THE AUXILIARY  SUPPORT STRUCTURE: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BASIC CONCEPTS 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48680"/>
            <a:ext cx="1440160" cy="369332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SUPPORT STRUCTURE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23728" y="836712"/>
            <a:ext cx="1440160" cy="1008112"/>
          </a:xfrm>
          <a:prstGeom prst="straightConnector1">
            <a:avLst/>
          </a:prstGeom>
          <a:ln w="190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63888" y="620688"/>
            <a:ext cx="1728191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CENTRAL SUPPORT FRAME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76056" y="836712"/>
            <a:ext cx="648072" cy="1008112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1920" y="908720"/>
            <a:ext cx="936104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VERTEX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1840" y="1196752"/>
            <a:ext cx="936104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CROSS PIPE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504" y="2132856"/>
            <a:ext cx="1080120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PIPE SECTOR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39952" y="4653136"/>
            <a:ext cx="2088232" cy="2308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RAILS SYSTEM FOR SHIFTING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44008" y="1124744"/>
            <a:ext cx="648072" cy="108012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23928" y="1412776"/>
            <a:ext cx="504056" cy="864096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87624" y="2276872"/>
            <a:ext cx="1008112" cy="504056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355976" y="3933056"/>
            <a:ext cx="0" cy="72008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860032" y="3356992"/>
            <a:ext cx="504056" cy="129614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08104" y="2996952"/>
            <a:ext cx="1728192" cy="165618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13"/>
          <p:cNvSpPr txBox="1"/>
          <p:nvPr/>
        </p:nvSpPr>
        <p:spPr>
          <a:xfrm>
            <a:off x="683568" y="5589240"/>
            <a:ext cx="3456384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CROSS PIPE, THE VERTEX WITH SERVICES, AND THE PIPE SECTOR 1, ARE ASSEMBLED ON THE “AUXILIARY SUPPORT STRUCTURE”.</a:t>
            </a:r>
          </a:p>
        </p:txBody>
      </p:sp>
      <p:sp>
        <p:nvSpPr>
          <p:cNvPr id="41" name="TextBox 13"/>
          <p:cNvSpPr txBox="1"/>
          <p:nvPr/>
        </p:nvSpPr>
        <p:spPr>
          <a:xfrm>
            <a:off x="5366057" y="5861539"/>
            <a:ext cx="3348372" cy="2462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 A RAILS SYSTEM HAS BEEN IMPLEMENTED.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366057" y="4883968"/>
            <a:ext cx="574095" cy="977571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221" y="6631468"/>
            <a:ext cx="4738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DECEMBER 2014 / JULICH / PANDA GM / D. ORECCHINI (LNF-INFN)</a:t>
            </a:r>
            <a:endParaRPr lang="en-US" sz="1050" i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485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6</a:t>
            </a:fld>
            <a:endParaRPr lang="it-IT"/>
          </a:p>
        </p:txBody>
      </p:sp>
      <p:pic>
        <p:nvPicPr>
          <p:cNvPr id="6146" name="Picture 2" descr="C:\Users\Dario Orecchini\Desktop\HHH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6446"/>
            <a:ext cx="4128820" cy="19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ario Orecchini\Desktop\CVB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86881"/>
            <a:ext cx="4112344" cy="19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ario Orecchini\Desktop\BNM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412732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ccia a destra 8"/>
          <p:cNvSpPr/>
          <p:nvPr/>
        </p:nvSpPr>
        <p:spPr>
          <a:xfrm rot="10800000">
            <a:off x="2958954" y="3124992"/>
            <a:ext cx="412829" cy="19351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rotonda angolo diagonale rettangolo 6"/>
          <p:cNvSpPr/>
          <p:nvPr/>
        </p:nvSpPr>
        <p:spPr>
          <a:xfrm>
            <a:off x="827584" y="116632"/>
            <a:ext cx="7848872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STT AND SERVICES FRAME: ASSEMBLY  PHASE  ON  THE AUXILIARY  SUPPORT  SCTRUCTURE ……..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968" y="764704"/>
            <a:ext cx="352839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STT HANDLING TOOL IS PLACED NEAR THE    </a:t>
            </a:r>
          </a:p>
          <a:p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AUXILIARY STRUCTURE, ALIGNED AND FIXED ON IT.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3928" y="548680"/>
            <a:ext cx="576064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1 STEP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0072" y="2636912"/>
            <a:ext cx="331236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THE “STT SYSTEM”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(STT PLUS SERVICES FRAME) IS    </a:t>
            </a:r>
          </a:p>
          <a:p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SHIFTED TOWARD </a:t>
            </a:r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“</a:t>
            </a:r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CENTRAL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FRAME”.</a:t>
            </a:r>
            <a:endParaRPr lang="en-US" sz="9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2420888"/>
            <a:ext cx="576064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2 STEP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6176" y="4581128"/>
            <a:ext cx="280831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THE “STT SYSTEM” IS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  </a:t>
            </a:r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ON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   </a:t>
            </a:r>
          </a:p>
          <a:p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CENTRAL FRAME.</a:t>
            </a:r>
            <a:endParaRPr lang="en-US" sz="9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4365104"/>
            <a:ext cx="648072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 STEP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4128" y="1974032"/>
            <a:ext cx="1584176" cy="230832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STT  HANDLING  TOOL </a:t>
            </a: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3635896" y="2089448"/>
            <a:ext cx="2088232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20" y="4861096"/>
            <a:ext cx="1440160" cy="369332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SUPPORT STRUCTURE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95536" y="1790172"/>
            <a:ext cx="792088" cy="307092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221" y="6631468"/>
            <a:ext cx="4738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DECEMBER 2014 / JULICH / PANDA GM / D. ORECCHINI (LNF-INFN)</a:t>
            </a:r>
            <a:endParaRPr lang="en-US" sz="1050" i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165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7</a:t>
            </a:fld>
            <a:endParaRPr lang="it-IT"/>
          </a:p>
        </p:txBody>
      </p:sp>
      <p:pic>
        <p:nvPicPr>
          <p:cNvPr id="9218" name="Picture 2" descr="C:\Users\Dario Orecchini\Desktop\BBB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505609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ario Orecchini\Desktop\HHHHH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23" y="3429000"/>
            <a:ext cx="4662349" cy="29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tonda angolo diagonale rettangolo 6"/>
          <p:cNvSpPr/>
          <p:nvPr/>
        </p:nvSpPr>
        <p:spPr>
          <a:xfrm>
            <a:off x="1331640" y="116632"/>
            <a:ext cx="6480720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CENTRAL TRACKER OPENING SYSTEM </a:t>
            </a:r>
            <a:r>
              <a:rPr lang="en-US" sz="1200" b="1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DURING THE MAINENTANCE PHASE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……..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1628909"/>
            <a:ext cx="288032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STT AND SERVICES FRAME ARE SHIFTED </a:t>
            </a:r>
          </a:p>
          <a:p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OUT  ON THE RAIL SYSTEM.</a:t>
            </a:r>
          </a:p>
        </p:txBody>
      </p:sp>
      <p:cxnSp>
        <p:nvCxnSpPr>
          <p:cNvPr id="7" name="Straight Arrow Connector 6"/>
          <p:cNvCxnSpPr>
            <a:stCxn id="15" idx="1"/>
          </p:cNvCxnSpPr>
          <p:nvPr/>
        </p:nvCxnSpPr>
        <p:spPr>
          <a:xfrm flipH="1">
            <a:off x="2675542" y="1067936"/>
            <a:ext cx="3048586" cy="282126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596336" y="1988949"/>
            <a:ext cx="288032" cy="2016115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4128" y="814020"/>
            <a:ext cx="3168352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STT AND SERVICES FRAME ARE </a:t>
            </a:r>
          </a:p>
          <a:p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DISCONNETED FROM THE SUPPORT FRAME</a:t>
            </a:r>
          </a:p>
          <a:p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AND CONNECTED ON THE HANDLING TOOL.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620688"/>
            <a:ext cx="576064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1 STEP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6562" y="1431266"/>
            <a:ext cx="576064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 STEP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4437112"/>
            <a:ext cx="1728191" cy="369332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SUPPORT STRUCTURE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907703" y="2276872"/>
            <a:ext cx="432049" cy="216024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3"/>
          </p:cNvCxnSpPr>
          <p:nvPr/>
        </p:nvCxnSpPr>
        <p:spPr>
          <a:xfrm flipV="1">
            <a:off x="3203847" y="4293096"/>
            <a:ext cx="1872209" cy="328682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520" y="5661248"/>
            <a:ext cx="37444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NB. </a:t>
            </a:r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IF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IT IS NOT </a:t>
            </a:r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'NECESSARY TO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CARRY OUT </a:t>
            </a:r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THE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STT, THE  </a:t>
            </a:r>
          </a:p>
          <a:p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HANDLING  TOOL IS  NOT  NEEDED.  </a:t>
            </a:r>
          </a:p>
        </p:txBody>
      </p:sp>
      <p:sp>
        <p:nvSpPr>
          <p:cNvPr id="23" name="Freccia a destra 8"/>
          <p:cNvSpPr/>
          <p:nvPr/>
        </p:nvSpPr>
        <p:spPr>
          <a:xfrm>
            <a:off x="7056276" y="4329100"/>
            <a:ext cx="504056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extBox 24"/>
          <p:cNvSpPr txBox="1"/>
          <p:nvPr/>
        </p:nvSpPr>
        <p:spPr>
          <a:xfrm>
            <a:off x="26221" y="6631468"/>
            <a:ext cx="4738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DECEMBER 2014 / JULICH / PANDA GM / D. ORECCHINI (LNF-INFN)</a:t>
            </a:r>
            <a:endParaRPr lang="en-US" sz="1050" i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8960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8</a:t>
            </a:fld>
            <a:endParaRPr lang="it-IT"/>
          </a:p>
        </p:txBody>
      </p:sp>
      <p:pic>
        <p:nvPicPr>
          <p:cNvPr id="10243" name="Picture 3" descr="C:\Users\Dario Orecchini\Desktop\VVVVV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1" y="548680"/>
            <a:ext cx="563427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Dario Orecchini\Desktop\HHHHH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15078"/>
            <a:ext cx="44442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tonda angolo diagonale rettangolo 6"/>
          <p:cNvSpPr/>
          <p:nvPr/>
        </p:nvSpPr>
        <p:spPr>
          <a:xfrm>
            <a:off x="1331640" y="116632"/>
            <a:ext cx="6480720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CENTRAL TRACKER OPENING SYSTEM DURING THE MAINENTANCE PHASE……..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620688"/>
            <a:ext cx="1728191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PLATFORM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91680" y="836712"/>
            <a:ext cx="7476" cy="1008112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9" y="5661248"/>
            <a:ext cx="172819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SUPPORT STRUCTURE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35696" y="4005064"/>
            <a:ext cx="144016" cy="1656184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56176" y="836712"/>
            <a:ext cx="259228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STT AND SERVICES FRAME ARE SHIFTED TOGHETER ON THE RAIL SYSTEM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4932040" y="1021378"/>
            <a:ext cx="1224136" cy="1471518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3"/>
          <p:cNvSpPr txBox="1"/>
          <p:nvPr/>
        </p:nvSpPr>
        <p:spPr>
          <a:xfrm>
            <a:off x="5364088" y="2276872"/>
            <a:ext cx="2592288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FREE SPACE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TO OPERATE </a:t>
            </a:r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AT THE SAME TIME ON THE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VERTEX AND ON THE STT.</a:t>
            </a:r>
          </a:p>
        </p:txBody>
      </p:sp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3131840" y="5229200"/>
            <a:ext cx="1872208" cy="616714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812360" y="1196752"/>
            <a:ext cx="648072" cy="3096344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1"/>
          </p:cNvCxnSpPr>
          <p:nvPr/>
        </p:nvCxnSpPr>
        <p:spPr>
          <a:xfrm flipH="1">
            <a:off x="3851920" y="2553871"/>
            <a:ext cx="1512168" cy="22705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203848" y="2708920"/>
            <a:ext cx="2160240" cy="6480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221" y="6631468"/>
            <a:ext cx="4738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DECEMBER 2014 / JULICH / PANDA GM / D. ORECCHINI (LNF-INFN)</a:t>
            </a:r>
            <a:endParaRPr lang="en-US" sz="1050" i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93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9</a:t>
            </a:fld>
            <a:endParaRPr lang="it-IT"/>
          </a:p>
        </p:txBody>
      </p:sp>
      <p:pic>
        <p:nvPicPr>
          <p:cNvPr id="7170" name="Picture 2" descr="C:\Users\Dario Orecchini\Desktop\HHHH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/>
          <a:stretch/>
        </p:blipFill>
        <p:spPr bwMode="auto">
          <a:xfrm>
            <a:off x="395536" y="607633"/>
            <a:ext cx="5678167" cy="31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ario Orecchini\Desktop\NMK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" b="2564"/>
          <a:stretch/>
        </p:blipFill>
        <p:spPr bwMode="auto">
          <a:xfrm>
            <a:off x="3085981" y="3429000"/>
            <a:ext cx="5832648" cy="30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tonda angolo diagonale rettangolo 6"/>
          <p:cNvSpPr/>
          <p:nvPr/>
        </p:nvSpPr>
        <p:spPr>
          <a:xfrm>
            <a:off x="323528" y="116632"/>
            <a:ext cx="8496944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AUXILARY SUPPORT STRUCTURE PLUS STT ASSEMBLING AND HANDLING TOOL MAIN DIMENSIONS ……..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467544" y="3573016"/>
            <a:ext cx="1296144" cy="246221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FRONT VIEW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763688" y="5949280"/>
            <a:ext cx="1296144" cy="246221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LATERAL  VIEW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118335" y="699204"/>
            <a:ext cx="2457256" cy="376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99735" y="701482"/>
            <a:ext cx="1800200" cy="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/>
          <p:nvPr/>
        </p:nvSpPr>
        <p:spPr>
          <a:xfrm>
            <a:off x="3078590" y="515111"/>
            <a:ext cx="648072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4300mm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707904" y="3510642"/>
            <a:ext cx="2557530" cy="2964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16671" y="3515347"/>
            <a:ext cx="1800200" cy="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5744684" y="3450559"/>
            <a:ext cx="648072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4500mm)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707904" y="3429000"/>
            <a:ext cx="0" cy="100811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840580" y="3423413"/>
            <a:ext cx="0" cy="100811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127769" y="626765"/>
            <a:ext cx="0" cy="100811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315136" y="639408"/>
            <a:ext cx="0" cy="100811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221" y="6631468"/>
            <a:ext cx="4738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DECEMBER 2014 / JULICH / PANDA GM / D. ORECCHINI (LNF-INFN)</a:t>
            </a:r>
            <a:endParaRPr lang="en-US" sz="1050" i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672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885</Words>
  <Application>Microsoft Office PowerPoint</Application>
  <PresentationFormat>On-screen Show (4:3)</PresentationFormat>
  <Paragraphs>127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Dario Orecchini</dc:creator>
  <cp:lastModifiedBy>dario</cp:lastModifiedBy>
  <cp:revision>346</cp:revision>
  <dcterms:created xsi:type="dcterms:W3CDTF">2014-06-03T07:23:24Z</dcterms:created>
  <dcterms:modified xsi:type="dcterms:W3CDTF">2014-12-10T07:54:50Z</dcterms:modified>
</cp:coreProperties>
</file>