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0" r:id="rId5"/>
    <p:sldId id="262" r:id="rId6"/>
    <p:sldId id="265" r:id="rId7"/>
    <p:sldId id="266" r:id="rId8"/>
    <p:sldId id="272" r:id="rId9"/>
    <p:sldId id="273" r:id="rId10"/>
    <p:sldId id="274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69515-94EC-40D4-A8D7-CAE7F59949F5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DA5B-1E74-4294-8F4C-A6E79FBBCE3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6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69515-94EC-40D4-A8D7-CAE7F59949F5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DA5B-1E74-4294-8F4C-A6E79FBBCE3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196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69515-94EC-40D4-A8D7-CAE7F59949F5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DA5B-1E74-4294-8F4C-A6E79FBBCE3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58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69515-94EC-40D4-A8D7-CAE7F59949F5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DA5B-1E74-4294-8F4C-A6E79FBBCE34}" type="slidenum">
              <a:rPr lang="en-GB" smtClean="0"/>
              <a:t>‹N›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9321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69515-94EC-40D4-A8D7-CAE7F59949F5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DA5B-1E74-4294-8F4C-A6E79FBBCE3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349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69515-94EC-40D4-A8D7-CAE7F59949F5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DA5B-1E74-4294-8F4C-A6E79FBBCE3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738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69515-94EC-40D4-A8D7-CAE7F59949F5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DA5B-1E74-4294-8F4C-A6E79FBBCE3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827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69515-94EC-40D4-A8D7-CAE7F59949F5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DA5B-1E74-4294-8F4C-A6E79FBBCE3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557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69515-94EC-40D4-A8D7-CAE7F59949F5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DA5B-1E74-4294-8F4C-A6E79FBBCE3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491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69515-94EC-40D4-A8D7-CAE7F59949F5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DA5B-1E74-4294-8F4C-A6E79FBBCE3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798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69515-94EC-40D4-A8D7-CAE7F59949F5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DA5B-1E74-4294-8F4C-A6E79FBBCE3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106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69515-94EC-40D4-A8D7-CAE7F59949F5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DA5B-1E74-4294-8F4C-A6E79FBBCE3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2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69515-94EC-40D4-A8D7-CAE7F59949F5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DA5B-1E74-4294-8F4C-A6E79FBBCE3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018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69515-94EC-40D4-A8D7-CAE7F59949F5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DA5B-1E74-4294-8F4C-A6E79FBBCE3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411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69515-94EC-40D4-A8D7-CAE7F59949F5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DA5B-1E74-4294-8F4C-A6E79FBBCE3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74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69515-94EC-40D4-A8D7-CAE7F59949F5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DA5B-1E74-4294-8F4C-A6E79FBBCE3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1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69515-94EC-40D4-A8D7-CAE7F59949F5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DA5B-1E74-4294-8F4C-A6E79FBBCE3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326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1B69515-94EC-40D4-A8D7-CAE7F59949F5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33CDA5B-1E74-4294-8F4C-A6E79FBBCE3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5411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897688" y="3662871"/>
            <a:ext cx="840326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MVD has been redesigned – 3D updated model in EDMS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 smtClean="0"/>
              <a:t>Minor changes compared to the old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Services routing under 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Locations for pipe holders </a:t>
            </a:r>
            <a:r>
              <a:rPr lang="it-IT" sz="2400" dirty="0" smtClean="0"/>
              <a:t>&amp; </a:t>
            </a:r>
            <a:r>
              <a:rPr lang="en-US" sz="2400" dirty="0" smtClean="0"/>
              <a:t>manifolds</a:t>
            </a:r>
            <a:r>
              <a:rPr lang="it-IT" sz="2400" dirty="0" smtClean="0"/>
              <a:t> </a:t>
            </a:r>
            <a:r>
              <a:rPr lang="en-US" sz="2400" dirty="0"/>
              <a:t>fixed (approval needed</a:t>
            </a:r>
            <a:r>
              <a:rPr lang="en-US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Homework …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l="33656" t="7626" r="54858" b="83408"/>
          <a:stretch>
            <a:fillRect/>
          </a:stretch>
        </p:blipFill>
        <p:spPr bwMode="auto">
          <a:xfrm>
            <a:off x="11147425" y="0"/>
            <a:ext cx="10445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970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0" y="648866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G. Giraudo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9275817" y="6488668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MVD Mechanics 09-12-2014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537349" y="2049322"/>
            <a:ext cx="8266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SUMMARY OF MECH-MEETING @ GSI OCTOBER 28</a:t>
            </a:r>
            <a:r>
              <a:rPr lang="en-US" sz="2400" baseline="30000" dirty="0" smtClean="0"/>
              <a:t>th </a:t>
            </a:r>
            <a:r>
              <a:rPr lang="en-US" sz="2400" dirty="0"/>
              <a:t>-</a:t>
            </a:r>
            <a:r>
              <a:rPr lang="en-US" sz="2400" dirty="0" smtClean="0"/>
              <a:t>29</a:t>
            </a:r>
            <a:r>
              <a:rPr lang="en-US" sz="2400" baseline="30000" dirty="0" smtClean="0"/>
              <a:t>th </a:t>
            </a:r>
            <a:endParaRPr lang="en-GB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682240" y="406006"/>
            <a:ext cx="2501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MVD updates</a:t>
            </a:r>
            <a:endParaRPr lang="en-GB" sz="3200" b="1" i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82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604613"/>
              </p:ext>
            </p:extLst>
          </p:nvPr>
        </p:nvGraphicFramePr>
        <p:xfrm>
          <a:off x="90089" y="1374970"/>
          <a:ext cx="8906483" cy="452821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24135"/>
                <a:gridCol w="936104"/>
                <a:gridCol w="1008112"/>
                <a:gridCol w="936104"/>
                <a:gridCol w="1008112"/>
                <a:gridCol w="1080120"/>
                <a:gridCol w="1368152"/>
                <a:gridCol w="1345644"/>
              </a:tblGrid>
              <a:tr h="962057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Section name</a:t>
                      </a:r>
                      <a:endParaRPr lang="it-IT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HV</a:t>
                      </a:r>
                      <a:endParaRPr lang="it-IT" dirty="0" smtClea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Optical fibers</a:t>
                      </a:r>
                      <a:endParaRPr lang="it-IT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LV GBT</a:t>
                      </a:r>
                      <a:endParaRPr lang="it-IT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LV FEE</a:t>
                      </a:r>
                      <a:endParaRPr lang="it-IT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Signal</a:t>
                      </a:r>
                      <a:endParaRPr lang="it-IT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Total</a:t>
                      </a:r>
                      <a:endParaRPr lang="it-IT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59374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</a:t>
                      </a:r>
                      <a:endParaRPr lang="it-IT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477</a:t>
                      </a:r>
                    </a:p>
                    <a:p>
                      <a:pPr algn="ctr"/>
                      <a:r>
                        <a:rPr lang="it-IT" dirty="0" smtClean="0"/>
                        <a:t>1.3 </a:t>
                      </a:r>
                    </a:p>
                    <a:p>
                      <a:pPr algn="ctr"/>
                      <a:r>
                        <a:rPr lang="it-IT" dirty="0" smtClean="0"/>
                        <a:t>633 </a:t>
                      </a:r>
                    </a:p>
                    <a:p>
                      <a:pPr algn="ctr"/>
                      <a:r>
                        <a:rPr lang="it-IT" dirty="0" smtClean="0"/>
                        <a:t>28.5</a:t>
                      </a:r>
                      <a:endParaRPr lang="it-IT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396</a:t>
                      </a:r>
                    </a:p>
                    <a:p>
                      <a:pPr algn="ctr"/>
                      <a:r>
                        <a:rPr lang="it-IT" dirty="0" smtClean="0"/>
                        <a:t>1</a:t>
                      </a:r>
                    </a:p>
                    <a:p>
                      <a:pPr algn="ctr"/>
                      <a:r>
                        <a:rPr lang="it-IT" dirty="0" smtClean="0"/>
                        <a:t>317</a:t>
                      </a:r>
                    </a:p>
                    <a:p>
                      <a:pPr algn="ctr"/>
                      <a:r>
                        <a:rPr lang="it-IT" dirty="0" smtClean="0"/>
                        <a:t>20</a:t>
                      </a:r>
                      <a:endParaRPr lang="it-IT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25</a:t>
                      </a:r>
                    </a:p>
                    <a:p>
                      <a:pPr algn="ctr"/>
                      <a:r>
                        <a:rPr lang="it-IT" dirty="0" smtClean="0"/>
                        <a:t>8.5</a:t>
                      </a:r>
                    </a:p>
                    <a:p>
                      <a:pPr algn="ctr"/>
                      <a:r>
                        <a:rPr lang="it-IT" dirty="0" smtClean="0"/>
                        <a:t>1418</a:t>
                      </a:r>
                    </a:p>
                    <a:p>
                      <a:pPr algn="ctr"/>
                      <a:r>
                        <a:rPr lang="it-IT" dirty="0" smtClean="0"/>
                        <a:t>42,5</a:t>
                      </a:r>
                      <a:endParaRPr lang="it-IT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50</a:t>
                      </a:r>
                    </a:p>
                    <a:p>
                      <a:pPr algn="ctr"/>
                      <a:r>
                        <a:rPr lang="it-IT" dirty="0" smtClean="0"/>
                        <a:t>7</a:t>
                      </a:r>
                    </a:p>
                    <a:p>
                      <a:pPr algn="ctr"/>
                      <a:r>
                        <a:rPr lang="it-IT" dirty="0" smtClean="0"/>
                        <a:t>1924</a:t>
                      </a:r>
                    </a:p>
                    <a:p>
                      <a:pPr algn="ctr"/>
                      <a:r>
                        <a:rPr lang="it-IT" dirty="0" smtClean="0"/>
                        <a:t>49,5</a:t>
                      </a:r>
                      <a:endParaRPr lang="it-IT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3584</a:t>
                      </a:r>
                    </a:p>
                    <a:p>
                      <a:pPr algn="ctr"/>
                      <a:r>
                        <a:rPr lang="it-IT" dirty="0" smtClean="0"/>
                        <a:t>0.75÷1.3</a:t>
                      </a:r>
                    </a:p>
                    <a:p>
                      <a:pPr algn="ctr"/>
                      <a:r>
                        <a:rPr lang="it-IT" dirty="0" smtClean="0"/>
                        <a:t>2579</a:t>
                      </a:r>
                    </a:p>
                    <a:p>
                      <a:pPr algn="ctr"/>
                      <a:r>
                        <a:rPr lang="it-IT" dirty="0" smtClean="0"/>
                        <a:t>57,3</a:t>
                      </a:r>
                      <a:endParaRPr lang="it-IT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4532</a:t>
                      </a:r>
                    </a:p>
                    <a:p>
                      <a:pPr algn="ctr"/>
                      <a:r>
                        <a:rPr lang="it-IT" dirty="0" smtClean="0"/>
                        <a:t>-</a:t>
                      </a:r>
                    </a:p>
                    <a:p>
                      <a:pPr algn="ctr"/>
                      <a:r>
                        <a:rPr lang="it-IT" dirty="0" smtClean="0"/>
                        <a:t>6871</a:t>
                      </a:r>
                    </a:p>
                    <a:p>
                      <a:pPr algn="ctr"/>
                      <a:r>
                        <a:rPr lang="it-IT" dirty="0" smtClean="0"/>
                        <a:t>93,5</a:t>
                      </a:r>
                      <a:endParaRPr lang="it-IT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61685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</a:t>
                      </a:r>
                      <a:endParaRPr lang="it-IT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X</a:t>
                      </a:r>
                      <a:endParaRPr lang="it-IT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X</a:t>
                      </a:r>
                      <a:endParaRPr lang="it-IT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X</a:t>
                      </a:r>
                      <a:endParaRPr lang="it-IT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471</a:t>
                      </a:r>
                    </a:p>
                    <a:p>
                      <a:pPr algn="ctr"/>
                      <a:r>
                        <a:rPr lang="it-IT" dirty="0" smtClean="0"/>
                        <a:t>-</a:t>
                      </a:r>
                    </a:p>
                    <a:p>
                      <a:pPr algn="ctr"/>
                      <a:r>
                        <a:rPr lang="it-IT" dirty="0" smtClean="0"/>
                        <a:t>3659</a:t>
                      </a:r>
                    </a:p>
                    <a:p>
                      <a:pPr algn="ctr"/>
                      <a:r>
                        <a:rPr lang="it-IT" dirty="0" smtClean="0"/>
                        <a:t>68</a:t>
                      </a:r>
                      <a:endParaRPr lang="it-IT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61685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D</a:t>
                      </a:r>
                      <a:endParaRPr lang="it-IT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X</a:t>
                      </a:r>
                      <a:endParaRPr lang="it-IT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X</a:t>
                      </a:r>
                      <a:endParaRPr lang="it-IT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230</a:t>
                      </a:r>
                    </a:p>
                    <a:p>
                      <a:pPr algn="ctr"/>
                      <a:r>
                        <a:rPr lang="it-IT" sz="1800" dirty="0" smtClean="0"/>
                        <a:t>0.5x10÷14</a:t>
                      </a:r>
                    </a:p>
                    <a:p>
                      <a:pPr algn="ctr"/>
                      <a:r>
                        <a:rPr lang="it-IT" dirty="0" smtClean="0"/>
                        <a:t>1502</a:t>
                      </a:r>
                    </a:p>
                    <a:p>
                      <a:pPr algn="ctr"/>
                      <a:r>
                        <a:rPr lang="it-IT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4291</a:t>
                      </a:r>
                    </a:p>
                    <a:p>
                      <a:pPr algn="ctr"/>
                      <a:r>
                        <a:rPr lang="it-IT" dirty="0" smtClean="0"/>
                        <a:t>-</a:t>
                      </a:r>
                    </a:p>
                    <a:p>
                      <a:pPr algn="ctr"/>
                      <a:r>
                        <a:rPr lang="it-IT" dirty="0" smtClean="0"/>
                        <a:t>4714</a:t>
                      </a:r>
                    </a:p>
                    <a:p>
                      <a:pPr algn="ctr"/>
                      <a:r>
                        <a:rPr lang="it-IT" dirty="0" smtClean="0"/>
                        <a:t>-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048482" y="2296280"/>
            <a:ext cx="26212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Cable number</a:t>
            </a:r>
          </a:p>
          <a:p>
            <a:r>
              <a:rPr lang="it-IT" dirty="0"/>
              <a:t>Cable diameter [mm]</a:t>
            </a:r>
          </a:p>
          <a:p>
            <a:r>
              <a:rPr lang="it-IT" dirty="0"/>
              <a:t>Total cable section [mm2]</a:t>
            </a:r>
          </a:p>
          <a:p>
            <a:r>
              <a:rPr lang="en-GB" dirty="0"/>
              <a:t>Equivalent diameter [mm</a:t>
            </a:r>
            <a:r>
              <a:rPr lang="en-GB" dirty="0" smtClean="0"/>
              <a:t>]</a:t>
            </a:r>
            <a:endParaRPr lang="en-GB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97012" y="36240"/>
            <a:ext cx="9170988" cy="468312"/>
          </a:xfrm>
          <a:prstGeom prst="rect">
            <a:avLst/>
          </a:prstGeom>
          <a:solidFill>
            <a:srgbClr val="FF00FF"/>
          </a:solidFill>
          <a:ln>
            <a:noFill/>
          </a:ln>
          <a:extLst/>
        </p:spPr>
        <p:txBody>
          <a:bodyPr anchor="ctr" anchorCtr="1"/>
          <a:lstStyle>
            <a:lvl1pPr algn="l" eaLnBrk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>
              <a:spcBef>
                <a:spcPct val="0"/>
              </a:spcBef>
              <a:buNone/>
            </a:pPr>
            <a:r>
              <a:rPr lang="en-US" altLang="it-IT" sz="2800" dirty="0" smtClean="0"/>
              <a:t>Summary - </a:t>
            </a:r>
            <a:r>
              <a:rPr lang="en-US" altLang="it-IT" sz="2800" dirty="0"/>
              <a:t>Services Occupancy </a:t>
            </a:r>
            <a:endParaRPr lang="en-US" altLang="it-IT" sz="2800" dirty="0">
              <a:solidFill>
                <a:srgbClr val="0066FF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l="33656" t="7626" r="54858" b="83408"/>
          <a:stretch>
            <a:fillRect/>
          </a:stretch>
        </p:blipFill>
        <p:spPr bwMode="auto">
          <a:xfrm>
            <a:off x="11147425" y="0"/>
            <a:ext cx="10445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970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9275817" y="6488668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MVD Mechanics 10-03-2014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98500" y="5915025"/>
            <a:ext cx="3392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safety margin has been applied</a:t>
            </a:r>
            <a:endParaRPr lang="en-GB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0" y="6488668"/>
            <a:ext cx="2155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G. Giraudo/T.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Quagli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l="33656" t="7626" r="54858" b="83408"/>
          <a:stretch>
            <a:fillRect/>
          </a:stretch>
        </p:blipFill>
        <p:spPr bwMode="auto">
          <a:xfrm>
            <a:off x="11147425" y="0"/>
            <a:ext cx="10445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970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0" y="648866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G. Giraudo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275817" y="6488668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MVD Mechanics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-12-2014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443794" y="114598"/>
            <a:ext cx="1761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SUMMARY</a:t>
            </a:r>
            <a:endParaRPr lang="en-GB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66775" y="1847850"/>
            <a:ext cx="1081110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Welded bosses on the cross/beam pipe (to be approved – HESR group)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Assembly location &amp; transport (to be decided – collaboration)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Assembly sequence &amp; tooling (to be decided – collaboration)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/>
              <a:t>PatchPanels</a:t>
            </a:r>
            <a:r>
              <a:rPr lang="en-US" sz="2800" dirty="0" smtClean="0"/>
              <a:t> design &amp; location (MVD group – homework)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Services routing from MVD toward racks (MVD group – homework)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8622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311" y="121994"/>
            <a:ext cx="7229582" cy="645217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8472361" y="1820708"/>
            <a:ext cx="1287532" cy="369332"/>
          </a:xfrm>
          <a:prstGeom prst="rect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SCREWED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6" name="Connettore 2 5"/>
          <p:cNvCxnSpPr>
            <a:stCxn id="4" idx="2"/>
          </p:cNvCxnSpPr>
          <p:nvPr/>
        </p:nvCxnSpPr>
        <p:spPr>
          <a:xfrm flipH="1">
            <a:off x="7800722" y="2190040"/>
            <a:ext cx="1315405" cy="3508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>
            <a:stCxn id="4" idx="2"/>
          </p:cNvCxnSpPr>
          <p:nvPr/>
        </p:nvCxnSpPr>
        <p:spPr>
          <a:xfrm flipH="1">
            <a:off x="6522181" y="2190040"/>
            <a:ext cx="2593946" cy="10224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3196354" y="5745345"/>
            <a:ext cx="3021020" cy="646331"/>
          </a:xfrm>
          <a:prstGeom prst="rect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GLUED?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FIXED ON WELDED BOSS?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1" name="Connettore 2 10"/>
          <p:cNvCxnSpPr/>
          <p:nvPr/>
        </p:nvCxnSpPr>
        <p:spPr>
          <a:xfrm flipV="1">
            <a:off x="3731116" y="3859901"/>
            <a:ext cx="1480155" cy="18854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 l="33656" t="7626" r="54858" b="83408"/>
          <a:stretch>
            <a:fillRect/>
          </a:stretch>
        </p:blipFill>
        <p:spPr bwMode="auto">
          <a:xfrm>
            <a:off x="11147425" y="0"/>
            <a:ext cx="10445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970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>
            <a:off x="0" y="648866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G. Giraudo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9275817" y="6488668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MVD Mechanics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-12-2014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71167" y="1235933"/>
            <a:ext cx="3519874" cy="954107"/>
          </a:xfrm>
          <a:prstGeom prst="rect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PIPE HOLDERS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SMC: POLYURETHANE – NYLON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IN HOUSE: ABS WITH 3D PRINTING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50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933" y="413535"/>
            <a:ext cx="7066133" cy="603093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7262381" y="4796177"/>
            <a:ext cx="4929619" cy="1754326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sector of cross pipe contains: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6 welded bosses holding manifolds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4 gluing area for pipe holders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4 welded bosses for pipe holders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isk manifolds suspended on GBT’s frame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860758" y="1750595"/>
            <a:ext cx="2063385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WELDED BOSSES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7" name="Connettore 2 6"/>
          <p:cNvCxnSpPr/>
          <p:nvPr/>
        </p:nvCxnSpPr>
        <p:spPr>
          <a:xfrm flipH="1">
            <a:off x="4511842" y="2129589"/>
            <a:ext cx="1371600" cy="17145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>
            <a:stCxn id="6" idx="2"/>
          </p:cNvCxnSpPr>
          <p:nvPr/>
        </p:nvCxnSpPr>
        <p:spPr>
          <a:xfrm flipH="1">
            <a:off x="4860758" y="2119927"/>
            <a:ext cx="1031693" cy="194674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>
            <a:stCxn id="6" idx="2"/>
          </p:cNvCxnSpPr>
          <p:nvPr/>
        </p:nvCxnSpPr>
        <p:spPr>
          <a:xfrm flipH="1">
            <a:off x="5384132" y="2119927"/>
            <a:ext cx="508319" cy="238589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 l="33656" t="7626" r="54858" b="83408"/>
          <a:stretch>
            <a:fillRect/>
          </a:stretch>
        </p:blipFill>
        <p:spPr bwMode="auto">
          <a:xfrm>
            <a:off x="11147425" y="0"/>
            <a:ext cx="10445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970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0" y="648866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G. Giraudo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9275817" y="6488668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MVD Mechanics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-12-2014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84606" y="1066728"/>
            <a:ext cx="3600216" cy="461665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MANIFOLDS LOCATION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10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60" y="0"/>
            <a:ext cx="10058400" cy="684623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-17280" y="1089657"/>
            <a:ext cx="6571864" cy="461665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HALF MVD EQUIPPED WITH COOLING PIPES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33656" t="7626" r="54858" b="83408"/>
          <a:stretch>
            <a:fillRect/>
          </a:stretch>
        </p:blipFill>
        <p:spPr bwMode="auto">
          <a:xfrm>
            <a:off x="11147425" y="0"/>
            <a:ext cx="10445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970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0" y="648866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G. Giraudo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9275817" y="6488668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MVD Mechanics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-12-2014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00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750" y="0"/>
            <a:ext cx="93985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987425"/>
            <a:ext cx="8162308" cy="830997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MVD FULLY EQUIPPED WITH COOLING SERVICES  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GBT SECTOR ADDED TO THE SYSTEM (preliminary design)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33656" t="7626" r="54858" b="83408"/>
          <a:stretch>
            <a:fillRect/>
          </a:stretch>
        </p:blipFill>
        <p:spPr bwMode="auto">
          <a:xfrm>
            <a:off x="11147425" y="0"/>
            <a:ext cx="10445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970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0" y="648866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G. Giraudo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9275817" y="6488668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MVD Mechanics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-12-2014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8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12" y="895636"/>
            <a:ext cx="10058400" cy="550353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708484" y="221896"/>
            <a:ext cx="7355668" cy="461665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 DC-DC PIPE SECTOR ADDED TO THE SYSTEM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512829" y="5752842"/>
            <a:ext cx="8679171" cy="646331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HOW CAN WE HOLD THE WHOLE SYSTEM?</a:t>
            </a:r>
          </a:p>
          <a:p>
            <a:r>
              <a:rPr lang="en-US" dirty="0">
                <a:solidFill>
                  <a:schemeClr val="bg1"/>
                </a:solidFill>
              </a:rPr>
              <a:t>HOW CAN WE TRANPORT THE WHOLE SYSTEM TO </a:t>
            </a:r>
            <a:r>
              <a:rPr lang="en-US" dirty="0" smtClean="0">
                <a:solidFill>
                  <a:schemeClr val="bg1"/>
                </a:solidFill>
              </a:rPr>
              <a:t>THE EXPERIMENTAL </a:t>
            </a:r>
            <a:r>
              <a:rPr lang="en-US" dirty="0">
                <a:solidFill>
                  <a:schemeClr val="bg1"/>
                </a:solidFill>
              </a:rPr>
              <a:t>AREA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42218" y="2472055"/>
            <a:ext cx="6489341" cy="830997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POSITION OF THIS FLANGE MUST BE FIXED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-VACUUM PUMP- </a:t>
            </a:r>
          </a:p>
        </p:txBody>
      </p:sp>
      <p:cxnSp>
        <p:nvCxnSpPr>
          <p:cNvPr id="8" name="Connettore 2 7"/>
          <p:cNvCxnSpPr>
            <a:stCxn id="6" idx="2"/>
          </p:cNvCxnSpPr>
          <p:nvPr/>
        </p:nvCxnSpPr>
        <p:spPr>
          <a:xfrm flipH="1">
            <a:off x="1708485" y="3303052"/>
            <a:ext cx="1678404" cy="15516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l="33656" t="7626" r="54858" b="83408"/>
          <a:stretch>
            <a:fillRect/>
          </a:stretch>
        </p:blipFill>
        <p:spPr bwMode="auto">
          <a:xfrm>
            <a:off x="11147425" y="0"/>
            <a:ext cx="10445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970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0" y="648866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G. Giraudo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9275817" y="6488668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MVD Mechanics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-12-2014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11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l="33656" t="7626" r="54858" b="83408"/>
          <a:stretch>
            <a:fillRect/>
          </a:stretch>
        </p:blipFill>
        <p:spPr bwMode="auto">
          <a:xfrm>
            <a:off x="11147425" y="0"/>
            <a:ext cx="10445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970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0" y="648866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G. Giraudo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275817" y="6488668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MVD Mechanics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-12-2014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476164" y="493712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HOMEWORK</a:t>
            </a:r>
            <a:endParaRPr lang="en-GB" sz="2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011503" y="2306230"/>
            <a:ext cx="539121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Evaluation of the services cross section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 smtClean="0"/>
              <a:t>PatchPanels</a:t>
            </a:r>
            <a:r>
              <a:rPr lang="en-US" sz="2400" dirty="0" smtClean="0"/>
              <a:t> design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Cooling Pressure sensors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Optical </a:t>
            </a:r>
            <a:r>
              <a:rPr lang="en-GB" sz="2400" dirty="0" smtClean="0"/>
              <a:t>Fibres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Cables</a:t>
            </a: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Routing from racks to PPs &amp; to MVD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988" y="804602"/>
            <a:ext cx="4716000" cy="4987559"/>
          </a:xfrm>
          <a:prstGeom prst="rect">
            <a:avLst/>
          </a:prstGeom>
        </p:spPr>
      </p:pic>
      <p:sp>
        <p:nvSpPr>
          <p:cNvPr id="13" name="Freccia circolare a destra 12"/>
          <p:cNvSpPr/>
          <p:nvPr/>
        </p:nvSpPr>
        <p:spPr>
          <a:xfrm rot="16612311" flipV="1">
            <a:off x="8200007" y="2359166"/>
            <a:ext cx="504995" cy="1840760"/>
          </a:xfrm>
          <a:prstGeom prst="curvedRightArrow">
            <a:avLst>
              <a:gd name="adj1" fmla="val 25000"/>
              <a:gd name="adj2" fmla="val 107133"/>
              <a:gd name="adj3" fmla="val 371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Freccia circolare a destra 6"/>
          <p:cNvSpPr/>
          <p:nvPr/>
        </p:nvSpPr>
        <p:spPr>
          <a:xfrm rot="20137809">
            <a:off x="9141428" y="3021610"/>
            <a:ext cx="757386" cy="1554817"/>
          </a:xfrm>
          <a:prstGeom prst="curvedRightArrow">
            <a:avLst>
              <a:gd name="adj1" fmla="val 25000"/>
              <a:gd name="adj2" fmla="val 69546"/>
              <a:gd name="adj3" fmla="val 371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454019" y="1197102"/>
            <a:ext cx="1968809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PPs location</a:t>
            </a:r>
            <a:endParaRPr lang="en-GB" sz="2800" dirty="0"/>
          </a:p>
        </p:txBody>
      </p:sp>
      <p:sp>
        <p:nvSpPr>
          <p:cNvPr id="15" name="Ovale 14"/>
          <p:cNvSpPr/>
          <p:nvPr/>
        </p:nvSpPr>
        <p:spPr>
          <a:xfrm>
            <a:off x="8887799" y="2447534"/>
            <a:ext cx="1503976" cy="75286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Connettore 7 16"/>
          <p:cNvCxnSpPr>
            <a:stCxn id="9" idx="3"/>
            <a:endCxn id="15" idx="1"/>
          </p:cNvCxnSpPr>
          <p:nvPr/>
        </p:nvCxnSpPr>
        <p:spPr>
          <a:xfrm>
            <a:off x="8422828" y="1458712"/>
            <a:ext cx="685223" cy="1099077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16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roup 283"/>
          <p:cNvGrpSpPr/>
          <p:nvPr/>
        </p:nvGrpSpPr>
        <p:grpSpPr>
          <a:xfrm>
            <a:off x="361950" y="306090"/>
            <a:ext cx="11477625" cy="6513809"/>
            <a:chOff x="-10309" y="306092"/>
            <a:chExt cx="9114372" cy="5744264"/>
          </a:xfrm>
        </p:grpSpPr>
        <p:grpSp>
          <p:nvGrpSpPr>
            <p:cNvPr id="278" name="Group 277"/>
            <p:cNvGrpSpPr/>
            <p:nvPr/>
          </p:nvGrpSpPr>
          <p:grpSpPr>
            <a:xfrm>
              <a:off x="-10309" y="404664"/>
              <a:ext cx="9114372" cy="5645692"/>
              <a:chOff x="0" y="-200468"/>
              <a:chExt cx="9114372" cy="5645692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305171" y="992730"/>
                <a:ext cx="1044116" cy="2573904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>
                    <a:solidFill>
                      <a:schemeClr val="bg1"/>
                    </a:solidFill>
                  </a:rPr>
                  <a:t>Patch panels</a:t>
                </a: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2349287" y="992730"/>
                <a:ext cx="2672846" cy="754097"/>
                <a:chOff x="341227" y="874703"/>
                <a:chExt cx="2672846" cy="754097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>
                  <a:off x="341227" y="1628800"/>
                  <a:ext cx="2672846" cy="0"/>
                </a:xfrm>
                <a:prstGeom prst="line">
                  <a:avLst/>
                </a:prstGeom>
                <a:ln w="381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3014073" y="874703"/>
                  <a:ext cx="0" cy="754097"/>
                </a:xfrm>
                <a:prstGeom prst="line">
                  <a:avLst/>
                </a:prstGeom>
                <a:ln w="381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oup 31"/>
              <p:cNvGrpSpPr/>
              <p:nvPr/>
            </p:nvGrpSpPr>
            <p:grpSpPr>
              <a:xfrm>
                <a:off x="2349287" y="1032713"/>
                <a:ext cx="3070199" cy="1058897"/>
                <a:chOff x="-56126" y="569903"/>
                <a:chExt cx="3070199" cy="1058897"/>
              </a:xfrm>
            </p:grpSpPr>
            <p:cxnSp>
              <p:nvCxnSpPr>
                <p:cNvPr id="33" name="Straight Connector 32"/>
                <p:cNvCxnSpPr/>
                <p:nvPr/>
              </p:nvCxnSpPr>
              <p:spPr>
                <a:xfrm>
                  <a:off x="-56126" y="1628800"/>
                  <a:ext cx="3070199" cy="0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3014073" y="569903"/>
                  <a:ext cx="0" cy="1058897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/>
              <p:cNvGrpSpPr/>
              <p:nvPr/>
            </p:nvGrpSpPr>
            <p:grpSpPr>
              <a:xfrm>
                <a:off x="2349287" y="838161"/>
                <a:ext cx="4198196" cy="1965498"/>
                <a:chOff x="-1184123" y="-336698"/>
                <a:chExt cx="4198196" cy="1965498"/>
              </a:xfrm>
            </p:grpSpPr>
            <p:cxnSp>
              <p:nvCxnSpPr>
                <p:cNvPr id="51" name="Straight Connector 50"/>
                <p:cNvCxnSpPr/>
                <p:nvPr/>
              </p:nvCxnSpPr>
              <p:spPr>
                <a:xfrm>
                  <a:off x="-1184123" y="1628800"/>
                  <a:ext cx="4198196" cy="0"/>
                </a:xfrm>
                <a:prstGeom prst="line">
                  <a:avLst/>
                </a:prstGeom>
                <a:ln w="38100">
                  <a:solidFill>
                    <a:srgbClr val="FF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3014073" y="-336698"/>
                  <a:ext cx="0" cy="1965498"/>
                </a:xfrm>
                <a:prstGeom prst="line">
                  <a:avLst/>
                </a:prstGeom>
                <a:ln w="38100">
                  <a:solidFill>
                    <a:srgbClr val="FF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/>
            </p:nvGrpSpPr>
            <p:grpSpPr>
              <a:xfrm>
                <a:off x="2349287" y="882502"/>
                <a:ext cx="4695993" cy="2278097"/>
                <a:chOff x="-1681920" y="-649297"/>
                <a:chExt cx="4695993" cy="2278097"/>
              </a:xfrm>
            </p:grpSpPr>
            <p:cxnSp>
              <p:nvCxnSpPr>
                <p:cNvPr id="57" name="Straight Connector 56"/>
                <p:cNvCxnSpPr/>
                <p:nvPr/>
              </p:nvCxnSpPr>
              <p:spPr>
                <a:xfrm>
                  <a:off x="-1681920" y="1621001"/>
                  <a:ext cx="4695993" cy="7799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3014073" y="-649297"/>
                  <a:ext cx="0" cy="2278097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" name="Rectangle 3"/>
              <p:cNvSpPr/>
              <p:nvPr/>
            </p:nvSpPr>
            <p:spPr>
              <a:xfrm>
                <a:off x="3563888" y="188640"/>
                <a:ext cx="5390338" cy="1044893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4073980" y="851181"/>
                <a:ext cx="1556836" cy="369332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it-IT" dirty="0">
                    <a:solidFill>
                      <a:schemeClr val="bg1"/>
                    </a:solidFill>
                  </a:rPr>
                  <a:t>Pixel modules 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665337" y="848047"/>
                <a:ext cx="1535998" cy="369332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it-IT" dirty="0">
                    <a:solidFill>
                      <a:schemeClr val="bg1"/>
                    </a:solidFill>
                  </a:rPr>
                  <a:t>Strip modules 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4561751" y="1377495"/>
                <a:ext cx="518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HV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022133" y="1722278"/>
                <a:ext cx="471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LV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6567870" y="2783468"/>
                <a:ext cx="471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LV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150130" y="2434327"/>
                <a:ext cx="518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HV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7895307" y="526420"/>
                <a:ext cx="74892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it-IT" dirty="0">
                    <a:solidFill>
                      <a:schemeClr val="bg1"/>
                    </a:solidFill>
                  </a:rPr>
                  <a:t>Racks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3563887" y="195936"/>
                <a:ext cx="339643" cy="822668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solidFill>
                      <a:schemeClr val="bg1"/>
                    </a:solidFill>
                  </a:rPr>
                  <a:t>GBT</a:t>
                </a:r>
              </a:p>
            </p:txBody>
          </p:sp>
          <p:cxnSp>
            <p:nvCxnSpPr>
              <p:cNvPr id="91" name="Straight Connector 90"/>
              <p:cNvCxnSpPr/>
              <p:nvPr/>
            </p:nvCxnSpPr>
            <p:spPr>
              <a:xfrm flipH="1">
                <a:off x="2159732" y="812023"/>
                <a:ext cx="1404156" cy="0"/>
              </a:xfrm>
              <a:prstGeom prst="line">
                <a:avLst/>
              </a:prstGeom>
              <a:ln w="381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>
                <a:off x="1917546" y="480052"/>
                <a:ext cx="1656184" cy="1"/>
              </a:xfrm>
              <a:prstGeom prst="line">
                <a:avLst/>
              </a:prstGeom>
              <a:ln w="38100">
                <a:solidFill>
                  <a:srgbClr val="99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H="1">
                <a:off x="1619672" y="335674"/>
                <a:ext cx="1926498" cy="311"/>
              </a:xfrm>
              <a:prstGeom prst="line">
                <a:avLst/>
              </a:prstGeom>
              <a:ln w="38100">
                <a:solidFill>
                  <a:srgbClr val="99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V="1">
                <a:off x="901210" y="1377495"/>
                <a:ext cx="3544" cy="3440887"/>
              </a:xfrm>
              <a:prstGeom prst="line">
                <a:avLst/>
              </a:prstGeom>
              <a:ln w="381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flipH="1" flipV="1">
                <a:off x="769753" y="1233533"/>
                <a:ext cx="1" cy="3625546"/>
              </a:xfrm>
              <a:prstGeom prst="line">
                <a:avLst/>
              </a:prstGeom>
              <a:ln w="38100">
                <a:solidFill>
                  <a:srgbClr val="99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flipH="1" flipV="1">
                <a:off x="606057" y="1124744"/>
                <a:ext cx="1" cy="3808177"/>
              </a:xfrm>
              <a:prstGeom prst="line">
                <a:avLst/>
              </a:prstGeom>
              <a:ln w="38100">
                <a:solidFill>
                  <a:srgbClr val="99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flipV="1">
                <a:off x="2171351" y="812023"/>
                <a:ext cx="0" cy="180707"/>
              </a:xfrm>
              <a:prstGeom prst="line">
                <a:avLst/>
              </a:prstGeom>
              <a:ln w="381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flipH="1" flipV="1">
                <a:off x="1935126" y="478465"/>
                <a:ext cx="2581" cy="514266"/>
              </a:xfrm>
              <a:prstGeom prst="line">
                <a:avLst/>
              </a:prstGeom>
              <a:ln w="38100">
                <a:solidFill>
                  <a:srgbClr val="99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flipH="1" flipV="1">
                <a:off x="1637034" y="335985"/>
                <a:ext cx="1198" cy="656745"/>
              </a:xfrm>
              <a:prstGeom prst="line">
                <a:avLst/>
              </a:prstGeom>
              <a:ln w="38100">
                <a:solidFill>
                  <a:srgbClr val="99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flipH="1">
                <a:off x="606057" y="1124744"/>
                <a:ext cx="703909" cy="0"/>
              </a:xfrm>
              <a:prstGeom prst="line">
                <a:avLst/>
              </a:prstGeom>
              <a:ln w="38100">
                <a:solidFill>
                  <a:srgbClr val="99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flipH="1">
                <a:off x="769753" y="1254799"/>
                <a:ext cx="535419" cy="1"/>
              </a:xfrm>
              <a:prstGeom prst="line">
                <a:avLst/>
              </a:prstGeom>
              <a:ln w="38100">
                <a:solidFill>
                  <a:srgbClr val="99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flipH="1">
                <a:off x="901210" y="1369778"/>
                <a:ext cx="403961" cy="7717"/>
              </a:xfrm>
              <a:prstGeom prst="line">
                <a:avLst/>
              </a:prstGeom>
              <a:ln w="3810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flipV="1">
                <a:off x="411482" y="1031358"/>
                <a:ext cx="3188" cy="3944502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flipH="1">
                <a:off x="417800" y="1031358"/>
                <a:ext cx="887371" cy="135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flipH="1" flipV="1">
                <a:off x="1475656" y="-200468"/>
                <a:ext cx="2396" cy="1160572"/>
              </a:xfrm>
              <a:prstGeom prst="line">
                <a:avLst/>
              </a:prstGeom>
              <a:ln w="3810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TextBox 153"/>
              <p:cNvSpPr txBox="1"/>
              <p:nvPr/>
            </p:nvSpPr>
            <p:spPr>
              <a:xfrm>
                <a:off x="813816" y="283735"/>
                <a:ext cx="79053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To CR</a:t>
                </a:r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0" y="678770"/>
                <a:ext cx="1231427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it-IT" sz="1600" dirty="0"/>
                  <a:t>Optical fiber</a:t>
                </a: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2906374" y="27081"/>
                <a:ext cx="5886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dirty="0"/>
                  <a:t>1.5V</a:t>
                </a: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2871051" y="435855"/>
                <a:ext cx="5886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dirty="0"/>
                  <a:t>2.5V</a:t>
                </a: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2471841" y="828764"/>
                <a:ext cx="1084464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it-IT" sz="1600" dirty="0"/>
                  <a:t>Sense wire</a:t>
                </a:r>
              </a:p>
            </p:txBody>
          </p:sp>
          <p:cxnSp>
            <p:nvCxnSpPr>
              <p:cNvPr id="170" name="Straight Connector 169"/>
              <p:cNvCxnSpPr/>
              <p:nvPr/>
            </p:nvCxnSpPr>
            <p:spPr>
              <a:xfrm flipV="1">
                <a:off x="1053610" y="1746827"/>
                <a:ext cx="0" cy="3002449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flipH="1" flipV="1">
                <a:off x="1046523" y="1720456"/>
                <a:ext cx="258648" cy="1822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flipV="1">
                <a:off x="1215680" y="2783468"/>
                <a:ext cx="13013" cy="1919668"/>
              </a:xfrm>
              <a:prstGeom prst="line">
                <a:avLst/>
              </a:prstGeom>
              <a:ln w="38100">
                <a:solidFill>
                  <a:srgbClr val="FF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flipH="1">
                <a:off x="1228693" y="2783468"/>
                <a:ext cx="76479" cy="0"/>
              </a:xfrm>
              <a:prstGeom prst="line">
                <a:avLst/>
              </a:prstGeom>
              <a:ln w="38100">
                <a:solidFill>
                  <a:srgbClr val="FF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7" name="Group 276"/>
              <p:cNvGrpSpPr/>
              <p:nvPr/>
            </p:nvGrpSpPr>
            <p:grpSpPr>
              <a:xfrm>
                <a:off x="149884" y="3566635"/>
                <a:ext cx="8964488" cy="1878589"/>
                <a:chOff x="149884" y="3566635"/>
                <a:chExt cx="8964488" cy="1878589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149884" y="5023714"/>
                  <a:ext cx="8964488" cy="421510"/>
                  <a:chOff x="261275" y="3926492"/>
                  <a:chExt cx="8199157" cy="654636"/>
                </a:xfrm>
              </p:grpSpPr>
              <p:sp>
                <p:nvSpPr>
                  <p:cNvPr id="7" name="Flowchart: Connector 6"/>
                  <p:cNvSpPr/>
                  <p:nvPr/>
                </p:nvSpPr>
                <p:spPr>
                  <a:xfrm>
                    <a:off x="261275" y="3926492"/>
                    <a:ext cx="428167" cy="648072"/>
                  </a:xfrm>
                  <a:prstGeom prst="flowChartConnector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8" name="Rounded Rectangle 7"/>
                  <p:cNvSpPr/>
                  <p:nvPr/>
                </p:nvSpPr>
                <p:spPr>
                  <a:xfrm>
                    <a:off x="325468" y="3933056"/>
                    <a:ext cx="8134964" cy="648072"/>
                  </a:xfrm>
                  <a:prstGeom prst="round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it-IT" dirty="0">
                        <a:solidFill>
                          <a:schemeClr val="tx1"/>
                        </a:solidFill>
                      </a:rPr>
                      <a:t>Beam pipe</a:t>
                    </a:r>
                  </a:p>
                </p:txBody>
              </p:sp>
            </p:grpSp>
            <p:sp>
              <p:nvSpPr>
                <p:cNvPr id="11" name="Rectangle 10"/>
                <p:cNvSpPr/>
                <p:nvPr/>
              </p:nvSpPr>
              <p:spPr>
                <a:xfrm>
                  <a:off x="7376272" y="4488180"/>
                  <a:ext cx="1704865" cy="330200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dirty="0"/>
                    <a:t>GBT</a:t>
                  </a:r>
                </a:p>
              </p:txBody>
            </p:sp>
            <p:grpSp>
              <p:nvGrpSpPr>
                <p:cNvPr id="19" name="Group 18"/>
                <p:cNvGrpSpPr/>
                <p:nvPr/>
              </p:nvGrpSpPr>
              <p:grpSpPr>
                <a:xfrm>
                  <a:off x="1318281" y="4316669"/>
                  <a:ext cx="5388459" cy="288032"/>
                  <a:chOff x="945351" y="4034542"/>
                  <a:chExt cx="5388459" cy="288032"/>
                </a:xfrm>
              </p:grpSpPr>
              <p:sp>
                <p:nvSpPr>
                  <p:cNvPr id="14" name="Rectangle 13"/>
                  <p:cNvSpPr/>
                  <p:nvPr/>
                </p:nvSpPr>
                <p:spPr>
                  <a:xfrm>
                    <a:off x="4605618" y="4034542"/>
                    <a:ext cx="1728192" cy="288032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it-IT" dirty="0">
                        <a:solidFill>
                          <a:schemeClr val="bg1"/>
                        </a:solidFill>
                      </a:rPr>
                      <a:t>DCDC</a:t>
                    </a:r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>
                    <a:off x="2771800" y="4034542"/>
                    <a:ext cx="1728192" cy="288032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it-IT" dirty="0">
                        <a:solidFill>
                          <a:schemeClr val="bg1"/>
                        </a:solidFill>
                      </a:rPr>
                      <a:t>DCDC</a:t>
                    </a:r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>
                  <a:xfrm>
                    <a:off x="945351" y="4034542"/>
                    <a:ext cx="1728192" cy="288032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it-IT" dirty="0">
                        <a:solidFill>
                          <a:schemeClr val="bg1"/>
                        </a:solidFill>
                      </a:rPr>
                      <a:t>DCDC</a:t>
                    </a:r>
                  </a:p>
                </p:txBody>
              </p:sp>
            </p:grpSp>
            <p:cxnSp>
              <p:nvCxnSpPr>
                <p:cNvPr id="109" name="Straight Connector 108"/>
                <p:cNvCxnSpPr/>
                <p:nvPr/>
              </p:nvCxnSpPr>
              <p:spPr>
                <a:xfrm flipH="1">
                  <a:off x="601262" y="4916048"/>
                  <a:ext cx="6600073" cy="0"/>
                </a:xfrm>
                <a:prstGeom prst="line">
                  <a:avLst/>
                </a:prstGeom>
                <a:ln w="38100">
                  <a:solidFill>
                    <a:srgbClr val="99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flipH="1" flipV="1">
                  <a:off x="769754" y="4860454"/>
                  <a:ext cx="6354946" cy="1106"/>
                </a:xfrm>
                <a:prstGeom prst="line">
                  <a:avLst/>
                </a:prstGeom>
                <a:ln w="38100">
                  <a:solidFill>
                    <a:srgbClr val="9900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flipH="1" flipV="1">
                  <a:off x="904755" y="4804252"/>
                  <a:ext cx="6140525" cy="1664"/>
                </a:xfrm>
                <a:prstGeom prst="line">
                  <a:avLst/>
                </a:prstGeom>
                <a:ln w="38100">
                  <a:solidFill>
                    <a:srgbClr val="FF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 flipH="1">
                  <a:off x="411482" y="4983480"/>
                  <a:ext cx="6896822" cy="0"/>
                </a:xfrm>
                <a:prstGeom prst="line">
                  <a:avLst/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 flipH="1">
                  <a:off x="1046523" y="4749276"/>
                  <a:ext cx="5918700" cy="5357"/>
                </a:xfrm>
                <a:prstGeom prst="line">
                  <a:avLst/>
                </a:prstGeom>
                <a:ln w="381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 flipH="1" flipV="1">
                  <a:off x="1228694" y="4701470"/>
                  <a:ext cx="5650571" cy="1666"/>
                </a:xfrm>
                <a:prstGeom prst="line">
                  <a:avLst/>
                </a:prstGeom>
                <a:ln w="38100">
                  <a:solidFill>
                    <a:srgbClr val="FF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>
                <a:xfrm flipV="1">
                  <a:off x="6880860" y="4290060"/>
                  <a:ext cx="0" cy="396240"/>
                </a:xfrm>
                <a:prstGeom prst="line">
                  <a:avLst/>
                </a:prstGeom>
                <a:ln w="38100">
                  <a:solidFill>
                    <a:srgbClr val="FF99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/>
              </p:nvCxnSpPr>
              <p:spPr>
                <a:xfrm flipH="1">
                  <a:off x="6873240" y="4297680"/>
                  <a:ext cx="1874520" cy="3749"/>
                </a:xfrm>
                <a:prstGeom prst="line">
                  <a:avLst/>
                </a:prstGeom>
                <a:ln w="38100">
                  <a:solidFill>
                    <a:srgbClr val="FF9999"/>
                  </a:solidFill>
                  <a:headEnd type="oval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/>
                <p:cNvCxnSpPr/>
                <p:nvPr/>
              </p:nvCxnSpPr>
              <p:spPr>
                <a:xfrm flipV="1">
                  <a:off x="6965223" y="4393595"/>
                  <a:ext cx="0" cy="355683"/>
                </a:xfrm>
                <a:prstGeom prst="line">
                  <a:avLst/>
                </a:prstGeom>
                <a:ln w="381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/>
                <p:cNvCxnSpPr/>
                <p:nvPr/>
              </p:nvCxnSpPr>
              <p:spPr>
                <a:xfrm flipH="1" flipV="1">
                  <a:off x="6965223" y="4391773"/>
                  <a:ext cx="1783241" cy="1822"/>
                </a:xfrm>
                <a:prstGeom prst="line">
                  <a:avLst/>
                </a:prstGeom>
                <a:ln w="38100">
                  <a:solidFill>
                    <a:srgbClr val="00B0F0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/>
                <p:cNvCxnSpPr/>
                <p:nvPr/>
              </p:nvCxnSpPr>
              <p:spPr>
                <a:xfrm flipV="1">
                  <a:off x="7308304" y="4754633"/>
                  <a:ext cx="0" cy="230619"/>
                </a:xfrm>
                <a:prstGeom prst="line">
                  <a:avLst/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/>
              </p:nvCxnSpPr>
              <p:spPr>
                <a:xfrm flipV="1">
                  <a:off x="7224195" y="4689604"/>
                  <a:ext cx="0" cy="241685"/>
                </a:xfrm>
                <a:prstGeom prst="line">
                  <a:avLst/>
                </a:prstGeom>
                <a:ln w="38100">
                  <a:solidFill>
                    <a:srgbClr val="99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>
                <a:xfrm flipV="1">
                  <a:off x="7117080" y="4610102"/>
                  <a:ext cx="7620" cy="259078"/>
                </a:xfrm>
                <a:prstGeom prst="line">
                  <a:avLst/>
                </a:prstGeom>
                <a:ln w="38100">
                  <a:solidFill>
                    <a:srgbClr val="9900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>
                <a:xfrm flipV="1">
                  <a:off x="7045280" y="4530348"/>
                  <a:ext cx="0" cy="282112"/>
                </a:xfrm>
                <a:prstGeom prst="line">
                  <a:avLst/>
                </a:prstGeom>
                <a:ln w="38100">
                  <a:solidFill>
                    <a:srgbClr val="FF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/>
              </p:nvCxnSpPr>
              <p:spPr>
                <a:xfrm flipH="1">
                  <a:off x="7308304" y="4756455"/>
                  <a:ext cx="67967" cy="0"/>
                </a:xfrm>
                <a:prstGeom prst="line">
                  <a:avLst/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/>
              </p:nvCxnSpPr>
              <p:spPr>
                <a:xfrm flipH="1">
                  <a:off x="7224195" y="4687940"/>
                  <a:ext cx="152076" cy="0"/>
                </a:xfrm>
                <a:prstGeom prst="line">
                  <a:avLst/>
                </a:prstGeom>
                <a:ln w="38100">
                  <a:solidFill>
                    <a:srgbClr val="99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>
                <a:xfrm flipH="1">
                  <a:off x="7133625" y="4610100"/>
                  <a:ext cx="257775" cy="3297"/>
                </a:xfrm>
                <a:prstGeom prst="line">
                  <a:avLst/>
                </a:prstGeom>
                <a:ln w="38100">
                  <a:solidFill>
                    <a:srgbClr val="9900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/>
                <p:cNvCxnSpPr/>
                <p:nvPr/>
              </p:nvCxnSpPr>
              <p:spPr>
                <a:xfrm flipH="1">
                  <a:off x="7045280" y="4530348"/>
                  <a:ext cx="330992" cy="0"/>
                </a:xfrm>
                <a:prstGeom prst="line">
                  <a:avLst/>
                </a:prstGeom>
                <a:ln w="38100">
                  <a:solidFill>
                    <a:srgbClr val="FF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/>
              </p:nvCxnSpPr>
              <p:spPr>
                <a:xfrm flipV="1">
                  <a:off x="2155371" y="3567687"/>
                  <a:ext cx="1682" cy="623302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/>
              </p:nvCxnSpPr>
              <p:spPr>
                <a:xfrm flipV="1">
                  <a:off x="1761183" y="3566635"/>
                  <a:ext cx="2505" cy="531343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40" name="Group 239"/>
                <p:cNvGrpSpPr/>
                <p:nvPr/>
              </p:nvGrpSpPr>
              <p:grpSpPr>
                <a:xfrm>
                  <a:off x="5220809" y="4092050"/>
                  <a:ext cx="384681" cy="224619"/>
                  <a:chOff x="5220809" y="4092050"/>
                  <a:chExt cx="384681" cy="224619"/>
                </a:xfrm>
              </p:grpSpPr>
              <p:cxnSp>
                <p:nvCxnSpPr>
                  <p:cNvPr id="235" name="Straight Connector 234"/>
                  <p:cNvCxnSpPr/>
                  <p:nvPr/>
                </p:nvCxnSpPr>
                <p:spPr>
                  <a:xfrm flipV="1">
                    <a:off x="5220809" y="4097978"/>
                    <a:ext cx="0" cy="218691"/>
                  </a:xfrm>
                  <a:prstGeom prst="line">
                    <a:avLst/>
                  </a:prstGeom>
                  <a:ln w="38100">
                    <a:solidFill>
                      <a:srgbClr val="0000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Straight Connector 236"/>
                  <p:cNvCxnSpPr/>
                  <p:nvPr/>
                </p:nvCxnSpPr>
                <p:spPr>
                  <a:xfrm flipV="1">
                    <a:off x="5347104" y="4092052"/>
                    <a:ext cx="0" cy="218691"/>
                  </a:xfrm>
                  <a:prstGeom prst="line">
                    <a:avLst/>
                  </a:prstGeom>
                  <a:ln w="38100">
                    <a:solidFill>
                      <a:srgbClr val="0000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Straight Connector 237"/>
                  <p:cNvCxnSpPr/>
                  <p:nvPr/>
                </p:nvCxnSpPr>
                <p:spPr>
                  <a:xfrm flipV="1">
                    <a:off x="5510389" y="4092051"/>
                    <a:ext cx="0" cy="218691"/>
                  </a:xfrm>
                  <a:prstGeom prst="line">
                    <a:avLst/>
                  </a:prstGeom>
                  <a:ln w="38100">
                    <a:solidFill>
                      <a:srgbClr val="0000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238"/>
                  <p:cNvCxnSpPr/>
                  <p:nvPr/>
                </p:nvCxnSpPr>
                <p:spPr>
                  <a:xfrm flipV="1">
                    <a:off x="5605490" y="4092050"/>
                    <a:ext cx="0" cy="218691"/>
                  </a:xfrm>
                  <a:prstGeom prst="line">
                    <a:avLst/>
                  </a:prstGeom>
                  <a:ln w="38100">
                    <a:solidFill>
                      <a:srgbClr val="0000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1" name="Group 240"/>
                <p:cNvGrpSpPr/>
                <p:nvPr/>
              </p:nvGrpSpPr>
              <p:grpSpPr>
                <a:xfrm>
                  <a:off x="3371547" y="4092050"/>
                  <a:ext cx="384681" cy="224619"/>
                  <a:chOff x="5220809" y="4092050"/>
                  <a:chExt cx="384681" cy="224619"/>
                </a:xfrm>
              </p:grpSpPr>
              <p:cxnSp>
                <p:nvCxnSpPr>
                  <p:cNvPr id="242" name="Straight Connector 241"/>
                  <p:cNvCxnSpPr/>
                  <p:nvPr/>
                </p:nvCxnSpPr>
                <p:spPr>
                  <a:xfrm flipV="1">
                    <a:off x="5220809" y="4097978"/>
                    <a:ext cx="0" cy="218691"/>
                  </a:xfrm>
                  <a:prstGeom prst="line">
                    <a:avLst/>
                  </a:prstGeom>
                  <a:ln w="38100">
                    <a:solidFill>
                      <a:srgbClr val="0000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" name="Straight Connector 242"/>
                  <p:cNvCxnSpPr/>
                  <p:nvPr/>
                </p:nvCxnSpPr>
                <p:spPr>
                  <a:xfrm flipV="1">
                    <a:off x="5347104" y="4092052"/>
                    <a:ext cx="0" cy="218691"/>
                  </a:xfrm>
                  <a:prstGeom prst="line">
                    <a:avLst/>
                  </a:prstGeom>
                  <a:ln w="38100">
                    <a:solidFill>
                      <a:srgbClr val="0000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" name="Straight Connector 243"/>
                  <p:cNvCxnSpPr/>
                  <p:nvPr/>
                </p:nvCxnSpPr>
                <p:spPr>
                  <a:xfrm flipV="1">
                    <a:off x="5510389" y="4092051"/>
                    <a:ext cx="0" cy="218691"/>
                  </a:xfrm>
                  <a:prstGeom prst="line">
                    <a:avLst/>
                  </a:prstGeom>
                  <a:ln w="38100">
                    <a:solidFill>
                      <a:srgbClr val="0000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Straight Connector 244"/>
                  <p:cNvCxnSpPr/>
                  <p:nvPr/>
                </p:nvCxnSpPr>
                <p:spPr>
                  <a:xfrm flipV="1">
                    <a:off x="5605490" y="4092050"/>
                    <a:ext cx="0" cy="218691"/>
                  </a:xfrm>
                  <a:prstGeom prst="line">
                    <a:avLst/>
                  </a:prstGeom>
                  <a:ln w="38100">
                    <a:solidFill>
                      <a:srgbClr val="0000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6" name="Group 245"/>
                <p:cNvGrpSpPr/>
                <p:nvPr/>
              </p:nvGrpSpPr>
              <p:grpSpPr>
                <a:xfrm>
                  <a:off x="1634888" y="4081644"/>
                  <a:ext cx="384681" cy="224619"/>
                  <a:chOff x="5220809" y="4092050"/>
                  <a:chExt cx="384681" cy="224619"/>
                </a:xfrm>
              </p:grpSpPr>
              <p:cxnSp>
                <p:nvCxnSpPr>
                  <p:cNvPr id="247" name="Straight Connector 246"/>
                  <p:cNvCxnSpPr/>
                  <p:nvPr/>
                </p:nvCxnSpPr>
                <p:spPr>
                  <a:xfrm flipV="1">
                    <a:off x="5220809" y="4097978"/>
                    <a:ext cx="0" cy="218691"/>
                  </a:xfrm>
                  <a:prstGeom prst="line">
                    <a:avLst/>
                  </a:prstGeom>
                  <a:ln w="38100">
                    <a:solidFill>
                      <a:srgbClr val="0000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" name="Straight Connector 247"/>
                  <p:cNvCxnSpPr/>
                  <p:nvPr/>
                </p:nvCxnSpPr>
                <p:spPr>
                  <a:xfrm flipV="1">
                    <a:off x="5347104" y="4092052"/>
                    <a:ext cx="0" cy="218691"/>
                  </a:xfrm>
                  <a:prstGeom prst="line">
                    <a:avLst/>
                  </a:prstGeom>
                  <a:ln w="38100">
                    <a:solidFill>
                      <a:srgbClr val="0000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248"/>
                  <p:cNvCxnSpPr/>
                  <p:nvPr/>
                </p:nvCxnSpPr>
                <p:spPr>
                  <a:xfrm flipV="1">
                    <a:off x="5510389" y="4092051"/>
                    <a:ext cx="0" cy="218691"/>
                  </a:xfrm>
                  <a:prstGeom prst="line">
                    <a:avLst/>
                  </a:prstGeom>
                  <a:ln w="38100">
                    <a:solidFill>
                      <a:srgbClr val="0000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249"/>
                  <p:cNvCxnSpPr/>
                  <p:nvPr/>
                </p:nvCxnSpPr>
                <p:spPr>
                  <a:xfrm flipV="1">
                    <a:off x="5605490" y="4092050"/>
                    <a:ext cx="0" cy="218691"/>
                  </a:xfrm>
                  <a:prstGeom prst="line">
                    <a:avLst/>
                  </a:prstGeom>
                  <a:ln w="38100">
                    <a:solidFill>
                      <a:srgbClr val="0000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51" name="Straight Connector 250"/>
                <p:cNvCxnSpPr/>
                <p:nvPr/>
              </p:nvCxnSpPr>
              <p:spPr>
                <a:xfrm flipH="1">
                  <a:off x="1627346" y="4089067"/>
                  <a:ext cx="7110232" cy="0"/>
                </a:xfrm>
                <a:prstGeom prst="line">
                  <a:avLst/>
                </a:prstGeom>
                <a:ln w="38100">
                  <a:solidFill>
                    <a:srgbClr val="0000CC"/>
                  </a:solidFill>
                  <a:headEnd type="oval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56" name="Group 255"/>
                <p:cNvGrpSpPr/>
                <p:nvPr/>
              </p:nvGrpSpPr>
              <p:grpSpPr>
                <a:xfrm>
                  <a:off x="4177070" y="4216954"/>
                  <a:ext cx="384681" cy="112310"/>
                  <a:chOff x="5220809" y="4092050"/>
                  <a:chExt cx="384681" cy="224619"/>
                </a:xfrm>
              </p:grpSpPr>
              <p:cxnSp>
                <p:nvCxnSpPr>
                  <p:cNvPr id="257" name="Straight Connector 256"/>
                  <p:cNvCxnSpPr/>
                  <p:nvPr/>
                </p:nvCxnSpPr>
                <p:spPr>
                  <a:xfrm flipV="1">
                    <a:off x="5220809" y="4097978"/>
                    <a:ext cx="0" cy="218691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Straight Connector 257"/>
                  <p:cNvCxnSpPr/>
                  <p:nvPr/>
                </p:nvCxnSpPr>
                <p:spPr>
                  <a:xfrm flipV="1">
                    <a:off x="5347104" y="4092052"/>
                    <a:ext cx="0" cy="218691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" name="Straight Connector 258"/>
                  <p:cNvCxnSpPr/>
                  <p:nvPr/>
                </p:nvCxnSpPr>
                <p:spPr>
                  <a:xfrm flipV="1">
                    <a:off x="5510389" y="4092051"/>
                    <a:ext cx="0" cy="218691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>
                  <a:xfrm flipV="1">
                    <a:off x="5605490" y="4092050"/>
                    <a:ext cx="0" cy="218691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1" name="Group 260"/>
                <p:cNvGrpSpPr/>
                <p:nvPr/>
              </p:nvGrpSpPr>
              <p:grpSpPr>
                <a:xfrm>
                  <a:off x="2155371" y="4198968"/>
                  <a:ext cx="384681" cy="112310"/>
                  <a:chOff x="5220809" y="4092050"/>
                  <a:chExt cx="384681" cy="224619"/>
                </a:xfrm>
              </p:grpSpPr>
              <p:cxnSp>
                <p:nvCxnSpPr>
                  <p:cNvPr id="262" name="Straight Connector 261"/>
                  <p:cNvCxnSpPr/>
                  <p:nvPr/>
                </p:nvCxnSpPr>
                <p:spPr>
                  <a:xfrm flipV="1">
                    <a:off x="5220809" y="4097978"/>
                    <a:ext cx="0" cy="218691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Straight Connector 262"/>
                  <p:cNvCxnSpPr/>
                  <p:nvPr/>
                </p:nvCxnSpPr>
                <p:spPr>
                  <a:xfrm flipV="1">
                    <a:off x="5347104" y="4092052"/>
                    <a:ext cx="0" cy="218691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" name="Straight Connector 263"/>
                  <p:cNvCxnSpPr/>
                  <p:nvPr/>
                </p:nvCxnSpPr>
                <p:spPr>
                  <a:xfrm flipV="1">
                    <a:off x="5510389" y="4092051"/>
                    <a:ext cx="0" cy="218691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" name="Straight Connector 264"/>
                  <p:cNvCxnSpPr/>
                  <p:nvPr/>
                </p:nvCxnSpPr>
                <p:spPr>
                  <a:xfrm flipV="1">
                    <a:off x="5605490" y="4092050"/>
                    <a:ext cx="0" cy="218691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6" name="Group 265"/>
                <p:cNvGrpSpPr/>
                <p:nvPr/>
              </p:nvGrpSpPr>
              <p:grpSpPr>
                <a:xfrm>
                  <a:off x="5848184" y="4216954"/>
                  <a:ext cx="384681" cy="112310"/>
                  <a:chOff x="5220809" y="4092050"/>
                  <a:chExt cx="384681" cy="224619"/>
                </a:xfrm>
              </p:grpSpPr>
              <p:cxnSp>
                <p:nvCxnSpPr>
                  <p:cNvPr id="267" name="Straight Connector 266"/>
                  <p:cNvCxnSpPr/>
                  <p:nvPr/>
                </p:nvCxnSpPr>
                <p:spPr>
                  <a:xfrm flipV="1">
                    <a:off x="5220809" y="4097978"/>
                    <a:ext cx="0" cy="218691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" name="Straight Connector 267"/>
                  <p:cNvCxnSpPr/>
                  <p:nvPr/>
                </p:nvCxnSpPr>
                <p:spPr>
                  <a:xfrm flipV="1">
                    <a:off x="5347104" y="4092052"/>
                    <a:ext cx="0" cy="218691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Straight Connector 268"/>
                  <p:cNvCxnSpPr/>
                  <p:nvPr/>
                </p:nvCxnSpPr>
                <p:spPr>
                  <a:xfrm flipV="1">
                    <a:off x="5510389" y="4092051"/>
                    <a:ext cx="0" cy="218691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" name="Straight Connector 269"/>
                  <p:cNvCxnSpPr/>
                  <p:nvPr/>
                </p:nvCxnSpPr>
                <p:spPr>
                  <a:xfrm flipV="1">
                    <a:off x="5605490" y="4092050"/>
                    <a:ext cx="0" cy="218691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71" name="Straight Connector 270"/>
                <p:cNvCxnSpPr/>
                <p:nvPr/>
              </p:nvCxnSpPr>
              <p:spPr>
                <a:xfrm flipH="1">
                  <a:off x="2171351" y="4190991"/>
                  <a:ext cx="6566227" cy="16332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oval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80" name="Straight Connector 279"/>
            <p:cNvCxnSpPr/>
            <p:nvPr/>
          </p:nvCxnSpPr>
          <p:spPr>
            <a:xfrm flipH="1" flipV="1">
              <a:off x="8243357" y="306092"/>
              <a:ext cx="2396" cy="487680"/>
            </a:xfrm>
            <a:prstGeom prst="line">
              <a:avLst/>
            </a:prstGeom>
            <a:ln w="38100">
              <a:solidFill>
                <a:srgbClr val="CCEC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2" name="TextBox 281"/>
            <p:cNvSpPr txBox="1"/>
            <p:nvPr/>
          </p:nvSpPr>
          <p:spPr>
            <a:xfrm>
              <a:off x="8238652" y="492816"/>
              <a:ext cx="79053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dirty="0"/>
                <a:t>To CR</a:t>
              </a:r>
            </a:p>
          </p:txBody>
        </p:sp>
        <p:sp>
          <p:nvSpPr>
            <p:cNvPr id="283" name="TextBox 282"/>
            <p:cNvSpPr txBox="1"/>
            <p:nvPr/>
          </p:nvSpPr>
          <p:spPr>
            <a:xfrm>
              <a:off x="6118061" y="390190"/>
              <a:ext cx="207851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sz="1600" dirty="0"/>
                <a:t>Power supplies control</a:t>
              </a: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708456" y="4730375"/>
            <a:ext cx="3003764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408047" y="4367607"/>
            <a:ext cx="1088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Section A</a:t>
            </a:r>
          </a:p>
        </p:txBody>
      </p:sp>
      <p:cxnSp>
        <p:nvCxnSpPr>
          <p:cNvPr id="117" name="Straight Connector 116"/>
          <p:cNvCxnSpPr/>
          <p:nvPr/>
        </p:nvCxnSpPr>
        <p:spPr>
          <a:xfrm>
            <a:off x="663425" y="5027433"/>
            <a:ext cx="1271800" cy="191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2409791" y="5027433"/>
            <a:ext cx="833609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3218178" y="4826194"/>
            <a:ext cx="1204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Section A2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56039" y="4723980"/>
            <a:ext cx="1204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Section A1</a:t>
            </a:r>
          </a:p>
        </p:txBody>
      </p:sp>
      <p:cxnSp>
        <p:nvCxnSpPr>
          <p:cNvPr id="126" name="Straight Connector 125"/>
          <p:cNvCxnSpPr/>
          <p:nvPr/>
        </p:nvCxnSpPr>
        <p:spPr>
          <a:xfrm rot="5400000">
            <a:off x="8263186" y="5692785"/>
            <a:ext cx="1271800" cy="191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7826208" y="4837094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Section B</a:t>
            </a:r>
          </a:p>
        </p:txBody>
      </p:sp>
      <p:cxnSp>
        <p:nvCxnSpPr>
          <p:cNvPr id="128" name="Straight Connector 127"/>
          <p:cNvCxnSpPr/>
          <p:nvPr/>
        </p:nvCxnSpPr>
        <p:spPr>
          <a:xfrm>
            <a:off x="9980575" y="4706806"/>
            <a:ext cx="0" cy="94141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8955339" y="4525206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Section D</a:t>
            </a:r>
          </a:p>
        </p:txBody>
      </p:sp>
      <p:cxnSp>
        <p:nvCxnSpPr>
          <p:cNvPr id="130" name="Straight Connector 129"/>
          <p:cNvCxnSpPr/>
          <p:nvPr/>
        </p:nvCxnSpPr>
        <p:spPr>
          <a:xfrm>
            <a:off x="9669856" y="5734642"/>
            <a:ext cx="0" cy="59500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9596583" y="6035165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Section C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0359698" y="5061595"/>
            <a:ext cx="1446605" cy="0"/>
          </a:xfrm>
          <a:prstGeom prst="line">
            <a:avLst/>
          </a:prstGeom>
          <a:ln w="38100">
            <a:solidFill>
              <a:srgbClr val="0080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11003672" y="4706806"/>
            <a:ext cx="79060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600" dirty="0"/>
              <a:t>Signals</a:t>
            </a:r>
          </a:p>
        </p:txBody>
      </p:sp>
      <p:sp>
        <p:nvSpPr>
          <p:cNvPr id="132" name="CasellaDiTesto 131"/>
          <p:cNvSpPr txBox="1"/>
          <p:nvPr/>
        </p:nvSpPr>
        <p:spPr>
          <a:xfrm>
            <a:off x="2826595" y="-20002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HOMEWORK</a:t>
            </a:r>
            <a:endParaRPr lang="en-GB" sz="2400" dirty="0"/>
          </a:p>
        </p:txBody>
      </p:sp>
      <p:pic>
        <p:nvPicPr>
          <p:cNvPr id="133" name="Picture 4"/>
          <p:cNvPicPr>
            <a:picLocks noChangeAspect="1" noChangeArrowheads="1"/>
          </p:cNvPicPr>
          <p:nvPr/>
        </p:nvPicPr>
        <p:blipFill>
          <a:blip r:embed="rId3" cstate="print"/>
          <a:srcRect l="33656" t="7626" r="54858" b="83408"/>
          <a:stretch>
            <a:fillRect/>
          </a:stretch>
        </p:blipFill>
        <p:spPr bwMode="auto">
          <a:xfrm>
            <a:off x="11147425" y="0"/>
            <a:ext cx="10445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4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970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" name="CasellaDiTesto 137"/>
          <p:cNvSpPr txBox="1"/>
          <p:nvPr/>
        </p:nvSpPr>
        <p:spPr>
          <a:xfrm>
            <a:off x="0" y="6488668"/>
            <a:ext cx="2155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G. Giraudo/T.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Quagli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CasellaDiTesto 139"/>
          <p:cNvSpPr txBox="1"/>
          <p:nvPr/>
        </p:nvSpPr>
        <p:spPr>
          <a:xfrm>
            <a:off x="9275817" y="6488668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MVD Mechanics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-12-2014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19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3"/>
          <p:cNvSpPr>
            <a:spLocks noChangeArrowheads="1"/>
          </p:cNvSpPr>
          <p:nvPr/>
        </p:nvSpPr>
        <p:spPr bwMode="auto">
          <a:xfrm>
            <a:off x="1497012" y="36240"/>
            <a:ext cx="9170988" cy="468312"/>
          </a:xfrm>
          <a:prstGeom prst="rect">
            <a:avLst/>
          </a:prstGeom>
          <a:solidFill>
            <a:srgbClr val="FF00FF"/>
          </a:solidFill>
          <a:ln>
            <a:noFill/>
          </a:ln>
          <a:extLst/>
        </p:spPr>
        <p:txBody>
          <a:bodyPr anchor="ctr" anchorCtr="1"/>
          <a:lstStyle>
            <a:lvl1pPr algn="l" eaLnBrk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>
              <a:spcBef>
                <a:spcPct val="0"/>
              </a:spcBef>
              <a:buNone/>
            </a:pPr>
            <a:r>
              <a:rPr lang="en-US" altLang="it-IT" sz="2800" dirty="0"/>
              <a:t>Summary - Services Occupancy </a:t>
            </a:r>
            <a:endParaRPr lang="en-US" altLang="it-IT" sz="2800" dirty="0">
              <a:solidFill>
                <a:srgbClr val="0066FF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965508"/>
              </p:ext>
            </p:extLst>
          </p:nvPr>
        </p:nvGraphicFramePr>
        <p:xfrm>
          <a:off x="131863" y="1354097"/>
          <a:ext cx="8906484" cy="44805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80121"/>
                <a:gridCol w="1011248"/>
                <a:gridCol w="1219966"/>
                <a:gridCol w="1153162"/>
                <a:gridCol w="1080120"/>
                <a:gridCol w="1166918"/>
                <a:gridCol w="2194949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Section name</a:t>
                      </a:r>
                      <a:endParaRPr lang="it-IT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HV</a:t>
                      </a:r>
                      <a:endParaRPr lang="it-IT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Optical fibers</a:t>
                      </a:r>
                      <a:endParaRPr lang="it-IT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LV GBT</a:t>
                      </a:r>
                      <a:endParaRPr lang="it-IT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LV FEE</a:t>
                      </a:r>
                      <a:endParaRPr lang="it-IT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Total</a:t>
                      </a:r>
                      <a:endParaRPr lang="it-IT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</a:t>
                      </a:r>
                      <a:endParaRPr lang="it-IT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477</a:t>
                      </a:r>
                    </a:p>
                    <a:p>
                      <a:pPr algn="ctr"/>
                      <a:r>
                        <a:rPr lang="it-IT" dirty="0" smtClean="0"/>
                        <a:t>1.3 </a:t>
                      </a:r>
                    </a:p>
                    <a:p>
                      <a:pPr algn="ctr"/>
                      <a:r>
                        <a:rPr lang="it-IT" dirty="0" smtClean="0"/>
                        <a:t>633 </a:t>
                      </a:r>
                    </a:p>
                    <a:p>
                      <a:pPr algn="ctr"/>
                      <a:r>
                        <a:rPr lang="it-IT" dirty="0" smtClean="0"/>
                        <a:t>28.4</a:t>
                      </a:r>
                      <a:endParaRPr lang="it-IT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396</a:t>
                      </a:r>
                    </a:p>
                    <a:p>
                      <a:pPr algn="ctr"/>
                      <a:r>
                        <a:rPr lang="it-IT" dirty="0" smtClean="0"/>
                        <a:t>1</a:t>
                      </a:r>
                    </a:p>
                    <a:p>
                      <a:pPr algn="ctr"/>
                      <a:r>
                        <a:rPr lang="it-IT" dirty="0" smtClean="0"/>
                        <a:t>317</a:t>
                      </a:r>
                    </a:p>
                    <a:p>
                      <a:pPr algn="ctr"/>
                      <a:r>
                        <a:rPr lang="it-IT" dirty="0" smtClean="0"/>
                        <a:t>20</a:t>
                      </a:r>
                      <a:endParaRPr lang="it-IT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25</a:t>
                      </a:r>
                    </a:p>
                    <a:p>
                      <a:pPr algn="ctr"/>
                      <a:r>
                        <a:rPr lang="it-IT" dirty="0" smtClean="0"/>
                        <a:t>8.5</a:t>
                      </a:r>
                    </a:p>
                    <a:p>
                      <a:pPr algn="ctr"/>
                      <a:r>
                        <a:rPr lang="it-IT" dirty="0" smtClean="0"/>
                        <a:t>1418</a:t>
                      </a:r>
                    </a:p>
                    <a:p>
                      <a:pPr algn="ctr"/>
                      <a:r>
                        <a:rPr lang="it-IT" dirty="0" smtClean="0"/>
                        <a:t>42.5</a:t>
                      </a:r>
                      <a:endParaRPr lang="it-IT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50</a:t>
                      </a:r>
                    </a:p>
                    <a:p>
                      <a:pPr algn="ctr"/>
                      <a:r>
                        <a:rPr lang="it-IT" dirty="0" smtClean="0"/>
                        <a:t>7</a:t>
                      </a:r>
                    </a:p>
                    <a:p>
                      <a:pPr algn="ctr"/>
                      <a:r>
                        <a:rPr lang="it-IT" dirty="0" smtClean="0"/>
                        <a:t>1924</a:t>
                      </a:r>
                    </a:p>
                    <a:p>
                      <a:pPr algn="ctr"/>
                      <a:r>
                        <a:rPr lang="it-IT" dirty="0" smtClean="0"/>
                        <a:t>49.5</a:t>
                      </a:r>
                      <a:endParaRPr lang="it-IT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300</a:t>
                      </a:r>
                    </a:p>
                    <a:p>
                      <a:pPr algn="ctr"/>
                      <a:r>
                        <a:rPr lang="it-IT" dirty="0" smtClean="0"/>
                        <a:t>7.5</a:t>
                      </a:r>
                    </a:p>
                    <a:p>
                      <a:pPr algn="ctr"/>
                      <a:r>
                        <a:rPr lang="it-IT" dirty="0" smtClean="0"/>
                        <a:t>13226</a:t>
                      </a:r>
                    </a:p>
                    <a:p>
                      <a:pPr algn="ctr"/>
                      <a:r>
                        <a:rPr lang="it-IT" dirty="0" smtClean="0"/>
                        <a:t>130</a:t>
                      </a:r>
                      <a:endParaRPr lang="it-IT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1248</a:t>
                      </a:r>
                    </a:p>
                    <a:p>
                      <a:pPr algn="ctr"/>
                      <a:endParaRPr lang="it-IT" dirty="0" smtClean="0"/>
                    </a:p>
                    <a:p>
                      <a:pPr algn="ctr"/>
                      <a:r>
                        <a:rPr lang="it-IT" dirty="0" smtClean="0"/>
                        <a:t>17518</a:t>
                      </a:r>
                    </a:p>
                    <a:p>
                      <a:pPr algn="ctr"/>
                      <a:r>
                        <a:rPr lang="it-IT" dirty="0" smtClean="0"/>
                        <a:t>149.5</a:t>
                      </a:r>
                      <a:endParaRPr lang="it-IT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A1</a:t>
                      </a:r>
                      <a:endParaRPr lang="it-IT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X</a:t>
                      </a:r>
                      <a:endParaRPr lang="it-IT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X</a:t>
                      </a:r>
                      <a:endParaRPr lang="it-IT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X</a:t>
                      </a:r>
                      <a:endParaRPr lang="it-IT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X</a:t>
                      </a:r>
                      <a:endParaRPr lang="it-IT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948</a:t>
                      </a:r>
                    </a:p>
                    <a:p>
                      <a:pPr algn="ctr"/>
                      <a:endParaRPr lang="it-IT" dirty="0" smtClean="0"/>
                    </a:p>
                    <a:p>
                      <a:pPr algn="ctr"/>
                      <a:r>
                        <a:rPr lang="it-IT" dirty="0" smtClean="0"/>
                        <a:t>4292</a:t>
                      </a:r>
                    </a:p>
                    <a:p>
                      <a:pPr algn="ctr"/>
                      <a:r>
                        <a:rPr lang="it-IT" dirty="0" smtClean="0"/>
                        <a:t>74</a:t>
                      </a:r>
                      <a:endParaRPr lang="it-IT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A2</a:t>
                      </a:r>
                      <a:endParaRPr lang="it-IT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X</a:t>
                      </a:r>
                      <a:endParaRPr lang="it-IT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300</a:t>
                      </a:r>
                    </a:p>
                    <a:p>
                      <a:pPr algn="ctr"/>
                      <a:endParaRPr lang="it-IT" dirty="0" smtClean="0"/>
                    </a:p>
                    <a:p>
                      <a:pPr algn="ctr"/>
                      <a:r>
                        <a:rPr lang="it-IT" dirty="0" smtClean="0"/>
                        <a:t>13226</a:t>
                      </a:r>
                    </a:p>
                    <a:p>
                      <a:pPr algn="ctr"/>
                      <a:r>
                        <a:rPr lang="it-IT" dirty="0" smtClean="0"/>
                        <a:t>130</a:t>
                      </a:r>
                      <a:endParaRPr lang="it-IT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035658" y="2268526"/>
            <a:ext cx="26212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Cable number</a:t>
            </a:r>
          </a:p>
          <a:p>
            <a:r>
              <a:rPr lang="it-IT" dirty="0"/>
              <a:t>Cable diameter [mm]</a:t>
            </a:r>
          </a:p>
          <a:p>
            <a:r>
              <a:rPr lang="it-IT" dirty="0"/>
              <a:t>Total cable section [mm</a:t>
            </a:r>
            <a:r>
              <a:rPr lang="it-IT" baseline="30000" dirty="0"/>
              <a:t>2</a:t>
            </a:r>
            <a:r>
              <a:rPr lang="it-IT" dirty="0"/>
              <a:t>]</a:t>
            </a:r>
          </a:p>
          <a:p>
            <a:r>
              <a:rPr lang="en-GB" dirty="0" smtClean="0"/>
              <a:t>Equivalent diameter </a:t>
            </a:r>
            <a:r>
              <a:rPr lang="en-GB" dirty="0"/>
              <a:t>[</a:t>
            </a:r>
            <a:r>
              <a:rPr lang="en-GB" dirty="0" smtClean="0"/>
              <a:t>mm]</a:t>
            </a:r>
          </a:p>
          <a:p>
            <a:endParaRPr lang="it-IT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l="33656" t="7626" r="54858" b="83408"/>
          <a:stretch>
            <a:fillRect/>
          </a:stretch>
        </p:blipFill>
        <p:spPr bwMode="auto">
          <a:xfrm>
            <a:off x="11147425" y="0"/>
            <a:ext cx="10445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970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9275817" y="6488668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MVD Mechanics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-12-2014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98500" y="5915025"/>
            <a:ext cx="3392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safety margin has been applied</a:t>
            </a:r>
            <a:endParaRPr lang="en-GB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0" y="6501698"/>
            <a:ext cx="2155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G. Giraudo/T.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Quagli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23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ondità">
  <a:themeElements>
    <a:clrScheme name="Profondità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mi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rofondità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Profondità</Template>
  <TotalTime>1309</TotalTime>
  <Words>522</Words>
  <Application>Microsoft Office PowerPoint</Application>
  <PresentationFormat>Widescreen</PresentationFormat>
  <Paragraphs>203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Wingdings</vt:lpstr>
      <vt:lpstr>Profondità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giraudo</dc:creator>
  <cp:lastModifiedBy>giraudo</cp:lastModifiedBy>
  <cp:revision>79</cp:revision>
  <dcterms:created xsi:type="dcterms:W3CDTF">2014-10-23T09:21:00Z</dcterms:created>
  <dcterms:modified xsi:type="dcterms:W3CDTF">2014-12-10T06:19:58Z</dcterms:modified>
</cp:coreProperties>
</file>