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9" r:id="rId5"/>
    <p:sldId id="267" r:id="rId6"/>
    <p:sldId id="262" r:id="rId7"/>
    <p:sldId id="266" r:id="rId8"/>
    <p:sldId id="264" r:id="rId9"/>
    <p:sldId id="268" r:id="rId10"/>
    <p:sldId id="265" r:id="rId11"/>
    <p:sldId id="273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35" autoAdjust="0"/>
    <p:restoredTop sz="94660"/>
  </p:normalViewPr>
  <p:slideViewPr>
    <p:cSldViewPr snapToGrid="0">
      <p:cViewPr varScale="1">
        <p:scale>
          <a:sx n="55" d="100"/>
          <a:sy n="55" d="100"/>
        </p:scale>
        <p:origin x="3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4157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860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167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22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579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5067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88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5415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50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94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146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DCFA5-230D-43E2-A209-6A5986190F91}" type="datetimeFigureOut">
              <a:rPr lang="it-IT" smtClean="0"/>
              <a:t>10/12/2014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87105-5E61-42EC-9868-16E9DAE204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369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package" Target="../embeddings/Foglio_di_lavoro_di_Microsoft_Excel1.xlsx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 Target: Progress Report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824552" y="18256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F. Balestra*</a:t>
            </a:r>
            <a:r>
              <a:rPr lang="it-IT" sz="24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F. I*</a:t>
            </a:r>
            <a:r>
              <a:rPr lang="it-IT" sz="24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R. </a:t>
            </a:r>
            <a:r>
              <a:rPr lang="it-IT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Introzzi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it-IT" sz="24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S. Ferrero</a:t>
            </a:r>
            <a:r>
              <a:rPr lang="it-IT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L. Scaltrito</a:t>
            </a:r>
            <a:r>
              <a:rPr lang="it-IT" sz="2400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1" indent="0" algn="ctr">
              <a:buNone/>
            </a:pP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(* INFN    </a:t>
            </a:r>
            <a:r>
              <a:rPr lang="it-IT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@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DISAT)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Contents: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Second target: production and tests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Density of the target under </a:t>
            </a:r>
            <a:r>
              <a:rPr lang="en-US" dirty="0" err="1" smtClean="0">
                <a:latin typeface="Comic Sans MS" panose="030F0702030302020204" pitchFamily="66" charset="0"/>
                <a:cs typeface="Times New Roman" panose="02020603050405020304" pitchFamily="18" charset="0"/>
              </a:rPr>
              <a:t>pbar</a:t>
            </a:r>
            <a:r>
              <a:rPr lang="en-US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beam: theoretical evaluation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Density of the target under </a:t>
            </a:r>
            <a:r>
              <a:rPr lang="en-US" dirty="0" err="1" smtClean="0">
                <a:latin typeface="Comic Sans MS" panose="030F0702030302020204" pitchFamily="66" charset="0"/>
                <a:cs typeface="Times New Roman" panose="02020603050405020304" pitchFamily="18" charset="0"/>
              </a:rPr>
              <a:t>pbar</a:t>
            </a:r>
            <a:r>
              <a:rPr lang="en-US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beam: plan for experimental tests</a:t>
            </a:r>
            <a:endParaRPr lang="en-US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430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3"/>
          <p:cNvSpPr txBox="1">
            <a:spLocks/>
          </p:cNvSpPr>
          <p:nvPr/>
        </p:nvSpPr>
        <p:spPr>
          <a:xfrm>
            <a:off x="67728" y="115044"/>
            <a:ext cx="1181686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xperimental test on density: @ LNS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213626" y="618177"/>
            <a:ext cx="1167096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Max</a:t>
            </a:r>
            <a:r>
              <a:rPr lang="en-US" sz="2400" i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E/n = 62 [MeV/n] </a:t>
            </a:r>
            <a:r>
              <a:rPr lang="en-US" sz="2400" i="1" dirty="0" smtClean="0"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 E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2400" b="1" i="1" dirty="0" smtClean="0">
                <a:latin typeface="Symbol" panose="05050102010706020507" pitchFamily="18" charset="2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= </a:t>
            </a:r>
            <a:r>
              <a:rPr lang="en-US" sz="2400" i="1" dirty="0" smtClean="0"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124 [MeV]</a:t>
            </a:r>
          </a:p>
          <a:p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Symbol" panose="05050102010706020507" pitchFamily="18" charset="2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is a bound system: low probability of projectile fragmentation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Max power: </a:t>
            </a:r>
            <a:r>
              <a:rPr lang="en-US" sz="2400" i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100 [W]   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   flux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400" i="1" baseline="-25000" dirty="0" err="1" smtClean="0">
                <a:latin typeface="Symbol" panose="05050102010706020507" pitchFamily="18" charset="2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≈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×10 </a:t>
            </a:r>
            <a:r>
              <a:rPr lang="en-US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13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[</a:t>
            </a:r>
            <a:r>
              <a:rPr lang="en-US" sz="2400" i="1" dirty="0" smtClean="0">
                <a:latin typeface="Symbol" panose="05050102010706020507" pitchFamily="18" charset="2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/s]</a:t>
            </a:r>
          </a:p>
          <a:p>
            <a:pPr>
              <a:lnSpc>
                <a:spcPct val="150000"/>
              </a:lnSpc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                         (from:                                                                         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 fragmentation rate is :                                                                                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and :                                           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 ratio of the fragmentation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time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</a:t>
            </a:r>
            <a:r>
              <a:rPr lang="en-US" sz="2400" i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</a:t>
            </a:r>
            <a:r>
              <a:rPr lang="en-US" sz="2400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equivalent to the annihilation time t</a:t>
            </a:r>
            <a:r>
              <a:rPr lang="en-US" sz="2400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is:  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</a:t>
            </a:r>
            <a:r>
              <a:rPr lang="en-US" sz="2400" i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/ t</a:t>
            </a:r>
            <a:r>
              <a:rPr lang="en-US" sz="2400" i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≈ 2.3   </a:t>
            </a: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314645"/>
              </p:ext>
            </p:extLst>
          </p:nvPr>
        </p:nvGraphicFramePr>
        <p:xfrm>
          <a:off x="5992596" y="2815769"/>
          <a:ext cx="5438531" cy="708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4" name="Equazione" r:id="rId3" imgW="3022560" imgH="393480" progId="Equation.3">
                  <p:embed/>
                </p:oleObj>
              </mc:Choice>
              <mc:Fallback>
                <p:oleObj name="Equazione" r:id="rId3" imgW="302256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92596" y="2815769"/>
                        <a:ext cx="5438531" cy="7083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2338913" y="4854543"/>
            <a:ext cx="1318217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2685624" y="4900261"/>
            <a:ext cx="14535790" cy="113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26" name="Oggetto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892150"/>
              </p:ext>
            </p:extLst>
          </p:nvPr>
        </p:nvGraphicFramePr>
        <p:xfrm>
          <a:off x="1422191" y="4899341"/>
          <a:ext cx="4626916" cy="97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" name="Equazione" r:id="rId5" imgW="2171700" imgH="457200" progId="Equation.3">
                  <p:embed/>
                </p:oleObj>
              </mc:Choice>
              <mc:Fallback>
                <p:oleObj name="Equazione" r:id="rId5" imgW="2171700" imgH="4572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191" y="4899341"/>
                        <a:ext cx="4626916" cy="9740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2685624" y="5873428"/>
            <a:ext cx="14535790" cy="6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4" name="Rectangle 4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35" name="Oggetto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611378"/>
              </p:ext>
            </p:extLst>
          </p:nvPr>
        </p:nvGraphicFramePr>
        <p:xfrm>
          <a:off x="4128880" y="3881377"/>
          <a:ext cx="5546675" cy="805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6" name="Equazione" r:id="rId7" imgW="2819400" imgH="406400" progId="Equation.3">
                  <p:embed/>
                </p:oleObj>
              </mc:Choice>
              <mc:Fallback>
                <p:oleObj name="Equazione" r:id="rId7" imgW="2819400" imgH="4064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8880" y="3881377"/>
                        <a:ext cx="5546675" cy="80576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44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2" name="Titolo 3"/>
          <p:cNvSpPr txBox="1">
            <a:spLocks/>
          </p:cNvSpPr>
          <p:nvPr/>
        </p:nvSpPr>
        <p:spPr>
          <a:xfrm>
            <a:off x="67728" y="117742"/>
            <a:ext cx="1181686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xperimental test on density: @ LNS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892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2970" y="1764890"/>
            <a:ext cx="4879146" cy="5093110"/>
          </a:xfrm>
          <a:prstGeom prst="rect">
            <a:avLst/>
          </a:prstGeom>
        </p:spPr>
      </p:pic>
      <p:sp>
        <p:nvSpPr>
          <p:cNvPr id="5" name="Titolo 3"/>
          <p:cNvSpPr txBox="1">
            <a:spLocks/>
          </p:cNvSpPr>
          <p:nvPr/>
        </p:nvSpPr>
        <p:spPr>
          <a:xfrm>
            <a:off x="67728" y="117742"/>
            <a:ext cx="1181686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xperimental test on 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density:   </a:t>
            </a:r>
            <a:r>
              <a:rPr lang="en-US" sz="3600" i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i="1" baseline="-25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6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 </a:t>
            </a:r>
            <a:r>
              <a:rPr lang="en-US" sz="3600" i="1" dirty="0" smtClean="0">
                <a:solidFill>
                  <a:schemeClr val="accent5">
                    <a:lumMod val="50000"/>
                  </a:schemeClr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7728" y="1975905"/>
            <a:ext cx="594621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err="1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Which</a:t>
            </a:r>
            <a:r>
              <a:rPr lang="it-IT" sz="2400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it-IT" sz="2400" dirty="0" err="1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is</a:t>
            </a:r>
            <a:r>
              <a:rPr lang="it-IT" sz="2400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the cross </a:t>
            </a:r>
            <a:r>
              <a:rPr lang="it-IT" sz="2400" dirty="0" err="1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section</a:t>
            </a:r>
            <a:r>
              <a:rPr lang="it-IT" sz="2400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for </a:t>
            </a:r>
            <a:r>
              <a:rPr lang="it-IT" sz="2400" dirty="0" err="1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fragmentation</a:t>
            </a:r>
            <a:r>
              <a:rPr lang="it-IT" sz="2400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It depends 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Projectile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Energy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day of </a:t>
            </a:r>
            <a:r>
              <a:rPr lang="en-US" sz="2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annihilations becomes        </a:t>
            </a:r>
            <a:r>
              <a:rPr lang="en-US" sz="2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09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3"/>
          <p:cNvSpPr txBox="1">
            <a:spLocks/>
          </p:cNvSpPr>
          <p:nvPr/>
        </p:nvSpPr>
        <p:spPr>
          <a:xfrm>
            <a:off x="67728" y="115044"/>
            <a:ext cx="1181686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setups   @  LNS &amp; COSY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213626" y="597771"/>
            <a:ext cx="1167096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Features of detector CHIMERA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solidFill>
                  <a:schemeClr val="accent5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p</a:t>
            </a:r>
            <a:r>
              <a:rPr lang="en-US" sz="2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acceptance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and </a:t>
            </a:r>
            <a:r>
              <a:rPr lang="en-US" sz="2400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CsI</a:t>
            </a:r>
            <a:r>
              <a:rPr lang="en-US" sz="2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detectors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to 20 detected particle/event </a:t>
            </a:r>
            <a:r>
              <a:rPr lang="en-US" sz="2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good trigger performances for fragmentation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But: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too low projectile flux  too long time for test</a:t>
            </a:r>
          </a:p>
          <a:p>
            <a:pPr>
              <a:lnSpc>
                <a:spcPct val="20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Features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COSY: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energy range &amp; proton projectiles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Beam intensity: 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setup: ?</a:t>
            </a:r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2685624" y="4905110"/>
            <a:ext cx="14535790" cy="113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2685624" y="5723221"/>
            <a:ext cx="14535790" cy="6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6" name="Rectangle 44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252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3"/>
          <p:cNvSpPr txBox="1">
            <a:spLocks/>
          </p:cNvSpPr>
          <p:nvPr/>
        </p:nvSpPr>
        <p:spPr>
          <a:xfrm>
            <a:off x="67728" y="115044"/>
            <a:ext cx="1181686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2685624" y="4905110"/>
            <a:ext cx="14535790" cy="1135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2685624" y="5723221"/>
            <a:ext cx="14535790" cy="6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6" name="Rectangle 44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7" name="Segnaposto contenuto 4"/>
          <p:cNvSpPr txBox="1">
            <a:spLocks/>
          </p:cNvSpPr>
          <p:nvPr/>
        </p:nvSpPr>
        <p:spPr>
          <a:xfrm>
            <a:off x="67728" y="811730"/>
            <a:ext cx="11816860" cy="59912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 target production: </a:t>
            </a:r>
          </a:p>
          <a:p>
            <a:pPr lvl="2">
              <a:lnSpc>
                <a:spcPct val="150000"/>
              </a:lnSpc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LASER cutting of the diamond disks can be performed at home with same precision in size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tests: </a:t>
            </a:r>
          </a:p>
          <a:p>
            <a:pPr lvl="2">
              <a:lnSpc>
                <a:spcPct val="150000"/>
              </a:lnSpc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the tests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be performed at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</a:p>
          <a:p>
            <a:pPr lvl="2">
              <a:lnSpc>
                <a:spcPct val="150000"/>
              </a:lnSpc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FESEM microscopy and Raman spectroscopy showed the same features as the first target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Density of the target under beam (calculations): </a:t>
            </a:r>
          </a:p>
          <a:p>
            <a:pPr lvl="2">
              <a:lnSpc>
                <a:spcPct val="150000"/>
              </a:lnSpc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theoretical calculations show an optimistic picture: annihilations will change the target density less than 10</a:t>
            </a:r>
            <a:r>
              <a:rPr lang="en-US" baseline="30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Density of the target under beam (experimental): </a:t>
            </a:r>
          </a:p>
          <a:p>
            <a:pPr lvl="2">
              <a:lnSpc>
                <a:spcPct val="150000"/>
              </a:lnSpc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@LNS: good detector but needs too long time (low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a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flux)</a:t>
            </a:r>
          </a:p>
          <a:p>
            <a:pPr lvl="2">
              <a:lnSpc>
                <a:spcPct val="150000"/>
              </a:lnSpc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COSY: good projectile (p) and energy (175 MeV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2280); setup to be discussed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19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8720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053F5CC-F781-4580-BEF8-AFC5FA2576D3}" type="slidenum">
              <a:rPr lang="en-GB" altLang="it-IT" sz="1400">
                <a:solidFill>
                  <a:srgbClr val="775F55"/>
                </a:solidFill>
                <a:latin typeface="Tw Cen MT" panose="020B0602020104020603" pitchFamily="34" charset="0"/>
              </a:rPr>
              <a:pPr eaLnBrk="1" hangingPunct="1"/>
              <a:t>15</a:t>
            </a:fld>
            <a:endParaRPr lang="en-GB" altLang="it-IT" sz="1400">
              <a:solidFill>
                <a:srgbClr val="775F55"/>
              </a:solidFill>
              <a:latin typeface="Tw Cen MT" panose="020B06020201040206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676400" y="228600"/>
            <a:ext cx="8991600" cy="5334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  <a:ea typeface="ＭＳ Ｐゴシック" charset="-128"/>
              </a:rPr>
              <a:t>External or Internal Target in HESR?</a:t>
            </a:r>
            <a:endParaRPr lang="en-US" sz="3200" dirty="0">
              <a:ea typeface="ＭＳ Ｐゴシック" charset="-128"/>
            </a:endParaRP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931864"/>
            <a:ext cx="9001125" cy="301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TextBox 2"/>
          <p:cNvSpPr txBox="1">
            <a:spLocks noChangeArrowheads="1"/>
          </p:cNvSpPr>
          <p:nvPr/>
        </p:nvSpPr>
        <p:spPr bwMode="auto">
          <a:xfrm>
            <a:off x="1631950" y="5300664"/>
            <a:ext cx="74882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it-IT" sz="1800">
                <a:solidFill>
                  <a:srgbClr val="000000"/>
                </a:solidFill>
              </a:rPr>
              <a:t>Internal target option allows to avoid wasting antiprotons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altLang="it-IT" sz="1800">
                <a:solidFill>
                  <a:srgbClr val="000000"/>
                </a:solidFill>
              </a:rPr>
              <a:t>Best compromises after feasiblity studies  A=12 ( Diamond Target)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altLang="it-IT" sz="1800">
                <a:solidFill>
                  <a:srgbClr val="000000"/>
                </a:solidFill>
              </a:rPr>
              <a:t>Geometry: wire shaped</a:t>
            </a:r>
            <a:endParaRPr lang="en-US" altLang="it-IT" sz="180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31950" y="3846514"/>
            <a:ext cx="903605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dirty="0">
                <a:solidFill>
                  <a:prstClr val="black"/>
                </a:solidFill>
                <a:ea typeface="ＭＳ Ｐゴシック" pitchFamily="-84" charset="-128"/>
              </a:rPr>
              <a:t>Some features for solid target.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it-IT" dirty="0">
                <a:solidFill>
                  <a:prstClr val="black"/>
                </a:solidFill>
                <a:ea typeface="ＭＳ Ｐゴシック" pitchFamily="-84" charset="-128"/>
              </a:rPr>
              <a:t>It has to meet conditions of density (to produce a satisfying slowing down of </a:t>
            </a:r>
            <a:r>
              <a:rPr lang="en-US" dirty="0">
                <a:latin typeface="Symbol" pitchFamily="18" charset="2"/>
                <a:ea typeface="ＭＳ Ｐゴシック" pitchFamily="-84" charset="-128"/>
              </a:rPr>
              <a:t>X</a:t>
            </a:r>
            <a:r>
              <a:rPr lang="en-US" baseline="30000" dirty="0"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- </a:t>
            </a:r>
            <a:r>
              <a:rPr lang="it-IT" dirty="0">
                <a:solidFill>
                  <a:prstClr val="black"/>
                </a:solidFill>
                <a:ea typeface="ＭＳ Ｐゴシック" pitchFamily="-84" charset="-128"/>
              </a:rPr>
              <a:t> in it.</a:t>
            </a:r>
            <a:endParaRPr lang="en-US" dirty="0">
              <a:solidFill>
                <a:prstClr val="black"/>
              </a:solidFill>
              <a:ea typeface="ＭＳ Ｐゴシック" pitchFamily="-84" charset="-128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it-IT" dirty="0">
                <a:solidFill>
                  <a:prstClr val="black"/>
                </a:solidFill>
                <a:ea typeface="ＭＳ Ｐゴシック" pitchFamily="-84" charset="-128"/>
              </a:rPr>
              <a:t>Maximize the production of </a:t>
            </a:r>
            <a:r>
              <a:rPr lang="en-US" sz="2000" dirty="0">
                <a:solidFill>
                  <a:prstClr val="black"/>
                </a:solidFill>
                <a:latin typeface="Symbol" pitchFamily="18" charset="2"/>
                <a:ea typeface="ＭＳ Ｐゴシック" pitchFamily="-84" charset="-128"/>
              </a:rPr>
              <a:t>X</a:t>
            </a:r>
            <a:r>
              <a:rPr lang="en-US" sz="2000" baseline="30000" dirty="0">
                <a:solidFill>
                  <a:prstClr val="black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-</a:t>
            </a:r>
            <a:endParaRPr lang="en-US" dirty="0">
              <a:solidFill>
                <a:prstClr val="black"/>
              </a:solidFill>
              <a:ea typeface="ＭＳ Ｐゴシック" pitchFamily="-84" charset="-128"/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it-IT" dirty="0">
                <a:solidFill>
                  <a:prstClr val="black"/>
                </a:solidFill>
                <a:ea typeface="ＭＳ Ｐゴシック" pitchFamily="-84" charset="-128"/>
              </a:rPr>
              <a:t>Transmitted beam donot perturb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it-IT" dirty="0">
                <a:solidFill>
                  <a:prstClr val="black"/>
                </a:solidFill>
                <a:ea typeface="ＭＳ Ｐゴシック" pitchFamily="-84" charset="-128"/>
              </a:rPr>
              <a:t>The target should not damage</a:t>
            </a:r>
          </a:p>
        </p:txBody>
      </p:sp>
    </p:spTree>
    <p:extLst>
      <p:ext uri="{BB962C8B-B14F-4D97-AF65-F5344CB8AC3E}">
        <p14:creationId xmlns:p14="http://schemas.microsoft.com/office/powerpoint/2010/main" val="28325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54158"/>
            <a:ext cx="7473462" cy="498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tangolo 2"/>
          <p:cNvSpPr/>
          <p:nvPr/>
        </p:nvSpPr>
        <p:spPr>
          <a:xfrm>
            <a:off x="278742" y="563939"/>
            <a:ext cx="1158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Made in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Politecnico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using: </a:t>
            </a:r>
          </a:p>
          <a:p>
            <a:pPr algn="ctr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Diamond disk on Si ring, 3</a:t>
            </a:r>
            <a:r>
              <a:rPr lang="en-US" sz="2600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thick;     b) LASER PHAROS to cut as wire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olo 3"/>
          <p:cNvSpPr txBox="1">
            <a:spLocks/>
          </p:cNvSpPr>
          <p:nvPr/>
        </p:nvSpPr>
        <p:spPr>
          <a:xfrm>
            <a:off x="662354" y="-135018"/>
            <a:ext cx="10515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Target: production of a second target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38064" y="6340127"/>
            <a:ext cx="117230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width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145 </a:t>
            </a:r>
            <a:r>
              <a:rPr lang="en-US" sz="2400" b="1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 to verify the change of structure diamond-graphite after the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cut, 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larger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widt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7332784" y="1890981"/>
            <a:ext cx="4859216" cy="3835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LASER type</a:t>
            </a:r>
            <a:r>
              <a:rPr lang="en-US" sz="2800" dirty="0">
                <a:solidFill>
                  <a:prstClr val="black"/>
                </a:solidFill>
              </a:rPr>
              <a:t>: </a:t>
            </a:r>
            <a:r>
              <a:rPr lang="en-US" sz="2800" dirty="0" smtClean="0">
                <a:solidFill>
                  <a:prstClr val="black"/>
                </a:solidFill>
              </a:rPr>
              <a:t>Femtosecond, Ytterbium doped</a:t>
            </a:r>
            <a:r>
              <a:rPr lang="en-US" sz="2800" dirty="0">
                <a:solidFill>
                  <a:prstClr val="black"/>
                </a:solidFill>
              </a:rPr>
              <a:t>, solid </a:t>
            </a:r>
            <a:r>
              <a:rPr lang="en-US" sz="2800" dirty="0" smtClean="0">
                <a:solidFill>
                  <a:prstClr val="black"/>
                </a:solidFill>
              </a:rPr>
              <a:t>state </a:t>
            </a:r>
            <a:r>
              <a:rPr lang="en-US" sz="2800" dirty="0" smtClean="0">
                <a:solidFill>
                  <a:srgbClr val="FF0000"/>
                </a:solidFill>
              </a:rPr>
              <a:t>(Short impulse </a:t>
            </a:r>
            <a:r>
              <a:rPr lang="en-US" sz="2800" dirty="0" err="1" smtClean="0">
                <a:solidFill>
                  <a:srgbClr val="FF0000"/>
                </a:solidFill>
              </a:rPr>
              <a:t>Femto</a:t>
            </a:r>
            <a:r>
              <a:rPr lang="en-US" sz="2800" dirty="0" smtClean="0">
                <a:solidFill>
                  <a:srgbClr val="FF0000"/>
                </a:solidFill>
              </a:rPr>
              <a:t> edge)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800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endParaRPr lang="en-US" sz="2800" dirty="0" smtClean="0">
              <a:solidFill>
                <a:prstClr val="black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wavelength: </a:t>
            </a:r>
            <a:r>
              <a:rPr lang="en-US" sz="2800" dirty="0">
                <a:solidFill>
                  <a:prstClr val="black"/>
                </a:solidFill>
              </a:rPr>
              <a:t>343 </a:t>
            </a:r>
            <a:r>
              <a:rPr lang="en-US" sz="2800" dirty="0" smtClean="0">
                <a:solidFill>
                  <a:prstClr val="black"/>
                </a:solidFill>
              </a:rPr>
              <a:t>nm    </a:t>
            </a:r>
            <a:r>
              <a:rPr lang="en-US" sz="2800" dirty="0" smtClean="0">
                <a:solidFill>
                  <a:srgbClr val="FF0000"/>
                </a:solidFill>
              </a:rPr>
              <a:t>(1064)</a:t>
            </a:r>
            <a:endParaRPr lang="en-US" sz="2800" dirty="0">
              <a:solidFill>
                <a:srgbClr val="FF0000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pulse duration: 220 </a:t>
            </a:r>
            <a:r>
              <a:rPr lang="en-US" sz="2800" dirty="0" smtClean="0">
                <a:solidFill>
                  <a:prstClr val="black"/>
                </a:solidFill>
              </a:rPr>
              <a:t>fs  </a:t>
            </a:r>
            <a:r>
              <a:rPr lang="en-US" sz="2800" dirty="0" smtClean="0">
                <a:solidFill>
                  <a:srgbClr val="FF0000"/>
                </a:solidFill>
              </a:rPr>
              <a:t>(100)</a:t>
            </a:r>
            <a:endParaRPr lang="en-US" sz="2800" dirty="0">
              <a:solidFill>
                <a:srgbClr val="FF0000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 power</a:t>
            </a:r>
            <a:r>
              <a:rPr lang="en-US" sz="2800" dirty="0">
                <a:solidFill>
                  <a:prstClr val="black"/>
                </a:solidFill>
              </a:rPr>
              <a:t>: 1.5 </a:t>
            </a:r>
            <a:r>
              <a:rPr lang="en-US" sz="2800" dirty="0" smtClean="0">
                <a:solidFill>
                  <a:prstClr val="black"/>
                </a:solidFill>
              </a:rPr>
              <a:t>W </a:t>
            </a:r>
            <a:r>
              <a:rPr lang="en-US" sz="2800" dirty="0" smtClean="0">
                <a:solidFill>
                  <a:srgbClr val="FF0000"/>
                </a:solidFill>
              </a:rPr>
              <a:t>               (3W)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02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1293" y="0"/>
            <a:ext cx="10515600" cy="756138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 Target: 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FESEM test on second target</a:t>
            </a:r>
            <a:endParaRPr lang="it-IT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" y="868094"/>
            <a:ext cx="4443287" cy="6101862"/>
          </a:xfrm>
          <a:prstGeom prst="rect">
            <a:avLst/>
          </a:prstGeom>
        </p:spPr>
      </p:pic>
      <p:sp>
        <p:nvSpPr>
          <p:cNvPr id="4" name="Rettangolo 3"/>
          <p:cNvSpPr/>
          <p:nvPr/>
        </p:nvSpPr>
        <p:spPr>
          <a:xfrm>
            <a:off x="4941278" y="637262"/>
            <a:ext cx="7036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target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images with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FESEM at different clos</a:t>
            </a:r>
            <a:r>
              <a:rPr lang="en-US" sz="2400" dirty="0" smtClean="0"/>
              <a:t>e-up</a:t>
            </a:r>
            <a:endParaRPr lang="it-IT" sz="2400" dirty="0"/>
          </a:p>
        </p:txBody>
      </p:sp>
      <p:sp>
        <p:nvSpPr>
          <p:cNvPr id="5" name="Rettangolo 4"/>
          <p:cNvSpPr/>
          <p:nvPr/>
        </p:nvSpPr>
        <p:spPr>
          <a:xfrm>
            <a:off x="3775073" y="1298312"/>
            <a:ext cx="2555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(LENS detector)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775073" y="4116741"/>
            <a:ext cx="25378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(SE2 detector)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751501" y="1736189"/>
            <a:ext cx="72001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Measured width  ≈ 144 ± 2.3 </a:t>
            </a:r>
            <a:r>
              <a:rPr lang="en-US" sz="2400" dirty="0">
                <a:solidFill>
                  <a:srgbClr val="000000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endParaRPr lang="it-IT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(99.9 ± 0.5)</a:t>
            </a:r>
          </a:p>
          <a:p>
            <a:pPr algn="ctr"/>
            <a:endParaRPr lang="en-US" sz="24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Quite good precision in cutting &amp; discrete uniformity</a:t>
            </a:r>
          </a:p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(could be useful in overlapping the beam spot)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942847" y="5493335"/>
            <a:ext cx="82491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agglomerates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C atoms in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phase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 ordered than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diamond ?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(to be confirmed by </a:t>
            </a:r>
            <a:r>
              <a:rPr lang="it-IT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Raman</a:t>
            </a:r>
            <a:r>
              <a:rPr lang="it-IT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spectroscopy</a:t>
            </a:r>
            <a:r>
              <a:rPr lang="it-IT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" name="Rettangolo 9"/>
          <p:cNvSpPr/>
          <p:nvPr/>
        </p:nvSpPr>
        <p:spPr>
          <a:xfrm>
            <a:off x="4941278" y="4668506"/>
            <a:ext cx="63876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MSS9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Presence of granularity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border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11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96686"/>
            <a:ext cx="5406841" cy="3347183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502" y="472453"/>
            <a:ext cx="5889252" cy="4738774"/>
          </a:xfrm>
          <a:prstGeom prst="rect">
            <a:avLst/>
          </a:prstGeom>
        </p:spPr>
      </p:pic>
      <p:sp>
        <p:nvSpPr>
          <p:cNvPr id="4" name="Titolo 3"/>
          <p:cNvSpPr txBox="1">
            <a:spLocks/>
          </p:cNvSpPr>
          <p:nvPr/>
        </p:nvSpPr>
        <p:spPr>
          <a:xfrm>
            <a:off x="558154" y="0"/>
            <a:ext cx="1051560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Target: Raman test on the second target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128265" y="5925480"/>
            <a:ext cx="1137537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en-US" altLang="it-IT" sz="2000" dirty="0" smtClean="0">
                <a:solidFill>
                  <a:schemeClr val="accent6">
                    <a:lumMod val="50000"/>
                  </a:schemeClr>
                </a:solidFill>
              </a:rPr>
              <a:t>The results in the wire border suggest the presence of a residual cluster of diamond in the graphitization column, which, instead, shows the typical </a:t>
            </a:r>
            <a:r>
              <a:rPr lang="en-US" altLang="it-IT" sz="2000" dirty="0" err="1" smtClean="0">
                <a:solidFill>
                  <a:schemeClr val="accent6">
                    <a:lumMod val="50000"/>
                  </a:schemeClr>
                </a:solidFill>
              </a:rPr>
              <a:t>nc</a:t>
            </a:r>
            <a:r>
              <a:rPr lang="en-US" altLang="it-IT" sz="2000" dirty="0" smtClean="0">
                <a:solidFill>
                  <a:schemeClr val="accent6">
                    <a:lumMod val="50000"/>
                  </a:schemeClr>
                </a:solidFill>
              </a:rPr>
              <a:t>-G features.</a:t>
            </a:r>
            <a:endParaRPr lang="en-US" altLang="it-IT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itolo 3"/>
          <p:cNvSpPr txBox="1">
            <a:spLocks/>
          </p:cNvSpPr>
          <p:nvPr/>
        </p:nvSpPr>
        <p:spPr>
          <a:xfrm>
            <a:off x="558153" y="0"/>
            <a:ext cx="1051560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Target: Raman test on the second target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itolo 3"/>
          <p:cNvSpPr txBox="1">
            <a:spLocks/>
          </p:cNvSpPr>
          <p:nvPr/>
        </p:nvSpPr>
        <p:spPr>
          <a:xfrm>
            <a:off x="3604133" y="1764882"/>
            <a:ext cx="3605415" cy="107695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border</a:t>
            </a: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 near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28265" y="3990802"/>
            <a:ext cx="66082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peak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D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(center ≈1332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[cm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], FWHM ≈ 2 [cm</a:t>
            </a:r>
            <a:r>
              <a:rPr lang="it-IT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])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removal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diamond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nc-Graphite</a:t>
            </a:r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3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features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D-band (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center ≈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1321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[cm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FWHM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≈93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[cm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]);</a:t>
            </a:r>
          </a:p>
          <a:p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D-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peak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(center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1330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[cm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FWHM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 10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[cm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]); </a:t>
            </a:r>
          </a:p>
          <a:p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it-I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G-band (center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1585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[cm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FWHM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 83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[cm</a:t>
            </a:r>
            <a:r>
              <a:rPr lang="it-IT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])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olo 3"/>
          <p:cNvSpPr txBox="1">
            <a:spLocks/>
          </p:cNvSpPr>
          <p:nvPr/>
        </p:nvSpPr>
        <p:spPr>
          <a:xfrm>
            <a:off x="558154" y="0"/>
            <a:ext cx="1051560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 Target: Raman test on the second target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17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 txBox="1">
            <a:spLocks/>
          </p:cNvSpPr>
          <p:nvPr/>
        </p:nvSpPr>
        <p:spPr>
          <a:xfrm>
            <a:off x="305905" y="346842"/>
            <a:ext cx="1051560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 Target: conclusions about 2° target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olo 3"/>
          <p:cNvSpPr txBox="1">
            <a:spLocks/>
          </p:cNvSpPr>
          <p:nvPr/>
        </p:nvSpPr>
        <p:spPr>
          <a:xfrm>
            <a:off x="130261" y="1655379"/>
            <a:ext cx="10515600" cy="4461641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The cutting of the wire targets can be performed at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Politecnico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,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n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early with the same characteristics as the first one (made in Vienna),</a:t>
            </a:r>
          </a:p>
          <a:p>
            <a:endParaRPr lang="en-US" sz="2800" dirty="0" smtClean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and with acceptable precision in sizes,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the effects of the LASER cut are nearly the same, confirm the G-phase appearance in the border, even if some residual region with D-phase is present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Therefore these effects look inherent to the cutting process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86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3"/>
          <p:cNvSpPr txBox="1">
            <a:spLocks/>
          </p:cNvSpPr>
          <p:nvPr/>
        </p:nvSpPr>
        <p:spPr>
          <a:xfrm>
            <a:off x="558152" y="0"/>
            <a:ext cx="1051560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 density consumption: theoretical estimation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436214" y="1484750"/>
            <a:ext cx="3606104" cy="2202849"/>
            <a:chOff x="268" y="776"/>
            <a:chExt cx="2395" cy="1472"/>
          </a:xfrm>
        </p:grpSpPr>
        <p:sp>
          <p:nvSpPr>
            <p:cNvPr id="5" name="TextBox 2"/>
            <p:cNvSpPr txBox="1">
              <a:spLocks noChangeArrowheads="1"/>
            </p:cNvSpPr>
            <p:nvPr/>
          </p:nvSpPr>
          <p:spPr bwMode="auto">
            <a:xfrm>
              <a:off x="452" y="776"/>
              <a:ext cx="167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it-IT" altLang="it-IT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6" name="Picture 4" descr="C:\Users\Maksud\Desktop\Iazzi 2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3" y="970"/>
              <a:ext cx="1560" cy="1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" name="Group 12"/>
            <p:cNvGrpSpPr>
              <a:grpSpLocks/>
            </p:cNvGrpSpPr>
            <p:nvPr/>
          </p:nvGrpSpPr>
          <p:grpSpPr bwMode="auto">
            <a:xfrm>
              <a:off x="361" y="1515"/>
              <a:ext cx="1074" cy="258"/>
              <a:chOff x="2056762" y="4604932"/>
              <a:chExt cx="2209214" cy="553576"/>
            </a:xfrm>
          </p:grpSpPr>
          <p:sp>
            <p:nvSpPr>
              <p:cNvPr id="10" name="Овал 3"/>
              <p:cNvSpPr/>
              <p:nvPr/>
            </p:nvSpPr>
            <p:spPr>
              <a:xfrm>
                <a:off x="2427861" y="4604932"/>
                <a:ext cx="509397" cy="55357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cxnSp>
            <p:nvCxnSpPr>
              <p:cNvPr id="11" name="Прямая со стрелкой 5"/>
              <p:cNvCxnSpPr/>
              <p:nvPr/>
            </p:nvCxnSpPr>
            <p:spPr>
              <a:xfrm flipV="1">
                <a:off x="2056762" y="4881720"/>
                <a:ext cx="2209214" cy="0"/>
              </a:xfrm>
              <a:prstGeom prst="straightConnector1">
                <a:avLst/>
              </a:prstGeom>
              <a:ln w="6350">
                <a:solidFill>
                  <a:srgbClr val="FF0000"/>
                </a:solidFill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 стрелкой 8"/>
              <p:cNvCxnSpPr/>
              <p:nvPr/>
            </p:nvCxnSpPr>
            <p:spPr>
              <a:xfrm flipV="1">
                <a:off x="2056762" y="4954059"/>
                <a:ext cx="2209214" cy="0"/>
              </a:xfrm>
              <a:prstGeom prst="straightConnector1">
                <a:avLst/>
              </a:prstGeom>
              <a:ln w="6350">
                <a:solidFill>
                  <a:srgbClr val="FF0000"/>
                </a:solidFill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 стрелкой 9"/>
              <p:cNvCxnSpPr/>
              <p:nvPr/>
            </p:nvCxnSpPr>
            <p:spPr>
              <a:xfrm flipV="1">
                <a:off x="2056762" y="4800338"/>
                <a:ext cx="2209214" cy="0"/>
              </a:xfrm>
              <a:prstGeom prst="straightConnector1">
                <a:avLst/>
              </a:prstGeom>
              <a:ln w="6350">
                <a:solidFill>
                  <a:srgbClr val="FF0000"/>
                </a:solidFill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19"/>
            <p:cNvSpPr txBox="1">
              <a:spLocks noChangeArrowheads="1"/>
            </p:cNvSpPr>
            <p:nvPr/>
          </p:nvSpPr>
          <p:spPr bwMode="auto">
            <a:xfrm>
              <a:off x="268" y="1224"/>
              <a:ext cx="948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it-IT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Beam spot</a:t>
              </a:r>
            </a:p>
          </p:txBody>
        </p:sp>
      </p:grpSp>
      <p:pic>
        <p:nvPicPr>
          <p:cNvPr id="14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212" y="1002793"/>
            <a:ext cx="4718371" cy="3868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0" y="770911"/>
            <a:ext cx="4193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Recall: beam steering technique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0" y="1570267"/>
            <a:ext cx="42594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annihilation rate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 constant</a:t>
            </a:r>
            <a:endParaRPr lang="en-US" sz="2400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Freccia in giù 16"/>
          <p:cNvSpPr/>
          <p:nvPr/>
        </p:nvSpPr>
        <p:spPr>
          <a:xfrm>
            <a:off x="1903639" y="1230643"/>
            <a:ext cx="207448" cy="3681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/>
          <p:cNvSpPr txBox="1"/>
          <p:nvPr/>
        </p:nvSpPr>
        <p:spPr>
          <a:xfrm>
            <a:off x="-33248" y="4837934"/>
            <a:ext cx="1180226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Assumptions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Annihilations occur uniformly in a volume V</a:t>
            </a:r>
            <a:r>
              <a:rPr lang="en-US" sz="2400" i="1" baseline="-25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≈ S</a:t>
            </a:r>
            <a:r>
              <a:rPr lang="en-US" sz="2400" i="1" baseline="-25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×</a:t>
            </a:r>
            <a:r>
              <a:rPr lang="en-US" sz="2400" i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i="1" baseline="-25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target (very small target thickness, small width)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target surface relevant to the annihilation is: S</a:t>
            </a:r>
            <a:r>
              <a:rPr lang="en-US" sz="2400" i="1" baseline="-25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 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≈ 2× (2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)× </a:t>
            </a:r>
            <a:r>
              <a:rPr lang="en-US" sz="2400" i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i="1" baseline="-25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(assuming that contribution beyond 2× 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FWHM is negligible)</a:t>
            </a:r>
            <a:r>
              <a:rPr lang="en-US" sz="20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147552" y="2517239"/>
            <a:ext cx="4352474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With:</a:t>
            </a:r>
          </a:p>
          <a:p>
            <a:endParaRPr lang="it-IT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i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≈ 5 ×10</a:t>
            </a:r>
            <a:r>
              <a:rPr lang="en-US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[s</a:t>
            </a:r>
            <a:r>
              <a:rPr lang="en-US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342900" indent="-342900">
              <a:buFont typeface="Symbol" panose="05050102010706020507" pitchFamily="18" charset="2"/>
              <a:buChar char="s"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beam density width ≈ 1[mm]</a:t>
            </a:r>
          </a:p>
          <a:p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target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width ≈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100[</a:t>
            </a:r>
            <a:r>
              <a:rPr lang="en-US" sz="2400" i="1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4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target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thickness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≈ 3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400" i="1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m]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334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1584" y="0"/>
            <a:ext cx="8780585" cy="672366"/>
          </a:xfrm>
        </p:spPr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Target density consumption: theoretical 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result</a:t>
            </a:r>
            <a:endParaRPr lang="it-IT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761" y="918899"/>
            <a:ext cx="12549969" cy="1631044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280625" y="2549943"/>
            <a:ext cx="450155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i="1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≈ 5 ×10</a:t>
            </a:r>
            <a:r>
              <a:rPr lang="it-IT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[nuclei/cm</a:t>
            </a:r>
            <a:r>
              <a:rPr lang="it-IT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24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it-IT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initial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# of nuclei inside </a:t>
            </a:r>
            <a:r>
              <a:rPr lang="it-IT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it-IT" sz="24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i="1" dirty="0" smtClean="0">
                <a:latin typeface="Symbol" panose="05050102010706020507" pitchFamily="18" charset="2"/>
                <a:cs typeface="Times New Roman" panose="02020603050405020304" pitchFamily="18" charset="0"/>
              </a:rPr>
              <a:t>r</a:t>
            </a:r>
            <a:r>
              <a:rPr lang="it-IT" sz="24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it-IT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initial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density</a:t>
            </a:r>
            <a:r>
              <a:rPr lang="it-I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inside 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it-IT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it-IT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39176" y="4724473"/>
            <a:ext cx="53105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Remark: </a:t>
            </a:r>
          </a:p>
          <a:p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actually the «consumption» time should be decreased by: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a factor 200/570, due to the ratio of the bunch to the ring length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Duty cycle (&lt;0.5)</a:t>
            </a:r>
            <a:endParaRPr lang="en-US" sz="2000" dirty="0">
              <a:solidFill>
                <a:schemeClr val="accent5">
                  <a:lumMod val="50000"/>
                </a:schemeClr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7465109" y="2796128"/>
            <a:ext cx="37988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(full day data taking)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7465109" y="6121167"/>
            <a:ext cx="396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day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 ≈ 5 effective days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reccia a destra 2"/>
          <p:cNvSpPr/>
          <p:nvPr/>
        </p:nvSpPr>
        <p:spPr>
          <a:xfrm>
            <a:off x="5117123" y="6308603"/>
            <a:ext cx="1987062" cy="1340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323254"/>
              </p:ext>
            </p:extLst>
          </p:nvPr>
        </p:nvGraphicFramePr>
        <p:xfrm>
          <a:off x="6110654" y="3369658"/>
          <a:ext cx="5704484" cy="2709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Foglio di lavoro" r:id="rId4" imgW="3047902" imgH="1447924" progId="Excel.Sheet.12">
                  <p:embed/>
                </p:oleObj>
              </mc:Choice>
              <mc:Fallback>
                <p:oleObj name="Foglio di lavoro" r:id="rId4" imgW="3047902" imgH="144792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0654" y="3369658"/>
                        <a:ext cx="5704484" cy="27096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3088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3"/>
          <p:cNvSpPr txBox="1">
            <a:spLocks/>
          </p:cNvSpPr>
          <p:nvPr/>
        </p:nvSpPr>
        <p:spPr>
          <a:xfrm>
            <a:off x="558153" y="0"/>
            <a:ext cx="1051560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 </a:t>
            </a:r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density 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variation: experimental test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91983" y="1090824"/>
            <a:ext cx="11670962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206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Even if the results of the theoretical calculations are not worrying, an experimental test should be welcome</a:t>
            </a:r>
          </a:p>
          <a:p>
            <a:endParaRPr lang="en-US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antiprotons are not yet available,  new projectiles and new reactions have to be chosen to simulate the effects of the annihilations</a:t>
            </a:r>
          </a:p>
          <a:p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Fragmentation seems to have the most similar effects on the target: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destroys nuclei like annihilation, although with different products in the final state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ue to the small sizes of the target, the final state products are expected to have not any secondary effects on the target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energy?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projectiles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experimental apparatus (detector, trigger…)?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Where?</a:t>
            </a:r>
          </a:p>
        </p:txBody>
      </p:sp>
    </p:spTree>
    <p:extLst>
      <p:ext uri="{BB962C8B-B14F-4D97-AF65-F5344CB8AC3E}">
        <p14:creationId xmlns:p14="http://schemas.microsoft.com/office/powerpoint/2010/main" val="3623799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3"/>
          <p:cNvSpPr txBox="1">
            <a:spLocks/>
          </p:cNvSpPr>
          <p:nvPr/>
        </p:nvSpPr>
        <p:spPr>
          <a:xfrm>
            <a:off x="193432" y="0"/>
            <a:ext cx="11816860" cy="69668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xperimental test on density: energy, projectile and where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39330" y="890116"/>
            <a:ext cx="1167096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fragmentation one has to take into account that:</a:t>
            </a:r>
          </a:p>
          <a:p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Binding energy: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B(</a:t>
            </a:r>
            <a:r>
              <a:rPr lang="en-US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≈ 90 MeV</a:t>
            </a:r>
            <a:endParaRPr lang="en-US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 of projectile: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&gt;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B(</a:t>
            </a:r>
            <a:r>
              <a:rPr lang="en-US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 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(</a:t>
            </a:r>
            <a:r>
              <a:rPr lang="en-US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 120-130 MeV  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400" i="1" dirty="0" err="1" smtClean="0">
                <a:latin typeface="Symbol" panose="05050102010706020507" pitchFamily="18" charset="2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n-US" sz="24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≈ 60 [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mb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]  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Protons are the best projectiles because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 the nucleus-target  is fragmented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asy trigger</a:t>
            </a:r>
          </a:p>
        </p:txBody>
      </p:sp>
      <p:sp>
        <p:nvSpPr>
          <p:cNvPr id="5" name="Rettangolo 4"/>
          <p:cNvSpPr/>
          <p:nvPr/>
        </p:nvSpPr>
        <p:spPr>
          <a:xfrm>
            <a:off x="339330" y="3391870"/>
            <a:ext cx="116709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 LNS: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E/n = 62 [MeV/n]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 power: 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[W]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 proton energy: 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E(p) = 62 [MeV]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@COSY: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proton energy range:  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175 &lt; 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E(p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)&lt;2880</a:t>
            </a:r>
            <a:r>
              <a:rPr lang="en-US" sz="2400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[MeV ] </a:t>
            </a:r>
            <a:endParaRPr lang="en-US" sz="2400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Flux:  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10 </a:t>
            </a:r>
            <a:r>
              <a:rPr lang="en-US" sz="2400" i="1" baseline="30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7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[p/pulse]; pulse duration = 200 [ns] </a:t>
            </a:r>
            <a:r>
              <a:rPr lang="en-US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sz="2400" i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4751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1218</Words>
  <Application>Microsoft Office PowerPoint</Application>
  <PresentationFormat>Widescreen</PresentationFormat>
  <Paragraphs>159</Paragraphs>
  <Slides>15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15</vt:i4>
      </vt:variant>
    </vt:vector>
  </HeadingPairs>
  <TitlesOfParts>
    <vt:vector size="30" baseType="lpstr">
      <vt:lpstr>MS PGothic</vt:lpstr>
      <vt:lpstr>MS PGothic</vt:lpstr>
      <vt:lpstr>Arial</vt:lpstr>
      <vt:lpstr>Arial Rounded MT Bold</vt:lpstr>
      <vt:lpstr>Calibri</vt:lpstr>
      <vt:lpstr>Calibri Light</vt:lpstr>
      <vt:lpstr>CMSS9</vt:lpstr>
      <vt:lpstr>Comic Sans MS</vt:lpstr>
      <vt:lpstr>Symbol</vt:lpstr>
      <vt:lpstr>Times New Roman</vt:lpstr>
      <vt:lpstr>Tw Cen MT</vt:lpstr>
      <vt:lpstr>Wingdings</vt:lpstr>
      <vt:lpstr>Tema di Office</vt:lpstr>
      <vt:lpstr>Foglio di lavoro</vt:lpstr>
      <vt:lpstr>Equazione</vt:lpstr>
      <vt:lpstr>Internal Target: Progress Report</vt:lpstr>
      <vt:lpstr>Presentazione standard di PowerPoint</vt:lpstr>
      <vt:lpstr>Internal Target: FESEM test on second target</vt:lpstr>
      <vt:lpstr>Presentazione standard di PowerPoint</vt:lpstr>
      <vt:lpstr>Presentazione standard di PowerPoint</vt:lpstr>
      <vt:lpstr>Presentazione standard di PowerPoint</vt:lpstr>
      <vt:lpstr>Target density consumption: theoretical result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External or Internal Target in HESR?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Target: Progress Report</dc:title>
  <dc:creator>Felice Iazzi</dc:creator>
  <cp:lastModifiedBy>Felice Iazzi</cp:lastModifiedBy>
  <cp:revision>129</cp:revision>
  <dcterms:created xsi:type="dcterms:W3CDTF">2014-12-02T17:44:31Z</dcterms:created>
  <dcterms:modified xsi:type="dcterms:W3CDTF">2014-12-10T12:41:28Z</dcterms:modified>
</cp:coreProperties>
</file>