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0" r:id="rId2"/>
    <p:sldId id="370" r:id="rId3"/>
    <p:sldId id="272" r:id="rId4"/>
    <p:sldId id="324" r:id="rId5"/>
    <p:sldId id="334" r:id="rId6"/>
    <p:sldId id="327" r:id="rId7"/>
    <p:sldId id="371" r:id="rId8"/>
    <p:sldId id="372" r:id="rId9"/>
    <p:sldId id="375" r:id="rId10"/>
    <p:sldId id="359" r:id="rId11"/>
    <p:sldId id="400" r:id="rId12"/>
    <p:sldId id="397" r:id="rId13"/>
    <p:sldId id="398" r:id="rId14"/>
    <p:sldId id="352" r:id="rId15"/>
    <p:sldId id="393" r:id="rId16"/>
    <p:sldId id="395" r:id="rId17"/>
    <p:sldId id="385" r:id="rId18"/>
    <p:sldId id="388" r:id="rId19"/>
    <p:sldId id="396" r:id="rId20"/>
    <p:sldId id="306" r:id="rId21"/>
    <p:sldId id="312" r:id="rId22"/>
    <p:sldId id="403" r:id="rId23"/>
    <p:sldId id="404" r:id="rId24"/>
    <p:sldId id="360" r:id="rId25"/>
    <p:sldId id="363" r:id="rId26"/>
    <p:sldId id="361" r:id="rId27"/>
    <p:sldId id="362" r:id="rId28"/>
    <p:sldId id="358" r:id="rId29"/>
    <p:sldId id="292" r:id="rId30"/>
    <p:sldId id="368" r:id="rId31"/>
    <p:sldId id="369" r:id="rId32"/>
    <p:sldId id="367" r:id="rId33"/>
    <p:sldId id="373" r:id="rId34"/>
    <p:sldId id="379" r:id="rId35"/>
    <p:sldId id="383" r:id="rId36"/>
    <p:sldId id="394" r:id="rId37"/>
    <p:sldId id="384" r:id="rId38"/>
    <p:sldId id="390" r:id="rId39"/>
    <p:sldId id="391" r:id="rId40"/>
    <p:sldId id="392" r:id="rId41"/>
    <p:sldId id="399" r:id="rId42"/>
    <p:sldId id="402" r:id="rId43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3BC18C-6125-4493-9A95-42EE757AB51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5A4793-3C22-4F6A-BF4C-6F98DD2A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7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A4793-3C22-4F6A-BF4C-6F98DD2AF05A}" type="slidenum">
              <a:rPr lang="zh-CN" altLang="en-US" smtClean="0"/>
              <a:pPr>
                <a:defRPr/>
              </a:pPr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D4C-AE02-4BDF-8B5B-E17CB5157BED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4C91-370A-4BD9-AC72-397A05A1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652-6994-4E08-9D63-899BA6FEB7D9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529-29BB-4378-9D31-12239052C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0BB-E8E0-4BFB-A3F8-CDECDBD70F09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878-0B29-4F2A-9674-48ABD73A82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C12-FEB3-4266-8BA7-AFFA4C7EE8C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4C9C-17CE-443A-8C74-EDDB20B2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2AD-D707-41C3-A4F6-3C9D284D2B71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8E-7632-474D-A2B7-3DE0E8A14B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3957-13A8-4D47-874A-D4C356D453F5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3EE-2666-48E6-A628-EA12BA1EF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A4-3435-4287-BC0D-58F8C16CF92F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5BF-5538-471B-AD6C-D5885502B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479-0F78-4FB6-AC08-778BF3EC5733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8A28-962B-409F-8BBF-5D804A0C1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130-7C46-4D92-97E5-E12F786E979A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23B-768D-4904-B38B-0B445C54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483B-BA99-4C75-BA3D-60B3D33C1C28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B578-413D-448D-B652-D76165839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5F9-55FE-4BE9-A92E-3E924EB470BF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2BD-92C6-42AE-A9A5-0ABE389C3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BDC82-B474-4648-B69A-797BEA26BF00}" type="datetimeFigureOut">
              <a:rPr lang="zh-CN" altLang="en-US"/>
              <a:pPr>
                <a:defRPr/>
              </a:pPr>
              <a:t>2014/12/10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2C52F-7882-4F20-B02C-A9EC3552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Update on the FPGA Online Tracking Algorithm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142976" y="3819542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Björn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Spruck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Dec. 10.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47864" y="450912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Square root :  Look-up table   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(1-2000)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1-4     4-16    16-64     64-256  …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Division:  Look-up table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a/b    =  (a*2^n) / (b*2^n)       b*2^n in (0.5-1)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29132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195736" y="455613"/>
            <a:ext cx="4680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Structure of the Algorithm in VHDL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3688" y="263691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2375756" y="152637"/>
            <a:ext cx="720080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1547664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1331640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115616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899592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683568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2627784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2411760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2195736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1979712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1763688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 rot="5400000">
            <a:off x="1763688" y="1412777"/>
            <a:ext cx="720080" cy="129614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99592" y="622802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T0:   1) from other detector      2) scan in small step</a:t>
            </a:r>
            <a:endParaRPr lang="zh-CN" altLang="en-US" dirty="0"/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31840" y="17728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grpSp>
        <p:nvGrpSpPr>
          <p:cNvPr id="38" name="组合 52"/>
          <p:cNvGrpSpPr>
            <a:grpSpLocks/>
          </p:cNvGrpSpPr>
          <p:nvPr/>
        </p:nvGrpSpPr>
        <p:grpSpPr bwMode="auto">
          <a:xfrm>
            <a:off x="4930329" y="1413346"/>
            <a:ext cx="3386087" cy="1655614"/>
            <a:chOff x="1000125" y="571500"/>
            <a:chExt cx="5486400" cy="2786063"/>
          </a:xfrm>
        </p:grpSpPr>
        <p:sp>
          <p:nvSpPr>
            <p:cNvPr id="39" name="椭圆 38"/>
            <p:cNvSpPr/>
            <p:nvPr/>
          </p:nvSpPr>
          <p:spPr bwMode="auto">
            <a:xfrm>
              <a:off x="2729583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3221778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1745192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2237387" y="1944630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2483484" y="239791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975680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1991289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2483484" y="1491343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975680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499093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991289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4702881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5195076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18489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210685" y="1949053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56782" y="1497976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4948978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3472391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3964587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4689334" y="2837939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 bwMode="auto">
            <a:xfrm>
              <a:off x="3704943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4197138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4443235" y="2384652"/>
              <a:ext cx="492196" cy="50193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4935431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3458844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3951040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2697974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3190169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2205778" y="285341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2510578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3002773" y="60908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1526187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018382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4716427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5208623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732036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4224232" y="1046899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4470329" y="595822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4962524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3485938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3978133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2725067" y="106458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17263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1740676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232872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5436658" y="15001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5707591" y="1071222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5481813" y="598034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5994329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1228160" y="1042477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000125" y="57150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0" name="矩形 89"/>
          <p:cNvSpPr/>
          <p:nvPr/>
        </p:nvSpPr>
        <p:spPr>
          <a:xfrm>
            <a:off x="812055" y="3278709"/>
            <a:ext cx="7432353" cy="2714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2843808" y="3867739"/>
            <a:ext cx="1329358" cy="12744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2D Mapping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同心圆 91"/>
          <p:cNvSpPr/>
          <p:nvPr/>
        </p:nvSpPr>
        <p:spPr>
          <a:xfrm>
            <a:off x="954930" y="4350271"/>
            <a:ext cx="1128713" cy="1128713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3" name="直接连接符 92"/>
          <p:cNvCxnSpPr/>
          <p:nvPr/>
        </p:nvCxnSpPr>
        <p:spPr>
          <a:xfrm rot="16200000" flipH="1">
            <a:off x="1608981" y="5207521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1772493" y="5036071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V="1">
            <a:off x="1812180" y="4882084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rot="5400000" flipH="1" flipV="1">
            <a:off x="1744711" y="4554265"/>
            <a:ext cx="1920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5400000" flipH="1" flipV="1">
            <a:off x="1490712" y="4457427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16200000" flipH="1">
            <a:off x="1255762" y="4457427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>
            <a:stCxn id="92" idx="1"/>
          </p:cNvCxnSpPr>
          <p:nvPr/>
        </p:nvCxnSpPr>
        <p:spPr>
          <a:xfrm rot="16200000" flipH="1">
            <a:off x="1120030" y="4515371"/>
            <a:ext cx="192088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954930" y="4778896"/>
            <a:ext cx="28575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954930" y="4993209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rot="5400000" flipH="1" flipV="1">
            <a:off x="1158924" y="5149577"/>
            <a:ext cx="177800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>
            <a:stCxn id="92" idx="4"/>
          </p:cNvCxnSpPr>
          <p:nvPr/>
        </p:nvCxnSpPr>
        <p:spPr>
          <a:xfrm rot="5400000" flipH="1" flipV="1">
            <a:off x="1386730" y="5339284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74"/>
          <p:cNvSpPr txBox="1">
            <a:spLocks noChangeArrowheads="1"/>
          </p:cNvSpPr>
          <p:nvPr/>
        </p:nvSpPr>
        <p:spPr bwMode="auto">
          <a:xfrm>
            <a:off x="954930" y="5564709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Ring Buffer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026368" y="3707334"/>
            <a:ext cx="1071562" cy="5000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Interface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直接箭头连接符 105"/>
          <p:cNvCxnSpPr/>
          <p:nvPr/>
        </p:nvCxnSpPr>
        <p:spPr>
          <a:xfrm rot="5400000">
            <a:off x="960239" y="3055306"/>
            <a:ext cx="12144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/>
          <p:cNvCxnSpPr/>
          <p:nvPr/>
        </p:nvCxnSpPr>
        <p:spPr>
          <a:xfrm rot="5400000">
            <a:off x="1597868" y="4493146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98"/>
          <p:cNvSpPr txBox="1">
            <a:spLocks noChangeArrowheads="1"/>
          </p:cNvSpPr>
          <p:nvPr/>
        </p:nvSpPr>
        <p:spPr bwMode="auto">
          <a:xfrm>
            <a:off x="1480393" y="3278709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Tracking module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" name="直接箭头连接符 112"/>
          <p:cNvCxnSpPr/>
          <p:nvPr/>
        </p:nvCxnSpPr>
        <p:spPr>
          <a:xfrm flipV="1">
            <a:off x="2123728" y="3993084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4490661" y="3861048"/>
            <a:ext cx="928687" cy="12738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Road Finder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49"/>
          <p:cNvSpPr txBox="1">
            <a:spLocks noChangeArrowheads="1"/>
          </p:cNvSpPr>
          <p:nvPr/>
        </p:nvSpPr>
        <p:spPr bwMode="auto">
          <a:xfrm>
            <a:off x="2123728" y="4653136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直接箭头连接符 116"/>
          <p:cNvCxnSpPr/>
          <p:nvPr/>
        </p:nvCxnSpPr>
        <p:spPr>
          <a:xfrm flipV="1">
            <a:off x="2089044" y="4993209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5731545" y="3861048"/>
            <a:ext cx="928687" cy="12738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 Calc.</a:t>
            </a:r>
          </a:p>
          <a:p>
            <a:pPr algn="ctr">
              <a:defRPr/>
            </a:pP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7027689" y="3861048"/>
            <a:ext cx="928687" cy="12738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Calc.</a:t>
            </a:r>
          </a:p>
          <a:p>
            <a:pPr algn="ctr">
              <a:defRPr/>
            </a:pP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1" name="直接箭头连接符 120"/>
          <p:cNvCxnSpPr/>
          <p:nvPr/>
        </p:nvCxnSpPr>
        <p:spPr>
          <a:xfrm>
            <a:off x="6372200" y="47251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肘形连接符 121"/>
          <p:cNvCxnSpPr/>
          <p:nvPr/>
        </p:nvCxnSpPr>
        <p:spPr>
          <a:xfrm rot="10800000" flipV="1">
            <a:off x="5436097" y="4706482"/>
            <a:ext cx="1080121" cy="306694"/>
          </a:xfrm>
          <a:prstGeom prst="bentConnector3">
            <a:avLst>
              <a:gd name="adj1" fmla="val -10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肘形连接符 35"/>
          <p:cNvCxnSpPr/>
          <p:nvPr/>
        </p:nvCxnSpPr>
        <p:spPr>
          <a:xfrm rot="5400000" flipH="1" flipV="1">
            <a:off x="5706126" y="4769819"/>
            <a:ext cx="324036" cy="14401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5955953" y="4445497"/>
            <a:ext cx="416247" cy="49567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7252097" y="4437112"/>
            <a:ext cx="416247" cy="49567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2" name="肘形连接符 131"/>
          <p:cNvCxnSpPr/>
          <p:nvPr/>
        </p:nvCxnSpPr>
        <p:spPr>
          <a:xfrm rot="10800000" flipV="1">
            <a:off x="1979716" y="4797152"/>
            <a:ext cx="3960436" cy="504054"/>
          </a:xfrm>
          <a:prstGeom prst="bentConnector3">
            <a:avLst>
              <a:gd name="adj1" fmla="val 1703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肘形连接符 137"/>
          <p:cNvCxnSpPr/>
          <p:nvPr/>
        </p:nvCxnSpPr>
        <p:spPr>
          <a:xfrm rot="10800000" flipV="1">
            <a:off x="1979714" y="4797152"/>
            <a:ext cx="5256583" cy="504054"/>
          </a:xfrm>
          <a:prstGeom prst="bentConnector3">
            <a:avLst>
              <a:gd name="adj1" fmla="val 1364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22214"/>
            <a:ext cx="8115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66430"/>
            <a:ext cx="81343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14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0" name="矩形 9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cxnSp>
        <p:nvCxnSpPr>
          <p:cNvPr id="26" name="直接箭头连接符 25"/>
          <p:cNvCxnSpPr>
            <a:stCxn id="15" idx="3"/>
            <a:endCxn id="20" idx="1"/>
          </p:cNvCxnSpPr>
          <p:nvPr/>
        </p:nvCxnSpPr>
        <p:spPr>
          <a:xfrm>
            <a:off x="5292080" y="5625244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0800000" flipV="1">
            <a:off x="4139953" y="5642586"/>
            <a:ext cx="1440160" cy="288032"/>
          </a:xfrm>
          <a:prstGeom prst="bentConnector3">
            <a:avLst>
              <a:gd name="adj1" fmla="val -53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 rot="5400000" flipH="1" flipV="1">
            <a:off x="4626006" y="5705923"/>
            <a:ext cx="324036" cy="14401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3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558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10" name="内容占位符 3" descr="tracking_FPGA_300ns_dpm_event_3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86015" y="4230903"/>
            <a:ext cx="2010090" cy="188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852936"/>
            <a:ext cx="27606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Proton beam.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Date:  Jul. 22 2014.      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Momentum:   0.8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/c.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6112" y="1867471"/>
            <a:ext cx="3506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Beam test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098773"/>
            <a:ext cx="80581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Event #1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888" y="455613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Beam test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Solid circle  :  drift circle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 dashed line :  track from 1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dashed line  :  track from 2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1114425"/>
            <a:ext cx="80486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Event #4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455613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Beam test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Solid circle  :  drift circle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 dashed line :  track from 1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dashed line  :  track from 2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000364" y="466725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00506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~ 4.2%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(6 tracks) ,  140 FPGA @ 20MHz 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1357298"/>
          <a:ext cx="7500990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1672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VHDL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iteration 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calculation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85184"/>
            <a:ext cx="1963075" cy="1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860032" y="5013176"/>
            <a:ext cx="32038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Next to do: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Optimize the VHDL code.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Include MVD points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Test with PTDAQ.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75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1357313"/>
            <a:ext cx="5758308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Introduction to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Road finding and momentum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calculation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3.    Implementation </a:t>
            </a: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with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VHDL</a:t>
            </a:r>
          </a:p>
          <a:p>
            <a:pPr marL="457200" indent="-4572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Beam test data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.    </a:t>
            </a: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E33E-FD96-48DC-A8A0-841AEBE51DC9}" type="slidenum">
              <a:rPr lang="zh-CN" altLang="en-US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4286250"/>
            <a:ext cx="33575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252538"/>
            <a:ext cx="892968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71500" y="4643438"/>
            <a:ext cx="3419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1:    Number of hits in the track</a:t>
            </a:r>
          </a:p>
          <a:p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2:    </a:t>
            </a:r>
            <a:r>
              <a:rPr lang="el-GR" altLang="zh-CN" sz="200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sz="20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of the track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3925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Assign Track to Correct Event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67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DB351E-0158-405E-9368-325F72D1EEC1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5368" name="矩形 11"/>
          <p:cNvSpPr>
            <a:spLocks noChangeArrowheads="1"/>
          </p:cNvSpPr>
          <p:nvPr/>
        </p:nvSpPr>
        <p:spPr bwMode="auto">
          <a:xfrm>
            <a:off x="7358063" y="5857875"/>
            <a:ext cx="42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Event #1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Event #1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Black dashed line: track by MC truth</a:t>
            </a:r>
          </a:p>
          <a:p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Red line: recon. track</a:t>
            </a:r>
          </a:p>
          <a:p>
            <a:r>
              <a:rPr lang="en-US" altLang="zh-CN" sz="1400">
                <a:solidFill>
                  <a:srgbClr val="0070C0"/>
                </a:solidFill>
                <a:latin typeface="Calibri" pitchFamily="34" charset="0"/>
              </a:rPr>
              <a:t>Blue:  recon. using outer layers</a:t>
            </a:r>
          </a:p>
          <a:p>
            <a:r>
              <a:rPr lang="en-US" altLang="zh-CN" sz="1400">
                <a:latin typeface="Calibri" pitchFamily="34" charset="0"/>
              </a:rPr>
              <a:t>drift circles belong to </a:t>
            </a:r>
            <a:r>
              <a:rPr lang="en-US" altLang="zh-CN" sz="1400">
                <a:solidFill>
                  <a:srgbClr val="FF0000"/>
                </a:solidFill>
                <a:latin typeface="Calibri" pitchFamily="34" charset="0"/>
              </a:rPr>
              <a:t>current event (Red) </a:t>
            </a:r>
            <a:r>
              <a:rPr lang="en-US" altLang="zh-CN" sz="1400">
                <a:latin typeface="Calibri" pitchFamily="34" charset="0"/>
              </a:rPr>
              <a:t>or</a:t>
            </a:r>
            <a:r>
              <a:rPr lang="en-US" altLang="zh-CN" sz="1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altLang="zh-CN" sz="1400">
                <a:solidFill>
                  <a:srgbClr val="00B050"/>
                </a:solidFill>
                <a:latin typeface="Calibri" pitchFamily="34" charset="0"/>
              </a:rPr>
              <a:t>other events (Green)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T</a:t>
            </a:r>
            <a:r>
              <a:rPr lang="en-US" altLang="zh-CN" baseline="-25000">
                <a:latin typeface="Calibri" pitchFamily="34" charset="0"/>
              </a:rPr>
              <a:t>0</a:t>
            </a:r>
            <a:r>
              <a:rPr lang="en-US" altLang="zh-CN">
                <a:latin typeface="Calibri" pitchFamily="34" charset="0"/>
              </a:rPr>
              <a:t> information:  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</a:rPr>
              <a:t>current event(Red) </a:t>
            </a:r>
            <a:r>
              <a:rPr lang="en-US" altLang="zh-CN">
                <a:latin typeface="Calibri" pitchFamily="34" charset="0"/>
              </a:rPr>
              <a:t>or </a:t>
            </a:r>
            <a:r>
              <a:rPr lang="en-US" altLang="zh-CN">
                <a:solidFill>
                  <a:srgbClr val="00B050"/>
                </a:solidFill>
                <a:latin typeface="Calibri" pitchFamily="34" charset="0"/>
              </a:rPr>
              <a:t>other events(Green)</a:t>
            </a:r>
            <a:endParaRPr lang="zh-CN" altLang="en-US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392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1F52E-524B-410C-9E1E-DC18799B219C}" type="slidenum">
              <a:rPr lang="zh-CN" alt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srgbClr val="898989"/>
              </a:solidFill>
            </a:endParaRPr>
          </a:p>
        </p:txBody>
      </p:sp>
      <p:sp>
        <p:nvSpPr>
          <p:cNvPr id="16393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3925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Assign Track to Correct Event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39" name="TextBox 53"/>
          <p:cNvSpPr txBox="1">
            <a:spLocks noChangeArrowheads="1"/>
          </p:cNvSpPr>
          <p:nvPr/>
        </p:nvSpPr>
        <p:spPr bwMode="auto">
          <a:xfrm>
            <a:off x="3000364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0125" y="3786188"/>
            <a:ext cx="7072313" cy="2714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214688" y="4214813"/>
            <a:ext cx="1857375" cy="15001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2D Mapping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37"/>
          <p:cNvGrpSpPr>
            <a:grpSpLocks/>
          </p:cNvGrpSpPr>
          <p:nvPr/>
        </p:nvGrpSpPr>
        <p:grpSpPr bwMode="auto">
          <a:xfrm>
            <a:off x="342900" y="1500188"/>
            <a:ext cx="4014788" cy="1512887"/>
            <a:chOff x="4500562" y="1214422"/>
            <a:chExt cx="4014154" cy="1512340"/>
          </a:xfrm>
        </p:grpSpPr>
        <p:sp>
          <p:nvSpPr>
            <p:cNvPr id="14" name="矩形 13"/>
            <p:cNvSpPr/>
            <p:nvPr/>
          </p:nvSpPr>
          <p:spPr>
            <a:xfrm rot="5400000">
              <a:off x="4822059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5114113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5399818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5679174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5972022" y="1884076"/>
              <a:ext cx="785529" cy="287293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6258520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6544225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36279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7121984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7401340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7693394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7979099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5071972" y="2569657"/>
              <a:ext cx="3428459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5" name="TextBox 29"/>
            <p:cNvSpPr txBox="1">
              <a:spLocks noChangeArrowheads="1"/>
            </p:cNvSpPr>
            <p:nvPr/>
          </p:nvSpPr>
          <p:spPr bwMode="auto">
            <a:xfrm>
              <a:off x="4500562" y="2357430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ToT</a:t>
              </a: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rot="5400000">
              <a:off x="5179986" y="1749215"/>
              <a:ext cx="785528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7" name="TextBox 35"/>
            <p:cNvSpPr txBox="1">
              <a:spLocks noChangeArrowheads="1"/>
            </p:cNvSpPr>
            <p:nvPr/>
          </p:nvSpPr>
          <p:spPr bwMode="auto">
            <a:xfrm>
              <a:off x="5572132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14811" y="1571480"/>
              <a:ext cx="1785656" cy="92835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 rot="5400000">
              <a:off x="5637114" y="1749215"/>
              <a:ext cx="785528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0" name="TextBox 41"/>
            <p:cNvSpPr txBox="1">
              <a:spLocks noChangeArrowheads="1"/>
            </p:cNvSpPr>
            <p:nvPr/>
          </p:nvSpPr>
          <p:spPr bwMode="auto">
            <a:xfrm>
              <a:off x="6029666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071939" y="1600045"/>
              <a:ext cx="1785656" cy="85694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同心圆 43"/>
          <p:cNvSpPr/>
          <p:nvPr/>
        </p:nvSpPr>
        <p:spPr>
          <a:xfrm>
            <a:off x="1143000" y="4857750"/>
            <a:ext cx="1128713" cy="1128713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 rot="16200000" flipH="1">
            <a:off x="1797051" y="5715000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60563" y="5543550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2000250" y="53895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 flipH="1" flipV="1">
            <a:off x="1932781" y="5061744"/>
            <a:ext cx="1920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 flipH="1" flipV="1">
            <a:off x="167878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6200000" flipH="1">
            <a:off x="144383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4" idx="1"/>
          </p:cNvCxnSpPr>
          <p:nvPr/>
        </p:nvCxnSpPr>
        <p:spPr>
          <a:xfrm rot="16200000" flipH="1">
            <a:off x="1308100" y="5022850"/>
            <a:ext cx="192088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143000" y="5286375"/>
            <a:ext cx="28575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1143000" y="5500688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1346994" y="5657056"/>
            <a:ext cx="177800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4" idx="4"/>
          </p:cNvCxnSpPr>
          <p:nvPr/>
        </p:nvCxnSpPr>
        <p:spPr>
          <a:xfrm rot="5400000" flipH="1" flipV="1">
            <a:off x="1574800" y="58467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74"/>
          <p:cNvSpPr txBox="1">
            <a:spLocks noChangeArrowheads="1"/>
          </p:cNvSpPr>
          <p:nvPr/>
        </p:nvSpPr>
        <p:spPr bwMode="auto">
          <a:xfrm>
            <a:off x="1143000" y="6072188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Ring Buffer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14438" y="4214813"/>
            <a:ext cx="1071562" cy="5000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Interface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 rot="5400000">
            <a:off x="1250950" y="3606800"/>
            <a:ext cx="12144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rot="5400000">
            <a:off x="1177925" y="3892550"/>
            <a:ext cx="6429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TextBox 90"/>
          <p:cNvSpPr txBox="1">
            <a:spLocks noChangeArrowheads="1"/>
          </p:cNvSpPr>
          <p:nvPr/>
        </p:nvSpPr>
        <p:spPr bwMode="auto">
          <a:xfrm>
            <a:off x="1285875" y="32861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T0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rot="5400000">
            <a:off x="1785938" y="5000625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Box 98"/>
          <p:cNvSpPr txBox="1">
            <a:spLocks noChangeArrowheads="1"/>
          </p:cNvSpPr>
          <p:nvPr/>
        </p:nvSpPr>
        <p:spPr bwMode="auto">
          <a:xfrm>
            <a:off x="1668463" y="378618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Tracking module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4786313" y="1500188"/>
            <a:ext cx="3857625" cy="2000250"/>
            <a:chOff x="1000125" y="571500"/>
            <a:chExt cx="5486400" cy="2786063"/>
          </a:xfrm>
        </p:grpSpPr>
        <p:sp>
          <p:nvSpPr>
            <p:cNvPr id="67" name="椭圆 66"/>
            <p:cNvSpPr/>
            <p:nvPr/>
          </p:nvSpPr>
          <p:spPr bwMode="auto">
            <a:xfrm>
              <a:off x="2729583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3221778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1745192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2237387" y="1944630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483484" y="239791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2975680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1991289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483484" y="1491343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2975680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1499093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991289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4702881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5195076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3718489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4210685" y="1949053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4456782" y="1497976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4948978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3472391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964587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4689334" y="2837939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3704943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4197138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4443235" y="2384652"/>
              <a:ext cx="492196" cy="50193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4935431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3458844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3951040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2697974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3190169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2205778" y="285341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2510578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002773" y="60908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1526187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2018382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716427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208623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3732036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4224232" y="1046899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 bwMode="auto">
            <a:xfrm>
              <a:off x="4470329" y="595822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 bwMode="auto">
            <a:xfrm>
              <a:off x="4962524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3485938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 bwMode="auto">
            <a:xfrm>
              <a:off x="3978133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 bwMode="auto">
            <a:xfrm>
              <a:off x="2725067" y="106458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 bwMode="auto">
            <a:xfrm>
              <a:off x="3217263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 bwMode="auto">
            <a:xfrm>
              <a:off x="1740676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 bwMode="auto">
            <a:xfrm>
              <a:off x="2232872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436658" y="15001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 bwMode="auto">
            <a:xfrm>
              <a:off x="5707591" y="1071222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 bwMode="auto">
            <a:xfrm>
              <a:off x="5481813" y="598034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 bwMode="auto">
            <a:xfrm>
              <a:off x="5994329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 bwMode="auto">
            <a:xfrm>
              <a:off x="1228160" y="1042477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 bwMode="auto">
            <a:xfrm>
              <a:off x="1000125" y="57150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0" name="矩形 139"/>
          <p:cNvSpPr/>
          <p:nvPr/>
        </p:nvSpPr>
        <p:spPr>
          <a:xfrm>
            <a:off x="6929438" y="4214813"/>
            <a:ext cx="928687" cy="20716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 Mom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1" name="直接箭头连接符 140"/>
          <p:cNvCxnSpPr/>
          <p:nvPr/>
        </p:nvCxnSpPr>
        <p:spPr>
          <a:xfrm flipV="1">
            <a:off x="2071688" y="5929313"/>
            <a:ext cx="4859337" cy="15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 flipV="1">
            <a:off x="2428875" y="4500563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5643563" y="4214813"/>
            <a:ext cx="928687" cy="1571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tracklet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8" name="直接箭头连接符 147"/>
          <p:cNvCxnSpPr/>
          <p:nvPr/>
        </p:nvCxnSpPr>
        <p:spPr>
          <a:xfrm>
            <a:off x="6572250" y="5072063"/>
            <a:ext cx="36512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TextBox 149"/>
          <p:cNvSpPr txBox="1">
            <a:spLocks noChangeArrowheads="1"/>
          </p:cNvSpPr>
          <p:nvPr/>
        </p:nvSpPr>
        <p:spPr bwMode="auto">
          <a:xfrm>
            <a:off x="2500313" y="521493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2428875" y="5500688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0688-7816-4054-880C-70BFBF446FFB}" type="slidenum">
              <a:rPr lang="zh-CN" altLang="en-US"/>
              <a:pPr>
                <a:defRPr/>
              </a:pPr>
              <a:t>24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CBEB-118E-4302-8D1C-4D2F6A7E267A}" type="slidenum">
              <a:rPr lang="zh-CN" altLang="en-US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95600" y="252413"/>
            <a:ext cx="331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Compute Node (CN)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3867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1AE6-9C5A-443D-9188-ADFDBE4E1426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516188" y="466725"/>
            <a:ext cx="419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Hardware Description Language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71500" y="128587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Verilog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SystemC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It’s a dataflow language, unlike procedural computing languages such as C++ which runs sequentially, one instruction at a time.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571750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1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762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57625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14938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714875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1487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00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50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2533650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533650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3890963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6" name="TextBox 39"/>
          <p:cNvSpPr txBox="1">
            <a:spLocks noChangeArrowheads="1"/>
          </p:cNvSpPr>
          <p:nvPr/>
        </p:nvSpPr>
        <p:spPr bwMode="auto">
          <a:xfrm>
            <a:off x="3890963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7" name="TextBox 40"/>
          <p:cNvSpPr txBox="1">
            <a:spLocks noChangeArrowheads="1"/>
          </p:cNvSpPr>
          <p:nvPr/>
        </p:nvSpPr>
        <p:spPr bwMode="auto">
          <a:xfrm>
            <a:off x="4676775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8" name="TextBox 41"/>
          <p:cNvSpPr txBox="1">
            <a:spLocks noChangeArrowheads="1"/>
          </p:cNvSpPr>
          <p:nvPr/>
        </p:nvSpPr>
        <p:spPr bwMode="auto">
          <a:xfrm>
            <a:off x="4676775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9" name="TextBox 42"/>
          <p:cNvSpPr txBox="1">
            <a:spLocks noChangeArrowheads="1"/>
          </p:cNvSpPr>
          <p:nvPr/>
        </p:nvSpPr>
        <p:spPr bwMode="auto">
          <a:xfrm>
            <a:off x="6034088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0" name="TextBox 43"/>
          <p:cNvSpPr txBox="1">
            <a:spLocks noChangeArrowheads="1"/>
          </p:cNvSpPr>
          <p:nvPr/>
        </p:nvSpPr>
        <p:spPr bwMode="auto">
          <a:xfrm>
            <a:off x="6034088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5" name="TextBox 48"/>
          <p:cNvSpPr txBox="1">
            <a:spLocks noChangeArrowheads="1"/>
          </p:cNvSpPr>
          <p:nvPr/>
        </p:nvSpPr>
        <p:spPr bwMode="auto">
          <a:xfrm>
            <a:off x="714348" y="3786190"/>
            <a:ext cx="14716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A3_B1 …;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A4_B2 …;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A3 &lt;= A3_B1;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B1 &lt;= A3_B1;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A4 &lt;= A4_B2;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B2 &lt;= A4_B2;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496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Optical link (UDP by Grzegorz Korcyl )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(not integrated yet)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55A64-3A7F-4367-AE1A-43ED2F543BBC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track to the correct event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86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0.2GeV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214938" y="142875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0.5GeV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2GeV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35274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12144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F3A-C1C5-4F87-ADBE-0ADBC8035D2E}" type="slidenum">
              <a:rPr lang="zh-CN" altLang="en-US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37900" name="TextBox 53"/>
          <p:cNvSpPr txBox="1">
            <a:spLocks noChangeArrowheads="1"/>
          </p:cNvSpPr>
          <p:nvPr/>
        </p:nvSpPr>
        <p:spPr bwMode="auto">
          <a:xfrm>
            <a:off x="3216275" y="455613"/>
            <a:ext cx="423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Performance study – single track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TextBox 64"/>
          <p:cNvSpPr txBox="1">
            <a:spLocks noChangeArrowheads="1"/>
          </p:cNvSpPr>
          <p:nvPr/>
        </p:nvSpPr>
        <p:spPr bwMode="auto">
          <a:xfrm>
            <a:off x="3414713" y="32146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2" name="TextBox 65"/>
          <p:cNvSpPr txBox="1">
            <a:spLocks noChangeArrowheads="1"/>
          </p:cNvSpPr>
          <p:nvPr/>
        </p:nvSpPr>
        <p:spPr bwMode="auto">
          <a:xfrm rot="-5400000">
            <a:off x="253206" y="13898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3" name="TextBox 64"/>
          <p:cNvSpPr txBox="1">
            <a:spLocks noChangeArrowheads="1"/>
          </p:cNvSpPr>
          <p:nvPr/>
        </p:nvSpPr>
        <p:spPr bwMode="auto">
          <a:xfrm>
            <a:off x="7343775" y="3214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4" name="TextBox 65"/>
          <p:cNvSpPr txBox="1">
            <a:spLocks noChangeArrowheads="1"/>
          </p:cNvSpPr>
          <p:nvPr/>
        </p:nvSpPr>
        <p:spPr bwMode="auto">
          <a:xfrm rot="-5400000">
            <a:off x="4182269" y="13898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5" name="TextBox 64"/>
          <p:cNvSpPr txBox="1">
            <a:spLocks noChangeArrowheads="1"/>
          </p:cNvSpPr>
          <p:nvPr/>
        </p:nvSpPr>
        <p:spPr bwMode="auto">
          <a:xfrm>
            <a:off x="3414713" y="60594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6" name="TextBox 65"/>
          <p:cNvSpPr txBox="1">
            <a:spLocks noChangeArrowheads="1"/>
          </p:cNvSpPr>
          <p:nvPr/>
        </p:nvSpPr>
        <p:spPr bwMode="auto">
          <a:xfrm rot="-5400000">
            <a:off x="253206" y="42346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7" name="TextBox 64"/>
          <p:cNvSpPr txBox="1">
            <a:spLocks noChangeArrowheads="1"/>
          </p:cNvSpPr>
          <p:nvPr/>
        </p:nvSpPr>
        <p:spPr bwMode="auto">
          <a:xfrm>
            <a:off x="7343775" y="60594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8" name="TextBox 65"/>
          <p:cNvSpPr txBox="1">
            <a:spLocks noChangeArrowheads="1"/>
          </p:cNvSpPr>
          <p:nvPr/>
        </p:nvSpPr>
        <p:spPr bwMode="auto">
          <a:xfrm rot="-5400000">
            <a:off x="4182269" y="42346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8F6E-066B-43FE-B1A6-5C68505925A1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28926" y="455613"/>
            <a:ext cx="343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72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15-19 axial </a:t>
            </a:r>
            <a:r>
              <a:rPr lang="en-US" altLang="zh-CN" dirty="0" smtClean="0">
                <a:latin typeface="Calibri" pitchFamily="34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zh-CN" dirty="0">
                <a:latin typeface="Calibri" pitchFamily="34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Calibri" pitchFamily="34" charset="0"/>
              </a:rPr>
              <a:t>       with ±2.89 skew </a:t>
            </a:r>
            <a:r>
              <a:rPr lang="en-US" altLang="zh-CN" dirty="0" smtClean="0">
                <a:latin typeface="Calibri" pitchFamily="34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 dirty="0">
                <a:latin typeface="Calibri" pitchFamily="34" charset="0"/>
              </a:rPr>
              <a:t>)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857750" y="6215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From STT :   Wire position + drift time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9701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7"/>
            <a:ext cx="7858180" cy="56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852835" cy="5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000100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42899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92932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0454"/>
            <a:ext cx="4262446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2483768" y="3717032"/>
            <a:ext cx="3600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483768" y="1404392"/>
            <a:ext cx="0" cy="23126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2500604" y="2043404"/>
            <a:ext cx="2687216" cy="1651518"/>
          </a:xfrm>
          <a:custGeom>
            <a:avLst/>
            <a:gdLst>
              <a:gd name="connsiteX0" fmla="*/ 0 w 2687216"/>
              <a:gd name="connsiteY0" fmla="*/ 1651518 h 1651518"/>
              <a:gd name="connsiteX1" fmla="*/ 251927 w 2687216"/>
              <a:gd name="connsiteY1" fmla="*/ 1184988 h 1651518"/>
              <a:gd name="connsiteX2" fmla="*/ 718457 w 2687216"/>
              <a:gd name="connsiteY2" fmla="*/ 690465 h 1651518"/>
              <a:gd name="connsiteX3" fmla="*/ 1380931 w 2687216"/>
              <a:gd name="connsiteY3" fmla="*/ 335902 h 1651518"/>
              <a:gd name="connsiteX4" fmla="*/ 1959429 w 2687216"/>
              <a:gd name="connsiteY4" fmla="*/ 149290 h 1651518"/>
              <a:gd name="connsiteX5" fmla="*/ 2687216 w 2687216"/>
              <a:gd name="connsiteY5" fmla="*/ 0 h 1651518"/>
              <a:gd name="connsiteX6" fmla="*/ 2687216 w 2687216"/>
              <a:gd name="connsiteY6" fmla="*/ 0 h 16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16" h="1651518">
                <a:moveTo>
                  <a:pt x="0" y="1651518"/>
                </a:moveTo>
                <a:cubicBezTo>
                  <a:pt x="66092" y="1498340"/>
                  <a:pt x="132184" y="1345163"/>
                  <a:pt x="251927" y="1184988"/>
                </a:cubicBezTo>
                <a:cubicBezTo>
                  <a:pt x="371670" y="1024813"/>
                  <a:pt x="530290" y="831979"/>
                  <a:pt x="718457" y="690465"/>
                </a:cubicBezTo>
                <a:cubicBezTo>
                  <a:pt x="906624" y="548951"/>
                  <a:pt x="1174102" y="426098"/>
                  <a:pt x="1380931" y="335902"/>
                </a:cubicBezTo>
                <a:cubicBezTo>
                  <a:pt x="1587760" y="245706"/>
                  <a:pt x="1741715" y="205274"/>
                  <a:pt x="1959429" y="149290"/>
                </a:cubicBezTo>
                <a:cubicBezTo>
                  <a:pt x="2177143" y="93306"/>
                  <a:pt x="2687216" y="0"/>
                  <a:pt x="2687216" y="0"/>
                </a:cubicBezTo>
                <a:lnTo>
                  <a:pt x="2687216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601212" y="2492896"/>
            <a:ext cx="0" cy="12241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110548" y="2276872"/>
            <a:ext cx="0" cy="14401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561" y="1340768"/>
            <a:ext cx="513794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(0) &lt;= "00000001000000000000000000000000";    -- 1.00000</a:t>
            </a: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(1) &lt;= "00000001000000001111111110000000";      -- 1.00390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(383) &lt;= "00000001111111110111111111110000";     -- 1.99805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R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40868"/>
            <a:ext cx="4336809" cy="29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7090" y="328498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 161.155     160.624   (0.33%)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904000"/>
            <a:ext cx="31277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C++          VHDL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   20.0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   7.7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565" y="1268760"/>
            <a:ext cx="26217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30879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  161.155     161.167    (0.01%)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33" y="49760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C++                 VHDL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29.23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16.93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30898" cy="20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3279" y="1340768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Linear extrapolation,    precision improves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8920" cy="28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36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4276" y="1772816"/>
            <a:ext cx="3240360" cy="302433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4316" y="3140968"/>
            <a:ext cx="1152128" cy="1368152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6324" y="3284984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sqrt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6324" y="3861048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2468" y="3140968"/>
            <a:ext cx="1152128" cy="1368152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34476" y="3284984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sqrt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34476" y="3861048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66724" y="1772816"/>
            <a:ext cx="3240360" cy="302433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sz="2800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26764" y="3140968"/>
            <a:ext cx="1152128" cy="1368152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94916" y="3140968"/>
            <a:ext cx="1152128" cy="1368152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86804" y="2492896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sqrt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66924" y="2492896"/>
            <a:ext cx="792088" cy="5040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div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9" name="形状 28"/>
          <p:cNvCxnSpPr/>
          <p:nvPr/>
        </p:nvCxnSpPr>
        <p:spPr>
          <a:xfrm rot="5400000" flipH="1" flipV="1">
            <a:off x="5398772" y="3284984"/>
            <a:ext cx="720080" cy="14401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形状 28"/>
          <p:cNvCxnSpPr/>
          <p:nvPr/>
        </p:nvCxnSpPr>
        <p:spPr>
          <a:xfrm rot="5400000" flipH="1" flipV="1">
            <a:off x="6910940" y="3284984"/>
            <a:ext cx="720080" cy="144016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形状 28"/>
          <p:cNvCxnSpPr/>
          <p:nvPr/>
        </p:nvCxnSpPr>
        <p:spPr>
          <a:xfrm rot="5400000" flipH="1" flipV="1">
            <a:off x="6118852" y="2996952"/>
            <a:ext cx="872480" cy="85571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形状 28"/>
          <p:cNvCxnSpPr/>
          <p:nvPr/>
        </p:nvCxnSpPr>
        <p:spPr>
          <a:xfrm rot="16200000" flipV="1">
            <a:off x="6154857" y="3104965"/>
            <a:ext cx="936103" cy="720080"/>
          </a:xfrm>
          <a:prstGeom prst="bentConnector3">
            <a:avLst>
              <a:gd name="adj1" fmla="val 40032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655" y="5302949"/>
            <a:ext cx="371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Number of 4 input LUTs:   70%      </a:t>
            </a:r>
          </a:p>
          <a:p>
            <a:r>
              <a:rPr lang="en-US" altLang="zh-CN" dirty="0" smtClean="0"/>
              <a:t>Number of Occupied Slices:  89%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88024" y="5301208"/>
            <a:ext cx="371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Number of 4 input LUTs:   65%      </a:t>
            </a:r>
          </a:p>
          <a:p>
            <a:r>
              <a:rPr lang="en-US" altLang="zh-CN" dirty="0" smtClean="0"/>
              <a:t>Number of Occupied Slices:  85%</a:t>
            </a:r>
            <a:endParaRPr lang="zh-CN" altLang="en-US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185863"/>
            <a:ext cx="8134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59492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#0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1152525"/>
            <a:ext cx="79724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Event #3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3276689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 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147763"/>
            <a:ext cx="8239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Event #6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147763"/>
            <a:ext cx="82962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766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Event #2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888" y="455613"/>
            <a:ext cx="1992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Beam test data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413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Solid circle  :  drift circle</a:t>
            </a:r>
          </a:p>
          <a:p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 dashed line :  track from 1</a:t>
            </a:r>
            <a:r>
              <a:rPr lang="en-US" altLang="zh-CN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dashed line  :  track from 2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195736" y="455613"/>
            <a:ext cx="4680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Structure of the Algorithm in VHDL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263691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87624" y="3645024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2663788" y="152637"/>
            <a:ext cx="720080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1835696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1619672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403648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1187624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971600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2915816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2699792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2483768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267744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051720" y="206084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>
            <a:off x="1511660" y="2728903"/>
            <a:ext cx="64807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 rot="5400000">
            <a:off x="2051720" y="1412777"/>
            <a:ext cx="720080" cy="129614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87824" y="3645024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88024" y="3645024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32240" y="3645024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04048" y="4149080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76256" y="4149080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9" name="直接箭头连接符 28"/>
          <p:cNvCxnSpPr>
            <a:stCxn id="27" idx="3"/>
            <a:endCxn id="28" idx="1"/>
          </p:cNvCxnSpPr>
          <p:nvPr/>
        </p:nvCxnSpPr>
        <p:spPr>
          <a:xfrm>
            <a:off x="5436096" y="4401108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rot="10800000" flipV="1">
            <a:off x="4283969" y="4418450"/>
            <a:ext cx="1440160" cy="288032"/>
          </a:xfrm>
          <a:prstGeom prst="bentConnector3">
            <a:avLst>
              <a:gd name="adj1" fmla="val -53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5"/>
          <p:cNvCxnSpPr/>
          <p:nvPr/>
        </p:nvCxnSpPr>
        <p:spPr>
          <a:xfrm rot="5400000" flipH="1" flipV="1">
            <a:off x="4770022" y="4481787"/>
            <a:ext cx="324036" cy="14401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827584" y="3284984"/>
            <a:ext cx="7704856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899592" y="5805264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T0:   1) from other detector      2) scan in small step</a:t>
            </a:r>
            <a:endParaRPr lang="zh-CN" altLang="en-US" dirty="0"/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42</a:t>
            </a:fld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9872" y="17728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grpSp>
        <p:nvGrpSpPr>
          <p:cNvPr id="2" name="组合 52"/>
          <p:cNvGrpSpPr>
            <a:grpSpLocks/>
          </p:cNvGrpSpPr>
          <p:nvPr/>
        </p:nvGrpSpPr>
        <p:grpSpPr bwMode="auto">
          <a:xfrm>
            <a:off x="5146353" y="1485354"/>
            <a:ext cx="3386087" cy="1655614"/>
            <a:chOff x="1000125" y="571500"/>
            <a:chExt cx="5486400" cy="2786063"/>
          </a:xfrm>
        </p:grpSpPr>
        <p:sp>
          <p:nvSpPr>
            <p:cNvPr id="39" name="椭圆 38"/>
            <p:cNvSpPr/>
            <p:nvPr/>
          </p:nvSpPr>
          <p:spPr bwMode="auto">
            <a:xfrm>
              <a:off x="2729583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3221778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1745192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2237387" y="1944630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2483484" y="239791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975680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1991289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2483484" y="1491343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975680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499093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991289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4702881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5195076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18489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210685" y="1949053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56782" y="1497976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4948978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 bwMode="auto">
            <a:xfrm>
              <a:off x="3472391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 bwMode="auto">
            <a:xfrm>
              <a:off x="3964587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 bwMode="auto">
            <a:xfrm>
              <a:off x="4689334" y="2837939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 bwMode="auto">
            <a:xfrm>
              <a:off x="3704943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4197138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4443235" y="2384652"/>
              <a:ext cx="492196" cy="50193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4935431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3458844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3951040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2697974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3190169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2205778" y="285341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2510578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3002773" y="60908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1526187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018382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4716427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5208623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3732036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4224232" y="1046899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4470329" y="595822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4962524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3485938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3978133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2725067" y="106458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17263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1740676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232872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5436658" y="15001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5707591" y="1071222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5481813" y="598034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5994329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1228160" y="1042477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000125" y="57150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62595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62596" name="公式" r:id="rId4" imgW="3060700" imgH="596900" progId="Equation.3">
              <p:embed/>
            </p:oleObj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642938" y="1428761"/>
            <a:ext cx="4614960" cy="3643313"/>
            <a:chOff x="642938" y="1285875"/>
            <a:chExt cx="4614960" cy="3643313"/>
          </a:xfrm>
        </p:grpSpPr>
        <p:grpSp>
          <p:nvGrpSpPr>
            <p:cNvPr id="55" name="组合 19"/>
            <p:cNvGrpSpPr>
              <a:grpSpLocks/>
            </p:cNvGrpSpPr>
            <p:nvPr/>
          </p:nvGrpSpPr>
          <p:grpSpPr bwMode="auto">
            <a:xfrm>
              <a:off x="642938" y="1286081"/>
              <a:ext cx="4614960" cy="3643817"/>
              <a:chOff x="285750" y="1857364"/>
              <a:chExt cx="5717058" cy="4536976"/>
            </a:xfrm>
          </p:grpSpPr>
          <p:cxnSp>
            <p:nvCxnSpPr>
              <p:cNvPr id="63" name="直接箭头连接符 62"/>
              <p:cNvCxnSpPr/>
              <p:nvPr/>
            </p:nvCxnSpPr>
            <p:spPr bwMode="auto">
              <a:xfrm>
                <a:off x="570908" y="4769332"/>
                <a:ext cx="3185909" cy="19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 bwMode="auto">
              <a:xfrm rot="5400000" flipH="1" flipV="1">
                <a:off x="-803096" y="3383538"/>
                <a:ext cx="2771608" cy="39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 bwMode="auto">
              <a:xfrm>
                <a:off x="2053732" y="2357519"/>
                <a:ext cx="353990" cy="3439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1286754" y="2644168"/>
                <a:ext cx="353990" cy="34595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>
                <a:off x="661372" y="2962449"/>
                <a:ext cx="707980" cy="6938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 bwMode="auto">
              <a:xfrm>
                <a:off x="2643715" y="1900856"/>
                <a:ext cx="141596" cy="1383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3221899" y="1857364"/>
                <a:ext cx="707980" cy="69389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0" name="TextBox 64"/>
              <p:cNvSpPr txBox="1">
                <a:spLocks noChangeArrowheads="1"/>
              </p:cNvSpPr>
              <p:nvPr/>
            </p:nvSpPr>
            <p:spPr bwMode="auto">
              <a:xfrm>
                <a:off x="3540745" y="4702743"/>
                <a:ext cx="284088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1" name="TextBox 65"/>
              <p:cNvSpPr txBox="1">
                <a:spLocks noChangeArrowheads="1"/>
              </p:cNvSpPr>
              <p:nvPr/>
            </p:nvSpPr>
            <p:spPr bwMode="auto">
              <a:xfrm>
                <a:off x="285750" y="1932699"/>
                <a:ext cx="296914" cy="369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y</a:t>
                </a:r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1178713" y="1857364"/>
                <a:ext cx="4824095" cy="4536976"/>
              </a:xfrm>
              <a:prstGeom prst="arc">
                <a:avLst>
                  <a:gd name="adj1" fmla="val 11061594"/>
                  <a:gd name="adj2" fmla="val 16211636"/>
                </a:avLst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 rot="10800000">
              <a:off x="1238250" y="2462213"/>
              <a:ext cx="1833563" cy="60960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1"/>
            <p:cNvSpPr txBox="1">
              <a:spLocks noChangeArrowheads="1"/>
            </p:cNvSpPr>
            <p:nvPr/>
          </p:nvSpPr>
          <p:spPr bwMode="auto">
            <a:xfrm>
              <a:off x="2928938" y="2571750"/>
              <a:ext cx="8842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x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y</a:t>
              </a:r>
              <a:r>
                <a:rPr lang="en-US" altLang="zh-CN" baseline="-25000">
                  <a:latin typeface="Calibri" pitchFamily="34" charset="0"/>
                </a:rPr>
                <a:t>c</a:t>
              </a:r>
              <a:r>
                <a:rPr lang="en-US" altLang="zh-CN">
                  <a:latin typeface="Calibri" pitchFamily="34" charset="0"/>
                </a:rPr>
                <a:t>, R</a:t>
              </a:r>
              <a:endParaRPr lang="zh-CN" altLang="en-US">
                <a:latin typeface="Calibri" pitchFamily="34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283093" y="1574482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582935" y="1376980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193920" y="1838124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582060" y="2060848"/>
              <a:ext cx="37612" cy="6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222020" y="2459004"/>
              <a:ext cx="37612" cy="6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Momentum Resolution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5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2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111620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9508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53459</TotalTime>
  <Words>1629</Words>
  <Application>Microsoft Office PowerPoint</Application>
  <PresentationFormat>全屏显示(4:3)</PresentationFormat>
  <Paragraphs>434</Paragraphs>
  <Slides>42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4" baseType="lpstr">
      <vt:lpstr>Office 主题</vt:lpstr>
      <vt:lpstr>公式</vt:lpstr>
      <vt:lpstr>Update on the FPGA Online Tracking Algorithm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837</cp:revision>
  <dcterms:modified xsi:type="dcterms:W3CDTF">2014-12-10T11:28:25Z</dcterms:modified>
</cp:coreProperties>
</file>