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8" r:id="rId2"/>
    <p:sldId id="275" r:id="rId3"/>
    <p:sldId id="272" r:id="rId4"/>
    <p:sldId id="280" r:id="rId5"/>
    <p:sldId id="273" r:id="rId6"/>
    <p:sldId id="274" r:id="rId7"/>
    <p:sldId id="277" r:id="rId8"/>
    <p:sldId id="282" r:id="rId9"/>
    <p:sldId id="283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9" r:id="rId24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la Rolando" initials="GR" lastIdx="4" clrIdx="0"/>
  <p:cmAuthor id="1" name="helder" initials="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221" autoAdjust="0"/>
    <p:restoredTop sz="97208" autoAdjust="0"/>
  </p:normalViewPr>
  <p:slideViewPr>
    <p:cSldViewPr>
      <p:cViewPr varScale="1">
        <p:scale>
          <a:sx n="75" d="100"/>
          <a:sy n="75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2-07T17:04:21.552" idx="1">
    <p:pos x="5159" y="2013"/>
    <p:text>Difference between average result and analytical.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412C9-8780-4CA8-A789-7C7FEC95F581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900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6900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61BE3-7C95-48FB-A2A7-C9DE39B3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57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088F0-D738-4D45-B7CE-B444FEC1CA5A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7" y="4689240"/>
            <a:ext cx="5438464" cy="4442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900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376900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55491-AAD7-4A91-A5AB-46A12C0BD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2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55491-AAD7-4A91-A5AB-46A12C0BD02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2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5466-8300-413D-B556-322410A97BCD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2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D72D-302E-48E7-A254-E0E6B473EF1D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8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9E4A-AD5E-4651-9ACE-95E7E0241CA9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3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4D669-231E-4D4B-8DF8-297D157C4962}" type="datetime1">
              <a:rPr lang="en-US" altLang="en-US"/>
              <a:pPr>
                <a:defRPr/>
              </a:pPr>
              <a:t>12/8/2014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82068-A133-4E99-A9F8-6969EEFD396A}" type="slidenum">
              <a:rPr lang="en-US" altLang="en-US"/>
              <a:pPr/>
              <a:t>‹#›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4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6815-EA0F-4A9F-9439-7EA0D203753A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8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B67B-D45F-4C66-B47C-F3953895C053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7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84152-993B-4A19-876D-0ED5673CDCFF}" type="datetime1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5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B760-E953-48B9-BB27-0EF9FC1301C5}" type="datetime1">
              <a:rPr lang="en-US" smtClean="0"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FA89-5F49-4568-A466-62E96E06D8FF}" type="datetime1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7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248D-CA77-4724-B948-8C712B52436B}" type="datetime1">
              <a:rPr lang="en-US" smtClean="0"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8116-D8D5-4AB5-A2FC-E3F927904674}" type="datetime1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9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033D3-1DE5-47F3-958B-AE4B5C4675D6}" type="datetime1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7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F15D1-69E4-483F-85D8-DA55DE724B06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D771-619A-4D97-BA46-8365111FB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5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noFill/>
        </p:spPr>
        <p:txBody>
          <a:bodyPr/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4C8A1F60-F327-4D06-B6B4-447E4F96D234}" type="slidenum">
              <a:rPr lang="en-US" altLang="en-US">
                <a:solidFill>
                  <a:srgbClr val="898989"/>
                </a:solidFill>
              </a:rPr>
              <a:pPr/>
              <a:t>1</a:t>
            </a:fld>
            <a:endParaRPr lang="en-US" altLang="en-US" sz="1800"/>
          </a:p>
        </p:txBody>
      </p:sp>
      <p:sp>
        <p:nvSpPr>
          <p:cNvPr id="2051" name="Tit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409576" y="1700808"/>
            <a:ext cx="8568952" cy="792113"/>
          </a:xfrm>
        </p:spPr>
        <p:txBody>
          <a:bodyPr>
            <a:noAutofit/>
          </a:bodyPr>
          <a:lstStyle/>
          <a:p>
            <a:pPr marL="0" indent="0" eaLnBrk="1" hangingPunct="1"/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on PANDA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solenoid design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  <p:sp>
        <p:nvSpPr>
          <p:cNvPr id="2052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827584" y="2852936"/>
            <a:ext cx="7984505" cy="864096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zh-CN" sz="1700" b="1" u="sng" dirty="0">
                <a:solidFill>
                  <a:schemeClr val="tx1"/>
                </a:solidFill>
              </a:rPr>
              <a:t>Herman ten </a:t>
            </a:r>
            <a:r>
              <a:rPr lang="en-US" altLang="zh-CN" sz="1700" b="1" u="sng" dirty="0" smtClean="0">
                <a:solidFill>
                  <a:schemeClr val="tx1"/>
                </a:solidFill>
              </a:rPr>
              <a:t>Kate</a:t>
            </a:r>
            <a:r>
              <a:rPr lang="en-US" altLang="zh-CN" sz="1700" b="1" dirty="0" smtClean="0">
                <a:solidFill>
                  <a:schemeClr val="tx1"/>
                </a:solidFill>
              </a:rPr>
              <a:t>, Alexey Dudarev</a:t>
            </a:r>
            <a:r>
              <a:rPr lang="en-US" altLang="zh-CN" sz="1700" dirty="0" smtClean="0">
                <a:solidFill>
                  <a:schemeClr val="tx1"/>
                </a:solidFill>
              </a:rPr>
              <a:t>, </a:t>
            </a:r>
            <a:r>
              <a:rPr lang="en-US" altLang="zh-CN" sz="1700" b="1" dirty="0" smtClean="0">
                <a:solidFill>
                  <a:srgbClr val="0070C0"/>
                </a:solidFill>
              </a:rPr>
              <a:t>Gabriella Rolando</a:t>
            </a:r>
            <a:r>
              <a:rPr lang="en-US" altLang="zh-CN" sz="1700" dirty="0" smtClean="0">
                <a:solidFill>
                  <a:schemeClr val="tx1"/>
                </a:solidFill>
              </a:rPr>
              <a:t>, </a:t>
            </a:r>
            <a:r>
              <a:rPr lang="en-US" altLang="zh-CN" sz="1700" b="1" dirty="0" smtClean="0">
                <a:solidFill>
                  <a:srgbClr val="00B050"/>
                </a:solidFill>
              </a:rPr>
              <a:t>Helder </a:t>
            </a:r>
            <a:r>
              <a:rPr lang="en-US" altLang="zh-CN" sz="1700" b="1" dirty="0" smtClean="0">
                <a:solidFill>
                  <a:srgbClr val="00B050"/>
                </a:solidFill>
              </a:rPr>
              <a:t>Pais Da Silva</a:t>
            </a:r>
          </a:p>
          <a:p>
            <a:pPr eaLnBrk="1" hangingPunct="1">
              <a:lnSpc>
                <a:spcPct val="70000"/>
              </a:lnSpc>
            </a:pPr>
            <a:endParaRPr lang="en-US" altLang="zh-CN" sz="1700" dirty="0" smtClean="0"/>
          </a:p>
          <a:p>
            <a:pPr>
              <a:lnSpc>
                <a:spcPct val="70000"/>
              </a:lnSpc>
            </a:pPr>
            <a:r>
              <a:rPr lang="en-US" altLang="zh-CN" sz="1700" dirty="0" smtClean="0"/>
              <a:t>Panda Collaboration Meeting @ </a:t>
            </a:r>
            <a:r>
              <a:rPr lang="en-US" altLang="zh-CN" sz="1700" dirty="0" err="1" smtClean="0"/>
              <a:t>Jülich</a:t>
            </a:r>
            <a:r>
              <a:rPr lang="en-US" altLang="zh-CN" sz="1700" dirty="0" smtClean="0"/>
              <a:t>, </a:t>
            </a:r>
            <a:r>
              <a:rPr lang="en-US" altLang="zh-CN" sz="1700" dirty="0"/>
              <a:t>December 9, </a:t>
            </a:r>
            <a:r>
              <a:rPr lang="en-US" altLang="zh-CN" sz="1700" dirty="0" smtClean="0"/>
              <a:t>2014</a:t>
            </a:r>
            <a:endParaRPr lang="en-US" altLang="zh-CN" sz="1700" dirty="0" smtClean="0"/>
          </a:p>
        </p:txBody>
      </p:sp>
      <p:pic>
        <p:nvPicPr>
          <p:cNvPr id="20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762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550" y="4005064"/>
            <a:ext cx="6676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Content:  </a:t>
            </a:r>
            <a:r>
              <a:rPr lang="en-US" sz="2000" b="1" dirty="0" smtClean="0">
                <a:solidFill>
                  <a:srgbClr val="0070C0"/>
                </a:solidFill>
              </a:rPr>
              <a:t>1.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Conductor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  2. Coil layout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  3. Eddy current loss in coil windings and casing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	</a:t>
            </a:r>
            <a:r>
              <a:rPr lang="en-US" sz="2000" b="1" dirty="0" smtClean="0">
                <a:solidFill>
                  <a:srgbClr val="0070C0"/>
                </a:solidFill>
              </a:rPr>
              <a:t>  4. Magneto structural analysis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00B050"/>
                </a:solidFill>
              </a:rPr>
              <a:t>5.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Cold mass warm dimensions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  6. Shrink fit FEM analysis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  7. Cryostat - Cold mass integration and test layout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  </a:t>
            </a:r>
            <a:r>
              <a:rPr lang="en-US" sz="2000" b="1" dirty="0" smtClean="0"/>
              <a:t>8. Conclusion, next steps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641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noFill/>
        </p:spPr>
        <p:txBody>
          <a:bodyPr/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AA327358-576D-4748-A206-A97976FC515D}" type="slidenum">
              <a:rPr lang="en-US" altLang="en-US">
                <a:solidFill>
                  <a:srgbClr val="898989"/>
                </a:solidFill>
              </a:rPr>
              <a:pPr/>
              <a:t>10</a:t>
            </a:fld>
            <a:endParaRPr lang="en-US" altLang="en-US" sz="1800"/>
          </a:p>
        </p:txBody>
      </p:sp>
      <p:sp>
        <p:nvSpPr>
          <p:cNvPr id="8194" name="TextBox 4"/>
          <p:cNvSpPr>
            <a:spLocks noChangeArrowheads="1"/>
          </p:cNvSpPr>
          <p:nvPr/>
        </p:nvSpPr>
        <p:spPr bwMode="auto">
          <a:xfrm>
            <a:off x="5030192" y="1156752"/>
            <a:ext cx="3911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1 - Cryostat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and cold mass on </a:t>
            </a:r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supports</a:t>
            </a:r>
          </a:p>
          <a:p>
            <a:pPr eaLnBrk="1" hangingPunct="1"/>
            <a:endParaRPr lang="en-US" altLang="en-US" sz="2000" b="1" dirty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en-US" altLang="en-US" sz="2000" b="1" dirty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en-US" altLang="en-US" sz="2000" b="1" dirty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en-US" altLang="en-US" sz="2000" b="1" dirty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2 - Move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the vacuum vessel on to the beam</a:t>
            </a:r>
          </a:p>
          <a:p>
            <a:pPr eaLnBrk="1" hangingPunct="1"/>
            <a:endParaRPr lang="en-US" altLang="en-US" sz="2000" b="1" dirty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717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275" y="980728"/>
            <a:ext cx="55911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0763" y="3584575"/>
            <a:ext cx="559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itle 3"/>
          <p:cNvSpPr>
            <a:spLocks noGrp="1"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sym typeface="Calibri Light" pitchFamily="34" charset="0"/>
              </a:rPr>
              <a:t>7.1 Integration: cryostat </a:t>
            </a:r>
            <a:r>
              <a:rPr lang="en-US" altLang="zh-CN" sz="2800" b="1" dirty="0">
                <a:solidFill>
                  <a:srgbClr val="FF0000"/>
                </a:solidFill>
                <a:sym typeface="Calibri Light" pitchFamily="34" charset="0"/>
              </a:rPr>
              <a:t>disassembly procedure</a:t>
            </a:r>
          </a:p>
        </p:txBody>
      </p:sp>
    </p:spTree>
    <p:extLst>
      <p:ext uri="{BB962C8B-B14F-4D97-AF65-F5344CB8AC3E}">
        <p14:creationId xmlns:p14="http://schemas.microsoft.com/office/powerpoint/2010/main" val="363303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538912"/>
            <a:ext cx="2057400" cy="365125"/>
          </a:xfrm>
          <a:noFill/>
        </p:spPr>
        <p:txBody>
          <a:bodyPr/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2F2689F7-E44F-45C1-8E27-BDCB5879AE54}" type="slidenum">
              <a:rPr lang="en-US" altLang="en-US">
                <a:solidFill>
                  <a:srgbClr val="898989"/>
                </a:solidFill>
              </a:rPr>
              <a:pPr/>
              <a:t>11</a:t>
            </a:fld>
            <a:endParaRPr lang="en-US" altLang="en-US" sz="1800"/>
          </a:p>
        </p:txBody>
      </p:sp>
      <p:sp>
        <p:nvSpPr>
          <p:cNvPr id="8195" name="TextBox 4"/>
          <p:cNvSpPr>
            <a:spLocks noChangeArrowheads="1"/>
          </p:cNvSpPr>
          <p:nvPr/>
        </p:nvSpPr>
        <p:spPr bwMode="auto">
          <a:xfrm>
            <a:off x="4572000" y="1136650"/>
            <a:ext cx="41148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chemeClr val="accent1"/>
                </a:solidFill>
                <a:latin typeface="Calibri" pitchFamily="34" charset="0"/>
                <a:sym typeface="Calibri" pitchFamily="34" charset="0"/>
              </a:rPr>
              <a:t>1-Cryostat </a:t>
            </a:r>
            <a:r>
              <a:rPr lang="en-US" altLang="en-US" sz="2000" dirty="0">
                <a:solidFill>
                  <a:schemeClr val="accent1"/>
                </a:solidFill>
                <a:latin typeface="Calibri" pitchFamily="34" charset="0"/>
                <a:sym typeface="Calibri" pitchFamily="34" charset="0"/>
              </a:rPr>
              <a:t>and cold mass on supports</a:t>
            </a:r>
          </a:p>
          <a:p>
            <a:pPr eaLnBrk="1" hangingPunct="1"/>
            <a:r>
              <a:rPr lang="en-US" altLang="en-US" sz="2000" dirty="0">
                <a:solidFill>
                  <a:schemeClr val="accent1"/>
                </a:solidFill>
                <a:latin typeface="Calibri" pitchFamily="34" charset="0"/>
                <a:sym typeface="Calibri" pitchFamily="34" charset="0"/>
              </a:rPr>
              <a:t>2-Move the vacuum vessel on to the beam</a:t>
            </a:r>
          </a:p>
          <a:p>
            <a:pPr eaLnBrk="1" hangingPunct="1"/>
            <a:endParaRPr lang="en-US" altLang="en-US" sz="2000" dirty="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3 - Move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outer support in and remove central support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088" y="943282"/>
            <a:ext cx="559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087" y="3571875"/>
            <a:ext cx="559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6"/>
          <p:cNvSpPr>
            <a:spLocks noChangeArrowheads="1"/>
          </p:cNvSpPr>
          <p:nvPr/>
        </p:nvSpPr>
        <p:spPr bwMode="auto">
          <a:xfrm>
            <a:off x="584200" y="292100"/>
            <a:ext cx="446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Disassembly ryostat</a:t>
            </a:r>
          </a:p>
        </p:txBody>
      </p:sp>
      <p:sp>
        <p:nvSpPr>
          <p:cNvPr id="8199" name="Title 3"/>
          <p:cNvSpPr>
            <a:spLocks noGrp="1"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sym typeface="Calibri Light" pitchFamily="34" charset="0"/>
              </a:rPr>
              <a:t>Cryostat disassembly procedure</a:t>
            </a:r>
          </a:p>
        </p:txBody>
      </p:sp>
    </p:spTree>
    <p:extLst>
      <p:ext uri="{BB962C8B-B14F-4D97-AF65-F5344CB8AC3E}">
        <p14:creationId xmlns:p14="http://schemas.microsoft.com/office/powerpoint/2010/main" val="31177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noFill/>
        </p:spPr>
        <p:txBody>
          <a:bodyPr/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3058F79C-B8FD-4B88-8001-D1C603E67FC0}" type="slidenum">
              <a:rPr lang="en-US" altLang="en-US">
                <a:solidFill>
                  <a:srgbClr val="898989"/>
                </a:solidFill>
              </a:rPr>
              <a:pPr/>
              <a:t>12</a:t>
            </a:fld>
            <a:endParaRPr lang="en-US" altLang="en-US" sz="1800"/>
          </a:p>
        </p:txBody>
      </p:sp>
      <p:sp>
        <p:nvSpPr>
          <p:cNvPr id="10242" name="TextBox 4"/>
          <p:cNvSpPr>
            <a:spLocks noChangeArrowheads="1"/>
          </p:cNvSpPr>
          <p:nvPr/>
        </p:nvSpPr>
        <p:spPr bwMode="auto">
          <a:xfrm>
            <a:off x="4502150" y="1050925"/>
            <a:ext cx="41846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1-Cryostat </a:t>
            </a:r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and cold mass on supports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2-Move the vacuum vessel on to the beam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3-Move outer support in  and remove central </a:t>
            </a:r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support</a:t>
            </a:r>
          </a:p>
          <a:p>
            <a:pPr eaLnBrk="1" hangingPunct="1"/>
            <a:endParaRPr lang="en-US" altLang="en-US" sz="2000" dirty="0">
              <a:solidFill>
                <a:srgbClr val="D8D8D8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4 - Remove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cryostat </a:t>
            </a:r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flanges</a:t>
            </a:r>
            <a:endParaRPr lang="en-US" altLang="en-US" sz="2000" b="1" dirty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5 - Remove thermal shield flanges</a:t>
            </a:r>
            <a:endParaRPr lang="en-US" altLang="en-US" sz="2000" b="1" dirty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en-US" altLang="en-US" b="1" dirty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0763" y="980728"/>
            <a:ext cx="559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0763" y="3604741"/>
            <a:ext cx="559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itle 3"/>
          <p:cNvSpPr>
            <a:spLocks noGrp="1"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sym typeface="Calibri Light" pitchFamily="34" charset="0"/>
              </a:rPr>
              <a:t>Cryostat disassembly procedure</a:t>
            </a:r>
          </a:p>
        </p:txBody>
      </p:sp>
    </p:spTree>
    <p:extLst>
      <p:ext uri="{BB962C8B-B14F-4D97-AF65-F5344CB8AC3E}">
        <p14:creationId xmlns:p14="http://schemas.microsoft.com/office/powerpoint/2010/main" val="229104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noFill/>
        </p:spPr>
        <p:txBody>
          <a:bodyPr/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23B272D3-EB8D-45FC-B602-6619BBEA0CB6}" type="slidenum">
              <a:rPr lang="en-US" altLang="en-US">
                <a:solidFill>
                  <a:srgbClr val="898989"/>
                </a:solidFill>
              </a:rPr>
              <a:pPr/>
              <a:t>13</a:t>
            </a:fld>
            <a:endParaRPr lang="en-US" altLang="en-US" sz="1800"/>
          </a:p>
        </p:txBody>
      </p:sp>
      <p:sp>
        <p:nvSpPr>
          <p:cNvPr id="11266" name="TextBox 4"/>
          <p:cNvSpPr>
            <a:spLocks noChangeArrowheads="1"/>
          </p:cNvSpPr>
          <p:nvPr/>
        </p:nvSpPr>
        <p:spPr bwMode="auto">
          <a:xfrm>
            <a:off x="4781550" y="1123950"/>
            <a:ext cx="41529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1-Cryostat </a:t>
            </a:r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and cold mass on supports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2-Move the vacuum vessel on to the beam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3-Move outer support in and remove central support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4-Remove cryostat </a:t>
            </a:r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flanges</a:t>
            </a:r>
            <a:endParaRPr lang="en-US" altLang="en-US" sz="2000" dirty="0">
              <a:solidFill>
                <a:srgbClr val="D8D8D8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5-Remove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thermal shield </a:t>
            </a:r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f</a:t>
            </a:r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langes</a:t>
            </a:r>
          </a:p>
          <a:p>
            <a:pPr eaLnBrk="1" hangingPunct="1"/>
            <a:endParaRPr lang="en-US" altLang="en-US" sz="2000" dirty="0">
              <a:solidFill>
                <a:srgbClr val="D8D8D8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6 - Hold inner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shell on temporary supports and move central support in</a:t>
            </a: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7 - Store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remaining flange</a:t>
            </a:r>
          </a:p>
          <a:p>
            <a:pPr eaLnBrk="1" hangingPunct="1"/>
            <a:endParaRPr lang="en-US" altLang="en-US" sz="2000" dirty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251" y="980728"/>
            <a:ext cx="559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443" y="3746738"/>
            <a:ext cx="55911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itle 3"/>
          <p:cNvSpPr>
            <a:spLocks noGrp="1"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sym typeface="Calibri Light" pitchFamily="34" charset="0"/>
              </a:rPr>
              <a:t>Cryostat disassembly procedure</a:t>
            </a:r>
          </a:p>
        </p:txBody>
      </p:sp>
    </p:spTree>
    <p:extLst>
      <p:ext uri="{BB962C8B-B14F-4D97-AF65-F5344CB8AC3E}">
        <p14:creationId xmlns:p14="http://schemas.microsoft.com/office/powerpoint/2010/main" val="7459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noFill/>
        </p:spPr>
        <p:txBody>
          <a:bodyPr/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87DA8ED6-0427-4345-879F-2EE0CF4F3E18}" type="slidenum">
              <a:rPr lang="en-US" altLang="en-US">
                <a:solidFill>
                  <a:srgbClr val="898989"/>
                </a:solidFill>
              </a:rPr>
              <a:pPr/>
              <a:t>14</a:t>
            </a:fld>
            <a:endParaRPr lang="en-US" altLang="en-US" sz="1800"/>
          </a:p>
        </p:txBody>
      </p:sp>
      <p:sp>
        <p:nvSpPr>
          <p:cNvPr id="12290" name="TextBox 4"/>
          <p:cNvSpPr>
            <a:spLocks noChangeArrowheads="1"/>
          </p:cNvSpPr>
          <p:nvPr/>
        </p:nvSpPr>
        <p:spPr bwMode="auto">
          <a:xfrm>
            <a:off x="4483100" y="1062831"/>
            <a:ext cx="44323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1-Cryostat </a:t>
            </a:r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and cold mass on supports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2-Move the vacuum vessel on to the beam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3-Move outer support in and remove central support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4-Remove cryostat </a:t>
            </a:r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flanges</a:t>
            </a:r>
            <a:endParaRPr lang="en-US" altLang="en-US" sz="2000" dirty="0">
              <a:solidFill>
                <a:srgbClr val="D8D8D8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5-Remove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thermal shield flanges</a:t>
            </a:r>
            <a:endParaRPr lang="en-US" altLang="en-US" sz="2000" dirty="0">
              <a:solidFill>
                <a:srgbClr val="D8D8D8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6-Place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inner </a:t>
            </a:r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shell temporary supports and move central support in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7-Store remaining flange</a:t>
            </a:r>
          </a:p>
          <a:p>
            <a:pPr eaLnBrk="1" hangingPunct="1"/>
            <a:endParaRPr lang="en-US" altLang="en-US" sz="2000" dirty="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8 - Put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beam’s outer support in and remove the central support</a:t>
            </a: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9 - Remove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inner shell temporary supports. Slide the outer shell to the other side of the </a:t>
            </a:r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beam</a:t>
            </a:r>
            <a:endParaRPr lang="en-US" altLang="en-US" sz="2000" b="1" dirty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0763" y="1062831"/>
            <a:ext cx="559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00" y="3580878"/>
            <a:ext cx="56007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itle 3"/>
          <p:cNvSpPr>
            <a:spLocks noGrp="1"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sym typeface="Calibri Light" pitchFamily="34" charset="0"/>
              </a:rPr>
              <a:t>Cryostat disassembly procedure</a:t>
            </a:r>
          </a:p>
        </p:txBody>
      </p:sp>
    </p:spTree>
    <p:extLst>
      <p:ext uri="{BB962C8B-B14F-4D97-AF65-F5344CB8AC3E}">
        <p14:creationId xmlns:p14="http://schemas.microsoft.com/office/powerpoint/2010/main" val="7800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538912"/>
            <a:ext cx="2057400" cy="365125"/>
          </a:xfrm>
          <a:noFill/>
        </p:spPr>
        <p:txBody>
          <a:bodyPr/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7B20C1AC-1977-48D7-A87E-A4A994208870}" type="slidenum">
              <a:rPr lang="en-US" altLang="en-US">
                <a:solidFill>
                  <a:srgbClr val="898989"/>
                </a:solidFill>
              </a:rPr>
              <a:pPr/>
              <a:t>15</a:t>
            </a:fld>
            <a:endParaRPr lang="en-US" altLang="en-US" sz="1800" dirty="0"/>
          </a:p>
        </p:txBody>
      </p:sp>
      <p:sp>
        <p:nvSpPr>
          <p:cNvPr id="13314" name="TextBox 4"/>
          <p:cNvSpPr>
            <a:spLocks noChangeArrowheads="1"/>
          </p:cNvSpPr>
          <p:nvPr/>
        </p:nvSpPr>
        <p:spPr bwMode="auto">
          <a:xfrm>
            <a:off x="4610100" y="758130"/>
            <a:ext cx="44196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1-Cryostat </a:t>
            </a:r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and cold mass on supports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2-Move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vacuum </a:t>
            </a:r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vessel on to the beam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3-Move outer support in and remove central support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4-Remove cryostat </a:t>
            </a:r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flanges</a:t>
            </a:r>
            <a:endParaRPr lang="en-US" altLang="en-US" sz="2000" dirty="0">
              <a:solidFill>
                <a:srgbClr val="D8D8D8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5-Remove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thermal shield flanges</a:t>
            </a:r>
            <a:endParaRPr lang="en-US" altLang="en-US" sz="2000" dirty="0">
              <a:solidFill>
                <a:srgbClr val="D8D8D8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6-Place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inner </a:t>
            </a:r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shell temporary supports and move central support in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7-Store remaining flange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8-Put beam’s outer support in and remove the central support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9-Remove inner shell temporary supports. Slide the outer shell to the other side of the beam</a:t>
            </a:r>
          </a:p>
          <a:p>
            <a:pPr eaLnBrk="1" hangingPunct="1"/>
            <a:endParaRPr lang="en-US" altLang="en-US" sz="2000" dirty="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10 - Move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beam’s central support in </a:t>
            </a: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11 - Store inner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shell and </a:t>
            </a:r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thermal shield</a:t>
            </a:r>
            <a:endParaRPr lang="en-US" altLang="en-US" sz="2000" b="1" dirty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663" y="908720"/>
            <a:ext cx="559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663" y="3574905"/>
            <a:ext cx="559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itle 3"/>
          <p:cNvSpPr>
            <a:spLocks noGrp="1"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sym typeface="Calibri Light" pitchFamily="34" charset="0"/>
              </a:rPr>
              <a:t>Cryostat disassembly procedure</a:t>
            </a:r>
          </a:p>
        </p:txBody>
      </p:sp>
    </p:spTree>
    <p:extLst>
      <p:ext uri="{BB962C8B-B14F-4D97-AF65-F5344CB8AC3E}">
        <p14:creationId xmlns:p14="http://schemas.microsoft.com/office/powerpoint/2010/main" val="289818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noFill/>
        </p:spPr>
        <p:txBody>
          <a:bodyPr/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0F7262FA-3134-4D9A-8858-0C384B6C8807}" type="slidenum">
              <a:rPr lang="en-US" altLang="en-US">
                <a:solidFill>
                  <a:srgbClr val="898989"/>
                </a:solidFill>
              </a:rPr>
              <a:pPr/>
              <a:t>16</a:t>
            </a:fld>
            <a:endParaRPr lang="en-US" altLang="en-US" sz="1800"/>
          </a:p>
        </p:txBody>
      </p:sp>
      <p:sp>
        <p:nvSpPr>
          <p:cNvPr id="14338" name="TextBox 4"/>
          <p:cNvSpPr>
            <a:spLocks noChangeArrowheads="1"/>
          </p:cNvSpPr>
          <p:nvPr/>
        </p:nvSpPr>
        <p:spPr bwMode="auto">
          <a:xfrm>
            <a:off x="4775200" y="1468060"/>
            <a:ext cx="3911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1 </a:t>
            </a:r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-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Move </a:t>
            </a:r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cold mass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to the beam </a:t>
            </a: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2 -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Remove central support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670" y="1009883"/>
            <a:ext cx="559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3772852"/>
            <a:ext cx="5600701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itle 3"/>
          <p:cNvSpPr>
            <a:spLocks noGrp="1"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sym typeface="Calibri Light" pitchFamily="34" charset="0"/>
              </a:rPr>
              <a:t>7.2 Integration: magnet </a:t>
            </a:r>
            <a:r>
              <a:rPr lang="en-US" altLang="zh-CN" sz="2800" b="1" dirty="0">
                <a:solidFill>
                  <a:srgbClr val="FF0000"/>
                </a:solidFill>
                <a:sym typeface="Calibri Light" pitchFamily="34" charset="0"/>
              </a:rPr>
              <a:t>assembly procedure</a:t>
            </a:r>
          </a:p>
        </p:txBody>
      </p:sp>
    </p:spTree>
    <p:extLst>
      <p:ext uri="{BB962C8B-B14F-4D97-AF65-F5344CB8AC3E}">
        <p14:creationId xmlns:p14="http://schemas.microsoft.com/office/powerpoint/2010/main" val="33978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511925"/>
            <a:ext cx="2057400" cy="365125"/>
          </a:xfrm>
          <a:noFill/>
        </p:spPr>
        <p:txBody>
          <a:bodyPr/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C467F032-EB8D-4F45-A01C-FD46E058D5EE}" type="slidenum">
              <a:rPr lang="en-US" altLang="en-US">
                <a:solidFill>
                  <a:srgbClr val="898989"/>
                </a:solidFill>
              </a:rPr>
              <a:pPr/>
              <a:t>17</a:t>
            </a:fld>
            <a:endParaRPr lang="en-US" altLang="en-US" sz="1800"/>
          </a:p>
        </p:txBody>
      </p:sp>
      <p:sp>
        <p:nvSpPr>
          <p:cNvPr id="15362" name="TextBox 4"/>
          <p:cNvSpPr>
            <a:spLocks noChangeArrowheads="1"/>
          </p:cNvSpPr>
          <p:nvPr/>
        </p:nvSpPr>
        <p:spPr bwMode="auto">
          <a:xfrm>
            <a:off x="4533900" y="1316038"/>
            <a:ext cx="415290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1 – Move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cold mass </a:t>
            </a:r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to the beam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2- Remove central support</a:t>
            </a:r>
          </a:p>
          <a:p>
            <a:pPr eaLnBrk="1" hangingPunct="1"/>
            <a:endParaRPr lang="en-US" altLang="en-US" sz="2000" dirty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3 - Slide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outer shell over the cold mass and install the radial supports</a:t>
            </a: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4 - Move outer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shell and cold mass to the other side of the beam</a:t>
            </a:r>
          </a:p>
          <a:p>
            <a:pPr eaLnBrk="1" hangingPunct="1"/>
            <a:endParaRPr lang="en-US" altLang="en-US" sz="2000" dirty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863" y="692150"/>
            <a:ext cx="559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863" y="3632200"/>
            <a:ext cx="559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itle 3"/>
          <p:cNvSpPr>
            <a:spLocks noGrp="1"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sym typeface="Calibri Light" pitchFamily="34" charset="0"/>
              </a:rPr>
              <a:t>Magnet assembly procedure</a:t>
            </a:r>
            <a:endParaRPr lang="en-US" altLang="zh-CN" sz="3600" dirty="0">
              <a:sym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6050"/>
            <a:ext cx="2057400" cy="365125"/>
          </a:xfrm>
          <a:noFill/>
        </p:spPr>
        <p:txBody>
          <a:bodyPr/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F5EBBA96-D5C9-4637-A8EB-2A74144C1466}" type="slidenum">
              <a:rPr lang="en-US" altLang="en-US">
                <a:solidFill>
                  <a:srgbClr val="898989"/>
                </a:solidFill>
              </a:rPr>
              <a:pPr/>
              <a:t>18</a:t>
            </a:fld>
            <a:endParaRPr lang="en-US" altLang="en-US" sz="1800"/>
          </a:p>
        </p:txBody>
      </p:sp>
      <p:sp>
        <p:nvSpPr>
          <p:cNvPr id="16386" name="TextBox 4"/>
          <p:cNvSpPr>
            <a:spLocks noChangeArrowheads="1"/>
          </p:cNvSpPr>
          <p:nvPr/>
        </p:nvSpPr>
        <p:spPr bwMode="auto">
          <a:xfrm>
            <a:off x="4572000" y="1327150"/>
            <a:ext cx="41529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1 – Move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cold mass </a:t>
            </a:r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to the beam 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2- Remove central support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3-Slide outer shell over the cold mass and install the radial supports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4-Move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outer </a:t>
            </a:r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shell and cold mass to the other side of the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beam</a:t>
            </a:r>
          </a:p>
          <a:p>
            <a:pPr eaLnBrk="1" hangingPunct="1"/>
            <a:endParaRPr lang="en-US" altLang="en-US" sz="2000" dirty="0">
              <a:solidFill>
                <a:srgbClr val="D8D8D8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5 - Place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beam’s central support in  </a:t>
            </a:r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  and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remove outer </a:t>
            </a:r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one</a:t>
            </a:r>
            <a:endParaRPr lang="en-US" altLang="en-US" sz="2000" b="1" dirty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6 - Place inner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shell on the beam</a:t>
            </a: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863" y="692150"/>
            <a:ext cx="559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le 3"/>
          <p:cNvSpPr>
            <a:spLocks noGrp="1"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sym typeface="Calibri Light" pitchFamily="34" charset="0"/>
              </a:rPr>
              <a:t>Magnet assembly procedure</a:t>
            </a:r>
            <a:endParaRPr lang="en-US" altLang="zh-CN" sz="3600" dirty="0">
              <a:sym typeface="Calibri Ligh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038" y="3571875"/>
            <a:ext cx="55959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12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noFill/>
        </p:spPr>
        <p:txBody>
          <a:bodyPr/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2F54E568-B388-4DE6-828F-A05F6873596F}" type="slidenum">
              <a:rPr lang="en-US" altLang="en-US">
                <a:solidFill>
                  <a:srgbClr val="898989"/>
                </a:solidFill>
              </a:rPr>
              <a:pPr/>
              <a:t>19</a:t>
            </a:fld>
            <a:endParaRPr lang="en-US" altLang="en-US" sz="1800" dirty="0"/>
          </a:p>
        </p:txBody>
      </p:sp>
      <p:sp>
        <p:nvSpPr>
          <p:cNvPr id="17410" name="TextBox 4"/>
          <p:cNvSpPr>
            <a:spLocks noChangeArrowheads="1"/>
          </p:cNvSpPr>
          <p:nvPr/>
        </p:nvSpPr>
        <p:spPr bwMode="auto">
          <a:xfrm>
            <a:off x="4533900" y="1430338"/>
            <a:ext cx="42799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1 – Move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cold mass </a:t>
            </a:r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to the beam 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2- Remove central support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3-Slide outer shell over the cold mass and install the radial supports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4-Move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outer </a:t>
            </a:r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shell and cold mass to the other side of the beam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5-Move in beam’s central support in and remove outer one.</a:t>
            </a:r>
          </a:p>
          <a:p>
            <a:pPr eaLnBrk="1" hangingPunct="1"/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6-Place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inner </a:t>
            </a:r>
            <a:r>
              <a:rPr lang="en-US" altLang="en-US" sz="2000" dirty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shell on the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itchFamily="34" charset="0"/>
                <a:sym typeface="Calibri" pitchFamily="34" charset="0"/>
              </a:rPr>
              <a:t>beam</a:t>
            </a:r>
          </a:p>
          <a:p>
            <a:pPr eaLnBrk="1" hangingPunct="1"/>
            <a:endParaRPr lang="en-US" altLang="en-US" sz="2000" dirty="0">
              <a:solidFill>
                <a:srgbClr val="D8D8D8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7 -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Remove beam’s central support </a:t>
            </a:r>
          </a:p>
          <a:p>
            <a:pPr eaLnBrk="1" hangingPunct="1"/>
            <a:endParaRPr lang="en-US" altLang="en-US" sz="2000" b="1" dirty="0" smtClean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  <a:p>
            <a:pPr eaLnBrk="1" hangingPunct="1"/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8 - Attach </a:t>
            </a: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the inner shell to the outer </a:t>
            </a:r>
            <a:r>
              <a:rPr lang="en-US" altLang="en-US" sz="2000" b="1" dirty="0" smtClean="0">
                <a:solidFill>
                  <a:srgbClr val="FF0000"/>
                </a:solidFill>
                <a:latin typeface="Calibri" pitchFamily="34" charset="0"/>
                <a:sym typeface="Calibri" pitchFamily="34" charset="0"/>
              </a:rPr>
              <a:t>shell</a:t>
            </a:r>
            <a:endParaRPr lang="en-US" altLang="en-US" sz="2000" b="1" dirty="0">
              <a:solidFill>
                <a:srgbClr val="FF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863" y="752475"/>
            <a:ext cx="559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863" y="3632200"/>
            <a:ext cx="5588001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itle 3"/>
          <p:cNvSpPr>
            <a:spLocks noGrp="1"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sym typeface="Calibri Light" pitchFamily="34" charset="0"/>
              </a:rPr>
              <a:t>Magnet assembly procedure</a:t>
            </a:r>
            <a:endParaRPr lang="en-US" altLang="zh-CN" sz="3600" dirty="0">
              <a:sym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1. Conductor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528" y="786851"/>
            <a:ext cx="85689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conductor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chosen: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8-strands Al-stabilized Rutherford cable with low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height-to-width-ratio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serious suppliers identified and cost per meter confirmed and within expected range (and budget) of 100-120 €/m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specification ready, waiting for budget confirmation and tender !!</a:t>
            </a:r>
            <a:endParaRPr lang="en-US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252408"/>
              </p:ext>
            </p:extLst>
          </p:nvPr>
        </p:nvGraphicFramePr>
        <p:xfrm>
          <a:off x="899592" y="2843729"/>
          <a:ext cx="7488832" cy="367104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744416"/>
                <a:gridCol w="1684988"/>
                <a:gridCol w="2059428"/>
              </a:tblGrid>
              <a:tr h="2897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Parameter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TDR design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Final design</a:t>
                      </a:r>
                    </a:p>
                  </a:txBody>
                  <a:tcPr marL="68580" marR="68580" marT="0" marB="0"/>
                </a:tc>
              </a:tr>
              <a:tr h="12039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Shape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97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strands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66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Strand diameter [mm]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97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 :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nonCu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ratio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71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Cable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dimensions [mm]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x 1.15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 x 5.3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59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Conductor bare dimensions [mm]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24.6 x 3.4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7.9 x 10.9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66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margin </a:t>
                      </a:r>
                      <a:r>
                        <a:rPr lang="el-GR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[K]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521496"/>
            <a:ext cx="772789" cy="547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4290" y="3628392"/>
            <a:ext cx="1238988" cy="2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noFill/>
        </p:spPr>
        <p:txBody>
          <a:bodyPr/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FF6F61D8-CA98-4324-B23A-9C7A3B96C233}" type="slidenum">
              <a:rPr lang="en-US" altLang="en-US">
                <a:solidFill>
                  <a:srgbClr val="898989"/>
                </a:solidFill>
              </a:rPr>
              <a:pPr/>
              <a:t>20</a:t>
            </a:fld>
            <a:endParaRPr lang="en-US" altLang="en-US" sz="1800"/>
          </a:p>
        </p:txBody>
      </p:sp>
      <p:sp>
        <p:nvSpPr>
          <p:cNvPr id="18434" name="TextBox 4"/>
          <p:cNvSpPr>
            <a:spLocks noChangeArrowheads="1"/>
          </p:cNvSpPr>
          <p:nvPr/>
        </p:nvSpPr>
        <p:spPr bwMode="auto">
          <a:xfrm>
            <a:off x="4533900" y="1098550"/>
            <a:ext cx="429101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 – Move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cold mass </a:t>
            </a: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 the beam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2- Remove central support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3-Slide outer shell over the cold mass and install the radial supports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4-Move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outer </a:t>
            </a: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shell and cold mass to the other side of the beam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5-Move in beam’s central support in and remove outer one.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6-Place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inner </a:t>
            </a: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shell on the beam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7- Remove beam’s central support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8-Attach the inner shell to the outer </a:t>
            </a:r>
            <a:r>
              <a:rPr lang="en-US" altLang="en-US" sz="2000" dirty="0" smtClean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shell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000" b="1" dirty="0">
              <a:solidFill>
                <a:srgbClr val="D8D8D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9 - Move </a:t>
            </a: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magnet to the other side of the beam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10 - Move </a:t>
            </a: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stored flange into the </a:t>
            </a:r>
            <a:r>
              <a:rPr lang="en-US" alt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beam</a:t>
            </a:r>
            <a:endParaRPr lang="en-US" alt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863" y="692150"/>
            <a:ext cx="5592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25" y="3632200"/>
            <a:ext cx="55975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itle 3"/>
          <p:cNvSpPr>
            <a:spLocks noGrp="1"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sym typeface="Calibri Light" pitchFamily="34" charset="0"/>
              </a:rPr>
              <a:t>Magnet assembly procedure</a:t>
            </a:r>
            <a:endParaRPr lang="en-US" altLang="zh-CN" sz="3600" dirty="0">
              <a:sym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8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6050"/>
            <a:ext cx="2057400" cy="365125"/>
          </a:xfrm>
          <a:noFill/>
        </p:spPr>
        <p:txBody>
          <a:bodyPr/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E94D29AF-03ED-4D95-977B-31F1324FF069}" type="slidenum">
              <a:rPr lang="en-US" altLang="en-US">
                <a:solidFill>
                  <a:srgbClr val="898989"/>
                </a:solidFill>
              </a:rPr>
              <a:pPr/>
              <a:t>21</a:t>
            </a:fld>
            <a:endParaRPr lang="en-US" altLang="en-US" sz="1800"/>
          </a:p>
        </p:txBody>
      </p:sp>
      <p:sp>
        <p:nvSpPr>
          <p:cNvPr id="19458" name="TextBox 4"/>
          <p:cNvSpPr>
            <a:spLocks noChangeArrowheads="1"/>
          </p:cNvSpPr>
          <p:nvPr/>
        </p:nvSpPr>
        <p:spPr bwMode="auto">
          <a:xfrm>
            <a:off x="4533900" y="990342"/>
            <a:ext cx="44323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 – Move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cold mass </a:t>
            </a: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 the beam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2- Remove central support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3-Slide outer shell over the cold mass and install the radial supports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4-Move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outer </a:t>
            </a: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shell and cold mass to the other side of the beam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5-Move in beam’s central support in and remove outer one.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6-Place </a:t>
            </a:r>
            <a:r>
              <a:rPr lang="en-US" altLang="en-US" sz="2000" dirty="0" smtClean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inner </a:t>
            </a: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shell on the beam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7- Remove beam’s central support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 smtClean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8-Attach </a:t>
            </a: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 inner shell to the outer shell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 smtClean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9-Move </a:t>
            </a: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magnet to the other side of the beam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dirty="0" smtClean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10-Move </a:t>
            </a:r>
            <a:r>
              <a:rPr lang="en-US" altLang="en-US" sz="2000" dirty="0">
                <a:solidFill>
                  <a:srgbClr val="D8D8D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stored flange into the beam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11 - Install </a:t>
            </a: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thermal shield flanges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altLang="en-US" sz="20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</a:t>
            </a:r>
            <a:r>
              <a:rPr lang="en-US" alt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2 - Close </a:t>
            </a: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end flanges </a:t>
            </a:r>
          </a:p>
        </p:txBody>
      </p:sp>
      <p:sp>
        <p:nvSpPr>
          <p:cNvPr id="18436" name="Title 3"/>
          <p:cNvSpPr>
            <a:spLocks noGrp="1"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sym typeface="Calibri Light" pitchFamily="34" charset="0"/>
              </a:rPr>
              <a:t>Magnet assembly procedure</a:t>
            </a:r>
            <a:endParaRPr lang="en-US" altLang="zh-CN" sz="3600" dirty="0">
              <a:sym typeface="Calibri Light" pitchFamily="34" charset="0"/>
            </a:endParaRPr>
          </a:p>
        </p:txBody>
      </p:sp>
      <p:pic>
        <p:nvPicPr>
          <p:cNvPr id="1843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038" y="692150"/>
            <a:ext cx="55959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975" y="3571875"/>
            <a:ext cx="56038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63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noFill/>
        </p:spPr>
        <p:txBody>
          <a:bodyPr/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817CCD53-5402-46D4-BD25-F00B2FDECC93}" type="slidenum">
              <a:rPr lang="en-US" altLang="en-US">
                <a:solidFill>
                  <a:srgbClr val="898989"/>
                </a:solidFill>
              </a:rPr>
              <a:pPr/>
              <a:t>22</a:t>
            </a:fld>
            <a:endParaRPr lang="en-US" altLang="en-US" sz="1800"/>
          </a:p>
        </p:txBody>
      </p:sp>
      <p:sp>
        <p:nvSpPr>
          <p:cNvPr id="19459" name="Title 3"/>
          <p:cNvSpPr>
            <a:spLocks noGrp="1"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sym typeface="Calibri Light" pitchFamily="34" charset="0"/>
              </a:rPr>
              <a:t>7.3 Integration: work on turret and test </a:t>
            </a:r>
            <a:r>
              <a:rPr lang="en-US" altLang="zh-CN" sz="2800" b="1" dirty="0">
                <a:solidFill>
                  <a:srgbClr val="FF0000"/>
                </a:solidFill>
                <a:sym typeface="Calibri Light" pitchFamily="34" charset="0"/>
              </a:rPr>
              <a:t>platform</a:t>
            </a:r>
            <a:endParaRPr lang="en-US" altLang="zh-CN" sz="3600" dirty="0">
              <a:sym typeface="Calibri Light" pitchFamily="34" charset="0"/>
            </a:endParaRPr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4" y="2996952"/>
            <a:ext cx="52054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2808198"/>
            <a:ext cx="464978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18"/>
          <p:cNvSpPr>
            <a:spLocks noChangeArrowheads="1"/>
          </p:cNvSpPr>
          <p:nvPr/>
        </p:nvSpPr>
        <p:spPr bwMode="auto">
          <a:xfrm>
            <a:off x="454025" y="946150"/>
            <a:ext cx="828040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just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2000" dirty="0" smtClean="0">
                <a:latin typeface="Calibri" pitchFamily="34" charset="0"/>
                <a:sym typeface="Times New Roman" pitchFamily="18" charset="0"/>
              </a:rPr>
              <a:t>Test and services integration set-up to be put in place in early stage to allow routing of services: cryolines, bus bars, control cables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2000" dirty="0" smtClean="0">
                <a:latin typeface="Calibri" pitchFamily="34" charset="0"/>
                <a:sym typeface="Times New Roman" pitchFamily="18" charset="0"/>
              </a:rPr>
              <a:t>A main </a:t>
            </a:r>
            <a:r>
              <a:rPr lang="en-US" altLang="zh-CN" sz="2000" dirty="0">
                <a:latin typeface="Calibri" pitchFamily="34" charset="0"/>
                <a:sym typeface="Times New Roman" pitchFamily="18" charset="0"/>
              </a:rPr>
              <a:t>frame supports </a:t>
            </a:r>
            <a:r>
              <a:rPr lang="en-US" altLang="zh-CN" sz="2000" dirty="0" smtClean="0">
                <a:latin typeface="Calibri" pitchFamily="34" charset="0"/>
                <a:sym typeface="Times New Roman" pitchFamily="18" charset="0"/>
              </a:rPr>
              <a:t>the control </a:t>
            </a:r>
            <a:r>
              <a:rPr lang="en-US" altLang="zh-CN" sz="2000" dirty="0">
                <a:latin typeface="Calibri" pitchFamily="34" charset="0"/>
                <a:sym typeface="Times New Roman" pitchFamily="18" charset="0"/>
              </a:rPr>
              <a:t>dewar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2000" dirty="0">
                <a:latin typeface="Calibri" pitchFamily="34" charset="0"/>
                <a:sym typeface="Times New Roman" pitchFamily="18" charset="0"/>
              </a:rPr>
              <a:t>Light beams </a:t>
            </a:r>
            <a:r>
              <a:rPr lang="en-US" altLang="zh-CN" sz="2000" dirty="0" smtClean="0">
                <a:latin typeface="Calibri" pitchFamily="34" charset="0"/>
                <a:sym typeface="Times New Roman" pitchFamily="18" charset="0"/>
              </a:rPr>
              <a:t>for supporting </a:t>
            </a:r>
            <a:r>
              <a:rPr lang="en-US" altLang="zh-CN" sz="2000" dirty="0">
                <a:latin typeface="Calibri" pitchFamily="34" charset="0"/>
                <a:sym typeface="Times New Roman" pitchFamily="18" charset="0"/>
              </a:rPr>
              <a:t>the </a:t>
            </a:r>
            <a:r>
              <a:rPr lang="en-US" altLang="zh-CN" sz="2000" dirty="0" smtClean="0">
                <a:latin typeface="Calibri" pitchFamily="34" charset="0"/>
                <a:sym typeface="Times New Roman" pitchFamily="18" charset="0"/>
              </a:rPr>
              <a:t>floors</a:t>
            </a:r>
            <a:endParaRPr lang="en-US" altLang="zh-CN" sz="2000" dirty="0">
              <a:latin typeface="Calibri" pitchFamily="34" charset="0"/>
              <a:sym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2000" dirty="0">
                <a:latin typeface="Calibri" pitchFamily="34" charset="0"/>
                <a:sym typeface="Times New Roman" pitchFamily="18" charset="0"/>
              </a:rPr>
              <a:t>Floor can be partially removed </a:t>
            </a:r>
            <a:r>
              <a:rPr lang="en-US" altLang="zh-CN" sz="2000" dirty="0" smtClean="0">
                <a:latin typeface="Calibri" pitchFamily="34" charset="0"/>
                <a:sym typeface="Times New Roman" pitchFamily="18" charset="0"/>
              </a:rPr>
              <a:t>giving access </a:t>
            </a:r>
            <a:r>
              <a:rPr lang="en-US" altLang="zh-CN" sz="2000" dirty="0">
                <a:latin typeface="Calibri" pitchFamily="34" charset="0"/>
                <a:sym typeface="Times New Roman" pitchFamily="18" charset="0"/>
              </a:rPr>
              <a:t>for </a:t>
            </a:r>
            <a:r>
              <a:rPr lang="en-US" altLang="zh-CN" sz="2000" dirty="0" smtClean="0">
                <a:latin typeface="Calibri" pitchFamily="34" charset="0"/>
                <a:sym typeface="Times New Roman" pitchFamily="18" charset="0"/>
              </a:rPr>
              <a:t>crane manipulations</a:t>
            </a:r>
            <a:endParaRPr lang="en-US" altLang="zh-CN" sz="2000" dirty="0">
              <a:latin typeface="Calibri" pitchFamily="34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8. Conclusion, next steps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23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-143916" y="1052736"/>
            <a:ext cx="889238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Conductor specification ready, waiting for release of budget needed for starting the tender</a:t>
            </a:r>
            <a:endParaRPr lang="en-US" sz="2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Cold mass design in advanced state, working on details, technical specification in progress, decision needed on way of tendering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Winding pack slightly adapted to avoid sign change in </a:t>
            </a:r>
            <a:r>
              <a:rPr lang="en-US" sz="20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Br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Eddy currents in conductor and casing cross-checked with FEM, much lower values (and thus gradients) than in TDR due to shape of conductor, great!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Eddy current loss in coil casing calculated and result acceptable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Magneto-structural analysis on details of cold mass in progress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Technology for coil winding and integration drafted </a:t>
            </a:r>
            <a:endParaRPr lang="en-US" sz="2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Cryostat and cold mass integration scenario, and space needed worked out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Final test set-up sketched, area preparation in progress</a:t>
            </a:r>
            <a:endParaRPr lang="en-US" sz="2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However, resources now exhausted ! ! work urgently requires funding!</a:t>
            </a:r>
            <a:endParaRPr lang="en-US" sz="2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8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2. Coil sizes, small modification of center coil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707060"/>
              </p:ext>
            </p:extLst>
          </p:nvPr>
        </p:nvGraphicFramePr>
        <p:xfrm>
          <a:off x="454844" y="3136032"/>
          <a:ext cx="6741616" cy="361873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16225"/>
                <a:gridCol w="2154819"/>
                <a:gridCol w="2570572"/>
              </a:tblGrid>
              <a:tr h="2840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Parameter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TDR design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Final 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</a:rPr>
                        <a:t>design</a:t>
                      </a:r>
                      <a:endParaRPr lang="en-US" sz="1800" baseline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2840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[kA]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0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Inner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radius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[mm]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1050.0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1050.1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0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Outer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radius  [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mm]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1100.0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1099.9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0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Layers / coil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00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Upstream coil 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[mm]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 &lt; z &lt; 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143.4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 &lt; z &lt; -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143.5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74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464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468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00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Center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coil [mm]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157.4 &lt;  z  &lt;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552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.6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157.25 &lt; z &lt; 552.75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009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208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turns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210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400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Downstream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coil [mm]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853.4 &lt;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1735.0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853.5 &lt; z &lt; 1734.9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349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464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turns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468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92280" y="3115320"/>
            <a:ext cx="19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extra turn/layer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 coil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avoid sign change in the integral of the radial field component over the tracker region</a:t>
            </a:r>
          </a:p>
        </p:txBody>
      </p:sp>
      <p:sp>
        <p:nvSpPr>
          <p:cNvPr id="9" name="Right Arrow 8"/>
          <p:cNvSpPr/>
          <p:nvPr/>
        </p:nvSpPr>
        <p:spPr>
          <a:xfrm rot="10800000">
            <a:off x="7168480" y="5431174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330423" y="723728"/>
            <a:ext cx="6096000" cy="2725736"/>
            <a:chOff x="1474367" y="1130788"/>
            <a:chExt cx="7669633" cy="2946284"/>
          </a:xfrm>
          <a:noFill/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234" y="1130788"/>
              <a:ext cx="5020766" cy="2946284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1" t="7334" r="30090" b="4298"/>
            <a:stretch/>
          </p:blipFill>
          <p:spPr>
            <a:xfrm>
              <a:off x="1474367" y="1268760"/>
              <a:ext cx="2668826" cy="244222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0801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Integral </a:t>
            </a:r>
            <a:r>
              <a:rPr lang="en-US" sz="2800" b="1" smtClean="0">
                <a:solidFill>
                  <a:srgbClr val="FF0000"/>
                </a:solidFill>
              </a:rPr>
              <a:t>of </a:t>
            </a:r>
            <a:r>
              <a:rPr lang="en-US" sz="2800" b="1" smtClean="0">
                <a:solidFill>
                  <a:srgbClr val="FF0000"/>
                </a:solidFill>
              </a:rPr>
              <a:t>the radial </a:t>
            </a:r>
            <a:r>
              <a:rPr lang="en-US" sz="2800" b="1" dirty="0" smtClean="0">
                <a:solidFill>
                  <a:srgbClr val="FF0000"/>
                </a:solidFill>
              </a:rPr>
              <a:t>field component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980728"/>
            <a:ext cx="8188877" cy="4680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582" y="5842336"/>
            <a:ext cx="79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ntegral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radial field component over the tracker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region, in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mm.</a:t>
            </a:r>
          </a:p>
        </p:txBody>
      </p:sp>
    </p:spTree>
    <p:extLst>
      <p:ext uri="{BB962C8B-B14F-4D97-AF65-F5344CB8AC3E}">
        <p14:creationId xmlns:p14="http://schemas.microsoft.com/office/powerpoint/2010/main" val="188247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04" y="1844824"/>
            <a:ext cx="2065658" cy="48632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.1. Eddy </a:t>
            </a:r>
            <a:r>
              <a:rPr lang="en-US" sz="2800" b="1" dirty="0" smtClean="0">
                <a:solidFill>
                  <a:srgbClr val="FF0000"/>
                </a:solidFill>
              </a:rPr>
              <a:t>current loss in </a:t>
            </a:r>
            <a:r>
              <a:rPr lang="en-US" sz="2800" b="1" dirty="0" smtClean="0">
                <a:solidFill>
                  <a:srgbClr val="FF0000"/>
                </a:solidFill>
              </a:rPr>
              <a:t>the coil </a:t>
            </a:r>
            <a:r>
              <a:rPr lang="en-US" sz="2800" b="1" dirty="0" smtClean="0">
                <a:solidFill>
                  <a:srgbClr val="FF0000"/>
                </a:solidFill>
              </a:rPr>
              <a:t>windings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783545"/>
              </p:ext>
            </p:extLst>
          </p:nvPr>
        </p:nvGraphicFramePr>
        <p:xfrm>
          <a:off x="535357" y="1016708"/>
          <a:ext cx="4756723" cy="256691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148197"/>
                <a:gridCol w="1227541"/>
                <a:gridCol w="1380985"/>
              </a:tblGrid>
              <a:tr h="423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Parameter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TDR design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Final design</a:t>
                      </a:r>
                    </a:p>
                  </a:txBody>
                  <a:tcPr marL="68580" marR="68580" marT="0" marB="0" anchor="ctr"/>
                </a:tc>
              </a:tr>
              <a:tr h="4115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peak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[T]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69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Al-RRR=1000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@ 4.5 K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l-GR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Ω·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m]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2.480 e-11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2.480 e-11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  <a:tr h="356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ramp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[s]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6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="1" baseline="-250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conservative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[W]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 !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8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="1" baseline="-25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realistic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[W]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0.09 !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1342" y="3756508"/>
            <a:ext cx="490073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Conservative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estimate: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 = B</a:t>
            </a:r>
            <a:r>
              <a:rPr lang="en-US" baseline="-25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peak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on all the turns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No magneto-resistance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Realistic 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estimate: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 = local field on each turn</a:t>
            </a: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Magneto-resistance included</a:t>
            </a: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="1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realistic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is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peak value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during ramp as induced current decreases with 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magneto-resistance</a:t>
            </a:r>
            <a:endParaRPr lang="en-US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6341" y="1010004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Eddy current loss in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center coil</a:t>
            </a:r>
            <a:r>
              <a:rPr lang="en-US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during 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2000 s </a:t>
            </a:r>
            <a:r>
              <a:rPr lang="en-US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current ramp with the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Final conductor design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3.2 Eddy </a:t>
            </a:r>
            <a:r>
              <a:rPr lang="en-US" sz="2800" b="1" dirty="0" smtClean="0">
                <a:solidFill>
                  <a:srgbClr val="FF0000"/>
                </a:solidFill>
              </a:rPr>
              <a:t>current loss in </a:t>
            </a:r>
            <a:r>
              <a:rPr lang="en-US" sz="2800" b="1" dirty="0" smtClean="0">
                <a:solidFill>
                  <a:srgbClr val="FF0000"/>
                </a:solidFill>
              </a:rPr>
              <a:t>the casing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127502"/>
              </p:ext>
            </p:extLst>
          </p:nvPr>
        </p:nvGraphicFramePr>
        <p:xfrm>
          <a:off x="5436096" y="1554443"/>
          <a:ext cx="3312368" cy="402797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4216"/>
                <a:gridCol w="1368152"/>
              </a:tblGrid>
              <a:tr h="7285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Parameter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</a:p>
                  </a:txBody>
                  <a:tcPr marL="68580" marR="68580" marT="0" marB="0" anchor="ctr"/>
                </a:tc>
              </a:tr>
              <a:tr h="708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[kA]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</a:tr>
              <a:tr h="5690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2400" baseline="-25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Al-5083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@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4.5K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l-GR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Ω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3.03e-8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134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ramp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[s]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34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000" b="1" baseline="-250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analytic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[W]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3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000" b="1" baseline="-25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[W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20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23528" y="1412776"/>
                <a:ext cx="4713343" cy="4398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Eddy currents loss </a:t>
                </a:r>
                <a:r>
                  <a:rPr lang="en-US" sz="20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in the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casing </a:t>
                </a:r>
                <a:r>
                  <a:rPr lang="en-US" sz="20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assessed with analytic formulas </a:t>
                </a:r>
                <a:endParaRPr lang="en-US" sz="200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𝑐𝑎𝑠𝑖𝑛𝑔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 ;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𝑑𝐼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endParaRPr lang="en-US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FEA (Opera/ </a:t>
                </a:r>
                <a:r>
                  <a:rPr lang="en-US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ANSYS)</a:t>
                </a:r>
                <a:endParaRPr lang="en-US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2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Eddy currents </a:t>
                </a:r>
                <a:r>
                  <a:rPr lang="en-US" sz="20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in the </a:t>
                </a:r>
                <a:r>
                  <a:rPr lang="en-US" sz="2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casing</a:t>
                </a:r>
                <a:r>
                  <a:rPr lang="en-US" sz="20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produce the </a:t>
                </a:r>
                <a:r>
                  <a:rPr lang="en-US" sz="20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main loss </a:t>
                </a:r>
                <a:r>
                  <a:rPr lang="en-US" sz="20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contribution during ramp &amp; slow </a:t>
                </a:r>
                <a:r>
                  <a:rPr lang="en-US" sz="20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dump</a:t>
                </a:r>
                <a:endParaRPr lang="en-US" sz="200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12776"/>
                <a:ext cx="4713343" cy="4398897"/>
              </a:xfrm>
              <a:prstGeom prst="rect">
                <a:avLst/>
              </a:prstGeom>
              <a:blipFill rotWithShape="1">
                <a:blip r:embed="rId3"/>
                <a:stretch>
                  <a:fillRect l="-1035" t="-693" r="-2329" b="-1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8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36" y="2920348"/>
            <a:ext cx="5847173" cy="377919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4. Magneto-structural </a:t>
            </a:r>
            <a:r>
              <a:rPr lang="en-US" sz="2800" b="1" dirty="0" smtClean="0">
                <a:solidFill>
                  <a:srgbClr val="FF0000"/>
                </a:solidFill>
              </a:rPr>
              <a:t>analysis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E18D771-619A-4D97-BA46-8365111FB66E}" type="slidenum">
              <a:rPr lang="en-US" smtClean="0"/>
              <a:t>7</a:t>
            </a:fld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08843" y="945456"/>
            <a:ext cx="8176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Work in progress:</a:t>
            </a:r>
            <a:endParaRPr lang="en-US" sz="2000" b="1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verification of 2D and 3D FE magneto-structural models 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tress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analysis for different coil-casing contact conditions, </a:t>
            </a:r>
            <a:endParaRPr lang="en-US" sz="2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600"/>
              </a:spcAft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i.e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bonded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versus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sliding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interface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Expect no problems, just for verification</a:t>
            </a:r>
            <a:endParaRPr lang="en-US" sz="2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5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433690"/>
              </p:ext>
            </p:extLst>
          </p:nvPr>
        </p:nvGraphicFramePr>
        <p:xfrm>
          <a:off x="1221879" y="3356992"/>
          <a:ext cx="6700241" cy="3326819"/>
        </p:xfrm>
        <a:graphic>
          <a:graphicData uri="http://schemas.openxmlformats.org/drawingml/2006/table">
            <a:tbl>
              <a:tblPr/>
              <a:tblGrid>
                <a:gridCol w="2486025"/>
                <a:gridCol w="2232248"/>
                <a:gridCol w="1981968"/>
              </a:tblGrid>
              <a:tr h="518161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Analytical warm dimensions [mm]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FEM cold dimensions mismatch [mm]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89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Coil 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Ri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1054.3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9x10</a:t>
                      </a:r>
                      <a:r>
                        <a:rPr kumimoji="0" lang="en-US" altLang="zh-CN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-2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30089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Coil thickness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50.0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2x10</a:t>
                      </a:r>
                      <a:r>
                        <a:rPr kumimoji="0" lang="en-US" altLang="zh-CN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-2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1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Support Cylinder Ri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1103.6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7x10</a:t>
                      </a:r>
                      <a:r>
                        <a:rPr kumimoji="0" lang="en-US" altLang="zh-CN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-2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43911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Support Cylinder thickness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40.0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1x10</a:t>
                      </a:r>
                      <a:r>
                        <a:rPr kumimoji="0" lang="en-US" altLang="zh-CN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-2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1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Position upstream coil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-1029.29&lt;z&lt;-144.10</a:t>
                      </a:r>
                    </a:p>
                  </a:txBody>
                  <a:tcPr marL="9525" marR="9525" marT="9525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0.21 / 6x10</a:t>
                      </a:r>
                      <a:r>
                        <a:rPr kumimoji="0" lang="en-US" altLang="zh-CN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-2</a:t>
                      </a:r>
                    </a:p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CN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43911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Position Center Coil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163.58&lt;z&lt;549.43</a:t>
                      </a:r>
                    </a:p>
                  </a:txBody>
                  <a:tcPr marL="9525" marR="9525" marT="9525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2x10</a:t>
                      </a:r>
                      <a:r>
                        <a:rPr kumimoji="0" lang="en-US" altLang="zh-CN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-2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 / 6x10</a:t>
                      </a:r>
                      <a:r>
                        <a:rPr kumimoji="0" lang="en-US" altLang="zh-CN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61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Position downstream coil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857.09&lt;z&lt;1742.28</a:t>
                      </a:r>
                    </a:p>
                  </a:txBody>
                  <a:tcPr marL="9525" marR="9525" marT="9525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0.11 / 0.22</a:t>
                      </a:r>
                    </a:p>
                  </a:txBody>
                  <a:tcPr marL="9525" marR="9525" marT="9525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09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218290"/>
              </p:ext>
            </p:extLst>
          </p:nvPr>
        </p:nvGraphicFramePr>
        <p:xfrm>
          <a:off x="1223628" y="3356992"/>
          <a:ext cx="6696744" cy="3308389"/>
        </p:xfrm>
        <a:graphic>
          <a:graphicData uri="http://schemas.openxmlformats.org/drawingml/2006/table">
            <a:tbl>
              <a:tblPr/>
              <a:tblGrid>
                <a:gridCol w="2412268"/>
                <a:gridCol w="2376264"/>
                <a:gridCol w="1908212"/>
              </a:tblGrid>
              <a:tr h="50144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Analytical warm dimensions [mm]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969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Coil 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Ri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1054.3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294969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Coil thickness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50.0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43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Support Cylinder 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Ri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1103.6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43543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Support Cylinder thickness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40.0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43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Position upstream coil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-1029.29&lt;z&lt;-144.10</a:t>
                      </a:r>
                    </a:p>
                  </a:txBody>
                  <a:tcPr marL="9525" marR="9525" marT="9525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43543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Position Center Coil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163.58&lt;z&lt;549.43</a:t>
                      </a:r>
                    </a:p>
                  </a:txBody>
                  <a:tcPr marL="9525" marR="9525" marT="9525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901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Position downstream coil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857.09&lt;z&lt;1742.28</a:t>
                      </a:r>
                    </a:p>
                  </a:txBody>
                  <a:tcPr marL="9525" marR="9525" marT="9525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5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538912"/>
            <a:ext cx="2057400" cy="365125"/>
          </a:xfrm>
          <a:noFill/>
        </p:spPr>
        <p:txBody>
          <a:bodyPr/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EB9DAF7C-66B2-46D1-86CA-F0F0EFF51AEC}" type="slidenum">
              <a:rPr lang="en-US" altLang="en-US">
                <a:solidFill>
                  <a:srgbClr val="898989"/>
                </a:solidFill>
              </a:rPr>
              <a:pPr/>
              <a:t>8</a:t>
            </a:fld>
            <a:endParaRPr lang="en-US" altLang="en-US" sz="1800"/>
          </a:p>
        </p:txBody>
      </p:sp>
      <p:sp>
        <p:nvSpPr>
          <p:cNvPr id="4155" name="Title 3"/>
          <p:cNvSpPr>
            <a:spLocks noGrp="1"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sym typeface="Calibri Light" pitchFamily="34" charset="0"/>
              </a:rPr>
              <a:t>5. Cold </a:t>
            </a:r>
            <a:r>
              <a:rPr lang="en-US" altLang="zh-CN" sz="2800" b="1" dirty="0">
                <a:solidFill>
                  <a:srgbClr val="FF0000"/>
                </a:solidFill>
                <a:sym typeface="Calibri Light" pitchFamily="34" charset="0"/>
              </a:rPr>
              <a:t>mass warm dimensions</a:t>
            </a:r>
          </a:p>
        </p:txBody>
      </p:sp>
      <p:sp>
        <p:nvSpPr>
          <p:cNvPr id="4156" name="Rectangle 18"/>
          <p:cNvSpPr>
            <a:spLocks noChangeArrowheads="1"/>
          </p:cNvSpPr>
          <p:nvPr/>
        </p:nvSpPr>
        <p:spPr bwMode="auto">
          <a:xfrm>
            <a:off x="302320" y="1021318"/>
            <a:ext cx="40640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  <a:sym typeface="Calibri Light" pitchFamily="34" charset="0"/>
              </a:rPr>
              <a:t>Analytical 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sym typeface="Calibri Light" pitchFamily="34" charset="0"/>
              </a:rPr>
              <a:t>approximations 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  <a:sym typeface="Calibri Light" pitchFamily="34" charset="0"/>
              </a:rPr>
              <a:t>used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sym typeface="Calibri Light" pitchFamily="34" charset="0"/>
              </a:rPr>
              <a:t>:</a:t>
            </a:r>
            <a:endParaRPr lang="en-US" altLang="zh-CN" sz="2000" dirty="0">
              <a:solidFill>
                <a:srgbClr val="FF0000"/>
              </a:solidFill>
              <a:latin typeface="Calibri" panose="020F0502020204030204" pitchFamily="34" charset="0"/>
              <a:sym typeface="Calibri Light" pitchFamily="34" charset="0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dirty="0" smtClean="0">
                <a:latin typeface="Calibri" pitchFamily="34" charset="0"/>
                <a:sym typeface="Times New Roman" pitchFamily="18" charset="0"/>
              </a:rPr>
              <a:t>thin </a:t>
            </a:r>
            <a:r>
              <a:rPr lang="en-US" altLang="zh-CN" dirty="0">
                <a:latin typeface="Calibri" pitchFamily="34" charset="0"/>
                <a:sym typeface="Times New Roman" pitchFamily="18" charset="0"/>
              </a:rPr>
              <a:t>coil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dirty="0" smtClean="0">
                <a:latin typeface="Calibri" pitchFamily="34" charset="0"/>
                <a:sym typeface="Times New Roman" pitchFamily="18" charset="0"/>
              </a:rPr>
              <a:t>infinite </a:t>
            </a:r>
            <a:r>
              <a:rPr lang="en-US" altLang="zh-CN" dirty="0">
                <a:latin typeface="Calibri" pitchFamily="34" charset="0"/>
                <a:sym typeface="Times New Roman" pitchFamily="18" charset="0"/>
              </a:rPr>
              <a:t>coil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dirty="0" smtClean="0">
                <a:latin typeface="Calibri" pitchFamily="34" charset="0"/>
                <a:sym typeface="Times New Roman" pitchFamily="18" charset="0"/>
              </a:rPr>
              <a:t>no </a:t>
            </a:r>
            <a:r>
              <a:rPr lang="en-US" altLang="zh-CN" dirty="0">
                <a:latin typeface="Calibri" pitchFamily="34" charset="0"/>
                <a:sym typeface="Times New Roman" pitchFamily="18" charset="0"/>
              </a:rPr>
              <a:t>axial stress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dirty="0" smtClean="0">
                <a:latin typeface="Calibri" pitchFamily="34" charset="0"/>
                <a:sym typeface="Times New Roman" pitchFamily="18" charset="0"/>
              </a:rPr>
              <a:t>no </a:t>
            </a:r>
            <a:r>
              <a:rPr lang="en-US" altLang="zh-CN" dirty="0">
                <a:latin typeface="Calibri" pitchFamily="34" charset="0"/>
                <a:sym typeface="Times New Roman" pitchFamily="18" charset="0"/>
              </a:rPr>
              <a:t>bonding between support shell and coil</a:t>
            </a:r>
            <a:endParaRPr lang="en-US" altLang="zh-CN" dirty="0"/>
          </a:p>
        </p:txBody>
      </p:sp>
      <p:sp>
        <p:nvSpPr>
          <p:cNvPr id="5124" name="Rectangle 18"/>
          <p:cNvSpPr>
            <a:spLocks noChangeArrowheads="1"/>
          </p:cNvSpPr>
          <p:nvPr/>
        </p:nvSpPr>
        <p:spPr bwMode="auto">
          <a:xfrm>
            <a:off x="4924787" y="990541"/>
            <a:ext cx="377698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  <a:sym typeface="Calibri Light" pitchFamily="34" charset="0"/>
              </a:rPr>
              <a:t>FEA 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sym typeface="Calibri Light" pitchFamily="34" charset="0"/>
              </a:rPr>
              <a:t>model takes 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panose="020F0502020204030204" pitchFamily="34" charset="0"/>
                <a:sym typeface="Calibri Light" pitchFamily="34" charset="0"/>
              </a:rPr>
              <a:t>analytical </a:t>
            </a:r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sym typeface="Calibri Light" pitchFamily="34" charset="0"/>
              </a:rPr>
              <a:t>warm dimensions and applies: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dirty="0" smtClean="0">
                <a:latin typeface="Calibri" pitchFamily="34" charset="0"/>
                <a:sym typeface="Times New Roman" pitchFamily="18" charset="0"/>
              </a:rPr>
              <a:t>shrink </a:t>
            </a:r>
            <a:r>
              <a:rPr lang="en-US" altLang="zh-CN" dirty="0">
                <a:latin typeface="Calibri" pitchFamily="34" charset="0"/>
                <a:sym typeface="Times New Roman" pitchFamily="18" charset="0"/>
              </a:rPr>
              <a:t>fit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dirty="0" smtClean="0">
                <a:latin typeface="Calibri" pitchFamily="34" charset="0"/>
                <a:sym typeface="Times New Roman" pitchFamily="18" charset="0"/>
              </a:rPr>
              <a:t>bond </a:t>
            </a:r>
            <a:r>
              <a:rPr lang="en-US" altLang="zh-CN" dirty="0">
                <a:latin typeface="Calibri" pitchFamily="34" charset="0"/>
                <a:sym typeface="Times New Roman" pitchFamily="18" charset="0"/>
              </a:rPr>
              <a:t>coils to support shell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dirty="0" smtClean="0">
                <a:latin typeface="Calibri" pitchFamily="34" charset="0"/>
                <a:sym typeface="Times New Roman" pitchFamily="18" charset="0"/>
              </a:rPr>
              <a:t>cool </a:t>
            </a:r>
            <a:r>
              <a:rPr lang="en-US" altLang="zh-CN" dirty="0">
                <a:latin typeface="Calibri" pitchFamily="34" charset="0"/>
                <a:sym typeface="Times New Roman" pitchFamily="18" charset="0"/>
              </a:rPr>
              <a:t>down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dirty="0" smtClean="0">
                <a:latin typeface="Calibri" pitchFamily="34" charset="0"/>
                <a:sym typeface="Times New Roman" pitchFamily="18" charset="0"/>
              </a:rPr>
              <a:t>energize </a:t>
            </a:r>
            <a:r>
              <a:rPr lang="en-US" altLang="zh-CN" dirty="0">
                <a:latin typeface="Calibri" pitchFamily="34" charset="0"/>
                <a:sym typeface="Times New Roman" pitchFamily="18" charset="0"/>
              </a:rPr>
              <a:t>the magnet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680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noFill/>
        </p:spPr>
        <p:txBody>
          <a:bodyPr/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fld id="{4A4F9AD1-2AA4-4BA6-B2AD-5EC506318F5A}" type="slidenum">
              <a:rPr lang="en-US" altLang="en-US">
                <a:solidFill>
                  <a:srgbClr val="898989"/>
                </a:solidFill>
              </a:rPr>
              <a:pPr/>
              <a:t>9</a:t>
            </a:fld>
            <a:endParaRPr lang="en-US" altLang="en-US" sz="1800"/>
          </a:p>
        </p:txBody>
      </p:sp>
      <p:graphicFrame>
        <p:nvGraphicFramePr>
          <p:cNvPr id="614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257756"/>
              </p:ext>
            </p:extLst>
          </p:nvPr>
        </p:nvGraphicFramePr>
        <p:xfrm>
          <a:off x="5076825" y="4120604"/>
          <a:ext cx="3822700" cy="2292349"/>
        </p:xfrm>
        <a:graphic>
          <a:graphicData uri="http://schemas.openxmlformats.org/drawingml/2006/table">
            <a:tbl>
              <a:tblPr/>
              <a:tblGrid>
                <a:gridCol w="1039431"/>
                <a:gridCol w="876215"/>
                <a:gridCol w="432953"/>
                <a:gridCol w="804055"/>
                <a:gridCol w="670046"/>
              </a:tblGrid>
              <a:tr h="33018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10795" marR="10795" marT="10795" marB="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46EAD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Max stress (MPa)</a:t>
                      </a:r>
                    </a:p>
                  </a:txBody>
                  <a:tcPr marL="10795" marR="10795" marT="10795" marB="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46EAD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184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10795" marR="10795" marT="10795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Cylinder</a:t>
                      </a:r>
                    </a:p>
                  </a:txBody>
                  <a:tcPr marL="10795" marR="10795" marT="10795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Coil</a:t>
                      </a:r>
                    </a:p>
                  </a:txBody>
                  <a:tcPr marL="10795" marR="10795" marT="10795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37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10795" marR="10795" marT="10795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346EAD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Analyt-ical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10795" marR="10795" marT="10795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346EAD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FEM</a:t>
                      </a:r>
                    </a:p>
                  </a:txBody>
                  <a:tcPr marL="10795" marR="10795" marT="10795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346EAD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Analyt-ical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sym typeface="Calibri" panose="020F0502020204030204" pitchFamily="34" charset="0"/>
                      </a:endParaRPr>
                    </a:p>
                  </a:txBody>
                  <a:tcPr marL="10795" marR="10795" marT="10795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346EAD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FEM</a:t>
                      </a:r>
                    </a:p>
                  </a:txBody>
                  <a:tcPr marL="10795" marR="10795" marT="10795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346EAD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3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Shrink Fit</a:t>
                      </a:r>
                    </a:p>
                  </a:txBody>
                  <a:tcPr marL="9525" marR="9525" marT="9525" marB="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46EAD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46EAD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46EAD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46EAD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46EAD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32853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Cold</a:t>
                      </a:r>
                    </a:p>
                  </a:txBody>
                  <a:tcPr marL="9525" marR="9525" marT="9525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37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Operational</a:t>
                      </a:r>
                    </a:p>
                  </a:txBody>
                  <a:tcPr marL="9525" marR="9525" marT="9525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indent="-1143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 indent="-3429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 indent="-4572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indent="-4572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1" y="4149080"/>
            <a:ext cx="42227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53" name="Straight Arrow Connector 7"/>
          <p:cNvCxnSpPr>
            <a:cxnSpLocks noChangeShapeType="1"/>
          </p:cNvCxnSpPr>
          <p:nvPr/>
        </p:nvCxnSpPr>
        <p:spPr bwMode="auto">
          <a:xfrm flipH="1" flipV="1">
            <a:off x="4402139" y="5338117"/>
            <a:ext cx="781050" cy="9525"/>
          </a:xfrm>
          <a:prstGeom prst="straightConnector1">
            <a:avLst/>
          </a:prstGeom>
          <a:noFill/>
          <a:ln w="76200">
            <a:solidFill>
              <a:schemeClr val="accent2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54" name="Title 3"/>
          <p:cNvSpPr>
            <a:spLocks noGrp="1"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685800" indent="-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685800" indent="-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11430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16002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20574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2514600" indent="-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sym typeface="Calibri Light" pitchFamily="34" charset="0"/>
              </a:rPr>
              <a:t>6. Shrink </a:t>
            </a:r>
            <a:r>
              <a:rPr lang="en-US" altLang="zh-CN" sz="2800" b="1" dirty="0">
                <a:solidFill>
                  <a:srgbClr val="FF0000"/>
                </a:solidFill>
                <a:sym typeface="Calibri Light" pitchFamily="34" charset="0"/>
              </a:rPr>
              <a:t>fit </a:t>
            </a:r>
            <a:r>
              <a:rPr lang="en-US" altLang="zh-CN" sz="2800" b="1" dirty="0" smtClean="0">
                <a:solidFill>
                  <a:srgbClr val="FF0000"/>
                </a:solidFill>
                <a:sym typeface="Calibri Light" pitchFamily="34" charset="0"/>
              </a:rPr>
              <a:t>FEA analysis of support cylinder </a:t>
            </a:r>
            <a:endParaRPr lang="en-US" altLang="zh-CN" sz="2800" b="1" dirty="0">
              <a:solidFill>
                <a:srgbClr val="FF0000"/>
              </a:solidFill>
              <a:sym typeface="Calibri Light" pitchFamily="34" charset="0"/>
            </a:endParaRPr>
          </a:p>
        </p:txBody>
      </p:sp>
      <p:sp>
        <p:nvSpPr>
          <p:cNvPr id="5155" name="Rectangle 18"/>
          <p:cNvSpPr>
            <a:spLocks noChangeArrowheads="1"/>
          </p:cNvSpPr>
          <p:nvPr/>
        </p:nvSpPr>
        <p:spPr bwMode="auto">
          <a:xfrm>
            <a:off x="495300" y="2941588"/>
            <a:ext cx="836930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just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2000" dirty="0"/>
              <a:t>The stress </a:t>
            </a:r>
            <a:r>
              <a:rPr lang="en-US" altLang="zh-CN" sz="2000" dirty="0" smtClean="0"/>
              <a:t>in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 Light" pitchFamily="34" charset="0"/>
              </a:rPr>
              <a:t>FEA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 Light" pitchFamily="34" charset="0"/>
              </a:rPr>
              <a:t>model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 Light" pitchFamily="34" charset="0"/>
              </a:rPr>
              <a:t>is about the same as with the analytical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 Light" pitchFamily="34" charset="0"/>
              </a:rPr>
              <a:t> </a:t>
            </a:r>
            <a:r>
              <a:rPr lang="en-US" altLang="zh-CN" sz="2000" dirty="0"/>
              <a:t>approximation</a:t>
            </a:r>
            <a:r>
              <a:rPr lang="en-US" altLang="zh-CN" sz="2000" dirty="0" smtClean="0"/>
              <a:t>.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§"/>
            </a:pPr>
            <a:endParaRPr lang="en-US" altLang="zh-CN" sz="200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0" y="793750"/>
            <a:ext cx="6144343" cy="2520950"/>
            <a:chOff x="1474367" y="1130788"/>
            <a:chExt cx="7669633" cy="2946284"/>
          </a:xfrm>
          <a:noFill/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234" y="1130788"/>
              <a:ext cx="5020766" cy="2946284"/>
            </a:xfrm>
            <a:prstGeom prst="rect">
              <a:avLst/>
            </a:prstGeom>
            <a:grp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1" t="7334" r="30090" b="4298"/>
            <a:stretch/>
          </p:blipFill>
          <p:spPr>
            <a:xfrm>
              <a:off x="1474367" y="1268760"/>
              <a:ext cx="2668826" cy="244222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079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16666</TotalTime>
  <Words>1623</Words>
  <Application>Microsoft Office PowerPoint</Application>
  <PresentationFormat>On-screen Show (4:3)</PresentationFormat>
  <Paragraphs>377</Paragraphs>
  <Slides>23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Update on PANDA solenoid design</vt:lpstr>
      <vt:lpstr>1. Conductor</vt:lpstr>
      <vt:lpstr>2. Coil sizes, small modification of center coil</vt:lpstr>
      <vt:lpstr>Integral of the radial field component  </vt:lpstr>
      <vt:lpstr>3.1. Eddy current loss in the coil windings</vt:lpstr>
      <vt:lpstr>3.2 Eddy current loss in the casing</vt:lpstr>
      <vt:lpstr>4. Magneto-structural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Conclusion, next steps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Cryostat for Ar-vessel and magnet</dc:title>
  <dc:creator>Herman Ten Kate</dc:creator>
  <cp:lastModifiedBy>Herman Ten Kate</cp:lastModifiedBy>
  <cp:revision>607</cp:revision>
  <cp:lastPrinted>2014-10-30T10:45:16Z</cp:lastPrinted>
  <dcterms:created xsi:type="dcterms:W3CDTF">2014-01-13T10:28:40Z</dcterms:created>
  <dcterms:modified xsi:type="dcterms:W3CDTF">2014-12-09T12:57:36Z</dcterms:modified>
</cp:coreProperties>
</file>