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handoutMasterIdLst>
    <p:handoutMasterId r:id="rId35"/>
  </p:handoutMasterIdLst>
  <p:sldIdLst>
    <p:sldId id="256" r:id="rId2"/>
    <p:sldId id="303" r:id="rId3"/>
    <p:sldId id="336" r:id="rId4"/>
    <p:sldId id="355" r:id="rId5"/>
    <p:sldId id="305" r:id="rId6"/>
    <p:sldId id="317" r:id="rId7"/>
    <p:sldId id="308" r:id="rId8"/>
    <p:sldId id="309" r:id="rId9"/>
    <p:sldId id="295" r:id="rId10"/>
    <p:sldId id="337" r:id="rId11"/>
    <p:sldId id="338" r:id="rId12"/>
    <p:sldId id="348" r:id="rId13"/>
    <p:sldId id="358" r:id="rId14"/>
    <p:sldId id="367" r:id="rId15"/>
    <p:sldId id="344" r:id="rId16"/>
    <p:sldId id="345" r:id="rId17"/>
    <p:sldId id="306" r:id="rId18"/>
    <p:sldId id="326" r:id="rId19"/>
    <p:sldId id="296" r:id="rId20"/>
    <p:sldId id="366" r:id="rId21"/>
    <p:sldId id="323" r:id="rId22"/>
    <p:sldId id="311" r:id="rId23"/>
    <p:sldId id="297" r:id="rId24"/>
    <p:sldId id="316" r:id="rId25"/>
    <p:sldId id="320" r:id="rId26"/>
    <p:sldId id="321" r:id="rId27"/>
    <p:sldId id="361" r:id="rId28"/>
    <p:sldId id="360" r:id="rId29"/>
    <p:sldId id="315" r:id="rId30"/>
    <p:sldId id="364" r:id="rId31"/>
    <p:sldId id="365" r:id="rId32"/>
    <p:sldId id="283"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0" d="100"/>
          <a:sy n="120" d="100"/>
        </p:scale>
        <p:origin x="-1278" y="4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E4ADD2-91E2-4F71-82F4-C2A7F442E6A1}" type="datetimeFigureOut">
              <a:rPr lang="ru-RU" smtClean="0"/>
              <a:t>07.12.2014</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smtClean="0"/>
              <a:t>E.Koshurnikov, CERN 22.01.2014</a:t>
            </a: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12FAB4-6B43-4D3F-8EAD-1DF34D13EDEC}" type="slidenum">
              <a:rPr lang="ru-RU" smtClean="0"/>
              <a:t>‹#›</a:t>
            </a:fld>
            <a:endParaRPr lang="ru-RU"/>
          </a:p>
        </p:txBody>
      </p:sp>
    </p:spTree>
    <p:extLst>
      <p:ext uri="{BB962C8B-B14F-4D97-AF65-F5344CB8AC3E}">
        <p14:creationId xmlns:p14="http://schemas.microsoft.com/office/powerpoint/2010/main" val="173195165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D6A0F4-32CA-4CA0-BA96-00AAEEFCC111}" type="datetimeFigureOut">
              <a:rPr lang="ru-RU" smtClean="0"/>
              <a:t>07.12.2014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smtClean="0"/>
              <a:t>E.Koshurnikov, CERN 22.01.2014</a:t>
            </a: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074D3C-9B7C-497E-98B2-36011953C14C}" type="slidenum">
              <a:rPr lang="ru-RU" smtClean="0"/>
              <a:t>‹#›</a:t>
            </a:fld>
            <a:endParaRPr lang="ru-RU"/>
          </a:p>
        </p:txBody>
      </p:sp>
    </p:spTree>
    <p:extLst>
      <p:ext uri="{BB962C8B-B14F-4D97-AF65-F5344CB8AC3E}">
        <p14:creationId xmlns:p14="http://schemas.microsoft.com/office/powerpoint/2010/main" val="51787080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4074D3C-9B7C-497E-98B2-36011953C14C}" type="slidenum">
              <a:rPr lang="ru-RU" smtClean="0"/>
              <a:t>1</a:t>
            </a:fld>
            <a:endParaRPr lang="ru-RU"/>
          </a:p>
        </p:txBody>
      </p:sp>
      <p:sp>
        <p:nvSpPr>
          <p:cNvPr id="5" name="Нижний колонтитул 4"/>
          <p:cNvSpPr>
            <a:spLocks noGrp="1"/>
          </p:cNvSpPr>
          <p:nvPr>
            <p:ph type="ftr" sz="quarter" idx="11"/>
          </p:nvPr>
        </p:nvSpPr>
        <p:spPr/>
        <p:txBody>
          <a:bodyPr/>
          <a:lstStyle/>
          <a:p>
            <a:r>
              <a:rPr lang="en-GB" smtClean="0"/>
              <a:t>E.Koshurnikov, CERN 22.01.2014</a:t>
            </a:r>
            <a:endParaRPr lang="ru-RU"/>
          </a:p>
        </p:txBody>
      </p:sp>
    </p:spTree>
    <p:extLst>
      <p:ext uri="{BB962C8B-B14F-4D97-AF65-F5344CB8AC3E}">
        <p14:creationId xmlns:p14="http://schemas.microsoft.com/office/powerpoint/2010/main" val="3011845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6152FBF-CDB4-426B-9242-573E2E9F4406}" type="datetime1">
              <a:rPr lang="ru-RU" smtClean="0"/>
              <a:t>07.12.2014</a:t>
            </a:fld>
            <a:endParaRPr lang="ru-RU"/>
          </a:p>
        </p:txBody>
      </p:sp>
      <p:sp>
        <p:nvSpPr>
          <p:cNvPr id="5" name="Нижний колонтитул 4"/>
          <p:cNvSpPr>
            <a:spLocks noGrp="1"/>
          </p:cNvSpPr>
          <p:nvPr>
            <p:ph type="ftr" sz="quarter" idx="11"/>
          </p:nvPr>
        </p:nvSpPr>
        <p:spPr/>
        <p:txBody>
          <a:bodyPr/>
          <a:lstStyle/>
          <a:p>
            <a:r>
              <a:rPr lang="en-GB" smtClean="0"/>
              <a:t>E.Koshurnikv, Julich, 9.12.2014</a:t>
            </a:r>
            <a:endParaRPr lang="ru-RU"/>
          </a:p>
        </p:txBody>
      </p:sp>
      <p:sp>
        <p:nvSpPr>
          <p:cNvPr id="6" name="Номер слайда 5"/>
          <p:cNvSpPr>
            <a:spLocks noGrp="1"/>
          </p:cNvSpPr>
          <p:nvPr>
            <p:ph type="sldNum" sz="quarter" idx="12"/>
          </p:nvPr>
        </p:nvSpPr>
        <p:spPr/>
        <p:txBody>
          <a:bodyPr/>
          <a:lstStyle/>
          <a:p>
            <a:fld id="{30E7B55E-BB14-4AA8-8B21-643004AD1E29}" type="slidenum">
              <a:rPr lang="ru-RU" smtClean="0"/>
              <a:t>‹#›</a:t>
            </a:fld>
            <a:endParaRPr lang="ru-RU"/>
          </a:p>
        </p:txBody>
      </p:sp>
    </p:spTree>
    <p:extLst>
      <p:ext uri="{BB962C8B-B14F-4D97-AF65-F5344CB8AC3E}">
        <p14:creationId xmlns:p14="http://schemas.microsoft.com/office/powerpoint/2010/main" val="3068475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61F0D6B-5A82-40C6-BA49-60547929272F}" type="datetime1">
              <a:rPr lang="ru-RU" smtClean="0"/>
              <a:t>07.12.2014</a:t>
            </a:fld>
            <a:endParaRPr lang="ru-RU"/>
          </a:p>
        </p:txBody>
      </p:sp>
      <p:sp>
        <p:nvSpPr>
          <p:cNvPr id="5" name="Нижний колонтитул 4"/>
          <p:cNvSpPr>
            <a:spLocks noGrp="1"/>
          </p:cNvSpPr>
          <p:nvPr>
            <p:ph type="ftr" sz="quarter" idx="11"/>
          </p:nvPr>
        </p:nvSpPr>
        <p:spPr/>
        <p:txBody>
          <a:bodyPr/>
          <a:lstStyle/>
          <a:p>
            <a:r>
              <a:rPr lang="en-GB" smtClean="0"/>
              <a:t>E.Koshurnikv, Julich, 9.12.2014</a:t>
            </a:r>
            <a:endParaRPr lang="ru-RU"/>
          </a:p>
        </p:txBody>
      </p:sp>
      <p:sp>
        <p:nvSpPr>
          <p:cNvPr id="6" name="Номер слайда 5"/>
          <p:cNvSpPr>
            <a:spLocks noGrp="1"/>
          </p:cNvSpPr>
          <p:nvPr>
            <p:ph type="sldNum" sz="quarter" idx="12"/>
          </p:nvPr>
        </p:nvSpPr>
        <p:spPr/>
        <p:txBody>
          <a:bodyPr/>
          <a:lstStyle/>
          <a:p>
            <a:fld id="{30E7B55E-BB14-4AA8-8B21-643004AD1E29}" type="slidenum">
              <a:rPr lang="ru-RU" smtClean="0"/>
              <a:t>‹#›</a:t>
            </a:fld>
            <a:endParaRPr lang="ru-RU"/>
          </a:p>
        </p:txBody>
      </p:sp>
    </p:spTree>
    <p:extLst>
      <p:ext uri="{BB962C8B-B14F-4D97-AF65-F5344CB8AC3E}">
        <p14:creationId xmlns:p14="http://schemas.microsoft.com/office/powerpoint/2010/main" val="1234861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E02DA56-33A4-4EE6-AC0C-8FD62D1B2DF4}" type="datetime1">
              <a:rPr lang="ru-RU" smtClean="0"/>
              <a:t>07.12.2014</a:t>
            </a:fld>
            <a:endParaRPr lang="ru-RU"/>
          </a:p>
        </p:txBody>
      </p:sp>
      <p:sp>
        <p:nvSpPr>
          <p:cNvPr id="5" name="Нижний колонтитул 4"/>
          <p:cNvSpPr>
            <a:spLocks noGrp="1"/>
          </p:cNvSpPr>
          <p:nvPr>
            <p:ph type="ftr" sz="quarter" idx="11"/>
          </p:nvPr>
        </p:nvSpPr>
        <p:spPr/>
        <p:txBody>
          <a:bodyPr/>
          <a:lstStyle/>
          <a:p>
            <a:r>
              <a:rPr lang="en-GB" smtClean="0"/>
              <a:t>E.Koshurnikv, Julich, 9.12.2014</a:t>
            </a:r>
            <a:endParaRPr lang="ru-RU"/>
          </a:p>
        </p:txBody>
      </p:sp>
      <p:sp>
        <p:nvSpPr>
          <p:cNvPr id="6" name="Номер слайда 5"/>
          <p:cNvSpPr>
            <a:spLocks noGrp="1"/>
          </p:cNvSpPr>
          <p:nvPr>
            <p:ph type="sldNum" sz="quarter" idx="12"/>
          </p:nvPr>
        </p:nvSpPr>
        <p:spPr/>
        <p:txBody>
          <a:bodyPr/>
          <a:lstStyle/>
          <a:p>
            <a:fld id="{30E7B55E-BB14-4AA8-8B21-643004AD1E29}" type="slidenum">
              <a:rPr lang="ru-RU" smtClean="0"/>
              <a:t>‹#›</a:t>
            </a:fld>
            <a:endParaRPr lang="ru-RU"/>
          </a:p>
        </p:txBody>
      </p:sp>
    </p:spTree>
    <p:extLst>
      <p:ext uri="{BB962C8B-B14F-4D97-AF65-F5344CB8AC3E}">
        <p14:creationId xmlns:p14="http://schemas.microsoft.com/office/powerpoint/2010/main" val="1044083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16E2A28-995A-4DD9-8566-0CC60A6D7294}" type="datetime1">
              <a:rPr lang="ru-RU" smtClean="0"/>
              <a:t>07.12.2014</a:t>
            </a:fld>
            <a:endParaRPr lang="ru-RU"/>
          </a:p>
        </p:txBody>
      </p:sp>
      <p:sp>
        <p:nvSpPr>
          <p:cNvPr id="5" name="Нижний колонтитул 4"/>
          <p:cNvSpPr>
            <a:spLocks noGrp="1"/>
          </p:cNvSpPr>
          <p:nvPr>
            <p:ph type="ftr" sz="quarter" idx="11"/>
          </p:nvPr>
        </p:nvSpPr>
        <p:spPr/>
        <p:txBody>
          <a:bodyPr/>
          <a:lstStyle/>
          <a:p>
            <a:r>
              <a:rPr lang="en-GB" smtClean="0"/>
              <a:t>E.Koshurnikv, Julich, 9.12.2014</a:t>
            </a:r>
            <a:endParaRPr lang="ru-RU"/>
          </a:p>
        </p:txBody>
      </p:sp>
      <p:sp>
        <p:nvSpPr>
          <p:cNvPr id="6" name="Номер слайда 5"/>
          <p:cNvSpPr>
            <a:spLocks noGrp="1"/>
          </p:cNvSpPr>
          <p:nvPr>
            <p:ph type="sldNum" sz="quarter" idx="12"/>
          </p:nvPr>
        </p:nvSpPr>
        <p:spPr/>
        <p:txBody>
          <a:bodyPr/>
          <a:lstStyle/>
          <a:p>
            <a:fld id="{30E7B55E-BB14-4AA8-8B21-643004AD1E29}" type="slidenum">
              <a:rPr lang="ru-RU" smtClean="0"/>
              <a:t>‹#›</a:t>
            </a:fld>
            <a:endParaRPr lang="ru-RU"/>
          </a:p>
        </p:txBody>
      </p:sp>
    </p:spTree>
    <p:extLst>
      <p:ext uri="{BB962C8B-B14F-4D97-AF65-F5344CB8AC3E}">
        <p14:creationId xmlns:p14="http://schemas.microsoft.com/office/powerpoint/2010/main" val="2073856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EBBA36B-2691-4E09-B350-341D59E4BE9B}" type="datetime1">
              <a:rPr lang="ru-RU" smtClean="0"/>
              <a:t>07.12.2014</a:t>
            </a:fld>
            <a:endParaRPr lang="ru-RU"/>
          </a:p>
        </p:txBody>
      </p:sp>
      <p:sp>
        <p:nvSpPr>
          <p:cNvPr id="5" name="Нижний колонтитул 4"/>
          <p:cNvSpPr>
            <a:spLocks noGrp="1"/>
          </p:cNvSpPr>
          <p:nvPr>
            <p:ph type="ftr" sz="quarter" idx="11"/>
          </p:nvPr>
        </p:nvSpPr>
        <p:spPr/>
        <p:txBody>
          <a:bodyPr/>
          <a:lstStyle/>
          <a:p>
            <a:r>
              <a:rPr lang="en-GB" smtClean="0"/>
              <a:t>E.Koshurnikv, Julich, 9.12.2014</a:t>
            </a:r>
            <a:endParaRPr lang="ru-RU"/>
          </a:p>
        </p:txBody>
      </p:sp>
      <p:sp>
        <p:nvSpPr>
          <p:cNvPr id="6" name="Номер слайда 5"/>
          <p:cNvSpPr>
            <a:spLocks noGrp="1"/>
          </p:cNvSpPr>
          <p:nvPr>
            <p:ph type="sldNum" sz="quarter" idx="12"/>
          </p:nvPr>
        </p:nvSpPr>
        <p:spPr/>
        <p:txBody>
          <a:bodyPr/>
          <a:lstStyle/>
          <a:p>
            <a:fld id="{30E7B55E-BB14-4AA8-8B21-643004AD1E29}" type="slidenum">
              <a:rPr lang="ru-RU" smtClean="0"/>
              <a:t>‹#›</a:t>
            </a:fld>
            <a:endParaRPr lang="ru-RU"/>
          </a:p>
        </p:txBody>
      </p:sp>
    </p:spTree>
    <p:extLst>
      <p:ext uri="{BB962C8B-B14F-4D97-AF65-F5344CB8AC3E}">
        <p14:creationId xmlns:p14="http://schemas.microsoft.com/office/powerpoint/2010/main" val="4122324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DAF6C02-6499-4F9A-BDDD-8D8AF9CE0E86}" type="datetime1">
              <a:rPr lang="ru-RU" smtClean="0"/>
              <a:t>07.12.2014</a:t>
            </a:fld>
            <a:endParaRPr lang="ru-RU"/>
          </a:p>
        </p:txBody>
      </p:sp>
      <p:sp>
        <p:nvSpPr>
          <p:cNvPr id="6" name="Нижний колонтитул 5"/>
          <p:cNvSpPr>
            <a:spLocks noGrp="1"/>
          </p:cNvSpPr>
          <p:nvPr>
            <p:ph type="ftr" sz="quarter" idx="11"/>
          </p:nvPr>
        </p:nvSpPr>
        <p:spPr/>
        <p:txBody>
          <a:bodyPr/>
          <a:lstStyle/>
          <a:p>
            <a:r>
              <a:rPr lang="en-GB" smtClean="0"/>
              <a:t>E.Koshurnikv, Julich, 9.12.2014</a:t>
            </a:r>
            <a:endParaRPr lang="ru-RU"/>
          </a:p>
        </p:txBody>
      </p:sp>
      <p:sp>
        <p:nvSpPr>
          <p:cNvPr id="7" name="Номер слайда 6"/>
          <p:cNvSpPr>
            <a:spLocks noGrp="1"/>
          </p:cNvSpPr>
          <p:nvPr>
            <p:ph type="sldNum" sz="quarter" idx="12"/>
          </p:nvPr>
        </p:nvSpPr>
        <p:spPr/>
        <p:txBody>
          <a:bodyPr/>
          <a:lstStyle/>
          <a:p>
            <a:fld id="{30E7B55E-BB14-4AA8-8B21-643004AD1E29}" type="slidenum">
              <a:rPr lang="ru-RU" smtClean="0"/>
              <a:t>‹#›</a:t>
            </a:fld>
            <a:endParaRPr lang="ru-RU"/>
          </a:p>
        </p:txBody>
      </p:sp>
    </p:spTree>
    <p:extLst>
      <p:ext uri="{BB962C8B-B14F-4D97-AF65-F5344CB8AC3E}">
        <p14:creationId xmlns:p14="http://schemas.microsoft.com/office/powerpoint/2010/main" val="1422938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3CA585E-F7EB-4C65-93BD-B0B673248C1B}" type="datetime1">
              <a:rPr lang="ru-RU" smtClean="0"/>
              <a:t>07.12.2014</a:t>
            </a:fld>
            <a:endParaRPr lang="ru-RU"/>
          </a:p>
        </p:txBody>
      </p:sp>
      <p:sp>
        <p:nvSpPr>
          <p:cNvPr id="8" name="Нижний колонтитул 7"/>
          <p:cNvSpPr>
            <a:spLocks noGrp="1"/>
          </p:cNvSpPr>
          <p:nvPr>
            <p:ph type="ftr" sz="quarter" idx="11"/>
          </p:nvPr>
        </p:nvSpPr>
        <p:spPr/>
        <p:txBody>
          <a:bodyPr/>
          <a:lstStyle/>
          <a:p>
            <a:r>
              <a:rPr lang="en-GB" smtClean="0"/>
              <a:t>E.Koshurnikv, Julich, 9.12.2014</a:t>
            </a:r>
            <a:endParaRPr lang="ru-RU"/>
          </a:p>
        </p:txBody>
      </p:sp>
      <p:sp>
        <p:nvSpPr>
          <p:cNvPr id="9" name="Номер слайда 8"/>
          <p:cNvSpPr>
            <a:spLocks noGrp="1"/>
          </p:cNvSpPr>
          <p:nvPr>
            <p:ph type="sldNum" sz="quarter" idx="12"/>
          </p:nvPr>
        </p:nvSpPr>
        <p:spPr/>
        <p:txBody>
          <a:bodyPr/>
          <a:lstStyle/>
          <a:p>
            <a:fld id="{30E7B55E-BB14-4AA8-8B21-643004AD1E29}" type="slidenum">
              <a:rPr lang="ru-RU" smtClean="0"/>
              <a:t>‹#›</a:t>
            </a:fld>
            <a:endParaRPr lang="ru-RU"/>
          </a:p>
        </p:txBody>
      </p:sp>
    </p:spTree>
    <p:extLst>
      <p:ext uri="{BB962C8B-B14F-4D97-AF65-F5344CB8AC3E}">
        <p14:creationId xmlns:p14="http://schemas.microsoft.com/office/powerpoint/2010/main" val="2897564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671DED6-8F6D-4535-8DC6-0A3B6A81FC90}" type="datetime1">
              <a:rPr lang="ru-RU" smtClean="0"/>
              <a:t>07.12.2014</a:t>
            </a:fld>
            <a:endParaRPr lang="ru-RU"/>
          </a:p>
        </p:txBody>
      </p:sp>
      <p:sp>
        <p:nvSpPr>
          <p:cNvPr id="4" name="Нижний колонтитул 3"/>
          <p:cNvSpPr>
            <a:spLocks noGrp="1"/>
          </p:cNvSpPr>
          <p:nvPr>
            <p:ph type="ftr" sz="quarter" idx="11"/>
          </p:nvPr>
        </p:nvSpPr>
        <p:spPr/>
        <p:txBody>
          <a:bodyPr/>
          <a:lstStyle/>
          <a:p>
            <a:r>
              <a:rPr lang="en-GB" smtClean="0"/>
              <a:t>E.Koshurnikv, Julich, 9.12.2014</a:t>
            </a:r>
            <a:endParaRPr lang="ru-RU"/>
          </a:p>
        </p:txBody>
      </p:sp>
      <p:sp>
        <p:nvSpPr>
          <p:cNvPr id="5" name="Номер слайда 4"/>
          <p:cNvSpPr>
            <a:spLocks noGrp="1"/>
          </p:cNvSpPr>
          <p:nvPr>
            <p:ph type="sldNum" sz="quarter" idx="12"/>
          </p:nvPr>
        </p:nvSpPr>
        <p:spPr/>
        <p:txBody>
          <a:bodyPr/>
          <a:lstStyle/>
          <a:p>
            <a:fld id="{30E7B55E-BB14-4AA8-8B21-643004AD1E29}" type="slidenum">
              <a:rPr lang="ru-RU" smtClean="0"/>
              <a:t>‹#›</a:t>
            </a:fld>
            <a:endParaRPr lang="ru-RU"/>
          </a:p>
        </p:txBody>
      </p:sp>
    </p:spTree>
    <p:extLst>
      <p:ext uri="{BB962C8B-B14F-4D97-AF65-F5344CB8AC3E}">
        <p14:creationId xmlns:p14="http://schemas.microsoft.com/office/powerpoint/2010/main" val="829910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46512C1-C26B-4526-8856-5CBD3DB96BB7}" type="datetime1">
              <a:rPr lang="ru-RU" smtClean="0"/>
              <a:t>07.12.2014</a:t>
            </a:fld>
            <a:endParaRPr lang="ru-RU"/>
          </a:p>
        </p:txBody>
      </p:sp>
      <p:sp>
        <p:nvSpPr>
          <p:cNvPr id="3" name="Нижний колонтитул 2"/>
          <p:cNvSpPr>
            <a:spLocks noGrp="1"/>
          </p:cNvSpPr>
          <p:nvPr>
            <p:ph type="ftr" sz="quarter" idx="11"/>
          </p:nvPr>
        </p:nvSpPr>
        <p:spPr/>
        <p:txBody>
          <a:bodyPr/>
          <a:lstStyle/>
          <a:p>
            <a:r>
              <a:rPr lang="en-GB" smtClean="0"/>
              <a:t>E.Koshurnikv, Julich, 9.12.2014</a:t>
            </a:r>
            <a:endParaRPr lang="ru-RU"/>
          </a:p>
        </p:txBody>
      </p:sp>
      <p:sp>
        <p:nvSpPr>
          <p:cNvPr id="4" name="Номер слайда 3"/>
          <p:cNvSpPr>
            <a:spLocks noGrp="1"/>
          </p:cNvSpPr>
          <p:nvPr>
            <p:ph type="sldNum" sz="quarter" idx="12"/>
          </p:nvPr>
        </p:nvSpPr>
        <p:spPr/>
        <p:txBody>
          <a:bodyPr/>
          <a:lstStyle/>
          <a:p>
            <a:fld id="{30E7B55E-BB14-4AA8-8B21-643004AD1E29}" type="slidenum">
              <a:rPr lang="ru-RU" smtClean="0"/>
              <a:t>‹#›</a:t>
            </a:fld>
            <a:endParaRPr lang="ru-RU"/>
          </a:p>
        </p:txBody>
      </p:sp>
    </p:spTree>
    <p:extLst>
      <p:ext uri="{BB962C8B-B14F-4D97-AF65-F5344CB8AC3E}">
        <p14:creationId xmlns:p14="http://schemas.microsoft.com/office/powerpoint/2010/main" val="2395190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1F63E1B-F6A9-433D-B4DD-32DC1F3DBEDE}" type="datetime1">
              <a:rPr lang="ru-RU" smtClean="0"/>
              <a:t>07.12.2014</a:t>
            </a:fld>
            <a:endParaRPr lang="ru-RU"/>
          </a:p>
        </p:txBody>
      </p:sp>
      <p:sp>
        <p:nvSpPr>
          <p:cNvPr id="6" name="Нижний колонтитул 5"/>
          <p:cNvSpPr>
            <a:spLocks noGrp="1"/>
          </p:cNvSpPr>
          <p:nvPr>
            <p:ph type="ftr" sz="quarter" idx="11"/>
          </p:nvPr>
        </p:nvSpPr>
        <p:spPr/>
        <p:txBody>
          <a:bodyPr/>
          <a:lstStyle/>
          <a:p>
            <a:r>
              <a:rPr lang="en-GB" smtClean="0"/>
              <a:t>E.Koshurnikv, Julich, 9.12.2014</a:t>
            </a:r>
            <a:endParaRPr lang="ru-RU"/>
          </a:p>
        </p:txBody>
      </p:sp>
      <p:sp>
        <p:nvSpPr>
          <p:cNvPr id="7" name="Номер слайда 6"/>
          <p:cNvSpPr>
            <a:spLocks noGrp="1"/>
          </p:cNvSpPr>
          <p:nvPr>
            <p:ph type="sldNum" sz="quarter" idx="12"/>
          </p:nvPr>
        </p:nvSpPr>
        <p:spPr/>
        <p:txBody>
          <a:bodyPr/>
          <a:lstStyle/>
          <a:p>
            <a:fld id="{30E7B55E-BB14-4AA8-8B21-643004AD1E29}" type="slidenum">
              <a:rPr lang="ru-RU" smtClean="0"/>
              <a:t>‹#›</a:t>
            </a:fld>
            <a:endParaRPr lang="ru-RU"/>
          </a:p>
        </p:txBody>
      </p:sp>
    </p:spTree>
    <p:extLst>
      <p:ext uri="{BB962C8B-B14F-4D97-AF65-F5344CB8AC3E}">
        <p14:creationId xmlns:p14="http://schemas.microsoft.com/office/powerpoint/2010/main" val="2348866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E40F6A7-931D-443E-9869-5EF4A8D65409}" type="datetime1">
              <a:rPr lang="ru-RU" smtClean="0"/>
              <a:t>07.12.2014</a:t>
            </a:fld>
            <a:endParaRPr lang="ru-RU"/>
          </a:p>
        </p:txBody>
      </p:sp>
      <p:sp>
        <p:nvSpPr>
          <p:cNvPr id="6" name="Нижний колонтитул 5"/>
          <p:cNvSpPr>
            <a:spLocks noGrp="1"/>
          </p:cNvSpPr>
          <p:nvPr>
            <p:ph type="ftr" sz="quarter" idx="11"/>
          </p:nvPr>
        </p:nvSpPr>
        <p:spPr/>
        <p:txBody>
          <a:bodyPr/>
          <a:lstStyle/>
          <a:p>
            <a:r>
              <a:rPr lang="en-GB" smtClean="0"/>
              <a:t>E.Koshurnikv, Julich, 9.12.2014</a:t>
            </a:r>
            <a:endParaRPr lang="ru-RU"/>
          </a:p>
        </p:txBody>
      </p:sp>
      <p:sp>
        <p:nvSpPr>
          <p:cNvPr id="7" name="Номер слайда 6"/>
          <p:cNvSpPr>
            <a:spLocks noGrp="1"/>
          </p:cNvSpPr>
          <p:nvPr>
            <p:ph type="sldNum" sz="quarter" idx="12"/>
          </p:nvPr>
        </p:nvSpPr>
        <p:spPr/>
        <p:txBody>
          <a:bodyPr/>
          <a:lstStyle/>
          <a:p>
            <a:fld id="{30E7B55E-BB14-4AA8-8B21-643004AD1E29}" type="slidenum">
              <a:rPr lang="ru-RU" smtClean="0"/>
              <a:t>‹#›</a:t>
            </a:fld>
            <a:endParaRPr lang="ru-RU"/>
          </a:p>
        </p:txBody>
      </p:sp>
    </p:spTree>
    <p:extLst>
      <p:ext uri="{BB962C8B-B14F-4D97-AF65-F5344CB8AC3E}">
        <p14:creationId xmlns:p14="http://schemas.microsoft.com/office/powerpoint/2010/main" val="349042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069FF5-B35A-482E-882A-363CF2D7A07D}" type="datetime1">
              <a:rPr lang="ru-RU" smtClean="0"/>
              <a:t>07.12.2014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E.Koshurnikv, Julich, 9.12.2014</a:t>
            </a: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7B55E-BB14-4AA8-8B21-643004AD1E29}" type="slidenum">
              <a:rPr lang="ru-RU" smtClean="0"/>
              <a:t>‹#›</a:t>
            </a:fld>
            <a:endParaRPr lang="ru-RU"/>
          </a:p>
        </p:txBody>
      </p:sp>
    </p:spTree>
    <p:extLst>
      <p:ext uri="{BB962C8B-B14F-4D97-AF65-F5344CB8AC3E}">
        <p14:creationId xmlns:p14="http://schemas.microsoft.com/office/powerpoint/2010/main" val="1133471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wmf"/></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7601" y="2639684"/>
            <a:ext cx="7772400" cy="1771650"/>
          </a:xfrm>
        </p:spPr>
        <p:txBody>
          <a:bodyPr>
            <a:normAutofit fontScale="90000"/>
          </a:bodyPr>
          <a:lstStyle/>
          <a:p>
            <a:r>
              <a:rPr lang="en-US" sz="3600" b="1" dirty="0" smtClean="0">
                <a:solidFill>
                  <a:srgbClr val="C00000"/>
                </a:solidFill>
                <a:effectLst>
                  <a:outerShdw blurRad="38100" dist="38100" dir="2700000" algn="tl">
                    <a:srgbClr val="000000">
                      <a:alpha val="43137"/>
                    </a:srgbClr>
                  </a:outerShdw>
                </a:effectLst>
              </a:rPr>
              <a:t>Status </a:t>
            </a:r>
            <a:r>
              <a:rPr lang="en-US" sz="3600" b="1" dirty="0">
                <a:solidFill>
                  <a:srgbClr val="C00000"/>
                </a:solidFill>
                <a:effectLst>
                  <a:outerShdw blurRad="38100" dist="38100" dir="2700000" algn="tl">
                    <a:srgbClr val="000000">
                      <a:alpha val="43137"/>
                    </a:srgbClr>
                  </a:outerShdw>
                </a:effectLst>
              </a:rPr>
              <a:t>of </a:t>
            </a:r>
            <a:r>
              <a:rPr lang="en-US" sz="3600" b="1" dirty="0" smtClean="0">
                <a:solidFill>
                  <a:srgbClr val="C00000"/>
                </a:solidFill>
                <a:effectLst>
                  <a:outerShdw blurRad="38100" dist="38100" dir="2700000" algn="tl">
                    <a:srgbClr val="000000">
                      <a:alpha val="43137"/>
                    </a:srgbClr>
                  </a:outerShdw>
                </a:effectLst>
              </a:rPr>
              <a:t>work </a:t>
            </a:r>
            <a:br>
              <a:rPr lang="en-US" sz="3600" b="1" dirty="0" smtClean="0">
                <a:solidFill>
                  <a:srgbClr val="C00000"/>
                </a:solidFill>
                <a:effectLst>
                  <a:outerShdw blurRad="38100" dist="38100" dir="2700000" algn="tl">
                    <a:srgbClr val="000000">
                      <a:alpha val="43137"/>
                    </a:srgbClr>
                  </a:outerShdw>
                </a:effectLst>
              </a:rPr>
            </a:br>
            <a:r>
              <a:rPr lang="ru-RU" sz="3600" b="1" dirty="0" smtClean="0">
                <a:solidFill>
                  <a:srgbClr val="C00000"/>
                </a:solidFill>
                <a:effectLst>
                  <a:outerShdw blurRad="38100" dist="38100" dir="2700000" algn="tl">
                    <a:srgbClr val="000000">
                      <a:alpha val="43137"/>
                    </a:srgbClr>
                  </a:outerShdw>
                </a:effectLst>
              </a:rPr>
              <a:t>(</a:t>
            </a:r>
            <a:r>
              <a:rPr lang="en-US" sz="3600" b="1" dirty="0" smtClean="0">
                <a:solidFill>
                  <a:srgbClr val="C00000"/>
                </a:solidFill>
                <a:effectLst>
                  <a:outerShdw blurRad="38100" dist="38100" dir="2700000" algn="tl">
                    <a:srgbClr val="000000">
                      <a:alpha val="43137"/>
                    </a:srgbClr>
                  </a:outerShdw>
                </a:effectLst>
              </a:rPr>
              <a:t>cryostat, control Dewar, cooling system). </a:t>
            </a:r>
            <a:r>
              <a:rPr lang="ru-RU" sz="3600" b="1" dirty="0" smtClean="0">
                <a:solidFill>
                  <a:srgbClr val="C00000"/>
                </a:solidFill>
                <a:effectLst>
                  <a:outerShdw blurRad="38100" dist="38100" dir="2700000" algn="tl">
                    <a:srgbClr val="000000">
                      <a:alpha val="43137"/>
                    </a:srgbClr>
                  </a:outerShdw>
                </a:effectLst>
              </a:rPr>
              <a:t/>
            </a:r>
            <a:br>
              <a:rPr lang="ru-RU" sz="3600" b="1" dirty="0" smtClean="0">
                <a:solidFill>
                  <a:srgbClr val="C00000"/>
                </a:solidFill>
                <a:effectLst>
                  <a:outerShdw blurRad="38100" dist="38100" dir="2700000" algn="tl">
                    <a:srgbClr val="000000">
                      <a:alpha val="43137"/>
                    </a:srgbClr>
                  </a:outerShdw>
                </a:effectLst>
              </a:rPr>
            </a:br>
            <a:r>
              <a:rPr lang="en-US" sz="3600" b="1" dirty="0" smtClean="0">
                <a:solidFill>
                  <a:srgbClr val="C00000"/>
                </a:solidFill>
                <a:effectLst>
                  <a:outerShdw blurRad="38100" dist="38100" dir="2700000" algn="tl">
                    <a:srgbClr val="000000">
                      <a:alpha val="43137"/>
                    </a:srgbClr>
                  </a:outerShdw>
                </a:effectLst>
              </a:rPr>
              <a:t>Plans for 2015</a:t>
            </a:r>
            <a:endParaRPr lang="ru-RU" sz="3600" b="1" dirty="0">
              <a:solidFill>
                <a:srgbClr val="C00000"/>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1388853" y="4817853"/>
            <a:ext cx="6400800" cy="1384539"/>
          </a:xfrm>
        </p:spPr>
        <p:txBody>
          <a:bodyPr>
            <a:normAutofit fontScale="92500" lnSpcReduction="10000"/>
          </a:bodyPr>
          <a:lstStyle/>
          <a:p>
            <a:r>
              <a:rPr lang="en-US" dirty="0" smtClean="0"/>
              <a:t>Evgeny Koshurnikov, </a:t>
            </a:r>
          </a:p>
          <a:p>
            <a:r>
              <a:rPr lang="en-US" sz="2800" dirty="0" err="1" smtClean="0"/>
              <a:t>Jülich</a:t>
            </a:r>
            <a:r>
              <a:rPr lang="en-US" sz="2800" dirty="0" smtClean="0"/>
              <a:t> </a:t>
            </a:r>
          </a:p>
          <a:p>
            <a:r>
              <a:rPr lang="en-US" sz="2800" dirty="0" smtClean="0"/>
              <a:t>December 9, 2014</a:t>
            </a:r>
            <a:endParaRPr lang="ru-RU" sz="2800" dirty="0"/>
          </a:p>
        </p:txBody>
      </p:sp>
      <p:sp>
        <p:nvSpPr>
          <p:cNvPr id="4" name="Прямоугольник 3"/>
          <p:cNvSpPr/>
          <p:nvPr/>
        </p:nvSpPr>
        <p:spPr>
          <a:xfrm>
            <a:off x="2195736" y="309513"/>
            <a:ext cx="4968551" cy="701731"/>
          </a:xfrm>
          <a:prstGeom prst="rect">
            <a:avLst/>
          </a:prstGeom>
        </p:spPr>
        <p:txBody>
          <a:bodyPr wrap="square">
            <a:spAutoFit/>
          </a:bodyPr>
          <a:lstStyle/>
          <a:p>
            <a:pPr lvl="0" algn="ctr">
              <a:spcBef>
                <a:spcPct val="20000"/>
              </a:spcBef>
            </a:pPr>
            <a:r>
              <a:rPr lang="en-US" i="1" dirty="0">
                <a:solidFill>
                  <a:prstClr val="black">
                    <a:tint val="75000"/>
                  </a:prstClr>
                </a:solidFill>
              </a:rPr>
              <a:t>Joint Institute for Nuclear Research  (</a:t>
            </a:r>
            <a:r>
              <a:rPr lang="en-US" i="1" dirty="0" err="1">
                <a:solidFill>
                  <a:prstClr val="black">
                    <a:tint val="75000"/>
                  </a:prstClr>
                </a:solidFill>
              </a:rPr>
              <a:t>Dubna</a:t>
            </a:r>
            <a:r>
              <a:rPr lang="en-US" dirty="0">
                <a:solidFill>
                  <a:prstClr val="black">
                    <a:tint val="75000"/>
                  </a:prstClr>
                </a:solidFill>
              </a:rPr>
              <a:t>)</a:t>
            </a:r>
            <a:endParaRPr lang="ru-RU" dirty="0">
              <a:solidFill>
                <a:prstClr val="black">
                  <a:tint val="75000"/>
                </a:prstClr>
              </a:solidFill>
            </a:endParaRPr>
          </a:p>
          <a:p>
            <a:pPr lvl="0" algn="ctr">
              <a:spcBef>
                <a:spcPct val="20000"/>
              </a:spcBef>
            </a:pPr>
            <a:endParaRPr lang="en-US" dirty="0">
              <a:solidFill>
                <a:prstClr val="black">
                  <a:tint val="75000"/>
                </a:prstClr>
              </a:solidFill>
            </a:endParaRPr>
          </a:p>
        </p:txBody>
      </p:sp>
      <p:pic>
        <p:nvPicPr>
          <p:cNvPr id="7" name="Picture 4" descr="JINR_log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920" y="295742"/>
            <a:ext cx="7921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5220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15853"/>
          </a:xfrm>
        </p:spPr>
        <p:txBody>
          <a:bodyPr>
            <a:normAutofit/>
          </a:bodyPr>
          <a:lstStyle/>
          <a:p>
            <a:r>
              <a:rPr lang="en-US" sz="2800" b="1" dirty="0" smtClean="0">
                <a:solidFill>
                  <a:schemeClr val="accent2"/>
                </a:solidFill>
                <a:effectLst>
                  <a:outerShdw blurRad="38100" dist="38100" dir="2700000" algn="tl">
                    <a:srgbClr val="000000">
                      <a:alpha val="43137"/>
                    </a:srgbClr>
                  </a:outerShdw>
                </a:effectLst>
              </a:rPr>
              <a:t>FE model of the cryostat with cold mass.</a:t>
            </a:r>
            <a:br>
              <a:rPr lang="en-US" sz="2800" b="1" dirty="0" smtClean="0">
                <a:solidFill>
                  <a:schemeClr val="accent2"/>
                </a:solidFill>
                <a:effectLst>
                  <a:outerShdw blurRad="38100" dist="38100" dir="2700000" algn="tl">
                    <a:srgbClr val="000000">
                      <a:alpha val="43137"/>
                    </a:srgbClr>
                  </a:outerShdw>
                </a:effectLst>
              </a:rPr>
            </a:br>
            <a:r>
              <a:rPr lang="en-US" sz="2800" b="1" dirty="0" smtClean="0">
                <a:solidFill>
                  <a:schemeClr val="accent2"/>
                </a:solidFill>
                <a:effectLst>
                  <a:outerShdw blurRad="38100" dist="38100" dir="2700000" algn="tl">
                    <a:srgbClr val="000000">
                      <a:alpha val="43137"/>
                    </a:srgbClr>
                  </a:outerShdw>
                </a:effectLst>
              </a:rPr>
              <a:t> Load Cases</a:t>
            </a:r>
            <a:endParaRPr lang="ru-RU" sz="2800" b="1" dirty="0">
              <a:solidFill>
                <a:schemeClr val="accent2"/>
              </a:solidFill>
              <a:effectLst>
                <a:outerShdw blurRad="38100" dist="38100" dir="2700000" algn="tl">
                  <a:srgbClr val="000000">
                    <a:alpha val="43137"/>
                  </a:srgbClr>
                </a:outerShdw>
              </a:effectLst>
            </a:endParaRPr>
          </a:p>
        </p:txBody>
      </p:sp>
      <p:sp>
        <p:nvSpPr>
          <p:cNvPr id="4" name="Нижний колонтитул 3"/>
          <p:cNvSpPr>
            <a:spLocks noGrp="1"/>
          </p:cNvSpPr>
          <p:nvPr>
            <p:ph type="ftr" sz="quarter" idx="11"/>
          </p:nvPr>
        </p:nvSpPr>
        <p:spPr/>
        <p:txBody>
          <a:bodyPr/>
          <a:lstStyle/>
          <a:p>
            <a:r>
              <a:rPr lang="en-GB" smtClean="0"/>
              <a:t>E.Koshurnikv, Julich, 9.12.2014</a:t>
            </a:r>
            <a:endParaRPr lang="ru-RU"/>
          </a:p>
        </p:txBody>
      </p:sp>
      <p:sp>
        <p:nvSpPr>
          <p:cNvPr id="5" name="Номер слайда 4"/>
          <p:cNvSpPr>
            <a:spLocks noGrp="1"/>
          </p:cNvSpPr>
          <p:nvPr>
            <p:ph type="sldNum" sz="quarter" idx="12"/>
          </p:nvPr>
        </p:nvSpPr>
        <p:spPr/>
        <p:txBody>
          <a:bodyPr/>
          <a:lstStyle/>
          <a:p>
            <a:fld id="{30E7B55E-BB14-4AA8-8B21-643004AD1E29}" type="slidenum">
              <a:rPr lang="ru-RU" smtClean="0"/>
              <a:t>10</a:t>
            </a:fld>
            <a:endParaRPr lang="ru-RU"/>
          </a:p>
        </p:txBody>
      </p:sp>
      <p:pic>
        <p:nvPicPr>
          <p:cNvPr id="8" name="Объект 7"/>
          <p:cNvPicPr>
            <a:picLocks noGrp="1"/>
          </p:cNvPicPr>
          <p:nvPr>
            <p:ph idx="1"/>
          </p:nvPr>
        </p:nvPicPr>
        <p:blipFill>
          <a:blip r:embed="rId2"/>
          <a:stretch>
            <a:fillRect/>
          </a:stretch>
        </p:blipFill>
        <p:spPr>
          <a:xfrm>
            <a:off x="116182" y="2231336"/>
            <a:ext cx="4171641" cy="4133850"/>
          </a:xfrm>
          <a:prstGeom prst="rect">
            <a:avLst/>
          </a:prstGeom>
        </p:spPr>
      </p:pic>
      <p:graphicFrame>
        <p:nvGraphicFramePr>
          <p:cNvPr id="9" name="Объект 5"/>
          <p:cNvGraphicFramePr>
            <a:graphicFrameLocks/>
          </p:cNvGraphicFramePr>
          <p:nvPr>
            <p:extLst>
              <p:ext uri="{D42A27DB-BD31-4B8C-83A1-F6EECF244321}">
                <p14:modId xmlns:p14="http://schemas.microsoft.com/office/powerpoint/2010/main" val="2269287610"/>
              </p:ext>
            </p:extLst>
          </p:nvPr>
        </p:nvGraphicFramePr>
        <p:xfrm>
          <a:off x="4306278" y="2213821"/>
          <a:ext cx="4672566" cy="4206240"/>
        </p:xfrm>
        <a:graphic>
          <a:graphicData uri="http://schemas.openxmlformats.org/drawingml/2006/table">
            <a:tbl>
              <a:tblPr firstRow="1" firstCol="1" bandRow="1">
                <a:tableStyleId>{5C22544A-7EE6-4342-B048-85BDC9FD1C3A}</a:tableStyleId>
              </a:tblPr>
              <a:tblGrid>
                <a:gridCol w="1004767"/>
                <a:gridCol w="3667799"/>
              </a:tblGrid>
              <a:tr h="337456">
                <a:tc>
                  <a:txBody>
                    <a:bodyPr/>
                    <a:lstStyle/>
                    <a:p>
                      <a:pPr algn="ctr">
                        <a:lnSpc>
                          <a:spcPct val="115000"/>
                        </a:lnSpc>
                        <a:spcAft>
                          <a:spcPts val="0"/>
                        </a:spcAft>
                      </a:pPr>
                      <a:r>
                        <a:rPr lang="en-US" sz="2000" dirty="0" smtClean="0">
                          <a:effectLst/>
                        </a:rPr>
                        <a:t>Load Case</a:t>
                      </a:r>
                      <a:endParaRPr lang="ru-RU"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000" dirty="0" smtClean="0">
                          <a:effectLst/>
                        </a:rPr>
                        <a:t>Loading sequence during the FE computations</a:t>
                      </a:r>
                      <a:endParaRPr lang="ru-RU" sz="2000" dirty="0">
                        <a:effectLst/>
                        <a:latin typeface="Calibri"/>
                        <a:ea typeface="Calibri"/>
                        <a:cs typeface="Times New Roman"/>
                      </a:endParaRPr>
                    </a:p>
                  </a:txBody>
                  <a:tcPr marL="68580" marR="68580" marT="0" marB="0" anchor="ctr"/>
                </a:tc>
              </a:tr>
              <a:tr h="337456">
                <a:tc>
                  <a:txBody>
                    <a:bodyPr/>
                    <a:lstStyle/>
                    <a:p>
                      <a:pPr algn="ctr">
                        <a:lnSpc>
                          <a:spcPct val="115000"/>
                        </a:lnSpc>
                        <a:spcAft>
                          <a:spcPts val="0"/>
                        </a:spcAft>
                      </a:pPr>
                      <a:r>
                        <a:rPr lang="ru-RU" sz="2000" dirty="0">
                          <a:effectLst/>
                        </a:rPr>
                        <a:t>1</a:t>
                      </a:r>
                      <a:endParaRPr lang="ru-RU" sz="20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2000" dirty="0" smtClean="0">
                          <a:effectLst/>
                          <a:latin typeface="+mn-lt"/>
                          <a:ea typeface="+mn-ea"/>
                          <a:cs typeface="+mn-cs"/>
                        </a:rPr>
                        <a:t>Initial</a:t>
                      </a:r>
                      <a:r>
                        <a:rPr lang="en-US" sz="2000" baseline="0" dirty="0" smtClean="0">
                          <a:effectLst/>
                          <a:latin typeface="+mn-lt"/>
                          <a:ea typeface="+mn-ea"/>
                          <a:cs typeface="+mn-cs"/>
                        </a:rPr>
                        <a:t> tightening of the suspension ties</a:t>
                      </a:r>
                      <a:endParaRPr lang="ru-RU" sz="2000" dirty="0">
                        <a:effectLst/>
                        <a:latin typeface="Calibri"/>
                        <a:ea typeface="Calibri"/>
                        <a:cs typeface="Times New Roman"/>
                      </a:endParaRPr>
                    </a:p>
                  </a:txBody>
                  <a:tcPr marL="68580" marR="68580" marT="0" marB="0"/>
                </a:tc>
              </a:tr>
              <a:tr h="674911">
                <a:tc>
                  <a:txBody>
                    <a:bodyPr/>
                    <a:lstStyle/>
                    <a:p>
                      <a:pPr algn="ctr">
                        <a:lnSpc>
                          <a:spcPct val="115000"/>
                        </a:lnSpc>
                        <a:spcAft>
                          <a:spcPts val="0"/>
                        </a:spcAft>
                      </a:pPr>
                      <a:r>
                        <a:rPr lang="ru-RU" sz="2000" dirty="0">
                          <a:effectLst/>
                        </a:rPr>
                        <a:t>2</a:t>
                      </a:r>
                      <a:endParaRPr lang="ru-RU" sz="2000" dirty="0">
                        <a:effectLst/>
                        <a:latin typeface="Calibri"/>
                        <a:ea typeface="Calibri"/>
                        <a:cs typeface="Times New Roman"/>
                      </a:endParaRPr>
                    </a:p>
                  </a:txBody>
                  <a:tcPr marL="68580" marR="68580"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000" dirty="0" smtClean="0">
                          <a:effectLst/>
                          <a:latin typeface="+mn-lt"/>
                          <a:ea typeface="+mn-ea"/>
                          <a:cs typeface="+mn-cs"/>
                        </a:rPr>
                        <a:t>+ </a:t>
                      </a:r>
                      <a:r>
                        <a:rPr lang="en-US" sz="2000" dirty="0" smtClean="0">
                          <a:effectLst/>
                        </a:rPr>
                        <a:t>application of the weight loads + external</a:t>
                      </a:r>
                      <a:r>
                        <a:rPr lang="en-US" sz="2000" baseline="0" dirty="0" smtClean="0">
                          <a:effectLst/>
                        </a:rPr>
                        <a:t> pressure on the </a:t>
                      </a:r>
                      <a:r>
                        <a:rPr lang="en-US" sz="2000" baseline="0" dirty="0" err="1" smtClean="0">
                          <a:effectLst/>
                        </a:rPr>
                        <a:t>vaccum</a:t>
                      </a:r>
                      <a:r>
                        <a:rPr lang="en-US" sz="2000" baseline="0" dirty="0" smtClean="0">
                          <a:effectLst/>
                        </a:rPr>
                        <a:t>  shell</a:t>
                      </a:r>
                      <a:r>
                        <a:rPr lang="en-US" sz="2000" dirty="0" smtClean="0">
                          <a:effectLst/>
                        </a:rPr>
                        <a:t> </a:t>
                      </a:r>
                      <a:endParaRPr lang="ru-RU" sz="2000" dirty="0">
                        <a:effectLst/>
                        <a:latin typeface="Calibri"/>
                        <a:ea typeface="Calibri"/>
                        <a:cs typeface="Times New Roman"/>
                      </a:endParaRPr>
                    </a:p>
                  </a:txBody>
                  <a:tcPr marL="68580" marR="68580" marT="0" marB="0"/>
                </a:tc>
              </a:tr>
              <a:tr h="337456">
                <a:tc>
                  <a:txBody>
                    <a:bodyPr/>
                    <a:lstStyle/>
                    <a:p>
                      <a:pPr algn="ctr">
                        <a:lnSpc>
                          <a:spcPct val="115000"/>
                        </a:lnSpc>
                        <a:spcAft>
                          <a:spcPts val="0"/>
                        </a:spcAft>
                      </a:pPr>
                      <a:r>
                        <a:rPr lang="ru-RU" sz="2000" dirty="0">
                          <a:effectLst/>
                        </a:rPr>
                        <a:t>3</a:t>
                      </a:r>
                      <a:endParaRPr lang="ru-RU" sz="2000" dirty="0">
                        <a:effectLst/>
                        <a:latin typeface="Calibri"/>
                        <a:ea typeface="Calibri"/>
                        <a:cs typeface="Times New Roman"/>
                      </a:endParaRPr>
                    </a:p>
                  </a:txBody>
                  <a:tcPr marL="68580" marR="68580"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000" dirty="0" smtClean="0">
                          <a:effectLst/>
                        </a:rPr>
                        <a:t>+ temperature loads</a:t>
                      </a:r>
                      <a:endParaRPr lang="ru-RU" sz="2000" dirty="0">
                        <a:effectLst/>
                        <a:latin typeface="Calibri"/>
                        <a:ea typeface="Calibri"/>
                        <a:cs typeface="Times New Roman"/>
                      </a:endParaRPr>
                    </a:p>
                  </a:txBody>
                  <a:tcPr marL="68580" marR="68580" marT="0" marB="0"/>
                </a:tc>
              </a:tr>
              <a:tr h="674911">
                <a:tc>
                  <a:txBody>
                    <a:bodyPr/>
                    <a:lstStyle/>
                    <a:p>
                      <a:pPr algn="ctr">
                        <a:lnSpc>
                          <a:spcPct val="115000"/>
                        </a:lnSpc>
                        <a:spcAft>
                          <a:spcPts val="0"/>
                        </a:spcAft>
                      </a:pPr>
                      <a:r>
                        <a:rPr lang="ru-RU" sz="2000">
                          <a:effectLst/>
                        </a:rPr>
                        <a:t>4</a:t>
                      </a:r>
                      <a:endParaRPr lang="ru-RU" sz="2000">
                        <a:effectLst/>
                        <a:latin typeface="Calibri"/>
                        <a:ea typeface="Calibri"/>
                        <a:cs typeface="Times New Roman"/>
                      </a:endParaRPr>
                    </a:p>
                  </a:txBody>
                  <a:tcPr marL="68580" marR="68580"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000" dirty="0" smtClean="0">
                          <a:effectLst/>
                        </a:rPr>
                        <a:t>+ decentering axial and radial magnetic forces </a:t>
                      </a:r>
                      <a:r>
                        <a:rPr lang="en-US" sz="2000" kern="1200" dirty="0" err="1" smtClean="0">
                          <a:solidFill>
                            <a:schemeClr val="dk1"/>
                          </a:solidFill>
                          <a:effectLst/>
                          <a:latin typeface="+mn-lt"/>
                          <a:ea typeface="+mn-ea"/>
                          <a:cs typeface="+mn-cs"/>
                        </a:rPr>
                        <a:t>F</a:t>
                      </a:r>
                      <a:r>
                        <a:rPr lang="en-US" sz="2000" kern="1200" baseline="-25000" dirty="0" err="1" smtClean="0">
                          <a:solidFill>
                            <a:schemeClr val="dk1"/>
                          </a:solidFill>
                          <a:effectLst/>
                          <a:latin typeface="+mn-lt"/>
                          <a:ea typeface="+mn-ea"/>
                          <a:cs typeface="+mn-cs"/>
                        </a:rPr>
                        <a:t>mz</a:t>
                      </a:r>
                      <a:r>
                        <a:rPr lang="ru-RU" sz="2000" kern="1200" dirty="0" smtClean="0">
                          <a:solidFill>
                            <a:schemeClr val="dk1"/>
                          </a:solidFill>
                          <a:effectLst/>
                          <a:latin typeface="+mn-lt"/>
                          <a:ea typeface="+mn-ea"/>
                          <a:cs typeface="+mn-cs"/>
                        </a:rPr>
                        <a:t> = -</a:t>
                      </a:r>
                      <a:r>
                        <a:rPr lang="en-US" sz="2000" kern="1200" dirty="0" smtClean="0">
                          <a:solidFill>
                            <a:schemeClr val="dk1"/>
                          </a:solidFill>
                          <a:effectLst/>
                          <a:latin typeface="+mn-lt"/>
                          <a:ea typeface="+mn-ea"/>
                          <a:cs typeface="+mn-cs"/>
                        </a:rPr>
                        <a:t>1</a:t>
                      </a:r>
                      <a:r>
                        <a:rPr lang="ru-RU" sz="2000" kern="1200" dirty="0" smtClean="0">
                          <a:solidFill>
                            <a:schemeClr val="dk1"/>
                          </a:solidFill>
                          <a:effectLst/>
                          <a:latin typeface="+mn-lt"/>
                          <a:ea typeface="+mn-ea"/>
                          <a:cs typeface="+mn-cs"/>
                        </a:rPr>
                        <a:t>40</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kN</a:t>
                      </a:r>
                      <a:r>
                        <a:rPr lang="en-US" sz="2000" kern="1200" dirty="0" smtClean="0">
                          <a:solidFill>
                            <a:schemeClr val="dk1"/>
                          </a:solidFill>
                          <a:effectLst/>
                          <a:latin typeface="+mn-lt"/>
                          <a:ea typeface="+mn-ea"/>
                          <a:cs typeface="+mn-cs"/>
                        </a:rPr>
                        <a:t> and </a:t>
                      </a:r>
                      <a:r>
                        <a:rPr lang="en-US" sz="2000" kern="1200" dirty="0" err="1" smtClean="0">
                          <a:solidFill>
                            <a:schemeClr val="dk1"/>
                          </a:solidFill>
                          <a:effectLst/>
                          <a:latin typeface="+mn-lt"/>
                          <a:ea typeface="+mn-ea"/>
                          <a:cs typeface="+mn-cs"/>
                        </a:rPr>
                        <a:t>F</a:t>
                      </a:r>
                      <a:r>
                        <a:rPr lang="en-US" sz="2000" kern="1200" baseline="-25000" dirty="0" err="1" smtClean="0">
                          <a:solidFill>
                            <a:schemeClr val="dk1"/>
                          </a:solidFill>
                          <a:effectLst/>
                          <a:latin typeface="+mn-lt"/>
                          <a:ea typeface="+mn-ea"/>
                          <a:cs typeface="+mn-cs"/>
                        </a:rPr>
                        <a:t>mx</a:t>
                      </a:r>
                      <a:r>
                        <a:rPr lang="ru-RU" sz="2000" kern="1200" dirty="0" smtClean="0">
                          <a:solidFill>
                            <a:schemeClr val="dk1"/>
                          </a:solidFill>
                          <a:effectLst/>
                          <a:latin typeface="+mn-lt"/>
                          <a:ea typeface="+mn-ea"/>
                          <a:cs typeface="+mn-cs"/>
                        </a:rPr>
                        <a:t> = 45</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kN</a:t>
                      </a:r>
                      <a:r>
                        <a:rPr lang="ru-RU" sz="2000" kern="1200" dirty="0" smtClean="0">
                          <a:solidFill>
                            <a:schemeClr val="dk1"/>
                          </a:solidFill>
                          <a:effectLst/>
                          <a:latin typeface="+mn-lt"/>
                          <a:ea typeface="+mn-ea"/>
                          <a:cs typeface="+mn-cs"/>
                        </a:rPr>
                        <a:t> , </a:t>
                      </a:r>
                      <a:r>
                        <a:rPr lang="en-US" sz="2000" kern="1200" dirty="0" smtClean="0">
                          <a:solidFill>
                            <a:schemeClr val="dk1"/>
                          </a:solidFill>
                          <a:effectLst/>
                          <a:latin typeface="+mn-lt"/>
                          <a:ea typeface="+mn-ea"/>
                          <a:cs typeface="+mn-cs"/>
                        </a:rPr>
                        <a:t>seismic</a:t>
                      </a:r>
                      <a:r>
                        <a:rPr lang="en-US" sz="2000" kern="1200" baseline="0" dirty="0" smtClean="0">
                          <a:solidFill>
                            <a:schemeClr val="dk1"/>
                          </a:solidFill>
                          <a:effectLst/>
                          <a:latin typeface="+mn-lt"/>
                          <a:ea typeface="+mn-ea"/>
                          <a:cs typeface="+mn-cs"/>
                        </a:rPr>
                        <a:t> load</a:t>
                      </a:r>
                      <a:r>
                        <a:rPr lang="ru-RU" sz="2000" kern="1200" dirty="0" smtClean="0">
                          <a:solidFill>
                            <a:schemeClr val="dk1"/>
                          </a:solidFill>
                          <a:effectLst/>
                          <a:latin typeface="+mn-lt"/>
                          <a:ea typeface="+mn-ea"/>
                          <a:cs typeface="+mn-cs"/>
                        </a:rPr>
                        <a:t> a</a:t>
                      </a:r>
                      <a:r>
                        <a:rPr lang="en-US" sz="2000" kern="1200" baseline="-25000" dirty="0" err="1" smtClean="0">
                          <a:solidFill>
                            <a:schemeClr val="dk1"/>
                          </a:solidFill>
                          <a:effectLst/>
                          <a:latin typeface="+mn-lt"/>
                          <a:ea typeface="+mn-ea"/>
                          <a:cs typeface="+mn-cs"/>
                        </a:rPr>
                        <a:t>sz</a:t>
                      </a:r>
                      <a:r>
                        <a:rPr lang="ru-RU" sz="2000" kern="1200" dirty="0" smtClean="0">
                          <a:solidFill>
                            <a:schemeClr val="dk1"/>
                          </a:solidFill>
                          <a:effectLst/>
                          <a:latin typeface="+mn-lt"/>
                          <a:ea typeface="+mn-ea"/>
                          <a:cs typeface="+mn-cs"/>
                        </a:rPr>
                        <a:t>= 0,075 </a:t>
                      </a:r>
                      <a:r>
                        <a:rPr lang="en-US" sz="2000" kern="1200" dirty="0" smtClean="0">
                          <a:solidFill>
                            <a:schemeClr val="dk1"/>
                          </a:solidFill>
                          <a:effectLst/>
                          <a:latin typeface="+mn-lt"/>
                          <a:ea typeface="+mn-ea"/>
                          <a:cs typeface="+mn-cs"/>
                        </a:rPr>
                        <a:t>g</a:t>
                      </a:r>
                      <a:r>
                        <a:rPr lang="ru-RU" sz="2000" kern="1200" dirty="0" smtClean="0">
                          <a:solidFill>
                            <a:schemeClr val="dk1"/>
                          </a:solidFill>
                          <a:effectLst/>
                          <a:latin typeface="+mn-lt"/>
                          <a:ea typeface="+mn-ea"/>
                          <a:cs typeface="+mn-cs"/>
                        </a:rPr>
                        <a:t> </a:t>
                      </a:r>
                      <a:endParaRPr lang="ru-RU" sz="2000" dirty="0" smtClean="0">
                        <a:effectLst/>
                        <a:latin typeface="+mn-lt"/>
                        <a:ea typeface="Calibri"/>
                        <a:cs typeface="Times New Roman"/>
                      </a:endParaRPr>
                    </a:p>
                  </a:txBody>
                  <a:tcPr marL="68580" marR="68580" marT="0" marB="0"/>
                </a:tc>
              </a:tr>
            </a:tbl>
          </a:graphicData>
        </a:graphic>
      </p:graphicFrame>
      <p:sp>
        <p:nvSpPr>
          <p:cNvPr id="10" name="Прямоугольник 9"/>
          <p:cNvSpPr/>
          <p:nvPr/>
        </p:nvSpPr>
        <p:spPr>
          <a:xfrm>
            <a:off x="540689" y="1290491"/>
            <a:ext cx="8603311" cy="646331"/>
          </a:xfrm>
          <a:prstGeom prst="rect">
            <a:avLst/>
          </a:prstGeom>
        </p:spPr>
        <p:txBody>
          <a:bodyPr wrap="square">
            <a:spAutoFit/>
          </a:bodyPr>
          <a:lstStyle/>
          <a:p>
            <a:r>
              <a:rPr lang="en-US" dirty="0" smtClean="0">
                <a:solidFill>
                  <a:srgbClr val="FF0000"/>
                </a:solidFill>
              </a:rPr>
              <a:t>For FE computations it was considered 7 load cases in all. The next  sequence </a:t>
            </a:r>
            <a:r>
              <a:rPr lang="en-US" dirty="0">
                <a:solidFill>
                  <a:srgbClr val="FF0000"/>
                </a:solidFill>
              </a:rPr>
              <a:t>of loading </a:t>
            </a:r>
            <a:r>
              <a:rPr lang="en-US" dirty="0" smtClean="0">
                <a:solidFill>
                  <a:srgbClr val="FF0000"/>
                </a:solidFill>
              </a:rPr>
              <a:t>is </a:t>
            </a:r>
            <a:r>
              <a:rPr lang="en-US" dirty="0">
                <a:solidFill>
                  <a:srgbClr val="FF0000"/>
                </a:solidFill>
              </a:rPr>
              <a:t>the most dangerous for suspension units of the cold mass</a:t>
            </a:r>
            <a:endParaRPr lang="ru-RU" dirty="0">
              <a:solidFill>
                <a:srgbClr val="FF0000"/>
              </a:solidFill>
            </a:endParaRPr>
          </a:p>
        </p:txBody>
      </p:sp>
    </p:spTree>
    <p:extLst>
      <p:ext uri="{BB962C8B-B14F-4D97-AF65-F5344CB8AC3E}">
        <p14:creationId xmlns:p14="http://schemas.microsoft.com/office/powerpoint/2010/main" val="3263176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82885"/>
          </a:xfrm>
        </p:spPr>
        <p:txBody>
          <a:bodyPr>
            <a:normAutofit/>
          </a:bodyPr>
          <a:lstStyle/>
          <a:p>
            <a:r>
              <a:rPr lang="en-US" sz="2000" b="1" dirty="0" smtClean="0">
                <a:solidFill>
                  <a:schemeClr val="accent2"/>
                </a:solidFill>
                <a:effectLst>
                  <a:outerShdw blurRad="38100" dist="38100" dir="2700000" algn="tl">
                    <a:srgbClr val="000000">
                      <a:alpha val="43137"/>
                    </a:srgbClr>
                  </a:outerShdw>
                </a:effectLst>
              </a:rPr>
              <a:t>Design Criteria for the ties of the suspension system in </a:t>
            </a:r>
            <a:r>
              <a:rPr lang="en-US" sz="2000" b="1" dirty="0">
                <a:solidFill>
                  <a:schemeClr val="accent2"/>
                </a:solidFill>
                <a:effectLst>
                  <a:outerShdw blurRad="38100" dist="38100" dir="2700000" algn="tl">
                    <a:srgbClr val="000000">
                      <a:alpha val="43137"/>
                    </a:srgbClr>
                  </a:outerShdw>
                </a:effectLst>
              </a:rPr>
              <a:t>accordance </a:t>
            </a:r>
            <a:r>
              <a:rPr lang="en-US" sz="2000" b="1" dirty="0" smtClean="0">
                <a:solidFill>
                  <a:schemeClr val="accent2"/>
                </a:solidFill>
                <a:effectLst>
                  <a:outerShdw blurRad="38100" dist="38100" dir="2700000" algn="tl">
                    <a:srgbClr val="000000">
                      <a:alpha val="43137"/>
                    </a:srgbClr>
                  </a:outerShdw>
                </a:effectLst>
              </a:rPr>
              <a:t>with the codes </a:t>
            </a:r>
            <a:r>
              <a:rPr lang="en-US" sz="2000" b="1" dirty="0">
                <a:solidFill>
                  <a:schemeClr val="accent2"/>
                </a:solidFill>
                <a:effectLst>
                  <a:outerShdw blurRad="38100" dist="38100" dir="2700000" algn="tl">
                    <a:srgbClr val="000000">
                      <a:alpha val="43137"/>
                    </a:srgbClr>
                  </a:outerShdw>
                </a:effectLst>
              </a:rPr>
              <a:t>of structural design</a:t>
            </a:r>
            <a:endParaRPr lang="ru-RU" sz="2000" b="1" dirty="0">
              <a:solidFill>
                <a:schemeClr val="accent2"/>
              </a:solidFill>
              <a:effectLst>
                <a:outerShdw blurRad="38100" dist="38100" dir="2700000" algn="tl">
                  <a:srgbClr val="000000">
                    <a:alpha val="43137"/>
                  </a:srgbClr>
                </a:outerShdw>
              </a:effectLst>
            </a:endParaRPr>
          </a:p>
        </p:txBody>
      </p:sp>
      <p:sp>
        <p:nvSpPr>
          <p:cNvPr id="4" name="Нижний колонтитул 3"/>
          <p:cNvSpPr>
            <a:spLocks noGrp="1"/>
          </p:cNvSpPr>
          <p:nvPr>
            <p:ph type="ftr" sz="quarter" idx="11"/>
          </p:nvPr>
        </p:nvSpPr>
        <p:spPr/>
        <p:txBody>
          <a:bodyPr/>
          <a:lstStyle/>
          <a:p>
            <a:r>
              <a:rPr lang="en-GB" smtClean="0"/>
              <a:t>E.Koshurnikv, Julich, 9.12.2014</a:t>
            </a:r>
            <a:endParaRPr lang="ru-RU"/>
          </a:p>
        </p:txBody>
      </p:sp>
      <p:sp>
        <p:nvSpPr>
          <p:cNvPr id="5" name="Номер слайда 4"/>
          <p:cNvSpPr>
            <a:spLocks noGrp="1"/>
          </p:cNvSpPr>
          <p:nvPr>
            <p:ph type="sldNum" sz="quarter" idx="12"/>
          </p:nvPr>
        </p:nvSpPr>
        <p:spPr/>
        <p:txBody>
          <a:bodyPr/>
          <a:lstStyle/>
          <a:p>
            <a:fld id="{30E7B55E-BB14-4AA8-8B21-643004AD1E29}" type="slidenum">
              <a:rPr lang="ru-RU" smtClean="0"/>
              <a:t>11</a:t>
            </a:fld>
            <a:endParaRPr lang="ru-RU"/>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0" name="Прямоугольник 9"/>
          <p:cNvSpPr/>
          <p:nvPr/>
        </p:nvSpPr>
        <p:spPr>
          <a:xfrm>
            <a:off x="352456" y="1055640"/>
            <a:ext cx="8264157" cy="792781"/>
          </a:xfrm>
          <a:prstGeom prst="rect">
            <a:avLst/>
          </a:prstGeom>
        </p:spPr>
        <p:txBody>
          <a:bodyPr wrap="square">
            <a:spAutoFit/>
          </a:bodyPr>
          <a:lstStyle/>
          <a:p>
            <a:pPr>
              <a:lnSpc>
                <a:spcPct val="150000"/>
              </a:lnSpc>
            </a:pPr>
            <a:r>
              <a:rPr lang="en-US" sz="1600" dirty="0"/>
              <a:t>The </a:t>
            </a:r>
            <a:r>
              <a:rPr lang="en-US" sz="1600" dirty="0" smtClean="0"/>
              <a:t>nominal </a:t>
            </a:r>
            <a:r>
              <a:rPr lang="en-US" sz="1600" dirty="0"/>
              <a:t>allowable tensile stress </a:t>
            </a:r>
            <a:r>
              <a:rPr lang="en-US" sz="1600" dirty="0" smtClean="0"/>
              <a:t>for the  suspension ties made of </a:t>
            </a:r>
            <a:r>
              <a:rPr lang="en-US" sz="1600" b="1" dirty="0" smtClean="0"/>
              <a:t>Inconel </a:t>
            </a:r>
            <a:r>
              <a:rPr lang="en-US" sz="1600" b="1" dirty="0"/>
              <a:t>718 </a:t>
            </a:r>
            <a:r>
              <a:rPr lang="en-US" sz="1600" dirty="0" smtClean="0"/>
              <a:t>equals </a:t>
            </a:r>
            <a:r>
              <a:rPr lang="en-US" sz="1600" dirty="0"/>
              <a:t>to the nominal allowable stress for fastening elements</a:t>
            </a:r>
            <a:r>
              <a:rPr lang="en-US" sz="1600" dirty="0" smtClean="0"/>
              <a:t>:		</a:t>
            </a:r>
            <a:endParaRPr lang="ru-RU" sz="1600"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4040380168"/>
              </p:ext>
            </p:extLst>
          </p:nvPr>
        </p:nvGraphicFramePr>
        <p:xfrm>
          <a:off x="184498" y="4051720"/>
          <a:ext cx="8775004" cy="2397831"/>
        </p:xfrm>
        <a:graphic>
          <a:graphicData uri="http://schemas.openxmlformats.org/drawingml/2006/table">
            <a:tbl>
              <a:tblPr firstRow="1" firstCol="1" bandRow="1">
                <a:tableStyleId>{5940675A-B579-460E-94D1-54222C63F5DA}</a:tableStyleId>
              </a:tblPr>
              <a:tblGrid>
                <a:gridCol w="1277333"/>
                <a:gridCol w="836351"/>
                <a:gridCol w="907392"/>
                <a:gridCol w="1024817"/>
                <a:gridCol w="1270348"/>
                <a:gridCol w="1187585"/>
                <a:gridCol w="1135589"/>
                <a:gridCol w="1135589"/>
              </a:tblGrid>
              <a:tr h="806527">
                <a:tc rowSpan="2">
                  <a:txBody>
                    <a:bodyPr/>
                    <a:lstStyle/>
                    <a:p>
                      <a:pPr algn="ctr">
                        <a:lnSpc>
                          <a:spcPct val="115000"/>
                        </a:lnSpc>
                        <a:spcAft>
                          <a:spcPts val="0"/>
                        </a:spcAft>
                      </a:pPr>
                      <a:r>
                        <a:rPr lang="ru-RU" sz="1800" dirty="0">
                          <a:effectLst/>
                        </a:rPr>
                        <a:t> </a:t>
                      </a:r>
                      <a:endParaRPr lang="ru-RU" sz="1800" dirty="0">
                        <a:effectLst/>
                        <a:latin typeface="Calibri"/>
                        <a:ea typeface="Calibri"/>
                        <a:cs typeface="Times New Roman"/>
                      </a:endParaRPr>
                    </a:p>
                  </a:txBody>
                  <a:tcPr marL="68580" marR="68580" marT="0" marB="0" anchor="ctr"/>
                </a:tc>
                <a:tc gridSpan="5">
                  <a:txBody>
                    <a:bodyPr/>
                    <a:lstStyle/>
                    <a:p>
                      <a:pPr algn="ctr">
                        <a:lnSpc>
                          <a:spcPct val="115000"/>
                        </a:lnSpc>
                        <a:spcAft>
                          <a:spcPts val="0"/>
                        </a:spcAft>
                      </a:pPr>
                      <a:r>
                        <a:rPr lang="en-US" sz="1600" b="1" dirty="0">
                          <a:effectLst/>
                        </a:rPr>
                        <a:t>N</a:t>
                      </a:r>
                      <a:r>
                        <a:rPr lang="ru-RU" sz="1600" b="1" dirty="0" err="1">
                          <a:effectLst/>
                        </a:rPr>
                        <a:t>ormal</a:t>
                      </a:r>
                      <a:r>
                        <a:rPr lang="ru-RU" sz="1600" b="1" dirty="0">
                          <a:effectLst/>
                        </a:rPr>
                        <a:t> </a:t>
                      </a:r>
                      <a:r>
                        <a:rPr lang="en-US" sz="1600" b="1" dirty="0">
                          <a:effectLst/>
                        </a:rPr>
                        <a:t>O</a:t>
                      </a:r>
                      <a:r>
                        <a:rPr lang="ru-RU" sz="1600" b="1" dirty="0" err="1">
                          <a:effectLst/>
                        </a:rPr>
                        <a:t>perating</a:t>
                      </a:r>
                      <a:r>
                        <a:rPr lang="ru-RU" sz="1600" b="1" dirty="0">
                          <a:effectLst/>
                        </a:rPr>
                        <a:t> </a:t>
                      </a:r>
                      <a:r>
                        <a:rPr lang="en-US" sz="1600" b="1" dirty="0">
                          <a:effectLst/>
                        </a:rPr>
                        <a:t>C</a:t>
                      </a:r>
                      <a:r>
                        <a:rPr lang="ru-RU" sz="1600" b="1" dirty="0" err="1">
                          <a:effectLst/>
                        </a:rPr>
                        <a:t>onditions</a:t>
                      </a:r>
                      <a:endParaRPr lang="ru-RU" sz="1600" b="1" dirty="0">
                        <a:effectLst/>
                        <a:latin typeface="Calibri"/>
                        <a:ea typeface="Calibri"/>
                        <a:cs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en-US" sz="1600" b="1" dirty="0">
                          <a:effectLst/>
                        </a:rPr>
                        <a:t>Normal Operating Conditions </a:t>
                      </a:r>
                      <a:r>
                        <a:rPr lang="en-US" sz="1600" b="1" dirty="0" smtClean="0">
                          <a:effectLst/>
                        </a:rPr>
                        <a:t>+Planned Earthquake</a:t>
                      </a:r>
                      <a:endParaRPr lang="ru-RU" sz="1600" b="1" dirty="0">
                        <a:effectLst/>
                        <a:latin typeface="Calibri"/>
                        <a:ea typeface="Calibri"/>
                        <a:cs typeface="Times New Roman"/>
                      </a:endParaRPr>
                    </a:p>
                  </a:txBody>
                  <a:tcPr marL="68580" marR="68580" marT="0" marB="0" anchor="ctr"/>
                </a:tc>
                <a:tc hMerge="1">
                  <a:txBody>
                    <a:bodyPr/>
                    <a:lstStyle/>
                    <a:p>
                      <a:endParaRPr lang="ru-RU"/>
                    </a:p>
                  </a:txBody>
                  <a:tcPr/>
                </a:tc>
              </a:tr>
              <a:tr h="295884">
                <a:tc vMerge="1">
                  <a:txBody>
                    <a:bodyPr/>
                    <a:lstStyle/>
                    <a:p>
                      <a:endParaRPr lang="ru-RU"/>
                    </a:p>
                  </a:txBody>
                  <a:tcPr/>
                </a:tc>
                <a:tc>
                  <a:txBody>
                    <a:bodyPr/>
                    <a:lstStyle/>
                    <a:p>
                      <a:pPr algn="ctr">
                        <a:lnSpc>
                          <a:spcPct val="115000"/>
                        </a:lnSpc>
                        <a:spcAft>
                          <a:spcPts val="0"/>
                        </a:spcAft>
                      </a:pPr>
                      <a:r>
                        <a:rPr lang="en-US" sz="1800" dirty="0">
                          <a:effectLst/>
                        </a:rPr>
                        <a:t>(</a:t>
                      </a:r>
                      <a:r>
                        <a:rPr lang="ru-RU" sz="1800" dirty="0">
                          <a:effectLst/>
                        </a:rPr>
                        <a:t>σ</a:t>
                      </a:r>
                      <a:r>
                        <a:rPr lang="en-US" sz="1800" dirty="0">
                          <a:effectLst/>
                        </a:rPr>
                        <a:t>)</a:t>
                      </a:r>
                      <a:r>
                        <a:rPr lang="en-US" sz="1800" baseline="-25000" dirty="0">
                          <a:effectLst/>
                        </a:rPr>
                        <a:t>1</a:t>
                      </a:r>
                      <a:endParaRPr lang="ru-RU" sz="18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dirty="0">
                          <a:effectLst/>
                        </a:rPr>
                        <a:t>(</a:t>
                      </a:r>
                      <a:r>
                        <a:rPr lang="ru-RU" sz="1800" dirty="0">
                          <a:effectLst/>
                        </a:rPr>
                        <a:t>σ</a:t>
                      </a:r>
                      <a:r>
                        <a:rPr lang="en-US" sz="1800" dirty="0">
                          <a:effectLst/>
                        </a:rPr>
                        <a:t>)</a:t>
                      </a:r>
                      <a:r>
                        <a:rPr lang="en-US" sz="1800" baseline="-25000" dirty="0">
                          <a:effectLst/>
                        </a:rPr>
                        <a:t>3w</a:t>
                      </a:r>
                      <a:endParaRPr lang="ru-RU" sz="18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dirty="0">
                          <a:effectLst/>
                        </a:rPr>
                        <a:t>(</a:t>
                      </a:r>
                      <a:r>
                        <a:rPr lang="ru-RU" sz="1800" dirty="0">
                          <a:effectLst/>
                        </a:rPr>
                        <a:t>σ</a:t>
                      </a:r>
                      <a:r>
                        <a:rPr lang="en-US" sz="1800" dirty="0">
                          <a:effectLst/>
                        </a:rPr>
                        <a:t>)</a:t>
                      </a:r>
                      <a:r>
                        <a:rPr lang="en-US" sz="1800" baseline="-25000" dirty="0">
                          <a:effectLst/>
                        </a:rPr>
                        <a:t>4w</a:t>
                      </a:r>
                      <a:endParaRPr lang="ru-RU" sz="18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a:effectLst/>
                        </a:rPr>
                        <a:t>τ</a:t>
                      </a:r>
                      <a:r>
                        <a:rPr lang="en-US" sz="1800" baseline="-25000">
                          <a:effectLst/>
                        </a:rPr>
                        <a:t>p</a:t>
                      </a:r>
                      <a:endParaRPr lang="ru-RU" sz="1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a:effectLst/>
                        </a:rPr>
                        <a:t>τ</a:t>
                      </a:r>
                      <a:r>
                        <a:rPr lang="en-US" sz="1800" baseline="-25000">
                          <a:effectLst/>
                        </a:rPr>
                        <a:t>p</a:t>
                      </a:r>
                      <a:r>
                        <a:rPr lang="en-US" sz="1800" baseline="30000">
                          <a:effectLst/>
                        </a:rPr>
                        <a:t>T</a:t>
                      </a:r>
                      <a:endParaRPr lang="ru-RU" sz="1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a:effectLst/>
                        </a:rPr>
                        <a:t>(</a:t>
                      </a:r>
                      <a:r>
                        <a:rPr lang="ru-RU" sz="1800">
                          <a:effectLst/>
                        </a:rPr>
                        <a:t>σ</a:t>
                      </a:r>
                      <a:r>
                        <a:rPr lang="en-US" sz="1800" baseline="-25000">
                          <a:effectLst/>
                        </a:rPr>
                        <a:t>s</a:t>
                      </a:r>
                      <a:r>
                        <a:rPr lang="en-US" sz="1800">
                          <a:effectLst/>
                        </a:rPr>
                        <a:t>)</a:t>
                      </a:r>
                      <a:r>
                        <a:rPr lang="en-US" sz="1800" baseline="-25000">
                          <a:effectLst/>
                        </a:rPr>
                        <a:t>mw</a:t>
                      </a:r>
                      <a:endParaRPr lang="ru-RU" sz="1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a:effectLst/>
                        </a:rPr>
                        <a:t>(</a:t>
                      </a:r>
                      <a:r>
                        <a:rPr lang="ru-RU" sz="1800">
                          <a:effectLst/>
                        </a:rPr>
                        <a:t>σ</a:t>
                      </a:r>
                      <a:r>
                        <a:rPr lang="en-US" sz="1800" baseline="-25000">
                          <a:effectLst/>
                        </a:rPr>
                        <a:t>s</a:t>
                      </a:r>
                      <a:r>
                        <a:rPr lang="en-US" sz="1800">
                          <a:effectLst/>
                        </a:rPr>
                        <a:t>)</a:t>
                      </a:r>
                      <a:r>
                        <a:rPr lang="en-US" sz="1800" baseline="-25000">
                          <a:effectLst/>
                        </a:rPr>
                        <a:t>4w</a:t>
                      </a:r>
                      <a:endParaRPr lang="ru-RU" sz="1800">
                        <a:effectLst/>
                        <a:latin typeface="Calibri"/>
                        <a:ea typeface="Calibri"/>
                        <a:cs typeface="Times New Roman"/>
                      </a:endParaRPr>
                    </a:p>
                  </a:txBody>
                  <a:tcPr marL="68580" marR="68580" marT="0" marB="0" anchor="ctr"/>
                </a:tc>
              </a:tr>
              <a:tr h="610179">
                <a:tc rowSpan="3">
                  <a:txBody>
                    <a:bodyPr/>
                    <a:lstStyle/>
                    <a:p>
                      <a:pPr algn="ctr">
                        <a:lnSpc>
                          <a:spcPct val="115000"/>
                        </a:lnSpc>
                        <a:spcAft>
                          <a:spcPts val="0"/>
                        </a:spcAft>
                      </a:pPr>
                      <a:r>
                        <a:rPr lang="en-US" sz="1800" b="1" dirty="0">
                          <a:effectLst/>
                        </a:rPr>
                        <a:t>Inconel</a:t>
                      </a:r>
                      <a:r>
                        <a:rPr lang="ru-RU" sz="1800" b="1" dirty="0">
                          <a:effectLst/>
                        </a:rPr>
                        <a:t> 718</a:t>
                      </a:r>
                      <a:endParaRPr lang="ru-RU" sz="18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dirty="0">
                          <a:effectLst/>
                        </a:rPr>
                        <a:t>[</a:t>
                      </a:r>
                      <a:r>
                        <a:rPr lang="ru-RU" sz="1800" dirty="0">
                          <a:effectLst/>
                        </a:rPr>
                        <a:t>σ</a:t>
                      </a:r>
                      <a:r>
                        <a:rPr lang="en-US" sz="1800" dirty="0">
                          <a:effectLst/>
                        </a:rPr>
                        <a:t>]</a:t>
                      </a:r>
                      <a:r>
                        <a:rPr lang="en-US" sz="1800" baseline="-25000" dirty="0">
                          <a:effectLst/>
                        </a:rPr>
                        <a:t>w</a:t>
                      </a:r>
                      <a:endParaRPr lang="ru-RU" sz="18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dirty="0">
                          <a:effectLst/>
                        </a:rPr>
                        <a:t>1,3</a:t>
                      </a:r>
                      <a:r>
                        <a:rPr lang="en-US" sz="1800" dirty="0">
                          <a:effectLst/>
                        </a:rPr>
                        <a:t>[</a:t>
                      </a:r>
                      <a:r>
                        <a:rPr lang="ru-RU" sz="1800" dirty="0">
                          <a:effectLst/>
                        </a:rPr>
                        <a:t>σ</a:t>
                      </a:r>
                      <a:r>
                        <a:rPr lang="en-US" sz="1800" dirty="0">
                          <a:effectLst/>
                        </a:rPr>
                        <a:t>]</a:t>
                      </a:r>
                      <a:r>
                        <a:rPr lang="en-US" sz="1800" baseline="-25000" dirty="0">
                          <a:effectLst/>
                        </a:rPr>
                        <a:t>w</a:t>
                      </a:r>
                      <a:endParaRPr lang="ru-RU" sz="18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dirty="0">
                          <a:effectLst/>
                        </a:rPr>
                        <a:t>1,</a:t>
                      </a:r>
                      <a:r>
                        <a:rPr lang="en-US" sz="1800" dirty="0">
                          <a:effectLst/>
                        </a:rPr>
                        <a:t>7[</a:t>
                      </a:r>
                      <a:r>
                        <a:rPr lang="ru-RU" sz="1800" dirty="0">
                          <a:effectLst/>
                        </a:rPr>
                        <a:t>σ</a:t>
                      </a:r>
                      <a:r>
                        <a:rPr lang="en-US" sz="1800" dirty="0">
                          <a:effectLst/>
                        </a:rPr>
                        <a:t>]</a:t>
                      </a:r>
                      <a:r>
                        <a:rPr lang="en-US" sz="1800" baseline="-25000" dirty="0">
                          <a:effectLst/>
                        </a:rPr>
                        <a:t>w</a:t>
                      </a:r>
                      <a:endParaRPr lang="ru-RU" sz="18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dirty="0">
                          <a:effectLst/>
                        </a:rPr>
                        <a:t>0,25·R</a:t>
                      </a:r>
                      <a:r>
                        <a:rPr lang="ru-RU" sz="1800" baseline="30000" dirty="0">
                          <a:effectLst/>
                        </a:rPr>
                        <a:t>T</a:t>
                      </a:r>
                      <a:r>
                        <a:rPr lang="ru-RU" sz="1800" baseline="-25000" dirty="0">
                          <a:effectLst/>
                        </a:rPr>
                        <a:t>p0,2</a:t>
                      </a:r>
                      <a:endParaRPr lang="ru-RU" sz="18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dirty="0">
                          <a:effectLst/>
                        </a:rPr>
                        <a:t>0,32·R</a:t>
                      </a:r>
                      <a:r>
                        <a:rPr lang="ru-RU" sz="1800" baseline="30000" dirty="0">
                          <a:effectLst/>
                        </a:rPr>
                        <a:t>T</a:t>
                      </a:r>
                      <a:r>
                        <a:rPr lang="ru-RU" sz="1800" baseline="-25000" dirty="0">
                          <a:effectLst/>
                        </a:rPr>
                        <a:t>p0,2</a:t>
                      </a:r>
                      <a:endParaRPr lang="ru-RU" sz="18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dirty="0">
                          <a:effectLst/>
                        </a:rPr>
                        <a:t>1,5[σ]</a:t>
                      </a:r>
                      <a:r>
                        <a:rPr lang="en-US" sz="1800" baseline="-25000" dirty="0">
                          <a:effectLst/>
                        </a:rPr>
                        <a:t>w</a:t>
                      </a:r>
                      <a:endParaRPr lang="ru-RU" sz="18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dirty="0">
                          <a:effectLst/>
                        </a:rPr>
                        <a:t>2,3[σ]</a:t>
                      </a:r>
                      <a:r>
                        <a:rPr lang="en-US" sz="1800" baseline="-25000" dirty="0">
                          <a:effectLst/>
                        </a:rPr>
                        <a:t>w</a:t>
                      </a:r>
                      <a:endParaRPr lang="ru-RU" sz="1800" dirty="0">
                        <a:effectLst/>
                        <a:latin typeface="Calibri"/>
                        <a:ea typeface="Calibri"/>
                        <a:cs typeface="Times New Roman"/>
                      </a:endParaRPr>
                    </a:p>
                  </a:txBody>
                  <a:tcPr marL="68580" marR="68580" marT="0" marB="0" anchor="ctr"/>
                </a:tc>
              </a:tr>
              <a:tr h="295884">
                <a:tc vMerge="1">
                  <a:txBody>
                    <a:bodyPr/>
                    <a:lstStyle/>
                    <a:p>
                      <a:endParaRPr lang="ru-RU"/>
                    </a:p>
                  </a:txBody>
                  <a:tcPr/>
                </a:tc>
                <a:tc gridSpan="7">
                  <a:txBody>
                    <a:bodyPr/>
                    <a:lstStyle/>
                    <a:p>
                      <a:pPr algn="ctr">
                        <a:lnSpc>
                          <a:spcPct val="115000"/>
                        </a:lnSpc>
                        <a:spcAft>
                          <a:spcPts val="0"/>
                        </a:spcAft>
                      </a:pPr>
                      <a:r>
                        <a:rPr lang="en-US" sz="1800" dirty="0" smtClean="0">
                          <a:effectLst/>
                        </a:rPr>
                        <a:t>MPa</a:t>
                      </a:r>
                      <a:endParaRPr lang="ru-RU" sz="1800" dirty="0">
                        <a:effectLst/>
                        <a:latin typeface="Calibri"/>
                        <a:ea typeface="Calibri"/>
                        <a:cs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95884">
                <a:tc vMerge="1">
                  <a:txBody>
                    <a:bodyPr/>
                    <a:lstStyle/>
                    <a:p>
                      <a:endParaRPr lang="ru-RU"/>
                    </a:p>
                  </a:txBody>
                  <a:tcPr/>
                </a:tc>
                <a:tc>
                  <a:txBody>
                    <a:bodyPr/>
                    <a:lstStyle/>
                    <a:p>
                      <a:pPr algn="ctr">
                        <a:lnSpc>
                          <a:spcPct val="115000"/>
                        </a:lnSpc>
                        <a:spcAft>
                          <a:spcPts val="0"/>
                        </a:spcAft>
                      </a:pPr>
                      <a:r>
                        <a:rPr lang="ru-RU" sz="1800">
                          <a:effectLst/>
                        </a:rPr>
                        <a:t>530</a:t>
                      </a:r>
                      <a:endParaRPr lang="ru-RU" sz="1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dirty="0">
                          <a:effectLst/>
                        </a:rPr>
                        <a:t>689</a:t>
                      </a:r>
                      <a:endParaRPr lang="ru-RU" sz="18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a:effectLst/>
                        </a:rPr>
                        <a:t>901</a:t>
                      </a:r>
                      <a:endParaRPr lang="ru-RU" sz="1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dirty="0">
                          <a:effectLst/>
                        </a:rPr>
                        <a:t>265</a:t>
                      </a:r>
                      <a:endParaRPr lang="ru-RU" sz="18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dirty="0">
                          <a:effectLst/>
                        </a:rPr>
                        <a:t>339</a:t>
                      </a:r>
                      <a:endParaRPr lang="ru-RU" sz="18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dirty="0">
                          <a:effectLst/>
                        </a:rPr>
                        <a:t>795</a:t>
                      </a:r>
                      <a:endParaRPr lang="ru-RU" sz="18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dirty="0">
                          <a:effectLst/>
                        </a:rPr>
                        <a:t>1219</a:t>
                      </a:r>
                      <a:endParaRPr lang="ru-RU" sz="1800" dirty="0">
                        <a:effectLst/>
                        <a:latin typeface="Calibri"/>
                        <a:ea typeface="Calibri"/>
                        <a:cs typeface="Times New Roman"/>
                      </a:endParaRPr>
                    </a:p>
                  </a:txBody>
                  <a:tcPr marL="68580" marR="68580" marT="0" marB="0" anchor="ctr"/>
                </a:tc>
              </a:tr>
            </a:tbl>
          </a:graphicData>
        </a:graphic>
      </p:graphicFrame>
      <p:sp>
        <p:nvSpPr>
          <p:cNvPr id="7" name="Rectangle 2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1" name="Объект 10"/>
          <p:cNvGraphicFramePr>
            <a:graphicFrameLocks noChangeAspect="1"/>
          </p:cNvGraphicFramePr>
          <p:nvPr>
            <p:extLst>
              <p:ext uri="{D42A27DB-BD31-4B8C-83A1-F6EECF244321}">
                <p14:modId xmlns:p14="http://schemas.microsoft.com/office/powerpoint/2010/main" val="2300768908"/>
              </p:ext>
            </p:extLst>
          </p:nvPr>
        </p:nvGraphicFramePr>
        <p:xfrm>
          <a:off x="4668714" y="1397567"/>
          <a:ext cx="1074094" cy="432034"/>
        </p:xfrm>
        <a:graphic>
          <a:graphicData uri="http://schemas.openxmlformats.org/presentationml/2006/ole">
            <mc:AlternateContent xmlns:mc="http://schemas.openxmlformats.org/markup-compatibility/2006">
              <mc:Choice xmlns:v="urn:schemas-microsoft-com:vml" Requires="v">
                <p:oleObj spid="_x0000_s7240" name="Equation" r:id="rId3" imgW="812447" imgH="444307" progId="Equation.3">
                  <p:embed/>
                </p:oleObj>
              </mc:Choice>
              <mc:Fallback>
                <p:oleObj name="Equation" r:id="rId3" imgW="812447" imgH="444307" progId="Equation.3">
                  <p:embed/>
                  <p:pic>
                    <p:nvPicPr>
                      <p:cNvPr id="0" name="Object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8714" y="1397567"/>
                        <a:ext cx="1074094" cy="432034"/>
                      </a:xfrm>
                      <a:prstGeom prst="rect">
                        <a:avLst/>
                      </a:prstGeom>
                      <a:noFill/>
                    </p:spPr>
                  </p:pic>
                </p:oleObj>
              </mc:Fallback>
            </mc:AlternateContent>
          </a:graphicData>
        </a:graphic>
      </p:graphicFrame>
      <p:sp>
        <p:nvSpPr>
          <p:cNvPr id="3" name="Прямоугольник 2"/>
          <p:cNvSpPr/>
          <p:nvPr/>
        </p:nvSpPr>
        <p:spPr>
          <a:xfrm>
            <a:off x="439919" y="1907782"/>
            <a:ext cx="8457589" cy="2031325"/>
          </a:xfrm>
          <a:prstGeom prst="rect">
            <a:avLst/>
          </a:prstGeom>
        </p:spPr>
        <p:txBody>
          <a:bodyPr wrap="square">
            <a:spAutoFit/>
          </a:bodyPr>
          <a:lstStyle/>
          <a:p>
            <a:pPr marL="628650" indent="-628650"/>
            <a:r>
              <a:rPr lang="en-US" dirty="0" smtClean="0">
                <a:solidFill>
                  <a:prstClr val="black"/>
                </a:solidFill>
              </a:rPr>
              <a:t>  </a:t>
            </a:r>
            <a:r>
              <a:rPr lang="ru-RU" dirty="0" smtClean="0">
                <a:solidFill>
                  <a:prstClr val="black"/>
                </a:solidFill>
              </a:rPr>
              <a:t>R</a:t>
            </a:r>
            <a:r>
              <a:rPr lang="ru-RU" baseline="30000" dirty="0" smtClean="0">
                <a:solidFill>
                  <a:prstClr val="black"/>
                </a:solidFill>
              </a:rPr>
              <a:t>T</a:t>
            </a:r>
            <a:r>
              <a:rPr lang="ru-RU" baseline="-25000" dirty="0" smtClean="0">
                <a:solidFill>
                  <a:prstClr val="black"/>
                </a:solidFill>
              </a:rPr>
              <a:t>p0,2</a:t>
            </a:r>
            <a:r>
              <a:rPr lang="en-US" baseline="-25000" dirty="0" smtClean="0">
                <a:solidFill>
                  <a:prstClr val="black"/>
                </a:solidFill>
              </a:rPr>
              <a:t> </a:t>
            </a:r>
            <a:r>
              <a:rPr lang="en-US" dirty="0" smtClean="0">
                <a:solidFill>
                  <a:prstClr val="black"/>
                </a:solidFill>
              </a:rPr>
              <a:t>= 1060 MPa - minimum </a:t>
            </a:r>
            <a:r>
              <a:rPr lang="en-US" dirty="0">
                <a:solidFill>
                  <a:prstClr val="black"/>
                </a:solidFill>
              </a:rPr>
              <a:t>yield stress at the reference temperature</a:t>
            </a:r>
            <a:endParaRPr lang="ru-RU" dirty="0" smtClean="0"/>
          </a:p>
          <a:p>
            <a:pPr marL="628650" indent="-628650"/>
            <a:r>
              <a:rPr lang="en-US" dirty="0" smtClean="0"/>
              <a:t>(</a:t>
            </a:r>
            <a:r>
              <a:rPr lang="ru-RU" dirty="0"/>
              <a:t>σ</a:t>
            </a:r>
            <a:r>
              <a:rPr lang="en-US" dirty="0" smtClean="0"/>
              <a:t>)</a:t>
            </a:r>
            <a:r>
              <a:rPr lang="en-US" baseline="-25000" dirty="0" smtClean="0"/>
              <a:t>3w </a:t>
            </a:r>
            <a:r>
              <a:rPr lang="en-US" dirty="0" smtClean="0"/>
              <a:t> </a:t>
            </a:r>
            <a:r>
              <a:rPr lang="en-US" dirty="0"/>
              <a:t>- </a:t>
            </a:r>
            <a:r>
              <a:rPr lang="en-US" dirty="0" smtClean="0"/>
              <a:t>the group of reduced stresses, </a:t>
            </a:r>
            <a:r>
              <a:rPr lang="en-US" dirty="0"/>
              <a:t>defined as the sum of the average </a:t>
            </a:r>
            <a:r>
              <a:rPr lang="en-US" dirty="0" smtClean="0"/>
              <a:t>tensile stresses over </a:t>
            </a:r>
            <a:r>
              <a:rPr lang="en-US" dirty="0"/>
              <a:t>the cross section of the </a:t>
            </a:r>
            <a:r>
              <a:rPr lang="en-US" dirty="0" smtClean="0"/>
              <a:t>suspension rod, caused </a:t>
            </a:r>
            <a:r>
              <a:rPr lang="en-US" dirty="0"/>
              <a:t>by mechanical loads, including a tightening force, and temperature effects</a:t>
            </a:r>
            <a:endParaRPr lang="ru-RU" dirty="0"/>
          </a:p>
          <a:p>
            <a:pPr marL="628650" indent="-628650"/>
            <a:r>
              <a:rPr lang="en-US" dirty="0" smtClean="0"/>
              <a:t>(</a:t>
            </a:r>
            <a:r>
              <a:rPr lang="ru-RU" dirty="0"/>
              <a:t>σ</a:t>
            </a:r>
            <a:r>
              <a:rPr lang="en-US" dirty="0" smtClean="0"/>
              <a:t>)</a:t>
            </a:r>
            <a:r>
              <a:rPr lang="en-US" baseline="-25000" dirty="0" smtClean="0"/>
              <a:t>4w </a:t>
            </a:r>
            <a:r>
              <a:rPr lang="en-US" dirty="0"/>
              <a:t> </a:t>
            </a:r>
            <a:r>
              <a:rPr lang="en-US" dirty="0" smtClean="0"/>
              <a:t>- the group of reduced stresses </a:t>
            </a:r>
            <a:r>
              <a:rPr lang="en-US" dirty="0"/>
              <a:t>due to mechanical and thermal effects, including a tightening force, defined by components of tensile stresses, bending and torsion </a:t>
            </a:r>
            <a:r>
              <a:rPr lang="en-US" dirty="0" smtClean="0"/>
              <a:t>stresses </a:t>
            </a:r>
            <a:r>
              <a:rPr lang="en-US" dirty="0"/>
              <a:t>in the rod</a:t>
            </a:r>
            <a:endParaRPr lang="ru-RU" dirty="0"/>
          </a:p>
        </p:txBody>
      </p:sp>
    </p:spTree>
    <p:extLst>
      <p:ext uri="{BB962C8B-B14F-4D97-AF65-F5344CB8AC3E}">
        <p14:creationId xmlns:p14="http://schemas.microsoft.com/office/powerpoint/2010/main" val="3644687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b="1" dirty="0" smtClean="0">
                <a:solidFill>
                  <a:srgbClr val="C00000"/>
                </a:solidFill>
                <a:effectLst>
                  <a:outerShdw blurRad="38100" dist="38100" dir="2700000" algn="tl">
                    <a:srgbClr val="000000">
                      <a:alpha val="43137"/>
                    </a:srgbClr>
                  </a:outerShdw>
                </a:effectLst>
              </a:rPr>
              <a:t>Pre-bending of the radial ties in the coil axial direction to decrease the bending stresses after cool down</a:t>
            </a:r>
            <a:endParaRPr lang="ru-RU" sz="2800" b="1" dirty="0">
              <a:solidFill>
                <a:srgbClr val="C00000"/>
              </a:solidFill>
              <a:effectLst>
                <a:outerShdw blurRad="38100" dist="38100" dir="2700000" algn="tl">
                  <a:srgbClr val="000000">
                    <a:alpha val="43137"/>
                  </a:srgbClr>
                </a:outerShdw>
              </a:effectLst>
            </a:endParaRPr>
          </a:p>
        </p:txBody>
      </p:sp>
      <p:sp>
        <p:nvSpPr>
          <p:cNvPr id="4" name="Нижний колонтитул 3"/>
          <p:cNvSpPr>
            <a:spLocks noGrp="1"/>
          </p:cNvSpPr>
          <p:nvPr>
            <p:ph type="ftr" sz="quarter" idx="11"/>
          </p:nvPr>
        </p:nvSpPr>
        <p:spPr/>
        <p:txBody>
          <a:bodyPr/>
          <a:lstStyle/>
          <a:p>
            <a:r>
              <a:rPr lang="en-GB" smtClean="0"/>
              <a:t>E.Koshurnikv, Julich, 9.12.2014</a:t>
            </a:r>
            <a:endParaRPr lang="ru-RU"/>
          </a:p>
        </p:txBody>
      </p:sp>
      <p:sp>
        <p:nvSpPr>
          <p:cNvPr id="5" name="Номер слайда 4"/>
          <p:cNvSpPr>
            <a:spLocks noGrp="1"/>
          </p:cNvSpPr>
          <p:nvPr>
            <p:ph type="sldNum" sz="quarter" idx="12"/>
          </p:nvPr>
        </p:nvSpPr>
        <p:spPr>
          <a:xfrm>
            <a:off x="6537297" y="6356350"/>
            <a:ext cx="2133600" cy="365125"/>
          </a:xfrm>
        </p:spPr>
        <p:txBody>
          <a:bodyPr/>
          <a:lstStyle/>
          <a:p>
            <a:fld id="{30E7B55E-BB14-4AA8-8B21-643004AD1E29}" type="slidenum">
              <a:rPr lang="ru-RU" smtClean="0"/>
              <a:t>12</a:t>
            </a:fld>
            <a:endParaRPr lang="ru-RU"/>
          </a:p>
        </p:txBody>
      </p:sp>
      <p:grpSp>
        <p:nvGrpSpPr>
          <p:cNvPr id="7" name="Группа 6"/>
          <p:cNvGrpSpPr/>
          <p:nvPr/>
        </p:nvGrpSpPr>
        <p:grpSpPr>
          <a:xfrm>
            <a:off x="6061667" y="4908299"/>
            <a:ext cx="2851785" cy="1571625"/>
            <a:chOff x="0" y="0"/>
            <a:chExt cx="2851785" cy="1571625"/>
          </a:xfrm>
        </p:grpSpPr>
        <p:cxnSp>
          <p:nvCxnSpPr>
            <p:cNvPr id="8" name="Прямая соединительная линия 7"/>
            <p:cNvCxnSpPr/>
            <p:nvPr/>
          </p:nvCxnSpPr>
          <p:spPr>
            <a:xfrm>
              <a:off x="838200" y="0"/>
              <a:ext cx="43180" cy="1571625"/>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0" y="419100"/>
              <a:ext cx="2851785" cy="16065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 name="Прямоугольник 9"/>
            <p:cNvSpPr/>
            <p:nvPr/>
          </p:nvSpPr>
          <p:spPr>
            <a:xfrm>
              <a:off x="419100" y="1123950"/>
              <a:ext cx="1915795" cy="167005"/>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cxnSp>
          <p:nvCxnSpPr>
            <p:cNvPr id="11" name="Прямая соединительная линия 10"/>
            <p:cNvCxnSpPr/>
            <p:nvPr/>
          </p:nvCxnSpPr>
          <p:spPr>
            <a:xfrm>
              <a:off x="590550" y="352425"/>
              <a:ext cx="13970" cy="862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2105025" y="352425"/>
              <a:ext cx="13970" cy="862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flipV="1">
              <a:off x="104775" y="1009650"/>
              <a:ext cx="25742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876300" y="1019175"/>
              <a:ext cx="4445" cy="14033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Группа 14"/>
            <p:cNvGrpSpPr/>
            <p:nvPr/>
          </p:nvGrpSpPr>
          <p:grpSpPr>
            <a:xfrm>
              <a:off x="2686050" y="800100"/>
              <a:ext cx="60320" cy="406399"/>
              <a:chOff x="0" y="0"/>
              <a:chExt cx="60320" cy="406399"/>
            </a:xfrm>
          </p:grpSpPr>
          <p:cxnSp>
            <p:nvCxnSpPr>
              <p:cNvPr id="23" name="Прямая соединительная линия 22"/>
              <p:cNvCxnSpPr/>
              <p:nvPr/>
            </p:nvCxnSpPr>
            <p:spPr>
              <a:xfrm flipH="1">
                <a:off x="0" y="0"/>
                <a:ext cx="584" cy="38305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0" y="28575"/>
                <a:ext cx="50795" cy="5397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0" y="190500"/>
                <a:ext cx="50795" cy="5397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9525" y="276225"/>
                <a:ext cx="50795" cy="5397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9525" y="104775"/>
                <a:ext cx="50795" cy="5397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9525" y="352425"/>
                <a:ext cx="50795" cy="5397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6" name="Группа 15"/>
            <p:cNvGrpSpPr/>
            <p:nvPr/>
          </p:nvGrpSpPr>
          <p:grpSpPr>
            <a:xfrm flipH="1">
              <a:off x="38100" y="809625"/>
              <a:ext cx="60320" cy="406399"/>
              <a:chOff x="0" y="0"/>
              <a:chExt cx="60320" cy="406399"/>
            </a:xfrm>
          </p:grpSpPr>
          <p:cxnSp>
            <p:nvCxnSpPr>
              <p:cNvPr id="17" name="Прямая соединительная линия 16"/>
              <p:cNvCxnSpPr/>
              <p:nvPr/>
            </p:nvCxnSpPr>
            <p:spPr>
              <a:xfrm flipH="1">
                <a:off x="0" y="0"/>
                <a:ext cx="584" cy="38305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0" y="28575"/>
                <a:ext cx="50795" cy="5397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0" y="190500"/>
                <a:ext cx="50795" cy="5397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9525" y="276225"/>
                <a:ext cx="50795" cy="5397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9525" y="104775"/>
                <a:ext cx="50795" cy="5397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9525" y="352425"/>
                <a:ext cx="50795" cy="5397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30" name="TextBox 29"/>
          <p:cNvSpPr txBox="1"/>
          <p:nvPr/>
        </p:nvSpPr>
        <p:spPr>
          <a:xfrm>
            <a:off x="168426" y="3147204"/>
            <a:ext cx="638355" cy="523220"/>
          </a:xfrm>
          <a:prstGeom prst="rect">
            <a:avLst/>
          </a:prstGeom>
          <a:noFill/>
        </p:spPr>
        <p:txBody>
          <a:bodyPr wrap="square" rtlCol="0">
            <a:spAutoFit/>
          </a:bodyPr>
          <a:lstStyle/>
          <a:p>
            <a:r>
              <a:rPr lang="en-US" sz="2800" dirty="0" smtClean="0"/>
              <a:t>1.</a:t>
            </a:r>
            <a:endParaRPr lang="ru-RU" sz="2800" dirty="0"/>
          </a:p>
        </p:txBody>
      </p:sp>
      <p:sp>
        <p:nvSpPr>
          <p:cNvPr id="31" name="TextBox 30"/>
          <p:cNvSpPr txBox="1"/>
          <p:nvPr/>
        </p:nvSpPr>
        <p:spPr>
          <a:xfrm>
            <a:off x="3008687" y="3099820"/>
            <a:ext cx="500332" cy="523220"/>
          </a:xfrm>
          <a:prstGeom prst="rect">
            <a:avLst/>
          </a:prstGeom>
          <a:noFill/>
        </p:spPr>
        <p:txBody>
          <a:bodyPr wrap="square" rtlCol="0">
            <a:spAutoFit/>
          </a:bodyPr>
          <a:lstStyle/>
          <a:p>
            <a:r>
              <a:rPr lang="en-US" sz="2800" dirty="0" smtClean="0"/>
              <a:t>2.</a:t>
            </a:r>
            <a:endParaRPr lang="ru-RU" sz="2800" dirty="0"/>
          </a:p>
        </p:txBody>
      </p:sp>
      <p:sp>
        <p:nvSpPr>
          <p:cNvPr id="6144" name="TextBox 6143"/>
          <p:cNvSpPr txBox="1"/>
          <p:nvPr/>
        </p:nvSpPr>
        <p:spPr>
          <a:xfrm>
            <a:off x="254435" y="4669147"/>
            <a:ext cx="543464" cy="523220"/>
          </a:xfrm>
          <a:prstGeom prst="rect">
            <a:avLst/>
          </a:prstGeom>
          <a:noFill/>
        </p:spPr>
        <p:txBody>
          <a:bodyPr wrap="square" rtlCol="0">
            <a:spAutoFit/>
          </a:bodyPr>
          <a:lstStyle/>
          <a:p>
            <a:r>
              <a:rPr lang="en-US" sz="2800" dirty="0" smtClean="0"/>
              <a:t>3.</a:t>
            </a:r>
            <a:endParaRPr lang="ru-RU" sz="2800" dirty="0"/>
          </a:p>
        </p:txBody>
      </p:sp>
      <p:sp>
        <p:nvSpPr>
          <p:cNvPr id="6145" name="TextBox 6144"/>
          <p:cNvSpPr txBox="1"/>
          <p:nvPr/>
        </p:nvSpPr>
        <p:spPr>
          <a:xfrm>
            <a:off x="3054806" y="4752041"/>
            <a:ext cx="540533" cy="523220"/>
          </a:xfrm>
          <a:prstGeom prst="rect">
            <a:avLst/>
          </a:prstGeom>
          <a:noFill/>
        </p:spPr>
        <p:txBody>
          <a:bodyPr wrap="none" rtlCol="0">
            <a:spAutoFit/>
          </a:bodyPr>
          <a:lstStyle/>
          <a:p>
            <a:r>
              <a:rPr lang="en-US" sz="2800" dirty="0" smtClean="0"/>
              <a:t>4. </a:t>
            </a:r>
            <a:endParaRPr lang="ru-RU" sz="2800" dirty="0"/>
          </a:p>
        </p:txBody>
      </p:sp>
      <p:sp>
        <p:nvSpPr>
          <p:cNvPr id="6147" name="TextBox 6146"/>
          <p:cNvSpPr txBox="1"/>
          <p:nvPr/>
        </p:nvSpPr>
        <p:spPr>
          <a:xfrm>
            <a:off x="6017181" y="4664604"/>
            <a:ext cx="458780" cy="523220"/>
          </a:xfrm>
          <a:prstGeom prst="rect">
            <a:avLst/>
          </a:prstGeom>
          <a:noFill/>
        </p:spPr>
        <p:txBody>
          <a:bodyPr wrap="none" rtlCol="0">
            <a:spAutoFit/>
          </a:bodyPr>
          <a:lstStyle/>
          <a:p>
            <a:r>
              <a:rPr lang="en-US" sz="2800" dirty="0" smtClean="0"/>
              <a:t>5.</a:t>
            </a:r>
            <a:endParaRPr lang="ru-RU" sz="2800" dirty="0"/>
          </a:p>
        </p:txBody>
      </p:sp>
      <p:sp>
        <p:nvSpPr>
          <p:cNvPr id="6163" name="TextBox 6162"/>
          <p:cNvSpPr txBox="1"/>
          <p:nvPr/>
        </p:nvSpPr>
        <p:spPr>
          <a:xfrm>
            <a:off x="7089341" y="6184856"/>
            <a:ext cx="882525" cy="369332"/>
          </a:xfrm>
          <a:prstGeom prst="rect">
            <a:avLst/>
          </a:prstGeom>
          <a:noFill/>
        </p:spPr>
        <p:txBody>
          <a:bodyPr wrap="square" rtlCol="0">
            <a:spAutoFit/>
          </a:bodyPr>
          <a:lstStyle/>
          <a:p>
            <a:r>
              <a:rPr lang="en-US" dirty="0" smtClean="0"/>
              <a:t>cold</a:t>
            </a:r>
            <a:endParaRPr lang="ru-RU" dirty="0"/>
          </a:p>
        </p:txBody>
      </p:sp>
      <p:grpSp>
        <p:nvGrpSpPr>
          <p:cNvPr id="40" name="Группа 39"/>
          <p:cNvGrpSpPr/>
          <p:nvPr/>
        </p:nvGrpSpPr>
        <p:grpSpPr>
          <a:xfrm>
            <a:off x="249893" y="3429992"/>
            <a:ext cx="5258038" cy="3041592"/>
            <a:chOff x="0" y="706385"/>
            <a:chExt cx="6159927" cy="3597142"/>
          </a:xfrm>
        </p:grpSpPr>
        <p:grpSp>
          <p:nvGrpSpPr>
            <p:cNvPr id="63" name="Группа 62"/>
            <p:cNvGrpSpPr/>
            <p:nvPr/>
          </p:nvGrpSpPr>
          <p:grpSpPr>
            <a:xfrm>
              <a:off x="0" y="706385"/>
              <a:ext cx="6159927" cy="3597142"/>
              <a:chOff x="23149" y="2858947"/>
              <a:chExt cx="6162145" cy="3597195"/>
            </a:xfrm>
          </p:grpSpPr>
          <p:grpSp>
            <p:nvGrpSpPr>
              <p:cNvPr id="65" name="Группа 64"/>
              <p:cNvGrpSpPr/>
              <p:nvPr/>
            </p:nvGrpSpPr>
            <p:grpSpPr>
              <a:xfrm>
                <a:off x="23149" y="2858947"/>
                <a:ext cx="6139631" cy="3514256"/>
                <a:chOff x="23149" y="2858947"/>
                <a:chExt cx="6139631" cy="3514256"/>
              </a:xfrm>
            </p:grpSpPr>
            <p:grpSp>
              <p:nvGrpSpPr>
                <p:cNvPr id="81" name="Группа 80"/>
                <p:cNvGrpSpPr/>
                <p:nvPr/>
              </p:nvGrpSpPr>
              <p:grpSpPr>
                <a:xfrm>
                  <a:off x="3162787" y="3668513"/>
                  <a:ext cx="62482" cy="386291"/>
                  <a:chOff x="-309618" y="80361"/>
                  <a:chExt cx="62482" cy="386291"/>
                </a:xfrm>
              </p:grpSpPr>
              <p:cxnSp>
                <p:nvCxnSpPr>
                  <p:cNvPr id="110" name="Прямая соединительная линия 109"/>
                  <p:cNvCxnSpPr/>
                  <p:nvPr/>
                </p:nvCxnSpPr>
                <p:spPr>
                  <a:xfrm>
                    <a:off x="-247720" y="80361"/>
                    <a:ext cx="584" cy="38305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1" name="Прямая соединительная линия 110"/>
                  <p:cNvCxnSpPr/>
                  <p:nvPr/>
                </p:nvCxnSpPr>
                <p:spPr>
                  <a:xfrm flipH="1">
                    <a:off x="-303267" y="85653"/>
                    <a:ext cx="50800" cy="5397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p:cNvCxnSpPr/>
                  <p:nvPr/>
                </p:nvCxnSpPr>
                <p:spPr>
                  <a:xfrm flipH="1">
                    <a:off x="-303267" y="253928"/>
                    <a:ext cx="50800" cy="5397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3" name="Прямая соединительная линия 112"/>
                  <p:cNvCxnSpPr/>
                  <p:nvPr/>
                </p:nvCxnSpPr>
                <p:spPr>
                  <a:xfrm flipH="1">
                    <a:off x="-309615" y="333303"/>
                    <a:ext cx="50800" cy="5397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4" name="Прямая соединительная линия 113"/>
                  <p:cNvCxnSpPr/>
                  <p:nvPr/>
                </p:nvCxnSpPr>
                <p:spPr>
                  <a:xfrm flipH="1">
                    <a:off x="-306442" y="165028"/>
                    <a:ext cx="50800" cy="5397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5" name="Прямая соединительная линия 114"/>
                  <p:cNvCxnSpPr/>
                  <p:nvPr/>
                </p:nvCxnSpPr>
                <p:spPr>
                  <a:xfrm flipH="1">
                    <a:off x="-309618" y="412677"/>
                    <a:ext cx="50800" cy="5397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82" name="Группа 81"/>
                <p:cNvGrpSpPr/>
                <p:nvPr/>
              </p:nvGrpSpPr>
              <p:grpSpPr>
                <a:xfrm>
                  <a:off x="23149" y="2858947"/>
                  <a:ext cx="6139631" cy="3514256"/>
                  <a:chOff x="23149" y="2858947"/>
                  <a:chExt cx="6139631" cy="3514256"/>
                </a:xfrm>
              </p:grpSpPr>
              <p:grpSp>
                <p:nvGrpSpPr>
                  <p:cNvPr id="83" name="Группа 82"/>
                  <p:cNvGrpSpPr/>
                  <p:nvPr/>
                </p:nvGrpSpPr>
                <p:grpSpPr>
                  <a:xfrm>
                    <a:off x="23149" y="2858947"/>
                    <a:ext cx="6139631" cy="3514256"/>
                    <a:chOff x="23149" y="2858947"/>
                    <a:chExt cx="6139631" cy="3514256"/>
                  </a:xfrm>
                </p:grpSpPr>
                <p:grpSp>
                  <p:nvGrpSpPr>
                    <p:cNvPr id="86" name="Группа 85"/>
                    <p:cNvGrpSpPr/>
                    <p:nvPr/>
                  </p:nvGrpSpPr>
                  <p:grpSpPr>
                    <a:xfrm>
                      <a:off x="3219166" y="3849940"/>
                      <a:ext cx="2574925" cy="88677"/>
                      <a:chOff x="-206943" y="-4436"/>
                      <a:chExt cx="2574951" cy="88830"/>
                    </a:xfrm>
                  </p:grpSpPr>
                  <p:cxnSp>
                    <p:nvCxnSpPr>
                      <p:cNvPr id="108" name="Прямая соединительная линия 107"/>
                      <p:cNvCxnSpPr/>
                      <p:nvPr/>
                    </p:nvCxnSpPr>
                    <p:spPr>
                      <a:xfrm flipV="1">
                        <a:off x="-206943" y="-4436"/>
                        <a:ext cx="2574951" cy="5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flipH="1">
                        <a:off x="526797" y="1314"/>
                        <a:ext cx="2418" cy="830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7" name="Группа 86"/>
                    <p:cNvGrpSpPr/>
                    <p:nvPr/>
                  </p:nvGrpSpPr>
                  <p:grpSpPr>
                    <a:xfrm>
                      <a:off x="23149" y="2858947"/>
                      <a:ext cx="6139631" cy="3514256"/>
                      <a:chOff x="23149" y="2858947"/>
                      <a:chExt cx="6139631" cy="3514256"/>
                    </a:xfrm>
                  </p:grpSpPr>
                  <p:cxnSp>
                    <p:nvCxnSpPr>
                      <p:cNvPr id="88" name="Прямая соединительная линия 87"/>
                      <p:cNvCxnSpPr/>
                      <p:nvPr/>
                    </p:nvCxnSpPr>
                    <p:spPr>
                      <a:xfrm>
                        <a:off x="4039565" y="2928395"/>
                        <a:ext cx="43815" cy="1572260"/>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nvGrpSpPr>
                      <p:cNvPr id="89" name="Группа 88"/>
                      <p:cNvGrpSpPr/>
                      <p:nvPr/>
                    </p:nvGrpSpPr>
                    <p:grpSpPr>
                      <a:xfrm>
                        <a:off x="23149" y="2858947"/>
                        <a:ext cx="6139631" cy="3514256"/>
                        <a:chOff x="23149" y="2858947"/>
                        <a:chExt cx="6139631" cy="3514256"/>
                      </a:xfrm>
                    </p:grpSpPr>
                    <p:cxnSp>
                      <p:nvCxnSpPr>
                        <p:cNvPr id="90" name="Прямая соединительная линия 89"/>
                        <p:cNvCxnSpPr/>
                        <p:nvPr/>
                      </p:nvCxnSpPr>
                      <p:spPr>
                        <a:xfrm>
                          <a:off x="891251" y="2858947"/>
                          <a:ext cx="43815" cy="1572260"/>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nvGrpSpPr>
                        <p:cNvPr id="91" name="Группа 90"/>
                        <p:cNvGrpSpPr/>
                        <p:nvPr/>
                      </p:nvGrpSpPr>
                      <p:grpSpPr>
                        <a:xfrm>
                          <a:off x="23149" y="3143299"/>
                          <a:ext cx="6139631" cy="3229904"/>
                          <a:chOff x="23149" y="3143299"/>
                          <a:chExt cx="6139631" cy="3229904"/>
                        </a:xfrm>
                      </p:grpSpPr>
                      <p:sp>
                        <p:nvSpPr>
                          <p:cNvPr id="92" name="Стрелка влево 91"/>
                          <p:cNvSpPr/>
                          <p:nvPr/>
                        </p:nvSpPr>
                        <p:spPr>
                          <a:xfrm>
                            <a:off x="3256311" y="3730217"/>
                            <a:ext cx="457200" cy="222422"/>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nvGrpSpPr>
                          <p:cNvPr id="93" name="Группа 92"/>
                          <p:cNvGrpSpPr/>
                          <p:nvPr/>
                        </p:nvGrpSpPr>
                        <p:grpSpPr>
                          <a:xfrm>
                            <a:off x="3310360" y="3143299"/>
                            <a:ext cx="2852420" cy="947842"/>
                            <a:chOff x="0" y="-2418"/>
                            <a:chExt cx="2852928" cy="948809"/>
                          </a:xfrm>
                        </p:grpSpPr>
                        <p:sp>
                          <p:nvSpPr>
                            <p:cNvPr id="105" name="Прямоугольник 104"/>
                            <p:cNvSpPr/>
                            <p:nvPr/>
                          </p:nvSpPr>
                          <p:spPr>
                            <a:xfrm>
                              <a:off x="0" y="69177"/>
                              <a:ext cx="2852928" cy="160934"/>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6" name="Прямоугольник 105"/>
                            <p:cNvSpPr/>
                            <p:nvPr/>
                          </p:nvSpPr>
                          <p:spPr>
                            <a:xfrm>
                              <a:off x="424282" y="778751"/>
                              <a:ext cx="1916430" cy="16764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cxnSp>
                          <p:nvCxnSpPr>
                            <p:cNvPr id="107" name="Скругленная соединительная линия 106"/>
                            <p:cNvCxnSpPr/>
                            <p:nvPr/>
                          </p:nvCxnSpPr>
                          <p:spPr>
                            <a:xfrm rot="5400000" flipH="1" flipV="1">
                              <a:off x="134438" y="387184"/>
                              <a:ext cx="921344" cy="142139"/>
                            </a:xfrm>
                            <a:prstGeom prst="curved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4" name="Группа 93"/>
                          <p:cNvGrpSpPr/>
                          <p:nvPr/>
                        </p:nvGrpSpPr>
                        <p:grpSpPr>
                          <a:xfrm>
                            <a:off x="23149" y="3240903"/>
                            <a:ext cx="2852420" cy="876756"/>
                            <a:chOff x="0" y="69177"/>
                            <a:chExt cx="2852928" cy="877214"/>
                          </a:xfrm>
                        </p:grpSpPr>
                        <p:sp>
                          <p:nvSpPr>
                            <p:cNvPr id="103" name="Прямоугольник 102"/>
                            <p:cNvSpPr/>
                            <p:nvPr/>
                          </p:nvSpPr>
                          <p:spPr>
                            <a:xfrm>
                              <a:off x="0" y="69177"/>
                              <a:ext cx="2852928" cy="160934"/>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4" name="Прямоугольник 103"/>
                            <p:cNvSpPr/>
                            <p:nvPr/>
                          </p:nvSpPr>
                          <p:spPr>
                            <a:xfrm>
                              <a:off x="424282" y="778751"/>
                              <a:ext cx="1916430" cy="16764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95" name="Группа 94"/>
                          <p:cNvGrpSpPr/>
                          <p:nvPr/>
                        </p:nvGrpSpPr>
                        <p:grpSpPr>
                          <a:xfrm>
                            <a:off x="46300" y="3857008"/>
                            <a:ext cx="2574925" cy="110770"/>
                            <a:chOff x="1" y="14237"/>
                            <a:chExt cx="2574951" cy="110962"/>
                          </a:xfrm>
                        </p:grpSpPr>
                        <p:cxnSp>
                          <p:nvCxnSpPr>
                            <p:cNvPr id="101" name="Прямая соединительная линия 100"/>
                            <p:cNvCxnSpPr/>
                            <p:nvPr/>
                          </p:nvCxnSpPr>
                          <p:spPr>
                            <a:xfrm flipV="1">
                              <a:off x="1" y="24647"/>
                              <a:ext cx="2574951" cy="5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Прямая соединительная линия 101"/>
                            <p:cNvCxnSpPr/>
                            <p:nvPr/>
                          </p:nvCxnSpPr>
                          <p:spPr>
                            <a:xfrm>
                              <a:off x="943610" y="14237"/>
                              <a:ext cx="3657" cy="1109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6" name="Прямая соединительная линия 95"/>
                          <p:cNvCxnSpPr/>
                          <p:nvPr/>
                        </p:nvCxnSpPr>
                        <p:spPr>
                          <a:xfrm>
                            <a:off x="983146" y="3543453"/>
                            <a:ext cx="37070" cy="852222"/>
                          </a:xfrm>
                          <a:prstGeom prst="line">
                            <a:avLst/>
                          </a:prstGeom>
                          <a:ln w="19050">
                            <a:solidFill>
                              <a:schemeClr val="accent1"/>
                            </a:solidFill>
                            <a:prstDash val="dashDot"/>
                          </a:ln>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p:cNvCxnSpPr/>
                          <p:nvPr/>
                        </p:nvCxnSpPr>
                        <p:spPr>
                          <a:xfrm>
                            <a:off x="3939542" y="3622876"/>
                            <a:ext cx="36830" cy="852170"/>
                          </a:xfrm>
                          <a:prstGeom prst="line">
                            <a:avLst/>
                          </a:prstGeom>
                          <a:ln w="19050">
                            <a:solidFill>
                              <a:schemeClr val="accent1"/>
                            </a:solidFill>
                            <a:prstDash val="dashDot"/>
                          </a:ln>
                        </p:spPr>
                        <p:style>
                          <a:lnRef idx="1">
                            <a:schemeClr val="accent1"/>
                          </a:lnRef>
                          <a:fillRef idx="0">
                            <a:schemeClr val="accent1"/>
                          </a:fillRef>
                          <a:effectRef idx="0">
                            <a:schemeClr val="accent1"/>
                          </a:effectRef>
                          <a:fontRef idx="minor">
                            <a:schemeClr val="tx1"/>
                          </a:fontRef>
                        </p:style>
                      </p:cxnSp>
                      <p:sp>
                        <p:nvSpPr>
                          <p:cNvPr id="98" name="Поле 98"/>
                          <p:cNvSpPr txBox="1"/>
                          <p:nvPr/>
                        </p:nvSpPr>
                        <p:spPr>
                          <a:xfrm>
                            <a:off x="940376" y="6038655"/>
                            <a:ext cx="1067435" cy="3143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600" dirty="0">
                                <a:effectLst/>
                                <a:ea typeface="Calibri"/>
                                <a:cs typeface="Times New Roman"/>
                              </a:rPr>
                              <a:t>warm</a:t>
                            </a:r>
                            <a:endParaRPr lang="ru-RU" sz="1100" dirty="0">
                              <a:effectLst/>
                              <a:ea typeface="Calibri"/>
                              <a:cs typeface="Times New Roman"/>
                            </a:endParaRPr>
                          </a:p>
                        </p:txBody>
                      </p:sp>
                      <p:sp>
                        <p:nvSpPr>
                          <p:cNvPr id="99" name="Поле 99"/>
                          <p:cNvSpPr txBox="1"/>
                          <p:nvPr/>
                        </p:nvSpPr>
                        <p:spPr>
                          <a:xfrm>
                            <a:off x="4313420" y="6058878"/>
                            <a:ext cx="1067435" cy="3143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600" dirty="0">
                                <a:effectLst/>
                                <a:ea typeface="Calibri"/>
                                <a:cs typeface="Times New Roman"/>
                              </a:rPr>
                              <a:t>warm</a:t>
                            </a:r>
                            <a:endParaRPr lang="ru-RU" sz="1100" dirty="0">
                              <a:effectLst/>
                              <a:ea typeface="Calibri"/>
                              <a:cs typeface="Times New Roman"/>
                            </a:endParaRPr>
                          </a:p>
                        </p:txBody>
                      </p:sp>
                      <p:sp>
                        <p:nvSpPr>
                          <p:cNvPr id="100" name="Поле 128"/>
                          <p:cNvSpPr txBox="1"/>
                          <p:nvPr/>
                        </p:nvSpPr>
                        <p:spPr>
                          <a:xfrm>
                            <a:off x="3248586" y="3954066"/>
                            <a:ext cx="534098" cy="37039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800" dirty="0" err="1">
                                <a:solidFill>
                                  <a:srgbClr val="FF0000"/>
                                </a:solidFill>
                                <a:effectLst/>
                                <a:ea typeface="Calibri"/>
                                <a:cs typeface="Times New Roman"/>
                              </a:rPr>
                              <a:t>F</a:t>
                            </a:r>
                            <a:r>
                              <a:rPr lang="en-US" sz="1800" baseline="-25000" dirty="0" err="1">
                                <a:solidFill>
                                  <a:srgbClr val="FF0000"/>
                                </a:solidFill>
                                <a:effectLst/>
                                <a:ea typeface="Calibri"/>
                                <a:cs typeface="Times New Roman"/>
                              </a:rPr>
                              <a:t>z</a:t>
                            </a:r>
                            <a:r>
                              <a:rPr lang="ru-RU" sz="1800" baseline="-25000" dirty="0">
                                <a:solidFill>
                                  <a:srgbClr val="FF0000"/>
                                </a:solidFill>
                                <a:effectLst/>
                                <a:ea typeface="Calibri"/>
                                <a:cs typeface="Times New Roman"/>
                              </a:rPr>
                              <a:t>1</a:t>
                            </a:r>
                            <a:endParaRPr lang="ru-RU" sz="1100" dirty="0">
                              <a:effectLst/>
                              <a:ea typeface="Calibri"/>
                              <a:cs typeface="Times New Roman"/>
                            </a:endParaRPr>
                          </a:p>
                        </p:txBody>
                      </p:sp>
                    </p:grpSp>
                  </p:grpSp>
                </p:grpSp>
              </p:grpSp>
              <p:cxnSp>
                <p:nvCxnSpPr>
                  <p:cNvPr id="84" name="Прямая соединительная линия 83"/>
                  <p:cNvCxnSpPr/>
                  <p:nvPr/>
                </p:nvCxnSpPr>
                <p:spPr>
                  <a:xfrm>
                    <a:off x="590309" y="3183038"/>
                    <a:ext cx="13970" cy="862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Прямая соединительная линия 84"/>
                  <p:cNvCxnSpPr/>
                  <p:nvPr/>
                </p:nvCxnSpPr>
                <p:spPr>
                  <a:xfrm>
                    <a:off x="5486400" y="3171463"/>
                    <a:ext cx="13970" cy="862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6" name="Группа 65"/>
              <p:cNvGrpSpPr/>
              <p:nvPr/>
            </p:nvGrpSpPr>
            <p:grpSpPr>
              <a:xfrm>
                <a:off x="115747" y="4872942"/>
                <a:ext cx="6069547" cy="1583200"/>
                <a:chOff x="0" y="0"/>
                <a:chExt cx="6069547" cy="1583200"/>
              </a:xfrm>
            </p:grpSpPr>
            <p:grpSp>
              <p:nvGrpSpPr>
                <p:cNvPr id="67" name="Группа 66"/>
                <p:cNvGrpSpPr/>
                <p:nvPr/>
              </p:nvGrpSpPr>
              <p:grpSpPr>
                <a:xfrm>
                  <a:off x="0" y="0"/>
                  <a:ext cx="2851785" cy="1571625"/>
                  <a:chOff x="0" y="0"/>
                  <a:chExt cx="2851785" cy="1571625"/>
                </a:xfrm>
              </p:grpSpPr>
              <p:sp>
                <p:nvSpPr>
                  <p:cNvPr id="76" name="Прямоугольник 75"/>
                  <p:cNvSpPr/>
                  <p:nvPr/>
                </p:nvSpPr>
                <p:spPr>
                  <a:xfrm>
                    <a:off x="0" y="208344"/>
                    <a:ext cx="2851785" cy="16065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77" name="Прямоугольник 76"/>
                  <p:cNvSpPr/>
                  <p:nvPr/>
                </p:nvSpPr>
                <p:spPr>
                  <a:xfrm>
                    <a:off x="428263" y="925975"/>
                    <a:ext cx="1915795" cy="167005"/>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cxnSp>
                <p:nvCxnSpPr>
                  <p:cNvPr id="78" name="Скругленная соединительная линия 77"/>
                  <p:cNvCxnSpPr/>
                  <p:nvPr/>
                </p:nvCxnSpPr>
                <p:spPr>
                  <a:xfrm rot="16200000" flipV="1">
                    <a:off x="1723283" y="492882"/>
                    <a:ext cx="832663" cy="163898"/>
                  </a:xfrm>
                  <a:prstGeom prst="curved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Скругленная соединительная линия 78"/>
                  <p:cNvCxnSpPr/>
                  <p:nvPr/>
                </p:nvCxnSpPr>
                <p:spPr>
                  <a:xfrm rot="5400000" flipH="1" flipV="1">
                    <a:off x="109244" y="524599"/>
                    <a:ext cx="876300" cy="144780"/>
                  </a:xfrm>
                  <a:prstGeom prst="curved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Прямая соединительная линия 79"/>
                  <p:cNvCxnSpPr/>
                  <p:nvPr/>
                </p:nvCxnSpPr>
                <p:spPr>
                  <a:xfrm>
                    <a:off x="752355" y="0"/>
                    <a:ext cx="43180" cy="1571625"/>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grpSp>
              <p:nvGrpSpPr>
                <p:cNvPr id="68" name="Группа 67"/>
                <p:cNvGrpSpPr/>
                <p:nvPr/>
              </p:nvGrpSpPr>
              <p:grpSpPr>
                <a:xfrm>
                  <a:off x="3217762" y="11575"/>
                  <a:ext cx="2851785" cy="1571625"/>
                  <a:chOff x="150471" y="0"/>
                  <a:chExt cx="2851785" cy="1571625"/>
                </a:xfrm>
              </p:grpSpPr>
              <p:grpSp>
                <p:nvGrpSpPr>
                  <p:cNvPr id="69" name="Группа 68"/>
                  <p:cNvGrpSpPr/>
                  <p:nvPr/>
                </p:nvGrpSpPr>
                <p:grpSpPr>
                  <a:xfrm>
                    <a:off x="150471" y="0"/>
                    <a:ext cx="2851785" cy="1571625"/>
                    <a:chOff x="0" y="0"/>
                    <a:chExt cx="2851785" cy="1571625"/>
                  </a:xfrm>
                </p:grpSpPr>
                <p:sp>
                  <p:nvSpPr>
                    <p:cNvPr id="71" name="Прямоугольник 70"/>
                    <p:cNvSpPr/>
                    <p:nvPr/>
                  </p:nvSpPr>
                  <p:spPr>
                    <a:xfrm>
                      <a:off x="0" y="208344"/>
                      <a:ext cx="2851785" cy="16065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72" name="Прямоугольник 71"/>
                    <p:cNvSpPr/>
                    <p:nvPr/>
                  </p:nvSpPr>
                  <p:spPr>
                    <a:xfrm>
                      <a:off x="428263" y="925975"/>
                      <a:ext cx="1915795" cy="167005"/>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cxnSp>
                  <p:nvCxnSpPr>
                    <p:cNvPr id="73" name="Скругленная соединительная линия 72"/>
                    <p:cNvCxnSpPr/>
                    <p:nvPr/>
                  </p:nvCxnSpPr>
                  <p:spPr>
                    <a:xfrm rot="16200000" flipV="1">
                      <a:off x="1710387" y="479988"/>
                      <a:ext cx="862965" cy="216535"/>
                    </a:xfrm>
                    <a:prstGeom prst="curved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Скругленная соединительная линия 73"/>
                    <p:cNvCxnSpPr/>
                    <p:nvPr/>
                  </p:nvCxnSpPr>
                  <p:spPr>
                    <a:xfrm rot="5400000" flipH="1" flipV="1">
                      <a:off x="156874" y="534124"/>
                      <a:ext cx="876300" cy="144780"/>
                    </a:xfrm>
                    <a:prstGeom prst="curved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p:cNvCxnSpPr/>
                    <p:nvPr/>
                  </p:nvCxnSpPr>
                  <p:spPr>
                    <a:xfrm>
                      <a:off x="752355" y="0"/>
                      <a:ext cx="43180" cy="1571625"/>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sp>
                <p:nvSpPr>
                  <p:cNvPr id="70" name="Стрелка влево 69"/>
                  <p:cNvSpPr/>
                  <p:nvPr/>
                </p:nvSpPr>
                <p:spPr>
                  <a:xfrm>
                    <a:off x="239780" y="728729"/>
                    <a:ext cx="456565" cy="222250"/>
                  </a:xfrm>
                  <a:prstGeom prst="leftArrow">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grpSp>
        <p:grpSp>
          <p:nvGrpSpPr>
            <p:cNvPr id="43" name="Группа 42"/>
            <p:cNvGrpSpPr/>
            <p:nvPr/>
          </p:nvGrpSpPr>
          <p:grpSpPr>
            <a:xfrm>
              <a:off x="3310908" y="3380246"/>
              <a:ext cx="2707312" cy="405000"/>
              <a:chOff x="0" y="0"/>
              <a:chExt cx="2707312" cy="405000"/>
            </a:xfrm>
          </p:grpSpPr>
          <p:cxnSp>
            <p:nvCxnSpPr>
              <p:cNvPr id="46" name="Прямая соединительная линия 45"/>
              <p:cNvCxnSpPr/>
              <p:nvPr/>
            </p:nvCxnSpPr>
            <p:spPr>
              <a:xfrm flipV="1">
                <a:off x="65005" y="173346"/>
                <a:ext cx="25737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762723" y="134343"/>
                <a:ext cx="4659" cy="1405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flipH="1">
                <a:off x="2647860" y="0"/>
                <a:ext cx="584" cy="38305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2647860" y="26002"/>
                <a:ext cx="50785" cy="5397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2647860" y="190681"/>
                <a:ext cx="50785" cy="5397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2656527" y="277354"/>
                <a:ext cx="50785" cy="5397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a:off x="2656527" y="104008"/>
                <a:ext cx="50785" cy="5397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p:nvPr/>
            </p:nvCxnSpPr>
            <p:spPr>
              <a:xfrm>
                <a:off x="2656527" y="351026"/>
                <a:ext cx="50785" cy="5397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60671" y="0"/>
                <a:ext cx="578" cy="38245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p:nvPr/>
            </p:nvCxnSpPr>
            <p:spPr>
              <a:xfrm flipH="1">
                <a:off x="8668" y="26002"/>
                <a:ext cx="50254" cy="5389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p:nvPr/>
            </p:nvCxnSpPr>
            <p:spPr>
              <a:xfrm flipH="1">
                <a:off x="8668" y="190681"/>
                <a:ext cx="50254" cy="5389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flipH="1">
                <a:off x="0" y="273020"/>
                <a:ext cx="50254" cy="5389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flipH="1">
                <a:off x="0" y="104008"/>
                <a:ext cx="50254" cy="5389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p:cNvCxnSpPr/>
              <p:nvPr/>
            </p:nvCxnSpPr>
            <p:spPr>
              <a:xfrm flipH="1">
                <a:off x="0" y="351026"/>
                <a:ext cx="50254" cy="5389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0" name="Стрелка влево 59"/>
              <p:cNvSpPr/>
              <p:nvPr/>
            </p:nvSpPr>
            <p:spPr>
              <a:xfrm flipH="1">
                <a:off x="2188493" y="60671"/>
                <a:ext cx="456401" cy="222247"/>
              </a:xfrm>
              <a:prstGeom prst="leftArrow">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sp>
        <p:nvSpPr>
          <p:cNvPr id="116" name="Поле 99"/>
          <p:cNvSpPr txBox="1"/>
          <p:nvPr/>
        </p:nvSpPr>
        <p:spPr>
          <a:xfrm>
            <a:off x="3983417" y="4516778"/>
            <a:ext cx="910821" cy="26577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600" dirty="0">
                <a:effectLst/>
                <a:ea typeface="Calibri"/>
                <a:cs typeface="Times New Roman"/>
              </a:rPr>
              <a:t>warm</a:t>
            </a:r>
            <a:endParaRPr lang="ru-RU" sz="1100" dirty="0">
              <a:effectLst/>
              <a:ea typeface="Calibri"/>
              <a:cs typeface="Times New Roman"/>
            </a:endParaRPr>
          </a:p>
        </p:txBody>
      </p:sp>
      <p:sp>
        <p:nvSpPr>
          <p:cNvPr id="117" name="Поле 99"/>
          <p:cNvSpPr txBox="1"/>
          <p:nvPr/>
        </p:nvSpPr>
        <p:spPr>
          <a:xfrm>
            <a:off x="1100671" y="4516778"/>
            <a:ext cx="910821" cy="26577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600" dirty="0">
                <a:effectLst/>
                <a:ea typeface="Calibri"/>
                <a:cs typeface="Times New Roman"/>
              </a:rPr>
              <a:t>warm</a:t>
            </a:r>
            <a:endParaRPr lang="ru-RU" sz="1100" dirty="0">
              <a:effectLst/>
              <a:ea typeface="Calibri"/>
              <a:cs typeface="Times New Roman"/>
            </a:endParaRPr>
          </a:p>
        </p:txBody>
      </p:sp>
      <p:pic>
        <p:nvPicPr>
          <p:cNvPr id="118" name="Рисунок 117"/>
          <p:cNvPicPr/>
          <p:nvPr/>
        </p:nvPicPr>
        <p:blipFill>
          <a:blip r:embed="rId2"/>
          <a:stretch>
            <a:fillRect/>
          </a:stretch>
        </p:blipFill>
        <p:spPr>
          <a:xfrm>
            <a:off x="6874335" y="1416338"/>
            <a:ext cx="1866397" cy="1543504"/>
          </a:xfrm>
          <a:prstGeom prst="rect">
            <a:avLst/>
          </a:prstGeom>
        </p:spPr>
      </p:pic>
      <p:sp>
        <p:nvSpPr>
          <p:cNvPr id="3" name="Прямоугольник 2"/>
          <p:cNvSpPr/>
          <p:nvPr/>
        </p:nvSpPr>
        <p:spPr>
          <a:xfrm>
            <a:off x="416111" y="2715099"/>
            <a:ext cx="4572000" cy="646331"/>
          </a:xfrm>
          <a:prstGeom prst="rect">
            <a:avLst/>
          </a:prstGeom>
        </p:spPr>
        <p:txBody>
          <a:bodyPr>
            <a:spAutoFit/>
          </a:bodyPr>
          <a:lstStyle/>
          <a:p>
            <a:r>
              <a:rPr lang="en-US" b="1" dirty="0" smtClean="0">
                <a:solidFill>
                  <a:schemeClr val="tx2"/>
                </a:solidFill>
              </a:rPr>
              <a:t>Procedure  of pre-bending </a:t>
            </a:r>
            <a:r>
              <a:rPr lang="en-US" b="1" dirty="0">
                <a:solidFill>
                  <a:schemeClr val="tx2"/>
                </a:solidFill>
              </a:rPr>
              <a:t>of the radial ties in the coil axial direction </a:t>
            </a:r>
            <a:endParaRPr lang="ru-RU" dirty="0">
              <a:solidFill>
                <a:schemeClr val="tx2"/>
              </a:solidFill>
            </a:endParaRPr>
          </a:p>
        </p:txBody>
      </p:sp>
      <p:sp>
        <p:nvSpPr>
          <p:cNvPr id="6" name="TextBox 5"/>
          <p:cNvSpPr txBox="1"/>
          <p:nvPr/>
        </p:nvSpPr>
        <p:spPr>
          <a:xfrm>
            <a:off x="2154596" y="1615540"/>
            <a:ext cx="3917528" cy="646331"/>
          </a:xfrm>
          <a:prstGeom prst="rect">
            <a:avLst/>
          </a:prstGeom>
          <a:noFill/>
        </p:spPr>
        <p:txBody>
          <a:bodyPr wrap="square" rtlCol="0">
            <a:spAutoFit/>
          </a:bodyPr>
          <a:lstStyle/>
          <a:p>
            <a:r>
              <a:rPr lang="en-US" dirty="0" smtClean="0">
                <a:solidFill>
                  <a:schemeClr val="tx2"/>
                </a:solidFill>
              </a:rPr>
              <a:t>Deformation of the radial ties after cool down  (w/o pre-bending)</a:t>
            </a:r>
            <a:endParaRPr lang="ru-RU" dirty="0">
              <a:solidFill>
                <a:schemeClr val="tx2"/>
              </a:solidFill>
            </a:endParaRPr>
          </a:p>
        </p:txBody>
      </p:sp>
      <p:cxnSp>
        <p:nvCxnSpPr>
          <p:cNvPr id="32" name="Прямая со стрелкой 31"/>
          <p:cNvCxnSpPr/>
          <p:nvPr/>
        </p:nvCxnSpPr>
        <p:spPr>
          <a:xfrm>
            <a:off x="5488720" y="2188090"/>
            <a:ext cx="952201" cy="52700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9" name="Прямая со стрелкой 118"/>
          <p:cNvCxnSpPr/>
          <p:nvPr/>
        </p:nvCxnSpPr>
        <p:spPr>
          <a:xfrm flipH="1">
            <a:off x="2683807" y="3261429"/>
            <a:ext cx="18305" cy="36161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194" name="Picture 2" descr="C:\Users\11\Desktop\Деформирование тяг (без предварит изгиба).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9333" y="3062246"/>
            <a:ext cx="2211113" cy="1755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841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42020" y="294054"/>
            <a:ext cx="2526960" cy="2170850"/>
          </a:xfrm>
        </p:spPr>
        <p:txBody>
          <a:bodyPr>
            <a:normAutofit fontScale="90000"/>
          </a:bodyPr>
          <a:lstStyle/>
          <a:p>
            <a:r>
              <a:rPr lang="en-US" sz="3200" b="1" dirty="0" smtClean="0">
                <a:solidFill>
                  <a:srgbClr val="C00000"/>
                </a:solidFill>
                <a:effectLst>
                  <a:outerShdw blurRad="38100" dist="38100" dir="2700000" algn="tl">
                    <a:srgbClr val="000000">
                      <a:alpha val="43137"/>
                    </a:srgbClr>
                  </a:outerShdw>
                </a:effectLst>
              </a:rPr>
              <a:t>Maximal stresses in the ties of the suspension system</a:t>
            </a:r>
            <a:endParaRPr lang="ru-RU" sz="3200" b="1" dirty="0">
              <a:solidFill>
                <a:srgbClr val="C00000"/>
              </a:solidFill>
              <a:effectLst>
                <a:outerShdw blurRad="38100" dist="38100" dir="2700000" algn="tl">
                  <a:srgbClr val="000000">
                    <a:alpha val="43137"/>
                  </a:srgbClr>
                </a:outerShdw>
              </a:effectLst>
            </a:endParaRPr>
          </a:p>
        </p:txBody>
      </p:sp>
      <p:sp>
        <p:nvSpPr>
          <p:cNvPr id="4" name="Нижний колонтитул 3"/>
          <p:cNvSpPr>
            <a:spLocks noGrp="1"/>
          </p:cNvSpPr>
          <p:nvPr>
            <p:ph type="ftr" sz="quarter" idx="11"/>
          </p:nvPr>
        </p:nvSpPr>
        <p:spPr/>
        <p:txBody>
          <a:bodyPr/>
          <a:lstStyle/>
          <a:p>
            <a:r>
              <a:rPr lang="en-GB" smtClean="0"/>
              <a:t>E.Koshurnikv, Julich, 9.12.2014</a:t>
            </a:r>
            <a:endParaRPr lang="ru-RU"/>
          </a:p>
        </p:txBody>
      </p:sp>
      <p:sp>
        <p:nvSpPr>
          <p:cNvPr id="5" name="Номер слайда 4"/>
          <p:cNvSpPr>
            <a:spLocks noGrp="1"/>
          </p:cNvSpPr>
          <p:nvPr>
            <p:ph type="sldNum" sz="quarter" idx="12"/>
          </p:nvPr>
        </p:nvSpPr>
        <p:spPr/>
        <p:txBody>
          <a:bodyPr/>
          <a:lstStyle/>
          <a:p>
            <a:fld id="{30E7B55E-BB14-4AA8-8B21-643004AD1E29}" type="slidenum">
              <a:rPr lang="ru-RU" smtClean="0"/>
              <a:t>13</a:t>
            </a:fld>
            <a:endParaRPr lang="ru-RU"/>
          </a:p>
        </p:txBody>
      </p:sp>
      <p:grpSp>
        <p:nvGrpSpPr>
          <p:cNvPr id="7" name="Группа 6"/>
          <p:cNvGrpSpPr/>
          <p:nvPr/>
        </p:nvGrpSpPr>
        <p:grpSpPr>
          <a:xfrm>
            <a:off x="4498134" y="2647585"/>
            <a:ext cx="4524375" cy="3686177"/>
            <a:chOff x="4524375" y="2500311"/>
            <a:chExt cx="4638675" cy="3829052"/>
          </a:xfrm>
        </p:grpSpPr>
        <p:grpSp>
          <p:nvGrpSpPr>
            <p:cNvPr id="8" name="Группа 7"/>
            <p:cNvGrpSpPr/>
            <p:nvPr/>
          </p:nvGrpSpPr>
          <p:grpSpPr>
            <a:xfrm>
              <a:off x="4524375" y="2500311"/>
              <a:ext cx="4638675" cy="3829052"/>
              <a:chOff x="4524375" y="2500311"/>
              <a:chExt cx="4638675" cy="3829052"/>
            </a:xfrm>
          </p:grpSpPr>
          <p:pic>
            <p:nvPicPr>
              <p:cNvPr id="10" name="Рисунок 9"/>
              <p:cNvPicPr/>
              <p:nvPr/>
            </p:nvPicPr>
            <p:blipFill>
              <a:blip r:embed="rId2"/>
              <a:stretch>
                <a:fillRect/>
              </a:stretch>
            </p:blipFill>
            <p:spPr>
              <a:xfrm>
                <a:off x="5181600" y="2933699"/>
                <a:ext cx="3589337" cy="2802255"/>
              </a:xfrm>
              <a:prstGeom prst="rect">
                <a:avLst/>
              </a:prstGeom>
            </p:spPr>
          </p:pic>
          <p:sp>
            <p:nvSpPr>
              <p:cNvPr id="11" name="Прямоугольная выноска 10"/>
              <p:cNvSpPr/>
              <p:nvPr/>
            </p:nvSpPr>
            <p:spPr>
              <a:xfrm>
                <a:off x="4524375" y="3314700"/>
                <a:ext cx="781050" cy="295275"/>
              </a:xfrm>
              <a:prstGeom prst="wedgeRectCallout">
                <a:avLst>
                  <a:gd name="adj1" fmla="val 70631"/>
                  <a:gd name="adj2" fmla="val 208548"/>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100" dirty="0">
                    <a:effectLst/>
                    <a:latin typeface="Times New Roman"/>
                    <a:ea typeface="Calibri"/>
                    <a:cs typeface="Times New Roman"/>
                  </a:rPr>
                  <a:t>RV4_top</a:t>
                </a:r>
                <a:endParaRPr lang="ru-RU" sz="1100" dirty="0">
                  <a:effectLst/>
                  <a:ea typeface="Calibri"/>
                  <a:cs typeface="Times New Roman"/>
                </a:endParaRPr>
              </a:p>
            </p:txBody>
          </p:sp>
          <p:sp>
            <p:nvSpPr>
              <p:cNvPr id="12" name="Прямоугольная выноска 11"/>
              <p:cNvSpPr/>
              <p:nvPr/>
            </p:nvSpPr>
            <p:spPr>
              <a:xfrm>
                <a:off x="5381625" y="3024188"/>
                <a:ext cx="781050" cy="285750"/>
              </a:xfrm>
              <a:prstGeom prst="wedgeRectCallout">
                <a:avLst>
                  <a:gd name="adj1" fmla="val 14532"/>
                  <a:gd name="adj2" fmla="val 171666"/>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100">
                    <a:effectLst/>
                    <a:latin typeface="Times New Roman"/>
                    <a:ea typeface="Calibri"/>
                    <a:cs typeface="Times New Roman"/>
                  </a:rPr>
                  <a:t>RG4_top</a:t>
                </a:r>
                <a:endParaRPr lang="ru-RU" sz="1100">
                  <a:effectLst/>
                  <a:ea typeface="Calibri"/>
                  <a:cs typeface="Times New Roman"/>
                </a:endParaRPr>
              </a:p>
            </p:txBody>
          </p:sp>
          <p:sp>
            <p:nvSpPr>
              <p:cNvPr id="13" name="Прямоугольная выноска 12"/>
              <p:cNvSpPr/>
              <p:nvPr/>
            </p:nvSpPr>
            <p:spPr>
              <a:xfrm>
                <a:off x="6038850" y="2786061"/>
                <a:ext cx="781050" cy="295275"/>
              </a:xfrm>
              <a:prstGeom prst="wedgeRectCallout">
                <a:avLst>
                  <a:gd name="adj1" fmla="val 53558"/>
                  <a:gd name="adj2" fmla="val 127904"/>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100">
                    <a:effectLst/>
                    <a:latin typeface="Times New Roman"/>
                    <a:ea typeface="Calibri"/>
                    <a:cs typeface="Times New Roman"/>
                  </a:rPr>
                  <a:t>RV3_top</a:t>
                </a:r>
                <a:endParaRPr lang="ru-RU" sz="1100">
                  <a:effectLst/>
                  <a:ea typeface="Calibri"/>
                  <a:cs typeface="Times New Roman"/>
                </a:endParaRPr>
              </a:p>
            </p:txBody>
          </p:sp>
          <p:sp>
            <p:nvSpPr>
              <p:cNvPr id="14" name="Прямоугольная выноска 13"/>
              <p:cNvSpPr/>
              <p:nvPr/>
            </p:nvSpPr>
            <p:spPr>
              <a:xfrm>
                <a:off x="7372350" y="2500311"/>
                <a:ext cx="781050" cy="285750"/>
              </a:xfrm>
              <a:prstGeom prst="wedgeRectCallout">
                <a:avLst>
                  <a:gd name="adj1" fmla="val -65955"/>
                  <a:gd name="adj2" fmla="val 144999"/>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100">
                    <a:effectLst/>
                    <a:latin typeface="Times New Roman"/>
                    <a:ea typeface="Calibri"/>
                    <a:cs typeface="Times New Roman"/>
                  </a:rPr>
                  <a:t>RG3_top</a:t>
                </a:r>
                <a:endParaRPr lang="ru-RU" sz="1100">
                  <a:effectLst/>
                  <a:ea typeface="Calibri"/>
                  <a:cs typeface="Times New Roman"/>
                </a:endParaRPr>
              </a:p>
            </p:txBody>
          </p:sp>
          <p:sp>
            <p:nvSpPr>
              <p:cNvPr id="15" name="Прямоугольная выноска 14"/>
              <p:cNvSpPr/>
              <p:nvPr/>
            </p:nvSpPr>
            <p:spPr>
              <a:xfrm>
                <a:off x="8362950" y="2871788"/>
                <a:ext cx="781050" cy="285750"/>
              </a:xfrm>
              <a:prstGeom prst="wedgeRectCallout">
                <a:avLst>
                  <a:gd name="adj1" fmla="val -81809"/>
                  <a:gd name="adj2" fmla="val 104999"/>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100">
                    <a:effectLst/>
                    <a:latin typeface="Times New Roman"/>
                    <a:ea typeface="Calibri"/>
                    <a:cs typeface="Times New Roman"/>
                  </a:rPr>
                  <a:t>RG2_top</a:t>
                </a:r>
                <a:endParaRPr lang="ru-RU" sz="1100">
                  <a:effectLst/>
                  <a:ea typeface="Calibri"/>
                  <a:cs typeface="Times New Roman"/>
                </a:endParaRPr>
              </a:p>
            </p:txBody>
          </p:sp>
          <p:sp>
            <p:nvSpPr>
              <p:cNvPr id="16" name="Прямоугольная выноска 15"/>
              <p:cNvSpPr/>
              <p:nvPr/>
            </p:nvSpPr>
            <p:spPr>
              <a:xfrm>
                <a:off x="8401050" y="3314699"/>
                <a:ext cx="762000" cy="295275"/>
              </a:xfrm>
              <a:prstGeom prst="wedgeRectCallout">
                <a:avLst>
                  <a:gd name="adj1" fmla="val -25983"/>
                  <a:gd name="adj2" fmla="val 101764"/>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100" dirty="0">
                    <a:effectLst/>
                    <a:latin typeface="Times New Roman"/>
                    <a:ea typeface="Calibri"/>
                    <a:cs typeface="Times New Roman"/>
                  </a:rPr>
                  <a:t>RV2_top</a:t>
                </a:r>
                <a:endParaRPr lang="ru-RU" sz="1100" dirty="0">
                  <a:effectLst/>
                  <a:ea typeface="Calibri"/>
                  <a:cs typeface="Times New Roman"/>
                </a:endParaRPr>
              </a:p>
            </p:txBody>
          </p:sp>
          <p:sp>
            <p:nvSpPr>
              <p:cNvPr id="17" name="Прямоугольная выноска 16"/>
              <p:cNvSpPr/>
              <p:nvPr/>
            </p:nvSpPr>
            <p:spPr>
              <a:xfrm>
                <a:off x="8382000" y="5105400"/>
                <a:ext cx="781050" cy="285750"/>
              </a:xfrm>
              <a:prstGeom prst="wedgeRectCallout">
                <a:avLst>
                  <a:gd name="adj1" fmla="val -44004"/>
                  <a:gd name="adj2" fmla="val -131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100">
                    <a:effectLst/>
                    <a:latin typeface="Times New Roman"/>
                    <a:ea typeface="Calibri"/>
                    <a:cs typeface="Times New Roman"/>
                  </a:rPr>
                  <a:t>RV2_bot</a:t>
                </a:r>
                <a:endParaRPr lang="ru-RU" sz="1100">
                  <a:effectLst/>
                  <a:ea typeface="Calibri"/>
                  <a:cs typeface="Times New Roman"/>
                </a:endParaRPr>
              </a:p>
            </p:txBody>
          </p:sp>
          <p:sp>
            <p:nvSpPr>
              <p:cNvPr id="18" name="Прямоугольная выноска 17"/>
              <p:cNvSpPr/>
              <p:nvPr/>
            </p:nvSpPr>
            <p:spPr>
              <a:xfrm>
                <a:off x="7972425" y="5450204"/>
                <a:ext cx="781050" cy="285750"/>
              </a:xfrm>
              <a:prstGeom prst="wedgeRectCallout">
                <a:avLst>
                  <a:gd name="adj1" fmla="val -29370"/>
                  <a:gd name="adj2" fmla="val -185000"/>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100">
                    <a:effectLst/>
                    <a:latin typeface="Times New Roman"/>
                    <a:ea typeface="Calibri"/>
                    <a:cs typeface="Times New Roman"/>
                  </a:rPr>
                  <a:t>RG2_bot</a:t>
                </a:r>
                <a:endParaRPr lang="ru-RU" sz="1100">
                  <a:effectLst/>
                  <a:ea typeface="Calibri"/>
                  <a:cs typeface="Times New Roman"/>
                </a:endParaRPr>
              </a:p>
            </p:txBody>
          </p:sp>
          <p:sp>
            <p:nvSpPr>
              <p:cNvPr id="19" name="Прямоугольная выноска 18"/>
              <p:cNvSpPr/>
              <p:nvPr/>
            </p:nvSpPr>
            <p:spPr>
              <a:xfrm>
                <a:off x="7839075" y="6024563"/>
                <a:ext cx="781050" cy="295275"/>
              </a:xfrm>
              <a:prstGeom prst="wedgeRectCallout">
                <a:avLst>
                  <a:gd name="adj1" fmla="val -130589"/>
                  <a:gd name="adj2" fmla="val -559194"/>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100">
                    <a:effectLst/>
                    <a:latin typeface="Times New Roman"/>
                    <a:ea typeface="Calibri"/>
                    <a:cs typeface="Times New Roman"/>
                  </a:rPr>
                  <a:t>RV1_top</a:t>
                </a:r>
                <a:endParaRPr lang="ru-RU" sz="1100">
                  <a:effectLst/>
                  <a:ea typeface="Calibri"/>
                  <a:cs typeface="Times New Roman"/>
                </a:endParaRPr>
              </a:p>
            </p:txBody>
          </p:sp>
          <p:sp>
            <p:nvSpPr>
              <p:cNvPr id="20" name="Прямоугольная выноска 19"/>
              <p:cNvSpPr/>
              <p:nvPr/>
            </p:nvSpPr>
            <p:spPr>
              <a:xfrm>
                <a:off x="6981825" y="6034088"/>
                <a:ext cx="781050" cy="285750"/>
              </a:xfrm>
              <a:prstGeom prst="wedgeRectCallout">
                <a:avLst>
                  <a:gd name="adj1" fmla="val -9857"/>
                  <a:gd name="adj2" fmla="val -278334"/>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100">
                    <a:effectLst/>
                    <a:latin typeface="Times New Roman"/>
                    <a:ea typeface="Calibri"/>
                    <a:cs typeface="Times New Roman"/>
                  </a:rPr>
                  <a:t>RV1_bot</a:t>
                </a:r>
                <a:endParaRPr lang="ru-RU" sz="1100">
                  <a:effectLst/>
                  <a:ea typeface="Calibri"/>
                  <a:cs typeface="Times New Roman"/>
                </a:endParaRPr>
              </a:p>
            </p:txBody>
          </p:sp>
          <p:sp>
            <p:nvSpPr>
              <p:cNvPr id="21" name="Прямоугольная выноска 20"/>
              <p:cNvSpPr/>
              <p:nvPr/>
            </p:nvSpPr>
            <p:spPr>
              <a:xfrm>
                <a:off x="6162675" y="6043613"/>
                <a:ext cx="781050" cy="285750"/>
              </a:xfrm>
              <a:prstGeom prst="wedgeRectCallout">
                <a:avLst>
                  <a:gd name="adj1" fmla="val 10874"/>
                  <a:gd name="adj2" fmla="val -178334"/>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100">
                    <a:effectLst/>
                    <a:latin typeface="Times New Roman"/>
                    <a:ea typeface="Calibri"/>
                    <a:cs typeface="Times New Roman"/>
                  </a:rPr>
                  <a:t>RG1_bot</a:t>
                </a:r>
                <a:endParaRPr lang="ru-RU" sz="1100">
                  <a:effectLst/>
                  <a:ea typeface="Calibri"/>
                  <a:cs typeface="Times New Roman"/>
                </a:endParaRPr>
              </a:p>
            </p:txBody>
          </p:sp>
          <p:sp>
            <p:nvSpPr>
              <p:cNvPr id="22" name="Прямоугольная выноска 21"/>
              <p:cNvSpPr/>
              <p:nvPr/>
            </p:nvSpPr>
            <p:spPr>
              <a:xfrm>
                <a:off x="4991100" y="5762626"/>
                <a:ext cx="781050" cy="285750"/>
              </a:xfrm>
              <a:prstGeom prst="wedgeRectCallout">
                <a:avLst>
                  <a:gd name="adj1" fmla="val 53557"/>
                  <a:gd name="adj2" fmla="val -158334"/>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100" dirty="0" smtClean="0">
                    <a:effectLst/>
                    <a:latin typeface="Times New Roman"/>
                    <a:ea typeface="Calibri"/>
                    <a:cs typeface="Times New Roman"/>
                  </a:rPr>
                  <a:t>RG4_bot</a:t>
                </a:r>
                <a:endParaRPr lang="ru-RU" sz="1100" dirty="0">
                  <a:effectLst/>
                  <a:ea typeface="Calibri"/>
                  <a:cs typeface="Times New Roman"/>
                </a:endParaRPr>
              </a:p>
            </p:txBody>
          </p:sp>
        </p:grpSp>
        <p:sp>
          <p:nvSpPr>
            <p:cNvPr id="9" name="Прямоугольная выноска 8"/>
            <p:cNvSpPr/>
            <p:nvPr/>
          </p:nvSpPr>
          <p:spPr>
            <a:xfrm>
              <a:off x="6981825" y="3462338"/>
              <a:ext cx="781050" cy="285750"/>
            </a:xfrm>
            <a:prstGeom prst="wedgeRectCallout">
              <a:avLst>
                <a:gd name="adj1" fmla="val -70834"/>
                <a:gd name="adj2" fmla="val 114999"/>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100" dirty="0" smtClean="0">
                  <a:effectLst/>
                  <a:latin typeface="Times New Roman"/>
                  <a:ea typeface="Calibri"/>
                  <a:cs typeface="Times New Roman"/>
                </a:rPr>
                <a:t>RG1_top</a:t>
              </a:r>
              <a:endParaRPr lang="ru-RU" sz="1100" dirty="0">
                <a:effectLst/>
                <a:ea typeface="Calibri"/>
                <a:cs typeface="Times New Roman"/>
              </a:endParaRPr>
            </a:p>
          </p:txBody>
        </p:sp>
      </p:grpSp>
      <p:graphicFrame>
        <p:nvGraphicFramePr>
          <p:cNvPr id="23" name="Объект 22"/>
          <p:cNvGraphicFramePr>
            <a:graphicFrameLocks noGrp="1"/>
          </p:cNvGraphicFramePr>
          <p:nvPr>
            <p:ph idx="1"/>
            <p:extLst>
              <p:ext uri="{D42A27DB-BD31-4B8C-83A1-F6EECF244321}">
                <p14:modId xmlns:p14="http://schemas.microsoft.com/office/powerpoint/2010/main" val="812245576"/>
              </p:ext>
            </p:extLst>
          </p:nvPr>
        </p:nvGraphicFramePr>
        <p:xfrm>
          <a:off x="85835" y="191281"/>
          <a:ext cx="5807710" cy="2663952"/>
        </p:xfrm>
        <a:graphic>
          <a:graphicData uri="http://schemas.openxmlformats.org/drawingml/2006/table">
            <a:tbl>
              <a:tblPr firstRow="1" firstCol="1" bandRow="1">
                <a:tableStyleId>{5C22544A-7EE6-4342-B048-85BDC9FD1C3A}</a:tableStyleId>
              </a:tblPr>
              <a:tblGrid>
                <a:gridCol w="754380"/>
                <a:gridCol w="754380"/>
                <a:gridCol w="723900"/>
                <a:gridCol w="723900"/>
                <a:gridCol w="723900"/>
                <a:gridCol w="723900"/>
                <a:gridCol w="723900"/>
                <a:gridCol w="679450"/>
              </a:tblGrid>
              <a:tr h="0">
                <a:tc rowSpan="2" gridSpan="2">
                  <a:txBody>
                    <a:bodyPr/>
                    <a:lstStyle/>
                    <a:p>
                      <a:pPr algn="l">
                        <a:lnSpc>
                          <a:spcPct val="115000"/>
                        </a:lnSpc>
                        <a:spcAft>
                          <a:spcPts val="0"/>
                        </a:spcAft>
                      </a:pPr>
                      <a:r>
                        <a:rPr lang="en-US" sz="1100" dirty="0">
                          <a:effectLst/>
                        </a:rPr>
                        <a:t> </a:t>
                      </a:r>
                      <a:endParaRPr lang="ru-RU" sz="1100" dirty="0">
                        <a:effectLst/>
                        <a:latin typeface="Calibri"/>
                        <a:ea typeface="Calibri"/>
                        <a:cs typeface="Times New Roman"/>
                      </a:endParaRPr>
                    </a:p>
                  </a:txBody>
                  <a:tcPr marL="68580" marR="68580" marT="0" marB="0" anchor="ctr"/>
                </a:tc>
                <a:tc rowSpan="2" hMerge="1">
                  <a:txBody>
                    <a:bodyPr/>
                    <a:lstStyle/>
                    <a:p>
                      <a:endParaRPr lang="ru-RU"/>
                    </a:p>
                  </a:txBody>
                  <a:tcPr/>
                </a:tc>
                <a:tc gridSpan="2">
                  <a:txBody>
                    <a:bodyPr/>
                    <a:lstStyle/>
                    <a:p>
                      <a:pPr algn="ctr">
                        <a:lnSpc>
                          <a:spcPct val="115000"/>
                        </a:lnSpc>
                        <a:spcAft>
                          <a:spcPts val="0"/>
                        </a:spcAft>
                      </a:pPr>
                      <a:r>
                        <a:rPr lang="en-US" sz="1600" kern="1200">
                          <a:effectLst/>
                        </a:rPr>
                        <a:t>W/o pre-bending</a:t>
                      </a:r>
                      <a:endParaRPr lang="ru-RU" sz="1100">
                        <a:effectLst/>
                        <a:latin typeface="Calibri"/>
                        <a:ea typeface="Calibri"/>
                        <a:cs typeface="Times New Roman"/>
                      </a:endParaRPr>
                    </a:p>
                  </a:txBody>
                  <a:tcPr marL="68580" marR="68580" marT="0" marB="0" anchor="ctr"/>
                </a:tc>
                <a:tc hMerge="1">
                  <a:txBody>
                    <a:bodyPr/>
                    <a:lstStyle/>
                    <a:p>
                      <a:endParaRPr lang="ru-RU"/>
                    </a:p>
                  </a:txBody>
                  <a:tcPr/>
                </a:tc>
                <a:tc gridSpan="2">
                  <a:txBody>
                    <a:bodyPr/>
                    <a:lstStyle/>
                    <a:p>
                      <a:pPr algn="ctr">
                        <a:lnSpc>
                          <a:spcPct val="115000"/>
                        </a:lnSpc>
                        <a:spcAft>
                          <a:spcPts val="0"/>
                        </a:spcAft>
                      </a:pPr>
                      <a:r>
                        <a:rPr lang="en-US" sz="1600" kern="1200">
                          <a:effectLst/>
                        </a:rPr>
                        <a:t>Pre-bending in z direction  </a:t>
                      </a:r>
                      <a:endParaRPr lang="ru-RU" sz="1100">
                        <a:effectLst/>
                        <a:latin typeface="Calibri"/>
                        <a:ea typeface="Calibri"/>
                        <a:cs typeface="Times New Roman"/>
                      </a:endParaRPr>
                    </a:p>
                  </a:txBody>
                  <a:tcPr marL="68580" marR="68580" marT="0" marB="0" anchor="ctr"/>
                </a:tc>
                <a:tc hMerge="1">
                  <a:txBody>
                    <a:bodyPr/>
                    <a:lstStyle/>
                    <a:p>
                      <a:endParaRPr lang="ru-RU"/>
                    </a:p>
                  </a:txBody>
                  <a:tcPr/>
                </a:tc>
                <a:tc gridSpan="2">
                  <a:txBody>
                    <a:bodyPr/>
                    <a:lstStyle/>
                    <a:p>
                      <a:pPr algn="ctr">
                        <a:lnSpc>
                          <a:spcPct val="115000"/>
                        </a:lnSpc>
                        <a:spcAft>
                          <a:spcPts val="0"/>
                        </a:spcAft>
                      </a:pPr>
                      <a:r>
                        <a:rPr lang="en-US" sz="1600" kern="1200">
                          <a:effectLst/>
                        </a:rPr>
                        <a:t>Pre-bending in z direction and in plane XY  </a:t>
                      </a:r>
                      <a:endParaRPr lang="ru-RU" sz="1100">
                        <a:effectLst/>
                        <a:latin typeface="Calibri"/>
                        <a:ea typeface="Calibri"/>
                        <a:cs typeface="Times New Roman"/>
                      </a:endParaRPr>
                    </a:p>
                  </a:txBody>
                  <a:tcPr marL="68580" marR="68580" marT="0" marB="0" anchor="ctr"/>
                </a:tc>
                <a:tc hMerge="1">
                  <a:txBody>
                    <a:bodyPr/>
                    <a:lstStyle/>
                    <a:p>
                      <a:endParaRPr lang="ru-RU"/>
                    </a:p>
                  </a:txBody>
                  <a:tcPr/>
                </a:tc>
              </a:tr>
              <a:tr h="0">
                <a:tc gridSpan="2" vMerge="1">
                  <a:txBody>
                    <a:bodyPr/>
                    <a:lstStyle/>
                    <a:p>
                      <a:endParaRPr lang="ru-RU"/>
                    </a:p>
                  </a:txBody>
                  <a:tcPr/>
                </a:tc>
                <a:tc hMerge="1" vMerge="1">
                  <a:txBody>
                    <a:bodyPr/>
                    <a:lstStyle/>
                    <a:p>
                      <a:endParaRPr lang="ru-RU"/>
                    </a:p>
                  </a:txBody>
                  <a:tcPr/>
                </a:tc>
                <a:tc>
                  <a:txBody>
                    <a:bodyPr/>
                    <a:lstStyle/>
                    <a:p>
                      <a:pPr indent="-60960" algn="ctr">
                        <a:lnSpc>
                          <a:spcPct val="115000"/>
                        </a:lnSpc>
                        <a:spcAft>
                          <a:spcPts val="0"/>
                        </a:spcAft>
                      </a:pPr>
                      <a:r>
                        <a:rPr lang="en-US" sz="1600" kern="1200">
                          <a:effectLst/>
                        </a:rPr>
                        <a:t>Stress</a:t>
                      </a:r>
                      <a:r>
                        <a:rPr lang="ru-RU" sz="1600" kern="1200">
                          <a:effectLst/>
                        </a:rPr>
                        <a:t>, </a:t>
                      </a:r>
                      <a:r>
                        <a:rPr lang="en-US" sz="1600" kern="1200">
                          <a:effectLst/>
                        </a:rPr>
                        <a:t>MPa</a:t>
                      </a:r>
                      <a:endParaRPr lang="ru-RU" sz="1100">
                        <a:effectLst/>
                        <a:latin typeface="Calibri"/>
                        <a:ea typeface="Calibri"/>
                        <a:cs typeface="Times New Roman"/>
                      </a:endParaRPr>
                    </a:p>
                  </a:txBody>
                  <a:tcPr marL="68580" marR="68580" marT="0" marB="0" anchor="ctr"/>
                </a:tc>
                <a:tc>
                  <a:txBody>
                    <a:bodyPr/>
                    <a:lstStyle/>
                    <a:p>
                      <a:pPr indent="-60960" algn="ctr">
                        <a:lnSpc>
                          <a:spcPct val="115000"/>
                        </a:lnSpc>
                        <a:spcAft>
                          <a:spcPts val="0"/>
                        </a:spcAft>
                      </a:pPr>
                      <a:r>
                        <a:rPr lang="en-US" sz="1600" kern="1200">
                          <a:effectLst/>
                        </a:rPr>
                        <a:t>Safety factor</a:t>
                      </a:r>
                      <a:endParaRPr lang="ru-RU" sz="1100">
                        <a:effectLst/>
                        <a:latin typeface="Calibri"/>
                        <a:ea typeface="Calibri"/>
                        <a:cs typeface="Times New Roman"/>
                      </a:endParaRPr>
                    </a:p>
                  </a:txBody>
                  <a:tcPr marL="68580" marR="68580" marT="0" marB="0" anchor="ctr"/>
                </a:tc>
                <a:tc>
                  <a:txBody>
                    <a:bodyPr/>
                    <a:lstStyle/>
                    <a:p>
                      <a:pPr indent="-60960" algn="ctr">
                        <a:lnSpc>
                          <a:spcPct val="115000"/>
                        </a:lnSpc>
                        <a:spcAft>
                          <a:spcPts val="0"/>
                        </a:spcAft>
                      </a:pPr>
                      <a:r>
                        <a:rPr lang="en-US" sz="1600" kern="1200">
                          <a:effectLst/>
                        </a:rPr>
                        <a:t>Stress</a:t>
                      </a:r>
                      <a:r>
                        <a:rPr lang="ru-RU" sz="1600" kern="1200">
                          <a:effectLst/>
                        </a:rPr>
                        <a:t>, </a:t>
                      </a:r>
                      <a:r>
                        <a:rPr lang="en-US" sz="1600" kern="1200">
                          <a:effectLst/>
                        </a:rPr>
                        <a:t>MPa</a:t>
                      </a:r>
                      <a:endParaRPr lang="ru-RU" sz="1100">
                        <a:effectLst/>
                        <a:latin typeface="Calibri"/>
                        <a:ea typeface="Calibri"/>
                        <a:cs typeface="Times New Roman"/>
                      </a:endParaRPr>
                    </a:p>
                  </a:txBody>
                  <a:tcPr marL="68580" marR="68580" marT="0" marB="0" anchor="ctr"/>
                </a:tc>
                <a:tc>
                  <a:txBody>
                    <a:bodyPr/>
                    <a:lstStyle/>
                    <a:p>
                      <a:pPr indent="-60960" algn="ctr">
                        <a:lnSpc>
                          <a:spcPct val="115000"/>
                        </a:lnSpc>
                        <a:spcAft>
                          <a:spcPts val="0"/>
                        </a:spcAft>
                      </a:pPr>
                      <a:r>
                        <a:rPr lang="en-US" sz="1600" kern="1200">
                          <a:effectLst/>
                        </a:rPr>
                        <a:t>Safety factor</a:t>
                      </a:r>
                      <a:endParaRPr lang="ru-RU" sz="1100">
                        <a:effectLst/>
                        <a:latin typeface="Calibri"/>
                        <a:ea typeface="Calibri"/>
                        <a:cs typeface="Times New Roman"/>
                      </a:endParaRPr>
                    </a:p>
                  </a:txBody>
                  <a:tcPr marL="68580" marR="68580" marT="0" marB="0" anchor="ctr"/>
                </a:tc>
                <a:tc>
                  <a:txBody>
                    <a:bodyPr/>
                    <a:lstStyle/>
                    <a:p>
                      <a:pPr indent="-60960" algn="ctr">
                        <a:lnSpc>
                          <a:spcPct val="115000"/>
                        </a:lnSpc>
                        <a:spcAft>
                          <a:spcPts val="0"/>
                        </a:spcAft>
                      </a:pPr>
                      <a:r>
                        <a:rPr lang="en-US" sz="1600" kern="1200">
                          <a:effectLst/>
                        </a:rPr>
                        <a:t>Stress</a:t>
                      </a:r>
                      <a:r>
                        <a:rPr lang="ru-RU" sz="1600" kern="1200">
                          <a:effectLst/>
                        </a:rPr>
                        <a:t>, </a:t>
                      </a:r>
                      <a:r>
                        <a:rPr lang="en-US" sz="1600" kern="1200">
                          <a:effectLst/>
                        </a:rPr>
                        <a:t>MPa</a:t>
                      </a:r>
                      <a:endParaRPr lang="ru-RU" sz="1100">
                        <a:effectLst/>
                        <a:latin typeface="Calibri"/>
                        <a:ea typeface="Calibri"/>
                        <a:cs typeface="Times New Roman"/>
                      </a:endParaRPr>
                    </a:p>
                  </a:txBody>
                  <a:tcPr marL="68580" marR="68580" marT="0" marB="0" anchor="ctr"/>
                </a:tc>
                <a:tc>
                  <a:txBody>
                    <a:bodyPr/>
                    <a:lstStyle/>
                    <a:p>
                      <a:pPr indent="-60960" algn="ctr">
                        <a:lnSpc>
                          <a:spcPct val="115000"/>
                        </a:lnSpc>
                        <a:spcAft>
                          <a:spcPts val="0"/>
                        </a:spcAft>
                      </a:pPr>
                      <a:r>
                        <a:rPr lang="en-US" sz="1600" kern="1200">
                          <a:effectLst/>
                        </a:rPr>
                        <a:t>Safety factor</a:t>
                      </a:r>
                      <a:endParaRPr lang="ru-RU" sz="1100">
                        <a:effectLst/>
                        <a:latin typeface="Calibri"/>
                        <a:ea typeface="Calibri"/>
                        <a:cs typeface="Times New Roman"/>
                      </a:endParaRPr>
                    </a:p>
                  </a:txBody>
                  <a:tcPr marL="68580" marR="68580" marT="0" marB="0" anchor="ctr"/>
                </a:tc>
              </a:tr>
              <a:tr h="0">
                <a:tc rowSpan="2">
                  <a:txBody>
                    <a:bodyPr/>
                    <a:lstStyle/>
                    <a:p>
                      <a:pPr algn="ctr">
                        <a:lnSpc>
                          <a:spcPct val="115000"/>
                        </a:lnSpc>
                        <a:spcAft>
                          <a:spcPts val="0"/>
                        </a:spcAft>
                      </a:pPr>
                      <a:r>
                        <a:rPr lang="en-US" sz="1800" kern="1200">
                          <a:effectLst/>
                        </a:rPr>
                        <a:t>Radial ties</a:t>
                      </a:r>
                      <a:endParaRPr lang="ru-RU"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a:effectLst/>
                        </a:rPr>
                        <a:t>σ</a:t>
                      </a:r>
                      <a:r>
                        <a:rPr lang="en-US" sz="1800" baseline="-25000">
                          <a:effectLst/>
                        </a:rPr>
                        <a:t>m</a:t>
                      </a:r>
                      <a:endParaRPr lang="ru-RU"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kern="1200">
                          <a:effectLst/>
                        </a:rPr>
                        <a:t>499</a:t>
                      </a:r>
                      <a:endParaRPr lang="ru-RU"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a:effectLst/>
                        </a:rPr>
                        <a:t>1.38</a:t>
                      </a:r>
                      <a:endParaRPr lang="ru-RU"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kern="1200">
                          <a:effectLst/>
                        </a:rPr>
                        <a:t>489</a:t>
                      </a:r>
                      <a:endParaRPr lang="ru-RU" sz="1100">
                        <a:effectLst/>
                        <a:latin typeface="Calibri"/>
                        <a:ea typeface="Calibri"/>
                        <a:cs typeface="Times New Roman"/>
                      </a:endParaRPr>
                    </a:p>
                  </a:txBody>
                  <a:tcPr marL="68580" marR="68580" marT="0" marB="0" anchor="ctr"/>
                </a:tc>
                <a:tc>
                  <a:txBody>
                    <a:bodyPr/>
                    <a:lstStyle/>
                    <a:p>
                      <a:pPr indent="-89535" algn="ctr">
                        <a:lnSpc>
                          <a:spcPct val="115000"/>
                        </a:lnSpc>
                        <a:spcAft>
                          <a:spcPts val="0"/>
                        </a:spcAft>
                      </a:pPr>
                      <a:r>
                        <a:rPr lang="ru-RU" sz="1800" b="1" dirty="0">
                          <a:solidFill>
                            <a:srgbClr val="92D050"/>
                          </a:solidFill>
                          <a:effectLst/>
                        </a:rPr>
                        <a:t>1.4</a:t>
                      </a:r>
                      <a:endParaRPr lang="ru-RU" sz="1100" b="1" dirty="0">
                        <a:solidFill>
                          <a:srgbClr val="92D05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kern="1200">
                          <a:effectLst/>
                        </a:rPr>
                        <a:t>473</a:t>
                      </a:r>
                      <a:endParaRPr lang="ru-RU" sz="1100">
                        <a:effectLst/>
                        <a:latin typeface="Calibri"/>
                        <a:ea typeface="Calibri"/>
                        <a:cs typeface="Times New Roman"/>
                      </a:endParaRPr>
                    </a:p>
                  </a:txBody>
                  <a:tcPr marL="68580" marR="68580" marT="0" marB="0" anchor="ctr"/>
                </a:tc>
                <a:tc>
                  <a:txBody>
                    <a:bodyPr/>
                    <a:lstStyle/>
                    <a:p>
                      <a:pPr indent="-90170" algn="ctr">
                        <a:lnSpc>
                          <a:spcPct val="115000"/>
                        </a:lnSpc>
                        <a:spcAft>
                          <a:spcPts val="0"/>
                        </a:spcAft>
                      </a:pPr>
                      <a:r>
                        <a:rPr lang="ru-RU" sz="1800" b="1" kern="1200" dirty="0">
                          <a:solidFill>
                            <a:srgbClr val="00B050"/>
                          </a:solidFill>
                          <a:effectLst/>
                        </a:rPr>
                        <a:t>1.46</a:t>
                      </a:r>
                      <a:endParaRPr lang="ru-RU" sz="1100" b="1" dirty="0">
                        <a:solidFill>
                          <a:srgbClr val="00B050"/>
                        </a:solidFill>
                        <a:effectLst/>
                        <a:latin typeface="Calibri"/>
                        <a:ea typeface="Calibri"/>
                        <a:cs typeface="Times New Roman"/>
                      </a:endParaRPr>
                    </a:p>
                  </a:txBody>
                  <a:tcPr marL="68580" marR="68580" marT="0" marB="0" anchor="ctr"/>
                </a:tc>
              </a:tr>
              <a:tr h="0">
                <a:tc vMerge="1">
                  <a:txBody>
                    <a:bodyPr/>
                    <a:lstStyle/>
                    <a:p>
                      <a:endParaRPr lang="ru-RU"/>
                    </a:p>
                  </a:txBody>
                  <a:tcPr/>
                </a:tc>
                <a:tc>
                  <a:txBody>
                    <a:bodyPr/>
                    <a:lstStyle/>
                    <a:p>
                      <a:pPr algn="ctr">
                        <a:lnSpc>
                          <a:spcPct val="115000"/>
                        </a:lnSpc>
                        <a:spcAft>
                          <a:spcPts val="0"/>
                        </a:spcAft>
                      </a:pPr>
                      <a:r>
                        <a:rPr lang="ru-RU" sz="1800">
                          <a:effectLst/>
                        </a:rPr>
                        <a:t>σ</a:t>
                      </a:r>
                      <a:r>
                        <a:rPr lang="en-US" sz="1800" baseline="-25000">
                          <a:effectLst/>
                        </a:rPr>
                        <a:t>mb</a:t>
                      </a:r>
                      <a:endParaRPr lang="ru-RU"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kern="1200">
                          <a:effectLst/>
                        </a:rPr>
                        <a:t>786</a:t>
                      </a:r>
                      <a:endParaRPr lang="ru-RU"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kern="1200" dirty="0">
                          <a:solidFill>
                            <a:srgbClr val="FF0000"/>
                          </a:solidFill>
                          <a:effectLst/>
                        </a:rPr>
                        <a:t>1.15</a:t>
                      </a:r>
                      <a:endParaRPr lang="ru-RU" sz="1100" b="1" dirty="0">
                        <a:solidFill>
                          <a:srgbClr val="FF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kern="1200">
                          <a:effectLst/>
                        </a:rPr>
                        <a:t>648</a:t>
                      </a:r>
                      <a:endParaRPr lang="ru-RU" sz="1100">
                        <a:effectLst/>
                        <a:latin typeface="Calibri"/>
                        <a:ea typeface="Calibri"/>
                        <a:cs typeface="Times New Roman"/>
                      </a:endParaRPr>
                    </a:p>
                  </a:txBody>
                  <a:tcPr marL="68580" marR="68580" marT="0" marB="0" anchor="ctr"/>
                </a:tc>
                <a:tc>
                  <a:txBody>
                    <a:bodyPr/>
                    <a:lstStyle/>
                    <a:p>
                      <a:pPr indent="-89535" algn="ctr">
                        <a:lnSpc>
                          <a:spcPct val="115000"/>
                        </a:lnSpc>
                        <a:spcAft>
                          <a:spcPts val="0"/>
                        </a:spcAft>
                      </a:pPr>
                      <a:r>
                        <a:rPr lang="ru-RU" sz="1800" b="1" kern="1200" dirty="0">
                          <a:solidFill>
                            <a:srgbClr val="92D050"/>
                          </a:solidFill>
                          <a:effectLst/>
                        </a:rPr>
                        <a:t>1.4</a:t>
                      </a:r>
                      <a:endParaRPr lang="ru-RU" sz="1100" b="1" dirty="0">
                        <a:solidFill>
                          <a:srgbClr val="92D05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kern="1200">
                          <a:effectLst/>
                        </a:rPr>
                        <a:t>-</a:t>
                      </a:r>
                      <a:endParaRPr lang="ru-RU" sz="1100">
                        <a:effectLst/>
                        <a:latin typeface="Calibri"/>
                        <a:ea typeface="Calibri"/>
                        <a:cs typeface="Times New Roman"/>
                      </a:endParaRPr>
                    </a:p>
                  </a:txBody>
                  <a:tcPr marL="68580" marR="68580" marT="0" marB="0" anchor="ctr"/>
                </a:tc>
                <a:tc>
                  <a:txBody>
                    <a:bodyPr/>
                    <a:lstStyle/>
                    <a:p>
                      <a:pPr indent="-90170" algn="ctr">
                        <a:lnSpc>
                          <a:spcPct val="115000"/>
                        </a:lnSpc>
                        <a:spcAft>
                          <a:spcPts val="0"/>
                        </a:spcAft>
                      </a:pPr>
                      <a:r>
                        <a:rPr lang="en-US" sz="1800" kern="1200">
                          <a:effectLst/>
                        </a:rPr>
                        <a:t>-</a:t>
                      </a:r>
                      <a:endParaRPr lang="ru-RU" sz="1100">
                        <a:effectLst/>
                        <a:latin typeface="Calibri"/>
                        <a:ea typeface="Calibri"/>
                        <a:cs typeface="Times New Roman"/>
                      </a:endParaRPr>
                    </a:p>
                  </a:txBody>
                  <a:tcPr marL="68580" marR="68580" marT="0" marB="0" anchor="ctr"/>
                </a:tc>
              </a:tr>
              <a:tr h="0">
                <a:tc rowSpan="2">
                  <a:txBody>
                    <a:bodyPr/>
                    <a:lstStyle/>
                    <a:p>
                      <a:pPr algn="ctr">
                        <a:lnSpc>
                          <a:spcPct val="115000"/>
                        </a:lnSpc>
                        <a:spcAft>
                          <a:spcPts val="0"/>
                        </a:spcAft>
                      </a:pPr>
                      <a:r>
                        <a:rPr lang="en-US" sz="1800" kern="1200">
                          <a:effectLst/>
                        </a:rPr>
                        <a:t>Axial ties</a:t>
                      </a:r>
                      <a:endParaRPr lang="ru-RU"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a:effectLst/>
                        </a:rPr>
                        <a:t>σ</a:t>
                      </a:r>
                      <a:r>
                        <a:rPr lang="en-US" sz="1800" baseline="-25000">
                          <a:effectLst/>
                        </a:rPr>
                        <a:t>m</a:t>
                      </a:r>
                      <a:endParaRPr lang="ru-RU"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kern="1200">
                          <a:effectLst/>
                        </a:rPr>
                        <a:t>392</a:t>
                      </a:r>
                      <a:endParaRPr lang="ru-RU"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dirty="0">
                          <a:solidFill>
                            <a:srgbClr val="00B050"/>
                          </a:solidFill>
                          <a:effectLst/>
                        </a:rPr>
                        <a:t>1.76</a:t>
                      </a:r>
                      <a:endParaRPr lang="ru-RU" sz="1100" b="1" dirty="0">
                        <a:solidFill>
                          <a:srgbClr val="00B05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dirty="0">
                          <a:effectLst/>
                        </a:rPr>
                        <a:t> </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a:effectLst/>
                        </a:rPr>
                        <a:t> </a:t>
                      </a:r>
                      <a:endParaRPr lang="ru-RU"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a:effectLst/>
                        </a:rPr>
                        <a:t> </a:t>
                      </a:r>
                      <a:endParaRPr lang="ru-RU"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a:effectLst/>
                        </a:rPr>
                        <a:t> </a:t>
                      </a:r>
                      <a:endParaRPr lang="ru-RU" sz="1100">
                        <a:effectLst/>
                        <a:latin typeface="Calibri"/>
                        <a:ea typeface="Calibri"/>
                        <a:cs typeface="Times New Roman"/>
                      </a:endParaRPr>
                    </a:p>
                  </a:txBody>
                  <a:tcPr marL="68580" marR="68580" marT="0" marB="0" anchor="ctr"/>
                </a:tc>
              </a:tr>
              <a:tr h="0">
                <a:tc vMerge="1">
                  <a:txBody>
                    <a:bodyPr/>
                    <a:lstStyle/>
                    <a:p>
                      <a:endParaRPr lang="ru-RU"/>
                    </a:p>
                  </a:txBody>
                  <a:tcPr/>
                </a:tc>
                <a:tc>
                  <a:txBody>
                    <a:bodyPr/>
                    <a:lstStyle/>
                    <a:p>
                      <a:pPr algn="ctr">
                        <a:lnSpc>
                          <a:spcPct val="115000"/>
                        </a:lnSpc>
                        <a:spcAft>
                          <a:spcPts val="0"/>
                        </a:spcAft>
                      </a:pPr>
                      <a:r>
                        <a:rPr lang="ru-RU" sz="1800">
                          <a:effectLst/>
                        </a:rPr>
                        <a:t>σ</a:t>
                      </a:r>
                      <a:r>
                        <a:rPr lang="en-US" sz="1800" baseline="-25000">
                          <a:effectLst/>
                        </a:rPr>
                        <a:t>mb</a:t>
                      </a:r>
                      <a:endParaRPr lang="ru-RU"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kern="1200">
                          <a:effectLst/>
                        </a:rPr>
                        <a:t>450</a:t>
                      </a:r>
                      <a:endParaRPr lang="ru-RU"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kern="1200" dirty="0">
                          <a:solidFill>
                            <a:srgbClr val="00B050"/>
                          </a:solidFill>
                          <a:effectLst/>
                        </a:rPr>
                        <a:t>2</a:t>
                      </a:r>
                      <a:endParaRPr lang="ru-RU" sz="1100" b="1" dirty="0">
                        <a:solidFill>
                          <a:srgbClr val="00B05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a:effectLst/>
                        </a:rPr>
                        <a:t> </a:t>
                      </a:r>
                      <a:endParaRPr lang="ru-RU"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a:effectLst/>
                        </a:rPr>
                        <a:t> </a:t>
                      </a:r>
                      <a:endParaRPr lang="ru-RU"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a:effectLst/>
                        </a:rPr>
                        <a:t> </a:t>
                      </a:r>
                      <a:endParaRPr lang="ru-RU"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dirty="0">
                          <a:effectLst/>
                        </a:rPr>
                        <a:t> </a:t>
                      </a:r>
                      <a:endParaRPr lang="ru-RU" sz="1100" dirty="0">
                        <a:effectLst/>
                        <a:latin typeface="Calibri"/>
                        <a:ea typeface="Calibri"/>
                        <a:cs typeface="Times New Roman"/>
                      </a:endParaRPr>
                    </a:p>
                  </a:txBody>
                  <a:tcPr marL="68580" marR="68580" marT="0" marB="0" anchor="ctr"/>
                </a:tc>
              </a:tr>
            </a:tbl>
          </a:graphicData>
        </a:graphic>
      </p:graphicFrame>
      <p:sp>
        <p:nvSpPr>
          <p:cNvPr id="25" name="Прямоугольник 24"/>
          <p:cNvSpPr/>
          <p:nvPr/>
        </p:nvSpPr>
        <p:spPr>
          <a:xfrm>
            <a:off x="0" y="3176305"/>
            <a:ext cx="4647537" cy="3139321"/>
          </a:xfrm>
          <a:prstGeom prst="rect">
            <a:avLst/>
          </a:prstGeom>
        </p:spPr>
        <p:txBody>
          <a:bodyPr wrap="square">
            <a:spAutoFit/>
          </a:bodyPr>
          <a:lstStyle/>
          <a:p>
            <a:pPr lvl="0"/>
            <a:r>
              <a:rPr lang="en-US" dirty="0"/>
              <a:t>The bending and thermal stresses are the main problems of the suspension system of the cold mass. </a:t>
            </a:r>
            <a:endParaRPr lang="en-US" dirty="0" smtClean="0"/>
          </a:p>
          <a:p>
            <a:pPr lvl="0"/>
            <a:r>
              <a:rPr lang="en-US" dirty="0" smtClean="0"/>
              <a:t>For example:</a:t>
            </a:r>
          </a:p>
          <a:p>
            <a:pPr lvl="1"/>
            <a:r>
              <a:rPr lang="en-US" dirty="0" smtClean="0"/>
              <a:t>The </a:t>
            </a:r>
            <a:r>
              <a:rPr lang="en-US" dirty="0"/>
              <a:t>bending </a:t>
            </a:r>
            <a:r>
              <a:rPr lang="en-US" dirty="0" smtClean="0"/>
              <a:t>stress of about 287 </a:t>
            </a:r>
            <a:r>
              <a:rPr lang="en-US" dirty="0"/>
              <a:t>MPa </a:t>
            </a:r>
            <a:r>
              <a:rPr lang="en-US" dirty="0" smtClean="0"/>
              <a:t>will appear in </a:t>
            </a:r>
            <a:r>
              <a:rPr lang="en-US" dirty="0"/>
              <a:t>the  radial suspension </a:t>
            </a:r>
            <a:r>
              <a:rPr lang="en-US" dirty="0" smtClean="0"/>
              <a:t>rod if the preliminary bending is not applied.</a:t>
            </a:r>
          </a:p>
          <a:p>
            <a:pPr lvl="1"/>
            <a:r>
              <a:rPr lang="en-US" dirty="0" smtClean="0"/>
              <a:t>Thermal </a:t>
            </a:r>
            <a:r>
              <a:rPr lang="en-US" dirty="0"/>
              <a:t>stresses in the </a:t>
            </a:r>
            <a:r>
              <a:rPr lang="en-US" dirty="0" smtClean="0"/>
              <a:t>rods </a:t>
            </a:r>
            <a:r>
              <a:rPr lang="en-US" dirty="0"/>
              <a:t>of the </a:t>
            </a:r>
            <a:r>
              <a:rPr lang="en-US" dirty="0" smtClean="0"/>
              <a:t>axial </a:t>
            </a:r>
            <a:r>
              <a:rPr lang="en-US" dirty="0"/>
              <a:t>suspension </a:t>
            </a:r>
            <a:r>
              <a:rPr lang="en-US" dirty="0" smtClean="0"/>
              <a:t>are about 350 </a:t>
            </a:r>
            <a:r>
              <a:rPr lang="en-US" dirty="0"/>
              <a:t>MPa</a:t>
            </a:r>
            <a:endParaRPr lang="en-US" dirty="0" smtClean="0"/>
          </a:p>
          <a:p>
            <a:pPr lvl="0"/>
            <a:endParaRPr lang="en-US" dirty="0" smtClean="0"/>
          </a:p>
          <a:p>
            <a:pPr lvl="0"/>
            <a:endParaRPr lang="ru-RU" dirty="0"/>
          </a:p>
        </p:txBody>
      </p:sp>
    </p:spTree>
    <p:extLst>
      <p:ext uri="{BB962C8B-B14F-4D97-AF65-F5344CB8AC3E}">
        <p14:creationId xmlns:p14="http://schemas.microsoft.com/office/powerpoint/2010/main" val="2550981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b="1" dirty="0" smtClean="0">
                <a:solidFill>
                  <a:schemeClr val="accent2"/>
                </a:solidFill>
                <a:effectLst>
                  <a:outerShdw blurRad="38100" dist="38100" dir="2700000" algn="tl">
                    <a:srgbClr val="000000">
                      <a:alpha val="43137"/>
                    </a:srgbClr>
                  </a:outerShdw>
                </a:effectLst>
              </a:rPr>
              <a:t>Movement of the cold mass under action of the magnetic field</a:t>
            </a:r>
            <a:endParaRPr lang="ru-RU" sz="2800" b="1" dirty="0">
              <a:solidFill>
                <a:schemeClr val="accent2"/>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318053" y="1600200"/>
            <a:ext cx="8515846" cy="4525963"/>
          </a:xfrm>
        </p:spPr>
        <p:txBody>
          <a:bodyPr>
            <a:normAutofit/>
          </a:bodyPr>
          <a:lstStyle/>
          <a:p>
            <a:pPr marL="0" indent="0">
              <a:lnSpc>
                <a:spcPct val="150000"/>
              </a:lnSpc>
              <a:buNone/>
            </a:pPr>
            <a:r>
              <a:rPr lang="en-US" sz="2000" b="1" dirty="0"/>
              <a:t>Displacement of the cold mass under </a:t>
            </a:r>
            <a:r>
              <a:rPr lang="en-US" sz="2000" b="1" dirty="0" smtClean="0"/>
              <a:t>action of the magnetic force</a:t>
            </a:r>
          </a:p>
          <a:p>
            <a:pPr marL="0" indent="0">
              <a:buNone/>
            </a:pPr>
            <a:r>
              <a:rPr lang="en-US" sz="1800" dirty="0" smtClean="0"/>
              <a:t>Contributions </a:t>
            </a:r>
            <a:r>
              <a:rPr lang="en-US" sz="1800" dirty="0"/>
              <a:t>to </a:t>
            </a:r>
            <a:r>
              <a:rPr lang="en-US" sz="1800" b="1" dirty="0" smtClean="0"/>
              <a:t>axial  </a:t>
            </a:r>
            <a:r>
              <a:rPr lang="en-US" sz="1800" b="1" dirty="0"/>
              <a:t>displacement </a:t>
            </a:r>
            <a:r>
              <a:rPr lang="en-US" sz="1800" dirty="0" smtClean="0"/>
              <a:t>due </a:t>
            </a:r>
            <a:r>
              <a:rPr lang="en-US" sz="1800" dirty="0"/>
              <a:t>to </a:t>
            </a:r>
            <a:endParaRPr lang="en-US" sz="1800" dirty="0" smtClean="0"/>
          </a:p>
          <a:p>
            <a:pPr lvl="1">
              <a:buFont typeface="Arial" panose="020B0604020202020204" pitchFamily="34" charset="0"/>
              <a:buChar char="•"/>
            </a:pPr>
            <a:r>
              <a:rPr lang="en-US" sz="1800" dirty="0" smtClean="0"/>
              <a:t>deformation of </a:t>
            </a:r>
            <a:r>
              <a:rPr lang="en-US" sz="1800" dirty="0"/>
              <a:t>the axial rods </a:t>
            </a:r>
            <a:r>
              <a:rPr lang="en-US" sz="1800" dirty="0" smtClean="0"/>
              <a:t>					0.436 mm, </a:t>
            </a:r>
          </a:p>
          <a:p>
            <a:pPr lvl="1">
              <a:buFont typeface="Arial" panose="020B0604020202020204" pitchFamily="34" charset="0"/>
              <a:buChar char="•"/>
            </a:pPr>
            <a:r>
              <a:rPr lang="en-US" sz="1800" dirty="0" smtClean="0"/>
              <a:t>deformation </a:t>
            </a:r>
            <a:r>
              <a:rPr lang="en-US" sz="1800" dirty="0"/>
              <a:t>of the </a:t>
            </a:r>
            <a:r>
              <a:rPr lang="en-US" sz="1800" dirty="0" smtClean="0"/>
              <a:t>cryostat structure in the area of the support </a:t>
            </a:r>
            <a:r>
              <a:rPr lang="en-US" sz="1800" dirty="0"/>
              <a:t>legs </a:t>
            </a:r>
            <a:r>
              <a:rPr lang="en-US" sz="1800" dirty="0" smtClean="0"/>
              <a:t>	0.260mm, </a:t>
            </a:r>
          </a:p>
          <a:p>
            <a:pPr lvl="1">
              <a:buFont typeface="Arial" panose="020B0604020202020204" pitchFamily="34" charset="0"/>
              <a:buChar char="•"/>
            </a:pPr>
            <a:r>
              <a:rPr lang="en-US" sz="1800" dirty="0" smtClean="0"/>
              <a:t>deformation </a:t>
            </a:r>
            <a:r>
              <a:rPr lang="en-US" sz="1800" dirty="0"/>
              <a:t>of the end flanges of the </a:t>
            </a:r>
            <a:r>
              <a:rPr lang="en-US" sz="1800" dirty="0" smtClean="0"/>
              <a:t>cryostat outer </a:t>
            </a:r>
            <a:r>
              <a:rPr lang="en-US" sz="1800" dirty="0"/>
              <a:t>shell </a:t>
            </a:r>
            <a:r>
              <a:rPr lang="en-US" sz="1800" dirty="0" smtClean="0"/>
              <a:t>		0.053 mm, </a:t>
            </a:r>
          </a:p>
          <a:p>
            <a:pPr lvl="1">
              <a:buFont typeface="Arial" panose="020B0604020202020204" pitchFamily="34" charset="0"/>
              <a:buChar char="•"/>
            </a:pPr>
            <a:r>
              <a:rPr lang="en-US" sz="1800" dirty="0" smtClean="0"/>
              <a:t>elasticity  </a:t>
            </a:r>
            <a:r>
              <a:rPr lang="en-US" sz="1800" dirty="0"/>
              <a:t>of the threaded connection, washers and mounting unit </a:t>
            </a:r>
            <a:r>
              <a:rPr lang="en-US" sz="1800" dirty="0" smtClean="0"/>
              <a:t>	0.017 mm</a:t>
            </a:r>
          </a:p>
          <a:p>
            <a:pPr marL="1073150" indent="0">
              <a:buNone/>
            </a:pPr>
            <a:r>
              <a:rPr lang="en-US" sz="1800" i="1" dirty="0"/>
              <a:t>The total axial displacement</a:t>
            </a:r>
            <a:r>
              <a:rPr lang="en-US" sz="1800" i="1" dirty="0" smtClean="0"/>
              <a:t> </a:t>
            </a:r>
            <a:r>
              <a:rPr lang="en-US" sz="1800" dirty="0" smtClean="0"/>
              <a:t>				 </a:t>
            </a:r>
            <a:r>
              <a:rPr lang="en-US" sz="1800" b="1" dirty="0" smtClean="0">
                <a:solidFill>
                  <a:srgbClr val="FF0000"/>
                </a:solidFill>
              </a:rPr>
              <a:t>0.77mm</a:t>
            </a:r>
          </a:p>
          <a:p>
            <a:pPr marL="0" indent="0">
              <a:buNone/>
            </a:pPr>
            <a:r>
              <a:rPr lang="en-US" sz="1800" dirty="0" smtClean="0"/>
              <a:t>Contributions </a:t>
            </a:r>
            <a:r>
              <a:rPr lang="en-US" sz="1800" dirty="0"/>
              <a:t>to </a:t>
            </a:r>
            <a:r>
              <a:rPr lang="en-US" sz="1800" b="1" dirty="0"/>
              <a:t>lateral displacement </a:t>
            </a:r>
            <a:r>
              <a:rPr lang="en-US" sz="1800" dirty="0" smtClean="0"/>
              <a:t>due </a:t>
            </a:r>
            <a:r>
              <a:rPr lang="en-US" sz="1800" dirty="0"/>
              <a:t>to </a:t>
            </a:r>
            <a:endParaRPr lang="en-US" sz="1800" dirty="0" smtClean="0"/>
          </a:p>
          <a:p>
            <a:pPr lvl="1">
              <a:buFont typeface="Arial" panose="020B0604020202020204" pitchFamily="34" charset="0"/>
              <a:buChar char="•"/>
            </a:pPr>
            <a:r>
              <a:rPr lang="en-US" sz="1800" dirty="0" smtClean="0"/>
              <a:t>deformation of the suspension rods 				0.3 </a:t>
            </a:r>
            <a:r>
              <a:rPr lang="en-US" sz="1800" dirty="0"/>
              <a:t>mm, </a:t>
            </a:r>
            <a:endParaRPr lang="en-US" sz="1800" dirty="0" smtClean="0"/>
          </a:p>
          <a:p>
            <a:pPr lvl="1">
              <a:buFont typeface="Arial" panose="020B0604020202020204" pitchFamily="34" charset="0"/>
              <a:buChar char="•"/>
            </a:pPr>
            <a:r>
              <a:rPr lang="en-US" sz="1800" dirty="0" smtClean="0"/>
              <a:t>elasticity </a:t>
            </a:r>
            <a:r>
              <a:rPr lang="en-US" sz="1800" dirty="0"/>
              <a:t>of mounting elements in </a:t>
            </a:r>
            <a:r>
              <a:rPr lang="en-US" sz="1800" dirty="0" smtClean="0"/>
              <a:t>head parts of the rods 		0.16 </a:t>
            </a:r>
            <a:r>
              <a:rPr lang="en-US" sz="1800" dirty="0"/>
              <a:t>mm, </a:t>
            </a:r>
            <a:endParaRPr lang="en-US" sz="1800" dirty="0" smtClean="0"/>
          </a:p>
          <a:p>
            <a:pPr lvl="1">
              <a:buFont typeface="Arial" panose="020B0604020202020204" pitchFamily="34" charset="0"/>
              <a:buChar char="•"/>
            </a:pPr>
            <a:r>
              <a:rPr lang="en-US" sz="1800" dirty="0" smtClean="0"/>
              <a:t>deformation </a:t>
            </a:r>
            <a:r>
              <a:rPr lang="en-US" sz="1800" dirty="0"/>
              <a:t>of the </a:t>
            </a:r>
            <a:r>
              <a:rPr lang="en-US" sz="1800" dirty="0" smtClean="0"/>
              <a:t>head part  					0.1 </a:t>
            </a:r>
            <a:r>
              <a:rPr lang="en-US" sz="1800" dirty="0"/>
              <a:t>mm. </a:t>
            </a:r>
            <a:endParaRPr lang="en-US" sz="1800" dirty="0" smtClean="0"/>
          </a:p>
          <a:p>
            <a:pPr marL="0" indent="1073150">
              <a:buNone/>
            </a:pPr>
            <a:r>
              <a:rPr lang="en-US" sz="1800" i="1" dirty="0" smtClean="0"/>
              <a:t>The </a:t>
            </a:r>
            <a:r>
              <a:rPr lang="en-US" sz="1800" i="1" dirty="0"/>
              <a:t>total lateral displacement </a:t>
            </a:r>
            <a:r>
              <a:rPr lang="en-US" sz="1800" dirty="0" smtClean="0"/>
              <a:t>				</a:t>
            </a:r>
            <a:r>
              <a:rPr lang="en-US" sz="1800" b="1" dirty="0" smtClean="0">
                <a:solidFill>
                  <a:srgbClr val="FF0000"/>
                </a:solidFill>
              </a:rPr>
              <a:t>0.56 </a:t>
            </a:r>
            <a:r>
              <a:rPr lang="en-US" sz="1800" b="1" dirty="0">
                <a:solidFill>
                  <a:srgbClr val="FF0000"/>
                </a:solidFill>
              </a:rPr>
              <a:t>mm</a:t>
            </a:r>
            <a:endParaRPr lang="ru-RU" sz="1800" b="1" dirty="0">
              <a:solidFill>
                <a:srgbClr val="FF0000"/>
              </a:solidFill>
            </a:endParaRPr>
          </a:p>
        </p:txBody>
      </p:sp>
      <p:sp>
        <p:nvSpPr>
          <p:cNvPr id="4" name="Нижний колонтитул 3"/>
          <p:cNvSpPr>
            <a:spLocks noGrp="1"/>
          </p:cNvSpPr>
          <p:nvPr>
            <p:ph type="ftr" sz="quarter" idx="11"/>
          </p:nvPr>
        </p:nvSpPr>
        <p:spPr/>
        <p:txBody>
          <a:bodyPr/>
          <a:lstStyle/>
          <a:p>
            <a:r>
              <a:rPr lang="en-GB" smtClean="0"/>
              <a:t>E.Koshurnikv, Julich, 9.12.2014</a:t>
            </a:r>
            <a:endParaRPr lang="ru-RU"/>
          </a:p>
        </p:txBody>
      </p:sp>
      <p:sp>
        <p:nvSpPr>
          <p:cNvPr id="5" name="Номер слайда 4"/>
          <p:cNvSpPr>
            <a:spLocks noGrp="1"/>
          </p:cNvSpPr>
          <p:nvPr>
            <p:ph type="sldNum" sz="quarter" idx="12"/>
          </p:nvPr>
        </p:nvSpPr>
        <p:spPr/>
        <p:txBody>
          <a:bodyPr/>
          <a:lstStyle/>
          <a:p>
            <a:fld id="{30E7B55E-BB14-4AA8-8B21-643004AD1E29}" type="slidenum">
              <a:rPr lang="ru-RU" smtClean="0"/>
              <a:t>14</a:t>
            </a:fld>
            <a:endParaRPr lang="ru-RU"/>
          </a:p>
        </p:txBody>
      </p:sp>
    </p:spTree>
    <p:extLst>
      <p:ext uri="{BB962C8B-B14F-4D97-AF65-F5344CB8AC3E}">
        <p14:creationId xmlns:p14="http://schemas.microsoft.com/office/powerpoint/2010/main" val="30298871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chemeClr val="accent2"/>
                </a:solidFill>
                <a:effectLst>
                  <a:outerShdw blurRad="38100" dist="38100" dir="2700000" algn="tl">
                    <a:srgbClr val="000000">
                      <a:alpha val="43137"/>
                    </a:srgbClr>
                  </a:outerShdw>
                </a:effectLst>
              </a:rPr>
              <a:t>Stability of the cryostat shells</a:t>
            </a:r>
            <a:endParaRPr lang="ru-RU" b="1" dirty="0">
              <a:solidFill>
                <a:schemeClr val="accent2"/>
              </a:solidFill>
              <a:effectLst>
                <a:outerShdw blurRad="38100" dist="38100" dir="2700000" algn="tl">
                  <a:srgbClr val="000000">
                    <a:alpha val="43137"/>
                  </a:srgbClr>
                </a:outerShdw>
              </a:effectLst>
            </a:endParaRPr>
          </a:p>
        </p:txBody>
      </p:sp>
      <p:sp>
        <p:nvSpPr>
          <p:cNvPr id="4" name="Нижний колонтитул 3"/>
          <p:cNvSpPr>
            <a:spLocks noGrp="1"/>
          </p:cNvSpPr>
          <p:nvPr>
            <p:ph type="ftr" sz="quarter" idx="11"/>
          </p:nvPr>
        </p:nvSpPr>
        <p:spPr/>
        <p:txBody>
          <a:bodyPr/>
          <a:lstStyle/>
          <a:p>
            <a:r>
              <a:rPr lang="en-GB" smtClean="0"/>
              <a:t>E.Koshurnikv, Julich, 9.12.2014</a:t>
            </a:r>
            <a:endParaRPr lang="ru-RU"/>
          </a:p>
        </p:txBody>
      </p:sp>
      <p:sp>
        <p:nvSpPr>
          <p:cNvPr id="5" name="Номер слайда 4"/>
          <p:cNvSpPr>
            <a:spLocks noGrp="1"/>
          </p:cNvSpPr>
          <p:nvPr>
            <p:ph type="sldNum" sz="quarter" idx="12"/>
          </p:nvPr>
        </p:nvSpPr>
        <p:spPr/>
        <p:txBody>
          <a:bodyPr/>
          <a:lstStyle/>
          <a:p>
            <a:fld id="{30E7B55E-BB14-4AA8-8B21-643004AD1E29}" type="slidenum">
              <a:rPr lang="ru-RU" smtClean="0"/>
              <a:t>15</a:t>
            </a:fld>
            <a:endParaRPr lang="ru-RU" dirty="0"/>
          </a:p>
        </p:txBody>
      </p:sp>
      <p:pic>
        <p:nvPicPr>
          <p:cNvPr id="6" name="Объект 5"/>
          <p:cNvPicPr>
            <a:picLocks noGrp="1"/>
          </p:cNvPicPr>
          <p:nvPr>
            <p:ph idx="1"/>
          </p:nvPr>
        </p:nvPicPr>
        <p:blipFill rotWithShape="1">
          <a:blip r:embed="rId2">
            <a:extLst>
              <a:ext uri="{28A0092B-C50C-407E-A947-70E740481C1C}">
                <a14:useLocalDpi xmlns:a14="http://schemas.microsoft.com/office/drawing/2010/main" val="0"/>
              </a:ext>
            </a:extLst>
          </a:blip>
          <a:srcRect l="10231" r="2955"/>
          <a:stretch/>
        </p:blipFill>
        <p:spPr bwMode="auto">
          <a:xfrm>
            <a:off x="330506" y="1762699"/>
            <a:ext cx="4208443" cy="3148070"/>
          </a:xfrm>
          <a:prstGeom prst="rect">
            <a:avLst/>
          </a:prstGeom>
          <a:noFill/>
          <a:ln>
            <a:noFill/>
          </a:ln>
        </p:spPr>
      </p:pic>
      <p:pic>
        <p:nvPicPr>
          <p:cNvPr id="7" name="Рисунок 6"/>
          <p:cNvPicPr/>
          <p:nvPr/>
        </p:nvPicPr>
        <p:blipFill rotWithShape="1">
          <a:blip r:embed="rId3"/>
          <a:srcRect l="16770"/>
          <a:stretch/>
        </p:blipFill>
        <p:spPr>
          <a:xfrm>
            <a:off x="4792335" y="1504315"/>
            <a:ext cx="4204425" cy="3448279"/>
          </a:xfrm>
          <a:prstGeom prst="rect">
            <a:avLst/>
          </a:prstGeom>
        </p:spPr>
      </p:pic>
      <p:sp>
        <p:nvSpPr>
          <p:cNvPr id="8" name="Прямоугольник 7"/>
          <p:cNvSpPr/>
          <p:nvPr/>
        </p:nvSpPr>
        <p:spPr>
          <a:xfrm>
            <a:off x="4572000" y="4952594"/>
            <a:ext cx="4572000" cy="1231106"/>
          </a:xfrm>
          <a:prstGeom prst="rect">
            <a:avLst/>
          </a:prstGeom>
        </p:spPr>
        <p:txBody>
          <a:bodyPr>
            <a:spAutoFit/>
          </a:bodyPr>
          <a:lstStyle/>
          <a:p>
            <a:r>
              <a:rPr lang="en-US" dirty="0"/>
              <a:t>The first form of loss of stability of the cryostat </a:t>
            </a:r>
            <a:r>
              <a:rPr lang="en-US" dirty="0" smtClean="0"/>
              <a:t>shell</a:t>
            </a:r>
            <a:r>
              <a:rPr lang="en-US" dirty="0"/>
              <a:t>s</a:t>
            </a:r>
            <a:r>
              <a:rPr lang="en-US" dirty="0" smtClean="0"/>
              <a:t> </a:t>
            </a:r>
            <a:r>
              <a:rPr lang="en-US" dirty="0"/>
              <a:t>from exposure to </a:t>
            </a:r>
            <a:r>
              <a:rPr lang="en-US" b="1" dirty="0"/>
              <a:t>internal</a:t>
            </a:r>
            <a:r>
              <a:rPr lang="en-US" dirty="0"/>
              <a:t> </a:t>
            </a:r>
            <a:r>
              <a:rPr lang="en-US" dirty="0" smtClean="0"/>
              <a:t>pressure </a:t>
            </a:r>
          </a:p>
          <a:p>
            <a:r>
              <a:rPr lang="en-US" dirty="0" err="1" smtClean="0"/>
              <a:t>P</a:t>
            </a:r>
            <a:r>
              <a:rPr lang="en-US" baseline="-25000" dirty="0" err="1" smtClean="0"/>
              <a:t>cr</a:t>
            </a:r>
            <a:r>
              <a:rPr lang="en-US" dirty="0" smtClean="0"/>
              <a:t> </a:t>
            </a:r>
            <a:r>
              <a:rPr lang="en-US" dirty="0"/>
              <a:t>= </a:t>
            </a:r>
            <a:r>
              <a:rPr lang="en-US" dirty="0" smtClean="0"/>
              <a:t>3.</a:t>
            </a:r>
            <a:r>
              <a:rPr lang="ru-RU" dirty="0" smtClean="0"/>
              <a:t>25</a:t>
            </a:r>
            <a:r>
              <a:rPr lang="en-US" dirty="0" smtClean="0"/>
              <a:t> </a:t>
            </a:r>
            <a:r>
              <a:rPr lang="en-US" dirty="0"/>
              <a:t>MPa. Safety factor for the </a:t>
            </a:r>
            <a:r>
              <a:rPr lang="en-US" b="1" dirty="0"/>
              <a:t>internal</a:t>
            </a:r>
            <a:r>
              <a:rPr lang="en-US" dirty="0"/>
              <a:t> pressure of 0.05 MPa is equal to </a:t>
            </a:r>
            <a:r>
              <a:rPr lang="en-US" sz="2000" b="1" dirty="0" smtClean="0">
                <a:solidFill>
                  <a:srgbClr val="00B050"/>
                </a:solidFill>
              </a:rPr>
              <a:t>65</a:t>
            </a:r>
            <a:endParaRPr lang="ru-RU" sz="2000" b="1" dirty="0">
              <a:solidFill>
                <a:srgbClr val="00B050"/>
              </a:solidFill>
            </a:endParaRPr>
          </a:p>
        </p:txBody>
      </p:sp>
      <p:sp>
        <p:nvSpPr>
          <p:cNvPr id="9" name="Прямоугольник 8"/>
          <p:cNvSpPr/>
          <p:nvPr/>
        </p:nvSpPr>
        <p:spPr>
          <a:xfrm>
            <a:off x="0" y="4967982"/>
            <a:ext cx="4572000" cy="1200329"/>
          </a:xfrm>
          <a:prstGeom prst="rect">
            <a:avLst/>
          </a:prstGeom>
        </p:spPr>
        <p:txBody>
          <a:bodyPr>
            <a:spAutoFit/>
          </a:bodyPr>
          <a:lstStyle/>
          <a:p>
            <a:r>
              <a:rPr lang="en-US" dirty="0"/>
              <a:t>The first form of loss of stability of the cryostat shell from exposure to </a:t>
            </a:r>
            <a:r>
              <a:rPr lang="en-US" b="1" dirty="0" smtClean="0"/>
              <a:t>external</a:t>
            </a:r>
            <a:r>
              <a:rPr lang="en-US" dirty="0" smtClean="0"/>
              <a:t>  </a:t>
            </a:r>
            <a:r>
              <a:rPr lang="en-US" dirty="0"/>
              <a:t>pressure. </a:t>
            </a:r>
            <a:endParaRPr lang="en-US" dirty="0" smtClean="0"/>
          </a:p>
          <a:p>
            <a:r>
              <a:rPr lang="en-US" dirty="0" err="1" smtClean="0"/>
              <a:t>Pcr</a:t>
            </a:r>
            <a:r>
              <a:rPr lang="en-US" dirty="0" smtClean="0"/>
              <a:t> </a:t>
            </a:r>
            <a:r>
              <a:rPr lang="en-US" dirty="0"/>
              <a:t>= </a:t>
            </a:r>
            <a:r>
              <a:rPr lang="ru-RU" dirty="0" smtClean="0"/>
              <a:t>2</a:t>
            </a:r>
            <a:r>
              <a:rPr lang="en-US" dirty="0" smtClean="0"/>
              <a:t>.</a:t>
            </a:r>
            <a:r>
              <a:rPr lang="ru-RU" dirty="0" smtClean="0"/>
              <a:t>83</a:t>
            </a:r>
            <a:r>
              <a:rPr lang="en-US" dirty="0" smtClean="0"/>
              <a:t> </a:t>
            </a:r>
            <a:r>
              <a:rPr lang="en-US" dirty="0"/>
              <a:t>MPa. Safety factor for the </a:t>
            </a:r>
            <a:r>
              <a:rPr lang="en-US" b="1" dirty="0"/>
              <a:t>external</a:t>
            </a:r>
            <a:r>
              <a:rPr lang="en-US" dirty="0" smtClean="0"/>
              <a:t> </a:t>
            </a:r>
            <a:r>
              <a:rPr lang="en-US" dirty="0"/>
              <a:t>pressure of </a:t>
            </a:r>
            <a:r>
              <a:rPr lang="en-US" dirty="0" smtClean="0"/>
              <a:t>0.1 </a:t>
            </a:r>
            <a:r>
              <a:rPr lang="en-US" dirty="0"/>
              <a:t>MPa is equal to </a:t>
            </a:r>
            <a:r>
              <a:rPr lang="ru-RU" b="1" dirty="0" smtClean="0">
                <a:solidFill>
                  <a:srgbClr val="00B050"/>
                </a:solidFill>
              </a:rPr>
              <a:t>28</a:t>
            </a:r>
            <a:r>
              <a:rPr lang="en-US" b="1" dirty="0" smtClean="0">
                <a:solidFill>
                  <a:srgbClr val="00B050"/>
                </a:solidFill>
              </a:rPr>
              <a:t>.</a:t>
            </a:r>
            <a:r>
              <a:rPr lang="ru-RU" b="1" dirty="0" smtClean="0">
                <a:solidFill>
                  <a:srgbClr val="00B050"/>
                </a:solidFill>
              </a:rPr>
              <a:t>3</a:t>
            </a:r>
            <a:endParaRPr lang="ru-RU" b="1" dirty="0">
              <a:solidFill>
                <a:srgbClr val="00B050"/>
              </a:solidFill>
            </a:endParaRPr>
          </a:p>
        </p:txBody>
      </p:sp>
    </p:spTree>
    <p:extLst>
      <p:ext uri="{BB962C8B-B14F-4D97-AF65-F5344CB8AC3E}">
        <p14:creationId xmlns:p14="http://schemas.microsoft.com/office/powerpoint/2010/main" val="33413853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600" b="1" dirty="0" smtClean="0">
                <a:solidFill>
                  <a:schemeClr val="accent2"/>
                </a:solidFill>
                <a:effectLst>
                  <a:outerShdw blurRad="38100" dist="38100" dir="2700000" algn="tl">
                    <a:srgbClr val="000000">
                      <a:alpha val="43137"/>
                    </a:srgbClr>
                  </a:outerShdw>
                </a:effectLst>
              </a:rPr>
              <a:t>Deformations and stresses of the cryostat</a:t>
            </a:r>
            <a:endParaRPr lang="ru-RU" sz="3600" b="1" dirty="0">
              <a:solidFill>
                <a:schemeClr val="accent2"/>
              </a:solidFill>
              <a:effectLst>
                <a:outerShdw blurRad="38100" dist="38100" dir="2700000" algn="tl">
                  <a:srgbClr val="000000">
                    <a:alpha val="43137"/>
                  </a:srgbClr>
                </a:outerShdw>
              </a:effectLst>
            </a:endParaRPr>
          </a:p>
        </p:txBody>
      </p:sp>
      <p:sp>
        <p:nvSpPr>
          <p:cNvPr id="4" name="Нижний колонтитул 3"/>
          <p:cNvSpPr>
            <a:spLocks noGrp="1"/>
          </p:cNvSpPr>
          <p:nvPr>
            <p:ph type="ftr" sz="quarter" idx="11"/>
          </p:nvPr>
        </p:nvSpPr>
        <p:spPr/>
        <p:txBody>
          <a:bodyPr/>
          <a:lstStyle/>
          <a:p>
            <a:r>
              <a:rPr lang="en-GB" smtClean="0"/>
              <a:t>E.Koshurnikv, Julich, 9.12.2014</a:t>
            </a:r>
            <a:endParaRPr lang="ru-RU"/>
          </a:p>
        </p:txBody>
      </p:sp>
      <p:sp>
        <p:nvSpPr>
          <p:cNvPr id="5" name="Номер слайда 4"/>
          <p:cNvSpPr>
            <a:spLocks noGrp="1"/>
          </p:cNvSpPr>
          <p:nvPr>
            <p:ph type="sldNum" sz="quarter" idx="12"/>
          </p:nvPr>
        </p:nvSpPr>
        <p:spPr/>
        <p:txBody>
          <a:bodyPr/>
          <a:lstStyle/>
          <a:p>
            <a:fld id="{30E7B55E-BB14-4AA8-8B21-643004AD1E29}" type="slidenum">
              <a:rPr lang="ru-RU" smtClean="0"/>
              <a:t>16</a:t>
            </a:fld>
            <a:endParaRPr lang="ru-RU"/>
          </a:p>
        </p:txBody>
      </p:sp>
      <p:pic>
        <p:nvPicPr>
          <p:cNvPr id="6" name="Объект 5"/>
          <p:cNvPicPr>
            <a:picLocks noGrp="1"/>
          </p:cNvPicPr>
          <p:nvPr>
            <p:ph idx="1"/>
          </p:nvPr>
        </p:nvPicPr>
        <p:blipFill>
          <a:blip r:embed="rId2"/>
          <a:stretch>
            <a:fillRect/>
          </a:stretch>
        </p:blipFill>
        <p:spPr>
          <a:xfrm>
            <a:off x="5157389" y="2181998"/>
            <a:ext cx="3827518" cy="3021227"/>
          </a:xfrm>
          <a:prstGeom prst="rect">
            <a:avLst/>
          </a:prstGeom>
        </p:spPr>
      </p:pic>
      <p:pic>
        <p:nvPicPr>
          <p:cNvPr id="7" name="Рисунок 6"/>
          <p:cNvPicPr/>
          <p:nvPr/>
        </p:nvPicPr>
        <p:blipFill>
          <a:blip r:embed="rId3"/>
          <a:stretch>
            <a:fillRect/>
          </a:stretch>
        </p:blipFill>
        <p:spPr>
          <a:xfrm>
            <a:off x="931176" y="1419688"/>
            <a:ext cx="3594229" cy="2470699"/>
          </a:xfrm>
          <a:prstGeom prst="rect">
            <a:avLst/>
          </a:prstGeom>
        </p:spPr>
      </p:pic>
      <p:pic>
        <p:nvPicPr>
          <p:cNvPr id="8" name="Рисунок 7"/>
          <p:cNvPicPr/>
          <p:nvPr/>
        </p:nvPicPr>
        <p:blipFill>
          <a:blip r:embed="rId4"/>
          <a:stretch>
            <a:fillRect/>
          </a:stretch>
        </p:blipFill>
        <p:spPr>
          <a:xfrm>
            <a:off x="685799" y="4248149"/>
            <a:ext cx="3914517" cy="2214665"/>
          </a:xfrm>
          <a:prstGeom prst="rect">
            <a:avLst/>
          </a:prstGeom>
        </p:spPr>
      </p:pic>
    </p:spTree>
    <p:extLst>
      <p:ext uri="{BB962C8B-B14F-4D97-AF65-F5344CB8AC3E}">
        <p14:creationId xmlns:p14="http://schemas.microsoft.com/office/powerpoint/2010/main" val="34788154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3662" y="1634319"/>
            <a:ext cx="550658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a:bodyPr>
          <a:lstStyle/>
          <a:p>
            <a:r>
              <a:rPr lang="en-US" b="1" dirty="0" smtClean="0">
                <a:solidFill>
                  <a:srgbClr val="C00000"/>
                </a:solidFill>
                <a:effectLst>
                  <a:outerShdw blurRad="38100" dist="38100" dir="2700000" algn="tl">
                    <a:srgbClr val="000000">
                      <a:alpha val="43137"/>
                    </a:srgbClr>
                  </a:outerShdw>
                </a:effectLst>
              </a:rPr>
              <a:t>Cryostat interface box</a:t>
            </a:r>
            <a:endParaRPr lang="ru-RU" b="1" dirty="0">
              <a:solidFill>
                <a:srgbClr val="C00000"/>
              </a:solidFill>
              <a:effectLst>
                <a:outerShdw blurRad="38100" dist="38100" dir="2700000" algn="tl">
                  <a:srgbClr val="000000">
                    <a:alpha val="43137"/>
                  </a:srgbClr>
                </a:outerShdw>
              </a:effectLst>
            </a:endParaRPr>
          </a:p>
        </p:txBody>
      </p:sp>
      <p:sp>
        <p:nvSpPr>
          <p:cNvPr id="4" name="Нижний колонтитул 3"/>
          <p:cNvSpPr>
            <a:spLocks noGrp="1"/>
          </p:cNvSpPr>
          <p:nvPr>
            <p:ph type="ftr" sz="quarter" idx="11"/>
          </p:nvPr>
        </p:nvSpPr>
        <p:spPr/>
        <p:txBody>
          <a:bodyPr/>
          <a:lstStyle/>
          <a:p>
            <a:r>
              <a:rPr lang="en-GB" smtClean="0"/>
              <a:t>E.Koshurnikv, Julich, 9.12.2014</a:t>
            </a:r>
            <a:endParaRPr lang="ru-RU"/>
          </a:p>
        </p:txBody>
      </p:sp>
      <p:sp>
        <p:nvSpPr>
          <p:cNvPr id="5" name="Номер слайда 4"/>
          <p:cNvSpPr>
            <a:spLocks noGrp="1"/>
          </p:cNvSpPr>
          <p:nvPr>
            <p:ph type="sldNum" sz="quarter" idx="12"/>
          </p:nvPr>
        </p:nvSpPr>
        <p:spPr/>
        <p:txBody>
          <a:bodyPr/>
          <a:lstStyle/>
          <a:p>
            <a:fld id="{30E7B55E-BB14-4AA8-8B21-643004AD1E29}" type="slidenum">
              <a:rPr lang="ru-RU" smtClean="0"/>
              <a:t>17</a:t>
            </a:fld>
            <a:endParaRPr lang="ru-RU"/>
          </a:p>
        </p:txBody>
      </p:sp>
      <p:sp>
        <p:nvSpPr>
          <p:cNvPr id="3" name="TextBox 2"/>
          <p:cNvSpPr txBox="1"/>
          <p:nvPr/>
        </p:nvSpPr>
        <p:spPr>
          <a:xfrm>
            <a:off x="5905501" y="2279540"/>
            <a:ext cx="3238499" cy="1477328"/>
          </a:xfrm>
          <a:prstGeom prst="rect">
            <a:avLst/>
          </a:prstGeom>
          <a:noFill/>
        </p:spPr>
        <p:txBody>
          <a:bodyPr wrap="square" rtlCol="0">
            <a:spAutoFit/>
          </a:bodyPr>
          <a:lstStyle/>
          <a:p>
            <a:r>
              <a:rPr lang="en-GB" dirty="0" smtClean="0"/>
              <a:t>Flexible connections of four  helium </a:t>
            </a:r>
            <a:r>
              <a:rPr lang="en-GB" dirty="0"/>
              <a:t>pipes </a:t>
            </a:r>
            <a:r>
              <a:rPr lang="en-GB" dirty="0" smtClean="0"/>
              <a:t>and connections </a:t>
            </a:r>
            <a:r>
              <a:rPr lang="en-GB" dirty="0"/>
              <a:t>of the current </a:t>
            </a:r>
            <a:r>
              <a:rPr lang="en-GB" dirty="0" smtClean="0"/>
              <a:t>bus </a:t>
            </a:r>
            <a:r>
              <a:rPr lang="en-GB" dirty="0"/>
              <a:t>bars with the current leads </a:t>
            </a:r>
            <a:r>
              <a:rPr lang="en-GB" dirty="0" smtClean="0"/>
              <a:t>are </a:t>
            </a:r>
            <a:r>
              <a:rPr lang="en-US" dirty="0" smtClean="0"/>
              <a:t>implemented </a:t>
            </a:r>
            <a:r>
              <a:rPr lang="en-US" dirty="0"/>
              <a:t>in the interface box</a:t>
            </a:r>
            <a:endParaRPr lang="en-GB" dirty="0" smtClean="0"/>
          </a:p>
        </p:txBody>
      </p:sp>
      <p:sp>
        <p:nvSpPr>
          <p:cNvPr id="8" name="TextBox 7"/>
          <p:cNvSpPr txBox="1"/>
          <p:nvPr/>
        </p:nvSpPr>
        <p:spPr>
          <a:xfrm>
            <a:off x="4276725" y="5200650"/>
            <a:ext cx="1533525" cy="646331"/>
          </a:xfrm>
          <a:prstGeom prst="rect">
            <a:avLst/>
          </a:prstGeom>
          <a:noFill/>
        </p:spPr>
        <p:txBody>
          <a:bodyPr wrap="square" rtlCol="0">
            <a:spAutoFit/>
          </a:bodyPr>
          <a:lstStyle/>
          <a:p>
            <a:r>
              <a:rPr lang="en-US" dirty="0" err="1" smtClean="0"/>
              <a:t>Aluminium</a:t>
            </a:r>
            <a:r>
              <a:rPr lang="en-US" dirty="0" smtClean="0"/>
              <a:t> bars</a:t>
            </a:r>
            <a:endParaRPr lang="ru-RU" dirty="0"/>
          </a:p>
        </p:txBody>
      </p:sp>
      <p:cxnSp>
        <p:nvCxnSpPr>
          <p:cNvPr id="10" name="Прямая со стрелкой 9"/>
          <p:cNvCxnSpPr/>
          <p:nvPr/>
        </p:nvCxnSpPr>
        <p:spPr>
          <a:xfrm flipH="1" flipV="1">
            <a:off x="3152775" y="3967906"/>
            <a:ext cx="1123950" cy="155590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H="1" flipV="1">
            <a:off x="4038600" y="3967906"/>
            <a:ext cx="238125" cy="155590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543302" y="1744102"/>
            <a:ext cx="2095498" cy="369332"/>
          </a:xfrm>
          <a:prstGeom prst="rect">
            <a:avLst/>
          </a:prstGeom>
          <a:noFill/>
        </p:spPr>
        <p:txBody>
          <a:bodyPr wrap="square" rtlCol="0">
            <a:spAutoFit/>
          </a:bodyPr>
          <a:lstStyle/>
          <a:p>
            <a:r>
              <a:rPr lang="en-US" dirty="0" smtClean="0"/>
              <a:t>Feeding </a:t>
            </a:r>
            <a:r>
              <a:rPr lang="en-US" dirty="0" err="1" smtClean="0"/>
              <a:t>LHe</a:t>
            </a:r>
            <a:r>
              <a:rPr lang="en-US" dirty="0" smtClean="0"/>
              <a:t> tube  </a:t>
            </a:r>
            <a:endParaRPr lang="ru-RU" dirty="0"/>
          </a:p>
        </p:txBody>
      </p:sp>
      <p:cxnSp>
        <p:nvCxnSpPr>
          <p:cNvPr id="15" name="Прямая со стрелкой 14"/>
          <p:cNvCxnSpPr>
            <a:stCxn id="13" idx="1"/>
          </p:cNvCxnSpPr>
          <p:nvPr/>
        </p:nvCxnSpPr>
        <p:spPr>
          <a:xfrm flipH="1">
            <a:off x="3009902" y="1928768"/>
            <a:ext cx="533400" cy="27253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476626" y="2374642"/>
            <a:ext cx="2333624" cy="369332"/>
          </a:xfrm>
          <a:prstGeom prst="rect">
            <a:avLst/>
          </a:prstGeom>
          <a:noFill/>
        </p:spPr>
        <p:txBody>
          <a:bodyPr wrap="square" rtlCol="0">
            <a:spAutoFit/>
          </a:bodyPr>
          <a:lstStyle/>
          <a:p>
            <a:r>
              <a:rPr lang="en-US" dirty="0" smtClean="0"/>
              <a:t>Temperature intercept</a:t>
            </a:r>
            <a:endParaRPr lang="ru-RU" dirty="0"/>
          </a:p>
        </p:txBody>
      </p:sp>
      <p:cxnSp>
        <p:nvCxnSpPr>
          <p:cNvPr id="19" name="Прямая со стрелкой 18"/>
          <p:cNvCxnSpPr>
            <a:stCxn id="17" idx="1"/>
          </p:cNvCxnSpPr>
          <p:nvPr/>
        </p:nvCxnSpPr>
        <p:spPr>
          <a:xfrm flipH="1">
            <a:off x="2906973" y="2559308"/>
            <a:ext cx="569653" cy="24530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2721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11324"/>
          </a:xfrm>
        </p:spPr>
        <p:txBody>
          <a:bodyPr>
            <a:normAutofit fontScale="90000"/>
          </a:bodyPr>
          <a:lstStyle/>
          <a:p>
            <a:r>
              <a:rPr lang="en-US" b="1" dirty="0" smtClean="0">
                <a:solidFill>
                  <a:schemeClr val="accent2"/>
                </a:solidFill>
                <a:effectLst>
                  <a:outerShdw blurRad="38100" dist="38100" dir="2700000" algn="tl">
                    <a:srgbClr val="000000">
                      <a:alpha val="43137"/>
                    </a:srgbClr>
                  </a:outerShdw>
                </a:effectLst>
              </a:rPr>
              <a:t>Chimney</a:t>
            </a:r>
            <a:endParaRPr lang="ru-RU" b="1" dirty="0">
              <a:solidFill>
                <a:schemeClr val="accent2"/>
              </a:solidFill>
              <a:effectLst>
                <a:outerShdw blurRad="38100" dist="38100" dir="2700000" algn="tl">
                  <a:srgbClr val="000000">
                    <a:alpha val="43137"/>
                  </a:srgbClr>
                </a:outerShdw>
              </a:effectLst>
            </a:endParaRPr>
          </a:p>
        </p:txBody>
      </p:sp>
      <p:sp>
        <p:nvSpPr>
          <p:cNvPr id="4" name="Нижний колонтитул 3"/>
          <p:cNvSpPr>
            <a:spLocks noGrp="1"/>
          </p:cNvSpPr>
          <p:nvPr>
            <p:ph type="ftr" sz="quarter" idx="11"/>
          </p:nvPr>
        </p:nvSpPr>
        <p:spPr/>
        <p:txBody>
          <a:bodyPr/>
          <a:lstStyle/>
          <a:p>
            <a:r>
              <a:rPr lang="en-GB" smtClean="0"/>
              <a:t>E.Koshurnikv, Julich, 9.12.2014</a:t>
            </a:r>
            <a:endParaRPr lang="ru-RU"/>
          </a:p>
        </p:txBody>
      </p:sp>
      <p:sp>
        <p:nvSpPr>
          <p:cNvPr id="5" name="Номер слайда 4"/>
          <p:cNvSpPr>
            <a:spLocks noGrp="1"/>
          </p:cNvSpPr>
          <p:nvPr>
            <p:ph type="sldNum" sz="quarter" idx="12"/>
          </p:nvPr>
        </p:nvSpPr>
        <p:spPr/>
        <p:txBody>
          <a:bodyPr/>
          <a:lstStyle/>
          <a:p>
            <a:fld id="{30E7B55E-BB14-4AA8-8B21-643004AD1E29}" type="slidenum">
              <a:rPr lang="ru-RU" smtClean="0"/>
              <a:t>18</a:t>
            </a:fld>
            <a:endParaRPr lang="ru-RU"/>
          </a:p>
        </p:txBody>
      </p:sp>
      <p:pic>
        <p:nvPicPr>
          <p:cNvPr id="5123"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71926" y="3260035"/>
            <a:ext cx="3708065" cy="30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1468" y="3104213"/>
            <a:ext cx="3942000"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9615" y="1129086"/>
            <a:ext cx="859536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Thermal screen of the chimney is fixated in the control box</a:t>
            </a:r>
          </a:p>
          <a:p>
            <a:pPr marL="285750" indent="-285750">
              <a:buFont typeface="Arial" panose="020B0604020202020204" pitchFamily="34" charset="0"/>
              <a:buChar char="•"/>
            </a:pPr>
            <a:r>
              <a:rPr lang="en-US" dirty="0" smtClean="0"/>
              <a:t>The 77 K tubes are rigidly fixated  to the thermal screen (the return tube is thermally connected with the screen)</a:t>
            </a:r>
          </a:p>
          <a:p>
            <a:pPr marL="285750" indent="-285750">
              <a:buFont typeface="Arial" panose="020B0604020202020204" pitchFamily="34" charset="0"/>
              <a:buChar char="•"/>
            </a:pPr>
            <a:r>
              <a:rPr lang="en-GB" dirty="0"/>
              <a:t>Two 4.5 K tubes in chimney are rigidly connected with control Dewar </a:t>
            </a:r>
            <a:r>
              <a:rPr lang="en-GB" dirty="0" smtClean="0"/>
              <a:t>piping </a:t>
            </a:r>
            <a:r>
              <a:rPr lang="en-GB" dirty="0"/>
              <a:t>and can slip relative the spacers in the chimney. </a:t>
            </a:r>
          </a:p>
          <a:p>
            <a:pPr marL="285750" indent="-285750">
              <a:buFont typeface="Arial" panose="020B0604020202020204" pitchFamily="34" charset="0"/>
              <a:buChar char="•"/>
            </a:pPr>
            <a:r>
              <a:rPr lang="en-GB" dirty="0"/>
              <a:t>Feeding </a:t>
            </a:r>
            <a:r>
              <a:rPr lang="en-GB" dirty="0" err="1"/>
              <a:t>LHe</a:t>
            </a:r>
            <a:r>
              <a:rPr lang="en-GB" dirty="0"/>
              <a:t> tube provides heat interceptions on the aluminium bar by pure aluminium flexible tape</a:t>
            </a:r>
            <a:r>
              <a:rPr lang="en-US" dirty="0"/>
              <a:t>s</a:t>
            </a:r>
            <a:r>
              <a:rPr lang="en-GB" dirty="0"/>
              <a:t> </a:t>
            </a:r>
            <a:endParaRPr lang="ru-RU" dirty="0"/>
          </a:p>
        </p:txBody>
      </p:sp>
    </p:spTree>
    <p:extLst>
      <p:ext uri="{BB962C8B-B14F-4D97-AF65-F5344CB8AC3E}">
        <p14:creationId xmlns:p14="http://schemas.microsoft.com/office/powerpoint/2010/main" val="27253650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chemeClr val="accent2"/>
                </a:solidFill>
                <a:effectLst>
                  <a:outerShdw blurRad="38100" dist="38100" dir="2700000" algn="tl">
                    <a:srgbClr val="000000">
                      <a:alpha val="43137"/>
                    </a:srgbClr>
                  </a:outerShdw>
                </a:effectLst>
              </a:rPr>
              <a:t>Control Dewar</a:t>
            </a:r>
            <a:endParaRPr lang="ru-RU" b="1" dirty="0">
              <a:solidFill>
                <a:schemeClr val="accent2"/>
              </a:solidFill>
              <a:effectLst>
                <a:outerShdw blurRad="38100" dist="38100" dir="2700000" algn="tl">
                  <a:srgbClr val="000000">
                    <a:alpha val="43137"/>
                  </a:srgbClr>
                </a:outerShdw>
              </a:effectLst>
            </a:endParaRPr>
          </a:p>
        </p:txBody>
      </p:sp>
      <p:sp>
        <p:nvSpPr>
          <p:cNvPr id="4" name="Нижний колонтитул 3"/>
          <p:cNvSpPr>
            <a:spLocks noGrp="1"/>
          </p:cNvSpPr>
          <p:nvPr>
            <p:ph type="ftr" sz="quarter" idx="11"/>
          </p:nvPr>
        </p:nvSpPr>
        <p:spPr/>
        <p:txBody>
          <a:bodyPr/>
          <a:lstStyle/>
          <a:p>
            <a:r>
              <a:rPr lang="en-GB" smtClean="0"/>
              <a:t>E.Koshurnikv, Julich, 9.12.2014</a:t>
            </a:r>
            <a:endParaRPr lang="ru-RU"/>
          </a:p>
        </p:txBody>
      </p:sp>
      <p:sp>
        <p:nvSpPr>
          <p:cNvPr id="5" name="Номер слайда 4"/>
          <p:cNvSpPr>
            <a:spLocks noGrp="1"/>
          </p:cNvSpPr>
          <p:nvPr>
            <p:ph type="sldNum" sz="quarter" idx="12"/>
          </p:nvPr>
        </p:nvSpPr>
        <p:spPr/>
        <p:txBody>
          <a:bodyPr/>
          <a:lstStyle/>
          <a:p>
            <a:fld id="{30E7B55E-BB14-4AA8-8B21-643004AD1E29}" type="slidenum">
              <a:rPr lang="ru-RU" smtClean="0"/>
              <a:t>19</a:t>
            </a:fld>
            <a:endParaRPr lang="ru-RU" dirty="0"/>
          </a:p>
        </p:txBody>
      </p:sp>
      <p:sp>
        <p:nvSpPr>
          <p:cNvPr id="6" name="TextBox 5"/>
          <p:cNvSpPr txBox="1"/>
          <p:nvPr/>
        </p:nvSpPr>
        <p:spPr>
          <a:xfrm>
            <a:off x="804181" y="5714315"/>
            <a:ext cx="7705725" cy="646331"/>
          </a:xfrm>
          <a:prstGeom prst="rect">
            <a:avLst/>
          </a:prstGeom>
          <a:noFill/>
        </p:spPr>
        <p:txBody>
          <a:bodyPr wrap="square" rtlCol="0">
            <a:spAutoFit/>
          </a:bodyPr>
          <a:lstStyle/>
          <a:p>
            <a:r>
              <a:rPr lang="en-US" dirty="0" smtClean="0"/>
              <a:t>Helium vessel volume 				  300 liters</a:t>
            </a:r>
          </a:p>
          <a:p>
            <a:r>
              <a:rPr lang="en-US" dirty="0" smtClean="0"/>
              <a:t>Mass of the equipped Control Dewar and Chimney 	~4000 kg	</a:t>
            </a:r>
            <a:endParaRPr lang="ru-RU" dirty="0"/>
          </a:p>
        </p:txBody>
      </p:sp>
      <p:pic>
        <p:nvPicPr>
          <p:cNvPr id="14" name="Объект 5"/>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3171" y="1441813"/>
            <a:ext cx="3260660" cy="3747131"/>
          </a:xfrm>
          <a:prstGeom prst="rect">
            <a:avLst/>
          </a:prstGeom>
          <a:noFill/>
          <a:ln>
            <a:noFill/>
          </a:ln>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3380" y="1963972"/>
            <a:ext cx="2658465" cy="312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5" name="Группа 44"/>
          <p:cNvGrpSpPr/>
          <p:nvPr/>
        </p:nvGrpSpPr>
        <p:grpSpPr>
          <a:xfrm>
            <a:off x="2505060" y="1441814"/>
            <a:ext cx="2997242" cy="1895707"/>
            <a:chOff x="2505060" y="1441814"/>
            <a:chExt cx="2997242" cy="1895707"/>
          </a:xfrm>
        </p:grpSpPr>
        <p:sp>
          <p:nvSpPr>
            <p:cNvPr id="7" name="TextBox 6"/>
            <p:cNvSpPr txBox="1"/>
            <p:nvPr/>
          </p:nvSpPr>
          <p:spPr>
            <a:xfrm>
              <a:off x="2549191" y="2133249"/>
              <a:ext cx="564542" cy="338554"/>
            </a:xfrm>
            <a:prstGeom prst="rect">
              <a:avLst/>
            </a:prstGeom>
            <a:noFill/>
          </p:spPr>
          <p:txBody>
            <a:bodyPr wrap="square" rtlCol="0">
              <a:spAutoFit/>
            </a:bodyPr>
            <a:lstStyle/>
            <a:p>
              <a:r>
                <a:rPr lang="en-US" sz="1600" dirty="0" smtClean="0"/>
                <a:t>CV2</a:t>
              </a:r>
              <a:endParaRPr lang="ru-RU" sz="1600" dirty="0"/>
            </a:p>
          </p:txBody>
        </p:sp>
        <p:sp>
          <p:nvSpPr>
            <p:cNvPr id="12" name="TextBox 11"/>
            <p:cNvSpPr txBox="1"/>
            <p:nvPr/>
          </p:nvSpPr>
          <p:spPr>
            <a:xfrm>
              <a:off x="2515661" y="2508559"/>
              <a:ext cx="564542" cy="338554"/>
            </a:xfrm>
            <a:prstGeom prst="rect">
              <a:avLst/>
            </a:prstGeom>
            <a:noFill/>
          </p:spPr>
          <p:txBody>
            <a:bodyPr wrap="square" rtlCol="0">
              <a:spAutoFit/>
            </a:bodyPr>
            <a:lstStyle/>
            <a:p>
              <a:r>
                <a:rPr lang="en-US" sz="1600" dirty="0" smtClean="0"/>
                <a:t>CV1</a:t>
              </a:r>
              <a:endParaRPr lang="ru-RU" sz="1600" dirty="0"/>
            </a:p>
          </p:txBody>
        </p:sp>
        <p:sp>
          <p:nvSpPr>
            <p:cNvPr id="15" name="TextBox 14"/>
            <p:cNvSpPr txBox="1"/>
            <p:nvPr/>
          </p:nvSpPr>
          <p:spPr>
            <a:xfrm>
              <a:off x="2505060" y="2998967"/>
              <a:ext cx="564542" cy="338554"/>
            </a:xfrm>
            <a:prstGeom prst="rect">
              <a:avLst/>
            </a:prstGeom>
            <a:noFill/>
          </p:spPr>
          <p:txBody>
            <a:bodyPr wrap="square" rtlCol="0">
              <a:spAutoFit/>
            </a:bodyPr>
            <a:lstStyle/>
            <a:p>
              <a:r>
                <a:rPr lang="en-US" sz="1600" dirty="0" smtClean="0"/>
                <a:t>CV3</a:t>
              </a:r>
              <a:endParaRPr lang="ru-RU" sz="1600" dirty="0"/>
            </a:p>
          </p:txBody>
        </p:sp>
        <p:sp>
          <p:nvSpPr>
            <p:cNvPr id="16" name="TextBox 15"/>
            <p:cNvSpPr txBox="1"/>
            <p:nvPr/>
          </p:nvSpPr>
          <p:spPr>
            <a:xfrm>
              <a:off x="2787331" y="1625419"/>
              <a:ext cx="564542" cy="338554"/>
            </a:xfrm>
            <a:prstGeom prst="rect">
              <a:avLst/>
            </a:prstGeom>
            <a:noFill/>
          </p:spPr>
          <p:txBody>
            <a:bodyPr wrap="square" rtlCol="0">
              <a:spAutoFit/>
            </a:bodyPr>
            <a:lstStyle/>
            <a:p>
              <a:r>
                <a:rPr lang="en-US" sz="1600" dirty="0" smtClean="0"/>
                <a:t>CV9</a:t>
              </a:r>
              <a:endParaRPr lang="ru-RU" sz="1600" dirty="0"/>
            </a:p>
          </p:txBody>
        </p:sp>
        <p:sp>
          <p:nvSpPr>
            <p:cNvPr id="17" name="TextBox 16"/>
            <p:cNvSpPr txBox="1"/>
            <p:nvPr/>
          </p:nvSpPr>
          <p:spPr>
            <a:xfrm>
              <a:off x="4937760" y="2382039"/>
              <a:ext cx="564542" cy="338554"/>
            </a:xfrm>
            <a:prstGeom prst="rect">
              <a:avLst/>
            </a:prstGeom>
            <a:noFill/>
          </p:spPr>
          <p:txBody>
            <a:bodyPr wrap="square" rtlCol="0">
              <a:spAutoFit/>
            </a:bodyPr>
            <a:lstStyle/>
            <a:p>
              <a:r>
                <a:rPr lang="en-US" sz="1600" dirty="0" smtClean="0"/>
                <a:t>CV8</a:t>
              </a:r>
              <a:endParaRPr lang="ru-RU" sz="1600" dirty="0"/>
            </a:p>
          </p:txBody>
        </p:sp>
        <p:sp>
          <p:nvSpPr>
            <p:cNvPr id="18" name="TextBox 17"/>
            <p:cNvSpPr txBox="1"/>
            <p:nvPr/>
          </p:nvSpPr>
          <p:spPr>
            <a:xfrm>
              <a:off x="3606314" y="1441814"/>
              <a:ext cx="564542" cy="338554"/>
            </a:xfrm>
            <a:prstGeom prst="rect">
              <a:avLst/>
            </a:prstGeom>
            <a:noFill/>
          </p:spPr>
          <p:txBody>
            <a:bodyPr wrap="square" rtlCol="0">
              <a:spAutoFit/>
            </a:bodyPr>
            <a:lstStyle/>
            <a:p>
              <a:r>
                <a:rPr lang="en-US" sz="1600" dirty="0" smtClean="0"/>
                <a:t>CV5</a:t>
              </a:r>
              <a:endParaRPr lang="ru-RU" sz="1600" dirty="0"/>
            </a:p>
          </p:txBody>
        </p:sp>
        <p:sp>
          <p:nvSpPr>
            <p:cNvPr id="19" name="TextBox 18"/>
            <p:cNvSpPr txBox="1"/>
            <p:nvPr/>
          </p:nvSpPr>
          <p:spPr>
            <a:xfrm>
              <a:off x="4564883" y="1794696"/>
              <a:ext cx="564542" cy="338554"/>
            </a:xfrm>
            <a:prstGeom prst="rect">
              <a:avLst/>
            </a:prstGeom>
            <a:noFill/>
          </p:spPr>
          <p:txBody>
            <a:bodyPr wrap="square" rtlCol="0">
              <a:spAutoFit/>
            </a:bodyPr>
            <a:lstStyle/>
            <a:p>
              <a:r>
                <a:rPr lang="en-US" sz="1600" dirty="0" smtClean="0"/>
                <a:t>CV4</a:t>
              </a:r>
              <a:endParaRPr lang="ru-RU" sz="1600" dirty="0"/>
            </a:p>
          </p:txBody>
        </p:sp>
        <p:cxnSp>
          <p:nvCxnSpPr>
            <p:cNvPr id="9" name="Прямая со стрелкой 8"/>
            <p:cNvCxnSpPr>
              <a:stCxn id="15" idx="3"/>
            </p:cNvCxnSpPr>
            <p:nvPr/>
          </p:nvCxnSpPr>
          <p:spPr>
            <a:xfrm flipV="1">
              <a:off x="3069602" y="2574819"/>
              <a:ext cx="667511" cy="5934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stCxn id="12" idx="3"/>
            </p:cNvCxnSpPr>
            <p:nvPr/>
          </p:nvCxnSpPr>
          <p:spPr>
            <a:xfrm flipV="1">
              <a:off x="3080203" y="2471803"/>
              <a:ext cx="498281" cy="20603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stCxn id="7" idx="3"/>
            </p:cNvCxnSpPr>
            <p:nvPr/>
          </p:nvCxnSpPr>
          <p:spPr>
            <a:xfrm>
              <a:off x="3113733" y="2302526"/>
              <a:ext cx="289624" cy="4981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stCxn id="16" idx="3"/>
            </p:cNvCxnSpPr>
            <p:nvPr/>
          </p:nvCxnSpPr>
          <p:spPr>
            <a:xfrm>
              <a:off x="3351873" y="1794696"/>
              <a:ext cx="297776" cy="40781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flipH="1" flipV="1">
              <a:off x="3860755" y="2382039"/>
              <a:ext cx="1077006" cy="17798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a:stCxn id="19" idx="1"/>
            </p:cNvCxnSpPr>
            <p:nvPr/>
          </p:nvCxnSpPr>
          <p:spPr>
            <a:xfrm flipH="1">
              <a:off x="4143026" y="1963973"/>
              <a:ext cx="421857" cy="16927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a:stCxn id="18" idx="2"/>
            </p:cNvCxnSpPr>
            <p:nvPr/>
          </p:nvCxnSpPr>
          <p:spPr>
            <a:xfrm flipH="1">
              <a:off x="3860755" y="1780368"/>
              <a:ext cx="27830" cy="26824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25" name="Picture 3"/>
          <p:cNvPicPr>
            <a:picLocks noGrp="1" noChangeAspect="1" noChangeArrowheads="1"/>
          </p:cNvPicPr>
          <p:nvPr>
            <p:ph idx="1"/>
          </p:nvPr>
        </p:nvPicPr>
        <p:blipFill rotWithShape="1">
          <a:blip r:embed="rId4" cstate="print">
            <a:extLst>
              <a:ext uri="{28A0092B-C50C-407E-A947-70E740481C1C}">
                <a14:useLocalDpi xmlns:a14="http://schemas.microsoft.com/office/drawing/2010/main" val="0"/>
              </a:ext>
            </a:extLst>
          </a:blip>
          <a:srcRect l="13195" r="23233"/>
          <a:stretch/>
        </p:blipFill>
        <p:spPr bwMode="auto">
          <a:xfrm>
            <a:off x="155350" y="1441814"/>
            <a:ext cx="2390321" cy="3090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9720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81817" y="1333500"/>
            <a:ext cx="8229600" cy="4758955"/>
          </a:xfrm>
        </p:spPr>
        <p:txBody>
          <a:bodyPr>
            <a:normAutofit fontScale="85000" lnSpcReduction="20000"/>
          </a:bodyPr>
          <a:lstStyle/>
          <a:p>
            <a:pPr marL="446088" indent="-446088">
              <a:buFont typeface="+mj-lt"/>
              <a:buAutoNum type="arabicPeriod"/>
            </a:pPr>
            <a:r>
              <a:rPr lang="en-US" sz="2800" b="1" dirty="0" smtClean="0"/>
              <a:t>W</a:t>
            </a:r>
            <a:r>
              <a:rPr lang="en-GB" sz="2800" b="1" dirty="0" err="1" smtClean="0"/>
              <a:t>orks</a:t>
            </a:r>
            <a:r>
              <a:rPr lang="en-GB" sz="2800" b="1" dirty="0" smtClean="0"/>
              <a:t> performed in 2014</a:t>
            </a:r>
            <a:endParaRPr lang="ru-RU" sz="2800" b="1" dirty="0" smtClean="0"/>
          </a:p>
          <a:p>
            <a:pPr marL="846138" lvl="1" indent="-446088">
              <a:buFont typeface="Wingdings" panose="05000000000000000000" pitchFamily="2" charset="2"/>
              <a:buChar char="Ø"/>
            </a:pPr>
            <a:r>
              <a:rPr lang="en-US" sz="2400" b="1" dirty="0" smtClean="0"/>
              <a:t>Cryostat</a:t>
            </a:r>
            <a:r>
              <a:rPr lang="en-US" sz="2400" dirty="0" smtClean="0"/>
              <a:t> </a:t>
            </a:r>
            <a:endParaRPr lang="en-US" sz="2400" b="1" dirty="0" smtClean="0"/>
          </a:p>
          <a:p>
            <a:pPr lvl="2" indent="-342900">
              <a:spcBef>
                <a:spcPts val="0"/>
              </a:spcBef>
            </a:pPr>
            <a:r>
              <a:rPr lang="en-US" dirty="0" smtClean="0"/>
              <a:t>Design of vacuum shells, thermal screen, suspension system and target entry unit; </a:t>
            </a:r>
          </a:p>
          <a:p>
            <a:pPr lvl="2" indent="-342900">
              <a:spcBef>
                <a:spcPts val="0"/>
              </a:spcBef>
            </a:pPr>
            <a:r>
              <a:rPr lang="en-US" dirty="0" smtClean="0"/>
              <a:t>Stress analysis of the cryostat shells;</a:t>
            </a:r>
          </a:p>
          <a:p>
            <a:pPr lvl="2" indent="-342900">
              <a:spcBef>
                <a:spcPts val="0"/>
              </a:spcBef>
            </a:pPr>
            <a:r>
              <a:rPr lang="en-US" dirty="0" smtClean="0"/>
              <a:t>Stress </a:t>
            </a:r>
            <a:r>
              <a:rPr lang="en-US" dirty="0"/>
              <a:t>analysis of the suspension </a:t>
            </a:r>
            <a:r>
              <a:rPr lang="en-US" dirty="0" smtClean="0"/>
              <a:t>units </a:t>
            </a:r>
          </a:p>
          <a:p>
            <a:pPr marL="762000" lvl="1" indent="-361950">
              <a:buFont typeface="Wingdings" panose="05000000000000000000" pitchFamily="2" charset="2"/>
              <a:buChar char="Ø"/>
            </a:pPr>
            <a:r>
              <a:rPr lang="en-US" sz="2400" b="1" dirty="0"/>
              <a:t>Control Dewar and </a:t>
            </a:r>
            <a:r>
              <a:rPr lang="en-US" sz="2400" b="1" dirty="0" smtClean="0"/>
              <a:t>Chimney</a:t>
            </a:r>
          </a:p>
          <a:p>
            <a:pPr lvl="2" indent="-342900"/>
            <a:r>
              <a:rPr lang="en-US" dirty="0" smtClean="0"/>
              <a:t>Design of vacuum shells, pipe and valve</a:t>
            </a:r>
            <a:r>
              <a:rPr lang="ru-RU" dirty="0" smtClean="0"/>
              <a:t> </a:t>
            </a:r>
            <a:r>
              <a:rPr lang="en-US" dirty="0" smtClean="0"/>
              <a:t>system,  Cryostat/</a:t>
            </a:r>
            <a:r>
              <a:rPr lang="en-US" dirty="0" err="1" smtClean="0"/>
              <a:t>Contr.Dewar</a:t>
            </a:r>
            <a:r>
              <a:rPr lang="en-US" dirty="0" smtClean="0"/>
              <a:t> tubing;</a:t>
            </a:r>
            <a:endParaRPr lang="en-US" b="1" dirty="0" smtClean="0"/>
          </a:p>
          <a:p>
            <a:pPr lvl="2" indent="-342900"/>
            <a:r>
              <a:rPr lang="en-US" dirty="0" smtClean="0"/>
              <a:t>Stress </a:t>
            </a:r>
            <a:r>
              <a:rPr lang="en-US" dirty="0"/>
              <a:t>analysis of </a:t>
            </a:r>
            <a:r>
              <a:rPr lang="en-US" dirty="0" smtClean="0"/>
              <a:t>the control </a:t>
            </a:r>
            <a:r>
              <a:rPr lang="en-US" dirty="0"/>
              <a:t>Dewar </a:t>
            </a:r>
            <a:r>
              <a:rPr lang="en-US" dirty="0" smtClean="0"/>
              <a:t>shell</a:t>
            </a:r>
            <a:r>
              <a:rPr lang="en-US" sz="1600" dirty="0" smtClean="0"/>
              <a:t>;</a:t>
            </a:r>
            <a:endParaRPr lang="en-US" sz="1600" dirty="0"/>
          </a:p>
          <a:p>
            <a:pPr marL="762000" lvl="1" indent="-361950">
              <a:buFont typeface="Wingdings" panose="05000000000000000000" pitchFamily="2" charset="2"/>
              <a:buChar char="Ø"/>
            </a:pPr>
            <a:r>
              <a:rPr lang="en-US" sz="2400" b="1" dirty="0" smtClean="0"/>
              <a:t>Cooling system of the solenoid </a:t>
            </a:r>
          </a:p>
          <a:p>
            <a:pPr lvl="2" indent="-342900">
              <a:spcBef>
                <a:spcPts val="0"/>
              </a:spcBef>
            </a:pPr>
            <a:r>
              <a:rPr lang="en-US" dirty="0" smtClean="0"/>
              <a:t>Computations of natural convection mode; </a:t>
            </a:r>
          </a:p>
          <a:p>
            <a:pPr lvl="2" indent="-342900">
              <a:spcBef>
                <a:spcPts val="0"/>
              </a:spcBef>
            </a:pPr>
            <a:r>
              <a:rPr lang="en-US" dirty="0"/>
              <a:t>Analysis of cooling efficiency of the coil </a:t>
            </a:r>
            <a:endParaRPr lang="en-US" dirty="0" smtClean="0"/>
          </a:p>
          <a:p>
            <a:pPr marL="762000" lvl="1" indent="-361950">
              <a:spcBef>
                <a:spcPts val="0"/>
              </a:spcBef>
              <a:buFont typeface="Wingdings" panose="05000000000000000000" pitchFamily="2" charset="2"/>
              <a:buChar char="Ø"/>
            </a:pPr>
            <a:r>
              <a:rPr lang="en-US" sz="2400" b="1" dirty="0" smtClean="0"/>
              <a:t>Coordination of Interfaces</a:t>
            </a:r>
          </a:p>
          <a:p>
            <a:pPr lvl="2" indent="-342900">
              <a:spcBef>
                <a:spcPts val="0"/>
              </a:spcBef>
            </a:pPr>
            <a:r>
              <a:rPr lang="en-US" sz="2000" b="1" dirty="0" smtClean="0"/>
              <a:t> </a:t>
            </a:r>
            <a:r>
              <a:rPr lang="en-US" dirty="0"/>
              <a:t>Interfaces of the cryostat;</a:t>
            </a:r>
          </a:p>
          <a:p>
            <a:pPr marL="1168400" lvl="2" indent="-365125">
              <a:spcBef>
                <a:spcPts val="0"/>
              </a:spcBef>
            </a:pPr>
            <a:r>
              <a:rPr lang="en-US" dirty="0" smtClean="0"/>
              <a:t>Interfaces with He Transfer Line and Refrigerator</a:t>
            </a:r>
            <a:endParaRPr lang="en-US" dirty="0"/>
          </a:p>
          <a:p>
            <a:pPr marL="514350" lvl="1" indent="-514350">
              <a:spcBef>
                <a:spcPts val="0"/>
              </a:spcBef>
              <a:buFont typeface="+mj-lt"/>
              <a:buAutoNum type="arabicPeriod" startAt="2"/>
            </a:pPr>
            <a:r>
              <a:rPr lang="en-US" b="1" dirty="0" smtClean="0"/>
              <a:t>Plans for 2015</a:t>
            </a:r>
          </a:p>
          <a:p>
            <a:pPr marL="0" lvl="1" indent="0">
              <a:spcBef>
                <a:spcPts val="0"/>
              </a:spcBef>
              <a:buNone/>
            </a:pPr>
            <a:endParaRPr lang="en-US" b="1" dirty="0" smtClean="0"/>
          </a:p>
          <a:p>
            <a:pPr marL="361950" lvl="1" indent="0">
              <a:spcBef>
                <a:spcPts val="0"/>
              </a:spcBef>
              <a:buNone/>
            </a:pPr>
            <a:endParaRPr lang="en-US" dirty="0"/>
          </a:p>
        </p:txBody>
      </p:sp>
      <p:sp>
        <p:nvSpPr>
          <p:cNvPr id="4" name="Нижний колонтитул 3"/>
          <p:cNvSpPr>
            <a:spLocks noGrp="1"/>
          </p:cNvSpPr>
          <p:nvPr>
            <p:ph type="ftr" sz="quarter" idx="11"/>
          </p:nvPr>
        </p:nvSpPr>
        <p:spPr/>
        <p:txBody>
          <a:bodyPr/>
          <a:lstStyle/>
          <a:p>
            <a:r>
              <a:rPr lang="en-GB" dirty="0" err="1" smtClean="0"/>
              <a:t>E.Koshurnikv</a:t>
            </a:r>
            <a:r>
              <a:rPr lang="en-GB" dirty="0" smtClean="0"/>
              <a:t>, </a:t>
            </a:r>
            <a:r>
              <a:rPr lang="en-GB" dirty="0" err="1" smtClean="0"/>
              <a:t>Julich</a:t>
            </a:r>
            <a:r>
              <a:rPr lang="en-GB" dirty="0" smtClean="0"/>
              <a:t>, 9.12.2014</a:t>
            </a:r>
            <a:endParaRPr lang="ru-RU" dirty="0"/>
          </a:p>
        </p:txBody>
      </p:sp>
      <p:sp>
        <p:nvSpPr>
          <p:cNvPr id="5" name="Номер слайда 4"/>
          <p:cNvSpPr>
            <a:spLocks noGrp="1"/>
          </p:cNvSpPr>
          <p:nvPr>
            <p:ph type="sldNum" sz="quarter" idx="12"/>
          </p:nvPr>
        </p:nvSpPr>
        <p:spPr/>
        <p:txBody>
          <a:bodyPr/>
          <a:lstStyle/>
          <a:p>
            <a:fld id="{30E7B55E-BB14-4AA8-8B21-643004AD1E29}" type="slidenum">
              <a:rPr lang="ru-RU" smtClean="0"/>
              <a:t>2</a:t>
            </a:fld>
            <a:endParaRPr lang="ru-RU"/>
          </a:p>
        </p:txBody>
      </p:sp>
      <p:sp>
        <p:nvSpPr>
          <p:cNvPr id="2" name="Прямоугольник 1"/>
          <p:cNvSpPr/>
          <p:nvPr/>
        </p:nvSpPr>
        <p:spPr>
          <a:xfrm>
            <a:off x="781816" y="450501"/>
            <a:ext cx="5695184" cy="646331"/>
          </a:xfrm>
          <a:prstGeom prst="rect">
            <a:avLst/>
          </a:prstGeom>
        </p:spPr>
        <p:txBody>
          <a:bodyPr wrap="square">
            <a:spAutoFit/>
          </a:bodyPr>
          <a:lstStyle/>
          <a:p>
            <a:r>
              <a:rPr lang="en-GB" sz="3600" b="1" dirty="0" smtClean="0">
                <a:solidFill>
                  <a:srgbClr val="C00000"/>
                </a:solidFill>
              </a:rPr>
              <a:t>Topics</a:t>
            </a:r>
            <a:r>
              <a:rPr lang="ru-RU" sz="3600" b="1" dirty="0" smtClean="0">
                <a:solidFill>
                  <a:srgbClr val="C00000"/>
                </a:solidFill>
              </a:rPr>
              <a:t> </a:t>
            </a:r>
            <a:r>
              <a:rPr lang="en-US" sz="3600" b="1" dirty="0" smtClean="0">
                <a:solidFill>
                  <a:srgbClr val="C00000"/>
                </a:solidFill>
              </a:rPr>
              <a:t>of the presentation</a:t>
            </a:r>
            <a:endParaRPr lang="ru-RU" sz="3600" b="1" dirty="0">
              <a:solidFill>
                <a:srgbClr val="C00000"/>
              </a:solidFill>
            </a:endParaRPr>
          </a:p>
        </p:txBody>
      </p:sp>
    </p:spTree>
    <p:extLst>
      <p:ext uri="{BB962C8B-B14F-4D97-AF65-F5344CB8AC3E}">
        <p14:creationId xmlns:p14="http://schemas.microsoft.com/office/powerpoint/2010/main" val="23013867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10106"/>
          </a:xfrm>
        </p:spPr>
        <p:txBody>
          <a:bodyPr>
            <a:normAutofit/>
          </a:bodyPr>
          <a:lstStyle/>
          <a:p>
            <a:r>
              <a:rPr lang="en-US" sz="2400" b="1" dirty="0" smtClean="0">
                <a:solidFill>
                  <a:schemeClr val="accent2"/>
                </a:solidFill>
                <a:effectLst>
                  <a:outerShdw blurRad="38100" dist="38100" dir="2700000" algn="tl">
                    <a:srgbClr val="000000">
                      <a:alpha val="43137"/>
                    </a:srgbClr>
                  </a:outerShdw>
                </a:effectLst>
              </a:rPr>
              <a:t>Evaluation of the strength  of </a:t>
            </a:r>
            <a:r>
              <a:rPr lang="en-US" sz="2400" b="1" dirty="0">
                <a:solidFill>
                  <a:schemeClr val="accent2"/>
                </a:solidFill>
                <a:effectLst>
                  <a:outerShdw blurRad="38100" dist="38100" dir="2700000" algn="tl">
                    <a:srgbClr val="000000">
                      <a:alpha val="43137"/>
                    </a:srgbClr>
                  </a:outerShdw>
                </a:effectLst>
              </a:rPr>
              <a:t>the </a:t>
            </a:r>
            <a:r>
              <a:rPr lang="en-US" sz="2400" b="1" dirty="0" smtClean="0">
                <a:solidFill>
                  <a:schemeClr val="accent2"/>
                </a:solidFill>
                <a:effectLst>
                  <a:outerShdw blurRad="38100" dist="38100" dir="2700000" algn="tl">
                    <a:srgbClr val="000000">
                      <a:alpha val="43137"/>
                    </a:srgbClr>
                  </a:outerShdw>
                </a:effectLst>
              </a:rPr>
              <a:t>control Dewar shell</a:t>
            </a:r>
            <a:endParaRPr lang="ru-RU" sz="2400" b="1" dirty="0">
              <a:solidFill>
                <a:schemeClr val="accent2"/>
              </a:solidFill>
              <a:effectLst>
                <a:outerShdw blurRad="38100" dist="38100" dir="2700000" algn="tl">
                  <a:srgbClr val="000000">
                    <a:alpha val="43137"/>
                  </a:srgbClr>
                </a:outerShdw>
              </a:effectLst>
            </a:endParaRPr>
          </a:p>
        </p:txBody>
      </p:sp>
      <p:sp>
        <p:nvSpPr>
          <p:cNvPr id="4" name="Нижний колонтитул 3"/>
          <p:cNvSpPr>
            <a:spLocks noGrp="1"/>
          </p:cNvSpPr>
          <p:nvPr>
            <p:ph type="ftr" sz="quarter" idx="11"/>
          </p:nvPr>
        </p:nvSpPr>
        <p:spPr/>
        <p:txBody>
          <a:bodyPr/>
          <a:lstStyle/>
          <a:p>
            <a:r>
              <a:rPr lang="en-GB" smtClean="0"/>
              <a:t>E.Koshurnikv, Julich, 9.12.2014</a:t>
            </a:r>
            <a:endParaRPr lang="ru-RU"/>
          </a:p>
        </p:txBody>
      </p:sp>
      <p:sp>
        <p:nvSpPr>
          <p:cNvPr id="5" name="Номер слайда 4"/>
          <p:cNvSpPr>
            <a:spLocks noGrp="1"/>
          </p:cNvSpPr>
          <p:nvPr>
            <p:ph type="sldNum" sz="quarter" idx="12"/>
          </p:nvPr>
        </p:nvSpPr>
        <p:spPr/>
        <p:txBody>
          <a:bodyPr/>
          <a:lstStyle/>
          <a:p>
            <a:fld id="{30E7B55E-BB14-4AA8-8B21-643004AD1E29}" type="slidenum">
              <a:rPr lang="ru-RU" smtClean="0"/>
              <a:t>20</a:t>
            </a:fld>
            <a:endParaRPr lang="ru-RU"/>
          </a:p>
        </p:txBody>
      </p:sp>
      <p:pic>
        <p:nvPicPr>
          <p:cNvPr id="6" name="Объект 5"/>
          <p:cNvPicPr>
            <a:picLocks noGrp="1"/>
          </p:cNvPicPr>
          <p:nvPr>
            <p:ph idx="1"/>
          </p:nvPr>
        </p:nvPicPr>
        <p:blipFill>
          <a:blip r:embed="rId2"/>
          <a:stretch>
            <a:fillRect/>
          </a:stretch>
        </p:blipFill>
        <p:spPr>
          <a:xfrm>
            <a:off x="434540" y="1264271"/>
            <a:ext cx="1807729" cy="2462916"/>
          </a:xfrm>
          <a:prstGeom prst="rect">
            <a:avLst/>
          </a:prstGeom>
        </p:spPr>
      </p:pic>
      <p:pic>
        <p:nvPicPr>
          <p:cNvPr id="7" name="Рисунок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6077" y="1097292"/>
            <a:ext cx="2506856" cy="2600063"/>
          </a:xfrm>
          <a:prstGeom prst="rect">
            <a:avLst/>
          </a:prstGeom>
          <a:noFill/>
          <a:ln>
            <a:noFill/>
          </a:ln>
        </p:spPr>
      </p:pic>
      <p:pic>
        <p:nvPicPr>
          <p:cNvPr id="8" name="Рисунок 7"/>
          <p:cNvPicPr/>
          <p:nvPr/>
        </p:nvPicPr>
        <p:blipFill>
          <a:blip r:embed="rId4"/>
          <a:stretch>
            <a:fillRect/>
          </a:stretch>
        </p:blipFill>
        <p:spPr>
          <a:xfrm>
            <a:off x="6066845" y="1186961"/>
            <a:ext cx="2532835" cy="2924065"/>
          </a:xfrm>
          <a:prstGeom prst="rect">
            <a:avLst/>
          </a:prstGeom>
        </p:spPr>
      </p:pic>
      <p:sp>
        <p:nvSpPr>
          <p:cNvPr id="9" name="Прямоугольник 8"/>
          <p:cNvSpPr/>
          <p:nvPr/>
        </p:nvSpPr>
        <p:spPr>
          <a:xfrm>
            <a:off x="212111" y="3952000"/>
            <a:ext cx="2793481" cy="738664"/>
          </a:xfrm>
          <a:prstGeom prst="rect">
            <a:avLst/>
          </a:prstGeom>
        </p:spPr>
        <p:txBody>
          <a:bodyPr wrap="square">
            <a:spAutoFit/>
          </a:bodyPr>
          <a:lstStyle/>
          <a:p>
            <a:r>
              <a:rPr lang="en-US" sz="1400" dirty="0"/>
              <a:t>Design </a:t>
            </a:r>
            <a:r>
              <a:rPr lang="en-US" sz="1400" dirty="0" smtClean="0"/>
              <a:t>scheme of the Control Dewar shell.</a:t>
            </a:r>
          </a:p>
          <a:p>
            <a:r>
              <a:rPr lang="en-US" sz="1400" dirty="0"/>
              <a:t>(1/2 </a:t>
            </a:r>
            <a:r>
              <a:rPr lang="en-US" sz="1400" dirty="0" smtClean="0"/>
              <a:t>of the </a:t>
            </a:r>
            <a:r>
              <a:rPr lang="en-US" sz="1400" dirty="0"/>
              <a:t>actual design) </a:t>
            </a:r>
            <a:endParaRPr lang="ru-RU" sz="1400" dirty="0"/>
          </a:p>
        </p:txBody>
      </p:sp>
      <p:sp>
        <p:nvSpPr>
          <p:cNvPr id="10" name="Прямоугольник 9"/>
          <p:cNvSpPr/>
          <p:nvPr/>
        </p:nvSpPr>
        <p:spPr>
          <a:xfrm>
            <a:off x="3005592" y="3924370"/>
            <a:ext cx="2747176" cy="1169551"/>
          </a:xfrm>
          <a:prstGeom prst="rect">
            <a:avLst/>
          </a:prstGeom>
        </p:spPr>
        <p:txBody>
          <a:bodyPr wrap="square">
            <a:spAutoFit/>
          </a:bodyPr>
          <a:lstStyle/>
          <a:p>
            <a:r>
              <a:rPr lang="en-US" sz="1400" dirty="0"/>
              <a:t>Distribution of </a:t>
            </a:r>
            <a:r>
              <a:rPr lang="en-US" sz="1400" dirty="0" smtClean="0"/>
              <a:t>displacements </a:t>
            </a:r>
            <a:r>
              <a:rPr lang="en-US" sz="1400" dirty="0" err="1"/>
              <a:t>Ux</a:t>
            </a:r>
            <a:r>
              <a:rPr lang="en-US" sz="1400" dirty="0"/>
              <a:t> in the shell </a:t>
            </a:r>
            <a:r>
              <a:rPr lang="en-US" sz="1400" dirty="0" smtClean="0"/>
              <a:t>of the control </a:t>
            </a:r>
            <a:r>
              <a:rPr lang="en-US" sz="1400" dirty="0"/>
              <a:t>Dewar </a:t>
            </a:r>
            <a:r>
              <a:rPr lang="en-US" sz="1400" dirty="0" smtClean="0"/>
              <a:t>because of </a:t>
            </a:r>
            <a:r>
              <a:rPr lang="en-US" sz="1400" dirty="0"/>
              <a:t>external pressure of 0.1 MPa. The maximum deflection of the cover is </a:t>
            </a:r>
            <a:r>
              <a:rPr lang="en-US" sz="1400" dirty="0">
                <a:solidFill>
                  <a:srgbClr val="FF0000"/>
                </a:solidFill>
              </a:rPr>
              <a:t>5.8 mm </a:t>
            </a:r>
            <a:endParaRPr lang="ru-RU" sz="1400" dirty="0">
              <a:solidFill>
                <a:srgbClr val="FF0000"/>
              </a:solidFill>
            </a:endParaRPr>
          </a:p>
        </p:txBody>
      </p:sp>
      <p:sp>
        <p:nvSpPr>
          <p:cNvPr id="11" name="Прямоугольная выноска 10"/>
          <p:cNvSpPr/>
          <p:nvPr/>
        </p:nvSpPr>
        <p:spPr>
          <a:xfrm>
            <a:off x="5340253" y="2397323"/>
            <a:ext cx="669925" cy="295275"/>
          </a:xfrm>
          <a:prstGeom prst="wedgeRectCallout">
            <a:avLst>
              <a:gd name="adj1" fmla="val 92208"/>
              <a:gd name="adj2" fmla="val 24416"/>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100" dirty="0">
                <a:solidFill>
                  <a:srgbClr val="FF0000"/>
                </a:solidFill>
                <a:effectLst/>
                <a:latin typeface="Times New Roman"/>
                <a:ea typeface="Calibri"/>
                <a:cs typeface="Times New Roman"/>
              </a:rPr>
              <a:t>91</a:t>
            </a:r>
            <a:r>
              <a:rPr lang="ru-RU" sz="1100" dirty="0">
                <a:solidFill>
                  <a:srgbClr val="FF0000"/>
                </a:solidFill>
                <a:effectLst/>
                <a:latin typeface="Times New Roman"/>
                <a:ea typeface="Calibri"/>
                <a:cs typeface="Times New Roman"/>
              </a:rPr>
              <a:t> </a:t>
            </a:r>
            <a:r>
              <a:rPr lang="en-US" sz="1100" dirty="0" smtClean="0">
                <a:solidFill>
                  <a:srgbClr val="FF0000"/>
                </a:solidFill>
                <a:effectLst/>
                <a:latin typeface="Times New Roman"/>
                <a:ea typeface="Calibri"/>
                <a:cs typeface="Times New Roman"/>
              </a:rPr>
              <a:t>MPa</a:t>
            </a:r>
            <a:endParaRPr lang="ru-RU" sz="1100" dirty="0">
              <a:solidFill>
                <a:srgbClr val="FF0000"/>
              </a:solidFill>
              <a:effectLst/>
              <a:ea typeface="Calibri"/>
              <a:cs typeface="Times New Roman"/>
            </a:endParaRPr>
          </a:p>
        </p:txBody>
      </p:sp>
      <p:sp>
        <p:nvSpPr>
          <p:cNvPr id="12" name="Прямоугольник 11"/>
          <p:cNvSpPr/>
          <p:nvPr/>
        </p:nvSpPr>
        <p:spPr>
          <a:xfrm>
            <a:off x="5955526" y="4047480"/>
            <a:ext cx="2989689" cy="738664"/>
          </a:xfrm>
          <a:prstGeom prst="rect">
            <a:avLst/>
          </a:prstGeom>
        </p:spPr>
        <p:txBody>
          <a:bodyPr wrap="square">
            <a:spAutoFit/>
          </a:bodyPr>
          <a:lstStyle/>
          <a:p>
            <a:r>
              <a:rPr lang="en-US" sz="1400" dirty="0" smtClean="0"/>
              <a:t>Reduced </a:t>
            </a:r>
            <a:r>
              <a:rPr lang="en-US" sz="1400" dirty="0"/>
              <a:t>stress in the </a:t>
            </a:r>
            <a:r>
              <a:rPr lang="en-US" sz="1400" dirty="0" smtClean="0"/>
              <a:t>shell of  </a:t>
            </a:r>
            <a:r>
              <a:rPr lang="en-US" sz="1400" dirty="0"/>
              <a:t>the control </a:t>
            </a:r>
            <a:r>
              <a:rPr lang="en-US" sz="1400" dirty="0" smtClean="0"/>
              <a:t>Dewar. </a:t>
            </a:r>
          </a:p>
          <a:p>
            <a:r>
              <a:rPr lang="el-GR" sz="1400" dirty="0" smtClean="0">
                <a:solidFill>
                  <a:srgbClr val="FF0000"/>
                </a:solidFill>
              </a:rPr>
              <a:t>σ</a:t>
            </a:r>
            <a:r>
              <a:rPr lang="en-US" sz="1400" baseline="-25000" dirty="0" smtClean="0">
                <a:solidFill>
                  <a:srgbClr val="FF0000"/>
                </a:solidFill>
              </a:rPr>
              <a:t>max</a:t>
            </a:r>
            <a:r>
              <a:rPr lang="en-US" sz="1400" dirty="0" smtClean="0">
                <a:solidFill>
                  <a:srgbClr val="FF0000"/>
                </a:solidFill>
              </a:rPr>
              <a:t>=91 MPa &lt; [</a:t>
            </a:r>
            <a:r>
              <a:rPr lang="el-GR" sz="1400" dirty="0" smtClean="0">
                <a:solidFill>
                  <a:srgbClr val="FF0000"/>
                </a:solidFill>
              </a:rPr>
              <a:t>σ</a:t>
            </a:r>
            <a:r>
              <a:rPr lang="en-US" sz="1400" dirty="0" smtClean="0">
                <a:solidFill>
                  <a:srgbClr val="FF0000"/>
                </a:solidFill>
              </a:rPr>
              <a:t>]=98 MPa</a:t>
            </a:r>
            <a:endParaRPr lang="ru-RU" sz="1400" dirty="0">
              <a:solidFill>
                <a:srgbClr val="FF0000"/>
              </a:solidFill>
            </a:endParaRPr>
          </a:p>
        </p:txBody>
      </p:sp>
      <p:sp>
        <p:nvSpPr>
          <p:cNvPr id="13" name="Прямоугольник 12"/>
          <p:cNvSpPr/>
          <p:nvPr/>
        </p:nvSpPr>
        <p:spPr>
          <a:xfrm>
            <a:off x="212111" y="5119273"/>
            <a:ext cx="8553822" cy="1323439"/>
          </a:xfrm>
          <a:prstGeom prst="rect">
            <a:avLst/>
          </a:prstGeom>
        </p:spPr>
        <p:txBody>
          <a:bodyPr wrap="square">
            <a:spAutoFit/>
          </a:bodyPr>
          <a:lstStyle/>
          <a:p>
            <a:pPr marL="285750" indent="-285750">
              <a:buFont typeface="Arial" panose="020B0604020202020204" pitchFamily="34" charset="0"/>
              <a:buChar char="•"/>
            </a:pPr>
            <a:r>
              <a:rPr lang="en-US" sz="1600" b="1" dirty="0" smtClean="0"/>
              <a:t>Stability </a:t>
            </a:r>
            <a:r>
              <a:rPr lang="en-US" sz="1600" b="1" dirty="0"/>
              <a:t>of the shell </a:t>
            </a:r>
            <a:r>
              <a:rPr lang="en-US" sz="1600" b="1" dirty="0" smtClean="0"/>
              <a:t>against </a:t>
            </a:r>
            <a:r>
              <a:rPr lang="en-US" sz="1600" b="1" dirty="0"/>
              <a:t>external </a:t>
            </a:r>
            <a:r>
              <a:rPr lang="en-US" sz="1600" b="1" dirty="0" smtClean="0"/>
              <a:t>pressure </a:t>
            </a:r>
            <a:r>
              <a:rPr lang="en-US" sz="1600" b="1" dirty="0"/>
              <a:t>of 0.1 </a:t>
            </a:r>
            <a:r>
              <a:rPr lang="en-US" sz="1600" b="1" dirty="0" smtClean="0"/>
              <a:t>MPa </a:t>
            </a:r>
            <a:r>
              <a:rPr lang="en-US" sz="1600" b="1" dirty="0"/>
              <a:t>is provided with a </a:t>
            </a:r>
            <a:r>
              <a:rPr lang="en-US" sz="1600" b="1" dirty="0" smtClean="0"/>
              <a:t>safety margin </a:t>
            </a:r>
            <a:r>
              <a:rPr lang="en-US" sz="1600" b="1" dirty="0"/>
              <a:t>of </a:t>
            </a:r>
            <a:r>
              <a:rPr lang="en-US" sz="1600" b="1" dirty="0" smtClean="0"/>
              <a:t>4</a:t>
            </a:r>
          </a:p>
          <a:p>
            <a:pPr marL="285750" indent="-285750">
              <a:buFont typeface="Arial" panose="020B0604020202020204" pitchFamily="34" charset="0"/>
              <a:buChar char="•"/>
            </a:pPr>
            <a:r>
              <a:rPr lang="en-US" sz="1600" b="1" dirty="0"/>
              <a:t>It is necessary to increase the number of studs M12 twice and apply for their production material with a yield strength of 640 MPa</a:t>
            </a:r>
            <a:r>
              <a:rPr lang="en-US" sz="1600" b="1" dirty="0" smtClean="0"/>
              <a:t>.</a:t>
            </a:r>
          </a:p>
          <a:p>
            <a:pPr marL="285750" indent="-285750">
              <a:buFont typeface="Arial" panose="020B0604020202020204" pitchFamily="34" charset="0"/>
              <a:buChar char="•"/>
            </a:pPr>
            <a:r>
              <a:rPr lang="en-US" sz="1600" b="1" dirty="0" smtClean="0"/>
              <a:t>It is </a:t>
            </a:r>
            <a:r>
              <a:rPr lang="en-US" sz="1600" b="1" dirty="0"/>
              <a:t>recommended to use a </a:t>
            </a:r>
            <a:r>
              <a:rPr lang="en-US" sz="1600" b="1" dirty="0" smtClean="0"/>
              <a:t>spacer to </a:t>
            </a:r>
            <a:r>
              <a:rPr lang="en-US" sz="1600" b="1" dirty="0"/>
              <a:t>reduce the stress and strain in the covers of </a:t>
            </a:r>
            <a:r>
              <a:rPr lang="en-US" sz="1600" b="1" dirty="0" smtClean="0"/>
              <a:t>the control Dewar</a:t>
            </a:r>
            <a:endParaRPr lang="ru-RU" sz="1600" b="1" dirty="0"/>
          </a:p>
        </p:txBody>
      </p:sp>
    </p:spTree>
    <p:extLst>
      <p:ext uri="{BB962C8B-B14F-4D97-AF65-F5344CB8AC3E}">
        <p14:creationId xmlns:p14="http://schemas.microsoft.com/office/powerpoint/2010/main" val="2948434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rgbClr val="C00000"/>
                </a:solidFill>
                <a:effectLst>
                  <a:outerShdw blurRad="38100" dist="38100" dir="2700000" algn="tl">
                    <a:srgbClr val="000000">
                      <a:alpha val="43137"/>
                    </a:srgbClr>
                  </a:outerShdw>
                </a:effectLst>
              </a:rPr>
              <a:t>Assembled TS magnet</a:t>
            </a:r>
            <a:endParaRPr lang="ru-RU" dirty="0"/>
          </a:p>
        </p:txBody>
      </p:sp>
      <p:sp>
        <p:nvSpPr>
          <p:cNvPr id="4" name="Нижний колонтитул 3"/>
          <p:cNvSpPr>
            <a:spLocks noGrp="1"/>
          </p:cNvSpPr>
          <p:nvPr>
            <p:ph type="ftr" sz="quarter" idx="11"/>
          </p:nvPr>
        </p:nvSpPr>
        <p:spPr/>
        <p:txBody>
          <a:bodyPr/>
          <a:lstStyle/>
          <a:p>
            <a:r>
              <a:rPr lang="en-GB" smtClean="0"/>
              <a:t>E.Koshurnikv, Julich, 9.12.2014</a:t>
            </a:r>
            <a:endParaRPr lang="ru-RU"/>
          </a:p>
        </p:txBody>
      </p:sp>
      <p:sp>
        <p:nvSpPr>
          <p:cNvPr id="5" name="Номер слайда 4"/>
          <p:cNvSpPr>
            <a:spLocks noGrp="1"/>
          </p:cNvSpPr>
          <p:nvPr>
            <p:ph type="sldNum" sz="quarter" idx="12"/>
          </p:nvPr>
        </p:nvSpPr>
        <p:spPr/>
        <p:txBody>
          <a:bodyPr/>
          <a:lstStyle/>
          <a:p>
            <a:fld id="{30E7B55E-BB14-4AA8-8B21-643004AD1E29}" type="slidenum">
              <a:rPr lang="ru-RU" smtClean="0"/>
              <a:t>21</a:t>
            </a:fld>
            <a:endParaRPr lang="ru-RU"/>
          </a:p>
        </p:txBody>
      </p:sp>
      <p:pic>
        <p:nvPicPr>
          <p:cNvPr id="512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584" r="5443"/>
          <a:stretch/>
        </p:blipFill>
        <p:spPr bwMode="auto">
          <a:xfrm>
            <a:off x="220150" y="1663044"/>
            <a:ext cx="4248483" cy="4158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735" r="4335"/>
          <a:stretch/>
        </p:blipFill>
        <p:spPr bwMode="auto">
          <a:xfrm>
            <a:off x="4535308" y="1663044"/>
            <a:ext cx="4386531" cy="4245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81007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0"/>
            <a:ext cx="8229600" cy="773112"/>
          </a:xfrm>
        </p:spPr>
        <p:txBody>
          <a:bodyPr>
            <a:normAutofit/>
          </a:bodyPr>
          <a:lstStyle/>
          <a:p>
            <a:r>
              <a:rPr lang="en-US" sz="2800" b="1" dirty="0">
                <a:solidFill>
                  <a:srgbClr val="C00000"/>
                </a:solidFill>
                <a:effectLst>
                  <a:outerShdw blurRad="38100" dist="38100" dir="2700000" algn="tl">
                    <a:srgbClr val="000000">
                      <a:alpha val="43137"/>
                    </a:srgbClr>
                  </a:outerShdw>
                </a:effectLst>
              </a:rPr>
              <a:t>Heat </a:t>
            </a:r>
            <a:r>
              <a:rPr lang="en-US" sz="2800" b="1" dirty="0" smtClean="0">
                <a:solidFill>
                  <a:srgbClr val="C00000"/>
                </a:solidFill>
                <a:effectLst>
                  <a:outerShdw blurRad="38100" dist="38100" dir="2700000" algn="tl">
                    <a:srgbClr val="000000">
                      <a:alpha val="43137"/>
                    </a:srgbClr>
                  </a:outerShdw>
                </a:effectLst>
              </a:rPr>
              <a:t>influxes </a:t>
            </a:r>
            <a:r>
              <a:rPr lang="en-US" sz="2800" b="1" dirty="0">
                <a:solidFill>
                  <a:srgbClr val="C00000"/>
                </a:solidFill>
                <a:effectLst>
                  <a:outerShdw blurRad="38100" dist="38100" dir="2700000" algn="tl">
                    <a:srgbClr val="000000">
                      <a:alpha val="43137"/>
                    </a:srgbClr>
                  </a:outerShdw>
                </a:effectLst>
              </a:rPr>
              <a:t>to the cold mass and thermal shield </a:t>
            </a:r>
            <a:endParaRPr lang="ru-RU" sz="2800" b="1" dirty="0">
              <a:solidFill>
                <a:srgbClr val="C00000"/>
              </a:solidFill>
              <a:effectLst>
                <a:outerShdw blurRad="38100" dist="38100" dir="2700000" algn="tl">
                  <a:srgbClr val="000000">
                    <a:alpha val="43137"/>
                  </a:srgbClr>
                </a:outerShdw>
              </a:effectLst>
            </a:endParaRPr>
          </a:p>
        </p:txBody>
      </p:sp>
      <p:sp>
        <p:nvSpPr>
          <p:cNvPr id="4" name="Нижний колонтитул 3"/>
          <p:cNvSpPr>
            <a:spLocks noGrp="1"/>
          </p:cNvSpPr>
          <p:nvPr>
            <p:ph type="ftr" sz="quarter" idx="11"/>
          </p:nvPr>
        </p:nvSpPr>
        <p:spPr/>
        <p:txBody>
          <a:bodyPr/>
          <a:lstStyle/>
          <a:p>
            <a:r>
              <a:rPr lang="en-GB" smtClean="0"/>
              <a:t>E.Koshurnikv, Julich, 9.12.2014</a:t>
            </a:r>
            <a:endParaRPr lang="ru-RU"/>
          </a:p>
        </p:txBody>
      </p:sp>
      <p:sp>
        <p:nvSpPr>
          <p:cNvPr id="5" name="Номер слайда 4"/>
          <p:cNvSpPr>
            <a:spLocks noGrp="1"/>
          </p:cNvSpPr>
          <p:nvPr>
            <p:ph type="sldNum" sz="quarter" idx="12"/>
          </p:nvPr>
        </p:nvSpPr>
        <p:spPr/>
        <p:txBody>
          <a:bodyPr/>
          <a:lstStyle/>
          <a:p>
            <a:fld id="{30E7B55E-BB14-4AA8-8B21-643004AD1E29}" type="slidenum">
              <a:rPr lang="ru-RU" smtClean="0"/>
              <a:t>22</a:t>
            </a:fld>
            <a:endParaRPr lang="ru-RU"/>
          </a:p>
        </p:txBody>
      </p:sp>
      <p:graphicFrame>
        <p:nvGraphicFramePr>
          <p:cNvPr id="8" name="Объект 7"/>
          <p:cNvGraphicFramePr>
            <a:graphicFrameLocks noGrp="1"/>
          </p:cNvGraphicFramePr>
          <p:nvPr>
            <p:ph idx="1"/>
            <p:extLst>
              <p:ext uri="{D42A27DB-BD31-4B8C-83A1-F6EECF244321}">
                <p14:modId xmlns:p14="http://schemas.microsoft.com/office/powerpoint/2010/main" val="3333733502"/>
              </p:ext>
            </p:extLst>
          </p:nvPr>
        </p:nvGraphicFramePr>
        <p:xfrm>
          <a:off x="1190625" y="1000129"/>
          <a:ext cx="6667500" cy="5258401"/>
        </p:xfrm>
        <a:graphic>
          <a:graphicData uri="http://schemas.openxmlformats.org/drawingml/2006/table">
            <a:tbl>
              <a:tblPr firstRow="1" firstCol="1" lastRow="1" lastCol="1" bandRow="1" bandCol="1">
                <a:tableStyleId>{5940675A-B579-460E-94D1-54222C63F5DA}</a:tableStyleId>
              </a:tblPr>
              <a:tblGrid>
                <a:gridCol w="3570708"/>
                <a:gridCol w="1361035"/>
                <a:gridCol w="1735757"/>
              </a:tblGrid>
              <a:tr h="198773">
                <a:tc>
                  <a:txBody>
                    <a:bodyPr/>
                    <a:lstStyle/>
                    <a:p>
                      <a:pPr algn="ctr">
                        <a:lnSpc>
                          <a:spcPct val="115000"/>
                        </a:lnSpc>
                        <a:spcAft>
                          <a:spcPts val="0"/>
                        </a:spcAft>
                      </a:pPr>
                      <a:r>
                        <a:rPr lang="ru-RU" sz="1200" b="1" dirty="0">
                          <a:effectLst/>
                        </a:rPr>
                        <a:t>T=4.5 K</a:t>
                      </a:r>
                      <a:endParaRPr lang="ru-RU" sz="1200" b="1" dirty="0">
                        <a:effectLst/>
                        <a:latin typeface="Calibri"/>
                        <a:ea typeface="Calibri"/>
                        <a:cs typeface="Times New Roman"/>
                      </a:endParaRPr>
                    </a:p>
                  </a:txBody>
                  <a:tcPr marL="46642" marR="46642" marT="0" marB="0"/>
                </a:tc>
                <a:tc>
                  <a:txBody>
                    <a:bodyPr/>
                    <a:lstStyle/>
                    <a:p>
                      <a:pPr algn="ctr">
                        <a:lnSpc>
                          <a:spcPct val="115000"/>
                        </a:lnSpc>
                        <a:spcAft>
                          <a:spcPts val="0"/>
                        </a:spcAft>
                      </a:pPr>
                      <a:r>
                        <a:rPr lang="ru-RU" sz="1200" dirty="0" err="1">
                          <a:effectLst/>
                        </a:rPr>
                        <a:t>Thermal</a:t>
                      </a:r>
                      <a:r>
                        <a:rPr lang="ru-RU" sz="1200" dirty="0">
                          <a:effectLst/>
                        </a:rPr>
                        <a:t> </a:t>
                      </a:r>
                      <a:r>
                        <a:rPr lang="ru-RU" sz="1200" dirty="0" err="1">
                          <a:effectLst/>
                        </a:rPr>
                        <a:t>load</a:t>
                      </a:r>
                      <a:r>
                        <a:rPr lang="ru-RU" sz="1200" dirty="0">
                          <a:effectLst/>
                        </a:rPr>
                        <a:t>, W</a:t>
                      </a:r>
                      <a:endParaRPr lang="ru-RU" sz="1200" dirty="0">
                        <a:effectLst/>
                        <a:latin typeface="Calibri"/>
                        <a:ea typeface="Calibri"/>
                        <a:cs typeface="Times New Roman"/>
                      </a:endParaRPr>
                    </a:p>
                  </a:txBody>
                  <a:tcPr marL="46642" marR="46642"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200" dirty="0" err="1" smtClean="0">
                          <a:effectLst/>
                        </a:rPr>
                        <a:t>Thermal</a:t>
                      </a:r>
                      <a:r>
                        <a:rPr lang="ru-RU" sz="1200" dirty="0" smtClean="0">
                          <a:effectLst/>
                        </a:rPr>
                        <a:t> </a:t>
                      </a:r>
                      <a:r>
                        <a:rPr lang="ru-RU" sz="1200" dirty="0" err="1" smtClean="0">
                          <a:effectLst/>
                        </a:rPr>
                        <a:t>load</a:t>
                      </a:r>
                      <a:r>
                        <a:rPr lang="ru-RU" sz="1200" dirty="0" smtClean="0">
                          <a:effectLst/>
                        </a:rPr>
                        <a:t>, W (</a:t>
                      </a:r>
                      <a:r>
                        <a:rPr lang="en-US" sz="1200" dirty="0" smtClean="0">
                          <a:effectLst/>
                        </a:rPr>
                        <a:t>TDR)</a:t>
                      </a:r>
                      <a:r>
                        <a:rPr lang="ru-RU" sz="1200" dirty="0">
                          <a:effectLst/>
                        </a:rPr>
                        <a:t> </a:t>
                      </a:r>
                      <a:endParaRPr lang="ru-RU" sz="1200" dirty="0">
                        <a:effectLst/>
                        <a:latin typeface="Calibri"/>
                        <a:ea typeface="Calibri"/>
                        <a:cs typeface="Times New Roman"/>
                      </a:endParaRPr>
                    </a:p>
                  </a:txBody>
                  <a:tcPr marL="46642" marR="46642" marT="0" marB="0"/>
                </a:tc>
              </a:tr>
              <a:tr h="198773">
                <a:tc>
                  <a:txBody>
                    <a:bodyPr/>
                    <a:lstStyle/>
                    <a:p>
                      <a:pPr algn="just">
                        <a:lnSpc>
                          <a:spcPct val="115000"/>
                        </a:lnSpc>
                        <a:spcAft>
                          <a:spcPts val="0"/>
                        </a:spcAft>
                      </a:pPr>
                      <a:r>
                        <a:rPr lang="en-US" sz="1200" dirty="0">
                          <a:effectLst/>
                        </a:rPr>
                        <a:t>Cryostat</a:t>
                      </a:r>
                      <a:endParaRPr lang="ru-RU" sz="1200" dirty="0">
                        <a:effectLst/>
                        <a:latin typeface="Calibri"/>
                        <a:ea typeface="Calibri"/>
                        <a:cs typeface="Times New Roman"/>
                      </a:endParaRPr>
                    </a:p>
                  </a:txBody>
                  <a:tcPr marL="46642" marR="46642" marT="0" marB="0"/>
                </a:tc>
                <a:tc>
                  <a:txBody>
                    <a:bodyPr/>
                    <a:lstStyle/>
                    <a:p>
                      <a:pPr algn="ctr">
                        <a:lnSpc>
                          <a:spcPct val="115000"/>
                        </a:lnSpc>
                        <a:spcAft>
                          <a:spcPts val="0"/>
                        </a:spcAft>
                      </a:pPr>
                      <a:r>
                        <a:rPr lang="ru-RU" sz="1200">
                          <a:effectLst/>
                        </a:rPr>
                        <a:t> </a:t>
                      </a:r>
                      <a:endParaRPr lang="ru-RU" sz="1200">
                        <a:effectLst/>
                        <a:latin typeface="Calibri"/>
                        <a:ea typeface="Calibri"/>
                        <a:cs typeface="Times New Roman"/>
                      </a:endParaRPr>
                    </a:p>
                  </a:txBody>
                  <a:tcPr marL="46642" marR="46642" marT="0" marB="0" anchor="ctr"/>
                </a:tc>
                <a:tc>
                  <a:txBody>
                    <a:bodyPr/>
                    <a:lstStyle/>
                    <a:p>
                      <a:pPr algn="ctr">
                        <a:lnSpc>
                          <a:spcPct val="115000"/>
                        </a:lnSpc>
                        <a:spcAft>
                          <a:spcPts val="0"/>
                        </a:spcAft>
                      </a:pPr>
                      <a:r>
                        <a:rPr lang="ru-RU" sz="1200">
                          <a:effectLst/>
                        </a:rPr>
                        <a:t> </a:t>
                      </a:r>
                      <a:endParaRPr lang="ru-RU" sz="1200">
                        <a:effectLst/>
                        <a:latin typeface="Calibri"/>
                        <a:ea typeface="Calibri"/>
                        <a:cs typeface="Times New Roman"/>
                      </a:endParaRPr>
                    </a:p>
                  </a:txBody>
                  <a:tcPr marL="46642" marR="46642" marT="0" marB="0"/>
                </a:tc>
              </a:tr>
              <a:tr h="198773">
                <a:tc>
                  <a:txBody>
                    <a:bodyPr/>
                    <a:lstStyle/>
                    <a:p>
                      <a:pPr algn="r">
                        <a:lnSpc>
                          <a:spcPct val="115000"/>
                        </a:lnSpc>
                        <a:spcAft>
                          <a:spcPts val="0"/>
                        </a:spcAft>
                      </a:pPr>
                      <a:r>
                        <a:rPr lang="en-US" sz="1200" dirty="0">
                          <a:effectLst/>
                        </a:rPr>
                        <a:t>Radiation (0.06 W/m</a:t>
                      </a:r>
                      <a:r>
                        <a:rPr lang="en-US" sz="1200" baseline="30000" dirty="0">
                          <a:effectLst/>
                        </a:rPr>
                        <a:t>2</a:t>
                      </a:r>
                      <a:r>
                        <a:rPr lang="en-US" sz="1200" dirty="0">
                          <a:effectLst/>
                        </a:rPr>
                        <a:t> x 44 m</a:t>
                      </a:r>
                      <a:r>
                        <a:rPr lang="en-US" sz="1200" baseline="30000" dirty="0">
                          <a:effectLst/>
                        </a:rPr>
                        <a:t>2</a:t>
                      </a:r>
                      <a:r>
                        <a:rPr lang="en-US" sz="1200" dirty="0">
                          <a:effectLst/>
                        </a:rPr>
                        <a:t>)</a:t>
                      </a:r>
                      <a:endParaRPr lang="ru-RU" sz="1200" dirty="0">
                        <a:effectLst/>
                        <a:latin typeface="Calibri"/>
                        <a:ea typeface="Calibri"/>
                        <a:cs typeface="Times New Roman"/>
                      </a:endParaRPr>
                    </a:p>
                  </a:txBody>
                  <a:tcPr marL="46642" marR="46642" marT="0" marB="0"/>
                </a:tc>
                <a:tc>
                  <a:txBody>
                    <a:bodyPr/>
                    <a:lstStyle/>
                    <a:p>
                      <a:pPr algn="ctr">
                        <a:lnSpc>
                          <a:spcPct val="115000"/>
                        </a:lnSpc>
                        <a:spcAft>
                          <a:spcPts val="0"/>
                        </a:spcAft>
                      </a:pPr>
                      <a:r>
                        <a:rPr lang="ru-RU" sz="1200">
                          <a:effectLst/>
                        </a:rPr>
                        <a:t>2.6</a:t>
                      </a:r>
                      <a:endParaRPr lang="ru-RU" sz="1200">
                        <a:effectLst/>
                        <a:latin typeface="Calibri"/>
                        <a:ea typeface="Calibri"/>
                        <a:cs typeface="Times New Roman"/>
                      </a:endParaRPr>
                    </a:p>
                  </a:txBody>
                  <a:tcPr marL="46642" marR="46642" marT="0" marB="0" anchor="ctr"/>
                </a:tc>
                <a:tc>
                  <a:txBody>
                    <a:bodyPr/>
                    <a:lstStyle/>
                    <a:p>
                      <a:pPr algn="ctr">
                        <a:lnSpc>
                          <a:spcPct val="115000"/>
                        </a:lnSpc>
                        <a:spcAft>
                          <a:spcPts val="0"/>
                        </a:spcAft>
                      </a:pPr>
                      <a:r>
                        <a:rPr lang="ru-RU" sz="1200">
                          <a:effectLst/>
                        </a:rPr>
                        <a:t> </a:t>
                      </a:r>
                      <a:endParaRPr lang="ru-RU" sz="1200">
                        <a:effectLst/>
                        <a:latin typeface="Calibri"/>
                        <a:ea typeface="Calibri"/>
                        <a:cs typeface="Times New Roman"/>
                      </a:endParaRPr>
                    </a:p>
                  </a:txBody>
                  <a:tcPr marL="46642" marR="46642" marT="0" marB="0"/>
                </a:tc>
              </a:tr>
              <a:tr h="198773">
                <a:tc>
                  <a:txBody>
                    <a:bodyPr/>
                    <a:lstStyle/>
                    <a:p>
                      <a:pPr algn="r">
                        <a:lnSpc>
                          <a:spcPct val="115000"/>
                        </a:lnSpc>
                        <a:spcAft>
                          <a:spcPts val="0"/>
                        </a:spcAft>
                      </a:pPr>
                      <a:r>
                        <a:rPr lang="en-US" sz="1200" dirty="0">
                          <a:effectLst/>
                        </a:rPr>
                        <a:t>Heat inflow to the cold mass supports</a:t>
                      </a:r>
                      <a:endParaRPr lang="ru-RU" sz="1200" dirty="0">
                        <a:effectLst/>
                        <a:latin typeface="Calibri"/>
                        <a:ea typeface="Calibri"/>
                        <a:cs typeface="Times New Roman"/>
                      </a:endParaRPr>
                    </a:p>
                  </a:txBody>
                  <a:tcPr marL="46642" marR="46642" marT="0" marB="0"/>
                </a:tc>
                <a:tc>
                  <a:txBody>
                    <a:bodyPr/>
                    <a:lstStyle/>
                    <a:p>
                      <a:pPr algn="ctr">
                        <a:lnSpc>
                          <a:spcPct val="115000"/>
                        </a:lnSpc>
                        <a:spcAft>
                          <a:spcPts val="0"/>
                        </a:spcAft>
                      </a:pPr>
                      <a:r>
                        <a:rPr lang="ru-RU" sz="1200">
                          <a:effectLst/>
                        </a:rPr>
                        <a:t>2.2</a:t>
                      </a:r>
                      <a:endParaRPr lang="ru-RU" sz="1200">
                        <a:effectLst/>
                        <a:latin typeface="Calibri"/>
                        <a:ea typeface="Calibri"/>
                        <a:cs typeface="Times New Roman"/>
                      </a:endParaRPr>
                    </a:p>
                  </a:txBody>
                  <a:tcPr marL="46642" marR="46642" marT="0" marB="0" anchor="ctr"/>
                </a:tc>
                <a:tc>
                  <a:txBody>
                    <a:bodyPr/>
                    <a:lstStyle/>
                    <a:p>
                      <a:pPr algn="ctr">
                        <a:lnSpc>
                          <a:spcPct val="115000"/>
                        </a:lnSpc>
                        <a:spcAft>
                          <a:spcPts val="0"/>
                        </a:spcAft>
                      </a:pPr>
                      <a:r>
                        <a:rPr lang="ru-RU" sz="1200">
                          <a:effectLst/>
                        </a:rPr>
                        <a:t> </a:t>
                      </a:r>
                      <a:endParaRPr lang="ru-RU" sz="1200">
                        <a:effectLst/>
                        <a:latin typeface="Calibri"/>
                        <a:ea typeface="Calibri"/>
                        <a:cs typeface="Times New Roman"/>
                      </a:endParaRPr>
                    </a:p>
                  </a:txBody>
                  <a:tcPr marL="46642" marR="46642" marT="0" marB="0"/>
                </a:tc>
              </a:tr>
              <a:tr h="198773">
                <a:tc>
                  <a:txBody>
                    <a:bodyPr/>
                    <a:lstStyle/>
                    <a:p>
                      <a:pPr algn="r">
                        <a:lnSpc>
                          <a:spcPct val="115000"/>
                        </a:lnSpc>
                        <a:spcAft>
                          <a:spcPts val="0"/>
                        </a:spcAft>
                      </a:pPr>
                      <a:r>
                        <a:rPr lang="en-US" sz="1200" dirty="0">
                          <a:effectLst/>
                        </a:rPr>
                        <a:t>Conductor joints</a:t>
                      </a:r>
                      <a:endParaRPr lang="ru-RU" sz="1200" dirty="0">
                        <a:effectLst/>
                        <a:latin typeface="Calibri"/>
                        <a:ea typeface="Calibri"/>
                        <a:cs typeface="Times New Roman"/>
                      </a:endParaRPr>
                    </a:p>
                  </a:txBody>
                  <a:tcPr marL="46642" marR="46642" marT="0" marB="0"/>
                </a:tc>
                <a:tc>
                  <a:txBody>
                    <a:bodyPr/>
                    <a:lstStyle/>
                    <a:p>
                      <a:pPr algn="ctr">
                        <a:lnSpc>
                          <a:spcPct val="115000"/>
                        </a:lnSpc>
                        <a:spcAft>
                          <a:spcPts val="0"/>
                        </a:spcAft>
                      </a:pPr>
                      <a:r>
                        <a:rPr lang="ru-RU" sz="1200">
                          <a:effectLst/>
                        </a:rPr>
                        <a:t>1</a:t>
                      </a:r>
                      <a:endParaRPr lang="ru-RU" sz="1200">
                        <a:effectLst/>
                        <a:latin typeface="Calibri"/>
                        <a:ea typeface="Calibri"/>
                        <a:cs typeface="Times New Roman"/>
                      </a:endParaRPr>
                    </a:p>
                  </a:txBody>
                  <a:tcPr marL="46642" marR="46642" marT="0" marB="0" anchor="ctr"/>
                </a:tc>
                <a:tc>
                  <a:txBody>
                    <a:bodyPr/>
                    <a:lstStyle/>
                    <a:p>
                      <a:pPr algn="ctr">
                        <a:lnSpc>
                          <a:spcPct val="115000"/>
                        </a:lnSpc>
                        <a:spcAft>
                          <a:spcPts val="0"/>
                        </a:spcAft>
                      </a:pPr>
                      <a:r>
                        <a:rPr lang="ru-RU" sz="1200">
                          <a:effectLst/>
                        </a:rPr>
                        <a:t> </a:t>
                      </a:r>
                      <a:endParaRPr lang="ru-RU" sz="1200">
                        <a:effectLst/>
                        <a:latin typeface="Calibri"/>
                        <a:ea typeface="Calibri"/>
                        <a:cs typeface="Times New Roman"/>
                      </a:endParaRPr>
                    </a:p>
                  </a:txBody>
                  <a:tcPr marL="46642" marR="46642" marT="0" marB="0"/>
                </a:tc>
              </a:tr>
              <a:tr h="198773">
                <a:tc>
                  <a:txBody>
                    <a:bodyPr/>
                    <a:lstStyle/>
                    <a:p>
                      <a:pPr algn="r">
                        <a:lnSpc>
                          <a:spcPct val="115000"/>
                        </a:lnSpc>
                        <a:spcAft>
                          <a:spcPts val="0"/>
                        </a:spcAft>
                      </a:pPr>
                      <a:r>
                        <a:rPr lang="en-US" sz="1200" dirty="0">
                          <a:effectLst/>
                        </a:rPr>
                        <a:t>Gas load</a:t>
                      </a:r>
                      <a:endParaRPr lang="ru-RU" sz="1200" dirty="0">
                        <a:effectLst/>
                        <a:latin typeface="Calibri"/>
                        <a:ea typeface="Calibri"/>
                        <a:cs typeface="Times New Roman"/>
                      </a:endParaRPr>
                    </a:p>
                  </a:txBody>
                  <a:tcPr marL="46642" marR="46642" marT="0" marB="0"/>
                </a:tc>
                <a:tc>
                  <a:txBody>
                    <a:bodyPr/>
                    <a:lstStyle/>
                    <a:p>
                      <a:pPr algn="ctr">
                        <a:lnSpc>
                          <a:spcPct val="115000"/>
                        </a:lnSpc>
                        <a:spcAft>
                          <a:spcPts val="0"/>
                        </a:spcAft>
                      </a:pPr>
                      <a:r>
                        <a:rPr lang="en-US" sz="1200">
                          <a:effectLst/>
                        </a:rPr>
                        <a:t>1</a:t>
                      </a:r>
                      <a:endParaRPr lang="ru-RU" sz="1200">
                        <a:effectLst/>
                        <a:latin typeface="Calibri"/>
                        <a:ea typeface="Calibri"/>
                        <a:cs typeface="Times New Roman"/>
                      </a:endParaRPr>
                    </a:p>
                  </a:txBody>
                  <a:tcPr marL="46642" marR="46642" marT="0" marB="0" anchor="ctr"/>
                </a:tc>
                <a:tc>
                  <a:txBody>
                    <a:bodyPr/>
                    <a:lstStyle/>
                    <a:p>
                      <a:pPr algn="ctr">
                        <a:lnSpc>
                          <a:spcPct val="115000"/>
                        </a:lnSpc>
                        <a:spcAft>
                          <a:spcPts val="0"/>
                        </a:spcAft>
                      </a:pPr>
                      <a:r>
                        <a:rPr lang="en-US" sz="1200">
                          <a:effectLst/>
                        </a:rPr>
                        <a:t> </a:t>
                      </a:r>
                      <a:endParaRPr lang="ru-RU" sz="1200">
                        <a:effectLst/>
                        <a:latin typeface="Calibri"/>
                        <a:ea typeface="Calibri"/>
                        <a:cs typeface="Times New Roman"/>
                      </a:endParaRPr>
                    </a:p>
                  </a:txBody>
                  <a:tcPr marL="46642" marR="46642" marT="0" marB="0"/>
                </a:tc>
              </a:tr>
              <a:tr h="198773">
                <a:tc>
                  <a:txBody>
                    <a:bodyPr/>
                    <a:lstStyle/>
                    <a:p>
                      <a:pPr algn="r">
                        <a:lnSpc>
                          <a:spcPct val="115000"/>
                        </a:lnSpc>
                        <a:spcAft>
                          <a:spcPts val="0"/>
                        </a:spcAft>
                      </a:pPr>
                      <a:r>
                        <a:rPr lang="en-US" sz="1200" dirty="0">
                          <a:effectLst/>
                        </a:rPr>
                        <a:t>Eddy current losses in the Al cylinder </a:t>
                      </a:r>
                      <a:endParaRPr lang="ru-RU" sz="1200" dirty="0">
                        <a:effectLst/>
                        <a:latin typeface="Calibri"/>
                        <a:ea typeface="Calibri"/>
                        <a:cs typeface="Times New Roman"/>
                      </a:endParaRPr>
                    </a:p>
                  </a:txBody>
                  <a:tcPr marL="46642" marR="46642" marT="0" marB="0"/>
                </a:tc>
                <a:tc>
                  <a:txBody>
                    <a:bodyPr/>
                    <a:lstStyle/>
                    <a:p>
                      <a:pPr algn="ctr">
                        <a:lnSpc>
                          <a:spcPct val="115000"/>
                        </a:lnSpc>
                        <a:spcAft>
                          <a:spcPts val="0"/>
                        </a:spcAft>
                      </a:pPr>
                      <a:r>
                        <a:rPr lang="en-US" sz="1200">
                          <a:effectLst/>
                        </a:rPr>
                        <a:t>10</a:t>
                      </a:r>
                      <a:endParaRPr lang="ru-RU" sz="1200">
                        <a:effectLst/>
                        <a:latin typeface="Calibri"/>
                        <a:ea typeface="Calibri"/>
                        <a:cs typeface="Times New Roman"/>
                      </a:endParaRPr>
                    </a:p>
                  </a:txBody>
                  <a:tcPr marL="46642" marR="46642" marT="0" marB="0" anchor="ctr"/>
                </a:tc>
                <a:tc>
                  <a:txBody>
                    <a:bodyPr/>
                    <a:lstStyle/>
                    <a:p>
                      <a:pPr algn="ctr">
                        <a:lnSpc>
                          <a:spcPct val="115000"/>
                        </a:lnSpc>
                        <a:spcAft>
                          <a:spcPts val="0"/>
                        </a:spcAft>
                      </a:pPr>
                      <a:r>
                        <a:rPr lang="en-US" sz="1200">
                          <a:effectLst/>
                        </a:rPr>
                        <a:t> </a:t>
                      </a:r>
                      <a:endParaRPr lang="ru-RU" sz="1200">
                        <a:effectLst/>
                        <a:latin typeface="Calibri"/>
                        <a:ea typeface="Calibri"/>
                        <a:cs typeface="Times New Roman"/>
                      </a:endParaRPr>
                    </a:p>
                  </a:txBody>
                  <a:tcPr marL="46642" marR="46642" marT="0" marB="0"/>
                </a:tc>
              </a:tr>
              <a:tr h="198773">
                <a:tc>
                  <a:txBody>
                    <a:bodyPr/>
                    <a:lstStyle/>
                    <a:p>
                      <a:pPr algn="just">
                        <a:lnSpc>
                          <a:spcPct val="115000"/>
                        </a:lnSpc>
                        <a:spcAft>
                          <a:spcPts val="0"/>
                        </a:spcAft>
                      </a:pPr>
                      <a:r>
                        <a:rPr lang="en-US" sz="1200" dirty="0">
                          <a:effectLst/>
                        </a:rPr>
                        <a:t>Cryogenic chimney and Control Dewar</a:t>
                      </a:r>
                      <a:endParaRPr lang="ru-RU" sz="1200" dirty="0">
                        <a:effectLst/>
                        <a:latin typeface="Calibri"/>
                        <a:ea typeface="Calibri"/>
                        <a:cs typeface="Times New Roman"/>
                      </a:endParaRPr>
                    </a:p>
                  </a:txBody>
                  <a:tcPr marL="46642" marR="46642" marT="0" marB="0"/>
                </a:tc>
                <a:tc>
                  <a:txBody>
                    <a:bodyPr/>
                    <a:lstStyle/>
                    <a:p>
                      <a:pPr algn="ctr">
                        <a:lnSpc>
                          <a:spcPct val="115000"/>
                        </a:lnSpc>
                        <a:spcAft>
                          <a:spcPts val="0"/>
                        </a:spcAft>
                      </a:pPr>
                      <a:r>
                        <a:rPr lang="en-US" sz="1200">
                          <a:effectLst/>
                        </a:rPr>
                        <a:t> </a:t>
                      </a:r>
                      <a:endParaRPr lang="ru-RU" sz="1200">
                        <a:effectLst/>
                        <a:latin typeface="Calibri"/>
                        <a:ea typeface="Calibri"/>
                        <a:cs typeface="Times New Roman"/>
                      </a:endParaRPr>
                    </a:p>
                  </a:txBody>
                  <a:tcPr marL="46642" marR="46642" marT="0" marB="0" anchor="ctr"/>
                </a:tc>
                <a:tc>
                  <a:txBody>
                    <a:bodyPr/>
                    <a:lstStyle/>
                    <a:p>
                      <a:pPr algn="ctr">
                        <a:lnSpc>
                          <a:spcPct val="115000"/>
                        </a:lnSpc>
                        <a:spcAft>
                          <a:spcPts val="0"/>
                        </a:spcAft>
                      </a:pPr>
                      <a:r>
                        <a:rPr lang="en-US" sz="1200">
                          <a:effectLst/>
                        </a:rPr>
                        <a:t> </a:t>
                      </a:r>
                      <a:endParaRPr lang="ru-RU" sz="1200">
                        <a:effectLst/>
                        <a:latin typeface="Calibri"/>
                        <a:ea typeface="Calibri"/>
                        <a:cs typeface="Times New Roman"/>
                      </a:endParaRPr>
                    </a:p>
                  </a:txBody>
                  <a:tcPr marL="46642" marR="46642" marT="0" marB="0"/>
                </a:tc>
              </a:tr>
              <a:tr h="198773">
                <a:tc>
                  <a:txBody>
                    <a:bodyPr/>
                    <a:lstStyle/>
                    <a:p>
                      <a:pPr algn="r">
                        <a:lnSpc>
                          <a:spcPct val="115000"/>
                        </a:lnSpc>
                        <a:spcAft>
                          <a:spcPts val="0"/>
                        </a:spcAft>
                      </a:pPr>
                      <a:r>
                        <a:rPr lang="en-US" sz="1200" dirty="0" err="1">
                          <a:effectLst/>
                        </a:rPr>
                        <a:t>LHe</a:t>
                      </a:r>
                      <a:r>
                        <a:rPr lang="en-US" sz="1200" dirty="0">
                          <a:effectLst/>
                        </a:rPr>
                        <a:t> vessel, tubing, valves, supports </a:t>
                      </a:r>
                      <a:endParaRPr lang="ru-RU" sz="1200" dirty="0">
                        <a:effectLst/>
                        <a:latin typeface="Calibri"/>
                        <a:ea typeface="Calibri"/>
                        <a:cs typeface="Times New Roman"/>
                      </a:endParaRPr>
                    </a:p>
                  </a:txBody>
                  <a:tcPr marL="46642" marR="46642" marT="0" marB="0"/>
                </a:tc>
                <a:tc>
                  <a:txBody>
                    <a:bodyPr/>
                    <a:lstStyle/>
                    <a:p>
                      <a:pPr algn="ctr">
                        <a:lnSpc>
                          <a:spcPct val="115000"/>
                        </a:lnSpc>
                        <a:spcAft>
                          <a:spcPts val="0"/>
                        </a:spcAft>
                      </a:pPr>
                      <a:r>
                        <a:rPr lang="ru-RU" sz="1200">
                          <a:effectLst/>
                        </a:rPr>
                        <a:t>3.3</a:t>
                      </a:r>
                      <a:endParaRPr lang="ru-RU" sz="1200">
                        <a:effectLst/>
                        <a:latin typeface="Calibri"/>
                        <a:ea typeface="Calibri"/>
                        <a:cs typeface="Times New Roman"/>
                      </a:endParaRPr>
                    </a:p>
                  </a:txBody>
                  <a:tcPr marL="46642" marR="46642" marT="0" marB="0" anchor="ctr"/>
                </a:tc>
                <a:tc>
                  <a:txBody>
                    <a:bodyPr/>
                    <a:lstStyle/>
                    <a:p>
                      <a:pPr algn="ctr">
                        <a:lnSpc>
                          <a:spcPct val="115000"/>
                        </a:lnSpc>
                        <a:spcAft>
                          <a:spcPts val="0"/>
                        </a:spcAft>
                      </a:pPr>
                      <a:r>
                        <a:rPr lang="ru-RU" sz="1200">
                          <a:effectLst/>
                        </a:rPr>
                        <a:t> </a:t>
                      </a:r>
                      <a:endParaRPr lang="ru-RU" sz="1200">
                        <a:effectLst/>
                        <a:latin typeface="Calibri"/>
                        <a:ea typeface="Calibri"/>
                        <a:cs typeface="Times New Roman"/>
                      </a:endParaRPr>
                    </a:p>
                  </a:txBody>
                  <a:tcPr marL="46642" marR="46642" marT="0" marB="0"/>
                </a:tc>
              </a:tr>
              <a:tr h="198773">
                <a:tc>
                  <a:txBody>
                    <a:bodyPr/>
                    <a:lstStyle/>
                    <a:p>
                      <a:pPr algn="just">
                        <a:lnSpc>
                          <a:spcPct val="115000"/>
                        </a:lnSpc>
                        <a:spcAft>
                          <a:spcPts val="0"/>
                        </a:spcAft>
                      </a:pPr>
                      <a:r>
                        <a:rPr lang="en-US" sz="1200" dirty="0">
                          <a:effectLst/>
                        </a:rPr>
                        <a:t>Transfer line</a:t>
                      </a:r>
                      <a:endParaRPr lang="ru-RU" sz="1200" dirty="0">
                        <a:effectLst/>
                        <a:latin typeface="Calibri"/>
                        <a:ea typeface="Calibri"/>
                        <a:cs typeface="Times New Roman"/>
                      </a:endParaRPr>
                    </a:p>
                  </a:txBody>
                  <a:tcPr marL="46642" marR="46642" marT="0" marB="0"/>
                </a:tc>
                <a:tc>
                  <a:txBody>
                    <a:bodyPr/>
                    <a:lstStyle/>
                    <a:p>
                      <a:pPr algn="ctr">
                        <a:lnSpc>
                          <a:spcPct val="115000"/>
                        </a:lnSpc>
                        <a:spcAft>
                          <a:spcPts val="0"/>
                        </a:spcAft>
                      </a:pPr>
                      <a:r>
                        <a:rPr lang="en-US" sz="1200">
                          <a:effectLst/>
                        </a:rPr>
                        <a:t>9.7</a:t>
                      </a:r>
                      <a:endParaRPr lang="ru-RU" sz="1200">
                        <a:effectLst/>
                        <a:latin typeface="Calibri"/>
                        <a:ea typeface="Calibri"/>
                        <a:cs typeface="Times New Roman"/>
                      </a:endParaRPr>
                    </a:p>
                  </a:txBody>
                  <a:tcPr marL="46642" marR="46642" marT="0" marB="0" anchor="ctr"/>
                </a:tc>
                <a:tc>
                  <a:txBody>
                    <a:bodyPr/>
                    <a:lstStyle/>
                    <a:p>
                      <a:pPr algn="ctr">
                        <a:lnSpc>
                          <a:spcPct val="115000"/>
                        </a:lnSpc>
                        <a:spcAft>
                          <a:spcPts val="0"/>
                        </a:spcAft>
                      </a:pPr>
                      <a:r>
                        <a:rPr lang="en-US" sz="1200">
                          <a:effectLst/>
                        </a:rPr>
                        <a:t> </a:t>
                      </a:r>
                      <a:endParaRPr lang="ru-RU" sz="1200">
                        <a:effectLst/>
                        <a:latin typeface="Calibri"/>
                        <a:ea typeface="Calibri"/>
                        <a:cs typeface="Times New Roman"/>
                      </a:endParaRPr>
                    </a:p>
                  </a:txBody>
                  <a:tcPr marL="46642" marR="46642" marT="0" marB="0"/>
                </a:tc>
              </a:tr>
              <a:tr h="210913">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200" b="1" dirty="0">
                          <a:effectLst/>
                        </a:rPr>
                        <a:t>Total (normal/transit regime</a:t>
                      </a:r>
                      <a:r>
                        <a:rPr lang="en-US" sz="1200" b="1" dirty="0" smtClean="0">
                          <a:effectLst/>
                        </a:rPr>
                        <a:t>) with safety factor 2:</a:t>
                      </a:r>
                      <a:endParaRPr lang="ru-RU" sz="1200" b="1" dirty="0">
                        <a:effectLst/>
                        <a:latin typeface="Calibri"/>
                        <a:ea typeface="Calibri"/>
                        <a:cs typeface="Times New Roman"/>
                      </a:endParaRPr>
                    </a:p>
                  </a:txBody>
                  <a:tcPr marL="46642" marR="46642" marT="0" marB="0"/>
                </a:tc>
                <a:tc>
                  <a:txBody>
                    <a:bodyPr/>
                    <a:lstStyle/>
                    <a:p>
                      <a:pPr marL="0" marR="201295" indent="0" algn="ctr" defTabSz="914400" rtl="0" eaLnBrk="1" fontAlgn="auto" latinLnBrk="0" hangingPunct="1">
                        <a:lnSpc>
                          <a:spcPct val="115000"/>
                        </a:lnSpc>
                        <a:spcBef>
                          <a:spcPts val="0"/>
                        </a:spcBef>
                        <a:spcAft>
                          <a:spcPts val="0"/>
                        </a:spcAft>
                        <a:buClrTx/>
                        <a:buSzTx/>
                        <a:buFontTx/>
                        <a:buNone/>
                        <a:tabLst/>
                        <a:defRPr/>
                      </a:pPr>
                      <a:r>
                        <a:rPr lang="en-US" sz="1200" b="1" dirty="0" smtClean="0">
                          <a:effectLst/>
                        </a:rPr>
                        <a:t>39.6/</a:t>
                      </a:r>
                      <a:r>
                        <a:rPr lang="en-US" sz="1200" b="1" dirty="0" smtClean="0">
                          <a:solidFill>
                            <a:srgbClr val="FF0000"/>
                          </a:solidFill>
                          <a:effectLst/>
                        </a:rPr>
                        <a:t>59.6</a:t>
                      </a:r>
                      <a:endParaRPr lang="ru-RU" sz="1200" b="1" dirty="0">
                        <a:solidFill>
                          <a:srgbClr val="FF0000"/>
                        </a:solidFill>
                        <a:effectLst/>
                        <a:latin typeface="Calibri"/>
                        <a:ea typeface="Calibri"/>
                        <a:cs typeface="Times New Roman"/>
                      </a:endParaRPr>
                    </a:p>
                  </a:txBody>
                  <a:tcPr marL="46642" marR="46642" marT="0" marB="0"/>
                </a:tc>
                <a:tc>
                  <a:txBody>
                    <a:bodyPr/>
                    <a:lstStyle/>
                    <a:p>
                      <a:pPr marR="201295" algn="ctr">
                        <a:lnSpc>
                          <a:spcPct val="115000"/>
                        </a:lnSpc>
                        <a:spcAft>
                          <a:spcPts val="0"/>
                        </a:spcAft>
                      </a:pPr>
                      <a:r>
                        <a:rPr lang="en-US" sz="1200" b="1" dirty="0" smtClean="0">
                          <a:solidFill>
                            <a:srgbClr val="FF0000"/>
                          </a:solidFill>
                          <a:effectLst/>
                        </a:rPr>
                        <a:t>57</a:t>
                      </a:r>
                      <a:r>
                        <a:rPr lang="en-US" sz="1200" b="1" dirty="0">
                          <a:solidFill>
                            <a:srgbClr val="FF0000"/>
                          </a:solidFill>
                          <a:effectLst/>
                        </a:rPr>
                        <a:t> </a:t>
                      </a:r>
                      <a:endParaRPr lang="ru-RU" sz="1200" b="1" dirty="0">
                        <a:solidFill>
                          <a:srgbClr val="FF0000"/>
                        </a:solidFill>
                        <a:effectLst/>
                        <a:latin typeface="Calibri"/>
                        <a:ea typeface="Calibri"/>
                        <a:cs typeface="Times New Roman"/>
                      </a:endParaRPr>
                    </a:p>
                  </a:txBody>
                  <a:tcPr marL="46642" marR="46642" marT="0" marB="0"/>
                </a:tc>
              </a:tr>
              <a:tr h="198773">
                <a:tc>
                  <a:txBody>
                    <a:bodyPr/>
                    <a:lstStyle/>
                    <a:p>
                      <a:pPr algn="just">
                        <a:lnSpc>
                          <a:spcPct val="115000"/>
                        </a:lnSpc>
                        <a:spcAft>
                          <a:spcPts val="0"/>
                        </a:spcAft>
                      </a:pPr>
                      <a:r>
                        <a:rPr lang="en-US" sz="1200" dirty="0">
                          <a:effectLst/>
                        </a:rPr>
                        <a:t>Current leads </a:t>
                      </a:r>
                      <a:endParaRPr lang="ru-RU" sz="1200" dirty="0">
                        <a:effectLst/>
                        <a:latin typeface="Calibri"/>
                        <a:ea typeface="Calibri"/>
                        <a:cs typeface="Times New Roman"/>
                      </a:endParaRPr>
                    </a:p>
                  </a:txBody>
                  <a:tcPr marL="46642" marR="46642" marT="0" marB="0"/>
                </a:tc>
                <a:tc>
                  <a:txBody>
                    <a:bodyPr/>
                    <a:lstStyle/>
                    <a:p>
                      <a:pPr marR="201295" algn="r">
                        <a:lnSpc>
                          <a:spcPct val="115000"/>
                        </a:lnSpc>
                        <a:spcAft>
                          <a:spcPts val="0"/>
                        </a:spcAft>
                      </a:pPr>
                      <a:r>
                        <a:rPr lang="en-US" sz="1200">
                          <a:effectLst/>
                        </a:rPr>
                        <a:t> </a:t>
                      </a:r>
                      <a:endParaRPr lang="ru-RU" sz="1200">
                        <a:effectLst/>
                        <a:latin typeface="Calibri"/>
                        <a:ea typeface="Calibri"/>
                        <a:cs typeface="Times New Roman"/>
                      </a:endParaRPr>
                    </a:p>
                  </a:txBody>
                  <a:tcPr marL="46642" marR="46642" marT="0" marB="0"/>
                </a:tc>
                <a:tc>
                  <a:txBody>
                    <a:bodyPr/>
                    <a:lstStyle/>
                    <a:p>
                      <a:pPr marR="201295" algn="r">
                        <a:lnSpc>
                          <a:spcPct val="115000"/>
                        </a:lnSpc>
                        <a:spcAft>
                          <a:spcPts val="0"/>
                        </a:spcAft>
                      </a:pPr>
                      <a:r>
                        <a:rPr lang="en-US" sz="1200">
                          <a:effectLst/>
                        </a:rPr>
                        <a:t> </a:t>
                      </a:r>
                      <a:endParaRPr lang="ru-RU" sz="1200">
                        <a:effectLst/>
                        <a:latin typeface="Calibri"/>
                        <a:ea typeface="Calibri"/>
                        <a:cs typeface="Times New Roman"/>
                      </a:endParaRPr>
                    </a:p>
                  </a:txBody>
                  <a:tcPr marL="46642" marR="46642" marT="0" marB="0"/>
                </a:tc>
              </a:tr>
              <a:tr h="198773">
                <a:tc>
                  <a:txBody>
                    <a:bodyPr/>
                    <a:lstStyle/>
                    <a:p>
                      <a:pPr algn="r">
                        <a:lnSpc>
                          <a:spcPct val="115000"/>
                        </a:lnSpc>
                        <a:spcAft>
                          <a:spcPts val="0"/>
                        </a:spcAft>
                      </a:pPr>
                      <a:r>
                        <a:rPr lang="en-US" sz="1200" dirty="0">
                          <a:effectLst/>
                        </a:rPr>
                        <a:t>without current</a:t>
                      </a:r>
                      <a:endParaRPr lang="ru-RU" sz="1200" dirty="0">
                        <a:effectLst/>
                        <a:latin typeface="Calibri"/>
                        <a:ea typeface="Calibri"/>
                        <a:cs typeface="Times New Roman"/>
                      </a:endParaRPr>
                    </a:p>
                  </a:txBody>
                  <a:tcPr marL="46642" marR="46642" marT="0" marB="0"/>
                </a:tc>
                <a:tc>
                  <a:txBody>
                    <a:bodyPr/>
                    <a:lstStyle/>
                    <a:p>
                      <a:pPr algn="ctr">
                        <a:lnSpc>
                          <a:spcPct val="115000"/>
                        </a:lnSpc>
                        <a:spcAft>
                          <a:spcPts val="0"/>
                        </a:spcAft>
                        <a:tabLst>
                          <a:tab pos="1641475" algn="l"/>
                        </a:tabLst>
                      </a:pPr>
                      <a:r>
                        <a:rPr lang="en-US" sz="1200" dirty="0">
                          <a:effectLst/>
                        </a:rPr>
                        <a:t>6.2 (10 l/h)</a:t>
                      </a:r>
                      <a:endParaRPr lang="ru-RU" sz="1200" dirty="0">
                        <a:effectLst/>
                        <a:latin typeface="Calibri"/>
                        <a:ea typeface="Calibri"/>
                        <a:cs typeface="Times New Roman"/>
                      </a:endParaRPr>
                    </a:p>
                  </a:txBody>
                  <a:tcPr marL="46642" marR="46642" marT="0" marB="0"/>
                </a:tc>
                <a:tc>
                  <a:txBody>
                    <a:bodyPr/>
                    <a:lstStyle/>
                    <a:p>
                      <a:pPr algn="ctr">
                        <a:lnSpc>
                          <a:spcPct val="115000"/>
                        </a:lnSpc>
                        <a:spcAft>
                          <a:spcPts val="0"/>
                        </a:spcAft>
                        <a:tabLst>
                          <a:tab pos="1641475" algn="l"/>
                        </a:tabLst>
                      </a:pPr>
                      <a:r>
                        <a:rPr lang="en-US" sz="1200">
                          <a:effectLst/>
                        </a:rPr>
                        <a:t> </a:t>
                      </a:r>
                      <a:endParaRPr lang="ru-RU" sz="1200">
                        <a:effectLst/>
                        <a:latin typeface="Calibri"/>
                        <a:ea typeface="Calibri"/>
                        <a:cs typeface="Times New Roman"/>
                      </a:endParaRPr>
                    </a:p>
                  </a:txBody>
                  <a:tcPr marL="46642" marR="46642" marT="0" marB="0"/>
                </a:tc>
              </a:tr>
              <a:tr h="198773">
                <a:tc>
                  <a:txBody>
                    <a:bodyPr/>
                    <a:lstStyle/>
                    <a:p>
                      <a:pPr algn="r">
                        <a:lnSpc>
                          <a:spcPct val="115000"/>
                        </a:lnSpc>
                        <a:spcAft>
                          <a:spcPts val="0"/>
                        </a:spcAft>
                      </a:pPr>
                      <a:r>
                        <a:rPr lang="en-US" sz="1200" dirty="0">
                          <a:effectLst/>
                        </a:rPr>
                        <a:t>with current</a:t>
                      </a:r>
                      <a:endParaRPr lang="ru-RU" sz="1200" dirty="0">
                        <a:effectLst/>
                        <a:latin typeface="Calibri"/>
                        <a:ea typeface="Calibri"/>
                        <a:cs typeface="Times New Roman"/>
                      </a:endParaRPr>
                    </a:p>
                  </a:txBody>
                  <a:tcPr marL="46642" marR="46642" marT="0" marB="0"/>
                </a:tc>
                <a:tc>
                  <a:txBody>
                    <a:bodyPr/>
                    <a:lstStyle/>
                    <a:p>
                      <a:pPr algn="ctr">
                        <a:lnSpc>
                          <a:spcPct val="115000"/>
                        </a:lnSpc>
                        <a:spcAft>
                          <a:spcPts val="0"/>
                        </a:spcAft>
                        <a:tabLst>
                          <a:tab pos="1641475" algn="l"/>
                        </a:tabLst>
                      </a:pPr>
                      <a:r>
                        <a:rPr lang="en-US" sz="1200">
                          <a:effectLst/>
                        </a:rPr>
                        <a:t>10.5 (17 l/h)</a:t>
                      </a:r>
                      <a:endParaRPr lang="ru-RU" sz="1200">
                        <a:effectLst/>
                        <a:latin typeface="Calibri"/>
                        <a:ea typeface="Calibri"/>
                        <a:cs typeface="Times New Roman"/>
                      </a:endParaRPr>
                    </a:p>
                  </a:txBody>
                  <a:tcPr marL="46642" marR="46642" marT="0" marB="0" anchor="ctr"/>
                </a:tc>
                <a:tc>
                  <a:txBody>
                    <a:bodyPr/>
                    <a:lstStyle/>
                    <a:p>
                      <a:pPr algn="ctr">
                        <a:lnSpc>
                          <a:spcPct val="115000"/>
                        </a:lnSpc>
                        <a:spcAft>
                          <a:spcPts val="0"/>
                        </a:spcAft>
                        <a:tabLst>
                          <a:tab pos="1641475" algn="l"/>
                        </a:tabLst>
                      </a:pPr>
                      <a:r>
                        <a:rPr lang="en-US" sz="1200">
                          <a:effectLst/>
                        </a:rPr>
                        <a:t> </a:t>
                      </a:r>
                      <a:endParaRPr lang="ru-RU" sz="1200">
                        <a:effectLst/>
                        <a:latin typeface="Calibri"/>
                        <a:ea typeface="Calibri"/>
                        <a:cs typeface="Times New Roman"/>
                      </a:endParaRPr>
                    </a:p>
                  </a:txBody>
                  <a:tcPr marL="46642" marR="46642" marT="0" marB="0"/>
                </a:tc>
              </a:tr>
              <a:tr h="198773">
                <a:tc>
                  <a:txBody>
                    <a:bodyPr/>
                    <a:lstStyle/>
                    <a:p>
                      <a:pPr algn="ctr">
                        <a:lnSpc>
                          <a:spcPct val="115000"/>
                        </a:lnSpc>
                        <a:spcAft>
                          <a:spcPts val="0"/>
                        </a:spcAft>
                      </a:pPr>
                      <a:r>
                        <a:rPr lang="en-US" sz="1200" b="1" dirty="0">
                          <a:effectLst/>
                        </a:rPr>
                        <a:t>T=60 K</a:t>
                      </a:r>
                      <a:endParaRPr lang="ru-RU" sz="1200" b="1" dirty="0">
                        <a:effectLst/>
                        <a:latin typeface="Calibri"/>
                        <a:ea typeface="Calibri"/>
                        <a:cs typeface="Times New Roman"/>
                      </a:endParaRPr>
                    </a:p>
                  </a:txBody>
                  <a:tcPr marL="46642" marR="46642" marT="0" marB="0"/>
                </a:tc>
                <a:tc>
                  <a:txBody>
                    <a:bodyPr/>
                    <a:lstStyle/>
                    <a:p>
                      <a:pPr marR="201295" algn="r">
                        <a:lnSpc>
                          <a:spcPct val="115000"/>
                        </a:lnSpc>
                        <a:spcAft>
                          <a:spcPts val="0"/>
                        </a:spcAft>
                      </a:pPr>
                      <a:r>
                        <a:rPr lang="en-US" sz="1200">
                          <a:effectLst/>
                        </a:rPr>
                        <a:t> </a:t>
                      </a:r>
                      <a:endParaRPr lang="ru-RU" sz="1200">
                        <a:effectLst/>
                        <a:latin typeface="Calibri"/>
                        <a:ea typeface="Calibri"/>
                        <a:cs typeface="Times New Roman"/>
                      </a:endParaRPr>
                    </a:p>
                  </a:txBody>
                  <a:tcPr marL="46642" marR="46642" marT="0" marB="0"/>
                </a:tc>
                <a:tc>
                  <a:txBody>
                    <a:bodyPr/>
                    <a:lstStyle/>
                    <a:p>
                      <a:pPr marR="201295" algn="r">
                        <a:lnSpc>
                          <a:spcPct val="115000"/>
                        </a:lnSpc>
                        <a:spcAft>
                          <a:spcPts val="0"/>
                        </a:spcAft>
                      </a:pPr>
                      <a:r>
                        <a:rPr lang="en-US" sz="1200">
                          <a:effectLst/>
                        </a:rPr>
                        <a:t> </a:t>
                      </a:r>
                      <a:endParaRPr lang="ru-RU" sz="1200">
                        <a:effectLst/>
                        <a:latin typeface="Calibri"/>
                        <a:ea typeface="Calibri"/>
                        <a:cs typeface="Times New Roman"/>
                      </a:endParaRPr>
                    </a:p>
                  </a:txBody>
                  <a:tcPr marL="46642" marR="46642" marT="0" marB="0"/>
                </a:tc>
              </a:tr>
              <a:tr h="198773">
                <a:tc>
                  <a:txBody>
                    <a:bodyPr/>
                    <a:lstStyle/>
                    <a:p>
                      <a:pPr algn="just">
                        <a:lnSpc>
                          <a:spcPct val="115000"/>
                        </a:lnSpc>
                        <a:spcAft>
                          <a:spcPts val="0"/>
                        </a:spcAft>
                      </a:pPr>
                      <a:r>
                        <a:rPr lang="en-US" sz="1200" dirty="0">
                          <a:effectLst/>
                        </a:rPr>
                        <a:t>Cryostat</a:t>
                      </a:r>
                      <a:endParaRPr lang="ru-RU" sz="1200" dirty="0">
                        <a:effectLst/>
                        <a:latin typeface="Calibri"/>
                        <a:ea typeface="Calibri"/>
                        <a:cs typeface="Times New Roman"/>
                      </a:endParaRPr>
                    </a:p>
                  </a:txBody>
                  <a:tcPr marL="46642" marR="46642" marT="0" marB="0"/>
                </a:tc>
                <a:tc>
                  <a:txBody>
                    <a:bodyPr/>
                    <a:lstStyle/>
                    <a:p>
                      <a:pPr marL="21590" marR="21590" indent="-21590" algn="ctr">
                        <a:lnSpc>
                          <a:spcPct val="115000"/>
                        </a:lnSpc>
                        <a:spcAft>
                          <a:spcPts val="0"/>
                        </a:spcAft>
                      </a:pPr>
                      <a:r>
                        <a:rPr lang="en-US" sz="1200">
                          <a:effectLst/>
                        </a:rPr>
                        <a:t> </a:t>
                      </a:r>
                      <a:endParaRPr lang="ru-RU" sz="1200">
                        <a:effectLst/>
                        <a:latin typeface="Calibri"/>
                        <a:ea typeface="Calibri"/>
                        <a:cs typeface="Times New Roman"/>
                      </a:endParaRPr>
                    </a:p>
                  </a:txBody>
                  <a:tcPr marL="46642" marR="46642" marT="0" marB="0"/>
                </a:tc>
                <a:tc>
                  <a:txBody>
                    <a:bodyPr/>
                    <a:lstStyle/>
                    <a:p>
                      <a:pPr marL="21590" marR="21590" indent="-21590" algn="ctr">
                        <a:lnSpc>
                          <a:spcPct val="115000"/>
                        </a:lnSpc>
                        <a:spcAft>
                          <a:spcPts val="0"/>
                        </a:spcAft>
                      </a:pPr>
                      <a:r>
                        <a:rPr lang="en-US" sz="1200">
                          <a:effectLst/>
                        </a:rPr>
                        <a:t> </a:t>
                      </a:r>
                      <a:endParaRPr lang="ru-RU" sz="1200">
                        <a:effectLst/>
                        <a:latin typeface="Calibri"/>
                        <a:ea typeface="Calibri"/>
                        <a:cs typeface="Times New Roman"/>
                      </a:endParaRPr>
                    </a:p>
                  </a:txBody>
                  <a:tcPr marL="46642" marR="46642" marT="0" marB="0"/>
                </a:tc>
              </a:tr>
              <a:tr h="198773">
                <a:tc>
                  <a:txBody>
                    <a:bodyPr/>
                    <a:lstStyle/>
                    <a:p>
                      <a:pPr algn="r">
                        <a:lnSpc>
                          <a:spcPct val="115000"/>
                        </a:lnSpc>
                        <a:spcAft>
                          <a:spcPts val="0"/>
                        </a:spcAft>
                      </a:pPr>
                      <a:r>
                        <a:rPr lang="en-US" sz="1200" dirty="0">
                          <a:effectLst/>
                        </a:rPr>
                        <a:t>Radiation (1.3 W/m</a:t>
                      </a:r>
                      <a:r>
                        <a:rPr lang="en-US" sz="1200" baseline="30000" dirty="0">
                          <a:effectLst/>
                        </a:rPr>
                        <a:t>2</a:t>
                      </a:r>
                      <a:r>
                        <a:rPr lang="en-US" sz="1200" dirty="0">
                          <a:effectLst/>
                        </a:rPr>
                        <a:t> x 44 m</a:t>
                      </a:r>
                      <a:r>
                        <a:rPr lang="en-US" sz="1200" baseline="30000" dirty="0">
                          <a:effectLst/>
                        </a:rPr>
                        <a:t>2</a:t>
                      </a:r>
                      <a:r>
                        <a:rPr lang="en-US" sz="1200" dirty="0">
                          <a:effectLst/>
                        </a:rPr>
                        <a:t>)</a:t>
                      </a:r>
                      <a:endParaRPr lang="ru-RU" sz="1200" dirty="0">
                        <a:effectLst/>
                        <a:latin typeface="Calibri"/>
                        <a:ea typeface="Calibri"/>
                        <a:cs typeface="Times New Roman"/>
                      </a:endParaRPr>
                    </a:p>
                  </a:txBody>
                  <a:tcPr marL="46642" marR="46642" marT="0" marB="0"/>
                </a:tc>
                <a:tc>
                  <a:txBody>
                    <a:bodyPr/>
                    <a:lstStyle/>
                    <a:p>
                      <a:pPr marL="21590" marR="21590" indent="-21590" algn="ctr">
                        <a:lnSpc>
                          <a:spcPct val="115000"/>
                        </a:lnSpc>
                        <a:spcAft>
                          <a:spcPts val="0"/>
                        </a:spcAft>
                      </a:pPr>
                      <a:r>
                        <a:rPr lang="en-US" sz="1200">
                          <a:effectLst/>
                        </a:rPr>
                        <a:t>57</a:t>
                      </a:r>
                      <a:endParaRPr lang="ru-RU" sz="1200">
                        <a:effectLst/>
                        <a:latin typeface="Calibri"/>
                        <a:ea typeface="Calibri"/>
                        <a:cs typeface="Times New Roman"/>
                      </a:endParaRPr>
                    </a:p>
                  </a:txBody>
                  <a:tcPr marL="46642" marR="46642" marT="0" marB="0"/>
                </a:tc>
                <a:tc>
                  <a:txBody>
                    <a:bodyPr/>
                    <a:lstStyle/>
                    <a:p>
                      <a:pPr marL="21590" marR="21590" indent="-21590" algn="ctr">
                        <a:lnSpc>
                          <a:spcPct val="115000"/>
                        </a:lnSpc>
                        <a:spcAft>
                          <a:spcPts val="0"/>
                        </a:spcAft>
                      </a:pPr>
                      <a:r>
                        <a:rPr lang="en-US" sz="1200">
                          <a:effectLst/>
                        </a:rPr>
                        <a:t> </a:t>
                      </a:r>
                      <a:endParaRPr lang="ru-RU" sz="1200">
                        <a:effectLst/>
                        <a:latin typeface="Calibri"/>
                        <a:ea typeface="Calibri"/>
                        <a:cs typeface="Times New Roman"/>
                      </a:endParaRPr>
                    </a:p>
                  </a:txBody>
                  <a:tcPr marL="46642" marR="46642" marT="0" marB="0"/>
                </a:tc>
              </a:tr>
              <a:tr h="198773">
                <a:tc>
                  <a:txBody>
                    <a:bodyPr/>
                    <a:lstStyle/>
                    <a:p>
                      <a:pPr algn="r">
                        <a:lnSpc>
                          <a:spcPct val="115000"/>
                        </a:lnSpc>
                        <a:spcAft>
                          <a:spcPts val="0"/>
                        </a:spcAft>
                      </a:pPr>
                      <a:r>
                        <a:rPr lang="en-US" sz="1200" dirty="0">
                          <a:effectLst/>
                        </a:rPr>
                        <a:t>Heat intercepts of the coil supports</a:t>
                      </a:r>
                      <a:endParaRPr lang="ru-RU" sz="1200" dirty="0">
                        <a:effectLst/>
                        <a:latin typeface="Calibri"/>
                        <a:ea typeface="Calibri"/>
                        <a:cs typeface="Times New Roman"/>
                      </a:endParaRPr>
                    </a:p>
                  </a:txBody>
                  <a:tcPr marL="46642" marR="46642" marT="0" marB="0"/>
                </a:tc>
                <a:tc>
                  <a:txBody>
                    <a:bodyPr/>
                    <a:lstStyle/>
                    <a:p>
                      <a:pPr algn="ctr">
                        <a:lnSpc>
                          <a:spcPct val="115000"/>
                        </a:lnSpc>
                        <a:spcAft>
                          <a:spcPts val="0"/>
                        </a:spcAft>
                      </a:pPr>
                      <a:r>
                        <a:rPr lang="en-US" sz="1200">
                          <a:effectLst/>
                        </a:rPr>
                        <a:t>12.6</a:t>
                      </a:r>
                      <a:endParaRPr lang="ru-RU" sz="1200">
                        <a:effectLst/>
                        <a:latin typeface="Calibri"/>
                        <a:ea typeface="Calibri"/>
                        <a:cs typeface="Times New Roman"/>
                      </a:endParaRPr>
                    </a:p>
                  </a:txBody>
                  <a:tcPr marL="46642" marR="46642" marT="0" marB="0" anchor="ctr"/>
                </a:tc>
                <a:tc>
                  <a:txBody>
                    <a:bodyPr/>
                    <a:lstStyle/>
                    <a:p>
                      <a:pPr algn="ctr">
                        <a:lnSpc>
                          <a:spcPct val="115000"/>
                        </a:lnSpc>
                        <a:spcAft>
                          <a:spcPts val="0"/>
                        </a:spcAft>
                      </a:pPr>
                      <a:r>
                        <a:rPr lang="en-US" sz="1200">
                          <a:effectLst/>
                        </a:rPr>
                        <a:t> </a:t>
                      </a:r>
                      <a:endParaRPr lang="ru-RU" sz="1200">
                        <a:effectLst/>
                        <a:latin typeface="Calibri"/>
                        <a:ea typeface="Calibri"/>
                        <a:cs typeface="Times New Roman"/>
                      </a:endParaRPr>
                    </a:p>
                  </a:txBody>
                  <a:tcPr marL="46642" marR="46642" marT="0" marB="0"/>
                </a:tc>
              </a:tr>
              <a:tr h="198773">
                <a:tc>
                  <a:txBody>
                    <a:bodyPr/>
                    <a:lstStyle/>
                    <a:p>
                      <a:pPr algn="r">
                        <a:lnSpc>
                          <a:spcPct val="115000"/>
                        </a:lnSpc>
                        <a:spcAft>
                          <a:spcPts val="0"/>
                        </a:spcAft>
                      </a:pPr>
                      <a:r>
                        <a:rPr lang="en-US" sz="1200" dirty="0">
                          <a:effectLst/>
                        </a:rPr>
                        <a:t>Shield supports</a:t>
                      </a:r>
                      <a:endParaRPr lang="ru-RU" sz="1200" dirty="0">
                        <a:effectLst/>
                        <a:latin typeface="Calibri"/>
                        <a:ea typeface="Calibri"/>
                        <a:cs typeface="Times New Roman"/>
                      </a:endParaRPr>
                    </a:p>
                  </a:txBody>
                  <a:tcPr marL="46642" marR="46642" marT="0" marB="0"/>
                </a:tc>
                <a:tc>
                  <a:txBody>
                    <a:bodyPr/>
                    <a:lstStyle/>
                    <a:p>
                      <a:pPr algn="ctr">
                        <a:lnSpc>
                          <a:spcPct val="115000"/>
                        </a:lnSpc>
                        <a:spcAft>
                          <a:spcPts val="0"/>
                        </a:spcAft>
                      </a:pPr>
                      <a:r>
                        <a:rPr lang="ru-RU" sz="1200" dirty="0">
                          <a:effectLst/>
                        </a:rPr>
                        <a:t>11</a:t>
                      </a:r>
                      <a:r>
                        <a:rPr lang="en-US" sz="1200" dirty="0">
                          <a:effectLst/>
                        </a:rPr>
                        <a:t>5</a:t>
                      </a:r>
                      <a:endParaRPr lang="ru-RU" sz="1200" dirty="0">
                        <a:effectLst/>
                        <a:latin typeface="Calibri"/>
                        <a:ea typeface="Calibri"/>
                        <a:cs typeface="Times New Roman"/>
                      </a:endParaRPr>
                    </a:p>
                  </a:txBody>
                  <a:tcPr marL="46642" marR="46642" marT="0" marB="0" anchor="ctr"/>
                </a:tc>
                <a:tc>
                  <a:txBody>
                    <a:bodyPr/>
                    <a:lstStyle/>
                    <a:p>
                      <a:pPr algn="ctr">
                        <a:lnSpc>
                          <a:spcPct val="115000"/>
                        </a:lnSpc>
                        <a:spcAft>
                          <a:spcPts val="0"/>
                        </a:spcAft>
                      </a:pPr>
                      <a:r>
                        <a:rPr lang="ru-RU" sz="1200">
                          <a:effectLst/>
                        </a:rPr>
                        <a:t> </a:t>
                      </a:r>
                      <a:endParaRPr lang="ru-RU" sz="1200">
                        <a:effectLst/>
                        <a:latin typeface="Calibri"/>
                        <a:ea typeface="Calibri"/>
                        <a:cs typeface="Times New Roman"/>
                      </a:endParaRPr>
                    </a:p>
                  </a:txBody>
                  <a:tcPr marL="46642" marR="46642" marT="0" marB="0"/>
                </a:tc>
              </a:tr>
              <a:tr h="198773">
                <a:tc>
                  <a:txBody>
                    <a:bodyPr/>
                    <a:lstStyle/>
                    <a:p>
                      <a:pPr algn="r">
                        <a:lnSpc>
                          <a:spcPct val="115000"/>
                        </a:lnSpc>
                        <a:spcAft>
                          <a:spcPts val="0"/>
                        </a:spcAft>
                      </a:pPr>
                      <a:r>
                        <a:rPr lang="en-US" sz="1200" dirty="0">
                          <a:effectLst/>
                        </a:rPr>
                        <a:t>Gas load</a:t>
                      </a:r>
                      <a:endParaRPr lang="ru-RU" sz="1200" dirty="0">
                        <a:effectLst/>
                        <a:latin typeface="Calibri"/>
                        <a:ea typeface="Calibri"/>
                        <a:cs typeface="Times New Roman"/>
                      </a:endParaRPr>
                    </a:p>
                  </a:txBody>
                  <a:tcPr marL="46642" marR="46642" marT="0" marB="0"/>
                </a:tc>
                <a:tc>
                  <a:txBody>
                    <a:bodyPr/>
                    <a:lstStyle/>
                    <a:p>
                      <a:pPr algn="ctr">
                        <a:lnSpc>
                          <a:spcPct val="115000"/>
                        </a:lnSpc>
                        <a:spcAft>
                          <a:spcPts val="0"/>
                        </a:spcAft>
                      </a:pPr>
                      <a:r>
                        <a:rPr lang="en-US" sz="1200" dirty="0">
                          <a:effectLst/>
                        </a:rPr>
                        <a:t>2</a:t>
                      </a:r>
                      <a:endParaRPr lang="ru-RU" sz="1200" dirty="0">
                        <a:effectLst/>
                        <a:latin typeface="Calibri"/>
                        <a:ea typeface="Calibri"/>
                        <a:cs typeface="Times New Roman"/>
                      </a:endParaRPr>
                    </a:p>
                  </a:txBody>
                  <a:tcPr marL="46642" marR="46642" marT="0" marB="0" anchor="ctr"/>
                </a:tc>
                <a:tc>
                  <a:txBody>
                    <a:bodyPr/>
                    <a:lstStyle/>
                    <a:p>
                      <a:pPr algn="ctr">
                        <a:lnSpc>
                          <a:spcPct val="115000"/>
                        </a:lnSpc>
                        <a:spcAft>
                          <a:spcPts val="0"/>
                        </a:spcAft>
                      </a:pPr>
                      <a:r>
                        <a:rPr lang="en-US" sz="1200">
                          <a:effectLst/>
                        </a:rPr>
                        <a:t> </a:t>
                      </a:r>
                      <a:endParaRPr lang="ru-RU" sz="1200">
                        <a:effectLst/>
                        <a:latin typeface="Calibri"/>
                        <a:ea typeface="Calibri"/>
                        <a:cs typeface="Times New Roman"/>
                      </a:endParaRPr>
                    </a:p>
                  </a:txBody>
                  <a:tcPr marL="46642" marR="46642" marT="0" marB="0"/>
                </a:tc>
              </a:tr>
              <a:tr h="198773">
                <a:tc>
                  <a:txBody>
                    <a:bodyPr/>
                    <a:lstStyle/>
                    <a:p>
                      <a:pPr algn="r">
                        <a:lnSpc>
                          <a:spcPct val="115000"/>
                        </a:lnSpc>
                        <a:spcAft>
                          <a:spcPts val="0"/>
                        </a:spcAft>
                      </a:pPr>
                      <a:r>
                        <a:rPr lang="en-US" sz="1200" dirty="0">
                          <a:effectLst/>
                        </a:rPr>
                        <a:t>Wires</a:t>
                      </a:r>
                      <a:endParaRPr lang="ru-RU" sz="1200" dirty="0">
                        <a:effectLst/>
                        <a:latin typeface="Calibri"/>
                        <a:ea typeface="Calibri"/>
                        <a:cs typeface="Times New Roman"/>
                      </a:endParaRPr>
                    </a:p>
                  </a:txBody>
                  <a:tcPr marL="46642" marR="46642" marT="0" marB="0"/>
                </a:tc>
                <a:tc>
                  <a:txBody>
                    <a:bodyPr/>
                    <a:lstStyle/>
                    <a:p>
                      <a:pPr algn="ctr">
                        <a:lnSpc>
                          <a:spcPct val="115000"/>
                        </a:lnSpc>
                        <a:spcAft>
                          <a:spcPts val="0"/>
                        </a:spcAft>
                      </a:pPr>
                      <a:r>
                        <a:rPr lang="en-US" sz="1200" dirty="0">
                          <a:effectLst/>
                        </a:rPr>
                        <a:t>1</a:t>
                      </a:r>
                      <a:endParaRPr lang="ru-RU" sz="1200" dirty="0">
                        <a:effectLst/>
                        <a:latin typeface="Calibri"/>
                        <a:ea typeface="Calibri"/>
                        <a:cs typeface="Times New Roman"/>
                      </a:endParaRPr>
                    </a:p>
                  </a:txBody>
                  <a:tcPr marL="46642" marR="46642" marT="0" marB="0" anchor="ctr"/>
                </a:tc>
                <a:tc>
                  <a:txBody>
                    <a:bodyPr/>
                    <a:lstStyle/>
                    <a:p>
                      <a:pPr algn="ctr">
                        <a:lnSpc>
                          <a:spcPct val="115000"/>
                        </a:lnSpc>
                        <a:spcAft>
                          <a:spcPts val="0"/>
                        </a:spcAft>
                      </a:pPr>
                      <a:r>
                        <a:rPr lang="en-US" sz="1200">
                          <a:effectLst/>
                        </a:rPr>
                        <a:t> </a:t>
                      </a:r>
                      <a:endParaRPr lang="ru-RU" sz="1200">
                        <a:effectLst/>
                        <a:latin typeface="Calibri"/>
                        <a:ea typeface="Calibri"/>
                        <a:cs typeface="Times New Roman"/>
                      </a:endParaRPr>
                    </a:p>
                  </a:txBody>
                  <a:tcPr marL="46642" marR="46642" marT="0" marB="0"/>
                </a:tc>
              </a:tr>
              <a:tr h="198773">
                <a:tc>
                  <a:txBody>
                    <a:bodyPr/>
                    <a:lstStyle/>
                    <a:p>
                      <a:pPr algn="just">
                        <a:lnSpc>
                          <a:spcPct val="115000"/>
                        </a:lnSpc>
                        <a:spcAft>
                          <a:spcPts val="0"/>
                        </a:spcAft>
                      </a:pPr>
                      <a:r>
                        <a:rPr lang="en-US" sz="1200">
                          <a:effectLst/>
                        </a:rPr>
                        <a:t>Cryogenic chimney and Control Dewar</a:t>
                      </a:r>
                      <a:endParaRPr lang="ru-RU" sz="1200">
                        <a:effectLst/>
                        <a:latin typeface="Calibri"/>
                        <a:ea typeface="Calibri"/>
                        <a:cs typeface="Times New Roman"/>
                      </a:endParaRPr>
                    </a:p>
                  </a:txBody>
                  <a:tcPr marL="46642" marR="46642" marT="0" marB="0"/>
                </a:tc>
                <a:tc>
                  <a:txBody>
                    <a:bodyPr/>
                    <a:lstStyle/>
                    <a:p>
                      <a:pPr algn="ctr">
                        <a:lnSpc>
                          <a:spcPct val="115000"/>
                        </a:lnSpc>
                        <a:spcAft>
                          <a:spcPts val="0"/>
                        </a:spcAft>
                      </a:pPr>
                      <a:r>
                        <a:rPr lang="en-US" sz="1200" dirty="0">
                          <a:effectLst/>
                          <a:highlight>
                            <a:srgbClr val="FF0000"/>
                          </a:highlight>
                        </a:rPr>
                        <a:t> </a:t>
                      </a:r>
                      <a:endParaRPr lang="ru-RU" sz="1200" dirty="0">
                        <a:effectLst/>
                        <a:latin typeface="Calibri"/>
                        <a:ea typeface="Calibri"/>
                        <a:cs typeface="Times New Roman"/>
                      </a:endParaRPr>
                    </a:p>
                  </a:txBody>
                  <a:tcPr marL="46642" marR="46642" marT="0" marB="0" anchor="ctr"/>
                </a:tc>
                <a:tc>
                  <a:txBody>
                    <a:bodyPr/>
                    <a:lstStyle/>
                    <a:p>
                      <a:pPr algn="ctr">
                        <a:lnSpc>
                          <a:spcPct val="115000"/>
                        </a:lnSpc>
                        <a:spcAft>
                          <a:spcPts val="0"/>
                        </a:spcAft>
                      </a:pPr>
                      <a:r>
                        <a:rPr lang="en-US" sz="1200">
                          <a:effectLst/>
                          <a:highlight>
                            <a:srgbClr val="FF0000"/>
                          </a:highlight>
                        </a:rPr>
                        <a:t> </a:t>
                      </a:r>
                      <a:endParaRPr lang="ru-RU" sz="1200">
                        <a:effectLst/>
                        <a:latin typeface="Calibri"/>
                        <a:ea typeface="Calibri"/>
                        <a:cs typeface="Times New Roman"/>
                      </a:endParaRPr>
                    </a:p>
                  </a:txBody>
                  <a:tcPr marL="46642" marR="46642" marT="0" marB="0"/>
                </a:tc>
              </a:tr>
              <a:tr h="198773">
                <a:tc>
                  <a:txBody>
                    <a:bodyPr/>
                    <a:lstStyle/>
                    <a:p>
                      <a:pPr algn="r">
                        <a:lnSpc>
                          <a:spcPct val="115000"/>
                        </a:lnSpc>
                        <a:spcAft>
                          <a:spcPts val="0"/>
                        </a:spcAft>
                      </a:pPr>
                      <a:r>
                        <a:rPr lang="en-US" sz="1200">
                          <a:effectLst/>
                        </a:rPr>
                        <a:t>Thermal screen, valves, supports</a:t>
                      </a:r>
                      <a:endParaRPr lang="ru-RU" sz="1200">
                        <a:effectLst/>
                        <a:latin typeface="Calibri"/>
                        <a:ea typeface="Calibri"/>
                        <a:cs typeface="Times New Roman"/>
                      </a:endParaRPr>
                    </a:p>
                  </a:txBody>
                  <a:tcPr marL="46642" marR="46642" marT="0" marB="0"/>
                </a:tc>
                <a:tc>
                  <a:txBody>
                    <a:bodyPr/>
                    <a:lstStyle/>
                    <a:p>
                      <a:pPr algn="ctr">
                        <a:lnSpc>
                          <a:spcPct val="115000"/>
                        </a:lnSpc>
                        <a:spcAft>
                          <a:spcPts val="0"/>
                        </a:spcAft>
                      </a:pPr>
                      <a:r>
                        <a:rPr lang="ru-RU" sz="1200" dirty="0">
                          <a:effectLst/>
                        </a:rPr>
                        <a:t>19.7</a:t>
                      </a:r>
                      <a:endParaRPr lang="ru-RU" sz="1200" dirty="0">
                        <a:effectLst/>
                        <a:latin typeface="Calibri"/>
                        <a:ea typeface="Calibri"/>
                        <a:cs typeface="Times New Roman"/>
                      </a:endParaRPr>
                    </a:p>
                  </a:txBody>
                  <a:tcPr marL="46642" marR="46642" marT="0" marB="0" anchor="ctr"/>
                </a:tc>
                <a:tc>
                  <a:txBody>
                    <a:bodyPr/>
                    <a:lstStyle/>
                    <a:p>
                      <a:pPr algn="ctr">
                        <a:lnSpc>
                          <a:spcPct val="115000"/>
                        </a:lnSpc>
                        <a:spcAft>
                          <a:spcPts val="0"/>
                        </a:spcAft>
                      </a:pPr>
                      <a:r>
                        <a:rPr lang="ru-RU" sz="1200">
                          <a:effectLst/>
                        </a:rPr>
                        <a:t> </a:t>
                      </a:r>
                      <a:endParaRPr lang="ru-RU" sz="1200">
                        <a:effectLst/>
                        <a:latin typeface="Calibri"/>
                        <a:ea typeface="Calibri"/>
                        <a:cs typeface="Times New Roman"/>
                      </a:endParaRPr>
                    </a:p>
                  </a:txBody>
                  <a:tcPr marL="46642" marR="46642" marT="0" marB="0"/>
                </a:tc>
              </a:tr>
              <a:tr h="198773">
                <a:tc>
                  <a:txBody>
                    <a:bodyPr/>
                    <a:lstStyle/>
                    <a:p>
                      <a:pPr algn="just">
                        <a:lnSpc>
                          <a:spcPct val="115000"/>
                        </a:lnSpc>
                        <a:spcAft>
                          <a:spcPts val="0"/>
                        </a:spcAft>
                      </a:pPr>
                      <a:r>
                        <a:rPr lang="en-US" sz="1200">
                          <a:effectLst/>
                        </a:rPr>
                        <a:t>Transfer line</a:t>
                      </a:r>
                      <a:endParaRPr lang="ru-RU" sz="1200">
                        <a:effectLst/>
                        <a:latin typeface="Calibri"/>
                        <a:ea typeface="Calibri"/>
                        <a:cs typeface="Times New Roman"/>
                      </a:endParaRPr>
                    </a:p>
                  </a:txBody>
                  <a:tcPr marL="46642" marR="46642" marT="0" marB="0"/>
                </a:tc>
                <a:tc>
                  <a:txBody>
                    <a:bodyPr/>
                    <a:lstStyle/>
                    <a:p>
                      <a:pPr algn="ctr">
                        <a:lnSpc>
                          <a:spcPct val="115000"/>
                        </a:lnSpc>
                        <a:spcAft>
                          <a:spcPts val="0"/>
                        </a:spcAft>
                      </a:pPr>
                      <a:r>
                        <a:rPr lang="en-US" sz="1200" dirty="0">
                          <a:effectLst/>
                        </a:rPr>
                        <a:t>14.1</a:t>
                      </a:r>
                      <a:endParaRPr lang="ru-RU" sz="1200" dirty="0">
                        <a:effectLst/>
                        <a:latin typeface="Calibri"/>
                        <a:ea typeface="Calibri"/>
                        <a:cs typeface="Times New Roman"/>
                      </a:endParaRPr>
                    </a:p>
                  </a:txBody>
                  <a:tcPr marL="46642" marR="46642" marT="0" marB="0" anchor="ctr"/>
                </a:tc>
                <a:tc>
                  <a:txBody>
                    <a:bodyPr/>
                    <a:lstStyle/>
                    <a:p>
                      <a:pPr algn="ctr">
                        <a:lnSpc>
                          <a:spcPct val="115000"/>
                        </a:lnSpc>
                        <a:spcAft>
                          <a:spcPts val="0"/>
                        </a:spcAft>
                      </a:pPr>
                      <a:r>
                        <a:rPr lang="en-US" sz="1200">
                          <a:effectLst/>
                        </a:rPr>
                        <a:t> </a:t>
                      </a:r>
                      <a:endParaRPr lang="ru-RU" sz="1200">
                        <a:effectLst/>
                        <a:latin typeface="Calibri"/>
                        <a:ea typeface="Calibri"/>
                        <a:cs typeface="Times New Roman"/>
                      </a:endParaRPr>
                    </a:p>
                  </a:txBody>
                  <a:tcPr marL="46642" marR="46642" marT="0" marB="0"/>
                </a:tc>
              </a:tr>
              <a:tr h="198773">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200" b="1" dirty="0" smtClean="0">
                          <a:effectLst/>
                        </a:rPr>
                        <a:t>Total with safety factor 2:</a:t>
                      </a:r>
                      <a:endParaRPr lang="ru-RU" sz="1200" b="1" dirty="0">
                        <a:effectLst/>
                        <a:latin typeface="Calibri"/>
                        <a:ea typeface="Calibri"/>
                        <a:cs typeface="Times New Roman"/>
                      </a:endParaRPr>
                    </a:p>
                  </a:txBody>
                  <a:tcPr marL="46642" marR="46642" marT="0" marB="0"/>
                </a:tc>
                <a:tc>
                  <a:txBody>
                    <a:bodyPr/>
                    <a:lstStyle/>
                    <a:p>
                      <a:pPr marL="0" marR="21590" indent="0" algn="ctr" defTabSz="914400" rtl="0" eaLnBrk="1" fontAlgn="auto" latinLnBrk="0" hangingPunct="1">
                        <a:lnSpc>
                          <a:spcPct val="115000"/>
                        </a:lnSpc>
                        <a:spcBef>
                          <a:spcPts val="0"/>
                        </a:spcBef>
                        <a:spcAft>
                          <a:spcPts val="0"/>
                        </a:spcAft>
                        <a:buClrTx/>
                        <a:buSzTx/>
                        <a:buFontTx/>
                        <a:buNone/>
                        <a:tabLst/>
                        <a:defRPr/>
                      </a:pPr>
                      <a:r>
                        <a:rPr lang="ru-RU" sz="1200" b="1" dirty="0" smtClean="0">
                          <a:solidFill>
                            <a:srgbClr val="FF0000"/>
                          </a:solidFill>
                          <a:effectLst/>
                        </a:rPr>
                        <a:t>442</a:t>
                      </a:r>
                      <a:endParaRPr lang="ru-RU" sz="1200" b="1" dirty="0">
                        <a:solidFill>
                          <a:srgbClr val="FF0000"/>
                        </a:solidFill>
                        <a:effectLst/>
                        <a:latin typeface="Calibri"/>
                        <a:ea typeface="Calibri"/>
                        <a:cs typeface="Times New Roman"/>
                      </a:endParaRPr>
                    </a:p>
                  </a:txBody>
                  <a:tcPr marL="46642" marR="46642" marT="0" marB="0"/>
                </a:tc>
                <a:tc>
                  <a:txBody>
                    <a:bodyPr/>
                    <a:lstStyle/>
                    <a:p>
                      <a:pPr marR="21590" algn="ctr">
                        <a:lnSpc>
                          <a:spcPct val="115000"/>
                        </a:lnSpc>
                        <a:spcAft>
                          <a:spcPts val="0"/>
                        </a:spcAft>
                      </a:pPr>
                      <a:r>
                        <a:rPr lang="en-US" sz="1200" b="1" dirty="0" smtClean="0">
                          <a:solidFill>
                            <a:srgbClr val="FF0000"/>
                          </a:solidFill>
                          <a:effectLst/>
                        </a:rPr>
                        <a:t>474</a:t>
                      </a:r>
                      <a:r>
                        <a:rPr lang="ru-RU" sz="1200" b="1" dirty="0">
                          <a:solidFill>
                            <a:srgbClr val="FF0000"/>
                          </a:solidFill>
                          <a:effectLst/>
                        </a:rPr>
                        <a:t> </a:t>
                      </a:r>
                      <a:endParaRPr lang="ru-RU" sz="1200" b="1" dirty="0">
                        <a:solidFill>
                          <a:srgbClr val="FF0000"/>
                        </a:solidFill>
                        <a:effectLst/>
                        <a:latin typeface="Calibri"/>
                        <a:ea typeface="Calibri"/>
                        <a:cs typeface="Times New Roman"/>
                      </a:endParaRPr>
                    </a:p>
                  </a:txBody>
                  <a:tcPr marL="46642" marR="46642" marT="0" marB="0"/>
                </a:tc>
              </a:tr>
            </a:tbl>
          </a:graphicData>
        </a:graphic>
      </p:graphicFrame>
    </p:spTree>
    <p:extLst>
      <p:ext uri="{BB962C8B-B14F-4D97-AF65-F5344CB8AC3E}">
        <p14:creationId xmlns:p14="http://schemas.microsoft.com/office/powerpoint/2010/main" val="348415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82662"/>
          </a:xfrm>
        </p:spPr>
        <p:txBody>
          <a:bodyPr/>
          <a:lstStyle/>
          <a:p>
            <a:r>
              <a:rPr lang="en-US" b="1" dirty="0" smtClean="0">
                <a:solidFill>
                  <a:schemeClr val="accent2"/>
                </a:solidFill>
                <a:effectLst>
                  <a:outerShdw blurRad="38100" dist="38100" dir="2700000" algn="tl">
                    <a:srgbClr val="000000">
                      <a:alpha val="43137"/>
                    </a:srgbClr>
                  </a:outerShdw>
                </a:effectLst>
              </a:rPr>
              <a:t>Natural </a:t>
            </a:r>
            <a:r>
              <a:rPr lang="en-GB" b="1" dirty="0">
                <a:solidFill>
                  <a:schemeClr val="accent2"/>
                </a:solidFill>
                <a:effectLst>
                  <a:outerShdw blurRad="38100" dist="38100" dir="2700000" algn="tl">
                    <a:srgbClr val="000000">
                      <a:alpha val="43137"/>
                    </a:srgbClr>
                  </a:outerShdw>
                </a:effectLst>
              </a:rPr>
              <a:t>circulation</a:t>
            </a:r>
            <a:r>
              <a:rPr lang="ru-RU" b="1" dirty="0" smtClean="0">
                <a:solidFill>
                  <a:schemeClr val="accent2"/>
                </a:solidFill>
                <a:effectLst>
                  <a:outerShdw blurRad="38100" dist="38100" dir="2700000" algn="tl">
                    <a:srgbClr val="000000">
                      <a:alpha val="43137"/>
                    </a:srgbClr>
                  </a:outerShdw>
                </a:effectLst>
              </a:rPr>
              <a:t> </a:t>
            </a:r>
            <a:r>
              <a:rPr lang="en-US" b="1" dirty="0" smtClean="0">
                <a:solidFill>
                  <a:schemeClr val="accent2"/>
                </a:solidFill>
                <a:effectLst>
                  <a:outerShdw blurRad="38100" dist="38100" dir="2700000" algn="tl">
                    <a:srgbClr val="000000">
                      <a:alpha val="43137"/>
                    </a:srgbClr>
                  </a:outerShdw>
                </a:effectLst>
              </a:rPr>
              <a:t>mode</a:t>
            </a:r>
            <a:endParaRPr lang="ru-RU" b="1" dirty="0">
              <a:solidFill>
                <a:schemeClr val="accent2"/>
              </a:solidFill>
              <a:effectLst>
                <a:outerShdw blurRad="38100" dist="38100" dir="2700000" algn="tl">
                  <a:srgbClr val="000000">
                    <a:alpha val="43137"/>
                  </a:srgbClr>
                </a:outerShdw>
              </a:effectLst>
            </a:endParaRPr>
          </a:p>
        </p:txBody>
      </p:sp>
      <p:sp>
        <p:nvSpPr>
          <p:cNvPr id="4" name="Нижний колонтитул 3"/>
          <p:cNvSpPr>
            <a:spLocks noGrp="1"/>
          </p:cNvSpPr>
          <p:nvPr>
            <p:ph type="ftr" sz="quarter" idx="11"/>
          </p:nvPr>
        </p:nvSpPr>
        <p:spPr/>
        <p:txBody>
          <a:bodyPr/>
          <a:lstStyle/>
          <a:p>
            <a:r>
              <a:rPr lang="en-GB" smtClean="0"/>
              <a:t>E.Koshurnikv, Julich, 9.12.2014</a:t>
            </a:r>
            <a:endParaRPr lang="ru-RU"/>
          </a:p>
        </p:txBody>
      </p:sp>
      <p:sp>
        <p:nvSpPr>
          <p:cNvPr id="5" name="Номер слайда 4"/>
          <p:cNvSpPr>
            <a:spLocks noGrp="1"/>
          </p:cNvSpPr>
          <p:nvPr>
            <p:ph type="sldNum" sz="quarter" idx="12"/>
          </p:nvPr>
        </p:nvSpPr>
        <p:spPr/>
        <p:txBody>
          <a:bodyPr/>
          <a:lstStyle/>
          <a:p>
            <a:fld id="{30E7B55E-BB14-4AA8-8B21-643004AD1E29}" type="slidenum">
              <a:rPr lang="ru-RU" smtClean="0"/>
              <a:t>23</a:t>
            </a:fld>
            <a:endParaRPr lang="ru-RU" dirty="0"/>
          </a:p>
        </p:txBody>
      </p:sp>
      <p:pic>
        <p:nvPicPr>
          <p:cNvPr id="7" name="Content Placeholder 6"/>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4932786" y="1443985"/>
            <a:ext cx="4060138" cy="3240176"/>
          </a:xfrm>
          <a:prstGeom prst="rect">
            <a:avLst/>
          </a:prstGeom>
        </p:spPr>
      </p:pic>
      <p:pic>
        <p:nvPicPr>
          <p:cNvPr id="4098" name="Picture 2" descr="C:\Users\11\Desktop\Solenoid12d_3D(1,00)_(Cooling_Pipe_System)-1-7_WHITE.jpg"/>
          <p:cNvPicPr>
            <a:picLocks noChangeAspect="1" noChangeArrowheads="1"/>
          </p:cNvPicPr>
          <p:nvPr/>
        </p:nvPicPr>
        <p:blipFill rotWithShape="1">
          <a:blip r:embed="rId3">
            <a:extLst>
              <a:ext uri="{28A0092B-C50C-407E-A947-70E740481C1C}">
                <a14:useLocalDpi xmlns:a14="http://schemas.microsoft.com/office/drawing/2010/main" val="0"/>
              </a:ext>
            </a:extLst>
          </a:blip>
          <a:srcRect l="25976" r="25562"/>
          <a:stretch/>
        </p:blipFill>
        <p:spPr bwMode="auto">
          <a:xfrm>
            <a:off x="171450" y="1156944"/>
            <a:ext cx="3314699" cy="562173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Прямая со стрелкой 5"/>
          <p:cNvCxnSpPr/>
          <p:nvPr/>
        </p:nvCxnSpPr>
        <p:spPr>
          <a:xfrm flipH="1">
            <a:off x="247650" y="4724400"/>
            <a:ext cx="142876" cy="45546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819151" y="2943225"/>
            <a:ext cx="0" cy="428625"/>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H="1">
            <a:off x="571500" y="2276475"/>
            <a:ext cx="247652" cy="11430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H="1" flipV="1">
            <a:off x="642937" y="3057525"/>
            <a:ext cx="1" cy="4000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H="1" flipV="1">
            <a:off x="1104900" y="4048125"/>
            <a:ext cx="357189" cy="2000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H="1" flipV="1">
            <a:off x="795336" y="1885950"/>
            <a:ext cx="2" cy="304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6262" y="1579155"/>
            <a:ext cx="3153023" cy="2388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4088488" y="3816787"/>
            <a:ext cx="800797" cy="369332"/>
          </a:xfrm>
          <a:prstGeom prst="rect">
            <a:avLst/>
          </a:prstGeom>
          <a:noFill/>
        </p:spPr>
        <p:txBody>
          <a:bodyPr wrap="none" rtlCol="0">
            <a:spAutoFit/>
          </a:bodyPr>
          <a:lstStyle/>
          <a:p>
            <a:r>
              <a:rPr lang="en-US" dirty="0" smtClean="0"/>
              <a:t>, g/sec</a:t>
            </a:r>
            <a:endParaRPr lang="ru-RU" dirty="0"/>
          </a:p>
        </p:txBody>
      </p:sp>
      <p:sp>
        <p:nvSpPr>
          <p:cNvPr id="18" name="TextBox 17"/>
          <p:cNvSpPr txBox="1"/>
          <p:nvPr/>
        </p:nvSpPr>
        <p:spPr>
          <a:xfrm>
            <a:off x="3486149" y="2038350"/>
            <a:ext cx="1293661" cy="738664"/>
          </a:xfrm>
          <a:prstGeom prst="rect">
            <a:avLst/>
          </a:prstGeom>
          <a:solidFill>
            <a:schemeClr val="accent6">
              <a:lumMod val="20000"/>
              <a:lumOff val="80000"/>
            </a:schemeClr>
          </a:solidFill>
        </p:spPr>
        <p:txBody>
          <a:bodyPr wrap="square" rtlCol="0">
            <a:spAutoFit/>
          </a:bodyPr>
          <a:lstStyle/>
          <a:p>
            <a:r>
              <a:rPr lang="en-US" sz="1400" dirty="0" smtClean="0"/>
              <a:t>Flow </a:t>
            </a:r>
            <a:r>
              <a:rPr lang="en-US" sz="1400" dirty="0"/>
              <a:t>for one </a:t>
            </a:r>
            <a:r>
              <a:rPr lang="en-US" sz="1400" dirty="0" smtClean="0"/>
              <a:t>rib of the heat  exchanger</a:t>
            </a:r>
            <a:endParaRPr lang="ru-RU" sz="1400" dirty="0"/>
          </a:p>
        </p:txBody>
      </p:sp>
      <p:sp>
        <p:nvSpPr>
          <p:cNvPr id="20" name="TextBox 19"/>
          <p:cNvSpPr txBox="1"/>
          <p:nvPr/>
        </p:nvSpPr>
        <p:spPr>
          <a:xfrm>
            <a:off x="1574370" y="2918996"/>
            <a:ext cx="508857" cy="338554"/>
          </a:xfrm>
          <a:prstGeom prst="rect">
            <a:avLst/>
          </a:prstGeom>
          <a:noFill/>
        </p:spPr>
        <p:txBody>
          <a:bodyPr wrap="none" rtlCol="0">
            <a:spAutoFit/>
          </a:bodyPr>
          <a:lstStyle/>
          <a:p>
            <a:r>
              <a:rPr lang="en-US" sz="1600" dirty="0" smtClean="0"/>
              <a:t>(Pa)</a:t>
            </a:r>
            <a:endParaRPr lang="ru-RU" sz="1600" dirty="0"/>
          </a:p>
        </p:txBody>
      </p:sp>
      <p:sp>
        <p:nvSpPr>
          <p:cNvPr id="21" name="Прямоугольник 20"/>
          <p:cNvSpPr/>
          <p:nvPr/>
        </p:nvSpPr>
        <p:spPr>
          <a:xfrm>
            <a:off x="2710685" y="3064073"/>
            <a:ext cx="1204176" cy="307777"/>
          </a:xfrm>
          <a:prstGeom prst="rect">
            <a:avLst/>
          </a:prstGeom>
        </p:spPr>
        <p:txBody>
          <a:bodyPr wrap="none">
            <a:spAutoFit/>
          </a:bodyPr>
          <a:lstStyle/>
          <a:p>
            <a:r>
              <a:rPr lang="en-US" sz="1400" b="1" dirty="0" err="1">
                <a:solidFill>
                  <a:srgbClr val="C00000"/>
                </a:solidFill>
              </a:rPr>
              <a:t>h</a:t>
            </a:r>
            <a:r>
              <a:rPr lang="en-US" sz="1400" b="1" baseline="-25000" dirty="0" err="1">
                <a:solidFill>
                  <a:srgbClr val="C00000"/>
                </a:solidFill>
              </a:rPr>
              <a:t>LHe</a:t>
            </a:r>
            <a:r>
              <a:rPr lang="en-US" sz="1400" b="1" dirty="0">
                <a:solidFill>
                  <a:srgbClr val="C00000"/>
                </a:solidFill>
              </a:rPr>
              <a:t>=100 mm </a:t>
            </a:r>
            <a:endParaRPr lang="ru-RU" sz="1400" dirty="0"/>
          </a:p>
        </p:txBody>
      </p:sp>
      <p:sp>
        <p:nvSpPr>
          <p:cNvPr id="22" name="Прямоугольник 21"/>
          <p:cNvSpPr/>
          <p:nvPr/>
        </p:nvSpPr>
        <p:spPr>
          <a:xfrm>
            <a:off x="3575634" y="3257550"/>
            <a:ext cx="1204176" cy="307777"/>
          </a:xfrm>
          <a:prstGeom prst="rect">
            <a:avLst/>
          </a:prstGeom>
        </p:spPr>
        <p:txBody>
          <a:bodyPr wrap="none">
            <a:spAutoFit/>
          </a:bodyPr>
          <a:lstStyle/>
          <a:p>
            <a:r>
              <a:rPr lang="en-US" sz="1400" b="1" dirty="0" err="1" smtClean="0">
                <a:solidFill>
                  <a:srgbClr val="C00000"/>
                </a:solidFill>
              </a:rPr>
              <a:t>h</a:t>
            </a:r>
            <a:r>
              <a:rPr lang="en-US" sz="1400" b="1" baseline="-25000" dirty="0" err="1" smtClean="0">
                <a:solidFill>
                  <a:srgbClr val="C00000"/>
                </a:solidFill>
              </a:rPr>
              <a:t>LHe</a:t>
            </a:r>
            <a:r>
              <a:rPr lang="en-US" sz="1400" b="1" dirty="0" smtClean="0">
                <a:solidFill>
                  <a:srgbClr val="C00000"/>
                </a:solidFill>
              </a:rPr>
              <a:t>=700 </a:t>
            </a:r>
            <a:r>
              <a:rPr lang="en-US" sz="1400" b="1" dirty="0">
                <a:solidFill>
                  <a:srgbClr val="C00000"/>
                </a:solidFill>
              </a:rPr>
              <a:t>mm </a:t>
            </a:r>
            <a:endParaRPr lang="ru-RU" sz="1400" dirty="0"/>
          </a:p>
        </p:txBody>
      </p:sp>
      <p:sp>
        <p:nvSpPr>
          <p:cNvPr id="3" name="Прямоугольник 2"/>
          <p:cNvSpPr/>
          <p:nvPr/>
        </p:nvSpPr>
        <p:spPr>
          <a:xfrm>
            <a:off x="3575634" y="4812672"/>
            <a:ext cx="5417291" cy="523220"/>
          </a:xfrm>
          <a:prstGeom prst="rect">
            <a:avLst/>
          </a:prstGeom>
        </p:spPr>
        <p:txBody>
          <a:bodyPr wrap="square">
            <a:spAutoFit/>
          </a:bodyPr>
          <a:lstStyle/>
          <a:p>
            <a:r>
              <a:rPr lang="en-US" sz="1400" b="1" dirty="0">
                <a:solidFill>
                  <a:srgbClr val="C00000"/>
                </a:solidFill>
              </a:rPr>
              <a:t>Total flux for all ribs in transient regime       </a:t>
            </a:r>
            <a:r>
              <a:rPr lang="ru-RU" sz="1400" b="1" dirty="0" smtClean="0">
                <a:solidFill>
                  <a:srgbClr val="C00000"/>
                </a:solidFill>
              </a:rPr>
              <a:t>3</a:t>
            </a:r>
            <a:r>
              <a:rPr lang="en-US" sz="1400" b="1" dirty="0">
                <a:solidFill>
                  <a:srgbClr val="C00000"/>
                </a:solidFill>
              </a:rPr>
              <a:t>8 g/sec</a:t>
            </a:r>
            <a:r>
              <a:rPr lang="ru-RU" sz="1400" b="1" dirty="0">
                <a:solidFill>
                  <a:srgbClr val="C00000"/>
                </a:solidFill>
              </a:rPr>
              <a:t> (</a:t>
            </a:r>
            <a:r>
              <a:rPr lang="en-US" sz="1400" b="1" dirty="0" err="1">
                <a:solidFill>
                  <a:srgbClr val="C00000"/>
                </a:solidFill>
              </a:rPr>
              <a:t>h</a:t>
            </a:r>
            <a:r>
              <a:rPr lang="en-US" sz="1400" b="1" baseline="-25000" dirty="0" err="1">
                <a:solidFill>
                  <a:srgbClr val="C00000"/>
                </a:solidFill>
              </a:rPr>
              <a:t>LHe</a:t>
            </a:r>
            <a:r>
              <a:rPr lang="en-US" sz="1400" b="1" dirty="0">
                <a:solidFill>
                  <a:srgbClr val="C00000"/>
                </a:solidFill>
              </a:rPr>
              <a:t>=700 mm)</a:t>
            </a:r>
          </a:p>
          <a:p>
            <a:r>
              <a:rPr lang="en-US" sz="1400" b="1" dirty="0">
                <a:solidFill>
                  <a:srgbClr val="C00000"/>
                </a:solidFill>
              </a:rPr>
              <a:t>		       	 </a:t>
            </a:r>
            <a:r>
              <a:rPr lang="en-US" sz="1400" b="1" dirty="0" smtClean="0">
                <a:solidFill>
                  <a:srgbClr val="C00000"/>
                </a:solidFill>
              </a:rPr>
              <a:t>          25 </a:t>
            </a:r>
            <a:r>
              <a:rPr lang="en-US" sz="1400" b="1" dirty="0">
                <a:solidFill>
                  <a:srgbClr val="C00000"/>
                </a:solidFill>
              </a:rPr>
              <a:t>g/sec</a:t>
            </a:r>
            <a:r>
              <a:rPr lang="ru-RU" sz="1400" b="1" dirty="0">
                <a:solidFill>
                  <a:srgbClr val="C00000"/>
                </a:solidFill>
              </a:rPr>
              <a:t> (</a:t>
            </a:r>
            <a:r>
              <a:rPr lang="en-US" sz="1400" b="1" dirty="0" err="1">
                <a:solidFill>
                  <a:srgbClr val="C00000"/>
                </a:solidFill>
              </a:rPr>
              <a:t>h</a:t>
            </a:r>
            <a:r>
              <a:rPr lang="en-US" sz="1400" b="1" baseline="-25000" dirty="0" err="1">
                <a:solidFill>
                  <a:srgbClr val="C00000"/>
                </a:solidFill>
              </a:rPr>
              <a:t>LHe</a:t>
            </a:r>
            <a:r>
              <a:rPr lang="en-US" sz="1400" b="1" dirty="0">
                <a:solidFill>
                  <a:srgbClr val="C00000"/>
                </a:solidFill>
              </a:rPr>
              <a:t>=100 mm )</a:t>
            </a:r>
            <a:endParaRPr lang="ru-RU" sz="1400" dirty="0"/>
          </a:p>
        </p:txBody>
      </p:sp>
      <p:cxnSp>
        <p:nvCxnSpPr>
          <p:cNvPr id="23" name="Прямая со стрелкой 22"/>
          <p:cNvCxnSpPr/>
          <p:nvPr/>
        </p:nvCxnSpPr>
        <p:spPr>
          <a:xfrm flipV="1">
            <a:off x="3113039" y="5595316"/>
            <a:ext cx="83593" cy="17215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flipV="1">
            <a:off x="731045" y="4724401"/>
            <a:ext cx="88107" cy="20337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Прямоугольник 27"/>
          <p:cNvSpPr/>
          <p:nvPr/>
        </p:nvSpPr>
        <p:spPr>
          <a:xfrm>
            <a:off x="3575634" y="5424289"/>
            <a:ext cx="5250314" cy="923330"/>
          </a:xfrm>
          <a:prstGeom prst="rect">
            <a:avLst/>
          </a:prstGeom>
        </p:spPr>
        <p:txBody>
          <a:bodyPr wrap="square">
            <a:spAutoFit/>
          </a:bodyPr>
          <a:lstStyle/>
          <a:p>
            <a:pPr algn="just"/>
            <a:r>
              <a:rPr lang="en-US" b="1" dirty="0" smtClean="0"/>
              <a:t>Chosen parameters of </a:t>
            </a:r>
            <a:r>
              <a:rPr lang="en-US" b="1" dirty="0"/>
              <a:t>the cooling circuit </a:t>
            </a:r>
            <a:r>
              <a:rPr lang="en-US" b="1" dirty="0" smtClean="0"/>
              <a:t>provide </a:t>
            </a:r>
            <a:r>
              <a:rPr lang="en-US" b="1" dirty="0"/>
              <a:t>a stable circulation of </a:t>
            </a:r>
            <a:r>
              <a:rPr lang="en-US" b="1" dirty="0" smtClean="0"/>
              <a:t>liquid </a:t>
            </a:r>
            <a:r>
              <a:rPr lang="en-US" b="1" dirty="0"/>
              <a:t>helium irrespective of the </a:t>
            </a:r>
            <a:r>
              <a:rPr lang="en-US" b="1" dirty="0" smtClean="0"/>
              <a:t>level of </a:t>
            </a:r>
            <a:r>
              <a:rPr lang="en-US" b="1" dirty="0" err="1" smtClean="0"/>
              <a:t>LHe</a:t>
            </a:r>
            <a:r>
              <a:rPr lang="en-US" b="1" dirty="0" smtClean="0"/>
              <a:t> in the vessel of the control Dewar</a:t>
            </a:r>
            <a:endParaRPr lang="ru-RU" b="1" dirty="0"/>
          </a:p>
        </p:txBody>
      </p:sp>
    </p:spTree>
    <p:extLst>
      <p:ext uri="{BB962C8B-B14F-4D97-AF65-F5344CB8AC3E}">
        <p14:creationId xmlns:p14="http://schemas.microsoft.com/office/powerpoint/2010/main" val="31185978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solidFill>
                  <a:srgbClr val="C00000"/>
                </a:solidFill>
                <a:effectLst>
                  <a:outerShdw blurRad="38100" dist="38100" dir="2700000" algn="tl">
                    <a:srgbClr val="000000">
                      <a:alpha val="43137"/>
                    </a:srgbClr>
                  </a:outerShdw>
                </a:effectLst>
              </a:rPr>
              <a:t>Maximal </a:t>
            </a:r>
            <a:r>
              <a:rPr lang="en-US" b="1" dirty="0">
                <a:solidFill>
                  <a:srgbClr val="C00000"/>
                </a:solidFill>
                <a:effectLst>
                  <a:outerShdw blurRad="38100" dist="38100" dir="2700000" algn="tl">
                    <a:srgbClr val="000000">
                      <a:alpha val="43137"/>
                    </a:srgbClr>
                  </a:outerShdw>
                </a:effectLst>
              </a:rPr>
              <a:t>temperature </a:t>
            </a:r>
            <a:r>
              <a:rPr lang="en-US" b="1" dirty="0" smtClean="0">
                <a:solidFill>
                  <a:srgbClr val="C00000"/>
                </a:solidFill>
                <a:effectLst>
                  <a:outerShdw blurRad="38100" dist="38100" dir="2700000" algn="tl">
                    <a:srgbClr val="000000">
                      <a:alpha val="43137"/>
                    </a:srgbClr>
                  </a:outerShdw>
                </a:effectLst>
              </a:rPr>
              <a:t>in </a:t>
            </a:r>
            <a:r>
              <a:rPr lang="en-US" b="1" dirty="0">
                <a:solidFill>
                  <a:srgbClr val="C00000"/>
                </a:solidFill>
                <a:effectLst>
                  <a:outerShdw blurRad="38100" dist="38100" dir="2700000" algn="tl">
                    <a:srgbClr val="000000">
                      <a:alpha val="43137"/>
                    </a:srgbClr>
                  </a:outerShdw>
                </a:effectLst>
              </a:rPr>
              <a:t>the superconducting coil</a:t>
            </a:r>
            <a:endParaRPr lang="ru-RU" b="1" dirty="0">
              <a:solidFill>
                <a:srgbClr val="C00000"/>
              </a:solidFill>
              <a:effectLst>
                <a:outerShdw blurRad="38100" dist="38100" dir="2700000" algn="tl">
                  <a:srgbClr val="000000">
                    <a:alpha val="43137"/>
                  </a:srgbClr>
                </a:outerShdw>
              </a:effectLst>
            </a:endParaRPr>
          </a:p>
        </p:txBody>
      </p:sp>
      <p:sp>
        <p:nvSpPr>
          <p:cNvPr id="4" name="Нижний колонтитул 3"/>
          <p:cNvSpPr>
            <a:spLocks noGrp="1"/>
          </p:cNvSpPr>
          <p:nvPr>
            <p:ph type="ftr" sz="quarter" idx="11"/>
          </p:nvPr>
        </p:nvSpPr>
        <p:spPr/>
        <p:txBody>
          <a:bodyPr/>
          <a:lstStyle/>
          <a:p>
            <a:r>
              <a:rPr lang="en-GB" smtClean="0"/>
              <a:t>E.Koshurnikv, Julich, 9.12.2014</a:t>
            </a:r>
            <a:endParaRPr lang="ru-RU"/>
          </a:p>
        </p:txBody>
      </p:sp>
      <p:sp>
        <p:nvSpPr>
          <p:cNvPr id="5" name="Номер слайда 4"/>
          <p:cNvSpPr>
            <a:spLocks noGrp="1"/>
          </p:cNvSpPr>
          <p:nvPr>
            <p:ph type="sldNum" sz="quarter" idx="12"/>
          </p:nvPr>
        </p:nvSpPr>
        <p:spPr/>
        <p:txBody>
          <a:bodyPr/>
          <a:lstStyle/>
          <a:p>
            <a:fld id="{30E7B55E-BB14-4AA8-8B21-643004AD1E29}" type="slidenum">
              <a:rPr lang="ru-RU" smtClean="0"/>
              <a:t>24</a:t>
            </a:fld>
            <a:endParaRPr lang="ru-RU"/>
          </a:p>
        </p:txBody>
      </p:sp>
      <p:pic>
        <p:nvPicPr>
          <p:cNvPr id="6" name="Объект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7618" y="1707738"/>
            <a:ext cx="6791325" cy="1991799"/>
          </a:xfrm>
          <a:prstGeom prst="rect">
            <a:avLst/>
          </a:prstGeom>
          <a:noFill/>
          <a:ln>
            <a:noFill/>
          </a:ln>
        </p:spPr>
      </p:pic>
      <p:pic>
        <p:nvPicPr>
          <p:cNvPr id="7" name="Рисунок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67" y="3866515"/>
            <a:ext cx="2583815" cy="2077720"/>
          </a:xfrm>
          <a:prstGeom prst="rect">
            <a:avLst/>
          </a:prstGeom>
          <a:noFill/>
          <a:ln>
            <a:noFill/>
          </a:ln>
        </p:spPr>
      </p:pic>
      <p:sp>
        <p:nvSpPr>
          <p:cNvPr id="8" name="Прямоугольник 7"/>
          <p:cNvSpPr/>
          <p:nvPr/>
        </p:nvSpPr>
        <p:spPr>
          <a:xfrm>
            <a:off x="3716367" y="5020905"/>
            <a:ext cx="4728894" cy="1477328"/>
          </a:xfrm>
          <a:prstGeom prst="rect">
            <a:avLst/>
          </a:prstGeom>
        </p:spPr>
        <p:txBody>
          <a:bodyPr wrap="square">
            <a:spAutoFit/>
          </a:bodyPr>
          <a:lstStyle/>
          <a:p>
            <a:r>
              <a:rPr lang="en-US" dirty="0"/>
              <a:t>The maximum temperature </a:t>
            </a:r>
            <a:endParaRPr lang="en-US" dirty="0" smtClean="0"/>
          </a:p>
          <a:p>
            <a:r>
              <a:rPr lang="en-US" dirty="0" smtClean="0"/>
              <a:t>of </a:t>
            </a:r>
            <a:r>
              <a:rPr lang="en-US" dirty="0"/>
              <a:t>the superconducting coil                      </a:t>
            </a:r>
            <a:r>
              <a:rPr lang="en-US" b="1" dirty="0">
                <a:solidFill>
                  <a:srgbClr val="FF0000"/>
                </a:solidFill>
              </a:rPr>
              <a:t>4,62 </a:t>
            </a:r>
            <a:r>
              <a:rPr lang="en-US" b="1" dirty="0" smtClean="0">
                <a:solidFill>
                  <a:srgbClr val="FF0000"/>
                </a:solidFill>
              </a:rPr>
              <a:t>K</a:t>
            </a:r>
          </a:p>
          <a:p>
            <a:r>
              <a:rPr lang="en-US" dirty="0" smtClean="0"/>
              <a:t>in the steady state regime at </a:t>
            </a:r>
          </a:p>
          <a:p>
            <a:r>
              <a:rPr lang="en-US" dirty="0" smtClean="0"/>
              <a:t>Minimal level of </a:t>
            </a:r>
            <a:r>
              <a:rPr lang="en-US" dirty="0" err="1" smtClean="0"/>
              <a:t>LHe</a:t>
            </a:r>
            <a:r>
              <a:rPr lang="en-US" dirty="0" smtClean="0"/>
              <a:t> in the bath 		</a:t>
            </a:r>
            <a:endParaRPr lang="ru-RU" dirty="0"/>
          </a:p>
        </p:txBody>
      </p:sp>
    </p:spTree>
    <p:extLst>
      <p:ext uri="{BB962C8B-B14F-4D97-AF65-F5344CB8AC3E}">
        <p14:creationId xmlns:p14="http://schemas.microsoft.com/office/powerpoint/2010/main" val="34790663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b="1" dirty="0" smtClean="0">
                <a:solidFill>
                  <a:srgbClr val="C00000"/>
                </a:solidFill>
                <a:effectLst>
                  <a:outerShdw blurRad="38100" dist="38100" dir="2700000" algn="tl">
                    <a:srgbClr val="000000">
                      <a:alpha val="43137"/>
                    </a:srgbClr>
                  </a:outerShdw>
                </a:effectLst>
              </a:rPr>
              <a:t>Optimization of the cooling efficiency of the heat exchanger on the support cylinder surface  </a:t>
            </a:r>
            <a:endParaRPr lang="ru-RU" sz="2800" b="1" dirty="0">
              <a:solidFill>
                <a:srgbClr val="C00000"/>
              </a:solidFill>
              <a:effectLst>
                <a:outerShdw blurRad="38100" dist="38100" dir="2700000" algn="tl">
                  <a:srgbClr val="000000">
                    <a:alpha val="43137"/>
                  </a:srgbClr>
                </a:outerShdw>
              </a:effectLst>
            </a:endParaRPr>
          </a:p>
        </p:txBody>
      </p:sp>
      <p:sp>
        <p:nvSpPr>
          <p:cNvPr id="4" name="Нижний колонтитул 3"/>
          <p:cNvSpPr>
            <a:spLocks noGrp="1"/>
          </p:cNvSpPr>
          <p:nvPr>
            <p:ph type="ftr" sz="quarter" idx="11"/>
          </p:nvPr>
        </p:nvSpPr>
        <p:spPr/>
        <p:txBody>
          <a:bodyPr/>
          <a:lstStyle/>
          <a:p>
            <a:r>
              <a:rPr lang="en-GB" smtClean="0"/>
              <a:t>E.Koshurnikv, Julich, 9.12.2014</a:t>
            </a:r>
            <a:endParaRPr lang="ru-RU"/>
          </a:p>
        </p:txBody>
      </p:sp>
      <p:sp>
        <p:nvSpPr>
          <p:cNvPr id="5" name="Номер слайда 4"/>
          <p:cNvSpPr>
            <a:spLocks noGrp="1"/>
          </p:cNvSpPr>
          <p:nvPr>
            <p:ph type="sldNum" sz="quarter" idx="12"/>
          </p:nvPr>
        </p:nvSpPr>
        <p:spPr/>
        <p:txBody>
          <a:bodyPr/>
          <a:lstStyle/>
          <a:p>
            <a:fld id="{30E7B55E-BB14-4AA8-8B21-643004AD1E29}" type="slidenum">
              <a:rPr lang="ru-RU" smtClean="0"/>
              <a:t>25</a:t>
            </a:fld>
            <a:endParaRPr lang="ru-RU"/>
          </a:p>
        </p:txBody>
      </p:sp>
      <p:graphicFrame>
        <p:nvGraphicFramePr>
          <p:cNvPr id="7" name="Объект 6"/>
          <p:cNvGraphicFramePr>
            <a:graphicFrameLocks noGrp="1"/>
          </p:cNvGraphicFramePr>
          <p:nvPr>
            <p:ph idx="1"/>
            <p:extLst>
              <p:ext uri="{D42A27DB-BD31-4B8C-83A1-F6EECF244321}">
                <p14:modId xmlns:p14="http://schemas.microsoft.com/office/powerpoint/2010/main" val="2964499653"/>
              </p:ext>
            </p:extLst>
          </p:nvPr>
        </p:nvGraphicFramePr>
        <p:xfrm>
          <a:off x="485775" y="1590675"/>
          <a:ext cx="8467727" cy="3952367"/>
        </p:xfrm>
        <a:graphic>
          <a:graphicData uri="http://schemas.openxmlformats.org/drawingml/2006/table">
            <a:tbl>
              <a:tblPr firstRow="1" firstCol="1" bandRow="1">
                <a:tableStyleId>{5940675A-B579-460E-94D1-54222C63F5DA}</a:tableStyleId>
              </a:tblPr>
              <a:tblGrid>
                <a:gridCol w="390525"/>
                <a:gridCol w="971550"/>
                <a:gridCol w="828675"/>
                <a:gridCol w="996904"/>
                <a:gridCol w="746097"/>
                <a:gridCol w="885899"/>
                <a:gridCol w="1209675"/>
                <a:gridCol w="1238250"/>
                <a:gridCol w="1200152"/>
              </a:tblGrid>
              <a:tr h="1628775">
                <a:tc>
                  <a:txBody>
                    <a:bodyPr/>
                    <a:lstStyle/>
                    <a:p>
                      <a:pPr algn="l">
                        <a:lnSpc>
                          <a:spcPct val="115000"/>
                        </a:lnSpc>
                        <a:spcAft>
                          <a:spcPts val="0"/>
                        </a:spcAft>
                      </a:pPr>
                      <a:r>
                        <a:rPr lang="ru-RU" sz="1600" dirty="0">
                          <a:effectLst/>
                        </a:rPr>
                        <a:t>№</a:t>
                      </a:r>
                      <a:endParaRPr lang="ru-RU"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dirty="0">
                          <a:effectLst/>
                        </a:rPr>
                        <a:t>Mode of solenoid operation</a:t>
                      </a:r>
                      <a:endParaRPr lang="ru-RU"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a:effectLst/>
                        </a:rPr>
                        <a:t>Heat influx to the cold mass, W</a:t>
                      </a:r>
                      <a:endParaRPr lang="ru-RU"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a:effectLst/>
                        </a:rPr>
                        <a:t>Sizes of the heat exchanger rib, mm</a:t>
                      </a:r>
                      <a:endParaRPr lang="ru-RU"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a:effectLst/>
                        </a:rPr>
                        <a:t>Level in helium bath, mm</a:t>
                      </a:r>
                      <a:endParaRPr lang="ru-RU"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a:effectLst/>
                        </a:rPr>
                        <a:t>Helium mass flow in a rib, g/s</a:t>
                      </a:r>
                      <a:endParaRPr lang="ru-RU"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a:effectLst/>
                        </a:rPr>
                        <a:t>Maximal temperature in the coil, K</a:t>
                      </a:r>
                      <a:endParaRPr lang="ru-RU"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a:effectLst/>
                        </a:rPr>
                        <a:t>Temperature increase, above 4.5 K,</a:t>
                      </a:r>
                      <a:endParaRPr lang="ru-RU" sz="1600">
                        <a:effectLst/>
                      </a:endParaRPr>
                    </a:p>
                    <a:p>
                      <a:pPr algn="ctr">
                        <a:lnSpc>
                          <a:spcPct val="115000"/>
                        </a:lnSpc>
                        <a:spcAft>
                          <a:spcPts val="0"/>
                        </a:spcAft>
                      </a:pPr>
                      <a:r>
                        <a:rPr lang="en-US" sz="1600">
                          <a:effectLst/>
                        </a:rPr>
                        <a:t>K</a:t>
                      </a:r>
                      <a:endParaRPr lang="ru-RU"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a:effectLst/>
                        </a:rPr>
                        <a:t>Temperature drop on the glue connection of a rib, K</a:t>
                      </a:r>
                      <a:endParaRPr lang="ru-RU" sz="1600">
                        <a:effectLst/>
                        <a:latin typeface="Calibri"/>
                        <a:ea typeface="Calibri"/>
                        <a:cs typeface="Times New Roman"/>
                      </a:endParaRPr>
                    </a:p>
                  </a:txBody>
                  <a:tcPr marL="68580" marR="68580" marT="0" marB="0" anchor="ctr"/>
                </a:tc>
              </a:tr>
              <a:tr h="281686">
                <a:tc rowSpan="2">
                  <a:txBody>
                    <a:bodyPr/>
                    <a:lstStyle/>
                    <a:p>
                      <a:pPr marL="0" lvl="0" indent="0" algn="ctr">
                        <a:lnSpc>
                          <a:spcPct val="115000"/>
                        </a:lnSpc>
                        <a:spcAft>
                          <a:spcPts val="0"/>
                        </a:spcAft>
                        <a:buFont typeface="+mj-lt"/>
                        <a:buAutoNum type="arabicPeriod"/>
                        <a:tabLst>
                          <a:tab pos="47625" algn="l"/>
                        </a:tabLst>
                      </a:pPr>
                      <a:r>
                        <a:rPr lang="en-US" sz="1600" dirty="0">
                          <a:effectLst/>
                        </a:rPr>
                        <a:t> </a:t>
                      </a:r>
                      <a:endParaRPr lang="ru-RU" sz="1600" dirty="0">
                        <a:effectLst/>
                        <a:latin typeface="Calibri"/>
                        <a:ea typeface="Calibri"/>
                        <a:cs typeface="Times New Roman"/>
                      </a:endParaRPr>
                    </a:p>
                  </a:txBody>
                  <a:tcPr marL="68580" marR="68580" marT="0" marB="0" anchor="ctr"/>
                </a:tc>
                <a:tc rowSpan="2">
                  <a:txBody>
                    <a:bodyPr/>
                    <a:lstStyle/>
                    <a:p>
                      <a:pPr>
                        <a:lnSpc>
                          <a:spcPct val="115000"/>
                        </a:lnSpc>
                        <a:spcAft>
                          <a:spcPts val="0"/>
                        </a:spcAft>
                      </a:pPr>
                      <a:r>
                        <a:rPr lang="en-US" sz="1600" dirty="0">
                          <a:effectLst/>
                        </a:rPr>
                        <a:t>Steady state</a:t>
                      </a:r>
                      <a:endParaRPr lang="ru-RU" sz="1600" dirty="0">
                        <a:effectLst/>
                        <a:latin typeface="Calibri"/>
                        <a:ea typeface="Calibri"/>
                        <a:cs typeface="Times New Roman"/>
                      </a:endParaRPr>
                    </a:p>
                  </a:txBody>
                  <a:tcPr marL="68580" marR="68580" marT="0" marB="0" anchor="ctr"/>
                </a:tc>
                <a:tc rowSpan="2">
                  <a:txBody>
                    <a:bodyPr/>
                    <a:lstStyle/>
                    <a:p>
                      <a:pPr algn="ctr">
                        <a:lnSpc>
                          <a:spcPct val="115000"/>
                        </a:lnSpc>
                        <a:spcAft>
                          <a:spcPts val="0"/>
                        </a:spcAft>
                      </a:pPr>
                      <a:r>
                        <a:rPr lang="en-US" sz="1600" dirty="0">
                          <a:effectLst/>
                        </a:rPr>
                        <a:t>19.5</a:t>
                      </a:r>
                      <a:endParaRPr lang="ru-RU" sz="1600" dirty="0">
                        <a:effectLst/>
                        <a:latin typeface="Calibri"/>
                        <a:ea typeface="Calibri"/>
                        <a:cs typeface="Times New Roman"/>
                      </a:endParaRPr>
                    </a:p>
                  </a:txBody>
                  <a:tcPr marL="68580" marR="68580" marT="0" marB="0" anchor="ctr"/>
                </a:tc>
                <a:tc rowSpan="2">
                  <a:txBody>
                    <a:bodyPr/>
                    <a:lstStyle/>
                    <a:p>
                      <a:pPr algn="ctr">
                        <a:lnSpc>
                          <a:spcPct val="115000"/>
                        </a:lnSpc>
                        <a:spcAft>
                          <a:spcPts val="0"/>
                        </a:spcAft>
                      </a:pPr>
                      <a:r>
                        <a:rPr lang="en-US" sz="1600">
                          <a:effectLst/>
                        </a:rPr>
                        <a:t>15x15, d=10</a:t>
                      </a:r>
                      <a:endParaRPr lang="ru-RU"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a:effectLst/>
                        </a:rPr>
                        <a:t>100</a:t>
                      </a:r>
                      <a:endParaRPr lang="ru-RU"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a:effectLst/>
                        </a:rPr>
                        <a:t>0.6</a:t>
                      </a:r>
                      <a:endParaRPr lang="ru-RU"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a:effectLst/>
                        </a:rPr>
                        <a:t>4.64</a:t>
                      </a:r>
                      <a:endParaRPr lang="ru-RU"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a:effectLst/>
                        </a:rPr>
                        <a:t>0.14</a:t>
                      </a:r>
                      <a:endParaRPr lang="ru-RU"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a:effectLst/>
                        </a:rPr>
                        <a:t>0.04</a:t>
                      </a:r>
                      <a:endParaRPr lang="ru-RU" sz="1600">
                        <a:effectLst/>
                        <a:latin typeface="Calibri"/>
                        <a:ea typeface="Calibri"/>
                        <a:cs typeface="Times New Roman"/>
                      </a:endParaRPr>
                    </a:p>
                  </a:txBody>
                  <a:tcPr marL="68580" marR="68580" marT="0" marB="0" anchor="ctr"/>
                </a:tc>
              </a:tr>
              <a:tr h="29921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1600">
                          <a:effectLst/>
                        </a:rPr>
                        <a:t>700</a:t>
                      </a:r>
                      <a:endParaRPr lang="ru-RU"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a:effectLst/>
                        </a:rPr>
                        <a:t>0.8</a:t>
                      </a:r>
                      <a:endParaRPr lang="ru-RU"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a:effectLst/>
                        </a:rPr>
                        <a:t>4.63</a:t>
                      </a:r>
                      <a:endParaRPr lang="ru-RU"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a:effectLst/>
                        </a:rPr>
                        <a:t>0.13</a:t>
                      </a:r>
                      <a:endParaRPr lang="ru-RU"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a:effectLst/>
                        </a:rPr>
                        <a:t>0.04</a:t>
                      </a:r>
                      <a:endParaRPr lang="ru-RU" sz="1600">
                        <a:effectLst/>
                        <a:latin typeface="Calibri"/>
                        <a:ea typeface="Calibri"/>
                        <a:cs typeface="Times New Roman"/>
                      </a:endParaRPr>
                    </a:p>
                  </a:txBody>
                  <a:tcPr marL="68580" marR="68580" marT="0" marB="0" anchor="ctr"/>
                </a:tc>
              </a:tr>
              <a:tr h="281686">
                <a:tc rowSpan="2">
                  <a:txBody>
                    <a:bodyPr/>
                    <a:lstStyle/>
                    <a:p>
                      <a:pPr marL="0" lvl="0" indent="0" algn="ctr">
                        <a:lnSpc>
                          <a:spcPct val="115000"/>
                        </a:lnSpc>
                        <a:spcAft>
                          <a:spcPts val="0"/>
                        </a:spcAft>
                        <a:buFont typeface="+mj-lt"/>
                        <a:buNone/>
                        <a:tabLst>
                          <a:tab pos="47625" algn="l"/>
                        </a:tabLst>
                      </a:pPr>
                      <a:r>
                        <a:rPr lang="en-US" sz="1600" dirty="0" smtClean="0">
                          <a:effectLst/>
                        </a:rPr>
                        <a:t>2.</a:t>
                      </a:r>
                      <a:r>
                        <a:rPr lang="en-US" sz="1600" dirty="0">
                          <a:effectLst/>
                        </a:rPr>
                        <a:t> </a:t>
                      </a:r>
                      <a:endParaRPr lang="ru-RU" sz="1600" dirty="0">
                        <a:effectLst/>
                        <a:latin typeface="Calibri"/>
                        <a:ea typeface="Calibri"/>
                        <a:cs typeface="Times New Roman"/>
                      </a:endParaRPr>
                    </a:p>
                  </a:txBody>
                  <a:tcPr marL="68580" marR="68580" marT="0" marB="0" anchor="ctr"/>
                </a:tc>
                <a:tc rowSpan="2">
                  <a:txBody>
                    <a:bodyPr/>
                    <a:lstStyle/>
                    <a:p>
                      <a:pPr>
                        <a:lnSpc>
                          <a:spcPct val="115000"/>
                        </a:lnSpc>
                        <a:spcAft>
                          <a:spcPts val="0"/>
                        </a:spcAft>
                      </a:pPr>
                      <a:r>
                        <a:rPr lang="en-US" sz="1600">
                          <a:effectLst/>
                        </a:rPr>
                        <a:t>Steady state</a:t>
                      </a:r>
                      <a:endParaRPr lang="ru-RU" sz="1600">
                        <a:effectLst/>
                        <a:latin typeface="Calibri"/>
                        <a:ea typeface="Calibri"/>
                        <a:cs typeface="Times New Roman"/>
                      </a:endParaRPr>
                    </a:p>
                  </a:txBody>
                  <a:tcPr marL="68580" marR="68580" marT="0" marB="0" anchor="ctr"/>
                </a:tc>
                <a:tc rowSpan="2">
                  <a:txBody>
                    <a:bodyPr/>
                    <a:lstStyle/>
                    <a:p>
                      <a:pPr algn="ctr">
                        <a:lnSpc>
                          <a:spcPct val="115000"/>
                        </a:lnSpc>
                        <a:spcAft>
                          <a:spcPts val="0"/>
                        </a:spcAft>
                      </a:pPr>
                      <a:r>
                        <a:rPr lang="ru-RU" sz="1600" dirty="0">
                          <a:effectLst/>
                        </a:rPr>
                        <a:t>1</a:t>
                      </a:r>
                      <a:r>
                        <a:rPr lang="en-US" sz="1600" dirty="0">
                          <a:effectLst/>
                        </a:rPr>
                        <a:t>9.5</a:t>
                      </a:r>
                      <a:endParaRPr lang="ru-RU" sz="1600" dirty="0">
                        <a:effectLst/>
                        <a:latin typeface="Calibri"/>
                        <a:ea typeface="Calibri"/>
                        <a:cs typeface="Times New Roman"/>
                      </a:endParaRPr>
                    </a:p>
                  </a:txBody>
                  <a:tcPr marL="68580" marR="68580" marT="0" marB="0" anchor="ctr"/>
                </a:tc>
                <a:tc rowSpan="2">
                  <a:txBody>
                    <a:bodyPr/>
                    <a:lstStyle/>
                    <a:p>
                      <a:pPr algn="ctr">
                        <a:lnSpc>
                          <a:spcPct val="115000"/>
                        </a:lnSpc>
                        <a:spcAft>
                          <a:spcPts val="0"/>
                        </a:spcAft>
                      </a:pPr>
                      <a:r>
                        <a:rPr lang="en-US" sz="1600" dirty="0">
                          <a:effectLst/>
                        </a:rPr>
                        <a:t>25x25, d=19</a:t>
                      </a:r>
                      <a:endParaRPr lang="ru-RU"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a:effectLst/>
                        </a:rPr>
                        <a:t>100</a:t>
                      </a:r>
                      <a:endParaRPr lang="ru-RU"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a:effectLst/>
                        </a:rPr>
                        <a:t>1.0</a:t>
                      </a:r>
                      <a:endParaRPr lang="ru-RU"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effectLst/>
                        </a:rPr>
                        <a:t>4.62</a:t>
                      </a:r>
                      <a:endParaRPr lang="ru-RU"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a:effectLst/>
                        </a:rPr>
                        <a:t>0.1</a:t>
                      </a:r>
                      <a:r>
                        <a:rPr lang="ru-RU" sz="1600">
                          <a:effectLst/>
                        </a:rPr>
                        <a:t>2</a:t>
                      </a:r>
                      <a:endParaRPr lang="ru-RU"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a:effectLst/>
                        </a:rPr>
                        <a:t>0.0</a:t>
                      </a:r>
                      <a:r>
                        <a:rPr lang="ru-RU" sz="1600">
                          <a:effectLst/>
                        </a:rPr>
                        <a:t>3</a:t>
                      </a:r>
                      <a:endParaRPr lang="ru-RU" sz="1600">
                        <a:effectLst/>
                        <a:latin typeface="Calibri"/>
                        <a:ea typeface="Calibri"/>
                        <a:cs typeface="Times New Roman"/>
                      </a:endParaRPr>
                    </a:p>
                  </a:txBody>
                  <a:tcPr marL="68580" marR="68580" marT="0" marB="0" anchor="ctr"/>
                </a:tc>
              </a:tr>
              <a:tr h="29921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1600">
                          <a:effectLst/>
                        </a:rPr>
                        <a:t>700</a:t>
                      </a:r>
                      <a:endParaRPr lang="ru-RU"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a:effectLst/>
                        </a:rPr>
                        <a:t>1.8</a:t>
                      </a:r>
                      <a:endParaRPr lang="ru-RU"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effectLst/>
                        </a:rPr>
                        <a:t>4.61</a:t>
                      </a:r>
                      <a:endParaRPr lang="ru-RU"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a:effectLst/>
                        </a:rPr>
                        <a:t>0.1</a:t>
                      </a:r>
                      <a:r>
                        <a:rPr lang="ru-RU" sz="1600">
                          <a:effectLst/>
                        </a:rPr>
                        <a:t>1</a:t>
                      </a:r>
                      <a:endParaRPr lang="ru-RU"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a:effectLst/>
                        </a:rPr>
                        <a:t>0.0</a:t>
                      </a:r>
                      <a:r>
                        <a:rPr lang="ru-RU" sz="1600">
                          <a:effectLst/>
                        </a:rPr>
                        <a:t>3</a:t>
                      </a:r>
                      <a:endParaRPr lang="ru-RU" sz="1600">
                        <a:effectLst/>
                        <a:latin typeface="Calibri"/>
                        <a:ea typeface="Calibri"/>
                        <a:cs typeface="Times New Roman"/>
                      </a:endParaRPr>
                    </a:p>
                  </a:txBody>
                  <a:tcPr marL="68580" marR="68580" marT="0" marB="0" anchor="ctr"/>
                </a:tc>
              </a:tr>
              <a:tr h="281686">
                <a:tc rowSpan="2">
                  <a:txBody>
                    <a:bodyPr/>
                    <a:lstStyle/>
                    <a:p>
                      <a:pPr marL="0" lvl="0" indent="0" algn="ctr">
                        <a:lnSpc>
                          <a:spcPct val="115000"/>
                        </a:lnSpc>
                        <a:spcAft>
                          <a:spcPts val="0"/>
                        </a:spcAft>
                        <a:buFont typeface="+mj-lt"/>
                        <a:buNone/>
                        <a:tabLst>
                          <a:tab pos="47625" algn="l"/>
                        </a:tabLst>
                      </a:pPr>
                      <a:r>
                        <a:rPr lang="en-US" sz="1600" dirty="0" smtClean="0">
                          <a:effectLst/>
                        </a:rPr>
                        <a:t>3.</a:t>
                      </a:r>
                      <a:r>
                        <a:rPr lang="en-US" sz="1600" dirty="0">
                          <a:effectLst/>
                        </a:rPr>
                        <a:t> </a:t>
                      </a:r>
                      <a:endParaRPr lang="ru-RU" sz="1600" dirty="0">
                        <a:effectLst/>
                        <a:latin typeface="Calibri"/>
                        <a:ea typeface="Calibri"/>
                        <a:cs typeface="Times New Roman"/>
                      </a:endParaRPr>
                    </a:p>
                  </a:txBody>
                  <a:tcPr marL="68580" marR="68580" marT="0" marB="0" anchor="ctr"/>
                </a:tc>
                <a:tc rowSpan="2">
                  <a:txBody>
                    <a:bodyPr/>
                    <a:lstStyle/>
                    <a:p>
                      <a:pPr>
                        <a:lnSpc>
                          <a:spcPct val="115000"/>
                        </a:lnSpc>
                        <a:spcAft>
                          <a:spcPts val="0"/>
                        </a:spcAft>
                      </a:pPr>
                      <a:r>
                        <a:rPr lang="en-US" sz="1600">
                          <a:effectLst/>
                        </a:rPr>
                        <a:t>Current ramping</a:t>
                      </a:r>
                      <a:endParaRPr lang="ru-RU" sz="1600">
                        <a:effectLst/>
                        <a:latin typeface="Calibri"/>
                        <a:ea typeface="Calibri"/>
                        <a:cs typeface="Times New Roman"/>
                      </a:endParaRPr>
                    </a:p>
                  </a:txBody>
                  <a:tcPr marL="68580" marR="68580" marT="0" marB="0" anchor="ctr"/>
                </a:tc>
                <a:tc rowSpan="2">
                  <a:txBody>
                    <a:bodyPr/>
                    <a:lstStyle/>
                    <a:p>
                      <a:pPr algn="ctr">
                        <a:lnSpc>
                          <a:spcPct val="115000"/>
                        </a:lnSpc>
                        <a:spcAft>
                          <a:spcPts val="0"/>
                        </a:spcAft>
                      </a:pPr>
                      <a:r>
                        <a:rPr lang="en-US" sz="1600">
                          <a:effectLst/>
                        </a:rPr>
                        <a:t>39.5</a:t>
                      </a:r>
                      <a:endParaRPr lang="ru-RU" sz="1600">
                        <a:effectLst/>
                        <a:latin typeface="Calibri"/>
                        <a:ea typeface="Calibri"/>
                        <a:cs typeface="Times New Roman"/>
                      </a:endParaRPr>
                    </a:p>
                  </a:txBody>
                  <a:tcPr marL="68580" marR="68580" marT="0" marB="0" anchor="ctr"/>
                </a:tc>
                <a:tc rowSpan="2">
                  <a:txBody>
                    <a:bodyPr/>
                    <a:lstStyle/>
                    <a:p>
                      <a:pPr algn="ctr">
                        <a:lnSpc>
                          <a:spcPct val="115000"/>
                        </a:lnSpc>
                        <a:spcAft>
                          <a:spcPts val="0"/>
                        </a:spcAft>
                      </a:pPr>
                      <a:r>
                        <a:rPr lang="en-US" sz="1600" dirty="0">
                          <a:effectLst/>
                        </a:rPr>
                        <a:t>15x15, d=10</a:t>
                      </a:r>
                      <a:endParaRPr lang="ru-RU"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a:effectLst/>
                        </a:rPr>
                        <a:t>100</a:t>
                      </a:r>
                      <a:endParaRPr lang="ru-RU"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a:effectLst/>
                        </a:rPr>
                        <a:t>0.75</a:t>
                      </a:r>
                      <a:endParaRPr lang="ru-RU"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a:effectLst/>
                        </a:rPr>
                        <a:t>5.05</a:t>
                      </a:r>
                      <a:endParaRPr lang="ru-RU"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b="1" dirty="0">
                          <a:solidFill>
                            <a:srgbClr val="FF0000"/>
                          </a:solidFill>
                          <a:effectLst/>
                        </a:rPr>
                        <a:t>0.55</a:t>
                      </a:r>
                      <a:endParaRPr lang="ru-RU" sz="1600" b="1" dirty="0">
                        <a:solidFill>
                          <a:srgbClr val="FF0000"/>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a:effectLst/>
                        </a:rPr>
                        <a:t>0.16</a:t>
                      </a:r>
                      <a:endParaRPr lang="ru-RU" sz="1600">
                        <a:effectLst/>
                        <a:latin typeface="Calibri"/>
                        <a:ea typeface="Calibri"/>
                        <a:cs typeface="Times New Roman"/>
                      </a:endParaRPr>
                    </a:p>
                  </a:txBody>
                  <a:tcPr marL="68580" marR="68580" marT="0" marB="0" anchor="ctr"/>
                </a:tc>
              </a:tr>
              <a:tr h="29921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1600" dirty="0">
                          <a:effectLst/>
                        </a:rPr>
                        <a:t>700</a:t>
                      </a:r>
                      <a:endParaRPr lang="ru-RU"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a:effectLst/>
                        </a:rPr>
                        <a:t>0.95</a:t>
                      </a:r>
                      <a:endParaRPr lang="ru-RU"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a:effectLst/>
                        </a:rPr>
                        <a:t>5.04</a:t>
                      </a:r>
                      <a:endParaRPr lang="ru-RU"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a:effectLst/>
                        </a:rPr>
                        <a:t>0.54</a:t>
                      </a:r>
                      <a:endParaRPr lang="ru-RU"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a:effectLst/>
                        </a:rPr>
                        <a:t>0.16</a:t>
                      </a:r>
                      <a:endParaRPr lang="ru-RU" sz="1600">
                        <a:effectLst/>
                        <a:latin typeface="Calibri"/>
                        <a:ea typeface="Calibri"/>
                        <a:cs typeface="Times New Roman"/>
                      </a:endParaRPr>
                    </a:p>
                  </a:txBody>
                  <a:tcPr marL="68580" marR="68580" marT="0" marB="0" anchor="ctr"/>
                </a:tc>
              </a:tr>
              <a:tr h="281686">
                <a:tc rowSpan="2">
                  <a:txBody>
                    <a:bodyPr/>
                    <a:lstStyle/>
                    <a:p>
                      <a:pPr marL="0" lvl="0" indent="0" algn="ctr">
                        <a:lnSpc>
                          <a:spcPct val="115000"/>
                        </a:lnSpc>
                        <a:spcAft>
                          <a:spcPts val="0"/>
                        </a:spcAft>
                        <a:buFont typeface="+mj-lt"/>
                        <a:buNone/>
                        <a:tabLst>
                          <a:tab pos="47625" algn="l"/>
                        </a:tabLst>
                      </a:pPr>
                      <a:r>
                        <a:rPr lang="en-US" sz="1600" dirty="0" smtClean="0">
                          <a:effectLst/>
                        </a:rPr>
                        <a:t>4.</a:t>
                      </a:r>
                      <a:r>
                        <a:rPr lang="en-US" sz="1600" dirty="0">
                          <a:effectLst/>
                        </a:rPr>
                        <a:t> </a:t>
                      </a:r>
                      <a:endParaRPr lang="ru-RU" sz="1600" dirty="0">
                        <a:effectLst/>
                        <a:latin typeface="Calibri"/>
                        <a:ea typeface="Calibri"/>
                        <a:cs typeface="Times New Roman"/>
                      </a:endParaRPr>
                    </a:p>
                  </a:txBody>
                  <a:tcPr marL="68580" marR="68580" marT="0" marB="0" anchor="ctr"/>
                </a:tc>
                <a:tc rowSpan="2">
                  <a:txBody>
                    <a:bodyPr/>
                    <a:lstStyle/>
                    <a:p>
                      <a:pPr>
                        <a:lnSpc>
                          <a:spcPct val="115000"/>
                        </a:lnSpc>
                        <a:spcAft>
                          <a:spcPts val="0"/>
                        </a:spcAft>
                      </a:pPr>
                      <a:r>
                        <a:rPr lang="en-US" sz="1600">
                          <a:effectLst/>
                        </a:rPr>
                        <a:t>Current ramping</a:t>
                      </a:r>
                      <a:endParaRPr lang="ru-RU" sz="1600">
                        <a:effectLst/>
                        <a:latin typeface="Calibri"/>
                        <a:ea typeface="Calibri"/>
                        <a:cs typeface="Times New Roman"/>
                      </a:endParaRPr>
                    </a:p>
                  </a:txBody>
                  <a:tcPr marL="68580" marR="68580" marT="0" marB="0" anchor="ctr"/>
                </a:tc>
                <a:tc rowSpan="2">
                  <a:txBody>
                    <a:bodyPr/>
                    <a:lstStyle/>
                    <a:p>
                      <a:pPr algn="ctr">
                        <a:lnSpc>
                          <a:spcPct val="115000"/>
                        </a:lnSpc>
                        <a:spcAft>
                          <a:spcPts val="0"/>
                        </a:spcAft>
                      </a:pPr>
                      <a:r>
                        <a:rPr lang="en-US" sz="1600">
                          <a:effectLst/>
                        </a:rPr>
                        <a:t>39.5</a:t>
                      </a:r>
                      <a:endParaRPr lang="ru-RU" sz="1600">
                        <a:effectLst/>
                        <a:latin typeface="Calibri"/>
                        <a:ea typeface="Calibri"/>
                        <a:cs typeface="Times New Roman"/>
                      </a:endParaRPr>
                    </a:p>
                  </a:txBody>
                  <a:tcPr marL="68580" marR="68580" marT="0" marB="0" anchor="ctr"/>
                </a:tc>
                <a:tc rowSpan="2">
                  <a:txBody>
                    <a:bodyPr/>
                    <a:lstStyle/>
                    <a:p>
                      <a:pPr algn="ctr">
                        <a:lnSpc>
                          <a:spcPct val="115000"/>
                        </a:lnSpc>
                        <a:spcAft>
                          <a:spcPts val="0"/>
                        </a:spcAft>
                      </a:pPr>
                      <a:r>
                        <a:rPr lang="en-US" sz="1600">
                          <a:effectLst/>
                        </a:rPr>
                        <a:t>25x25, d=19</a:t>
                      </a:r>
                      <a:endParaRPr lang="ru-RU"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dirty="0">
                          <a:effectLst/>
                        </a:rPr>
                        <a:t>100</a:t>
                      </a:r>
                      <a:endParaRPr lang="ru-RU"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dirty="0">
                          <a:effectLst/>
                        </a:rPr>
                        <a:t>1.65</a:t>
                      </a:r>
                      <a:endParaRPr lang="ru-RU"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effectLst/>
                        </a:rPr>
                        <a:t>4.96</a:t>
                      </a:r>
                      <a:endParaRPr lang="ru-RU"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effectLst/>
                        </a:rPr>
                        <a:t>0.46</a:t>
                      </a:r>
                      <a:endParaRPr lang="ru-RU"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dirty="0">
                          <a:effectLst/>
                        </a:rPr>
                        <a:t>0.10</a:t>
                      </a:r>
                      <a:endParaRPr lang="ru-RU" sz="1600" dirty="0">
                        <a:effectLst/>
                        <a:latin typeface="Calibri"/>
                        <a:ea typeface="Calibri"/>
                        <a:cs typeface="Times New Roman"/>
                      </a:endParaRPr>
                    </a:p>
                  </a:txBody>
                  <a:tcPr marL="68580" marR="68580" marT="0" marB="0" anchor="ctr"/>
                </a:tc>
              </a:tr>
              <a:tr h="29921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1600">
                          <a:effectLst/>
                        </a:rPr>
                        <a:t>700</a:t>
                      </a:r>
                      <a:endParaRPr lang="ru-RU"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dirty="0">
                          <a:effectLst/>
                        </a:rPr>
                        <a:t>2.5</a:t>
                      </a:r>
                      <a:endParaRPr lang="ru-RU"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dirty="0">
                          <a:effectLst/>
                        </a:rPr>
                        <a:t>4.94</a:t>
                      </a:r>
                      <a:endParaRPr lang="ru-RU"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dirty="0">
                          <a:effectLst/>
                        </a:rPr>
                        <a:t>0.44</a:t>
                      </a:r>
                      <a:endParaRPr lang="ru-RU"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dirty="0">
                          <a:effectLst/>
                        </a:rPr>
                        <a:t>0.10</a:t>
                      </a:r>
                      <a:endParaRPr lang="ru-RU" sz="16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9665176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b="1" dirty="0">
                <a:solidFill>
                  <a:srgbClr val="C00000"/>
                </a:solidFill>
                <a:effectLst>
                  <a:outerShdw blurRad="38100" dist="38100" dir="2700000" algn="tl">
                    <a:srgbClr val="000000">
                      <a:alpha val="43137"/>
                    </a:srgbClr>
                  </a:outerShdw>
                </a:effectLst>
              </a:rPr>
              <a:t>Factors influencing the efficiency of </a:t>
            </a:r>
            <a:r>
              <a:rPr lang="en-US" sz="3200" b="1" dirty="0" smtClean="0">
                <a:solidFill>
                  <a:srgbClr val="C00000"/>
                </a:solidFill>
                <a:effectLst>
                  <a:outerShdw blurRad="38100" dist="38100" dir="2700000" algn="tl">
                    <a:srgbClr val="000000">
                      <a:alpha val="43137"/>
                    </a:srgbClr>
                  </a:outerShdw>
                </a:effectLst>
              </a:rPr>
              <a:t>the coil cooling</a:t>
            </a:r>
            <a:endParaRPr lang="ru-RU" sz="3200" b="1" dirty="0">
              <a:solidFill>
                <a:srgbClr val="C0000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normAutofit fontScale="92500" lnSpcReduction="10000"/>
          </a:bodyPr>
          <a:lstStyle/>
          <a:p>
            <a:pPr algn="just"/>
            <a:r>
              <a:rPr lang="en-US" sz="2400" dirty="0" smtClean="0"/>
              <a:t>Bigger rib side of the heat exchanger provides smaller temperature drop in the coil. Increase of the rib side from 15 to 25 mm gives decrease of the temperature drop to 23%.</a:t>
            </a:r>
          </a:p>
          <a:p>
            <a:pPr algn="just"/>
            <a:r>
              <a:rPr lang="en-US" sz="2400" dirty="0" smtClean="0"/>
              <a:t>Temperature </a:t>
            </a:r>
            <a:r>
              <a:rPr lang="en-US" sz="2400" dirty="0"/>
              <a:t>rise </a:t>
            </a:r>
            <a:r>
              <a:rPr lang="en-US" sz="2400" dirty="0" smtClean="0"/>
              <a:t>in the coil grows </a:t>
            </a:r>
            <a:r>
              <a:rPr lang="en-US" sz="2400" dirty="0"/>
              <a:t>proportionally the thickness </a:t>
            </a:r>
            <a:r>
              <a:rPr lang="en-US" sz="2400" dirty="0" smtClean="0"/>
              <a:t>of the glued connections of the ribs</a:t>
            </a:r>
            <a:r>
              <a:rPr lang="en-US" sz="2400" dirty="0"/>
              <a:t>. </a:t>
            </a:r>
            <a:r>
              <a:rPr lang="en-US" sz="2400" dirty="0" smtClean="0"/>
              <a:t>For a </a:t>
            </a:r>
            <a:r>
              <a:rPr lang="en-US" sz="2400" dirty="0"/>
              <a:t>thickness of </a:t>
            </a:r>
            <a:r>
              <a:rPr lang="en-US" sz="2400" dirty="0" smtClean="0"/>
              <a:t>0.2 mm </a:t>
            </a:r>
            <a:r>
              <a:rPr lang="en-US" sz="2400" dirty="0"/>
              <a:t>it can reach 20-30% of the temperature </a:t>
            </a:r>
            <a:r>
              <a:rPr lang="en-US" sz="2400" dirty="0" smtClean="0"/>
              <a:t>rise</a:t>
            </a:r>
          </a:p>
          <a:p>
            <a:pPr algn="just"/>
            <a:r>
              <a:rPr lang="en-US" sz="2400" dirty="0" smtClean="0"/>
              <a:t>Variations of the level in the </a:t>
            </a:r>
            <a:r>
              <a:rPr lang="en-US" sz="2400" dirty="0"/>
              <a:t>helium </a:t>
            </a:r>
            <a:r>
              <a:rPr lang="en-US" sz="2400" dirty="0" smtClean="0"/>
              <a:t>vessel (from 100 mm to 700 mm)  has </a:t>
            </a:r>
            <a:r>
              <a:rPr lang="en-US" sz="2400" dirty="0"/>
              <a:t>practically </a:t>
            </a:r>
            <a:r>
              <a:rPr lang="en-US" sz="2400" dirty="0" smtClean="0"/>
              <a:t>negligible </a:t>
            </a:r>
            <a:r>
              <a:rPr lang="en-US" sz="2400" dirty="0"/>
              <a:t>effect </a:t>
            </a:r>
            <a:r>
              <a:rPr lang="en-US" sz="2400" dirty="0" smtClean="0"/>
              <a:t>on </a:t>
            </a:r>
            <a:r>
              <a:rPr lang="en-US" sz="2400" dirty="0"/>
              <a:t>the maximum winding </a:t>
            </a:r>
            <a:r>
              <a:rPr lang="en-US" sz="2400" dirty="0" smtClean="0"/>
              <a:t>temperature. </a:t>
            </a:r>
          </a:p>
          <a:p>
            <a:pPr algn="just"/>
            <a:r>
              <a:rPr lang="en-US" sz="2400" b="1" dirty="0"/>
              <a:t>Heat exchanger </a:t>
            </a:r>
            <a:r>
              <a:rPr lang="en-US" sz="2400" b="1" dirty="0" smtClean="0"/>
              <a:t>rib </a:t>
            </a:r>
            <a:r>
              <a:rPr lang="en-US" sz="2400" b="1" dirty="0"/>
              <a:t>section 25x25 mm with a hole of 19 mm (or slightly smaller) adhered to the surface of the supporting cylinder </a:t>
            </a:r>
            <a:r>
              <a:rPr lang="en-US" sz="2400" b="1" dirty="0" smtClean="0"/>
              <a:t>(gluing </a:t>
            </a:r>
            <a:r>
              <a:rPr lang="en-US" sz="2400" b="1" dirty="0"/>
              <a:t>layer </a:t>
            </a:r>
            <a:r>
              <a:rPr lang="en-US" sz="2400" b="1" dirty="0" smtClean="0"/>
              <a:t>of </a:t>
            </a:r>
            <a:r>
              <a:rPr lang="en-US" sz="2400" b="1" dirty="0"/>
              <a:t>a thickness up to 0.2 </a:t>
            </a:r>
            <a:r>
              <a:rPr lang="en-US" sz="2400" b="1" dirty="0" smtClean="0"/>
              <a:t>mm) looks optimal </a:t>
            </a:r>
            <a:r>
              <a:rPr lang="en-US" sz="2400" b="1" dirty="0"/>
              <a:t>in terms of </a:t>
            </a:r>
            <a:r>
              <a:rPr lang="en-US" sz="2400" b="1" dirty="0" smtClean="0"/>
              <a:t>cooling efficiency, size and volume of accumulated </a:t>
            </a:r>
            <a:r>
              <a:rPr lang="en-US" sz="2400" b="1" dirty="0" err="1" smtClean="0"/>
              <a:t>LHe</a:t>
            </a:r>
            <a:r>
              <a:rPr lang="en-US" sz="2400" b="1" dirty="0" smtClean="0"/>
              <a:t> (~16 liters)  </a:t>
            </a:r>
          </a:p>
          <a:p>
            <a:endParaRPr lang="ru-RU" sz="2400" dirty="0"/>
          </a:p>
        </p:txBody>
      </p:sp>
      <p:sp>
        <p:nvSpPr>
          <p:cNvPr id="4" name="Нижний колонтитул 3"/>
          <p:cNvSpPr>
            <a:spLocks noGrp="1"/>
          </p:cNvSpPr>
          <p:nvPr>
            <p:ph type="ftr" sz="quarter" idx="11"/>
          </p:nvPr>
        </p:nvSpPr>
        <p:spPr/>
        <p:txBody>
          <a:bodyPr/>
          <a:lstStyle/>
          <a:p>
            <a:r>
              <a:rPr lang="en-GB" smtClean="0"/>
              <a:t>E.Koshurnikv, Julich, 9.12.2014</a:t>
            </a:r>
            <a:endParaRPr lang="ru-RU"/>
          </a:p>
        </p:txBody>
      </p:sp>
      <p:sp>
        <p:nvSpPr>
          <p:cNvPr id="5" name="Номер слайда 4"/>
          <p:cNvSpPr>
            <a:spLocks noGrp="1"/>
          </p:cNvSpPr>
          <p:nvPr>
            <p:ph type="sldNum" sz="quarter" idx="12"/>
          </p:nvPr>
        </p:nvSpPr>
        <p:spPr/>
        <p:txBody>
          <a:bodyPr/>
          <a:lstStyle/>
          <a:p>
            <a:fld id="{30E7B55E-BB14-4AA8-8B21-643004AD1E29}" type="slidenum">
              <a:rPr lang="ru-RU" smtClean="0"/>
              <a:t>26</a:t>
            </a:fld>
            <a:endParaRPr lang="ru-RU"/>
          </a:p>
        </p:txBody>
      </p:sp>
    </p:spTree>
    <p:extLst>
      <p:ext uri="{BB962C8B-B14F-4D97-AF65-F5344CB8AC3E}">
        <p14:creationId xmlns:p14="http://schemas.microsoft.com/office/powerpoint/2010/main" val="22512238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89" y="1456487"/>
            <a:ext cx="5268509" cy="198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193215" y="1708133"/>
            <a:ext cx="3855414" cy="461665"/>
          </a:xfrm>
          <a:prstGeom prst="rect">
            <a:avLst/>
          </a:prstGeom>
          <a:noFill/>
        </p:spPr>
        <p:txBody>
          <a:bodyPr wrap="none" rtlCol="0">
            <a:spAutoFit/>
          </a:bodyPr>
          <a:lstStyle/>
          <a:p>
            <a:r>
              <a:rPr lang="en-US" dirty="0" smtClean="0"/>
              <a:t>Cold mass and thermal shield - </a:t>
            </a:r>
            <a:r>
              <a:rPr lang="en-US" sz="2400" b="1" dirty="0" smtClean="0">
                <a:solidFill>
                  <a:srgbClr val="FF0000"/>
                </a:solidFill>
              </a:rPr>
              <a:t>warm</a:t>
            </a:r>
            <a:endParaRPr lang="ru-RU" sz="2400" b="1" dirty="0">
              <a:solidFill>
                <a:srgbClr val="FF0000"/>
              </a:solidFill>
            </a:endParaRPr>
          </a:p>
        </p:txBody>
      </p:sp>
      <p:sp>
        <p:nvSpPr>
          <p:cNvPr id="2" name="Заголовок 1"/>
          <p:cNvSpPr>
            <a:spLocks noGrp="1"/>
          </p:cNvSpPr>
          <p:nvPr>
            <p:ph type="title"/>
          </p:nvPr>
        </p:nvSpPr>
        <p:spPr/>
        <p:txBody>
          <a:bodyPr>
            <a:normAutofit fontScale="90000"/>
          </a:bodyPr>
          <a:lstStyle/>
          <a:p>
            <a:r>
              <a:rPr lang="en-US" sz="3600" b="1" dirty="0" smtClean="0">
                <a:solidFill>
                  <a:srgbClr val="C00000"/>
                </a:solidFill>
                <a:effectLst>
                  <a:outerShdw blurRad="38100" dist="38100" dir="2700000" algn="tl">
                    <a:srgbClr val="000000">
                      <a:alpha val="43137"/>
                    </a:srgbClr>
                  </a:outerShdw>
                </a:effectLst>
              </a:rPr>
              <a:t>Interface of the cryostat and cold mass in nominal position</a:t>
            </a:r>
            <a:endParaRPr lang="ru-RU" sz="3600" b="1" dirty="0">
              <a:solidFill>
                <a:srgbClr val="C00000"/>
              </a:solidFill>
              <a:effectLst>
                <a:outerShdw blurRad="38100" dist="38100" dir="2700000" algn="tl">
                  <a:srgbClr val="000000">
                    <a:alpha val="43137"/>
                  </a:srgbClr>
                </a:outerShdw>
              </a:effectLst>
            </a:endParaRPr>
          </a:p>
        </p:txBody>
      </p:sp>
      <p:sp>
        <p:nvSpPr>
          <p:cNvPr id="4" name="Нижний колонтитул 3"/>
          <p:cNvSpPr>
            <a:spLocks noGrp="1"/>
          </p:cNvSpPr>
          <p:nvPr>
            <p:ph type="ftr" sz="quarter" idx="11"/>
          </p:nvPr>
        </p:nvSpPr>
        <p:spPr/>
        <p:txBody>
          <a:bodyPr/>
          <a:lstStyle/>
          <a:p>
            <a:r>
              <a:rPr lang="en-GB" smtClean="0"/>
              <a:t>E.Koshurnikv, Julich, 9.12.2014</a:t>
            </a:r>
            <a:endParaRPr lang="ru-RU"/>
          </a:p>
        </p:txBody>
      </p:sp>
      <p:sp>
        <p:nvSpPr>
          <p:cNvPr id="5" name="Номер слайда 4"/>
          <p:cNvSpPr>
            <a:spLocks noGrp="1"/>
          </p:cNvSpPr>
          <p:nvPr>
            <p:ph type="sldNum" sz="quarter" idx="12"/>
          </p:nvPr>
        </p:nvSpPr>
        <p:spPr/>
        <p:txBody>
          <a:bodyPr/>
          <a:lstStyle/>
          <a:p>
            <a:fld id="{30E7B55E-BB14-4AA8-8B21-643004AD1E29}" type="slidenum">
              <a:rPr lang="ru-RU" smtClean="0"/>
              <a:t>27</a:t>
            </a:fld>
            <a:endParaRPr lang="ru-RU" dirty="0"/>
          </a:p>
        </p:txBody>
      </p:sp>
      <p:sp>
        <p:nvSpPr>
          <p:cNvPr id="6" name="Овал 5"/>
          <p:cNvSpPr/>
          <p:nvPr/>
        </p:nvSpPr>
        <p:spPr>
          <a:xfrm>
            <a:off x="1157301" y="1400031"/>
            <a:ext cx="439616" cy="28529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2685963" y="1422840"/>
            <a:ext cx="551079" cy="28529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2606" y="1597882"/>
            <a:ext cx="479525" cy="28529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3686365" y="1577048"/>
            <a:ext cx="566146" cy="28529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5002113" y="1400032"/>
            <a:ext cx="329184" cy="28529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p:cNvSpPr/>
          <p:nvPr/>
        </p:nvSpPr>
        <p:spPr>
          <a:xfrm>
            <a:off x="1514215" y="1587465"/>
            <a:ext cx="471273" cy="28529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 name="Группа 6"/>
          <p:cNvGrpSpPr/>
          <p:nvPr/>
        </p:nvGrpSpPr>
        <p:grpSpPr>
          <a:xfrm>
            <a:off x="3825920" y="3120775"/>
            <a:ext cx="5222709" cy="2334549"/>
            <a:chOff x="3825920" y="3120009"/>
            <a:chExt cx="5222709" cy="2334549"/>
          </a:xfrm>
        </p:grpSpPr>
        <p:pic>
          <p:nvPicPr>
            <p:cNvPr id="5122" name="Picture 2" descr="C:\Users\11\Desktop\Solenoid12d_3D(1,00)_(Italian_&amp;EA_Cryostat)-Coil_&amp;_Thermal_Shild_position_(''Col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8203" y="3173379"/>
              <a:ext cx="5143690" cy="2281179"/>
            </a:xfrm>
            <a:prstGeom prst="rect">
              <a:avLst/>
            </a:prstGeom>
            <a:noFill/>
            <a:extLst>
              <a:ext uri="{909E8E84-426E-40DD-AFC4-6F175D3DCCD1}">
                <a14:hiddenFill xmlns:a14="http://schemas.microsoft.com/office/drawing/2010/main">
                  <a:solidFill>
                    <a:srgbClr val="FFFFFF"/>
                  </a:solidFill>
                </a14:hiddenFill>
              </a:ext>
            </a:extLst>
          </p:spPr>
        </p:pic>
        <p:sp>
          <p:nvSpPr>
            <p:cNvPr id="13" name="Овал 12"/>
            <p:cNvSpPr/>
            <p:nvPr/>
          </p:nvSpPr>
          <p:spPr>
            <a:xfrm>
              <a:off x="4947451" y="3144966"/>
              <a:ext cx="329184" cy="28529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3825920" y="3370588"/>
              <a:ext cx="329184" cy="28529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p:cNvSpPr/>
            <p:nvPr/>
          </p:nvSpPr>
          <p:spPr>
            <a:xfrm>
              <a:off x="5318152" y="3379026"/>
              <a:ext cx="380391" cy="28529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p:cNvSpPr/>
            <p:nvPr/>
          </p:nvSpPr>
          <p:spPr>
            <a:xfrm>
              <a:off x="8719445" y="3120009"/>
              <a:ext cx="329184" cy="28529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p:cNvSpPr/>
            <p:nvPr/>
          </p:nvSpPr>
          <p:spPr>
            <a:xfrm>
              <a:off x="6564966" y="3129064"/>
              <a:ext cx="391364" cy="28529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7572650" y="3379025"/>
              <a:ext cx="391364" cy="28529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1" name="TextBox 20"/>
          <p:cNvSpPr txBox="1"/>
          <p:nvPr/>
        </p:nvSpPr>
        <p:spPr>
          <a:xfrm>
            <a:off x="5233550" y="2322493"/>
            <a:ext cx="3650487" cy="461665"/>
          </a:xfrm>
          <a:prstGeom prst="rect">
            <a:avLst/>
          </a:prstGeom>
          <a:noFill/>
        </p:spPr>
        <p:txBody>
          <a:bodyPr wrap="none" rtlCol="0">
            <a:spAutoFit/>
          </a:bodyPr>
          <a:lstStyle/>
          <a:p>
            <a:r>
              <a:rPr lang="en-US" dirty="0" smtClean="0"/>
              <a:t>Cold mass and thermal shield - </a:t>
            </a:r>
            <a:r>
              <a:rPr lang="en-US" sz="2400" b="1" dirty="0" smtClean="0">
                <a:solidFill>
                  <a:srgbClr val="FF0000"/>
                </a:solidFill>
              </a:rPr>
              <a:t>cold</a:t>
            </a:r>
            <a:endParaRPr lang="ru-RU" sz="2400" b="1" dirty="0">
              <a:solidFill>
                <a:srgbClr val="FF0000"/>
              </a:solidFill>
            </a:endParaRPr>
          </a:p>
        </p:txBody>
      </p:sp>
      <p:sp>
        <p:nvSpPr>
          <p:cNvPr id="8" name="Прямоугольник 7"/>
          <p:cNvSpPr/>
          <p:nvPr/>
        </p:nvSpPr>
        <p:spPr>
          <a:xfrm>
            <a:off x="4155104" y="5455324"/>
            <a:ext cx="4728933" cy="954107"/>
          </a:xfrm>
          <a:prstGeom prst="rect">
            <a:avLst/>
          </a:prstGeom>
        </p:spPr>
        <p:txBody>
          <a:bodyPr wrap="square">
            <a:spAutoFit/>
          </a:bodyPr>
          <a:lstStyle/>
          <a:p>
            <a:r>
              <a:rPr lang="en-US" sz="1400" b="1" dirty="0"/>
              <a:t>Although we have </a:t>
            </a:r>
            <a:r>
              <a:rPr lang="en-US" sz="1400" b="1" dirty="0" smtClean="0"/>
              <a:t>some space for axial corrections </a:t>
            </a:r>
            <a:r>
              <a:rPr lang="en-US" sz="1400" b="1" dirty="0"/>
              <a:t>of the cold mass position inside the cryostat (~±20 mm), </a:t>
            </a:r>
            <a:r>
              <a:rPr lang="en-US" sz="1400" b="1" dirty="0">
                <a:solidFill>
                  <a:srgbClr val="FF0000"/>
                </a:solidFill>
              </a:rPr>
              <a:t>it can’t be  implemented practically due to the limitations imposed by stresses in radial suspension rods.</a:t>
            </a:r>
          </a:p>
        </p:txBody>
      </p:sp>
      <p:cxnSp>
        <p:nvCxnSpPr>
          <p:cNvPr id="24" name="Прямая со стрелкой 23"/>
          <p:cNvCxnSpPr/>
          <p:nvPr/>
        </p:nvCxnSpPr>
        <p:spPr>
          <a:xfrm flipH="1">
            <a:off x="4886142" y="2027583"/>
            <a:ext cx="396156" cy="4770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a:off x="7057523" y="2736450"/>
            <a:ext cx="63399" cy="3843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0" name="Рисунок 29" descr="C:\Users\11\Solenoid12c-Cryostat_Supports'.jpg"/>
          <p:cNvPicPr/>
          <p:nvPr/>
        </p:nvPicPr>
        <p:blipFill rotWithShape="1">
          <a:blip r:embed="rId4" cstate="print">
            <a:extLst>
              <a:ext uri="{28A0092B-C50C-407E-A947-70E740481C1C}">
                <a14:useLocalDpi xmlns:a14="http://schemas.microsoft.com/office/drawing/2010/main" val="0"/>
              </a:ext>
            </a:extLst>
          </a:blip>
          <a:srcRect l="75074" t="10078"/>
          <a:stretch/>
        </p:blipFill>
        <p:spPr bwMode="auto">
          <a:xfrm>
            <a:off x="80825" y="3379791"/>
            <a:ext cx="2306320" cy="3389463"/>
          </a:xfrm>
          <a:prstGeom prst="rect">
            <a:avLst/>
          </a:prstGeom>
          <a:noFill/>
          <a:ln>
            <a:noFill/>
          </a:ln>
          <a:extLst>
            <a:ext uri="{53640926-AAD7-44D8-BBD7-CCE9431645EC}">
              <a14:shadowObscured xmlns:a14="http://schemas.microsoft.com/office/drawing/2010/main"/>
            </a:ext>
          </a:extLst>
        </p:spPr>
      </p:pic>
      <p:sp>
        <p:nvSpPr>
          <p:cNvPr id="28" name="TextBox 27"/>
          <p:cNvSpPr txBox="1"/>
          <p:nvPr/>
        </p:nvSpPr>
        <p:spPr>
          <a:xfrm>
            <a:off x="2403032" y="3768918"/>
            <a:ext cx="1668020" cy="3046988"/>
          </a:xfrm>
          <a:prstGeom prst="rect">
            <a:avLst/>
          </a:prstGeom>
          <a:noFill/>
        </p:spPr>
        <p:txBody>
          <a:bodyPr wrap="square" rtlCol="0">
            <a:spAutoFit/>
          </a:bodyPr>
          <a:lstStyle/>
          <a:p>
            <a:r>
              <a:rPr lang="en-US" sz="1600" dirty="0" smtClean="0"/>
              <a:t>Correction of </a:t>
            </a:r>
            <a:r>
              <a:rPr lang="en-US" sz="1600" dirty="0"/>
              <a:t>the </a:t>
            </a:r>
            <a:r>
              <a:rPr lang="en-US" sz="1600" dirty="0" err="1" smtClean="0"/>
              <a:t>sc</a:t>
            </a:r>
            <a:r>
              <a:rPr lang="en-US" sz="1600" dirty="0" smtClean="0"/>
              <a:t> coil position relative the yoke aperture </a:t>
            </a:r>
            <a:r>
              <a:rPr lang="en-US" sz="1600" dirty="0"/>
              <a:t>by spaces in the </a:t>
            </a:r>
            <a:r>
              <a:rPr lang="en-US" sz="1600" dirty="0" smtClean="0"/>
              <a:t>cryostat supports. </a:t>
            </a:r>
          </a:p>
          <a:p>
            <a:r>
              <a:rPr lang="en-US" sz="1600" dirty="0">
                <a:solidFill>
                  <a:srgbClr val="FF0000"/>
                </a:solidFill>
              </a:rPr>
              <a:t>These adjustments can be limited by the </a:t>
            </a:r>
            <a:r>
              <a:rPr lang="en-US" sz="1600" dirty="0" smtClean="0">
                <a:solidFill>
                  <a:srgbClr val="FF0000"/>
                </a:solidFill>
              </a:rPr>
              <a:t>cryostat surrounding </a:t>
            </a:r>
            <a:r>
              <a:rPr lang="en-US" sz="1600" dirty="0">
                <a:solidFill>
                  <a:srgbClr val="FF0000"/>
                </a:solidFill>
              </a:rPr>
              <a:t>detectors </a:t>
            </a:r>
            <a:endParaRPr lang="ru-RU" sz="1600" dirty="0">
              <a:solidFill>
                <a:srgbClr val="FF0000"/>
              </a:solidFill>
            </a:endParaRPr>
          </a:p>
        </p:txBody>
      </p:sp>
      <p:cxnSp>
        <p:nvCxnSpPr>
          <p:cNvPr id="32" name="Прямая со стрелкой 31"/>
          <p:cNvCxnSpPr/>
          <p:nvPr/>
        </p:nvCxnSpPr>
        <p:spPr>
          <a:xfrm flipH="1">
            <a:off x="2072705" y="4191663"/>
            <a:ext cx="396156" cy="4770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18261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600" b="1" dirty="0" smtClean="0">
                <a:solidFill>
                  <a:srgbClr val="C00000"/>
                </a:solidFill>
                <a:effectLst>
                  <a:outerShdw blurRad="38100" dist="38100" dir="2700000" algn="tl">
                    <a:srgbClr val="000000">
                      <a:alpha val="43137"/>
                    </a:srgbClr>
                  </a:outerShdw>
                </a:effectLst>
              </a:rPr>
              <a:t>Cryostat interface with the barrel </a:t>
            </a:r>
            <a:r>
              <a:rPr lang="en-US" sz="3600" b="1" dirty="0">
                <a:solidFill>
                  <a:srgbClr val="C00000"/>
                </a:solidFill>
                <a:effectLst>
                  <a:outerShdw blurRad="38100" dist="38100" dir="2700000" algn="tl">
                    <a:srgbClr val="000000">
                      <a:alpha val="43137"/>
                    </a:srgbClr>
                  </a:outerShdw>
                </a:effectLst>
              </a:rPr>
              <a:t>EMC</a:t>
            </a:r>
            <a:endParaRPr lang="ru-RU" sz="3600" b="1" dirty="0">
              <a:solidFill>
                <a:srgbClr val="C00000"/>
              </a:solidFill>
              <a:effectLst>
                <a:outerShdw blurRad="38100" dist="38100" dir="2700000" algn="tl">
                  <a:srgbClr val="000000">
                    <a:alpha val="43137"/>
                  </a:srgbClr>
                </a:outerShdw>
              </a:effectLst>
            </a:endParaRPr>
          </a:p>
        </p:txBody>
      </p:sp>
      <p:sp>
        <p:nvSpPr>
          <p:cNvPr id="4" name="Нижний колонтитул 3"/>
          <p:cNvSpPr>
            <a:spLocks noGrp="1"/>
          </p:cNvSpPr>
          <p:nvPr>
            <p:ph type="ftr" sz="quarter" idx="11"/>
          </p:nvPr>
        </p:nvSpPr>
        <p:spPr/>
        <p:txBody>
          <a:bodyPr/>
          <a:lstStyle/>
          <a:p>
            <a:r>
              <a:rPr lang="en-GB" smtClean="0"/>
              <a:t>E.Koshurnikv, Julich, 9.12.2014</a:t>
            </a:r>
            <a:endParaRPr lang="ru-RU"/>
          </a:p>
        </p:txBody>
      </p:sp>
      <p:sp>
        <p:nvSpPr>
          <p:cNvPr id="5" name="Номер слайда 4"/>
          <p:cNvSpPr>
            <a:spLocks noGrp="1"/>
          </p:cNvSpPr>
          <p:nvPr>
            <p:ph type="sldNum" sz="quarter" idx="12"/>
          </p:nvPr>
        </p:nvSpPr>
        <p:spPr/>
        <p:txBody>
          <a:bodyPr/>
          <a:lstStyle/>
          <a:p>
            <a:fld id="{30E7B55E-BB14-4AA8-8B21-643004AD1E29}" type="slidenum">
              <a:rPr lang="ru-RU" smtClean="0"/>
              <a:t>28</a:t>
            </a:fld>
            <a:endParaRPr lang="ru-RU"/>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42938" y="1314450"/>
            <a:ext cx="3574952"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descr="C:\Users\11\Desktop\PANDA\ИНТЕРФЕЙС Панда\Интерфейс с Barrel EMC\Pic_10bolts_NF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9209" y="1271180"/>
            <a:ext cx="3388528" cy="254834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3819525"/>
            <a:ext cx="2352675"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6463" y="3905250"/>
            <a:ext cx="2943225"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409950" y="5065156"/>
            <a:ext cx="2362200" cy="1200329"/>
          </a:xfrm>
          <a:prstGeom prst="rect">
            <a:avLst/>
          </a:prstGeom>
          <a:noFill/>
        </p:spPr>
        <p:txBody>
          <a:bodyPr wrap="square" rtlCol="0">
            <a:spAutoFit/>
          </a:bodyPr>
          <a:lstStyle/>
          <a:p>
            <a:r>
              <a:rPr lang="en-US" dirty="0" smtClean="0"/>
              <a:t>Positions of the barrel EMC supports on the inner vacuum shell of the cryostat</a:t>
            </a:r>
            <a:endParaRPr lang="ru-RU" dirty="0"/>
          </a:p>
        </p:txBody>
      </p:sp>
      <p:cxnSp>
        <p:nvCxnSpPr>
          <p:cNvPr id="8" name="Прямая со стрелкой 7"/>
          <p:cNvCxnSpPr/>
          <p:nvPr/>
        </p:nvCxnSpPr>
        <p:spPr>
          <a:xfrm>
            <a:off x="5857875" y="5665321"/>
            <a:ext cx="28575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H="1">
            <a:off x="2995613" y="5665321"/>
            <a:ext cx="32385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78036" y="3819525"/>
            <a:ext cx="3422714" cy="800219"/>
          </a:xfrm>
          <a:prstGeom prst="rect">
            <a:avLst/>
          </a:prstGeom>
          <a:noFill/>
        </p:spPr>
        <p:txBody>
          <a:bodyPr wrap="square" rtlCol="0">
            <a:spAutoFit/>
          </a:bodyPr>
          <a:lstStyle/>
          <a:p>
            <a:r>
              <a:rPr lang="en-US" dirty="0" smtClean="0"/>
              <a:t>Barrel weight – </a:t>
            </a:r>
            <a:r>
              <a:rPr lang="en-US" b="1" strike="sngStrike" dirty="0">
                <a:solidFill>
                  <a:srgbClr val="FF0000"/>
                </a:solidFill>
              </a:rPr>
              <a:t>220 </a:t>
            </a:r>
            <a:r>
              <a:rPr lang="en-US" b="1" strike="sngStrike" dirty="0" err="1" smtClean="0">
                <a:solidFill>
                  <a:srgbClr val="FF0000"/>
                </a:solidFill>
              </a:rPr>
              <a:t>kN</a:t>
            </a:r>
            <a:r>
              <a:rPr lang="en-US" b="1" dirty="0" smtClean="0">
                <a:solidFill>
                  <a:srgbClr val="FF0000"/>
                </a:solidFill>
              </a:rPr>
              <a:t> </a:t>
            </a:r>
          </a:p>
          <a:p>
            <a:r>
              <a:rPr lang="en-US" b="1" dirty="0">
                <a:solidFill>
                  <a:srgbClr val="FF0000"/>
                </a:solidFill>
              </a:rPr>
              <a:t> </a:t>
            </a:r>
            <a:r>
              <a:rPr lang="en-US" b="1" dirty="0" smtClean="0">
                <a:solidFill>
                  <a:srgbClr val="FF0000"/>
                </a:solidFill>
              </a:rPr>
              <a:t>    </a:t>
            </a:r>
            <a:r>
              <a:rPr lang="ru-RU" sz="2800" b="1" dirty="0" smtClean="0">
                <a:solidFill>
                  <a:srgbClr val="00B050"/>
                </a:solidFill>
              </a:rPr>
              <a:t>140 </a:t>
            </a:r>
            <a:r>
              <a:rPr lang="en-US" sz="2800" b="1" dirty="0" err="1" smtClean="0">
                <a:solidFill>
                  <a:srgbClr val="00B050"/>
                </a:solidFill>
              </a:rPr>
              <a:t>kN</a:t>
            </a:r>
            <a:r>
              <a:rPr lang="en-US" sz="2800" b="1" dirty="0" smtClean="0">
                <a:solidFill>
                  <a:srgbClr val="00B050"/>
                </a:solidFill>
              </a:rPr>
              <a:t> or 180 </a:t>
            </a:r>
            <a:r>
              <a:rPr lang="en-US" sz="2800" b="1" dirty="0" err="1" smtClean="0">
                <a:solidFill>
                  <a:srgbClr val="00B050"/>
                </a:solidFill>
              </a:rPr>
              <a:t>kN</a:t>
            </a:r>
            <a:r>
              <a:rPr lang="en-US" sz="2800" b="1" dirty="0" smtClean="0">
                <a:solidFill>
                  <a:srgbClr val="00B050"/>
                </a:solidFill>
              </a:rPr>
              <a:t>?</a:t>
            </a:r>
            <a:endParaRPr lang="ru-RU" sz="2800" b="1" strike="sngStrike" dirty="0">
              <a:solidFill>
                <a:srgbClr val="FF0000"/>
              </a:solidFill>
            </a:endParaRPr>
          </a:p>
        </p:txBody>
      </p:sp>
    </p:spTree>
    <p:extLst>
      <p:ext uri="{BB962C8B-B14F-4D97-AF65-F5344CB8AC3E}">
        <p14:creationId xmlns:p14="http://schemas.microsoft.com/office/powerpoint/2010/main" val="16125703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5151" y="203077"/>
            <a:ext cx="8229600" cy="411162"/>
          </a:xfrm>
        </p:spPr>
        <p:txBody>
          <a:bodyPr>
            <a:normAutofit/>
          </a:bodyPr>
          <a:lstStyle/>
          <a:p>
            <a:r>
              <a:rPr lang="en-US" sz="2000" b="1" dirty="0">
                <a:solidFill>
                  <a:srgbClr val="C00000"/>
                </a:solidFill>
                <a:effectLst>
                  <a:outerShdw blurRad="38100" dist="38100" dir="2700000" algn="tl">
                    <a:srgbClr val="000000">
                      <a:alpha val="43137"/>
                    </a:srgbClr>
                  </a:outerShdw>
                </a:effectLst>
              </a:rPr>
              <a:t>Parameters of the </a:t>
            </a:r>
            <a:r>
              <a:rPr lang="en-US" sz="2000" b="1" dirty="0" smtClean="0">
                <a:solidFill>
                  <a:srgbClr val="C00000"/>
                </a:solidFill>
                <a:effectLst>
                  <a:outerShdw blurRad="38100" dist="38100" dir="2700000" algn="tl">
                    <a:srgbClr val="000000">
                      <a:alpha val="43137"/>
                    </a:srgbClr>
                  </a:outerShdw>
                </a:effectLst>
              </a:rPr>
              <a:t>helium fluxes in the transfer lines</a:t>
            </a:r>
            <a:endParaRPr lang="ru-RU" sz="2000" b="1" dirty="0">
              <a:solidFill>
                <a:srgbClr val="C00000"/>
              </a:solidFill>
              <a:effectLst>
                <a:outerShdw blurRad="38100" dist="38100" dir="2700000" algn="tl">
                  <a:srgbClr val="000000">
                    <a:alpha val="43137"/>
                  </a:srgbClr>
                </a:outerShdw>
              </a:effectLst>
            </a:endParaRPr>
          </a:p>
        </p:txBody>
      </p:sp>
      <p:sp>
        <p:nvSpPr>
          <p:cNvPr id="4" name="Нижний колонтитул 3"/>
          <p:cNvSpPr>
            <a:spLocks noGrp="1"/>
          </p:cNvSpPr>
          <p:nvPr>
            <p:ph type="ftr" sz="quarter" idx="11"/>
          </p:nvPr>
        </p:nvSpPr>
        <p:spPr/>
        <p:txBody>
          <a:bodyPr/>
          <a:lstStyle/>
          <a:p>
            <a:r>
              <a:rPr lang="en-GB" smtClean="0"/>
              <a:t>E.Koshurnikv, Julich, 9.12.2014</a:t>
            </a:r>
            <a:endParaRPr lang="ru-RU"/>
          </a:p>
        </p:txBody>
      </p:sp>
      <p:sp>
        <p:nvSpPr>
          <p:cNvPr id="5" name="Номер слайда 4"/>
          <p:cNvSpPr>
            <a:spLocks noGrp="1"/>
          </p:cNvSpPr>
          <p:nvPr>
            <p:ph type="sldNum" sz="quarter" idx="12"/>
          </p:nvPr>
        </p:nvSpPr>
        <p:spPr/>
        <p:txBody>
          <a:bodyPr/>
          <a:lstStyle/>
          <a:p>
            <a:fld id="{30E7B55E-BB14-4AA8-8B21-643004AD1E29}" type="slidenum">
              <a:rPr lang="ru-RU" smtClean="0"/>
              <a:t>29</a:t>
            </a:fld>
            <a:endParaRPr lang="ru-RU"/>
          </a:p>
        </p:txBody>
      </p:sp>
      <p:graphicFrame>
        <p:nvGraphicFramePr>
          <p:cNvPr id="7" name="Объект 6"/>
          <p:cNvGraphicFramePr>
            <a:graphicFrameLocks noGrp="1"/>
          </p:cNvGraphicFramePr>
          <p:nvPr>
            <p:ph idx="1"/>
            <p:extLst>
              <p:ext uri="{D42A27DB-BD31-4B8C-83A1-F6EECF244321}">
                <p14:modId xmlns:p14="http://schemas.microsoft.com/office/powerpoint/2010/main" val="27549854"/>
              </p:ext>
            </p:extLst>
          </p:nvPr>
        </p:nvGraphicFramePr>
        <p:xfrm>
          <a:off x="352426" y="790570"/>
          <a:ext cx="8458200" cy="5409840"/>
        </p:xfrm>
        <a:graphic>
          <a:graphicData uri="http://schemas.openxmlformats.org/drawingml/2006/table">
            <a:tbl>
              <a:tblPr firstRow="1" firstCol="1" bandRow="1">
                <a:tableStyleId>{5940675A-B579-460E-94D1-54222C63F5DA}</a:tableStyleId>
              </a:tblPr>
              <a:tblGrid>
                <a:gridCol w="1028699"/>
                <a:gridCol w="933450"/>
                <a:gridCol w="1057275"/>
                <a:gridCol w="2157080"/>
                <a:gridCol w="1538620"/>
                <a:gridCol w="1743076"/>
              </a:tblGrid>
              <a:tr h="186874">
                <a:tc rowSpan="2">
                  <a:txBody>
                    <a:bodyPr/>
                    <a:lstStyle/>
                    <a:p>
                      <a:pPr algn="ctr">
                        <a:lnSpc>
                          <a:spcPct val="100000"/>
                        </a:lnSpc>
                        <a:spcAft>
                          <a:spcPts val="0"/>
                        </a:spcAft>
                      </a:pPr>
                      <a:r>
                        <a:rPr lang="en-US" sz="1200" dirty="0">
                          <a:effectLst/>
                        </a:rPr>
                        <a:t>Object</a:t>
                      </a:r>
                      <a:endParaRPr lang="ru-RU" sz="1200" dirty="0">
                        <a:effectLst/>
                        <a:latin typeface="Calibri"/>
                        <a:ea typeface="Calibri"/>
                        <a:cs typeface="Times New Roman"/>
                      </a:endParaRPr>
                    </a:p>
                  </a:txBody>
                  <a:tcPr marL="52505" marR="52505" marT="0" marB="0" anchor="ctr"/>
                </a:tc>
                <a:tc rowSpan="2">
                  <a:txBody>
                    <a:bodyPr/>
                    <a:lstStyle/>
                    <a:p>
                      <a:pPr algn="ctr">
                        <a:lnSpc>
                          <a:spcPct val="100000"/>
                        </a:lnSpc>
                        <a:spcAft>
                          <a:spcPts val="0"/>
                        </a:spcAft>
                      </a:pPr>
                      <a:r>
                        <a:rPr lang="en-US" sz="1200" dirty="0">
                          <a:effectLst/>
                        </a:rPr>
                        <a:t>Stream</a:t>
                      </a:r>
                      <a:endParaRPr lang="ru-RU" sz="1200" dirty="0">
                        <a:effectLst/>
                        <a:latin typeface="Calibri"/>
                        <a:ea typeface="Calibri"/>
                        <a:cs typeface="Times New Roman"/>
                      </a:endParaRPr>
                    </a:p>
                  </a:txBody>
                  <a:tcPr marL="52505" marR="52505" marT="0" marB="0" anchor="ctr"/>
                </a:tc>
                <a:tc rowSpan="2">
                  <a:txBody>
                    <a:bodyPr/>
                    <a:lstStyle/>
                    <a:p>
                      <a:pPr algn="ctr">
                        <a:lnSpc>
                          <a:spcPct val="100000"/>
                        </a:lnSpc>
                        <a:spcAft>
                          <a:spcPts val="0"/>
                        </a:spcAft>
                      </a:pPr>
                      <a:r>
                        <a:rPr lang="en-US" sz="1200" dirty="0">
                          <a:effectLst/>
                        </a:rPr>
                        <a:t>Parameters</a:t>
                      </a:r>
                      <a:endParaRPr lang="ru-RU" sz="1200" dirty="0">
                        <a:effectLst/>
                        <a:latin typeface="Calibri"/>
                        <a:ea typeface="Calibri"/>
                        <a:cs typeface="Times New Roman"/>
                      </a:endParaRPr>
                    </a:p>
                  </a:txBody>
                  <a:tcPr marL="52505" marR="52505" marT="0" marB="0" anchor="ctr"/>
                </a:tc>
                <a:tc gridSpan="3">
                  <a:txBody>
                    <a:bodyPr/>
                    <a:lstStyle/>
                    <a:p>
                      <a:pPr algn="ctr">
                        <a:lnSpc>
                          <a:spcPct val="115000"/>
                        </a:lnSpc>
                        <a:spcAft>
                          <a:spcPts val="0"/>
                        </a:spcAft>
                      </a:pPr>
                      <a:r>
                        <a:rPr lang="en-US" sz="1200" dirty="0">
                          <a:effectLst/>
                        </a:rPr>
                        <a:t>Regime </a:t>
                      </a:r>
                      <a:endParaRPr lang="ru-RU" sz="1200" dirty="0">
                        <a:effectLst/>
                        <a:latin typeface="Calibri"/>
                        <a:ea typeface="Calibri"/>
                        <a:cs typeface="Times New Roman"/>
                      </a:endParaRPr>
                    </a:p>
                  </a:txBody>
                  <a:tcPr marL="52505" marR="52505" marT="0" marB="0" anchor="ctr"/>
                </a:tc>
                <a:tc hMerge="1">
                  <a:txBody>
                    <a:bodyPr/>
                    <a:lstStyle/>
                    <a:p>
                      <a:endParaRPr lang="ru-RU"/>
                    </a:p>
                  </a:txBody>
                  <a:tcPr/>
                </a:tc>
                <a:tc hMerge="1">
                  <a:txBody>
                    <a:bodyPr/>
                    <a:lstStyle/>
                    <a:p>
                      <a:endParaRPr lang="ru-RU"/>
                    </a:p>
                  </a:txBody>
                  <a:tcPr/>
                </a:tc>
              </a:tr>
              <a:tr h="28734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00000"/>
                        </a:lnSpc>
                        <a:spcAft>
                          <a:spcPts val="0"/>
                        </a:spcAft>
                      </a:pPr>
                      <a:r>
                        <a:rPr lang="en-US" sz="1200" b="1" dirty="0" smtClean="0">
                          <a:effectLst/>
                        </a:rPr>
                        <a:t>steady-state (normal </a:t>
                      </a:r>
                      <a:r>
                        <a:rPr lang="en-US" sz="1200" b="1" dirty="0">
                          <a:effectLst/>
                        </a:rPr>
                        <a:t>operation)</a:t>
                      </a:r>
                      <a:endParaRPr lang="ru-RU" sz="1200" b="1" dirty="0">
                        <a:solidFill>
                          <a:srgbClr val="000000"/>
                        </a:solidFill>
                        <a:effectLst/>
                        <a:latin typeface="Times New Roman"/>
                        <a:ea typeface="Times New Roman"/>
                      </a:endParaRPr>
                    </a:p>
                  </a:txBody>
                  <a:tcPr marL="52505" marR="52505" marT="0" marB="0" anchor="ctr"/>
                </a:tc>
                <a:tc>
                  <a:txBody>
                    <a:bodyPr/>
                    <a:lstStyle/>
                    <a:p>
                      <a:pPr algn="ctr">
                        <a:lnSpc>
                          <a:spcPct val="100000"/>
                        </a:lnSpc>
                        <a:spcAft>
                          <a:spcPts val="0"/>
                        </a:spcAft>
                      </a:pPr>
                      <a:r>
                        <a:rPr lang="en-US" sz="1200" b="1" dirty="0" smtClean="0">
                          <a:effectLst/>
                        </a:rPr>
                        <a:t>cool-down/warm-up</a:t>
                      </a:r>
                      <a:endParaRPr lang="ru-RU" sz="1200" b="1" dirty="0">
                        <a:solidFill>
                          <a:srgbClr val="000000"/>
                        </a:solidFill>
                        <a:effectLst/>
                        <a:latin typeface="Times New Roman"/>
                        <a:ea typeface="Times New Roman"/>
                      </a:endParaRPr>
                    </a:p>
                  </a:txBody>
                  <a:tcPr marL="52505" marR="52505" marT="0" marB="0" anchor="ctr"/>
                </a:tc>
                <a:tc>
                  <a:txBody>
                    <a:bodyPr/>
                    <a:lstStyle/>
                    <a:p>
                      <a:pPr algn="ctr">
                        <a:lnSpc>
                          <a:spcPct val="100000"/>
                        </a:lnSpc>
                        <a:spcAft>
                          <a:spcPts val="0"/>
                        </a:spcAft>
                      </a:pPr>
                      <a:r>
                        <a:rPr lang="en-US" sz="1200" b="1" dirty="0">
                          <a:effectLst/>
                        </a:rPr>
                        <a:t>slow dump </a:t>
                      </a:r>
                      <a:endParaRPr lang="ru-RU" sz="1200" b="1" dirty="0">
                        <a:solidFill>
                          <a:srgbClr val="000000"/>
                        </a:solidFill>
                        <a:effectLst/>
                        <a:latin typeface="Times New Roman"/>
                        <a:ea typeface="Times New Roman"/>
                      </a:endParaRPr>
                    </a:p>
                  </a:txBody>
                  <a:tcPr marL="52505" marR="52505" marT="0" marB="0" anchor="ctr"/>
                </a:tc>
              </a:tr>
              <a:tr h="315943">
                <a:tc rowSpan="9">
                  <a:txBody>
                    <a:bodyPr/>
                    <a:lstStyle/>
                    <a:p>
                      <a:pPr>
                        <a:lnSpc>
                          <a:spcPct val="100000"/>
                        </a:lnSpc>
                        <a:spcAft>
                          <a:spcPts val="0"/>
                        </a:spcAft>
                      </a:pPr>
                      <a:r>
                        <a:rPr lang="en-US" sz="1400" b="1" dirty="0">
                          <a:effectLst/>
                        </a:rPr>
                        <a:t>Cold </a:t>
                      </a:r>
                      <a:endParaRPr lang="ru-RU" sz="1400" b="1" dirty="0">
                        <a:effectLst/>
                      </a:endParaRPr>
                    </a:p>
                    <a:p>
                      <a:pPr>
                        <a:lnSpc>
                          <a:spcPct val="100000"/>
                        </a:lnSpc>
                        <a:spcAft>
                          <a:spcPts val="0"/>
                        </a:spcAft>
                      </a:pPr>
                      <a:r>
                        <a:rPr lang="en-US" sz="1400" b="1" dirty="0">
                          <a:effectLst/>
                        </a:rPr>
                        <a:t>mass</a:t>
                      </a:r>
                      <a:endParaRPr lang="ru-RU" sz="1400" b="1" dirty="0">
                        <a:effectLst/>
                      </a:endParaRPr>
                    </a:p>
                    <a:p>
                      <a:pPr>
                        <a:lnSpc>
                          <a:spcPct val="100000"/>
                        </a:lnSpc>
                        <a:spcAft>
                          <a:spcPts val="0"/>
                        </a:spcAft>
                      </a:pPr>
                      <a:r>
                        <a:rPr lang="ru-RU" sz="1400" b="1" dirty="0">
                          <a:effectLst/>
                        </a:rPr>
                        <a:t> </a:t>
                      </a:r>
                      <a:endParaRPr lang="ru-RU" sz="1400" b="1" dirty="0">
                        <a:effectLst/>
                        <a:latin typeface="Calibri"/>
                        <a:ea typeface="Calibri"/>
                        <a:cs typeface="Times New Roman"/>
                      </a:endParaRPr>
                    </a:p>
                  </a:txBody>
                  <a:tcPr marL="52505" marR="52505" marT="0" marB="0" anchor="ctr"/>
                </a:tc>
                <a:tc rowSpan="5">
                  <a:txBody>
                    <a:bodyPr/>
                    <a:lstStyle/>
                    <a:p>
                      <a:pPr algn="ctr">
                        <a:lnSpc>
                          <a:spcPct val="100000"/>
                        </a:lnSpc>
                        <a:spcAft>
                          <a:spcPts val="0"/>
                        </a:spcAft>
                      </a:pPr>
                      <a:r>
                        <a:rPr lang="en-US" sz="1200" dirty="0" err="1">
                          <a:effectLst/>
                        </a:rPr>
                        <a:t>i</a:t>
                      </a:r>
                      <a:r>
                        <a:rPr lang="ru-RU" sz="1200" dirty="0" err="1">
                          <a:effectLst/>
                        </a:rPr>
                        <a:t>ncoming</a:t>
                      </a:r>
                      <a:r>
                        <a:rPr lang="ru-RU" sz="1200" dirty="0">
                          <a:effectLst/>
                        </a:rPr>
                        <a:t> </a:t>
                      </a:r>
                      <a:r>
                        <a:rPr lang="ru-RU" sz="1200" dirty="0" err="1">
                          <a:effectLst/>
                        </a:rPr>
                        <a:t>flow</a:t>
                      </a:r>
                      <a:endParaRPr lang="ru-RU" sz="1200" dirty="0">
                        <a:effectLst/>
                        <a:latin typeface="Calibri"/>
                        <a:ea typeface="Calibri"/>
                        <a:cs typeface="Times New Roman"/>
                      </a:endParaRPr>
                    </a:p>
                  </a:txBody>
                  <a:tcPr marL="52505" marR="52505" marT="0" marB="0" anchor="ctr"/>
                </a:tc>
                <a:tc>
                  <a:txBody>
                    <a:bodyPr/>
                    <a:lstStyle/>
                    <a:p>
                      <a:pPr>
                        <a:lnSpc>
                          <a:spcPct val="100000"/>
                        </a:lnSpc>
                        <a:spcAft>
                          <a:spcPts val="0"/>
                        </a:spcAft>
                      </a:pPr>
                      <a:r>
                        <a:rPr lang="en-US" sz="1200" dirty="0">
                          <a:effectLst/>
                        </a:rPr>
                        <a:t>gas</a:t>
                      </a:r>
                      <a:r>
                        <a:rPr lang="ru-RU" sz="1200" dirty="0">
                          <a:effectLst/>
                        </a:rPr>
                        <a:t>/</a:t>
                      </a:r>
                      <a:r>
                        <a:rPr lang="en-US" sz="1200" dirty="0">
                          <a:effectLst/>
                        </a:rPr>
                        <a:t>liquid</a:t>
                      </a:r>
                      <a:endParaRPr lang="ru-RU" sz="1200" dirty="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dirty="0" err="1" smtClean="0">
                          <a:effectLst/>
                        </a:rPr>
                        <a:t>LHe</a:t>
                      </a:r>
                      <a:r>
                        <a:rPr lang="en-US" sz="1200" dirty="0" smtClean="0">
                          <a:effectLst/>
                        </a:rPr>
                        <a:t> (</a:t>
                      </a:r>
                      <a:r>
                        <a:rPr lang="en-US" sz="1200" dirty="0">
                          <a:effectLst/>
                        </a:rPr>
                        <a:t>saturated liquid)</a:t>
                      </a:r>
                      <a:endParaRPr lang="ru-RU" sz="1200" dirty="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dirty="0" err="1">
                          <a:effectLst/>
                        </a:rPr>
                        <a:t>GHe</a:t>
                      </a:r>
                      <a:endParaRPr lang="ru-RU" sz="1200" dirty="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dirty="0">
                          <a:effectLst/>
                        </a:rPr>
                        <a:t>-</a:t>
                      </a:r>
                      <a:endParaRPr lang="ru-RU" sz="1200" dirty="0">
                        <a:effectLst/>
                        <a:latin typeface="Calibri"/>
                        <a:ea typeface="Calibri"/>
                        <a:cs typeface="Times New Roman"/>
                      </a:endParaRPr>
                    </a:p>
                  </a:txBody>
                  <a:tcPr marL="52505" marR="52505" marT="0" marB="0" anchor="ctr"/>
                </a:tc>
              </a:tr>
              <a:tr h="226317">
                <a:tc vMerge="1">
                  <a:txBody>
                    <a:bodyPr/>
                    <a:lstStyle/>
                    <a:p>
                      <a:endParaRPr lang="ru-RU"/>
                    </a:p>
                  </a:txBody>
                  <a:tcPr/>
                </a:tc>
                <a:tc vMerge="1">
                  <a:txBody>
                    <a:bodyPr/>
                    <a:lstStyle/>
                    <a:p>
                      <a:endParaRPr lang="ru-RU"/>
                    </a:p>
                  </a:txBody>
                  <a:tcPr/>
                </a:tc>
                <a:tc>
                  <a:txBody>
                    <a:bodyPr/>
                    <a:lstStyle/>
                    <a:p>
                      <a:pPr>
                        <a:lnSpc>
                          <a:spcPct val="100000"/>
                        </a:lnSpc>
                        <a:spcAft>
                          <a:spcPts val="0"/>
                        </a:spcAft>
                      </a:pPr>
                      <a:r>
                        <a:rPr lang="en-US" sz="1200" dirty="0">
                          <a:effectLst/>
                        </a:rPr>
                        <a:t>flow</a:t>
                      </a:r>
                      <a:endParaRPr lang="ru-RU" sz="1200" dirty="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dirty="0">
                          <a:effectLst/>
                        </a:rPr>
                        <a:t>2.7</a:t>
                      </a:r>
                      <a:r>
                        <a:rPr lang="ru-RU" sz="1200" dirty="0">
                          <a:effectLst/>
                        </a:rPr>
                        <a:t>1</a:t>
                      </a:r>
                      <a:r>
                        <a:rPr lang="en-US" sz="1200" dirty="0">
                          <a:effectLst/>
                        </a:rPr>
                        <a:t> g/s (</a:t>
                      </a:r>
                      <a:r>
                        <a:rPr lang="ru-RU" sz="1200" dirty="0">
                          <a:effectLst/>
                        </a:rPr>
                        <a:t>81.3 </a:t>
                      </a:r>
                      <a:r>
                        <a:rPr lang="en-US" sz="1200" dirty="0">
                          <a:effectLst/>
                        </a:rPr>
                        <a:t>l/h)</a:t>
                      </a:r>
                      <a:endParaRPr lang="ru-RU" sz="1200" dirty="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dirty="0">
                          <a:effectLst/>
                        </a:rPr>
                        <a:t>2.</a:t>
                      </a:r>
                      <a:r>
                        <a:rPr lang="ru-RU" sz="1200" dirty="0">
                          <a:effectLst/>
                        </a:rPr>
                        <a:t>5 </a:t>
                      </a:r>
                      <a:r>
                        <a:rPr lang="en-US" sz="1200" dirty="0">
                          <a:effectLst/>
                        </a:rPr>
                        <a:t>g/s</a:t>
                      </a:r>
                      <a:r>
                        <a:rPr lang="ru-RU" sz="1200" dirty="0">
                          <a:effectLst/>
                        </a:rPr>
                        <a:t> (1 К/</a:t>
                      </a:r>
                      <a:r>
                        <a:rPr lang="en-US" sz="1200" dirty="0">
                          <a:effectLst/>
                        </a:rPr>
                        <a:t>h)</a:t>
                      </a:r>
                      <a:endParaRPr lang="ru-RU" sz="1200" dirty="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dirty="0">
                          <a:effectLst/>
                        </a:rPr>
                        <a:t>-</a:t>
                      </a:r>
                      <a:endParaRPr lang="ru-RU" sz="1200" dirty="0">
                        <a:effectLst/>
                        <a:latin typeface="Calibri"/>
                        <a:ea typeface="Calibri"/>
                        <a:cs typeface="Times New Roman"/>
                      </a:endParaRPr>
                    </a:p>
                  </a:txBody>
                  <a:tcPr marL="52505" marR="52505" marT="0" marB="0" anchor="ctr"/>
                </a:tc>
              </a:tr>
              <a:tr h="155729">
                <a:tc vMerge="1">
                  <a:txBody>
                    <a:bodyPr/>
                    <a:lstStyle/>
                    <a:p>
                      <a:endParaRPr lang="ru-RU"/>
                    </a:p>
                  </a:txBody>
                  <a:tcPr/>
                </a:tc>
                <a:tc vMerge="1">
                  <a:txBody>
                    <a:bodyPr/>
                    <a:lstStyle/>
                    <a:p>
                      <a:endParaRPr lang="ru-RU"/>
                    </a:p>
                  </a:txBody>
                  <a:tcPr/>
                </a:tc>
                <a:tc>
                  <a:txBody>
                    <a:bodyPr/>
                    <a:lstStyle/>
                    <a:p>
                      <a:pPr>
                        <a:lnSpc>
                          <a:spcPct val="100000"/>
                        </a:lnSpc>
                        <a:spcAft>
                          <a:spcPts val="0"/>
                        </a:spcAft>
                      </a:pPr>
                      <a:r>
                        <a:rPr lang="en-US" sz="1200">
                          <a:effectLst/>
                        </a:rPr>
                        <a:t>temperature</a:t>
                      </a:r>
                      <a:endParaRPr lang="ru-RU" sz="120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a:effectLst/>
                        </a:rPr>
                        <a:t>4.5 </a:t>
                      </a:r>
                      <a:r>
                        <a:rPr lang="ru-RU" sz="1200">
                          <a:effectLst/>
                        </a:rPr>
                        <a:t>К</a:t>
                      </a:r>
                      <a:endParaRPr lang="ru-RU" sz="120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dirty="0">
                          <a:effectLst/>
                        </a:rPr>
                        <a:t>300 – 4.5 </a:t>
                      </a:r>
                      <a:r>
                        <a:rPr lang="ru-RU" sz="1200" dirty="0">
                          <a:effectLst/>
                        </a:rPr>
                        <a:t>К</a:t>
                      </a:r>
                      <a:endParaRPr lang="ru-RU" sz="1200" dirty="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dirty="0">
                          <a:effectLst/>
                        </a:rPr>
                        <a:t>-</a:t>
                      </a:r>
                      <a:endParaRPr lang="ru-RU" sz="1200" dirty="0">
                        <a:effectLst/>
                        <a:latin typeface="Calibri"/>
                        <a:ea typeface="Calibri"/>
                        <a:cs typeface="Times New Roman"/>
                      </a:endParaRPr>
                    </a:p>
                  </a:txBody>
                  <a:tcPr marL="52505" marR="52505" marT="0" marB="0" anchor="ctr"/>
                </a:tc>
              </a:tr>
              <a:tr h="155729">
                <a:tc vMerge="1">
                  <a:txBody>
                    <a:bodyPr/>
                    <a:lstStyle/>
                    <a:p>
                      <a:endParaRPr lang="ru-RU"/>
                    </a:p>
                  </a:txBody>
                  <a:tcPr/>
                </a:tc>
                <a:tc vMerge="1">
                  <a:txBody>
                    <a:bodyPr/>
                    <a:lstStyle/>
                    <a:p>
                      <a:endParaRPr lang="ru-RU"/>
                    </a:p>
                  </a:txBody>
                  <a:tcPr/>
                </a:tc>
                <a:tc>
                  <a:txBody>
                    <a:bodyPr/>
                    <a:lstStyle/>
                    <a:p>
                      <a:pPr>
                        <a:lnSpc>
                          <a:spcPct val="100000"/>
                        </a:lnSpc>
                        <a:spcAft>
                          <a:spcPts val="0"/>
                        </a:spcAft>
                      </a:pPr>
                      <a:r>
                        <a:rPr lang="en-US" sz="1200">
                          <a:effectLst/>
                        </a:rPr>
                        <a:t>pressure</a:t>
                      </a:r>
                      <a:endParaRPr lang="ru-RU" sz="120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dirty="0">
                          <a:effectLst/>
                        </a:rPr>
                        <a:t>1.3 </a:t>
                      </a:r>
                      <a:r>
                        <a:rPr lang="en-US" sz="1200" dirty="0" err="1">
                          <a:effectLst/>
                        </a:rPr>
                        <a:t>bara</a:t>
                      </a:r>
                      <a:endParaRPr lang="ru-RU" sz="1200" dirty="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a:effectLst/>
                        </a:rPr>
                        <a:t>≤ 10 bara</a:t>
                      </a:r>
                      <a:endParaRPr lang="ru-RU" sz="120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a:effectLst/>
                        </a:rPr>
                        <a:t>-</a:t>
                      </a:r>
                      <a:endParaRPr lang="ru-RU" sz="1200">
                        <a:effectLst/>
                        <a:latin typeface="Calibri"/>
                        <a:ea typeface="Calibri"/>
                        <a:cs typeface="Times New Roman"/>
                      </a:endParaRPr>
                    </a:p>
                  </a:txBody>
                  <a:tcPr marL="52505" marR="52505" marT="0" marB="0" anchor="ctr"/>
                </a:tc>
              </a:tr>
              <a:tr h="155729">
                <a:tc vMerge="1">
                  <a:txBody>
                    <a:bodyPr/>
                    <a:lstStyle/>
                    <a:p>
                      <a:endParaRPr lang="ru-RU"/>
                    </a:p>
                  </a:txBody>
                  <a:tcPr/>
                </a:tc>
                <a:tc vMerge="1">
                  <a:txBody>
                    <a:bodyPr/>
                    <a:lstStyle/>
                    <a:p>
                      <a:endParaRPr lang="ru-RU"/>
                    </a:p>
                  </a:txBody>
                  <a:tcPr/>
                </a:tc>
                <a:tc>
                  <a:txBody>
                    <a:bodyPr/>
                    <a:lstStyle/>
                    <a:p>
                      <a:pPr>
                        <a:lnSpc>
                          <a:spcPct val="100000"/>
                        </a:lnSpc>
                        <a:spcAft>
                          <a:spcPts val="0"/>
                        </a:spcAft>
                      </a:pPr>
                      <a:r>
                        <a:rPr lang="en-US" sz="1200">
                          <a:effectLst/>
                        </a:rPr>
                        <a:t>vapor quality</a:t>
                      </a:r>
                      <a:endParaRPr lang="ru-RU" sz="120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a:effectLst/>
                        </a:rPr>
                        <a:t>&lt; 5 %</a:t>
                      </a:r>
                      <a:endParaRPr lang="ru-RU" sz="120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a:effectLst/>
                        </a:rPr>
                        <a:t>-</a:t>
                      </a:r>
                      <a:endParaRPr lang="ru-RU" sz="120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a:effectLst/>
                        </a:rPr>
                        <a:t>-</a:t>
                      </a:r>
                      <a:endParaRPr lang="ru-RU" sz="1200">
                        <a:effectLst/>
                        <a:latin typeface="Calibri"/>
                        <a:ea typeface="Calibri"/>
                        <a:cs typeface="Times New Roman"/>
                      </a:endParaRPr>
                    </a:p>
                  </a:txBody>
                  <a:tcPr marL="52505" marR="52505" marT="0" marB="0" anchor="ctr"/>
                </a:tc>
              </a:tr>
              <a:tr h="222972">
                <a:tc vMerge="1">
                  <a:txBody>
                    <a:bodyPr/>
                    <a:lstStyle/>
                    <a:p>
                      <a:endParaRPr lang="ru-RU"/>
                    </a:p>
                  </a:txBody>
                  <a:tcPr/>
                </a:tc>
                <a:tc rowSpan="4">
                  <a:txBody>
                    <a:bodyPr/>
                    <a:lstStyle/>
                    <a:p>
                      <a:pPr algn="ctr">
                        <a:lnSpc>
                          <a:spcPct val="100000"/>
                        </a:lnSpc>
                        <a:spcAft>
                          <a:spcPts val="0"/>
                        </a:spcAft>
                      </a:pPr>
                      <a:r>
                        <a:rPr lang="en-US" sz="1200" dirty="0">
                          <a:effectLst/>
                        </a:rPr>
                        <a:t>return </a:t>
                      </a:r>
                      <a:endParaRPr lang="ru-RU" sz="1200" dirty="0">
                        <a:effectLst/>
                      </a:endParaRPr>
                    </a:p>
                    <a:p>
                      <a:pPr algn="ctr">
                        <a:lnSpc>
                          <a:spcPct val="100000"/>
                        </a:lnSpc>
                        <a:spcAft>
                          <a:spcPts val="0"/>
                        </a:spcAft>
                      </a:pPr>
                      <a:r>
                        <a:rPr lang="en-US" sz="1200" dirty="0">
                          <a:effectLst/>
                        </a:rPr>
                        <a:t>flow</a:t>
                      </a:r>
                      <a:endParaRPr lang="ru-RU" sz="1200" dirty="0">
                        <a:effectLst/>
                        <a:latin typeface="Calibri"/>
                        <a:ea typeface="Calibri"/>
                        <a:cs typeface="Times New Roman"/>
                      </a:endParaRPr>
                    </a:p>
                  </a:txBody>
                  <a:tcPr marL="52505" marR="52505" marT="0" marB="0" anchor="ctr"/>
                </a:tc>
                <a:tc>
                  <a:txBody>
                    <a:bodyPr/>
                    <a:lstStyle/>
                    <a:p>
                      <a:pPr>
                        <a:lnSpc>
                          <a:spcPct val="100000"/>
                        </a:lnSpc>
                        <a:spcAft>
                          <a:spcPts val="0"/>
                        </a:spcAft>
                      </a:pPr>
                      <a:r>
                        <a:rPr lang="en-US" sz="1200" dirty="0">
                          <a:effectLst/>
                        </a:rPr>
                        <a:t>gas/liquid</a:t>
                      </a:r>
                      <a:endParaRPr lang="ru-RU" sz="1200" dirty="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dirty="0">
                          <a:effectLst/>
                        </a:rPr>
                        <a:t> </a:t>
                      </a:r>
                      <a:r>
                        <a:rPr lang="en-US" sz="1200" dirty="0" err="1" smtClean="0">
                          <a:effectLst/>
                        </a:rPr>
                        <a:t>GHe</a:t>
                      </a:r>
                      <a:r>
                        <a:rPr lang="en-US" sz="1200" dirty="0" smtClean="0">
                          <a:effectLst/>
                        </a:rPr>
                        <a:t> (saturated </a:t>
                      </a:r>
                      <a:r>
                        <a:rPr lang="en-US" sz="1200" dirty="0">
                          <a:effectLst/>
                        </a:rPr>
                        <a:t>vapor)</a:t>
                      </a:r>
                      <a:endParaRPr lang="ru-RU" sz="1200" dirty="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a:effectLst/>
                        </a:rPr>
                        <a:t>GHe</a:t>
                      </a:r>
                      <a:endParaRPr lang="ru-RU" sz="120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a:effectLst/>
                        </a:rPr>
                        <a:t>-</a:t>
                      </a:r>
                      <a:endParaRPr lang="ru-RU" sz="1200">
                        <a:effectLst/>
                        <a:latin typeface="Calibri"/>
                        <a:ea typeface="Calibri"/>
                        <a:cs typeface="Times New Roman"/>
                      </a:endParaRPr>
                    </a:p>
                  </a:txBody>
                  <a:tcPr marL="52505" marR="52505" marT="0" marB="0" anchor="ctr"/>
                </a:tc>
              </a:tr>
              <a:tr h="215373">
                <a:tc vMerge="1">
                  <a:txBody>
                    <a:bodyPr/>
                    <a:lstStyle/>
                    <a:p>
                      <a:endParaRPr lang="ru-RU"/>
                    </a:p>
                  </a:txBody>
                  <a:tcPr/>
                </a:tc>
                <a:tc vMerge="1">
                  <a:txBody>
                    <a:bodyPr/>
                    <a:lstStyle/>
                    <a:p>
                      <a:endParaRPr lang="ru-RU"/>
                    </a:p>
                  </a:txBody>
                  <a:tcPr/>
                </a:tc>
                <a:tc>
                  <a:txBody>
                    <a:bodyPr/>
                    <a:lstStyle/>
                    <a:p>
                      <a:pPr>
                        <a:lnSpc>
                          <a:spcPct val="100000"/>
                        </a:lnSpc>
                        <a:spcAft>
                          <a:spcPts val="0"/>
                        </a:spcAft>
                      </a:pPr>
                      <a:r>
                        <a:rPr lang="en-US" sz="1200" dirty="0">
                          <a:effectLst/>
                        </a:rPr>
                        <a:t>flow</a:t>
                      </a:r>
                      <a:endParaRPr lang="ru-RU" sz="1200" dirty="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ru-RU" sz="1200">
                          <a:effectLst/>
                        </a:rPr>
                        <a:t>2.14 </a:t>
                      </a:r>
                      <a:r>
                        <a:rPr lang="en-US" sz="1200">
                          <a:effectLst/>
                        </a:rPr>
                        <a:t>g</a:t>
                      </a:r>
                      <a:r>
                        <a:rPr lang="ru-RU" sz="1200">
                          <a:effectLst/>
                        </a:rPr>
                        <a:t>/</a:t>
                      </a:r>
                      <a:r>
                        <a:rPr lang="en-US" sz="1200">
                          <a:effectLst/>
                        </a:rPr>
                        <a:t>s</a:t>
                      </a:r>
                      <a:endParaRPr lang="ru-RU" sz="120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a:effectLst/>
                        </a:rPr>
                        <a:t>2.</a:t>
                      </a:r>
                      <a:r>
                        <a:rPr lang="ru-RU" sz="1200">
                          <a:effectLst/>
                        </a:rPr>
                        <a:t>5 </a:t>
                      </a:r>
                      <a:r>
                        <a:rPr lang="en-US" sz="1200">
                          <a:effectLst/>
                        </a:rPr>
                        <a:t>g/s</a:t>
                      </a:r>
                      <a:r>
                        <a:rPr lang="ru-RU" sz="1200">
                          <a:effectLst/>
                        </a:rPr>
                        <a:t> (1 К/</a:t>
                      </a:r>
                      <a:r>
                        <a:rPr lang="en-US" sz="1200">
                          <a:effectLst/>
                        </a:rPr>
                        <a:t>h)</a:t>
                      </a:r>
                      <a:endParaRPr lang="ru-RU" sz="120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a:effectLst/>
                        </a:rPr>
                        <a:t>-</a:t>
                      </a:r>
                      <a:endParaRPr lang="ru-RU" sz="1200">
                        <a:effectLst/>
                        <a:latin typeface="Calibri"/>
                        <a:ea typeface="Calibri"/>
                        <a:cs typeface="Times New Roman"/>
                      </a:endParaRPr>
                    </a:p>
                  </a:txBody>
                  <a:tcPr marL="52505" marR="52505" marT="0" marB="0" anchor="ctr"/>
                </a:tc>
              </a:tr>
              <a:tr h="155729">
                <a:tc vMerge="1">
                  <a:txBody>
                    <a:bodyPr/>
                    <a:lstStyle/>
                    <a:p>
                      <a:endParaRPr lang="ru-RU"/>
                    </a:p>
                  </a:txBody>
                  <a:tcPr/>
                </a:tc>
                <a:tc vMerge="1">
                  <a:txBody>
                    <a:bodyPr/>
                    <a:lstStyle/>
                    <a:p>
                      <a:endParaRPr lang="ru-RU"/>
                    </a:p>
                  </a:txBody>
                  <a:tcPr/>
                </a:tc>
                <a:tc>
                  <a:txBody>
                    <a:bodyPr/>
                    <a:lstStyle/>
                    <a:p>
                      <a:pPr>
                        <a:lnSpc>
                          <a:spcPct val="100000"/>
                        </a:lnSpc>
                        <a:spcAft>
                          <a:spcPts val="0"/>
                        </a:spcAft>
                      </a:pPr>
                      <a:r>
                        <a:rPr lang="en-US" sz="1200" dirty="0">
                          <a:effectLst/>
                        </a:rPr>
                        <a:t>temperature</a:t>
                      </a:r>
                      <a:endParaRPr lang="ru-RU" sz="1200" dirty="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dirty="0">
                          <a:effectLst/>
                        </a:rPr>
                        <a:t>4.45 </a:t>
                      </a:r>
                      <a:r>
                        <a:rPr lang="ru-RU" sz="1200" dirty="0">
                          <a:effectLst/>
                        </a:rPr>
                        <a:t>К</a:t>
                      </a:r>
                      <a:endParaRPr lang="ru-RU" sz="1200" dirty="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a:effectLst/>
                        </a:rPr>
                        <a:t>300 – 4.5 </a:t>
                      </a:r>
                      <a:r>
                        <a:rPr lang="ru-RU" sz="1200">
                          <a:effectLst/>
                        </a:rPr>
                        <a:t>К</a:t>
                      </a:r>
                      <a:endParaRPr lang="ru-RU" sz="120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a:effectLst/>
                        </a:rPr>
                        <a:t>-</a:t>
                      </a:r>
                      <a:endParaRPr lang="ru-RU" sz="1200">
                        <a:effectLst/>
                        <a:latin typeface="Calibri"/>
                        <a:ea typeface="Calibri"/>
                        <a:cs typeface="Times New Roman"/>
                      </a:endParaRPr>
                    </a:p>
                  </a:txBody>
                  <a:tcPr marL="52505" marR="52505" marT="0" marB="0" anchor="ctr"/>
                </a:tc>
              </a:tr>
              <a:tr h="155729">
                <a:tc vMerge="1">
                  <a:txBody>
                    <a:bodyPr/>
                    <a:lstStyle/>
                    <a:p>
                      <a:endParaRPr lang="ru-RU"/>
                    </a:p>
                  </a:txBody>
                  <a:tcPr/>
                </a:tc>
                <a:tc vMerge="1">
                  <a:txBody>
                    <a:bodyPr/>
                    <a:lstStyle/>
                    <a:p>
                      <a:endParaRPr lang="ru-RU"/>
                    </a:p>
                  </a:txBody>
                  <a:tcPr/>
                </a:tc>
                <a:tc>
                  <a:txBody>
                    <a:bodyPr/>
                    <a:lstStyle/>
                    <a:p>
                      <a:pPr>
                        <a:lnSpc>
                          <a:spcPct val="100000"/>
                        </a:lnSpc>
                        <a:spcAft>
                          <a:spcPts val="0"/>
                        </a:spcAft>
                      </a:pPr>
                      <a:r>
                        <a:rPr lang="en-US" sz="1200" dirty="0">
                          <a:effectLst/>
                        </a:rPr>
                        <a:t>pressure</a:t>
                      </a:r>
                      <a:endParaRPr lang="ru-RU" sz="1200" dirty="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dirty="0">
                          <a:effectLst/>
                        </a:rPr>
                        <a:t>1.25 </a:t>
                      </a:r>
                      <a:r>
                        <a:rPr lang="en-US" sz="1200" dirty="0" err="1">
                          <a:effectLst/>
                        </a:rPr>
                        <a:t>bara</a:t>
                      </a:r>
                      <a:endParaRPr lang="ru-RU" sz="1200" dirty="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a:effectLst/>
                        </a:rPr>
                        <a:t>≈ 1.5 bara</a:t>
                      </a:r>
                      <a:endParaRPr lang="ru-RU" sz="120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a:effectLst/>
                        </a:rPr>
                        <a:t>-</a:t>
                      </a:r>
                      <a:endParaRPr lang="ru-RU" sz="1200">
                        <a:effectLst/>
                        <a:latin typeface="Calibri"/>
                        <a:ea typeface="Calibri"/>
                        <a:cs typeface="Times New Roman"/>
                      </a:endParaRPr>
                    </a:p>
                  </a:txBody>
                  <a:tcPr marL="52505" marR="52505" marT="0" marB="0" anchor="ctr"/>
                </a:tc>
              </a:tr>
              <a:tr h="155729">
                <a:tc rowSpan="4">
                  <a:txBody>
                    <a:bodyPr/>
                    <a:lstStyle/>
                    <a:p>
                      <a:pPr>
                        <a:lnSpc>
                          <a:spcPct val="100000"/>
                        </a:lnSpc>
                        <a:spcAft>
                          <a:spcPts val="0"/>
                        </a:spcAft>
                      </a:pPr>
                      <a:r>
                        <a:rPr lang="en-US" sz="1400" b="1" dirty="0">
                          <a:effectLst/>
                        </a:rPr>
                        <a:t>Current leads</a:t>
                      </a:r>
                      <a:endParaRPr lang="ru-RU" sz="1400" b="1" dirty="0">
                        <a:effectLst/>
                        <a:latin typeface="Calibri"/>
                        <a:ea typeface="Calibri"/>
                        <a:cs typeface="Times New Roman"/>
                      </a:endParaRPr>
                    </a:p>
                  </a:txBody>
                  <a:tcPr marL="52505" marR="52505" marT="0" marB="0" anchor="ctr"/>
                </a:tc>
                <a:tc rowSpan="4">
                  <a:txBody>
                    <a:bodyPr/>
                    <a:lstStyle/>
                    <a:p>
                      <a:pPr algn="ctr">
                        <a:lnSpc>
                          <a:spcPct val="100000"/>
                        </a:lnSpc>
                        <a:spcAft>
                          <a:spcPts val="0"/>
                        </a:spcAft>
                      </a:pPr>
                      <a:r>
                        <a:rPr lang="ru-RU" sz="1200" strike="sngStrike">
                          <a:effectLst/>
                        </a:rPr>
                        <a:t>-</a:t>
                      </a:r>
                      <a:endParaRPr lang="ru-RU" sz="1200">
                        <a:effectLst/>
                        <a:latin typeface="Calibri"/>
                        <a:ea typeface="Calibri"/>
                        <a:cs typeface="Times New Roman"/>
                      </a:endParaRPr>
                    </a:p>
                  </a:txBody>
                  <a:tcPr marL="52505" marR="52505" marT="0" marB="0" anchor="ctr"/>
                </a:tc>
                <a:tc>
                  <a:txBody>
                    <a:bodyPr/>
                    <a:lstStyle/>
                    <a:p>
                      <a:pPr>
                        <a:lnSpc>
                          <a:spcPct val="100000"/>
                        </a:lnSpc>
                        <a:spcAft>
                          <a:spcPts val="0"/>
                        </a:spcAft>
                      </a:pPr>
                      <a:r>
                        <a:rPr lang="en-US" sz="1200">
                          <a:effectLst/>
                        </a:rPr>
                        <a:t>gas/liquid</a:t>
                      </a:r>
                      <a:endParaRPr lang="ru-RU" sz="120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dirty="0" err="1">
                          <a:effectLst/>
                        </a:rPr>
                        <a:t>GHe</a:t>
                      </a:r>
                      <a:endParaRPr lang="ru-RU" sz="1200" dirty="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a:effectLst/>
                        </a:rPr>
                        <a:t>-</a:t>
                      </a:r>
                      <a:endParaRPr lang="ru-RU" sz="120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a:effectLst/>
                        </a:rPr>
                        <a:t>GHe</a:t>
                      </a:r>
                      <a:endParaRPr lang="ru-RU" sz="1200">
                        <a:effectLst/>
                        <a:latin typeface="Calibri"/>
                        <a:ea typeface="Calibri"/>
                        <a:cs typeface="Times New Roman"/>
                      </a:endParaRPr>
                    </a:p>
                  </a:txBody>
                  <a:tcPr marL="52505" marR="52505" marT="0" marB="0" anchor="ctr"/>
                </a:tc>
              </a:tr>
              <a:tr h="212027">
                <a:tc vMerge="1">
                  <a:txBody>
                    <a:bodyPr/>
                    <a:lstStyle/>
                    <a:p>
                      <a:endParaRPr lang="ru-RU"/>
                    </a:p>
                  </a:txBody>
                  <a:tcPr/>
                </a:tc>
                <a:tc vMerge="1">
                  <a:txBody>
                    <a:bodyPr/>
                    <a:lstStyle/>
                    <a:p>
                      <a:endParaRPr lang="ru-RU"/>
                    </a:p>
                  </a:txBody>
                  <a:tcPr/>
                </a:tc>
                <a:tc>
                  <a:txBody>
                    <a:bodyPr/>
                    <a:lstStyle/>
                    <a:p>
                      <a:pPr>
                        <a:lnSpc>
                          <a:spcPct val="100000"/>
                        </a:lnSpc>
                        <a:spcAft>
                          <a:spcPts val="0"/>
                        </a:spcAft>
                      </a:pPr>
                      <a:r>
                        <a:rPr lang="en-US" sz="1200" dirty="0">
                          <a:effectLst/>
                        </a:rPr>
                        <a:t>flow</a:t>
                      </a:r>
                      <a:endParaRPr lang="ru-RU" sz="1200" dirty="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dirty="0">
                          <a:effectLst/>
                        </a:rPr>
                        <a:t>0.57 g/s (17 l/h)</a:t>
                      </a:r>
                      <a:endParaRPr lang="ru-RU" sz="1200" dirty="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dirty="0">
                          <a:effectLst/>
                        </a:rPr>
                        <a:t>-</a:t>
                      </a:r>
                      <a:endParaRPr lang="ru-RU" sz="1200" dirty="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dirty="0">
                          <a:effectLst/>
                        </a:rPr>
                        <a:t>0.5</a:t>
                      </a:r>
                      <a:r>
                        <a:rPr lang="ru-RU" sz="1200" dirty="0">
                          <a:effectLst/>
                        </a:rPr>
                        <a:t>7  </a:t>
                      </a:r>
                      <a:r>
                        <a:rPr lang="en-US" sz="1200" dirty="0">
                          <a:effectLst/>
                        </a:rPr>
                        <a:t>g/s (17 l/h)</a:t>
                      </a:r>
                      <a:endParaRPr lang="ru-RU" sz="1200" dirty="0">
                        <a:effectLst/>
                        <a:latin typeface="Calibri"/>
                        <a:ea typeface="Calibri"/>
                        <a:cs typeface="Times New Roman"/>
                      </a:endParaRPr>
                    </a:p>
                  </a:txBody>
                  <a:tcPr marL="52505" marR="52505" marT="0" marB="0" anchor="ctr"/>
                </a:tc>
              </a:tr>
              <a:tr h="155729">
                <a:tc vMerge="1">
                  <a:txBody>
                    <a:bodyPr/>
                    <a:lstStyle/>
                    <a:p>
                      <a:endParaRPr lang="ru-RU"/>
                    </a:p>
                  </a:txBody>
                  <a:tcPr/>
                </a:tc>
                <a:tc vMerge="1">
                  <a:txBody>
                    <a:bodyPr/>
                    <a:lstStyle/>
                    <a:p>
                      <a:endParaRPr lang="ru-RU"/>
                    </a:p>
                  </a:txBody>
                  <a:tcPr/>
                </a:tc>
                <a:tc>
                  <a:txBody>
                    <a:bodyPr/>
                    <a:lstStyle/>
                    <a:p>
                      <a:pPr>
                        <a:lnSpc>
                          <a:spcPct val="100000"/>
                        </a:lnSpc>
                        <a:spcAft>
                          <a:spcPts val="0"/>
                        </a:spcAft>
                      </a:pPr>
                      <a:r>
                        <a:rPr lang="en-US" sz="1200">
                          <a:effectLst/>
                        </a:rPr>
                        <a:t>temperature</a:t>
                      </a:r>
                      <a:endParaRPr lang="ru-RU" sz="120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dirty="0">
                          <a:effectLst/>
                        </a:rPr>
                        <a:t>≈ 300 </a:t>
                      </a:r>
                      <a:r>
                        <a:rPr lang="ru-RU" sz="1200" dirty="0">
                          <a:effectLst/>
                        </a:rPr>
                        <a:t>К</a:t>
                      </a:r>
                      <a:endParaRPr lang="ru-RU" sz="1200" dirty="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a:effectLst/>
                        </a:rPr>
                        <a:t>-</a:t>
                      </a:r>
                      <a:endParaRPr lang="ru-RU" sz="120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a:effectLst/>
                        </a:rPr>
                        <a:t>≈ 300 </a:t>
                      </a:r>
                      <a:r>
                        <a:rPr lang="ru-RU" sz="1200">
                          <a:effectLst/>
                        </a:rPr>
                        <a:t>К</a:t>
                      </a:r>
                      <a:endParaRPr lang="ru-RU" sz="1200">
                        <a:effectLst/>
                        <a:latin typeface="Calibri"/>
                        <a:ea typeface="Calibri"/>
                        <a:cs typeface="Times New Roman"/>
                      </a:endParaRPr>
                    </a:p>
                  </a:txBody>
                  <a:tcPr marL="52505" marR="52505" marT="0" marB="0" anchor="ctr"/>
                </a:tc>
              </a:tr>
              <a:tr h="155729">
                <a:tc vMerge="1">
                  <a:txBody>
                    <a:bodyPr/>
                    <a:lstStyle/>
                    <a:p>
                      <a:endParaRPr lang="ru-RU"/>
                    </a:p>
                  </a:txBody>
                  <a:tcPr/>
                </a:tc>
                <a:tc vMerge="1">
                  <a:txBody>
                    <a:bodyPr/>
                    <a:lstStyle/>
                    <a:p>
                      <a:endParaRPr lang="ru-RU"/>
                    </a:p>
                  </a:txBody>
                  <a:tcPr/>
                </a:tc>
                <a:tc>
                  <a:txBody>
                    <a:bodyPr/>
                    <a:lstStyle/>
                    <a:p>
                      <a:pPr>
                        <a:lnSpc>
                          <a:spcPct val="100000"/>
                        </a:lnSpc>
                        <a:spcAft>
                          <a:spcPts val="0"/>
                        </a:spcAft>
                      </a:pPr>
                      <a:r>
                        <a:rPr lang="en-US" sz="1200">
                          <a:effectLst/>
                        </a:rPr>
                        <a:t>pressure</a:t>
                      </a:r>
                      <a:endParaRPr lang="ru-RU" sz="120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dirty="0">
                          <a:effectLst/>
                        </a:rPr>
                        <a:t>1.25 </a:t>
                      </a:r>
                      <a:r>
                        <a:rPr lang="en-US" sz="1200" dirty="0" err="1">
                          <a:effectLst/>
                        </a:rPr>
                        <a:t>bara</a:t>
                      </a:r>
                      <a:endParaRPr lang="ru-RU" sz="1200" dirty="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a:effectLst/>
                        </a:rPr>
                        <a:t>-</a:t>
                      </a:r>
                      <a:endParaRPr lang="ru-RU" sz="120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a:effectLst/>
                        </a:rPr>
                        <a:t>1.25 bara</a:t>
                      </a:r>
                      <a:endParaRPr lang="ru-RU" sz="1200">
                        <a:effectLst/>
                        <a:latin typeface="Calibri"/>
                        <a:ea typeface="Calibri"/>
                        <a:cs typeface="Times New Roman"/>
                      </a:endParaRPr>
                    </a:p>
                  </a:txBody>
                  <a:tcPr marL="52505" marR="52505" marT="0" marB="0" anchor="ctr"/>
                </a:tc>
              </a:tr>
              <a:tr h="155729">
                <a:tc rowSpan="8">
                  <a:txBody>
                    <a:bodyPr/>
                    <a:lstStyle/>
                    <a:p>
                      <a:pPr>
                        <a:lnSpc>
                          <a:spcPct val="100000"/>
                        </a:lnSpc>
                        <a:spcAft>
                          <a:spcPts val="0"/>
                        </a:spcAft>
                      </a:pPr>
                      <a:r>
                        <a:rPr lang="en-US" sz="1400" b="1" dirty="0">
                          <a:effectLst/>
                        </a:rPr>
                        <a:t>Thermal shield</a:t>
                      </a:r>
                      <a:endParaRPr lang="ru-RU" sz="1400" b="1" dirty="0">
                        <a:effectLst/>
                      </a:endParaRPr>
                    </a:p>
                    <a:p>
                      <a:pPr>
                        <a:lnSpc>
                          <a:spcPct val="100000"/>
                        </a:lnSpc>
                        <a:spcAft>
                          <a:spcPts val="0"/>
                        </a:spcAft>
                      </a:pPr>
                      <a:r>
                        <a:rPr lang="en-US" sz="1400" b="1" dirty="0">
                          <a:effectLst/>
                        </a:rPr>
                        <a:t> </a:t>
                      </a:r>
                      <a:endParaRPr lang="ru-RU" sz="1400" b="1" dirty="0">
                        <a:effectLst/>
                        <a:latin typeface="Calibri"/>
                        <a:ea typeface="Calibri"/>
                        <a:cs typeface="Times New Roman"/>
                      </a:endParaRPr>
                    </a:p>
                  </a:txBody>
                  <a:tcPr marL="52505" marR="52505" marT="0" marB="0" anchor="ctr"/>
                </a:tc>
                <a:tc rowSpan="4">
                  <a:txBody>
                    <a:bodyPr/>
                    <a:lstStyle/>
                    <a:p>
                      <a:pPr algn="ctr">
                        <a:lnSpc>
                          <a:spcPct val="100000"/>
                        </a:lnSpc>
                        <a:spcAft>
                          <a:spcPts val="0"/>
                        </a:spcAft>
                      </a:pPr>
                      <a:r>
                        <a:rPr lang="en-US" sz="1200">
                          <a:effectLst/>
                        </a:rPr>
                        <a:t>incoming flow</a:t>
                      </a:r>
                      <a:endParaRPr lang="ru-RU" sz="1200">
                        <a:effectLst/>
                        <a:latin typeface="Calibri"/>
                        <a:ea typeface="Calibri"/>
                        <a:cs typeface="Times New Roman"/>
                      </a:endParaRPr>
                    </a:p>
                  </a:txBody>
                  <a:tcPr marL="52505" marR="52505" marT="0" marB="0" anchor="ctr"/>
                </a:tc>
                <a:tc>
                  <a:txBody>
                    <a:bodyPr/>
                    <a:lstStyle/>
                    <a:p>
                      <a:pPr>
                        <a:lnSpc>
                          <a:spcPct val="100000"/>
                        </a:lnSpc>
                        <a:spcAft>
                          <a:spcPts val="0"/>
                        </a:spcAft>
                      </a:pPr>
                      <a:r>
                        <a:rPr lang="en-US" sz="1200">
                          <a:effectLst/>
                        </a:rPr>
                        <a:t>gas/liquid</a:t>
                      </a:r>
                      <a:endParaRPr lang="ru-RU" sz="120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dirty="0" err="1">
                          <a:effectLst/>
                        </a:rPr>
                        <a:t>GHe</a:t>
                      </a:r>
                      <a:endParaRPr lang="ru-RU" sz="1200" dirty="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a:effectLst/>
                        </a:rPr>
                        <a:t>GHe</a:t>
                      </a:r>
                      <a:endParaRPr lang="ru-RU" sz="120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ru-RU" sz="1200">
                          <a:effectLst/>
                        </a:rPr>
                        <a:t>-</a:t>
                      </a:r>
                      <a:endParaRPr lang="ru-RU" sz="1200">
                        <a:effectLst/>
                        <a:latin typeface="Calibri"/>
                        <a:ea typeface="Calibri"/>
                        <a:cs typeface="Times New Roman"/>
                      </a:endParaRPr>
                    </a:p>
                  </a:txBody>
                  <a:tcPr marL="52505" marR="52505" marT="0" marB="0" anchor="ctr"/>
                </a:tc>
              </a:tr>
              <a:tr h="186874">
                <a:tc vMerge="1">
                  <a:txBody>
                    <a:bodyPr/>
                    <a:lstStyle/>
                    <a:p>
                      <a:endParaRPr lang="ru-RU"/>
                    </a:p>
                  </a:txBody>
                  <a:tcPr/>
                </a:tc>
                <a:tc vMerge="1">
                  <a:txBody>
                    <a:bodyPr/>
                    <a:lstStyle/>
                    <a:p>
                      <a:endParaRPr lang="ru-RU"/>
                    </a:p>
                  </a:txBody>
                  <a:tcPr/>
                </a:tc>
                <a:tc>
                  <a:txBody>
                    <a:bodyPr/>
                    <a:lstStyle/>
                    <a:p>
                      <a:pPr>
                        <a:lnSpc>
                          <a:spcPct val="100000"/>
                        </a:lnSpc>
                        <a:spcAft>
                          <a:spcPts val="0"/>
                        </a:spcAft>
                      </a:pPr>
                      <a:r>
                        <a:rPr lang="en-US" sz="1200">
                          <a:effectLst/>
                        </a:rPr>
                        <a:t>flow</a:t>
                      </a:r>
                      <a:endParaRPr lang="ru-RU" sz="120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dirty="0">
                          <a:effectLst/>
                        </a:rPr>
                        <a:t>2.</a:t>
                      </a:r>
                      <a:r>
                        <a:rPr lang="ru-RU" sz="1200" dirty="0">
                          <a:effectLst/>
                        </a:rPr>
                        <a:t>1 </a:t>
                      </a:r>
                      <a:r>
                        <a:rPr lang="en-US" sz="1200" dirty="0">
                          <a:effectLst/>
                        </a:rPr>
                        <a:t>g/s</a:t>
                      </a:r>
                      <a:endParaRPr lang="ru-RU" sz="1200" dirty="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dirty="0">
                          <a:effectLst/>
                        </a:rPr>
                        <a:t>-  *</a:t>
                      </a:r>
                      <a:endParaRPr lang="ru-RU" sz="1200" dirty="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a:effectLst/>
                        </a:rPr>
                        <a:t>-</a:t>
                      </a:r>
                      <a:endParaRPr lang="ru-RU" sz="1200">
                        <a:effectLst/>
                        <a:latin typeface="Calibri"/>
                        <a:ea typeface="Calibri"/>
                        <a:cs typeface="Times New Roman"/>
                      </a:endParaRPr>
                    </a:p>
                  </a:txBody>
                  <a:tcPr marL="52505" marR="52505" marT="0" marB="0" anchor="ctr"/>
                </a:tc>
              </a:tr>
              <a:tr h="155729">
                <a:tc vMerge="1">
                  <a:txBody>
                    <a:bodyPr/>
                    <a:lstStyle/>
                    <a:p>
                      <a:endParaRPr lang="ru-RU"/>
                    </a:p>
                  </a:txBody>
                  <a:tcPr/>
                </a:tc>
                <a:tc vMerge="1">
                  <a:txBody>
                    <a:bodyPr/>
                    <a:lstStyle/>
                    <a:p>
                      <a:endParaRPr lang="ru-RU"/>
                    </a:p>
                  </a:txBody>
                  <a:tcPr/>
                </a:tc>
                <a:tc>
                  <a:txBody>
                    <a:bodyPr/>
                    <a:lstStyle/>
                    <a:p>
                      <a:pPr>
                        <a:lnSpc>
                          <a:spcPct val="100000"/>
                        </a:lnSpc>
                        <a:spcAft>
                          <a:spcPts val="0"/>
                        </a:spcAft>
                      </a:pPr>
                      <a:r>
                        <a:rPr lang="en-US" sz="1200">
                          <a:effectLst/>
                        </a:rPr>
                        <a:t>temperature</a:t>
                      </a:r>
                      <a:endParaRPr lang="ru-RU" sz="120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dirty="0">
                          <a:effectLst/>
                        </a:rPr>
                        <a:t>40 </a:t>
                      </a:r>
                      <a:r>
                        <a:rPr lang="ru-RU" sz="1200" dirty="0">
                          <a:effectLst/>
                        </a:rPr>
                        <a:t>К</a:t>
                      </a:r>
                      <a:endParaRPr lang="ru-RU" sz="1200" dirty="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dirty="0">
                          <a:effectLst/>
                        </a:rPr>
                        <a:t>300 – 40 </a:t>
                      </a:r>
                      <a:r>
                        <a:rPr lang="ru-RU" sz="1200" dirty="0">
                          <a:effectLst/>
                        </a:rPr>
                        <a:t>К</a:t>
                      </a:r>
                      <a:endParaRPr lang="ru-RU" sz="1200" dirty="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a:effectLst/>
                        </a:rPr>
                        <a:t>-</a:t>
                      </a:r>
                      <a:endParaRPr lang="ru-RU" sz="1200">
                        <a:effectLst/>
                        <a:latin typeface="Calibri"/>
                        <a:ea typeface="Calibri"/>
                        <a:cs typeface="Times New Roman"/>
                      </a:endParaRPr>
                    </a:p>
                  </a:txBody>
                  <a:tcPr marL="52505" marR="52505" marT="0" marB="0" anchor="ctr"/>
                </a:tc>
              </a:tr>
              <a:tr h="155729">
                <a:tc vMerge="1">
                  <a:txBody>
                    <a:bodyPr/>
                    <a:lstStyle/>
                    <a:p>
                      <a:endParaRPr lang="ru-RU"/>
                    </a:p>
                  </a:txBody>
                  <a:tcPr/>
                </a:tc>
                <a:tc vMerge="1">
                  <a:txBody>
                    <a:bodyPr/>
                    <a:lstStyle/>
                    <a:p>
                      <a:endParaRPr lang="ru-RU"/>
                    </a:p>
                  </a:txBody>
                  <a:tcPr/>
                </a:tc>
                <a:tc>
                  <a:txBody>
                    <a:bodyPr/>
                    <a:lstStyle/>
                    <a:p>
                      <a:pPr>
                        <a:lnSpc>
                          <a:spcPct val="100000"/>
                        </a:lnSpc>
                        <a:spcAft>
                          <a:spcPts val="0"/>
                        </a:spcAft>
                      </a:pPr>
                      <a:r>
                        <a:rPr lang="en-US" sz="1200">
                          <a:effectLst/>
                        </a:rPr>
                        <a:t>pressure</a:t>
                      </a:r>
                      <a:endParaRPr lang="ru-RU" sz="120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dirty="0">
                          <a:effectLst/>
                        </a:rPr>
                        <a:t>2  </a:t>
                      </a:r>
                      <a:r>
                        <a:rPr lang="en-US" sz="1200" dirty="0" err="1">
                          <a:effectLst/>
                        </a:rPr>
                        <a:t>bara</a:t>
                      </a:r>
                      <a:endParaRPr lang="ru-RU" sz="1200" dirty="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dirty="0">
                          <a:effectLst/>
                        </a:rPr>
                        <a:t>6 </a:t>
                      </a:r>
                      <a:r>
                        <a:rPr lang="en-US" sz="1200" dirty="0" err="1">
                          <a:effectLst/>
                        </a:rPr>
                        <a:t>bara</a:t>
                      </a:r>
                      <a:endParaRPr lang="ru-RU" sz="1200" dirty="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a:effectLst/>
                        </a:rPr>
                        <a:t>-</a:t>
                      </a:r>
                      <a:endParaRPr lang="ru-RU" sz="1200">
                        <a:effectLst/>
                        <a:latin typeface="Calibri"/>
                        <a:ea typeface="Calibri"/>
                        <a:cs typeface="Times New Roman"/>
                      </a:endParaRPr>
                    </a:p>
                  </a:txBody>
                  <a:tcPr marL="52505" marR="52505" marT="0" marB="0" anchor="ctr"/>
                </a:tc>
              </a:tr>
              <a:tr h="155729">
                <a:tc vMerge="1">
                  <a:txBody>
                    <a:bodyPr/>
                    <a:lstStyle/>
                    <a:p>
                      <a:endParaRPr lang="ru-RU"/>
                    </a:p>
                  </a:txBody>
                  <a:tcPr/>
                </a:tc>
                <a:tc rowSpan="4">
                  <a:txBody>
                    <a:bodyPr/>
                    <a:lstStyle/>
                    <a:p>
                      <a:pPr algn="ctr">
                        <a:lnSpc>
                          <a:spcPct val="100000"/>
                        </a:lnSpc>
                        <a:spcAft>
                          <a:spcPts val="0"/>
                        </a:spcAft>
                      </a:pPr>
                      <a:r>
                        <a:rPr lang="en-US" sz="1200">
                          <a:effectLst/>
                        </a:rPr>
                        <a:t>return </a:t>
                      </a:r>
                      <a:endParaRPr lang="ru-RU" sz="1200">
                        <a:effectLst/>
                      </a:endParaRPr>
                    </a:p>
                    <a:p>
                      <a:pPr algn="ctr">
                        <a:lnSpc>
                          <a:spcPct val="100000"/>
                        </a:lnSpc>
                        <a:spcAft>
                          <a:spcPts val="0"/>
                        </a:spcAft>
                      </a:pPr>
                      <a:r>
                        <a:rPr lang="en-US" sz="1200">
                          <a:effectLst/>
                        </a:rPr>
                        <a:t>flow</a:t>
                      </a:r>
                      <a:endParaRPr lang="ru-RU" sz="1200">
                        <a:effectLst/>
                        <a:latin typeface="Calibri"/>
                        <a:ea typeface="Calibri"/>
                        <a:cs typeface="Times New Roman"/>
                      </a:endParaRPr>
                    </a:p>
                  </a:txBody>
                  <a:tcPr marL="52505" marR="52505" marT="0" marB="0" anchor="ctr"/>
                </a:tc>
                <a:tc>
                  <a:txBody>
                    <a:bodyPr/>
                    <a:lstStyle/>
                    <a:p>
                      <a:pPr>
                        <a:lnSpc>
                          <a:spcPct val="100000"/>
                        </a:lnSpc>
                        <a:spcAft>
                          <a:spcPts val="0"/>
                        </a:spcAft>
                      </a:pPr>
                      <a:r>
                        <a:rPr lang="en-US" sz="1200">
                          <a:effectLst/>
                        </a:rPr>
                        <a:t>gas/liquid</a:t>
                      </a:r>
                      <a:endParaRPr lang="ru-RU" sz="120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a:effectLst/>
                        </a:rPr>
                        <a:t>GHe</a:t>
                      </a:r>
                      <a:endParaRPr lang="ru-RU" sz="120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dirty="0" err="1">
                          <a:effectLst/>
                        </a:rPr>
                        <a:t>GHe</a:t>
                      </a:r>
                      <a:endParaRPr lang="ru-RU" sz="1200" dirty="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dirty="0">
                          <a:effectLst/>
                        </a:rPr>
                        <a:t>-</a:t>
                      </a:r>
                      <a:endParaRPr lang="ru-RU" sz="1200" dirty="0">
                        <a:effectLst/>
                        <a:latin typeface="Calibri"/>
                        <a:ea typeface="Calibri"/>
                        <a:cs typeface="Times New Roman"/>
                      </a:endParaRPr>
                    </a:p>
                  </a:txBody>
                  <a:tcPr marL="52505" marR="52505" marT="0" marB="0" anchor="ctr"/>
                </a:tc>
              </a:tr>
              <a:tr h="186874">
                <a:tc vMerge="1">
                  <a:txBody>
                    <a:bodyPr/>
                    <a:lstStyle/>
                    <a:p>
                      <a:endParaRPr lang="ru-RU"/>
                    </a:p>
                  </a:txBody>
                  <a:tcPr/>
                </a:tc>
                <a:tc vMerge="1">
                  <a:txBody>
                    <a:bodyPr/>
                    <a:lstStyle/>
                    <a:p>
                      <a:endParaRPr lang="ru-RU"/>
                    </a:p>
                  </a:txBody>
                  <a:tcPr/>
                </a:tc>
                <a:tc>
                  <a:txBody>
                    <a:bodyPr/>
                    <a:lstStyle/>
                    <a:p>
                      <a:pPr>
                        <a:lnSpc>
                          <a:spcPct val="100000"/>
                        </a:lnSpc>
                        <a:spcAft>
                          <a:spcPts val="0"/>
                        </a:spcAft>
                      </a:pPr>
                      <a:r>
                        <a:rPr lang="en-US" sz="1200">
                          <a:effectLst/>
                        </a:rPr>
                        <a:t>flow</a:t>
                      </a:r>
                      <a:endParaRPr lang="ru-RU" sz="120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ru-RU" sz="1200">
                          <a:effectLst/>
                        </a:rPr>
                        <a:t>2.1</a:t>
                      </a:r>
                      <a:r>
                        <a:rPr lang="en-US" sz="1200">
                          <a:effectLst/>
                        </a:rPr>
                        <a:t>g</a:t>
                      </a:r>
                      <a:r>
                        <a:rPr lang="ru-RU" sz="1200">
                          <a:effectLst/>
                        </a:rPr>
                        <a:t>/</a:t>
                      </a:r>
                      <a:r>
                        <a:rPr lang="en-US" sz="1200">
                          <a:effectLst/>
                        </a:rPr>
                        <a:t>s</a:t>
                      </a:r>
                      <a:endParaRPr lang="ru-RU" sz="120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ru-RU" sz="1200" dirty="0">
                          <a:effectLst/>
                        </a:rPr>
                        <a:t>-  *</a:t>
                      </a:r>
                      <a:endParaRPr lang="ru-RU" sz="1200" dirty="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ru-RU" sz="1200" dirty="0">
                          <a:effectLst/>
                        </a:rPr>
                        <a:t>-</a:t>
                      </a:r>
                      <a:endParaRPr lang="ru-RU" sz="1200" dirty="0">
                        <a:effectLst/>
                        <a:latin typeface="Calibri"/>
                        <a:ea typeface="Calibri"/>
                        <a:cs typeface="Times New Roman"/>
                      </a:endParaRPr>
                    </a:p>
                  </a:txBody>
                  <a:tcPr marL="52505" marR="52505" marT="0" marB="0" anchor="ctr"/>
                </a:tc>
              </a:tr>
              <a:tr h="155729">
                <a:tc vMerge="1">
                  <a:txBody>
                    <a:bodyPr/>
                    <a:lstStyle/>
                    <a:p>
                      <a:endParaRPr lang="ru-RU"/>
                    </a:p>
                  </a:txBody>
                  <a:tcPr/>
                </a:tc>
                <a:tc vMerge="1">
                  <a:txBody>
                    <a:bodyPr/>
                    <a:lstStyle/>
                    <a:p>
                      <a:endParaRPr lang="ru-RU"/>
                    </a:p>
                  </a:txBody>
                  <a:tcPr/>
                </a:tc>
                <a:tc>
                  <a:txBody>
                    <a:bodyPr/>
                    <a:lstStyle/>
                    <a:p>
                      <a:pPr>
                        <a:lnSpc>
                          <a:spcPct val="100000"/>
                        </a:lnSpc>
                        <a:spcAft>
                          <a:spcPts val="0"/>
                        </a:spcAft>
                      </a:pPr>
                      <a:r>
                        <a:rPr lang="en-US" sz="1200">
                          <a:effectLst/>
                        </a:rPr>
                        <a:t>temperature</a:t>
                      </a:r>
                      <a:endParaRPr lang="ru-RU" sz="120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ru-RU" sz="1200">
                          <a:effectLst/>
                        </a:rPr>
                        <a:t>80 К</a:t>
                      </a:r>
                      <a:endParaRPr lang="ru-RU" sz="120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ru-RU" sz="1200" dirty="0">
                          <a:effectLst/>
                        </a:rPr>
                        <a:t>300 – 80 К</a:t>
                      </a:r>
                      <a:endParaRPr lang="ru-RU" sz="1200" dirty="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ru-RU" sz="1200" dirty="0">
                          <a:effectLst/>
                        </a:rPr>
                        <a:t>-</a:t>
                      </a:r>
                      <a:endParaRPr lang="ru-RU" sz="1200" dirty="0">
                        <a:effectLst/>
                        <a:latin typeface="Calibri"/>
                        <a:ea typeface="Calibri"/>
                        <a:cs typeface="Times New Roman"/>
                      </a:endParaRPr>
                    </a:p>
                  </a:txBody>
                  <a:tcPr marL="52505" marR="52505" marT="0" marB="0" anchor="ctr"/>
                </a:tc>
              </a:tr>
              <a:tr h="155729">
                <a:tc vMerge="1">
                  <a:txBody>
                    <a:bodyPr/>
                    <a:lstStyle/>
                    <a:p>
                      <a:endParaRPr lang="ru-RU"/>
                    </a:p>
                  </a:txBody>
                  <a:tcPr/>
                </a:tc>
                <a:tc vMerge="1">
                  <a:txBody>
                    <a:bodyPr/>
                    <a:lstStyle/>
                    <a:p>
                      <a:endParaRPr lang="ru-RU"/>
                    </a:p>
                  </a:txBody>
                  <a:tcPr/>
                </a:tc>
                <a:tc>
                  <a:txBody>
                    <a:bodyPr/>
                    <a:lstStyle/>
                    <a:p>
                      <a:pPr>
                        <a:lnSpc>
                          <a:spcPct val="100000"/>
                        </a:lnSpc>
                        <a:spcAft>
                          <a:spcPts val="0"/>
                        </a:spcAft>
                      </a:pPr>
                      <a:r>
                        <a:rPr lang="en-US" sz="1200">
                          <a:effectLst/>
                        </a:rPr>
                        <a:t>pressure</a:t>
                      </a:r>
                      <a:endParaRPr lang="ru-RU" sz="120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a:effectLst/>
                        </a:rPr>
                        <a:t>1.</a:t>
                      </a:r>
                      <a:r>
                        <a:rPr lang="ru-RU" sz="1200">
                          <a:effectLst/>
                        </a:rPr>
                        <a:t>6</a:t>
                      </a:r>
                      <a:r>
                        <a:rPr lang="en-US" sz="1200">
                          <a:effectLst/>
                        </a:rPr>
                        <a:t>  bara</a:t>
                      </a:r>
                      <a:endParaRPr lang="ru-RU" sz="120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a:effectLst/>
                        </a:rPr>
                        <a:t>≈ 1.5  bara</a:t>
                      </a:r>
                      <a:endParaRPr lang="ru-RU" sz="120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dirty="0">
                          <a:effectLst/>
                        </a:rPr>
                        <a:t>-</a:t>
                      </a:r>
                      <a:endParaRPr lang="ru-RU" sz="1200" dirty="0">
                        <a:effectLst/>
                        <a:latin typeface="Calibri"/>
                        <a:ea typeface="Calibri"/>
                        <a:cs typeface="Times New Roman"/>
                      </a:endParaRPr>
                    </a:p>
                  </a:txBody>
                  <a:tcPr marL="52505" marR="52505" marT="0" marB="0" anchor="ctr"/>
                </a:tc>
              </a:tr>
              <a:tr h="155729">
                <a:tc rowSpan="4">
                  <a:txBody>
                    <a:bodyPr/>
                    <a:lstStyle/>
                    <a:p>
                      <a:pPr>
                        <a:lnSpc>
                          <a:spcPct val="100000"/>
                        </a:lnSpc>
                        <a:spcAft>
                          <a:spcPts val="0"/>
                        </a:spcAft>
                      </a:pPr>
                      <a:r>
                        <a:rPr lang="en-US" sz="1400" b="1" dirty="0">
                          <a:effectLst/>
                        </a:rPr>
                        <a:t>Recovery line</a:t>
                      </a:r>
                      <a:endParaRPr lang="ru-RU" sz="1400" b="1" dirty="0">
                        <a:effectLst/>
                        <a:latin typeface="Calibri"/>
                        <a:ea typeface="Calibri"/>
                        <a:cs typeface="Times New Roman"/>
                      </a:endParaRPr>
                    </a:p>
                  </a:txBody>
                  <a:tcPr marL="52505" marR="52505" marT="0" marB="0" anchor="ctr"/>
                </a:tc>
                <a:tc rowSpan="4">
                  <a:txBody>
                    <a:bodyPr/>
                    <a:lstStyle/>
                    <a:p>
                      <a:pPr algn="ctr">
                        <a:lnSpc>
                          <a:spcPct val="100000"/>
                        </a:lnSpc>
                        <a:spcAft>
                          <a:spcPts val="0"/>
                        </a:spcAft>
                      </a:pPr>
                      <a:r>
                        <a:rPr lang="ru-RU" sz="1200" strike="sngStrike">
                          <a:effectLst/>
                        </a:rPr>
                        <a:t>-</a:t>
                      </a:r>
                      <a:endParaRPr lang="ru-RU" sz="1200">
                        <a:effectLst/>
                        <a:latin typeface="Calibri"/>
                        <a:ea typeface="Calibri"/>
                        <a:cs typeface="Times New Roman"/>
                      </a:endParaRPr>
                    </a:p>
                  </a:txBody>
                  <a:tcPr marL="52505" marR="52505" marT="0" marB="0" anchor="ctr"/>
                </a:tc>
                <a:tc>
                  <a:txBody>
                    <a:bodyPr/>
                    <a:lstStyle/>
                    <a:p>
                      <a:pPr>
                        <a:lnSpc>
                          <a:spcPct val="100000"/>
                        </a:lnSpc>
                        <a:spcAft>
                          <a:spcPts val="0"/>
                        </a:spcAft>
                      </a:pPr>
                      <a:r>
                        <a:rPr lang="en-US" sz="1200">
                          <a:effectLst/>
                        </a:rPr>
                        <a:t>gas/liquid</a:t>
                      </a:r>
                      <a:endParaRPr lang="ru-RU" sz="120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a:effectLst/>
                        </a:rPr>
                        <a:t>-</a:t>
                      </a:r>
                      <a:endParaRPr lang="ru-RU" sz="120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dirty="0">
                          <a:effectLst/>
                        </a:rPr>
                        <a:t>-</a:t>
                      </a:r>
                      <a:endParaRPr lang="ru-RU" sz="1200" dirty="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dirty="0" err="1">
                          <a:effectLst/>
                        </a:rPr>
                        <a:t>GHe</a:t>
                      </a:r>
                      <a:endParaRPr lang="ru-RU" sz="1200" dirty="0">
                        <a:effectLst/>
                        <a:latin typeface="Calibri"/>
                        <a:ea typeface="Calibri"/>
                        <a:cs typeface="Times New Roman"/>
                      </a:endParaRPr>
                    </a:p>
                  </a:txBody>
                  <a:tcPr marL="52505" marR="52505" marT="0" marB="0" anchor="ctr"/>
                </a:tc>
              </a:tr>
              <a:tr h="236844">
                <a:tc vMerge="1">
                  <a:txBody>
                    <a:bodyPr/>
                    <a:lstStyle/>
                    <a:p>
                      <a:endParaRPr lang="ru-RU"/>
                    </a:p>
                  </a:txBody>
                  <a:tcPr/>
                </a:tc>
                <a:tc vMerge="1">
                  <a:txBody>
                    <a:bodyPr/>
                    <a:lstStyle/>
                    <a:p>
                      <a:endParaRPr lang="ru-RU"/>
                    </a:p>
                  </a:txBody>
                  <a:tcPr/>
                </a:tc>
                <a:tc>
                  <a:txBody>
                    <a:bodyPr/>
                    <a:lstStyle/>
                    <a:p>
                      <a:pPr>
                        <a:lnSpc>
                          <a:spcPct val="100000"/>
                        </a:lnSpc>
                        <a:spcAft>
                          <a:spcPts val="0"/>
                        </a:spcAft>
                      </a:pPr>
                      <a:r>
                        <a:rPr lang="en-US" sz="1200" dirty="0">
                          <a:effectLst/>
                        </a:rPr>
                        <a:t>flow</a:t>
                      </a:r>
                      <a:endParaRPr lang="ru-RU" sz="1200" dirty="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dirty="0">
                          <a:effectLst/>
                        </a:rPr>
                        <a:t>-</a:t>
                      </a:r>
                      <a:endParaRPr lang="ru-RU" sz="1200" dirty="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dirty="0">
                          <a:effectLst/>
                        </a:rPr>
                        <a:t>-</a:t>
                      </a:r>
                      <a:endParaRPr lang="ru-RU" sz="1200" dirty="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dirty="0">
                          <a:effectLst/>
                        </a:rPr>
                        <a:t>2.17 g/s (65.1 l/h)</a:t>
                      </a:r>
                      <a:endParaRPr lang="ru-RU" sz="1200" dirty="0">
                        <a:effectLst/>
                        <a:latin typeface="Calibri"/>
                        <a:ea typeface="Calibri"/>
                        <a:cs typeface="Times New Roman"/>
                      </a:endParaRPr>
                    </a:p>
                  </a:txBody>
                  <a:tcPr marL="52505" marR="52505" marT="0" marB="0" anchor="ctr"/>
                </a:tc>
              </a:tr>
              <a:tr h="155729">
                <a:tc vMerge="1">
                  <a:txBody>
                    <a:bodyPr/>
                    <a:lstStyle/>
                    <a:p>
                      <a:endParaRPr lang="ru-RU"/>
                    </a:p>
                  </a:txBody>
                  <a:tcPr/>
                </a:tc>
                <a:tc vMerge="1">
                  <a:txBody>
                    <a:bodyPr/>
                    <a:lstStyle/>
                    <a:p>
                      <a:endParaRPr lang="ru-RU"/>
                    </a:p>
                  </a:txBody>
                  <a:tcPr/>
                </a:tc>
                <a:tc>
                  <a:txBody>
                    <a:bodyPr/>
                    <a:lstStyle/>
                    <a:p>
                      <a:pPr>
                        <a:lnSpc>
                          <a:spcPct val="100000"/>
                        </a:lnSpc>
                        <a:spcAft>
                          <a:spcPts val="0"/>
                        </a:spcAft>
                      </a:pPr>
                      <a:r>
                        <a:rPr lang="en-US" sz="1200">
                          <a:effectLst/>
                        </a:rPr>
                        <a:t>temperature</a:t>
                      </a:r>
                      <a:endParaRPr lang="ru-RU" sz="120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a:effectLst/>
                        </a:rPr>
                        <a:t>-</a:t>
                      </a:r>
                      <a:endParaRPr lang="ru-RU" sz="120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a:effectLst/>
                        </a:rPr>
                        <a:t>-</a:t>
                      </a:r>
                      <a:endParaRPr lang="ru-RU" sz="120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dirty="0">
                          <a:effectLst/>
                        </a:rPr>
                        <a:t>4.45 </a:t>
                      </a:r>
                      <a:r>
                        <a:rPr lang="ru-RU" sz="1200" dirty="0">
                          <a:effectLst/>
                        </a:rPr>
                        <a:t>К</a:t>
                      </a:r>
                      <a:endParaRPr lang="ru-RU" sz="1200" dirty="0">
                        <a:effectLst/>
                        <a:latin typeface="Calibri"/>
                        <a:ea typeface="Calibri"/>
                        <a:cs typeface="Times New Roman"/>
                      </a:endParaRPr>
                    </a:p>
                  </a:txBody>
                  <a:tcPr marL="52505" marR="52505" marT="0" marB="0" anchor="ctr"/>
                </a:tc>
              </a:tr>
              <a:tr h="155729">
                <a:tc vMerge="1">
                  <a:txBody>
                    <a:bodyPr/>
                    <a:lstStyle/>
                    <a:p>
                      <a:endParaRPr lang="ru-RU"/>
                    </a:p>
                  </a:txBody>
                  <a:tcPr/>
                </a:tc>
                <a:tc vMerge="1">
                  <a:txBody>
                    <a:bodyPr/>
                    <a:lstStyle/>
                    <a:p>
                      <a:endParaRPr lang="ru-RU"/>
                    </a:p>
                  </a:txBody>
                  <a:tcPr/>
                </a:tc>
                <a:tc>
                  <a:txBody>
                    <a:bodyPr/>
                    <a:lstStyle/>
                    <a:p>
                      <a:pPr>
                        <a:lnSpc>
                          <a:spcPct val="100000"/>
                        </a:lnSpc>
                        <a:spcAft>
                          <a:spcPts val="0"/>
                        </a:spcAft>
                      </a:pPr>
                      <a:r>
                        <a:rPr lang="en-US" sz="1200">
                          <a:effectLst/>
                        </a:rPr>
                        <a:t>pressure</a:t>
                      </a:r>
                      <a:endParaRPr lang="ru-RU" sz="120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a:effectLst/>
                        </a:rPr>
                        <a:t>-</a:t>
                      </a:r>
                      <a:endParaRPr lang="ru-RU" sz="120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a:effectLst/>
                        </a:rPr>
                        <a:t>-</a:t>
                      </a:r>
                      <a:endParaRPr lang="ru-RU" sz="1200">
                        <a:effectLst/>
                        <a:latin typeface="Calibri"/>
                        <a:ea typeface="Calibri"/>
                        <a:cs typeface="Times New Roman"/>
                      </a:endParaRPr>
                    </a:p>
                  </a:txBody>
                  <a:tcPr marL="52505" marR="52505" marT="0" marB="0" anchor="ctr"/>
                </a:tc>
                <a:tc>
                  <a:txBody>
                    <a:bodyPr/>
                    <a:lstStyle/>
                    <a:p>
                      <a:pPr algn="ctr">
                        <a:lnSpc>
                          <a:spcPct val="100000"/>
                        </a:lnSpc>
                        <a:spcAft>
                          <a:spcPts val="0"/>
                        </a:spcAft>
                      </a:pPr>
                      <a:r>
                        <a:rPr lang="en-US" sz="1200" dirty="0">
                          <a:effectLst/>
                        </a:rPr>
                        <a:t>1.25 </a:t>
                      </a:r>
                      <a:r>
                        <a:rPr lang="en-US" sz="1200" dirty="0" err="1">
                          <a:effectLst/>
                        </a:rPr>
                        <a:t>bara</a:t>
                      </a:r>
                      <a:endParaRPr lang="ru-RU" sz="1200" dirty="0">
                        <a:effectLst/>
                        <a:latin typeface="Calibri"/>
                        <a:ea typeface="Calibri"/>
                        <a:cs typeface="Times New Roman"/>
                      </a:endParaRPr>
                    </a:p>
                  </a:txBody>
                  <a:tcPr marL="52505" marR="52505" marT="0" marB="0" anchor="ctr"/>
                </a:tc>
              </a:tr>
            </a:tbl>
          </a:graphicData>
        </a:graphic>
      </p:graphicFrame>
    </p:spTree>
    <p:extLst>
      <p:ext uri="{BB962C8B-B14F-4D97-AF65-F5344CB8AC3E}">
        <p14:creationId xmlns:p14="http://schemas.microsoft.com/office/powerpoint/2010/main" val="468315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735178"/>
          </a:xfrm>
        </p:spPr>
        <p:txBody>
          <a:bodyPr>
            <a:normAutofit/>
          </a:bodyPr>
          <a:lstStyle/>
          <a:p>
            <a:r>
              <a:rPr lang="en-US" sz="3200" b="1" dirty="0" smtClean="0">
                <a:solidFill>
                  <a:srgbClr val="C00000"/>
                </a:solidFill>
                <a:effectLst>
                  <a:outerShdw blurRad="38100" dist="38100" dir="2700000" algn="tl">
                    <a:srgbClr val="000000">
                      <a:alpha val="43137"/>
                    </a:srgbClr>
                  </a:outerShdw>
                </a:effectLst>
              </a:rPr>
              <a:t>Cryostat main dimensions</a:t>
            </a:r>
            <a:endParaRPr lang="ru-RU" sz="3200" b="1" dirty="0">
              <a:solidFill>
                <a:srgbClr val="C00000"/>
              </a:solidFill>
              <a:effectLst>
                <a:outerShdw blurRad="38100" dist="38100" dir="2700000" algn="tl">
                  <a:srgbClr val="000000">
                    <a:alpha val="43137"/>
                  </a:srgbClr>
                </a:outerShdw>
              </a:effectLst>
            </a:endParaRPr>
          </a:p>
        </p:txBody>
      </p:sp>
      <p:sp>
        <p:nvSpPr>
          <p:cNvPr id="4" name="Нижний колонтитул 3"/>
          <p:cNvSpPr>
            <a:spLocks noGrp="1"/>
          </p:cNvSpPr>
          <p:nvPr>
            <p:ph type="ftr" sz="quarter" idx="11"/>
          </p:nvPr>
        </p:nvSpPr>
        <p:spPr/>
        <p:txBody>
          <a:bodyPr/>
          <a:lstStyle/>
          <a:p>
            <a:r>
              <a:rPr lang="en-GB" smtClean="0"/>
              <a:t>E.Koshurnikv, Julich, 9.12.2014</a:t>
            </a:r>
            <a:endParaRPr lang="ru-RU"/>
          </a:p>
        </p:txBody>
      </p:sp>
      <p:sp>
        <p:nvSpPr>
          <p:cNvPr id="5" name="Номер слайда 4"/>
          <p:cNvSpPr>
            <a:spLocks noGrp="1"/>
          </p:cNvSpPr>
          <p:nvPr>
            <p:ph type="sldNum" sz="quarter" idx="12"/>
          </p:nvPr>
        </p:nvSpPr>
        <p:spPr/>
        <p:txBody>
          <a:bodyPr/>
          <a:lstStyle/>
          <a:p>
            <a:fld id="{30E7B55E-BB14-4AA8-8B21-643004AD1E29}" type="slidenum">
              <a:rPr lang="ru-RU" smtClean="0"/>
              <a:t>3</a:t>
            </a:fld>
            <a:endParaRPr lang="ru-RU"/>
          </a:p>
        </p:txBody>
      </p:sp>
      <p:pic>
        <p:nvPicPr>
          <p:cNvPr id="5123" name="Picture 3" descr="C:\Users\11\Desktop\29.10.2014\Solenoid12d_3D(1,00)_(Italian_&amp;EA_Cryostat)-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865654"/>
            <a:ext cx="6376946" cy="5464695"/>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11\Desktop\Solenoid12d_3D(1,00)_(Cryostat)\Solenoid12d_3D(1,00)_(EA_Cryostat)-1_WHIT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083" r="13258"/>
          <a:stretch/>
        </p:blipFill>
        <p:spPr bwMode="auto">
          <a:xfrm>
            <a:off x="6379534" y="2030818"/>
            <a:ext cx="2764466" cy="3460565"/>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894028" y="5595889"/>
            <a:ext cx="4572000" cy="738664"/>
          </a:xfrm>
          <a:prstGeom prst="rect">
            <a:avLst/>
          </a:prstGeom>
        </p:spPr>
        <p:txBody>
          <a:bodyPr>
            <a:spAutoFit/>
          </a:bodyPr>
          <a:lstStyle/>
          <a:p>
            <a:r>
              <a:rPr lang="en-US" sz="1400" dirty="0">
                <a:solidFill>
                  <a:schemeClr val="tx2"/>
                </a:solidFill>
              </a:rPr>
              <a:t>To avoid additional discussions and coordination with the detector groups we kept all main dimensions and the</a:t>
            </a:r>
            <a:r>
              <a:rPr lang="ru-RU" sz="1400" dirty="0">
                <a:solidFill>
                  <a:schemeClr val="tx2"/>
                </a:solidFill>
              </a:rPr>
              <a:t> </a:t>
            </a:r>
            <a:r>
              <a:rPr lang="en-US" sz="1400" dirty="0">
                <a:solidFill>
                  <a:schemeClr val="tx2"/>
                </a:solidFill>
              </a:rPr>
              <a:t>material of the cryostat vacuum shells proposed by INFN</a:t>
            </a:r>
          </a:p>
        </p:txBody>
      </p:sp>
    </p:spTree>
    <p:extLst>
      <p:ext uri="{BB962C8B-B14F-4D97-AF65-F5344CB8AC3E}">
        <p14:creationId xmlns:p14="http://schemas.microsoft.com/office/powerpoint/2010/main" val="22332845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84791" y="1653363"/>
            <a:ext cx="8229600" cy="4525963"/>
          </a:xfrm>
        </p:spPr>
        <p:txBody>
          <a:bodyPr>
            <a:normAutofit fontScale="85000" lnSpcReduction="20000"/>
          </a:bodyPr>
          <a:lstStyle/>
          <a:p>
            <a:r>
              <a:rPr lang="en-US" dirty="0"/>
              <a:t>Some </a:t>
            </a:r>
            <a:r>
              <a:rPr lang="en-US" dirty="0" smtClean="0"/>
              <a:t>changes </a:t>
            </a:r>
            <a:r>
              <a:rPr lang="en-US" dirty="0"/>
              <a:t>of the cryostat design will be required in the next year to take into consideration </a:t>
            </a:r>
            <a:r>
              <a:rPr lang="en-US" dirty="0" smtClean="0"/>
              <a:t>the last results of computations, changes of the cold mass design and </a:t>
            </a:r>
            <a:r>
              <a:rPr lang="en-US" dirty="0"/>
              <a:t>technological capabilities of the </a:t>
            </a:r>
            <a:r>
              <a:rPr lang="en-US" dirty="0" smtClean="0"/>
              <a:t>producer</a:t>
            </a:r>
          </a:p>
          <a:p>
            <a:r>
              <a:rPr lang="en-US" dirty="0" smtClean="0"/>
              <a:t>Refinements </a:t>
            </a:r>
            <a:r>
              <a:rPr lang="en-US" dirty="0"/>
              <a:t>of the </a:t>
            </a:r>
            <a:r>
              <a:rPr lang="en-US" dirty="0" smtClean="0"/>
              <a:t>cryostat </a:t>
            </a:r>
            <a:r>
              <a:rPr lang="en-US" dirty="0"/>
              <a:t>and control Dewar </a:t>
            </a:r>
            <a:r>
              <a:rPr lang="en-US" dirty="0" smtClean="0"/>
              <a:t>design will </a:t>
            </a:r>
            <a:r>
              <a:rPr lang="en-US" dirty="0"/>
              <a:t>be continued to ensure an adequate </a:t>
            </a:r>
            <a:r>
              <a:rPr lang="en-US" dirty="0" smtClean="0"/>
              <a:t>safety factor of </a:t>
            </a:r>
            <a:r>
              <a:rPr lang="en-US" dirty="0"/>
              <a:t>the suspension </a:t>
            </a:r>
            <a:r>
              <a:rPr lang="en-US" dirty="0" smtClean="0"/>
              <a:t>system of the </a:t>
            </a:r>
            <a:r>
              <a:rPr lang="en-US" dirty="0"/>
              <a:t>cold </a:t>
            </a:r>
            <a:r>
              <a:rPr lang="en-US" dirty="0" smtClean="0"/>
              <a:t>mass and to prepare the design of external </a:t>
            </a:r>
            <a:r>
              <a:rPr lang="en-US" dirty="0"/>
              <a:t>piping </a:t>
            </a:r>
            <a:r>
              <a:rPr lang="en-US" dirty="0" smtClean="0"/>
              <a:t>(valves,  pipes, gages etc.) of the </a:t>
            </a:r>
            <a:r>
              <a:rPr lang="en-US" dirty="0"/>
              <a:t>control </a:t>
            </a:r>
            <a:r>
              <a:rPr lang="en-US" dirty="0" smtClean="0"/>
              <a:t>Dewar </a:t>
            </a:r>
            <a:endParaRPr lang="en-US" dirty="0"/>
          </a:p>
          <a:p>
            <a:r>
              <a:rPr lang="en-US" dirty="0"/>
              <a:t>In January 2015 </a:t>
            </a:r>
            <a:r>
              <a:rPr lang="en-US" dirty="0" err="1" smtClean="0"/>
              <a:t>A.Vodopianov</a:t>
            </a:r>
            <a:r>
              <a:rPr lang="en-US" dirty="0" smtClean="0"/>
              <a:t> </a:t>
            </a:r>
            <a:r>
              <a:rPr lang="en-US" dirty="0"/>
              <a:t>and me are waited for design and pre-contractual discussions in </a:t>
            </a:r>
            <a:r>
              <a:rPr lang="en-US" dirty="0" smtClean="0"/>
              <a:t>Novosibirsk</a:t>
            </a:r>
          </a:p>
          <a:p>
            <a:r>
              <a:rPr lang="en-US" dirty="0" smtClean="0"/>
              <a:t>The chapter of the TDR has to be prepared</a:t>
            </a:r>
            <a:endParaRPr lang="ru-RU" dirty="0"/>
          </a:p>
          <a:p>
            <a:endParaRPr lang="ru-RU" dirty="0"/>
          </a:p>
        </p:txBody>
      </p:sp>
      <p:sp>
        <p:nvSpPr>
          <p:cNvPr id="4" name="Нижний колонтитул 3"/>
          <p:cNvSpPr>
            <a:spLocks noGrp="1"/>
          </p:cNvSpPr>
          <p:nvPr>
            <p:ph type="ftr" sz="quarter" idx="11"/>
          </p:nvPr>
        </p:nvSpPr>
        <p:spPr/>
        <p:txBody>
          <a:bodyPr/>
          <a:lstStyle/>
          <a:p>
            <a:r>
              <a:rPr lang="en-GB" smtClean="0"/>
              <a:t>E.Koshurnikv, Julich, 9.12.2014</a:t>
            </a:r>
            <a:endParaRPr lang="ru-RU"/>
          </a:p>
        </p:txBody>
      </p:sp>
      <p:sp>
        <p:nvSpPr>
          <p:cNvPr id="5" name="Номер слайда 4"/>
          <p:cNvSpPr>
            <a:spLocks noGrp="1"/>
          </p:cNvSpPr>
          <p:nvPr>
            <p:ph type="sldNum" sz="quarter" idx="12"/>
          </p:nvPr>
        </p:nvSpPr>
        <p:spPr/>
        <p:txBody>
          <a:bodyPr/>
          <a:lstStyle/>
          <a:p>
            <a:fld id="{30E7B55E-BB14-4AA8-8B21-643004AD1E29}" type="slidenum">
              <a:rPr lang="ru-RU" smtClean="0"/>
              <a:t>30</a:t>
            </a:fld>
            <a:endParaRPr lang="ru-RU"/>
          </a:p>
        </p:txBody>
      </p:sp>
      <p:sp>
        <p:nvSpPr>
          <p:cNvPr id="6" name="Заголовок 1"/>
          <p:cNvSpPr>
            <a:spLocks noGrp="1"/>
          </p:cNvSpPr>
          <p:nvPr>
            <p:ph type="title"/>
          </p:nvPr>
        </p:nvSpPr>
        <p:spPr>
          <a:xfrm>
            <a:off x="457200" y="274638"/>
            <a:ext cx="8229600" cy="1143000"/>
          </a:xfrm>
        </p:spPr>
        <p:txBody>
          <a:bodyPr>
            <a:normAutofit/>
          </a:bodyPr>
          <a:lstStyle/>
          <a:p>
            <a:pPr marL="361950" lvl="1" indent="-361950" algn="ctr">
              <a:spcBef>
                <a:spcPts val="0"/>
              </a:spcBef>
            </a:pPr>
            <a:r>
              <a:rPr lang="en-US" sz="3200" b="1" dirty="0" smtClean="0">
                <a:solidFill>
                  <a:srgbClr val="C00000"/>
                </a:solidFill>
                <a:effectLst>
                  <a:outerShdw blurRad="38100" dist="38100" dir="2700000" algn="tl">
                    <a:srgbClr val="000000">
                      <a:alpha val="43137"/>
                    </a:srgbClr>
                  </a:outerShdw>
                </a:effectLst>
              </a:rPr>
              <a:t>Plans for 2015</a:t>
            </a:r>
            <a:endParaRPr lang="en-US" sz="32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597253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rgbClr val="C00000"/>
                </a:solidFill>
                <a:effectLst>
                  <a:outerShdw blurRad="38100" dist="38100" dir="2700000" algn="tl">
                    <a:srgbClr val="000000">
                      <a:alpha val="43137"/>
                    </a:srgbClr>
                  </a:outerShdw>
                </a:effectLst>
              </a:rPr>
              <a:t>Plans for 2015</a:t>
            </a:r>
            <a:endParaRPr lang="ru-RU" dirty="0"/>
          </a:p>
        </p:txBody>
      </p:sp>
      <p:sp>
        <p:nvSpPr>
          <p:cNvPr id="3" name="Объект 2"/>
          <p:cNvSpPr>
            <a:spLocks noGrp="1"/>
          </p:cNvSpPr>
          <p:nvPr>
            <p:ph idx="1"/>
          </p:nvPr>
        </p:nvSpPr>
        <p:spPr/>
        <p:txBody>
          <a:bodyPr>
            <a:normAutofit lnSpcReduction="10000"/>
          </a:bodyPr>
          <a:lstStyle/>
          <a:p>
            <a:r>
              <a:rPr lang="en-US" sz="2400" dirty="0"/>
              <a:t>W</a:t>
            </a:r>
            <a:r>
              <a:rPr lang="en-US" sz="2400" dirty="0" smtClean="0"/>
              <a:t>e </a:t>
            </a:r>
            <a:r>
              <a:rPr lang="en-US" sz="2400" dirty="0"/>
              <a:t>have found </a:t>
            </a:r>
            <a:r>
              <a:rPr lang="en-US" sz="2400" dirty="0" smtClean="0"/>
              <a:t>a high </a:t>
            </a:r>
            <a:r>
              <a:rPr lang="en-US" sz="2400" dirty="0"/>
              <a:t>level of cold mass movements under the </a:t>
            </a:r>
            <a:r>
              <a:rPr lang="en-US" sz="2400" dirty="0" smtClean="0"/>
              <a:t>action </a:t>
            </a:r>
            <a:r>
              <a:rPr lang="en-US" sz="2400" dirty="0"/>
              <a:t>of </a:t>
            </a:r>
            <a:r>
              <a:rPr lang="en-US" sz="2400" dirty="0" smtClean="0"/>
              <a:t>uttermost decentering magnetic forces   </a:t>
            </a:r>
            <a:r>
              <a:rPr lang="en-US" sz="2400" dirty="0" err="1" smtClean="0"/>
              <a:t>F</a:t>
            </a:r>
            <a:r>
              <a:rPr lang="en-US" sz="2400" baseline="-25000" dirty="0" err="1" smtClean="0"/>
              <a:t>zmax</a:t>
            </a:r>
            <a:r>
              <a:rPr lang="en-US" sz="2400" dirty="0" smtClean="0"/>
              <a:t>=-140 </a:t>
            </a:r>
            <a:r>
              <a:rPr lang="en-US" sz="2400" dirty="0" err="1" smtClean="0"/>
              <a:t>kN</a:t>
            </a:r>
            <a:r>
              <a:rPr lang="en-US" sz="2400" dirty="0" smtClean="0"/>
              <a:t>, </a:t>
            </a:r>
            <a:r>
              <a:rPr lang="en-US" sz="2400" dirty="0" err="1" smtClean="0"/>
              <a:t>F</a:t>
            </a:r>
            <a:r>
              <a:rPr lang="en-US" sz="2400" baseline="-25000" dirty="0" err="1" smtClean="0"/>
              <a:t>rmax</a:t>
            </a:r>
            <a:r>
              <a:rPr lang="en-US" sz="2400" dirty="0" smtClean="0"/>
              <a:t>=45 </a:t>
            </a:r>
            <a:r>
              <a:rPr lang="en-US" sz="2400" dirty="0" err="1" smtClean="0"/>
              <a:t>kN.</a:t>
            </a:r>
            <a:r>
              <a:rPr lang="en-US" sz="2400" dirty="0" smtClean="0"/>
              <a:t> Maximal displacements under </a:t>
            </a:r>
            <a:r>
              <a:rPr lang="en-US" sz="2400" dirty="0"/>
              <a:t>the action of these forces </a:t>
            </a:r>
            <a:r>
              <a:rPr lang="el-GR" sz="2400" dirty="0" smtClean="0"/>
              <a:t>Δ</a:t>
            </a:r>
            <a:r>
              <a:rPr lang="en-US" sz="2400" dirty="0" smtClean="0"/>
              <a:t>z=0.77 </a:t>
            </a:r>
            <a:r>
              <a:rPr lang="en-US" sz="2400" dirty="0"/>
              <a:t>mm and </a:t>
            </a:r>
            <a:r>
              <a:rPr lang="el-GR" sz="2400" dirty="0" smtClean="0"/>
              <a:t>Δ</a:t>
            </a:r>
            <a:r>
              <a:rPr lang="en-US" sz="2400" dirty="0" smtClean="0"/>
              <a:t>r=0.56 </a:t>
            </a:r>
            <a:r>
              <a:rPr lang="en-US" sz="2400" dirty="0"/>
              <a:t>mm  exceed the acceptable value of 0.5 mm. </a:t>
            </a:r>
            <a:r>
              <a:rPr lang="en-US" sz="2400" dirty="0" smtClean="0"/>
              <a:t>Subsequently the sources </a:t>
            </a:r>
            <a:r>
              <a:rPr lang="en-US" sz="2400" dirty="0"/>
              <a:t>of increased </a:t>
            </a:r>
            <a:r>
              <a:rPr lang="en-US" sz="2400" dirty="0" smtClean="0"/>
              <a:t>yields of the suspension system are </a:t>
            </a:r>
            <a:r>
              <a:rPr lang="en-US" sz="2400" dirty="0"/>
              <a:t>to be </a:t>
            </a:r>
            <a:r>
              <a:rPr lang="en-US" sz="2400" dirty="0" smtClean="0"/>
              <a:t>eliminated</a:t>
            </a:r>
          </a:p>
          <a:p>
            <a:r>
              <a:rPr lang="en-US" sz="2400" dirty="0" smtClean="0"/>
              <a:t>It takes to define limitations for </a:t>
            </a:r>
            <a:r>
              <a:rPr lang="en-US" sz="2400" dirty="0"/>
              <a:t>axial </a:t>
            </a:r>
            <a:r>
              <a:rPr lang="en-US" sz="2400" dirty="0" smtClean="0"/>
              <a:t>corrections of </a:t>
            </a:r>
            <a:r>
              <a:rPr lang="en-US" sz="2400" dirty="0"/>
              <a:t>the cold mass position inside the cryostat </a:t>
            </a:r>
            <a:r>
              <a:rPr lang="en-US" sz="2400" dirty="0" smtClean="0"/>
              <a:t>according </a:t>
            </a:r>
            <a:r>
              <a:rPr lang="en-US" sz="2400" dirty="0"/>
              <a:t>to the results of </a:t>
            </a:r>
            <a:r>
              <a:rPr lang="en-US" sz="2400" dirty="0" smtClean="0"/>
              <a:t>field measurements. These limitations are imposed </a:t>
            </a:r>
            <a:r>
              <a:rPr lang="en-US" sz="2400" dirty="0"/>
              <a:t>by </a:t>
            </a:r>
            <a:r>
              <a:rPr lang="en-US" sz="2400" dirty="0" smtClean="0"/>
              <a:t>allowable stresses </a:t>
            </a:r>
            <a:r>
              <a:rPr lang="en-US" sz="2400" dirty="0"/>
              <a:t>in radial suspension </a:t>
            </a:r>
            <a:r>
              <a:rPr lang="en-US" sz="2400" dirty="0" smtClean="0"/>
              <a:t>rods</a:t>
            </a:r>
            <a:r>
              <a:rPr lang="en-US" sz="2400" dirty="0"/>
              <a:t> </a:t>
            </a:r>
            <a:r>
              <a:rPr lang="en-US" sz="2400" dirty="0" smtClean="0"/>
              <a:t>and they are significantly </a:t>
            </a:r>
            <a:r>
              <a:rPr lang="en-US" sz="2400" dirty="0"/>
              <a:t>less than the available space allows</a:t>
            </a:r>
            <a:endParaRPr lang="ru-RU" sz="2400" dirty="0"/>
          </a:p>
        </p:txBody>
      </p:sp>
      <p:sp>
        <p:nvSpPr>
          <p:cNvPr id="4" name="Нижний колонтитул 3"/>
          <p:cNvSpPr>
            <a:spLocks noGrp="1"/>
          </p:cNvSpPr>
          <p:nvPr>
            <p:ph type="ftr" sz="quarter" idx="11"/>
          </p:nvPr>
        </p:nvSpPr>
        <p:spPr/>
        <p:txBody>
          <a:bodyPr/>
          <a:lstStyle/>
          <a:p>
            <a:r>
              <a:rPr lang="en-GB" smtClean="0"/>
              <a:t>E.Koshurnikv, Julich, 9.12.2014</a:t>
            </a:r>
            <a:endParaRPr lang="ru-RU"/>
          </a:p>
        </p:txBody>
      </p:sp>
      <p:sp>
        <p:nvSpPr>
          <p:cNvPr id="5" name="Номер слайда 4"/>
          <p:cNvSpPr>
            <a:spLocks noGrp="1"/>
          </p:cNvSpPr>
          <p:nvPr>
            <p:ph type="sldNum" sz="quarter" idx="12"/>
          </p:nvPr>
        </p:nvSpPr>
        <p:spPr/>
        <p:txBody>
          <a:bodyPr/>
          <a:lstStyle/>
          <a:p>
            <a:fld id="{30E7B55E-BB14-4AA8-8B21-643004AD1E29}" type="slidenum">
              <a:rPr lang="ru-RU" smtClean="0"/>
              <a:t>31</a:t>
            </a:fld>
            <a:endParaRPr lang="ru-RU"/>
          </a:p>
        </p:txBody>
      </p:sp>
    </p:spTree>
    <p:extLst>
      <p:ext uri="{BB962C8B-B14F-4D97-AF65-F5344CB8AC3E}">
        <p14:creationId xmlns:p14="http://schemas.microsoft.com/office/powerpoint/2010/main" val="39318079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p:txBody>
          <a:bodyPr/>
          <a:lstStyle/>
          <a:p>
            <a:r>
              <a:rPr lang="en-GB" smtClean="0"/>
              <a:t>E.Koshurnikv, Julich, 9.12.2014</a:t>
            </a:r>
            <a:endParaRPr lang="ru-RU"/>
          </a:p>
        </p:txBody>
      </p:sp>
      <p:sp>
        <p:nvSpPr>
          <p:cNvPr id="5" name="Номер слайда 4"/>
          <p:cNvSpPr>
            <a:spLocks noGrp="1"/>
          </p:cNvSpPr>
          <p:nvPr>
            <p:ph type="sldNum" sz="quarter" idx="12"/>
          </p:nvPr>
        </p:nvSpPr>
        <p:spPr/>
        <p:txBody>
          <a:bodyPr/>
          <a:lstStyle/>
          <a:p>
            <a:fld id="{30E7B55E-BB14-4AA8-8B21-643004AD1E29}" type="slidenum">
              <a:rPr lang="ru-RU" smtClean="0"/>
              <a:t>32</a:t>
            </a:fld>
            <a:endParaRPr lang="ru-RU"/>
          </a:p>
        </p:txBody>
      </p:sp>
      <p:sp>
        <p:nvSpPr>
          <p:cNvPr id="6" name="Заголовок 1"/>
          <p:cNvSpPr txBox="1">
            <a:spLocks noGrp="1"/>
          </p:cNvSpPr>
          <p:nvPr>
            <p:ph type="title"/>
          </p:nvPr>
        </p:nvSpPr>
        <p:spPr>
          <a:xfrm>
            <a:off x="517584" y="2172449"/>
            <a:ext cx="8229600" cy="2270154"/>
          </a:xfrm>
          <a:prstGeom prst="rect">
            <a:avLst/>
          </a:prstGeom>
        </p:spPr>
        <p:txBody>
          <a:bodyPr anchor="ctr">
            <a:normAutofit/>
          </a:bodyPr>
          <a:lstStyle/>
          <a:p>
            <a:pPr>
              <a:defRPr/>
            </a:pPr>
            <a:r>
              <a:rPr lang="en-US" sz="4300" dirty="0">
                <a:solidFill>
                  <a:schemeClr val="accent2"/>
                </a:solidFill>
                <a:latin typeface="+mn-lt"/>
                <a:cs typeface="Arabic Typesetting" panose="03020402040406030203" pitchFamily="66" charset="-78"/>
              </a:rPr>
              <a:t>THANK YOU </a:t>
            </a:r>
            <a:br>
              <a:rPr lang="en-US" sz="4300" dirty="0">
                <a:solidFill>
                  <a:schemeClr val="accent2"/>
                </a:solidFill>
                <a:latin typeface="+mn-lt"/>
                <a:cs typeface="Arabic Typesetting" panose="03020402040406030203" pitchFamily="66" charset="-78"/>
              </a:rPr>
            </a:br>
            <a:r>
              <a:rPr lang="en-US" sz="4300" dirty="0">
                <a:solidFill>
                  <a:schemeClr val="accent2"/>
                </a:solidFill>
                <a:latin typeface="+mn-lt"/>
                <a:cs typeface="Arabic Typesetting" panose="03020402040406030203" pitchFamily="66" charset="-78"/>
              </a:rPr>
              <a:t>FOR YOUR ATTENTION</a:t>
            </a:r>
            <a:r>
              <a:rPr lang="en-US" sz="4300" dirty="0" smtClean="0">
                <a:solidFill>
                  <a:schemeClr val="accent2"/>
                </a:solidFill>
                <a:latin typeface="+mn-lt"/>
              </a:rPr>
              <a:t>!</a:t>
            </a:r>
            <a:endParaRPr lang="ru-RU" sz="4300" dirty="0">
              <a:solidFill>
                <a:schemeClr val="accent2"/>
              </a:solidFill>
              <a:latin typeface="+mn-lt"/>
            </a:endParaRPr>
          </a:p>
        </p:txBody>
      </p:sp>
    </p:spTree>
    <p:extLst>
      <p:ext uri="{BB962C8B-B14F-4D97-AF65-F5344CB8AC3E}">
        <p14:creationId xmlns:p14="http://schemas.microsoft.com/office/powerpoint/2010/main" val="3675584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8837"/>
          </a:xfrm>
        </p:spPr>
        <p:txBody>
          <a:bodyPr>
            <a:normAutofit/>
          </a:bodyPr>
          <a:lstStyle/>
          <a:p>
            <a:r>
              <a:rPr lang="en-US" sz="2800" b="1" dirty="0" smtClean="0">
                <a:solidFill>
                  <a:srgbClr val="C00000"/>
                </a:solidFill>
                <a:effectLst>
                  <a:outerShdw blurRad="38100" dist="38100" dir="2700000" algn="tl">
                    <a:srgbClr val="000000">
                      <a:alpha val="43137"/>
                    </a:srgbClr>
                  </a:outerShdw>
                </a:effectLst>
              </a:rPr>
              <a:t>Overall dimensions of the solenoid and control Dewar</a:t>
            </a:r>
            <a:endParaRPr lang="ru-RU" sz="2800" b="1" dirty="0">
              <a:solidFill>
                <a:srgbClr val="C00000"/>
              </a:solidFill>
              <a:effectLst>
                <a:outerShdw blurRad="38100" dist="38100" dir="2700000" algn="tl">
                  <a:srgbClr val="000000">
                    <a:alpha val="43137"/>
                  </a:srgbClr>
                </a:outerShdw>
              </a:effectLst>
            </a:endParaRPr>
          </a:p>
        </p:txBody>
      </p:sp>
      <p:sp>
        <p:nvSpPr>
          <p:cNvPr id="4" name="Нижний колонтитул 3"/>
          <p:cNvSpPr>
            <a:spLocks noGrp="1"/>
          </p:cNvSpPr>
          <p:nvPr>
            <p:ph type="ftr" sz="quarter" idx="11"/>
          </p:nvPr>
        </p:nvSpPr>
        <p:spPr/>
        <p:txBody>
          <a:bodyPr/>
          <a:lstStyle/>
          <a:p>
            <a:r>
              <a:rPr lang="en-GB" smtClean="0"/>
              <a:t>E.Koshurnikv, Julich, 9.12.2014</a:t>
            </a:r>
            <a:endParaRPr lang="ru-RU"/>
          </a:p>
        </p:txBody>
      </p:sp>
      <p:sp>
        <p:nvSpPr>
          <p:cNvPr id="5" name="Номер слайда 4"/>
          <p:cNvSpPr>
            <a:spLocks noGrp="1"/>
          </p:cNvSpPr>
          <p:nvPr>
            <p:ph type="sldNum" sz="quarter" idx="12"/>
          </p:nvPr>
        </p:nvSpPr>
        <p:spPr/>
        <p:txBody>
          <a:bodyPr/>
          <a:lstStyle/>
          <a:p>
            <a:fld id="{30E7B55E-BB14-4AA8-8B21-643004AD1E29}" type="slidenum">
              <a:rPr lang="ru-RU" smtClean="0"/>
              <a:t>4</a:t>
            </a:fld>
            <a:endParaRPr lang="ru-RU"/>
          </a:p>
        </p:txBody>
      </p:sp>
      <p:pic>
        <p:nvPicPr>
          <p:cNvPr id="7170" name="Picture 2" descr="C:\Users\11\Desktop\29.10.2014\Solenoid12d_3D(1,00)_(Control_Dewar)-1'_NEW.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4620" y="1123150"/>
            <a:ext cx="5520805" cy="52337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645425" y="1645919"/>
            <a:ext cx="3442916" cy="1754326"/>
          </a:xfrm>
          <a:prstGeom prst="rect">
            <a:avLst/>
          </a:prstGeom>
          <a:noFill/>
        </p:spPr>
        <p:txBody>
          <a:bodyPr wrap="square" rtlCol="0">
            <a:spAutoFit/>
          </a:bodyPr>
          <a:lstStyle/>
          <a:p>
            <a:r>
              <a:rPr lang="en-US" b="1" dirty="0" err="1" smtClean="0"/>
              <a:t>Coil&amp;Cryostat</a:t>
            </a:r>
            <a:r>
              <a:rPr lang="en-US" b="1" dirty="0" smtClean="0"/>
              <a:t> weight       ~100 </a:t>
            </a:r>
            <a:r>
              <a:rPr lang="en-US" b="1" dirty="0" err="1" smtClean="0"/>
              <a:t>kN</a:t>
            </a:r>
            <a:endParaRPr lang="en-US" b="1" dirty="0" smtClean="0"/>
          </a:p>
          <a:p>
            <a:r>
              <a:rPr lang="en-US" b="1" dirty="0" smtClean="0"/>
              <a:t>Control Dewar weight       ~40 </a:t>
            </a:r>
            <a:r>
              <a:rPr lang="en-US" b="1" dirty="0" err="1" smtClean="0"/>
              <a:t>kN</a:t>
            </a:r>
            <a:endParaRPr lang="en-US" b="1" dirty="0" smtClean="0"/>
          </a:p>
          <a:p>
            <a:r>
              <a:rPr lang="en-US" b="1" dirty="0" smtClean="0"/>
              <a:t>Cap of the Control </a:t>
            </a:r>
          </a:p>
          <a:p>
            <a:r>
              <a:rPr lang="en-US" b="1" dirty="0" smtClean="0"/>
              <a:t>Dewar  weight                    ~4.9 </a:t>
            </a:r>
            <a:r>
              <a:rPr lang="en-US" b="1" dirty="0" err="1" smtClean="0"/>
              <a:t>kN</a:t>
            </a:r>
            <a:endParaRPr lang="en-US" b="1" dirty="0" smtClean="0"/>
          </a:p>
          <a:p>
            <a:r>
              <a:rPr lang="en-US" b="1" dirty="0" smtClean="0"/>
              <a:t>Weight of the Inner </a:t>
            </a:r>
          </a:p>
          <a:p>
            <a:r>
              <a:rPr lang="en-US" b="1" dirty="0" smtClean="0"/>
              <a:t>detectors                     ~140 -200 </a:t>
            </a:r>
            <a:r>
              <a:rPr lang="en-US" b="1" dirty="0" err="1" smtClean="0"/>
              <a:t>kN</a:t>
            </a:r>
            <a:r>
              <a:rPr lang="en-US" b="1" dirty="0" smtClean="0"/>
              <a:t> </a:t>
            </a:r>
            <a:endParaRPr lang="ru-RU" b="1" dirty="0"/>
          </a:p>
        </p:txBody>
      </p:sp>
      <p:sp>
        <p:nvSpPr>
          <p:cNvPr id="6" name="Прямоугольник 5"/>
          <p:cNvSpPr/>
          <p:nvPr/>
        </p:nvSpPr>
        <p:spPr>
          <a:xfrm>
            <a:off x="5645425" y="4339327"/>
            <a:ext cx="3323646" cy="923330"/>
          </a:xfrm>
          <a:prstGeom prst="rect">
            <a:avLst/>
          </a:prstGeom>
        </p:spPr>
        <p:txBody>
          <a:bodyPr wrap="square">
            <a:spAutoFit/>
          </a:bodyPr>
          <a:lstStyle/>
          <a:p>
            <a:pPr algn="just"/>
            <a:r>
              <a:rPr lang="en-US" dirty="0" smtClean="0"/>
              <a:t>Mechanically the control Dewar </a:t>
            </a:r>
            <a:r>
              <a:rPr lang="en-US" dirty="0"/>
              <a:t>and cryostat </a:t>
            </a:r>
            <a:r>
              <a:rPr lang="en-US" dirty="0" smtClean="0"/>
              <a:t>are decoupled </a:t>
            </a:r>
            <a:r>
              <a:rPr lang="en-US" dirty="0"/>
              <a:t>by the </a:t>
            </a:r>
            <a:r>
              <a:rPr lang="en-US" dirty="0" smtClean="0"/>
              <a:t>bellow decoupling.</a:t>
            </a:r>
            <a:endParaRPr lang="ru-RU" dirty="0"/>
          </a:p>
        </p:txBody>
      </p:sp>
      <p:cxnSp>
        <p:nvCxnSpPr>
          <p:cNvPr id="8" name="Прямая со стрелкой 7"/>
          <p:cNvCxnSpPr/>
          <p:nvPr/>
        </p:nvCxnSpPr>
        <p:spPr>
          <a:xfrm flipH="1" flipV="1">
            <a:off x="4381169" y="3140765"/>
            <a:ext cx="1987826" cy="119856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9015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35012"/>
          </a:xfrm>
        </p:spPr>
        <p:txBody>
          <a:bodyPr>
            <a:normAutofit fontScale="90000"/>
          </a:bodyPr>
          <a:lstStyle/>
          <a:p>
            <a:r>
              <a:rPr lang="en-US" b="1" dirty="0" smtClean="0">
                <a:solidFill>
                  <a:srgbClr val="C00000"/>
                </a:solidFill>
                <a:effectLst>
                  <a:outerShdw blurRad="38100" dist="38100" dir="2700000" algn="tl">
                    <a:srgbClr val="000000">
                      <a:alpha val="43137"/>
                    </a:srgbClr>
                  </a:outerShdw>
                </a:effectLst>
              </a:rPr>
              <a:t>Thermal screen of the cryostat</a:t>
            </a:r>
            <a:endParaRPr lang="ru-RU" b="1" dirty="0">
              <a:solidFill>
                <a:srgbClr val="C00000"/>
              </a:solidFill>
              <a:effectLst>
                <a:outerShdw blurRad="38100" dist="38100" dir="2700000" algn="tl">
                  <a:srgbClr val="000000">
                    <a:alpha val="43137"/>
                  </a:srgbClr>
                </a:outerShdw>
              </a:effectLst>
            </a:endParaRPr>
          </a:p>
        </p:txBody>
      </p:sp>
      <p:sp>
        <p:nvSpPr>
          <p:cNvPr id="4" name="Нижний колонтитул 3"/>
          <p:cNvSpPr>
            <a:spLocks noGrp="1"/>
          </p:cNvSpPr>
          <p:nvPr>
            <p:ph type="ftr" sz="quarter" idx="11"/>
          </p:nvPr>
        </p:nvSpPr>
        <p:spPr/>
        <p:txBody>
          <a:bodyPr/>
          <a:lstStyle/>
          <a:p>
            <a:r>
              <a:rPr lang="en-GB" smtClean="0"/>
              <a:t>E.Koshurnikv, Julich, 9.12.2014</a:t>
            </a:r>
            <a:endParaRPr lang="ru-RU"/>
          </a:p>
        </p:txBody>
      </p:sp>
      <p:sp>
        <p:nvSpPr>
          <p:cNvPr id="5" name="Номер слайда 4"/>
          <p:cNvSpPr>
            <a:spLocks noGrp="1"/>
          </p:cNvSpPr>
          <p:nvPr>
            <p:ph type="sldNum" sz="quarter" idx="12"/>
          </p:nvPr>
        </p:nvSpPr>
        <p:spPr/>
        <p:txBody>
          <a:bodyPr/>
          <a:lstStyle/>
          <a:p>
            <a:fld id="{30E7B55E-BB14-4AA8-8B21-643004AD1E29}" type="slidenum">
              <a:rPr lang="ru-RU" smtClean="0"/>
              <a:t>5</a:t>
            </a:fld>
            <a:endParaRPr lang="ru-RU" dirty="0"/>
          </a:p>
        </p:txBody>
      </p:sp>
      <p:pic>
        <p:nvPicPr>
          <p:cNvPr id="5122" name="Picture 2" descr="C:\Users\11\Desktop\Криостат и Контрольный Дьюар PANDA\Solenoid12d_3D(1,00)_(Cryostat)_(Chimney_Box)_(Radiation_Shield)_NEW_(Pics)\Solenoid12d_3D(1,00)_(Cryostat)_(Chimney_Box)_(Radiation_Shield)_NEW-1a-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67531" y="1081046"/>
            <a:ext cx="3450313" cy="283587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2387" y="1081732"/>
            <a:ext cx="3449479" cy="283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2609" y="3640223"/>
            <a:ext cx="3138515" cy="2579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14348" y="4011155"/>
            <a:ext cx="5238752" cy="2462213"/>
          </a:xfrm>
          <a:prstGeom prst="rect">
            <a:avLst/>
          </a:prstGeom>
          <a:noFill/>
        </p:spPr>
        <p:txBody>
          <a:bodyPr wrap="square" rtlCol="0">
            <a:spAutoFit/>
          </a:bodyPr>
          <a:lstStyle/>
          <a:p>
            <a:r>
              <a:rPr lang="en-US" sz="1400" dirty="0" smtClean="0"/>
              <a:t>Material of the thermal screen 		</a:t>
            </a:r>
            <a:r>
              <a:rPr lang="en-US" sz="1400" dirty="0" err="1" smtClean="0"/>
              <a:t>aluminium</a:t>
            </a:r>
            <a:r>
              <a:rPr lang="en-US" sz="1400" dirty="0" smtClean="0"/>
              <a:t> 5083</a:t>
            </a:r>
            <a:endParaRPr lang="ru-RU" sz="1400" dirty="0" smtClean="0"/>
          </a:p>
          <a:p>
            <a:r>
              <a:rPr lang="en-US" sz="1400" dirty="0" smtClean="0"/>
              <a:t>Shell thickness 	              		t=3 (5?) mm,</a:t>
            </a:r>
            <a:endParaRPr lang="ru-RU" sz="1400" dirty="0" smtClean="0"/>
          </a:p>
          <a:p>
            <a:r>
              <a:rPr lang="en-US" sz="1400" dirty="0" smtClean="0"/>
              <a:t>Number of radial supports 		</a:t>
            </a:r>
            <a:r>
              <a:rPr lang="en-US" sz="1400" dirty="0"/>
              <a:t>~</a:t>
            </a:r>
            <a:r>
              <a:rPr lang="en-US" sz="1400" dirty="0" smtClean="0"/>
              <a:t>192</a:t>
            </a:r>
          </a:p>
          <a:p>
            <a:r>
              <a:rPr lang="en-US" sz="1400" dirty="0" smtClean="0"/>
              <a:t>Mass		              		M=377 kg</a:t>
            </a:r>
          </a:p>
          <a:p>
            <a:r>
              <a:rPr lang="en-US" sz="1400" dirty="0" smtClean="0"/>
              <a:t>Material of the heat exchanger  tube		</a:t>
            </a:r>
            <a:r>
              <a:rPr lang="en-US" sz="1400" dirty="0" err="1" smtClean="0"/>
              <a:t>aluminium</a:t>
            </a:r>
            <a:r>
              <a:rPr lang="en-US" sz="1400" dirty="0" smtClean="0"/>
              <a:t> 5083 </a:t>
            </a:r>
          </a:p>
          <a:p>
            <a:r>
              <a:rPr lang="en-US" sz="1400" dirty="0" smtClean="0"/>
              <a:t>Length of the heat exch.  tube 		L= 157 m</a:t>
            </a:r>
          </a:p>
          <a:p>
            <a:r>
              <a:rPr lang="en-US" sz="1400" dirty="0" smtClean="0"/>
              <a:t>Diameter 				13x1.5 mm</a:t>
            </a:r>
          </a:p>
          <a:p>
            <a:r>
              <a:rPr lang="en-US" sz="1400" dirty="0" smtClean="0"/>
              <a:t>Distance between the serpentine branches 	700 mm</a:t>
            </a:r>
          </a:p>
          <a:p>
            <a:r>
              <a:rPr lang="en-US" sz="1400" dirty="0" smtClean="0"/>
              <a:t>Maximal pressure drop 			</a:t>
            </a:r>
            <a:r>
              <a:rPr lang="el-GR" sz="1400" dirty="0" smtClean="0"/>
              <a:t>Δ</a:t>
            </a:r>
            <a:r>
              <a:rPr lang="en-US" sz="1400" dirty="0" err="1" smtClean="0"/>
              <a:t>P</a:t>
            </a:r>
            <a:r>
              <a:rPr lang="en-US" sz="1400" baseline="-25000" dirty="0" err="1" smtClean="0"/>
              <a:t>max</a:t>
            </a:r>
            <a:r>
              <a:rPr lang="en-US" sz="1400" dirty="0" smtClean="0"/>
              <a:t> = 6 bar</a:t>
            </a:r>
          </a:p>
          <a:p>
            <a:r>
              <a:rPr lang="en-US" sz="1400" dirty="0"/>
              <a:t>Maximal helium flow rate </a:t>
            </a:r>
            <a:r>
              <a:rPr lang="en-US" sz="1400" dirty="0" smtClean="0"/>
              <a:t>		G= 2.5 gr/sec  </a:t>
            </a:r>
          </a:p>
          <a:p>
            <a:r>
              <a:rPr lang="en-US" sz="1400" dirty="0" smtClean="0"/>
              <a:t>Mean temperature			</a:t>
            </a:r>
            <a:r>
              <a:rPr lang="en-US" sz="1400" dirty="0" err="1" smtClean="0"/>
              <a:t>T</a:t>
            </a:r>
            <a:r>
              <a:rPr lang="en-US" sz="1400" baseline="-25000" dirty="0" err="1" smtClean="0"/>
              <a:t>mean</a:t>
            </a:r>
            <a:r>
              <a:rPr lang="en-US" sz="1400" baseline="-25000" dirty="0" smtClean="0"/>
              <a:t> </a:t>
            </a:r>
            <a:r>
              <a:rPr lang="en-US" sz="1400" dirty="0" smtClean="0"/>
              <a:t>= 60 K</a:t>
            </a:r>
          </a:p>
        </p:txBody>
      </p:sp>
      <p:sp>
        <p:nvSpPr>
          <p:cNvPr id="3" name="TextBox 2"/>
          <p:cNvSpPr txBox="1"/>
          <p:nvPr/>
        </p:nvSpPr>
        <p:spPr>
          <a:xfrm>
            <a:off x="514348" y="1247775"/>
            <a:ext cx="1047750" cy="646331"/>
          </a:xfrm>
          <a:prstGeom prst="rect">
            <a:avLst/>
          </a:prstGeom>
          <a:noFill/>
        </p:spPr>
        <p:txBody>
          <a:bodyPr wrap="square" rtlCol="0">
            <a:spAutoFit/>
          </a:bodyPr>
          <a:lstStyle/>
          <a:p>
            <a:r>
              <a:rPr lang="en-US" dirty="0" smtClean="0"/>
              <a:t>Screen supports</a:t>
            </a:r>
            <a:endParaRPr lang="ru-RU" dirty="0"/>
          </a:p>
        </p:txBody>
      </p:sp>
      <p:cxnSp>
        <p:nvCxnSpPr>
          <p:cNvPr id="8" name="Прямая со стрелкой 7"/>
          <p:cNvCxnSpPr>
            <a:stCxn id="3" idx="3"/>
          </p:cNvCxnSpPr>
          <p:nvPr/>
        </p:nvCxnSpPr>
        <p:spPr>
          <a:xfrm>
            <a:off x="1562098" y="1570941"/>
            <a:ext cx="751732" cy="11749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3" idx="3"/>
          </p:cNvCxnSpPr>
          <p:nvPr/>
        </p:nvCxnSpPr>
        <p:spPr>
          <a:xfrm>
            <a:off x="1562098" y="1570941"/>
            <a:ext cx="966417" cy="5531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334249" y="3410990"/>
            <a:ext cx="1666875" cy="1200329"/>
          </a:xfrm>
          <a:prstGeom prst="rect">
            <a:avLst/>
          </a:prstGeom>
          <a:solidFill>
            <a:schemeClr val="bg2"/>
          </a:solidFill>
        </p:spPr>
        <p:txBody>
          <a:bodyPr wrap="square" rtlCol="0">
            <a:spAutoFit/>
          </a:bodyPr>
          <a:lstStyle/>
          <a:p>
            <a:r>
              <a:rPr lang="en-US" dirty="0" smtClean="0"/>
              <a:t>Heat exchanger serpentine of the outer screen shell </a:t>
            </a:r>
            <a:endParaRPr lang="ru-RU" dirty="0"/>
          </a:p>
        </p:txBody>
      </p:sp>
      <p:cxnSp>
        <p:nvCxnSpPr>
          <p:cNvPr id="16" name="Прямая со стрелкой 15"/>
          <p:cNvCxnSpPr/>
          <p:nvPr/>
        </p:nvCxnSpPr>
        <p:spPr>
          <a:xfrm flipH="1" flipV="1">
            <a:off x="7206691" y="2828926"/>
            <a:ext cx="273155" cy="93344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H="1" flipV="1">
            <a:off x="6090700" y="2043485"/>
            <a:ext cx="1389146" cy="171889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Арка 6"/>
          <p:cNvSpPr/>
          <p:nvPr/>
        </p:nvSpPr>
        <p:spPr>
          <a:xfrm>
            <a:off x="8108635" y="1739960"/>
            <a:ext cx="787179" cy="599733"/>
          </a:xfrm>
          <a:prstGeom prst="blockArc">
            <a:avLst>
              <a:gd name="adj1" fmla="val 17209495"/>
              <a:gd name="adj2" fmla="val 5"/>
              <a:gd name="adj3" fmla="val 1306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17" name="Арка 16"/>
          <p:cNvSpPr/>
          <p:nvPr/>
        </p:nvSpPr>
        <p:spPr>
          <a:xfrm flipH="1">
            <a:off x="8202358" y="1739959"/>
            <a:ext cx="787179" cy="599733"/>
          </a:xfrm>
          <a:prstGeom prst="blockArc">
            <a:avLst>
              <a:gd name="adj1" fmla="val 17209495"/>
              <a:gd name="adj2" fmla="val 5"/>
              <a:gd name="adj3" fmla="val 1306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18" name="Арка 17"/>
          <p:cNvSpPr/>
          <p:nvPr/>
        </p:nvSpPr>
        <p:spPr>
          <a:xfrm flipH="1" flipV="1">
            <a:off x="8202359" y="1833684"/>
            <a:ext cx="787179" cy="599733"/>
          </a:xfrm>
          <a:prstGeom prst="blockArc">
            <a:avLst>
              <a:gd name="adj1" fmla="val 17209495"/>
              <a:gd name="adj2" fmla="val 5"/>
              <a:gd name="adj3" fmla="val 1306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0" name="Арка 19"/>
          <p:cNvSpPr/>
          <p:nvPr/>
        </p:nvSpPr>
        <p:spPr>
          <a:xfrm rot="5400000">
            <a:off x="8202360" y="1739961"/>
            <a:ext cx="787179" cy="599733"/>
          </a:xfrm>
          <a:prstGeom prst="blockArc">
            <a:avLst>
              <a:gd name="adj1" fmla="val 17209495"/>
              <a:gd name="adj2" fmla="val 21352570"/>
              <a:gd name="adj3" fmla="val 1534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9" name="TextBox 8"/>
          <p:cNvSpPr txBox="1"/>
          <p:nvPr/>
        </p:nvSpPr>
        <p:spPr>
          <a:xfrm>
            <a:off x="7479846" y="999907"/>
            <a:ext cx="1632474" cy="646331"/>
          </a:xfrm>
          <a:prstGeom prst="rect">
            <a:avLst/>
          </a:prstGeom>
          <a:noFill/>
        </p:spPr>
        <p:txBody>
          <a:bodyPr wrap="square" rtlCol="0">
            <a:spAutoFit/>
          </a:bodyPr>
          <a:lstStyle/>
          <a:p>
            <a:r>
              <a:rPr lang="en-US" dirty="0" smtClean="0"/>
              <a:t>Thermal screen four blocks</a:t>
            </a:r>
            <a:endParaRPr lang="ru-RU" dirty="0"/>
          </a:p>
        </p:txBody>
      </p:sp>
      <p:sp>
        <p:nvSpPr>
          <p:cNvPr id="10" name="Дуга 9"/>
          <p:cNvSpPr/>
          <p:nvPr/>
        </p:nvSpPr>
        <p:spPr>
          <a:xfrm>
            <a:off x="8238061" y="1675800"/>
            <a:ext cx="746650" cy="693455"/>
          </a:xfrm>
          <a:prstGeom prst="arc">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3" name="TextBox 22"/>
          <p:cNvSpPr txBox="1"/>
          <p:nvPr/>
        </p:nvSpPr>
        <p:spPr>
          <a:xfrm>
            <a:off x="7334249" y="2461226"/>
            <a:ext cx="1905002" cy="769441"/>
          </a:xfrm>
          <a:prstGeom prst="rect">
            <a:avLst/>
          </a:prstGeom>
          <a:noFill/>
        </p:spPr>
        <p:txBody>
          <a:bodyPr wrap="square" rtlCol="0">
            <a:spAutoFit/>
          </a:bodyPr>
          <a:lstStyle/>
          <a:p>
            <a:r>
              <a:rPr lang="en-US" sz="2000" dirty="0" err="1" smtClean="0"/>
              <a:t>dI</a:t>
            </a:r>
            <a:r>
              <a:rPr lang="en-US" sz="2000" dirty="0" smtClean="0"/>
              <a:t>/</a:t>
            </a:r>
            <a:r>
              <a:rPr lang="en-US" sz="2000" dirty="0" err="1" smtClean="0"/>
              <a:t>dt</a:t>
            </a:r>
            <a:r>
              <a:rPr lang="en-US" sz="2000" dirty="0" smtClean="0"/>
              <a:t> ≤400A/</a:t>
            </a:r>
            <a:r>
              <a:rPr lang="en-US" sz="2000" dirty="0" err="1" smtClean="0"/>
              <a:t>sek</a:t>
            </a:r>
            <a:endParaRPr lang="en-US" sz="2000" dirty="0" smtClean="0"/>
          </a:p>
          <a:p>
            <a:r>
              <a:rPr lang="en-US" sz="2400" dirty="0" err="1" smtClean="0"/>
              <a:t>I</a:t>
            </a:r>
            <a:r>
              <a:rPr lang="en-US" sz="1100" dirty="0" err="1" smtClean="0"/>
              <a:t>eddy</a:t>
            </a:r>
            <a:r>
              <a:rPr lang="en-US" sz="1100" dirty="0" smtClean="0"/>
              <a:t> </a:t>
            </a:r>
            <a:r>
              <a:rPr lang="en-US" sz="1100" dirty="0" err="1" smtClean="0"/>
              <a:t>curr</a:t>
            </a:r>
            <a:r>
              <a:rPr lang="en-US" sz="2000" dirty="0" smtClean="0"/>
              <a:t>&lt;10 A</a:t>
            </a:r>
            <a:endParaRPr lang="ru-RU" sz="1100" dirty="0"/>
          </a:p>
        </p:txBody>
      </p:sp>
    </p:spTree>
    <p:extLst>
      <p:ext uri="{BB962C8B-B14F-4D97-AF65-F5344CB8AC3E}">
        <p14:creationId xmlns:p14="http://schemas.microsoft.com/office/powerpoint/2010/main" val="4113298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8731" y="160552"/>
            <a:ext cx="8229600" cy="798788"/>
          </a:xfrm>
        </p:spPr>
        <p:txBody>
          <a:bodyPr>
            <a:normAutofit/>
          </a:bodyPr>
          <a:lstStyle/>
          <a:p>
            <a:r>
              <a:rPr lang="en-US" sz="3200" b="1" dirty="0" smtClean="0">
                <a:solidFill>
                  <a:srgbClr val="C00000"/>
                </a:solidFill>
                <a:effectLst>
                  <a:outerShdw blurRad="38100" dist="38100" dir="2700000" algn="tl">
                    <a:srgbClr val="000000">
                      <a:alpha val="43137"/>
                    </a:srgbClr>
                  </a:outerShdw>
                </a:effectLst>
              </a:rPr>
              <a:t>Passageways for Target</a:t>
            </a:r>
            <a:endParaRPr lang="ru-RU" sz="3200" b="1" dirty="0">
              <a:solidFill>
                <a:srgbClr val="C00000"/>
              </a:solidFill>
              <a:effectLst>
                <a:outerShdw blurRad="38100" dist="38100" dir="2700000" algn="tl">
                  <a:srgbClr val="000000">
                    <a:alpha val="43137"/>
                  </a:srgbClr>
                </a:outerShdw>
              </a:effectLst>
            </a:endParaRPr>
          </a:p>
        </p:txBody>
      </p:sp>
      <p:sp>
        <p:nvSpPr>
          <p:cNvPr id="4" name="Нижний колонтитул 3"/>
          <p:cNvSpPr>
            <a:spLocks noGrp="1"/>
          </p:cNvSpPr>
          <p:nvPr>
            <p:ph type="ftr" sz="quarter" idx="11"/>
          </p:nvPr>
        </p:nvSpPr>
        <p:spPr/>
        <p:txBody>
          <a:bodyPr/>
          <a:lstStyle/>
          <a:p>
            <a:r>
              <a:rPr lang="en-GB" smtClean="0"/>
              <a:t>E.Koshurnikv, Julich, 9.12.2014</a:t>
            </a:r>
            <a:endParaRPr lang="ru-RU"/>
          </a:p>
        </p:txBody>
      </p:sp>
      <p:sp>
        <p:nvSpPr>
          <p:cNvPr id="5" name="Номер слайда 4"/>
          <p:cNvSpPr>
            <a:spLocks noGrp="1"/>
          </p:cNvSpPr>
          <p:nvPr>
            <p:ph type="sldNum" sz="quarter" idx="12"/>
          </p:nvPr>
        </p:nvSpPr>
        <p:spPr/>
        <p:txBody>
          <a:bodyPr/>
          <a:lstStyle/>
          <a:p>
            <a:fld id="{30E7B55E-BB14-4AA8-8B21-643004AD1E29}" type="slidenum">
              <a:rPr lang="ru-RU" smtClean="0"/>
              <a:t>6</a:t>
            </a:fld>
            <a:endParaRPr lang="ru-RU"/>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0203" y="2131003"/>
            <a:ext cx="4391594" cy="3609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7089" y="2152650"/>
            <a:ext cx="4392136" cy="3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48731" y="959340"/>
            <a:ext cx="8423129" cy="1077218"/>
          </a:xfrm>
          <a:prstGeom prst="rect">
            <a:avLst/>
          </a:prstGeom>
        </p:spPr>
        <p:txBody>
          <a:bodyPr wrap="square">
            <a:spAutoFit/>
          </a:bodyPr>
          <a:lstStyle/>
          <a:p>
            <a:pPr marL="285750" indent="-285750">
              <a:buFont typeface="Arial" panose="020B0604020202020204" pitchFamily="34" charset="0"/>
              <a:buChar char="•"/>
            </a:pPr>
            <a:r>
              <a:rPr lang="en-US" sz="1600" dirty="0"/>
              <a:t>I</a:t>
            </a:r>
            <a:r>
              <a:rPr lang="en-US" sz="1600" dirty="0" smtClean="0"/>
              <a:t>t takes to cut two weld seams to </a:t>
            </a:r>
            <a:r>
              <a:rPr lang="en-US" sz="1600" dirty="0"/>
              <a:t>disassemble the </a:t>
            </a:r>
            <a:r>
              <a:rPr lang="en-US" sz="1600" dirty="0" smtClean="0"/>
              <a:t>cryostat</a:t>
            </a:r>
          </a:p>
          <a:p>
            <a:pPr marL="285750" indent="-285750">
              <a:buFont typeface="Arial" panose="020B0604020202020204" pitchFamily="34" charset="0"/>
              <a:buChar char="•"/>
            </a:pPr>
            <a:r>
              <a:rPr lang="en-US" sz="1600" dirty="0"/>
              <a:t>Accepted design allows </a:t>
            </a:r>
            <a:r>
              <a:rPr lang="en-US" sz="1600" dirty="0" smtClean="0"/>
              <a:t>several re-welding of the seams </a:t>
            </a:r>
          </a:p>
          <a:p>
            <a:pPr marL="285750" indent="-285750">
              <a:buFont typeface="Arial" panose="020B0604020202020204" pitchFamily="34" charset="0"/>
              <a:buChar char="•"/>
            </a:pPr>
            <a:r>
              <a:rPr lang="en-US" sz="1600" dirty="0" smtClean="0"/>
              <a:t>It is planned to change the design to avoid cutting of the weld </a:t>
            </a:r>
            <a:r>
              <a:rPr lang="en-US" sz="1600" dirty="0"/>
              <a:t>seems. For this </a:t>
            </a:r>
            <a:r>
              <a:rPr lang="en-US" sz="1600" dirty="0" smtClean="0"/>
              <a:t>purpose the </a:t>
            </a:r>
            <a:r>
              <a:rPr lang="en-US" sz="1600" dirty="0"/>
              <a:t>space previously intended to correct the position of the cold mass inside the </a:t>
            </a:r>
            <a:r>
              <a:rPr lang="en-US" sz="1600" dirty="0" smtClean="0"/>
              <a:t>cryostat </a:t>
            </a:r>
            <a:r>
              <a:rPr lang="en-US" sz="1600" dirty="0"/>
              <a:t>will </a:t>
            </a:r>
            <a:r>
              <a:rPr lang="en-US" sz="1600" dirty="0" smtClean="0"/>
              <a:t>be used</a:t>
            </a:r>
            <a:endParaRPr lang="ru-RU" sz="1600" dirty="0"/>
          </a:p>
        </p:txBody>
      </p:sp>
    </p:spTree>
    <p:extLst>
      <p:ext uri="{BB962C8B-B14F-4D97-AF65-F5344CB8AC3E}">
        <p14:creationId xmlns:p14="http://schemas.microsoft.com/office/powerpoint/2010/main" val="1520835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7485" y="1181100"/>
            <a:ext cx="8229600" cy="392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en-GB" b="1" dirty="0" smtClean="0">
                <a:solidFill>
                  <a:srgbClr val="C00000"/>
                </a:solidFill>
                <a:effectLst>
                  <a:outerShdw blurRad="38100" dist="38100" dir="2700000" algn="tl">
                    <a:srgbClr val="000000">
                      <a:alpha val="43137"/>
                    </a:srgbClr>
                  </a:outerShdw>
                </a:effectLst>
              </a:rPr>
              <a:t>Head parts of the radial ties</a:t>
            </a:r>
            <a:endParaRPr lang="ru-RU" b="1" dirty="0">
              <a:solidFill>
                <a:srgbClr val="C00000"/>
              </a:solidFill>
              <a:effectLst>
                <a:outerShdw blurRad="38100" dist="38100" dir="2700000" algn="tl">
                  <a:srgbClr val="000000">
                    <a:alpha val="43137"/>
                  </a:srgbClr>
                </a:outerShdw>
              </a:effectLst>
            </a:endParaRPr>
          </a:p>
        </p:txBody>
      </p:sp>
      <p:sp>
        <p:nvSpPr>
          <p:cNvPr id="4" name="Нижний колонтитул 3"/>
          <p:cNvSpPr>
            <a:spLocks noGrp="1"/>
          </p:cNvSpPr>
          <p:nvPr>
            <p:ph type="ftr" sz="quarter" idx="11"/>
          </p:nvPr>
        </p:nvSpPr>
        <p:spPr/>
        <p:txBody>
          <a:bodyPr/>
          <a:lstStyle/>
          <a:p>
            <a:r>
              <a:rPr lang="en-GB" smtClean="0"/>
              <a:t>E.Koshurnikv, Julich, 9.12.2014</a:t>
            </a:r>
            <a:endParaRPr lang="ru-RU"/>
          </a:p>
        </p:txBody>
      </p:sp>
      <p:sp>
        <p:nvSpPr>
          <p:cNvPr id="5" name="Номер слайда 4"/>
          <p:cNvSpPr>
            <a:spLocks noGrp="1"/>
          </p:cNvSpPr>
          <p:nvPr>
            <p:ph type="sldNum" sz="quarter" idx="12"/>
          </p:nvPr>
        </p:nvSpPr>
        <p:spPr/>
        <p:txBody>
          <a:bodyPr/>
          <a:lstStyle/>
          <a:p>
            <a:fld id="{30E7B55E-BB14-4AA8-8B21-643004AD1E29}" type="slidenum">
              <a:rPr lang="ru-RU" smtClean="0"/>
              <a:t>7</a:t>
            </a:fld>
            <a:endParaRPr lang="ru-RU"/>
          </a:p>
        </p:txBody>
      </p:sp>
      <p:sp>
        <p:nvSpPr>
          <p:cNvPr id="6" name="TextBox 5"/>
          <p:cNvSpPr txBox="1"/>
          <p:nvPr/>
        </p:nvSpPr>
        <p:spPr>
          <a:xfrm>
            <a:off x="1733550" y="1701083"/>
            <a:ext cx="1647825" cy="369332"/>
          </a:xfrm>
          <a:prstGeom prst="rect">
            <a:avLst/>
          </a:prstGeom>
          <a:noFill/>
        </p:spPr>
        <p:txBody>
          <a:bodyPr wrap="square" rtlCol="0">
            <a:spAutoFit/>
          </a:bodyPr>
          <a:lstStyle/>
          <a:p>
            <a:r>
              <a:rPr lang="en-US" dirty="0" smtClean="0"/>
              <a:t>Horizontal ties</a:t>
            </a:r>
            <a:endParaRPr lang="ru-RU" dirty="0"/>
          </a:p>
        </p:txBody>
      </p:sp>
      <p:sp>
        <p:nvSpPr>
          <p:cNvPr id="7" name="TextBox 6"/>
          <p:cNvSpPr txBox="1"/>
          <p:nvPr/>
        </p:nvSpPr>
        <p:spPr>
          <a:xfrm>
            <a:off x="4852367" y="1701083"/>
            <a:ext cx="2114550" cy="369332"/>
          </a:xfrm>
          <a:prstGeom prst="rect">
            <a:avLst/>
          </a:prstGeom>
          <a:noFill/>
        </p:spPr>
        <p:txBody>
          <a:bodyPr wrap="square" rtlCol="0">
            <a:spAutoFit/>
          </a:bodyPr>
          <a:lstStyle/>
          <a:p>
            <a:r>
              <a:rPr lang="en-US" dirty="0" smtClean="0"/>
              <a:t>Upper vertical ties</a:t>
            </a:r>
            <a:endParaRPr lang="ru-RU" dirty="0"/>
          </a:p>
        </p:txBody>
      </p:sp>
      <p:sp>
        <p:nvSpPr>
          <p:cNvPr id="8" name="TextBox 7"/>
          <p:cNvSpPr txBox="1"/>
          <p:nvPr/>
        </p:nvSpPr>
        <p:spPr>
          <a:xfrm>
            <a:off x="7108465" y="1516417"/>
            <a:ext cx="2105025" cy="369332"/>
          </a:xfrm>
          <a:prstGeom prst="rect">
            <a:avLst/>
          </a:prstGeom>
          <a:noFill/>
        </p:spPr>
        <p:txBody>
          <a:bodyPr wrap="square" rtlCol="0">
            <a:spAutoFit/>
          </a:bodyPr>
          <a:lstStyle/>
          <a:p>
            <a:r>
              <a:rPr lang="en-US" dirty="0" smtClean="0"/>
              <a:t>Bottom vertical ties</a:t>
            </a:r>
            <a:endParaRPr lang="ru-RU" dirty="0"/>
          </a:p>
        </p:txBody>
      </p:sp>
      <p:pic>
        <p:nvPicPr>
          <p:cNvPr id="9" name="Рисунок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7047" y="4332783"/>
            <a:ext cx="1963578" cy="2076450"/>
          </a:xfrm>
          <a:prstGeom prst="rect">
            <a:avLst/>
          </a:prstGeom>
          <a:noFill/>
          <a:ln>
            <a:noFill/>
          </a:ln>
        </p:spPr>
      </p:pic>
      <p:sp>
        <p:nvSpPr>
          <p:cNvPr id="3" name="TextBox 2"/>
          <p:cNvSpPr txBox="1"/>
          <p:nvPr/>
        </p:nvSpPr>
        <p:spPr>
          <a:xfrm>
            <a:off x="4051501" y="5485406"/>
            <a:ext cx="2719346" cy="923330"/>
          </a:xfrm>
          <a:prstGeom prst="rect">
            <a:avLst/>
          </a:prstGeom>
          <a:noFill/>
        </p:spPr>
        <p:txBody>
          <a:bodyPr wrap="square" rtlCol="0">
            <a:spAutoFit/>
          </a:bodyPr>
          <a:lstStyle/>
          <a:p>
            <a:r>
              <a:rPr lang="en-US" dirty="0" smtClean="0"/>
              <a:t>Characteristic of the head part of a bottom vertical tie</a:t>
            </a:r>
            <a:endParaRPr lang="ru-RU" dirty="0"/>
          </a:p>
        </p:txBody>
      </p:sp>
      <p:cxnSp>
        <p:nvCxnSpPr>
          <p:cNvPr id="11" name="Прямая со стрелкой 10"/>
          <p:cNvCxnSpPr/>
          <p:nvPr/>
        </p:nvCxnSpPr>
        <p:spPr>
          <a:xfrm flipV="1">
            <a:off x="7146564" y="3457575"/>
            <a:ext cx="311511" cy="7524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2" descr="C:\Users\11\Desktop\Solenoid12d_Italian_Cryostat_Tie_Rods-1_ligh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221" y="4332783"/>
            <a:ext cx="2507958" cy="2387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868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GB" b="1" dirty="0" smtClean="0">
                <a:solidFill>
                  <a:srgbClr val="C00000"/>
                </a:solidFill>
                <a:effectLst>
                  <a:outerShdw blurRad="38100" dist="38100" dir="2700000" algn="tl">
                    <a:srgbClr val="000000">
                      <a:alpha val="43137"/>
                    </a:srgbClr>
                  </a:outerShdw>
                </a:effectLst>
              </a:rPr>
              <a:t>Options of the head </a:t>
            </a:r>
            <a:r>
              <a:rPr lang="en-GB" b="1" dirty="0">
                <a:solidFill>
                  <a:srgbClr val="C00000"/>
                </a:solidFill>
                <a:effectLst>
                  <a:outerShdw blurRad="38100" dist="38100" dir="2700000" algn="tl">
                    <a:srgbClr val="000000">
                      <a:alpha val="43137"/>
                    </a:srgbClr>
                  </a:outerShdw>
                </a:effectLst>
              </a:rPr>
              <a:t>parts of the </a:t>
            </a:r>
            <a:r>
              <a:rPr lang="en-GB" b="1" dirty="0" smtClean="0">
                <a:solidFill>
                  <a:srgbClr val="C00000"/>
                </a:solidFill>
                <a:effectLst>
                  <a:outerShdw blurRad="38100" dist="38100" dir="2700000" algn="tl">
                    <a:srgbClr val="000000">
                      <a:alpha val="43137"/>
                    </a:srgbClr>
                  </a:outerShdw>
                </a:effectLst>
              </a:rPr>
              <a:t>axial </a:t>
            </a:r>
            <a:r>
              <a:rPr lang="en-GB" b="1" dirty="0">
                <a:solidFill>
                  <a:srgbClr val="C00000"/>
                </a:solidFill>
                <a:effectLst>
                  <a:outerShdw blurRad="38100" dist="38100" dir="2700000" algn="tl">
                    <a:srgbClr val="000000">
                      <a:alpha val="43137"/>
                    </a:srgbClr>
                  </a:outerShdw>
                </a:effectLst>
              </a:rPr>
              <a:t>ties</a:t>
            </a:r>
            <a:endParaRPr lang="ru-RU" dirty="0"/>
          </a:p>
        </p:txBody>
      </p:sp>
      <p:sp>
        <p:nvSpPr>
          <p:cNvPr id="4" name="Нижний колонтитул 3"/>
          <p:cNvSpPr>
            <a:spLocks noGrp="1"/>
          </p:cNvSpPr>
          <p:nvPr>
            <p:ph type="ftr" sz="quarter" idx="11"/>
          </p:nvPr>
        </p:nvSpPr>
        <p:spPr/>
        <p:txBody>
          <a:bodyPr/>
          <a:lstStyle/>
          <a:p>
            <a:r>
              <a:rPr lang="en-GB" smtClean="0"/>
              <a:t>E.Koshurnikv, Julich, 9.12.2014</a:t>
            </a:r>
            <a:endParaRPr lang="ru-RU"/>
          </a:p>
        </p:txBody>
      </p:sp>
      <p:sp>
        <p:nvSpPr>
          <p:cNvPr id="5" name="Номер слайда 4"/>
          <p:cNvSpPr>
            <a:spLocks noGrp="1"/>
          </p:cNvSpPr>
          <p:nvPr>
            <p:ph type="sldNum" sz="quarter" idx="12"/>
          </p:nvPr>
        </p:nvSpPr>
        <p:spPr/>
        <p:txBody>
          <a:bodyPr/>
          <a:lstStyle/>
          <a:p>
            <a:fld id="{30E7B55E-BB14-4AA8-8B21-643004AD1E29}" type="slidenum">
              <a:rPr lang="ru-RU" smtClean="0"/>
              <a:t>8</a:t>
            </a:fld>
            <a:endParaRPr lang="ru-RU"/>
          </a:p>
        </p:txBody>
      </p:sp>
      <p:pic>
        <p:nvPicPr>
          <p:cNvPr id="4098" name="Picture 2" descr="C:\Users\11\Desktop\Solenoid12d_Italian_Cryostat_Tie_Rods-2a_light.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5673" y="1601352"/>
            <a:ext cx="4239922" cy="4525963"/>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8856" y="1818904"/>
            <a:ext cx="4187822" cy="3834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1842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219075"/>
            <a:ext cx="8229600" cy="601662"/>
          </a:xfrm>
        </p:spPr>
        <p:txBody>
          <a:bodyPr>
            <a:normAutofit/>
          </a:bodyPr>
          <a:lstStyle/>
          <a:p>
            <a:r>
              <a:rPr lang="en-US" sz="2800" b="1" dirty="0" smtClean="0">
                <a:solidFill>
                  <a:schemeClr val="accent2"/>
                </a:solidFill>
                <a:effectLst>
                  <a:outerShdw blurRad="38100" dist="38100" dir="2700000" algn="tl">
                    <a:srgbClr val="000000">
                      <a:alpha val="43137"/>
                    </a:srgbClr>
                  </a:outerShdw>
                </a:effectLst>
              </a:rPr>
              <a:t>Loads on the vacuum shell of the cryostat</a:t>
            </a:r>
            <a:endParaRPr lang="ru-RU" sz="2800" b="1" dirty="0">
              <a:solidFill>
                <a:schemeClr val="accent2"/>
              </a:solidFill>
              <a:effectLst>
                <a:outerShdw blurRad="38100" dist="38100" dir="2700000" algn="tl">
                  <a:srgbClr val="000000">
                    <a:alpha val="43137"/>
                  </a:srgbClr>
                </a:outerShdw>
              </a:effectLst>
            </a:endParaRPr>
          </a:p>
        </p:txBody>
      </p:sp>
      <p:sp>
        <p:nvSpPr>
          <p:cNvPr id="4" name="Нижний колонтитул 3"/>
          <p:cNvSpPr>
            <a:spLocks noGrp="1"/>
          </p:cNvSpPr>
          <p:nvPr>
            <p:ph type="ftr" sz="quarter" idx="11"/>
          </p:nvPr>
        </p:nvSpPr>
        <p:spPr/>
        <p:txBody>
          <a:bodyPr/>
          <a:lstStyle/>
          <a:p>
            <a:r>
              <a:rPr lang="en-GB" smtClean="0"/>
              <a:t>E.Koshurnikv, Julich, 9.12.2014</a:t>
            </a:r>
            <a:endParaRPr lang="ru-RU"/>
          </a:p>
        </p:txBody>
      </p:sp>
      <p:sp>
        <p:nvSpPr>
          <p:cNvPr id="5" name="Номер слайда 4"/>
          <p:cNvSpPr>
            <a:spLocks noGrp="1"/>
          </p:cNvSpPr>
          <p:nvPr>
            <p:ph type="sldNum" sz="quarter" idx="12"/>
          </p:nvPr>
        </p:nvSpPr>
        <p:spPr/>
        <p:txBody>
          <a:bodyPr/>
          <a:lstStyle/>
          <a:p>
            <a:fld id="{30E7B55E-BB14-4AA8-8B21-643004AD1E29}" type="slidenum">
              <a:rPr lang="ru-RU" smtClean="0"/>
              <a:t>9</a:t>
            </a:fld>
            <a:endParaRPr lang="ru-RU" dirty="0"/>
          </a:p>
        </p:txBody>
      </p:sp>
      <p:sp>
        <p:nvSpPr>
          <p:cNvPr id="3" name="Объект 2"/>
          <p:cNvSpPr>
            <a:spLocks noGrp="1"/>
          </p:cNvSpPr>
          <p:nvPr>
            <p:ph idx="1"/>
          </p:nvPr>
        </p:nvSpPr>
        <p:spPr>
          <a:xfrm>
            <a:off x="476250" y="866776"/>
            <a:ext cx="8420100" cy="5295900"/>
          </a:xfrm>
        </p:spPr>
        <p:txBody>
          <a:bodyPr>
            <a:normAutofit fontScale="62500" lnSpcReduction="20000"/>
          </a:bodyPr>
          <a:lstStyle/>
          <a:p>
            <a:pPr marL="0" lvl="0" indent="0">
              <a:buNone/>
            </a:pPr>
            <a:r>
              <a:rPr lang="en-US" sz="3400" b="1" dirty="0" smtClean="0"/>
              <a:t>Radial loads</a:t>
            </a:r>
            <a:endParaRPr lang="ru-RU" sz="3400" b="1" dirty="0"/>
          </a:p>
          <a:p>
            <a:pPr lvl="1">
              <a:buFont typeface="Wingdings" panose="05000000000000000000" pitchFamily="2" charset="2"/>
              <a:buChar char="Ø"/>
            </a:pPr>
            <a:r>
              <a:rPr lang="en-US" sz="3400" dirty="0" smtClean="0"/>
              <a:t>Weight of the cold mass </a:t>
            </a:r>
            <a:r>
              <a:rPr lang="ru-RU" sz="3400" dirty="0" smtClean="0"/>
              <a:t> </a:t>
            </a:r>
            <a:r>
              <a:rPr lang="en-US" sz="3400" dirty="0" smtClean="0"/>
              <a:t>				</a:t>
            </a:r>
            <a:r>
              <a:rPr lang="ru-RU" sz="3400" dirty="0" smtClean="0"/>
              <a:t>~</a:t>
            </a:r>
            <a:r>
              <a:rPr lang="ru-RU" sz="3400" dirty="0"/>
              <a:t>42</a:t>
            </a:r>
            <a:r>
              <a:rPr lang="en-US" sz="3400" dirty="0"/>
              <a:t> </a:t>
            </a:r>
            <a:r>
              <a:rPr lang="en-US" sz="3400" dirty="0" err="1" smtClean="0"/>
              <a:t>kN</a:t>
            </a:r>
            <a:endParaRPr lang="en-US" sz="3400" dirty="0" smtClean="0"/>
          </a:p>
          <a:p>
            <a:pPr lvl="1">
              <a:buFont typeface="Wingdings" panose="05000000000000000000" pitchFamily="2" charset="2"/>
              <a:buChar char="Ø"/>
            </a:pPr>
            <a:r>
              <a:rPr lang="en-US" sz="3400" dirty="0" smtClean="0"/>
              <a:t>Weight of the thermal screen 			3.77 </a:t>
            </a:r>
            <a:r>
              <a:rPr lang="en-US" sz="3400" dirty="0" err="1" smtClean="0"/>
              <a:t>kN</a:t>
            </a:r>
            <a:r>
              <a:rPr lang="en-US" sz="3400" dirty="0" smtClean="0"/>
              <a:t>	</a:t>
            </a:r>
          </a:p>
          <a:p>
            <a:pPr lvl="1">
              <a:buFont typeface="Wingdings" panose="05000000000000000000" pitchFamily="2" charset="2"/>
              <a:buChar char="Ø"/>
            </a:pPr>
            <a:r>
              <a:rPr lang="en-US" sz="3400" dirty="0"/>
              <a:t>Weight load of the barrel EMC and inner detectors 	</a:t>
            </a:r>
            <a:r>
              <a:rPr lang="en-US" sz="3400" dirty="0" smtClean="0"/>
              <a:t>140 </a:t>
            </a:r>
            <a:r>
              <a:rPr lang="en-US" sz="3400" dirty="0" err="1"/>
              <a:t>kN</a:t>
            </a:r>
            <a:endParaRPr lang="en-US" sz="3400" dirty="0"/>
          </a:p>
          <a:p>
            <a:pPr lvl="1">
              <a:buFont typeface="Wingdings" panose="05000000000000000000" pitchFamily="2" charset="2"/>
              <a:buChar char="Ø"/>
            </a:pPr>
            <a:r>
              <a:rPr lang="en-US" sz="3400" dirty="0" smtClean="0"/>
              <a:t>Pre-stress </a:t>
            </a:r>
            <a:r>
              <a:rPr lang="en-US" sz="3400" dirty="0"/>
              <a:t>from the barrel EMC support system	</a:t>
            </a:r>
            <a:r>
              <a:rPr lang="en-US" sz="3400" dirty="0" smtClean="0"/>
              <a:t>6.6 </a:t>
            </a:r>
            <a:r>
              <a:rPr lang="en-US" sz="3400" dirty="0" err="1" smtClean="0"/>
              <a:t>kN</a:t>
            </a:r>
            <a:endParaRPr lang="en-US" sz="3400" dirty="0"/>
          </a:p>
          <a:p>
            <a:pPr lvl="1">
              <a:buFont typeface="Wingdings" panose="05000000000000000000" pitchFamily="2" charset="2"/>
              <a:buChar char="Ø"/>
            </a:pPr>
            <a:r>
              <a:rPr lang="en-US" sz="3400" dirty="0" smtClean="0"/>
              <a:t>Maximal radial decentering magnetic force		51</a:t>
            </a:r>
            <a:r>
              <a:rPr lang="en-US" sz="3400" dirty="0"/>
              <a:t> </a:t>
            </a:r>
            <a:r>
              <a:rPr lang="en-US" sz="3400" dirty="0" err="1"/>
              <a:t>kN</a:t>
            </a:r>
            <a:endParaRPr lang="ru-RU" sz="3400" dirty="0"/>
          </a:p>
          <a:p>
            <a:pPr lvl="1">
              <a:buFont typeface="Wingdings" panose="05000000000000000000" pitchFamily="2" charset="2"/>
              <a:buChar char="Ø"/>
            </a:pPr>
            <a:r>
              <a:rPr lang="en-US" sz="3400" dirty="0" smtClean="0"/>
              <a:t>Seismic load</a:t>
            </a:r>
            <a:r>
              <a:rPr lang="ru-RU" sz="3400" dirty="0" smtClean="0"/>
              <a:t> </a:t>
            </a:r>
            <a:r>
              <a:rPr lang="en-US" sz="3400" dirty="0" smtClean="0"/>
              <a:t>					</a:t>
            </a:r>
            <a:r>
              <a:rPr lang="ru-RU" sz="3400" dirty="0" smtClean="0"/>
              <a:t>a</a:t>
            </a:r>
            <a:r>
              <a:rPr lang="en-US" sz="3400" baseline="-25000" dirty="0"/>
              <a:t>s</a:t>
            </a:r>
            <a:r>
              <a:rPr lang="ru-RU" sz="3400" baseline="-25000" dirty="0" smtClean="0"/>
              <a:t>x</a:t>
            </a:r>
            <a:r>
              <a:rPr lang="en-US" sz="3400" baseline="-25000" dirty="0" smtClean="0"/>
              <a:t> </a:t>
            </a:r>
            <a:r>
              <a:rPr lang="ru-RU" sz="3400" dirty="0" smtClean="0"/>
              <a:t>= </a:t>
            </a:r>
            <a:r>
              <a:rPr lang="ru-RU" sz="3400" dirty="0"/>
              <a:t>0.075 </a:t>
            </a:r>
            <a:r>
              <a:rPr lang="en-US" sz="3400" dirty="0" smtClean="0"/>
              <a:t>g</a:t>
            </a:r>
          </a:p>
          <a:p>
            <a:pPr lvl="1">
              <a:buFont typeface="Wingdings" panose="05000000000000000000" pitchFamily="2" charset="2"/>
              <a:buChar char="Ø"/>
            </a:pPr>
            <a:r>
              <a:rPr lang="en-GB" sz="3400" dirty="0"/>
              <a:t>Tightening force of the </a:t>
            </a:r>
            <a:r>
              <a:rPr lang="en-GB" sz="3400" dirty="0" smtClean="0"/>
              <a:t>radial </a:t>
            </a:r>
            <a:r>
              <a:rPr lang="en-GB" sz="3400" dirty="0"/>
              <a:t>rods 			</a:t>
            </a:r>
            <a:r>
              <a:rPr lang="en-US" sz="3400" dirty="0" err="1"/>
              <a:t>Q</a:t>
            </a:r>
            <a:r>
              <a:rPr lang="en-US" sz="3400" baseline="-25000" dirty="0" err="1"/>
              <a:t>tz</a:t>
            </a:r>
            <a:r>
              <a:rPr lang="ru-RU" sz="3400" dirty="0" smtClean="0"/>
              <a:t>=</a:t>
            </a:r>
            <a:r>
              <a:rPr lang="en-US" sz="3400" dirty="0" smtClean="0"/>
              <a:t>6</a:t>
            </a:r>
            <a:r>
              <a:rPr lang="ru-RU" sz="3400" dirty="0" smtClean="0"/>
              <a:t>.</a:t>
            </a:r>
            <a:r>
              <a:rPr lang="en-US" sz="3400" dirty="0"/>
              <a:t>6 </a:t>
            </a:r>
            <a:r>
              <a:rPr lang="en-US" sz="3400" dirty="0" err="1"/>
              <a:t>kN</a:t>
            </a:r>
            <a:r>
              <a:rPr lang="ru-RU" sz="3400" dirty="0"/>
              <a:t> </a:t>
            </a:r>
            <a:endParaRPr lang="en-US" sz="3400" dirty="0"/>
          </a:p>
          <a:p>
            <a:pPr lvl="1">
              <a:buFont typeface="Wingdings" panose="05000000000000000000" pitchFamily="2" charset="2"/>
              <a:buChar char="Ø"/>
            </a:pPr>
            <a:r>
              <a:rPr lang="en-GB" sz="3400" dirty="0" smtClean="0"/>
              <a:t>Dynamic </a:t>
            </a:r>
            <a:r>
              <a:rPr lang="en-US" sz="3400" dirty="0" smtClean="0"/>
              <a:t>loads </a:t>
            </a:r>
            <a:r>
              <a:rPr lang="en-US" sz="3400" dirty="0"/>
              <a:t>during lifting and </a:t>
            </a:r>
            <a:r>
              <a:rPr lang="en-US" sz="3400" dirty="0" smtClean="0"/>
              <a:t>lowering 		</a:t>
            </a:r>
            <a:r>
              <a:rPr lang="ru-RU" sz="3400" dirty="0" err="1" smtClean="0"/>
              <a:t>a</a:t>
            </a:r>
            <a:r>
              <a:rPr lang="ru-RU" sz="3400" baseline="-25000" dirty="0" err="1" smtClean="0"/>
              <a:t>y</a:t>
            </a:r>
            <a:r>
              <a:rPr lang="ru-RU" sz="3400" dirty="0" smtClean="0"/>
              <a:t>=</a:t>
            </a:r>
            <a:r>
              <a:rPr lang="en-US" sz="3400" dirty="0" smtClean="0"/>
              <a:t> </a:t>
            </a:r>
            <a:r>
              <a:rPr lang="ru-RU" sz="3400" dirty="0" smtClean="0"/>
              <a:t>±1.4 g</a:t>
            </a:r>
            <a:endParaRPr lang="ru-RU" sz="3400" dirty="0"/>
          </a:p>
          <a:p>
            <a:pPr marL="0" lvl="0" indent="0">
              <a:buNone/>
            </a:pPr>
            <a:r>
              <a:rPr lang="en-US" sz="3400" b="1" dirty="0" smtClean="0"/>
              <a:t>Axial loads</a:t>
            </a:r>
            <a:endParaRPr lang="ru-RU" sz="3400" b="1" dirty="0"/>
          </a:p>
          <a:p>
            <a:pPr lvl="1">
              <a:buFont typeface="Wingdings" panose="05000000000000000000" pitchFamily="2" charset="2"/>
              <a:buChar char="Ø"/>
            </a:pPr>
            <a:r>
              <a:rPr lang="en-US" sz="3400" dirty="0" smtClean="0"/>
              <a:t>Magnetic load</a:t>
            </a:r>
            <a:r>
              <a:rPr lang="ru-RU" sz="3400" dirty="0" smtClean="0"/>
              <a:t> </a:t>
            </a:r>
            <a:r>
              <a:rPr lang="en-US" sz="3400" dirty="0" smtClean="0"/>
              <a:t>					-</a:t>
            </a:r>
            <a:r>
              <a:rPr lang="ru-RU" sz="3400" dirty="0" smtClean="0"/>
              <a:t>4</a:t>
            </a:r>
            <a:r>
              <a:rPr lang="en-US" sz="3400" dirty="0" smtClean="0"/>
              <a:t>7</a:t>
            </a:r>
            <a:r>
              <a:rPr lang="ru-RU" sz="3400" dirty="0" smtClean="0"/>
              <a:t>±10</a:t>
            </a:r>
            <a:r>
              <a:rPr lang="en-US" sz="3400" dirty="0" smtClean="0"/>
              <a:t>8</a:t>
            </a:r>
            <a:r>
              <a:rPr lang="en-US" sz="3400" dirty="0"/>
              <a:t> </a:t>
            </a:r>
            <a:r>
              <a:rPr lang="en-US" sz="3400" dirty="0" err="1"/>
              <a:t>kN</a:t>
            </a:r>
            <a:endParaRPr lang="ru-RU" sz="3400" dirty="0"/>
          </a:p>
          <a:p>
            <a:pPr lvl="1">
              <a:buFont typeface="Wingdings" panose="05000000000000000000" pitchFamily="2" charset="2"/>
              <a:buChar char="Ø"/>
            </a:pPr>
            <a:r>
              <a:rPr lang="en-US" sz="3400" dirty="0"/>
              <a:t>Seismic load</a:t>
            </a:r>
            <a:r>
              <a:rPr lang="ru-RU" sz="3400" dirty="0"/>
              <a:t> </a:t>
            </a:r>
            <a:r>
              <a:rPr lang="en-US" sz="3400" dirty="0" smtClean="0"/>
              <a:t>					</a:t>
            </a:r>
            <a:r>
              <a:rPr lang="ru-RU" sz="3400" dirty="0" smtClean="0"/>
              <a:t>a</a:t>
            </a:r>
            <a:r>
              <a:rPr lang="en-US" sz="3400" baseline="-25000" dirty="0" err="1"/>
              <a:t>sz</a:t>
            </a:r>
            <a:r>
              <a:rPr lang="en-US" sz="3400" dirty="0"/>
              <a:t> = </a:t>
            </a:r>
            <a:r>
              <a:rPr lang="ru-RU" sz="3400" dirty="0"/>
              <a:t>0.</a:t>
            </a:r>
            <a:r>
              <a:rPr lang="en-US" sz="3400" dirty="0"/>
              <a:t>075 g</a:t>
            </a:r>
            <a:endParaRPr lang="ru-RU" sz="3400" dirty="0"/>
          </a:p>
          <a:p>
            <a:pPr lvl="1">
              <a:buFont typeface="Wingdings" panose="05000000000000000000" pitchFamily="2" charset="2"/>
              <a:buChar char="Ø"/>
            </a:pPr>
            <a:r>
              <a:rPr lang="en-GB" sz="3400" dirty="0" smtClean="0"/>
              <a:t>Tightening force of the axial rods 			</a:t>
            </a:r>
            <a:r>
              <a:rPr lang="en-US" sz="3400" dirty="0" err="1" smtClean="0"/>
              <a:t>Q</a:t>
            </a:r>
            <a:r>
              <a:rPr lang="en-US" sz="3400" baseline="-25000" dirty="0" err="1" smtClean="0"/>
              <a:t>tz</a:t>
            </a:r>
            <a:r>
              <a:rPr lang="ru-RU" sz="3400" dirty="0" smtClean="0"/>
              <a:t>=</a:t>
            </a:r>
            <a:r>
              <a:rPr lang="en-US" sz="3400" dirty="0" smtClean="0"/>
              <a:t>2</a:t>
            </a:r>
            <a:r>
              <a:rPr lang="ru-RU" sz="3400" dirty="0" smtClean="0"/>
              <a:t>.</a:t>
            </a:r>
            <a:r>
              <a:rPr lang="en-US" sz="3400" dirty="0" smtClean="0"/>
              <a:t>6</a:t>
            </a:r>
            <a:r>
              <a:rPr lang="en-US" sz="3400" dirty="0"/>
              <a:t> </a:t>
            </a:r>
            <a:r>
              <a:rPr lang="en-US" sz="3400" dirty="0" err="1" smtClean="0"/>
              <a:t>kN</a:t>
            </a:r>
            <a:r>
              <a:rPr lang="ru-RU" sz="3400" dirty="0" smtClean="0"/>
              <a:t> </a:t>
            </a:r>
            <a:endParaRPr lang="en-US" sz="3400" dirty="0" smtClean="0"/>
          </a:p>
          <a:p>
            <a:pPr marL="57150" indent="0">
              <a:buNone/>
            </a:pPr>
            <a:r>
              <a:rPr lang="en-US" sz="3800" b="1" dirty="0" smtClean="0"/>
              <a:t>Loads on the vacuum shell </a:t>
            </a:r>
            <a:endParaRPr lang="ru-RU" sz="3800" b="1" dirty="0" smtClean="0"/>
          </a:p>
          <a:p>
            <a:pPr lvl="1">
              <a:buFont typeface="Wingdings" panose="05000000000000000000" pitchFamily="2" charset="2"/>
              <a:buChar char="Ø"/>
            </a:pPr>
            <a:r>
              <a:rPr lang="en-US" sz="3400" dirty="0"/>
              <a:t>External pressure on the vacuum shell		</a:t>
            </a:r>
            <a:r>
              <a:rPr lang="ru-RU" sz="3400" dirty="0"/>
              <a:t>0.1 </a:t>
            </a:r>
            <a:r>
              <a:rPr lang="ru-RU" sz="3400" dirty="0" err="1"/>
              <a:t>MPa</a:t>
            </a:r>
            <a:r>
              <a:rPr lang="ru-RU" sz="3400" dirty="0"/>
              <a:t> </a:t>
            </a:r>
          </a:p>
          <a:p>
            <a:pPr lvl="1">
              <a:buFont typeface="Wingdings" panose="05000000000000000000" pitchFamily="2" charset="2"/>
              <a:buChar char="Ø"/>
            </a:pPr>
            <a:r>
              <a:rPr lang="en-US" sz="3400" dirty="0" smtClean="0"/>
              <a:t>Internal </a:t>
            </a:r>
            <a:r>
              <a:rPr lang="en-US" sz="3400" dirty="0"/>
              <a:t>pressure </a:t>
            </a:r>
            <a:r>
              <a:rPr lang="en-US" sz="3400" dirty="0" smtClean="0"/>
              <a:t>in </a:t>
            </a:r>
            <a:r>
              <a:rPr lang="en-US" sz="3400" dirty="0"/>
              <a:t>an emergency </a:t>
            </a:r>
            <a:r>
              <a:rPr lang="en-US" sz="3400" dirty="0" smtClean="0"/>
              <a:t>			</a:t>
            </a:r>
            <a:r>
              <a:rPr lang="ru-RU" sz="3400" dirty="0" smtClean="0"/>
              <a:t>0.05</a:t>
            </a:r>
            <a:r>
              <a:rPr lang="ru-RU" sz="3400" dirty="0"/>
              <a:t> </a:t>
            </a:r>
            <a:r>
              <a:rPr lang="ru-RU" sz="3400" dirty="0" err="1"/>
              <a:t>MPa</a:t>
            </a:r>
            <a:r>
              <a:rPr lang="ru-RU" sz="3400" dirty="0"/>
              <a:t> </a:t>
            </a:r>
          </a:p>
          <a:p>
            <a:endParaRPr lang="ru-RU" dirty="0"/>
          </a:p>
        </p:txBody>
      </p:sp>
    </p:spTree>
    <p:extLst>
      <p:ext uri="{BB962C8B-B14F-4D97-AF65-F5344CB8AC3E}">
        <p14:creationId xmlns:p14="http://schemas.microsoft.com/office/powerpoint/2010/main" val="94428888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13477</TotalTime>
  <Words>2477</Words>
  <Application>Microsoft Office PowerPoint</Application>
  <PresentationFormat>Экран (4:3)</PresentationFormat>
  <Paragraphs>608</Paragraphs>
  <Slides>32</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32</vt:i4>
      </vt:variant>
    </vt:vector>
  </HeadingPairs>
  <TitlesOfParts>
    <vt:vector size="34" baseType="lpstr">
      <vt:lpstr>Тема Office</vt:lpstr>
      <vt:lpstr>Equation</vt:lpstr>
      <vt:lpstr>Status of work  (cryostat, control Dewar, cooling system).  Plans for 2015</vt:lpstr>
      <vt:lpstr>Презентация PowerPoint</vt:lpstr>
      <vt:lpstr>Cryostat main dimensions</vt:lpstr>
      <vt:lpstr>Overall dimensions of the solenoid and control Dewar</vt:lpstr>
      <vt:lpstr>Thermal screen of the cryostat</vt:lpstr>
      <vt:lpstr>Passageways for Target</vt:lpstr>
      <vt:lpstr>Head parts of the radial ties</vt:lpstr>
      <vt:lpstr>Options of the head parts of the axial ties</vt:lpstr>
      <vt:lpstr>Loads on the vacuum shell of the cryostat</vt:lpstr>
      <vt:lpstr>FE model of the cryostat with cold mass.  Load Cases</vt:lpstr>
      <vt:lpstr>Design Criteria for the ties of the suspension system in accordance with the codes of structural design</vt:lpstr>
      <vt:lpstr>Pre-bending of the radial ties in the coil axial direction to decrease the bending stresses after cool down</vt:lpstr>
      <vt:lpstr>Maximal stresses in the ties of the suspension system</vt:lpstr>
      <vt:lpstr>Movement of the cold mass under action of the magnetic field</vt:lpstr>
      <vt:lpstr>Stability of the cryostat shells</vt:lpstr>
      <vt:lpstr>Deformations and stresses of the cryostat</vt:lpstr>
      <vt:lpstr>Cryostat interface box</vt:lpstr>
      <vt:lpstr>Chimney</vt:lpstr>
      <vt:lpstr>Control Dewar</vt:lpstr>
      <vt:lpstr>Evaluation of the strength  of the control Dewar shell</vt:lpstr>
      <vt:lpstr>Assembled TS magnet</vt:lpstr>
      <vt:lpstr>Heat influxes to the cold mass and thermal shield </vt:lpstr>
      <vt:lpstr>Natural circulation mode</vt:lpstr>
      <vt:lpstr>Maximal temperature in the superconducting coil</vt:lpstr>
      <vt:lpstr>Optimization of the cooling efficiency of the heat exchanger on the support cylinder surface  </vt:lpstr>
      <vt:lpstr>Factors influencing the efficiency of the coil cooling</vt:lpstr>
      <vt:lpstr>Interface of the cryostat and cold mass in nominal position</vt:lpstr>
      <vt:lpstr>Cryostat interface with the barrel EMC</vt:lpstr>
      <vt:lpstr>Parameters of the helium fluxes in the transfer lines</vt:lpstr>
      <vt:lpstr>Plans for 2015</vt:lpstr>
      <vt:lpstr>Plans for 2015</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Евгений Кошурников</dc:creator>
  <cp:lastModifiedBy>Евгений Кошурников</cp:lastModifiedBy>
  <cp:revision>442</cp:revision>
  <dcterms:created xsi:type="dcterms:W3CDTF">2013-12-30T15:03:41Z</dcterms:created>
  <dcterms:modified xsi:type="dcterms:W3CDTF">2014-12-07T13:43:24Z</dcterms:modified>
</cp:coreProperties>
</file>