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63" r:id="rId1"/>
  </p:sldMasterIdLst>
  <p:notesMasterIdLst>
    <p:notesMasterId r:id="rId9"/>
  </p:notesMasterIdLst>
  <p:sldIdLst>
    <p:sldId id="256" r:id="rId2"/>
    <p:sldId id="377" r:id="rId3"/>
    <p:sldId id="371" r:id="rId4"/>
    <p:sldId id="372" r:id="rId5"/>
    <p:sldId id="373" r:id="rId6"/>
    <p:sldId id="375" r:id="rId7"/>
    <p:sldId id="37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8388443-4932-41CD-ADC6-81A66EC9F791}">
          <p14:sldIdLst>
            <p14:sldId id="256"/>
            <p14:sldId id="377"/>
          </p14:sldIdLst>
        </p14:section>
        <p14:section name="Geometry" id="{6EE7FCF8-16B0-4F2B-8AD2-350145A7341B}">
          <p14:sldIdLst>
            <p14:sldId id="371"/>
            <p14:sldId id="372"/>
            <p14:sldId id="373"/>
          </p14:sldIdLst>
        </p14:section>
        <p14:section name="Mirror materials" id="{BE93E644-3950-45F9-9E76-E1804B4B5FA6}">
          <p14:sldIdLst>
            <p14:sldId id="375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C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2" autoAdjust="0"/>
  </p:normalViewPr>
  <p:slideViewPr>
    <p:cSldViewPr>
      <p:cViewPr>
        <p:scale>
          <a:sx n="75" d="100"/>
          <a:sy n="75" d="100"/>
        </p:scale>
        <p:origin x="13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10E78-426C-4BA8-97D2-C81848430B48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74AD0-823E-4D4B-86E3-3323365D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5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574AD0-823E-4D4B-86E3-3323365D89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11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12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4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62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75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8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37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29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97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87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08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09.12.2014</a:t>
            </a:r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Sergey Kononov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43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4" r:id="rId1"/>
    <p:sldLayoutId id="2147484865" r:id="rId2"/>
    <p:sldLayoutId id="2147484866" r:id="rId3"/>
    <p:sldLayoutId id="2147484867" r:id="rId4"/>
    <p:sldLayoutId id="2147484868" r:id="rId5"/>
    <p:sldLayoutId id="2147484869" r:id="rId6"/>
    <p:sldLayoutId id="2147484870" r:id="rId7"/>
    <p:sldLayoutId id="2147484871" r:id="rId8"/>
    <p:sldLayoutId id="2147484872" r:id="rId9"/>
    <p:sldLayoutId id="2147484873" r:id="rId10"/>
    <p:sldLayoutId id="214748487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1647726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Forward </a:t>
            </a:r>
            <a:r>
              <a:rPr lang="en-US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RICH </a:t>
            </a:r>
            <a:r>
              <a:rPr lang="en-US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mirror </a:t>
            </a:r>
            <a:r>
              <a:rPr lang="en-US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study</a:t>
            </a:r>
            <a:endParaRPr lang="en-US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06578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Sergey Kononov</a:t>
            </a:r>
          </a:p>
          <a:p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Budker Institute of Nuclear Physics SB RAS</a:t>
            </a:r>
          </a:p>
          <a:p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Novosibirsk State University</a:t>
            </a:r>
          </a:p>
          <a:p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FRRC - SSC </a:t>
            </a: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RF ITEP of NRC “</a:t>
            </a:r>
            <a:r>
              <a:rPr lang="en-US" sz="20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Kurchatov</a:t>
            </a: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Institute</a:t>
            </a:r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”</a:t>
            </a:r>
            <a:endParaRPr lang="en-US" sz="2000" i="1" dirty="0" smtClean="0"/>
          </a:p>
          <a:p>
            <a:r>
              <a:rPr lang="en-US" sz="2000" dirty="0" smtClean="0">
                <a:solidFill>
                  <a:schemeClr val="tx1"/>
                </a:solidFill>
              </a:rPr>
              <a:t>9 December 2014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16386" name="Рисунок 8" descr="http://frrc.itep.ru/images/logos/frrc_ru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592" y="101599"/>
            <a:ext cx="19050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695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01" y="-2050"/>
            <a:ext cx="720000" cy="855000"/>
          </a:xfrm>
          <a:prstGeom prst="rect">
            <a:avLst/>
          </a:prstGeom>
        </p:spPr>
      </p:pic>
      <p:pic>
        <p:nvPicPr>
          <p:cNvPr id="36866" name="Picture 2" descr="C:\Users\Сергей\Google Диск\НГУ\ТОП-100\Совместные лаборатории\Материалы для заседаний ПО\ПО 20.12.2013\NSU_bw_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34937"/>
            <a:ext cx="1255309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01" y="52387"/>
            <a:ext cx="720000" cy="83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9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68"/>
    </mc:Choice>
    <mc:Fallback xmlns="">
      <p:transition spd="slow" advTm="776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Conceptual design based on FARICH 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S. Kononov (2010)</a:t>
            </a:r>
            <a:endParaRPr lang="ru-RU" sz="2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Содержимое 5" descr="pandarich3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1484784"/>
            <a:ext cx="4135843" cy="2520279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467544" y="1752507"/>
            <a:ext cx="3672408" cy="1460469"/>
            <a:chOff x="467544" y="1752507"/>
            <a:chExt cx="3672408" cy="1460469"/>
          </a:xfrm>
        </p:grpSpPr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 rot="21540000">
              <a:off x="1767966" y="1752507"/>
              <a:ext cx="107156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altLang="ru-RU" dirty="0"/>
                <a:t>3000 mm</a:t>
              </a:r>
              <a:endParaRPr lang="ru-RU" altLang="ru-RU" dirty="0"/>
            </a:p>
          </p:txBody>
        </p:sp>
        <p:cxnSp>
          <p:nvCxnSpPr>
            <p:cNvPr id="9" name="Прямая со стрелкой 8"/>
            <p:cNvCxnSpPr/>
            <p:nvPr/>
          </p:nvCxnSpPr>
          <p:spPr>
            <a:xfrm>
              <a:off x="762000" y="1892300"/>
              <a:ext cx="62731" cy="132067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V="1">
              <a:off x="467544" y="2091825"/>
              <a:ext cx="3672408" cy="3989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3"/>
            <p:cNvSpPr txBox="1">
              <a:spLocks noChangeArrowheads="1"/>
            </p:cNvSpPr>
            <p:nvPr/>
          </p:nvSpPr>
          <p:spPr bwMode="auto">
            <a:xfrm rot="16080000">
              <a:off x="100821" y="2418889"/>
              <a:ext cx="11430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/>
              <a:r>
                <a:rPr lang="en-US" altLang="ru-RU" dirty="0"/>
                <a:t>1020 mm</a:t>
              </a:r>
              <a:endParaRPr lang="ru-RU" altLang="ru-RU" dirty="0"/>
            </a:p>
          </p:txBody>
        </p:sp>
      </p:grpSp>
      <p:pic>
        <p:nvPicPr>
          <p:cNvPr id="18" name="Содержимое 7" descr="halfgeom4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0171" y="1538065"/>
            <a:ext cx="3204071" cy="2584126"/>
          </a:xfrm>
          <a:prstGeom prst="rect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0" name="Текст 2"/>
          <p:cNvSpPr txBox="1">
            <a:spLocks/>
          </p:cNvSpPr>
          <p:nvPr/>
        </p:nvSpPr>
        <p:spPr>
          <a:xfrm>
            <a:off x="2697527" y="4293096"/>
            <a:ext cx="2450537" cy="21113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ru-RU" sz="1400" dirty="0" smtClean="0">
                <a:solidFill>
                  <a:srgbClr val="0B5395"/>
                </a:solidFill>
              </a:rPr>
              <a:t>Hamamatsu H8500 </a:t>
            </a:r>
            <a:r>
              <a:rPr lang="en-US" altLang="ru-RU" sz="1400" dirty="0" err="1" smtClean="0">
                <a:solidFill>
                  <a:srgbClr val="0B5395"/>
                </a:solidFill>
              </a:rPr>
              <a:t>MaPMT</a:t>
            </a:r>
            <a:endParaRPr lang="en-US" altLang="ru-RU" sz="1400" dirty="0" smtClean="0"/>
          </a:p>
          <a:p>
            <a:pPr marL="180000" indent="-180000"/>
            <a:r>
              <a:rPr lang="en-US" altLang="ru-RU" sz="1200" dirty="0" smtClean="0"/>
              <a:t>flat panel, </a:t>
            </a:r>
          </a:p>
          <a:p>
            <a:pPr marL="180000" indent="-180000"/>
            <a:r>
              <a:rPr lang="en-US" altLang="ru-RU" sz="1200" dirty="0" smtClean="0"/>
              <a:t>8x8 anode pixels of 6mm size </a:t>
            </a:r>
          </a:p>
          <a:p>
            <a:pPr marL="180000" indent="-180000"/>
            <a:r>
              <a:rPr lang="en-US" altLang="ru-RU" sz="1200" dirty="0" smtClean="0"/>
              <a:t>89% active area ratio</a:t>
            </a:r>
          </a:p>
          <a:p>
            <a:pPr marL="180000" indent="-180000"/>
            <a:r>
              <a:rPr lang="en-US" altLang="ru-RU" sz="1200" dirty="0" err="1" smtClean="0"/>
              <a:t>Bialkali</a:t>
            </a:r>
            <a:r>
              <a:rPr lang="en-US" altLang="ru-RU" sz="1200" dirty="0" smtClean="0"/>
              <a:t> photocathode</a:t>
            </a:r>
          </a:p>
          <a:p>
            <a:pPr marL="180000" indent="-180000"/>
            <a:r>
              <a:rPr lang="en-US" altLang="ru-RU" sz="1200" dirty="0" smtClean="0"/>
              <a:t>Gain: 1.5∙10</a:t>
            </a:r>
            <a:r>
              <a:rPr lang="en-US" altLang="ru-RU" sz="1200" baseline="30000" dirty="0" smtClean="0"/>
              <a:t>6</a:t>
            </a:r>
          </a:p>
          <a:p>
            <a:pPr marL="180000" indent="-180000"/>
            <a:r>
              <a:rPr lang="en-US" altLang="ru-RU" sz="1200" dirty="0">
                <a:solidFill>
                  <a:srgbClr val="0B5395"/>
                </a:solidFill>
              </a:rPr>
              <a:t>Relatively cheap (</a:t>
            </a:r>
            <a:r>
              <a:rPr lang="en-US" altLang="ru-RU" sz="1200" dirty="0" smtClean="0">
                <a:solidFill>
                  <a:srgbClr val="0B5395"/>
                </a:solidFill>
              </a:rPr>
              <a:t>≈€1800 </a:t>
            </a:r>
            <a:r>
              <a:rPr lang="en-US" altLang="ru-RU" sz="1200" dirty="0">
                <a:solidFill>
                  <a:srgbClr val="0B5395"/>
                </a:solidFill>
              </a:rPr>
              <a:t>/ unit)</a:t>
            </a:r>
          </a:p>
          <a:p>
            <a:pPr marL="180000" indent="-180000"/>
            <a:r>
              <a:rPr lang="en-US" altLang="ru-RU" sz="1200" dirty="0" smtClean="0">
                <a:solidFill>
                  <a:srgbClr val="0B5395"/>
                </a:solidFill>
              </a:rPr>
              <a:t>Robust</a:t>
            </a:r>
          </a:p>
          <a:p>
            <a:pPr marL="180000" indent="-180000"/>
            <a:r>
              <a:rPr lang="en-US" altLang="ru-RU" sz="1200" dirty="0" smtClean="0">
                <a:solidFill>
                  <a:srgbClr val="0B5395"/>
                </a:solidFill>
              </a:rPr>
              <a:t>Long lifetime</a:t>
            </a:r>
            <a:endParaRPr lang="ru-RU" altLang="ru-RU" sz="1200" dirty="0" smtClean="0"/>
          </a:p>
        </p:txBody>
      </p:sp>
      <p:pic>
        <p:nvPicPr>
          <p:cNvPr id="21" name="Содержимое 6" descr="H8500.png"/>
          <p:cNvPicPr>
            <a:picLocks noChangeAspect="1"/>
          </p:cNvPicPr>
          <p:nvPr/>
        </p:nvPicPr>
        <p:blipFill>
          <a:blip r:embed="rId4"/>
          <a:srcRect t="1313" b="1313"/>
          <a:stretch>
            <a:fillRect/>
          </a:stretch>
        </p:blipFill>
        <p:spPr>
          <a:xfrm>
            <a:off x="179513" y="4301223"/>
            <a:ext cx="2399286" cy="1701056"/>
          </a:xfrm>
          <a:prstGeom prst="rect">
            <a:avLst/>
          </a:prstGeo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Текст 2"/>
          <p:cNvSpPr txBox="1">
            <a:spLocks/>
          </p:cNvSpPr>
          <p:nvPr/>
        </p:nvSpPr>
        <p:spPr>
          <a:xfrm>
            <a:off x="5394038" y="4276319"/>
            <a:ext cx="3240360" cy="18158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1400" dirty="0" smtClean="0"/>
              <a:t>2-layer aerogel n</a:t>
            </a:r>
            <a:r>
              <a:rPr lang="en-US" altLang="ru-RU" sz="1400" baseline="-25000" dirty="0" smtClean="0"/>
              <a:t>1</a:t>
            </a:r>
            <a:r>
              <a:rPr lang="en-US" altLang="ru-RU" sz="1400" dirty="0" smtClean="0"/>
              <a:t>=1.050, n</a:t>
            </a:r>
            <a:r>
              <a:rPr lang="en-US" altLang="ru-RU" sz="1400" baseline="-25000" dirty="0" smtClean="0"/>
              <a:t>2</a:t>
            </a:r>
            <a:r>
              <a:rPr lang="en-US" altLang="ru-RU" sz="1400" dirty="0" smtClean="0"/>
              <a:t>=1.047 (no gas)</a:t>
            </a:r>
          </a:p>
          <a:p>
            <a:r>
              <a:rPr lang="en-US" altLang="ru-RU" sz="1400" dirty="0" smtClean="0"/>
              <a:t>Flat mirrors only</a:t>
            </a:r>
          </a:p>
          <a:p>
            <a:r>
              <a:rPr lang="en-US" altLang="ru-RU" sz="1400" dirty="0" err="1" smtClean="0"/>
              <a:t>MaPMT</a:t>
            </a:r>
            <a:r>
              <a:rPr lang="en-US" altLang="ru-RU" sz="1400" dirty="0" smtClean="0"/>
              <a:t> readout</a:t>
            </a:r>
          </a:p>
          <a:p>
            <a:r>
              <a:rPr lang="en-US" sz="1400" dirty="0" smtClean="0"/>
              <a:t>MC simulated PID performance:</a:t>
            </a:r>
          </a:p>
          <a:p>
            <a:pPr lvl="1"/>
            <a:r>
              <a:rPr lang="el-GR" sz="1400" dirty="0" smtClean="0"/>
              <a:t>π</a:t>
            </a:r>
            <a:r>
              <a:rPr lang="en-US" sz="1400" dirty="0"/>
              <a:t>/K </a:t>
            </a:r>
            <a:r>
              <a:rPr lang="en-US" sz="1400" dirty="0" smtClean="0"/>
              <a:t>up to P = 10 </a:t>
            </a:r>
            <a:r>
              <a:rPr lang="en-US" sz="1400" dirty="0" err="1" smtClean="0"/>
              <a:t>GeV</a:t>
            </a:r>
            <a:r>
              <a:rPr lang="en-US" sz="1400" dirty="0" smtClean="0"/>
              <a:t>/c</a:t>
            </a:r>
          </a:p>
          <a:p>
            <a:pPr lvl="1"/>
            <a:r>
              <a:rPr lang="el-GR" sz="1400" dirty="0" smtClean="0"/>
              <a:t>μ</a:t>
            </a:r>
            <a:r>
              <a:rPr lang="en-US" sz="1400" dirty="0"/>
              <a:t>/</a:t>
            </a:r>
            <a:r>
              <a:rPr lang="el-GR" sz="1400" dirty="0" smtClean="0"/>
              <a:t>π</a:t>
            </a:r>
            <a:r>
              <a:rPr lang="en-US" sz="1400" dirty="0" smtClean="0"/>
              <a:t> up to P = 2 </a:t>
            </a:r>
            <a:r>
              <a:rPr lang="en-US" sz="1400" dirty="0" err="1" smtClean="0"/>
              <a:t>GeV</a:t>
            </a:r>
            <a:r>
              <a:rPr lang="en-US" sz="1400" dirty="0" smtClean="0"/>
              <a:t>/c</a:t>
            </a:r>
            <a:endParaRPr lang="ru-RU" alt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385442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05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RICH geometry optimization</a:t>
            </a:r>
            <a:br>
              <a:rPr lang="en-US" dirty="0" smtClean="0"/>
            </a:br>
            <a:r>
              <a:rPr lang="en-US" sz="2400" dirty="0" smtClean="0"/>
              <a:t>K.I </a:t>
            </a:r>
            <a:r>
              <a:rPr lang="en-US" sz="2400" dirty="0" err="1" smtClean="0"/>
              <a:t>Beloborodov</a:t>
            </a:r>
            <a:r>
              <a:rPr lang="en-US" sz="2400" dirty="0" smtClean="0"/>
              <a:t> (BINP)</a:t>
            </a:r>
            <a:endParaRPr lang="ru-RU" sz="4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Объект 6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16832"/>
            <a:ext cx="6159455" cy="363326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1364062" y="5570126"/>
            <a:ext cx="2952328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Mirror with several flat segments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44008" y="5570126"/>
            <a:ext cx="295232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Cylindrical mirror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 flipV="1">
            <a:off x="3959932" y="1814908"/>
            <a:ext cx="108012" cy="288032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619672" y="1958924"/>
            <a:ext cx="2394266" cy="916948"/>
          </a:xfrm>
          <a:prstGeom prst="straightConnector1">
            <a:avLst/>
          </a:prstGeom>
          <a:ln w="63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1581572" y="2727863"/>
            <a:ext cx="108012" cy="288032"/>
          </a:xfrm>
          <a:prstGeom prst="line">
            <a:avLst/>
          </a:prstGeom>
          <a:ln w="63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20355257">
            <a:off x="2249742" y="212693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PD width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216992" y="1439334"/>
            <a:ext cx="285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 half of the detector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930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Photon detector width for different mirror geometries </a:t>
            </a:r>
            <a:br>
              <a:rPr lang="en-US" sz="3600" dirty="0" smtClean="0"/>
            </a:br>
            <a:r>
              <a:rPr lang="en-US" sz="2400" dirty="0" smtClean="0"/>
              <a:t>K.I </a:t>
            </a:r>
            <a:r>
              <a:rPr lang="en-US" sz="2400" dirty="0" err="1"/>
              <a:t>Beloborodov</a:t>
            </a:r>
            <a:r>
              <a:rPr lang="en-US" sz="2400" dirty="0"/>
              <a:t> (BINP)</a:t>
            </a:r>
            <a:endParaRPr lang="ru-RU" sz="2400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06644973"/>
              </p:ext>
            </p:extLst>
          </p:nvPr>
        </p:nvGraphicFramePr>
        <p:xfrm>
          <a:off x="5868144" y="2070320"/>
          <a:ext cx="3096344" cy="37021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921741"/>
                <a:gridCol w="1174603"/>
              </a:tblGrid>
              <a:tr h="3797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b="1" dirty="0" err="1">
                          <a:effectLst/>
                        </a:rPr>
                        <a:t>Mirror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b="1" dirty="0" smtClean="0">
                          <a:effectLst/>
                        </a:rPr>
                        <a:t>PD w</a:t>
                      </a:r>
                      <a:r>
                        <a:rPr lang="ru-RU" sz="1600" b="1" dirty="0" err="1" smtClean="0">
                          <a:effectLst/>
                        </a:rPr>
                        <a:t>idth</a:t>
                      </a:r>
                      <a:r>
                        <a:rPr lang="ru-RU" sz="1600" b="1" dirty="0">
                          <a:effectLst/>
                        </a:rPr>
                        <a:t>, </a:t>
                      </a:r>
                      <a:r>
                        <a:rPr lang="ru-RU" sz="1600" b="1" dirty="0" err="1">
                          <a:effectLst/>
                        </a:rPr>
                        <a:t>mm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</a:tr>
              <a:tr h="3797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 err="1">
                          <a:effectLst/>
                        </a:rPr>
                        <a:t>flat</a:t>
                      </a:r>
                      <a:r>
                        <a:rPr lang="ru-RU" sz="1600" dirty="0">
                          <a:effectLst/>
                        </a:rPr>
                        <a:t> (1 </a:t>
                      </a:r>
                      <a:r>
                        <a:rPr lang="ru-RU" sz="1600" dirty="0" err="1">
                          <a:effectLst/>
                        </a:rPr>
                        <a:t>segment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>
                          <a:effectLst/>
                        </a:rPr>
                        <a:t>1079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</a:tr>
              <a:tr h="3797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2 </a:t>
                      </a:r>
                      <a:r>
                        <a:rPr lang="ru-RU" sz="1600" dirty="0" err="1">
                          <a:effectLst/>
                        </a:rPr>
                        <a:t>segments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645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</a:tr>
              <a:tr h="3797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>
                          <a:effectLst/>
                        </a:rPr>
                        <a:t>3 segments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547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</a:tr>
              <a:tr h="3797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>
                          <a:effectLst/>
                        </a:rPr>
                        <a:t>4 segments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489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</a:tr>
              <a:tr h="3797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>
                          <a:effectLst/>
                        </a:rPr>
                        <a:t>5 segments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465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</a:tr>
              <a:tr h="3797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>
                          <a:effectLst/>
                        </a:rPr>
                        <a:t>10 segments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425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</a:tr>
              <a:tr h="3797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C</a:t>
                      </a:r>
                      <a:r>
                        <a:rPr lang="ru-RU" sz="1600" dirty="0" err="1" smtClean="0">
                          <a:effectLst/>
                        </a:rPr>
                        <a:t>ylindrical</a:t>
                      </a:r>
                      <a:r>
                        <a:rPr lang="ru-RU" sz="1600" dirty="0" smtClean="0">
                          <a:effectLst/>
                        </a:rPr>
                        <a:t> (</a:t>
                      </a:r>
                      <a:r>
                        <a:rPr lang="en-US" sz="1600" dirty="0" smtClean="0">
                          <a:effectLst/>
                        </a:rPr>
                        <a:t>R=1203mm)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ru-RU" sz="1600" dirty="0">
                          <a:effectLst/>
                        </a:rPr>
                        <a:t>498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ヒラギノ角ゴ Pro W3"/>
                      </a:endParaRPr>
                    </a:p>
                  </a:txBody>
                  <a:tcPr marL="68580" marR="68580" marT="0" marB="0" anchor="ctr"/>
                </a:tc>
              </a:tr>
              <a:tr h="3797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Design 2010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457200" algn="l"/>
                        </a:tabLst>
                      </a:pPr>
                      <a:r>
                        <a:rPr lang="en-US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 panose="02010600030101010101" pitchFamily="2" charset="-122"/>
                        </a:rPr>
                        <a:t>515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1" name="Объект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5439623" cy="363602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cxnSp>
        <p:nvCxnSpPr>
          <p:cNvPr id="21" name="Прямая со стрелкой 20"/>
          <p:cNvCxnSpPr/>
          <p:nvPr/>
        </p:nvCxnSpPr>
        <p:spPr>
          <a:xfrm flipH="1" flipV="1">
            <a:off x="5220073" y="4221088"/>
            <a:ext cx="648071" cy="93610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9063" y="178885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</a:t>
            </a:r>
            <a:r>
              <a:rPr lang="ru-RU" dirty="0" smtClean="0"/>
              <a:t>100% </a:t>
            </a:r>
            <a:r>
              <a:rPr lang="en-US" dirty="0" smtClean="0"/>
              <a:t>photon geometric efficiency</a:t>
            </a:r>
          </a:p>
        </p:txBody>
      </p:sp>
    </p:spTree>
    <p:extLst>
      <p:ext uri="{BB962C8B-B14F-4D97-AF65-F5344CB8AC3E}">
        <p14:creationId xmlns:p14="http://schemas.microsoft.com/office/powerpoint/2010/main" val="10546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682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of event in </a:t>
            </a:r>
            <a:r>
              <a:rPr lang="en-US" dirty="0" err="1" smtClean="0"/>
              <a:t>PandaRoot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/>
              <a:t>K.I </a:t>
            </a:r>
            <a:r>
              <a:rPr lang="en-US" sz="3100" dirty="0" err="1"/>
              <a:t>Beloborodov</a:t>
            </a:r>
            <a:r>
              <a:rPr lang="en-US" sz="3100" dirty="0"/>
              <a:t> (BINP)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3" name="Объект 12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7638"/>
            <a:ext cx="6771012" cy="4525963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6960468" y="2420888"/>
            <a:ext cx="21602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muon</a:t>
            </a:r>
            <a:r>
              <a:rPr lang="en-US" dirty="0" smtClean="0"/>
              <a:t> of</a:t>
            </a:r>
            <a:br>
              <a:rPr lang="en-US" dirty="0" smtClean="0"/>
            </a:br>
            <a:r>
              <a:rPr lang="en-US" dirty="0" smtClean="0"/>
              <a:t>10 </a:t>
            </a:r>
            <a:r>
              <a:rPr lang="en-US" dirty="0" err="1" smtClean="0"/>
              <a:t>GeV</a:t>
            </a:r>
            <a:r>
              <a:rPr lang="en-US" dirty="0" smtClean="0"/>
              <a:t>/c from IP</a:t>
            </a:r>
          </a:p>
          <a:p>
            <a:endParaRPr lang="en-US" dirty="0" smtClean="0"/>
          </a:p>
          <a:p>
            <a:r>
              <a:rPr lang="en-US" dirty="0"/>
              <a:t>Cylindrical mirror</a:t>
            </a:r>
          </a:p>
          <a:p>
            <a:endParaRPr lang="en-US" dirty="0"/>
          </a:p>
          <a:p>
            <a:r>
              <a:rPr lang="en-US" dirty="0"/>
              <a:t>No detection yet. All photons counted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672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Mirror </a:t>
            </a:r>
            <a:r>
              <a:rPr lang="en-US" dirty="0" smtClean="0"/>
              <a:t>requirements</a:t>
            </a:r>
            <a:br>
              <a:rPr lang="en-US" dirty="0" smtClean="0"/>
            </a:br>
            <a:r>
              <a:rPr lang="en-US" sz="2700" dirty="0" smtClean="0"/>
              <a:t>K.A. Martin (BINP)</a:t>
            </a:r>
            <a:endParaRPr lang="ru-RU" sz="40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656" y="1643065"/>
            <a:ext cx="2733675" cy="2514600"/>
          </a:xfrm>
        </p:spPr>
      </p:pic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643065"/>
            <a:ext cx="2733675" cy="2514600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04287" y="4031253"/>
            <a:ext cx="2284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Hamamatsu </a:t>
            </a:r>
            <a:r>
              <a:rPr lang="en-US" sz="1600" dirty="0" err="1" smtClean="0"/>
              <a:t>bialkali</a:t>
            </a:r>
            <a:r>
              <a:rPr lang="en-US" sz="1600" dirty="0" smtClean="0"/>
              <a:t> pc with BS window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4652615" y="4025901"/>
            <a:ext cx="2284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Philips DPC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508976" y="1223447"/>
            <a:ext cx="4104456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Photoelectron spectrum from aerogel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212832" y="4760238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Maximum reflectivity in the wavelength range 300-750 nm (&gt;80%)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Low image distortions (&lt;1 </a:t>
            </a:r>
            <a:r>
              <a:rPr lang="en-US" dirty="0" err="1" smtClean="0"/>
              <a:t>mrad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Minimum material budget (&lt; 5%X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Radiation hardness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27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228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Mirror material options</a:t>
            </a:r>
            <a:br>
              <a:rPr lang="en-US" dirty="0" smtClean="0"/>
            </a:br>
            <a:r>
              <a:rPr lang="en-US" sz="3100" dirty="0"/>
              <a:t>r</a:t>
            </a:r>
            <a:r>
              <a:rPr lang="en-US" sz="3100" dirty="0" smtClean="0"/>
              <a:t>eview by </a:t>
            </a:r>
            <a:r>
              <a:rPr lang="en-US" sz="3100" dirty="0"/>
              <a:t>K.A. Martin (BINP)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99066736"/>
              </p:ext>
            </p:extLst>
          </p:nvPr>
        </p:nvGraphicFramePr>
        <p:xfrm>
          <a:off x="457200" y="1268760"/>
          <a:ext cx="8229601" cy="3944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1584176"/>
                <a:gridCol w="1944216"/>
                <a:gridCol w="1656184"/>
                <a:gridCol w="1666529"/>
              </a:tblGrid>
              <a:tr h="58321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Substrate material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Producers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Applications</a:t>
                      </a:r>
                      <a:endParaRPr lang="ru-RU" dirty="0"/>
                    </a:p>
                  </a:txBody>
                  <a:tcPr/>
                </a:tc>
              </a:tr>
              <a:tr h="583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Glass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FLABEG,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Germany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JLO, Czech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 smtClean="0"/>
                        <a:t>Compas</a:t>
                      </a:r>
                      <a:r>
                        <a:rPr lang="en-US" sz="1600" baseline="0" dirty="0" smtClean="0"/>
                        <a:t>, Czech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err="1" smtClean="0"/>
                        <a:t>Lytkarino</a:t>
                      </a:r>
                      <a:r>
                        <a:rPr lang="en-US" sz="1600" baseline="0" dirty="0" smtClean="0"/>
                        <a:t>,  Russia</a:t>
                      </a:r>
                      <a:endParaRPr lang="en-US" sz="1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Many producers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Robust, old technology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/>
                        <a:t>Low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marR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Fragility</a:t>
                      </a:r>
                    </a:p>
                    <a:p>
                      <a:pPr marL="144000" marR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/>
                        <a:t>Heavy, X0=13cm</a:t>
                      </a:r>
                      <a:endParaRPr lang="ru-RU" sz="1600" dirty="0" smtClean="0"/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COMPASS RICH1,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CBM</a:t>
                      </a:r>
                      <a:r>
                        <a:rPr lang="en-US" sz="1600" baseline="0" dirty="0" smtClean="0"/>
                        <a:t> RICH</a:t>
                      </a:r>
                      <a:endParaRPr lang="ru-RU" sz="1600" dirty="0"/>
                    </a:p>
                  </a:txBody>
                  <a:tcPr/>
                </a:tc>
              </a:tr>
              <a:tr h="583214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Berillium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marR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err="1" smtClean="0"/>
                        <a:t>Kompozit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Russia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Lightweight,</a:t>
                      </a:r>
                      <a:r>
                        <a:rPr lang="en-US" sz="1600" baseline="0" dirty="0" smtClean="0"/>
                        <a:t> X0=35cm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High price</a:t>
                      </a:r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Toxic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Considered for </a:t>
                      </a:r>
                      <a:r>
                        <a:rPr lang="en-US" sz="1600" baseline="0" dirty="0" err="1" smtClean="0"/>
                        <a:t>LHCb</a:t>
                      </a:r>
                      <a:r>
                        <a:rPr lang="en-US" sz="1600" baseline="0" dirty="0" smtClean="0"/>
                        <a:t> RICH1</a:t>
                      </a:r>
                      <a:endParaRPr lang="ru-RU" sz="1600" dirty="0"/>
                    </a:p>
                  </a:txBody>
                  <a:tcPr/>
                </a:tc>
              </a:tr>
              <a:tr h="583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Carbon fiber cell</a:t>
                      </a:r>
                      <a:r>
                        <a:rPr lang="en-US" sz="1600" baseline="0" dirty="0" smtClean="0"/>
                        <a:t>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CMA,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USA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Lightweight, X0=275cm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Outgassing</a:t>
                      </a:r>
                      <a:r>
                        <a:rPr lang="en-US" sz="1600" baseline="0" dirty="0" smtClean="0"/>
                        <a:t> possible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LHCb</a:t>
                      </a:r>
                      <a:r>
                        <a:rPr lang="en-US" sz="1600" dirty="0" smtClean="0"/>
                        <a:t> RICH1,</a:t>
                      </a:r>
                    </a:p>
                    <a:p>
                      <a:r>
                        <a:rPr lang="en-US" sz="1600" dirty="0" smtClean="0"/>
                        <a:t>HERMES RICH</a:t>
                      </a:r>
                      <a:endParaRPr lang="ru-RU" sz="1600" dirty="0"/>
                    </a:p>
                  </a:txBody>
                  <a:tcPr/>
                </a:tc>
              </a:tr>
              <a:tr h="58321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 honeycomb</a:t>
                      </a:r>
                    </a:p>
                    <a:p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MLT, Italy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/>
                        <a:t>To be studied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44000" marR="0" indent="-144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To be studied</a:t>
                      </a:r>
                      <a:endParaRPr lang="ru-RU" sz="1600" dirty="0" smtClean="0"/>
                    </a:p>
                    <a:p>
                      <a:pPr marL="144000" indent="-144000">
                        <a:buFont typeface="Arial" panose="020B0604020202020204" pitchFamily="34" charset="0"/>
                        <a:buChar char="•"/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CLAS12 RICH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09.12.2014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Sergey Kononov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8228" y="5517232"/>
            <a:ext cx="4906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Reflective material: Al covered by MgF</a:t>
            </a:r>
            <a:r>
              <a:rPr lang="en-US" baseline="-25000" dirty="0" smtClean="0"/>
              <a:t>2</a:t>
            </a:r>
            <a:r>
              <a:rPr lang="en-US" dirty="0" smtClean="0"/>
              <a:t> or SiO</a:t>
            </a:r>
            <a:r>
              <a:rPr lang="en-US" baseline="-25000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03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16530</TotalTime>
  <Words>340</Words>
  <Application>Microsoft Office PowerPoint</Application>
  <PresentationFormat>Экран (4:3)</PresentationFormat>
  <Paragraphs>118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SimSun</vt:lpstr>
      <vt:lpstr>Arial</vt:lpstr>
      <vt:lpstr>Calibri</vt:lpstr>
      <vt:lpstr>Times New Roman</vt:lpstr>
      <vt:lpstr>ヒラギノ角ゴ Pro W3</vt:lpstr>
      <vt:lpstr>Тема Office</vt:lpstr>
      <vt:lpstr>Forward RICH mirror study</vt:lpstr>
      <vt:lpstr>Conceptual design based on FARICH  S. Kononov (2010)</vt:lpstr>
      <vt:lpstr>RICH geometry optimization K.I Beloborodov (BINP)</vt:lpstr>
      <vt:lpstr>Photon detector width for different mirror geometries  K.I Beloborodov (BINP)</vt:lpstr>
      <vt:lpstr>Example of event in PandaRoot K.I Beloborodov (BINP)</vt:lpstr>
      <vt:lpstr>Mirror requirements K.A. Martin (BINP)</vt:lpstr>
      <vt:lpstr>Mirror material options review by K.A. Martin (BINP)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Aerogel Cherenkov Counters</dc:title>
  <dc:creator>Sergey Kononov</dc:creator>
  <cp:lastModifiedBy>Кононов С</cp:lastModifiedBy>
  <cp:revision>253</cp:revision>
  <dcterms:created xsi:type="dcterms:W3CDTF">2013-02-19T14:38:00Z</dcterms:created>
  <dcterms:modified xsi:type="dcterms:W3CDTF">2014-12-09T06:28:48Z</dcterms:modified>
</cp:coreProperties>
</file>