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media/image43.jpg" ContentType="image/jpg"/>
  <Override PartName="/ppt/media/image44.jpg" ContentType="image/jp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26" r:id="rId2"/>
  </p:sldMasterIdLst>
  <p:notesMasterIdLst>
    <p:notesMasterId r:id="rId44"/>
  </p:notesMasterIdLst>
  <p:handoutMasterIdLst>
    <p:handoutMasterId r:id="rId45"/>
  </p:handoutMasterIdLst>
  <p:sldIdLst>
    <p:sldId id="256" r:id="rId3"/>
    <p:sldId id="271" r:id="rId4"/>
    <p:sldId id="287" r:id="rId5"/>
    <p:sldId id="289" r:id="rId6"/>
    <p:sldId id="319" r:id="rId7"/>
    <p:sldId id="292" r:id="rId8"/>
    <p:sldId id="293" r:id="rId9"/>
    <p:sldId id="295" r:id="rId10"/>
    <p:sldId id="333" r:id="rId11"/>
    <p:sldId id="334" r:id="rId12"/>
    <p:sldId id="290" r:id="rId13"/>
    <p:sldId id="299" r:id="rId14"/>
    <p:sldId id="294" r:id="rId15"/>
    <p:sldId id="296" r:id="rId16"/>
    <p:sldId id="317" r:id="rId17"/>
    <p:sldId id="329" r:id="rId18"/>
    <p:sldId id="330" r:id="rId19"/>
    <p:sldId id="331" r:id="rId20"/>
    <p:sldId id="300" r:id="rId21"/>
    <p:sldId id="302" r:id="rId22"/>
    <p:sldId id="303" r:id="rId23"/>
    <p:sldId id="315" r:id="rId24"/>
    <p:sldId id="304" r:id="rId25"/>
    <p:sldId id="297" r:id="rId26"/>
    <p:sldId id="305" r:id="rId27"/>
    <p:sldId id="322" r:id="rId28"/>
    <p:sldId id="316" r:id="rId29"/>
    <p:sldId id="306" r:id="rId30"/>
    <p:sldId id="323" r:id="rId31"/>
    <p:sldId id="324" r:id="rId32"/>
    <p:sldId id="325" r:id="rId33"/>
    <p:sldId id="326" r:id="rId34"/>
    <p:sldId id="327" r:id="rId35"/>
    <p:sldId id="328" r:id="rId36"/>
    <p:sldId id="332" r:id="rId37"/>
    <p:sldId id="313" r:id="rId38"/>
    <p:sldId id="307" r:id="rId39"/>
    <p:sldId id="308" r:id="rId40"/>
    <p:sldId id="311" r:id="rId41"/>
    <p:sldId id="314" r:id="rId42"/>
    <p:sldId id="298" r:id="rId4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8" autoAdjust="0"/>
  </p:normalViewPr>
  <p:slideViewPr>
    <p:cSldViewPr>
      <p:cViewPr varScale="1">
        <p:scale>
          <a:sx n="75" d="100"/>
          <a:sy n="75" d="100"/>
        </p:scale>
        <p:origin x="-14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4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920" b="1" i="0" u="none" strike="noStrike" baseline="0" dirty="0" smtClean="0">
                <a:effectLst/>
              </a:rPr>
              <a:t>aidrefma02</a:t>
            </a:r>
            <a:r>
              <a:rPr lang="en-US" sz="1920" b="1" i="0" u="none" strike="noStrike" baseline="0" dirty="0" smtClean="0"/>
              <a:t>  </a:t>
            </a:r>
            <a:r>
              <a:rPr lang="en-US" sz="1920" b="1" i="0" u="none" strike="noStrike" baseline="0" dirty="0" smtClean="0">
                <a:sym typeface="Wingdings"/>
              </a:rPr>
              <a:t> </a:t>
            </a:r>
            <a:r>
              <a:rPr lang="en-US" sz="1920" b="1" i="0" u="none" strike="noStrike" baseline="0" dirty="0" smtClean="0">
                <a:effectLst/>
              </a:rPr>
              <a:t>aidrefma01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1-Processes</c:v>
                </c:pt>
              </c:strCache>
            </c:strRef>
          </c:tx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50.0</c:v>
                </c:pt>
              </c:numCache>
            </c:numRef>
          </c:xVal>
          <c:yVal>
            <c:numRef>
              <c:f>Sheet1!$B$2:$B$6</c:f>
              <c:numCache>
                <c:formatCode>#.##0000</c:formatCode>
                <c:ptCount val="5"/>
                <c:pt idx="0">
                  <c:v>2.709</c:v>
                </c:pt>
                <c:pt idx="1">
                  <c:v>2.785</c:v>
                </c:pt>
                <c:pt idx="2">
                  <c:v>1.82</c:v>
                </c:pt>
                <c:pt idx="3">
                  <c:v>1.94</c:v>
                </c:pt>
                <c:pt idx="4">
                  <c:v>2.4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2-Processes</c:v>
                </c:pt>
              </c:strCache>
            </c:strRef>
          </c:tx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50.0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3.7</c:v>
                </c:pt>
                <c:pt idx="1">
                  <c:v>4.075</c:v>
                </c:pt>
                <c:pt idx="2">
                  <c:v>3.65</c:v>
                </c:pt>
                <c:pt idx="3">
                  <c:v>4.26</c:v>
                </c:pt>
                <c:pt idx="4">
                  <c:v>4.0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3-Processes</c:v>
                </c:pt>
              </c:strCache>
            </c:strRef>
          </c:tx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50.0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4.723999999999997</c:v>
                </c:pt>
                <c:pt idx="1">
                  <c:v>4.81</c:v>
                </c:pt>
                <c:pt idx="2">
                  <c:v>4.67</c:v>
                </c:pt>
                <c:pt idx="3">
                  <c:v>4.6</c:v>
                </c:pt>
                <c:pt idx="4">
                  <c:v>4.75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4-processes</c:v>
                </c:pt>
              </c:strCache>
            </c:strRef>
          </c:tx>
          <c:marker>
            <c:symbol val="none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50.0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0">
                  <c:v>3.964</c:v>
                </c:pt>
                <c:pt idx="1">
                  <c:v>4.71</c:v>
                </c:pt>
                <c:pt idx="2">
                  <c:v>4.81</c:v>
                </c:pt>
                <c:pt idx="3">
                  <c:v>4.819999999999998</c:v>
                </c:pt>
                <c:pt idx="4">
                  <c:v>4.7325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9702648"/>
        <c:axId val="-2129787608"/>
      </c:scatterChart>
      <c:valAx>
        <c:axId val="-2129702648"/>
        <c:scaling>
          <c:orientation val="minMax"/>
          <c:max val="6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Msg</a:t>
                </a:r>
                <a:r>
                  <a:rPr lang="en-US" dirty="0" smtClean="0"/>
                  <a:t> size in </a:t>
                </a:r>
                <a:r>
                  <a:rPr lang="en-US" dirty="0" err="1" smtClean="0"/>
                  <a:t>MByte</a:t>
                </a:r>
                <a:endParaRPr lang="en-US" dirty="0"/>
              </a:p>
            </c:rich>
          </c:tx>
          <c:layout/>
          <c:overlay val="0"/>
        </c:title>
        <c:numFmt formatCode="0" sourceLinked="0"/>
        <c:majorTickMark val="in"/>
        <c:minorTickMark val="none"/>
        <c:tickLblPos val="nextTo"/>
        <c:spPr>
          <a:effectLst/>
        </c:spPr>
        <c:crossAx val="-2129787608"/>
        <c:crosses val="autoZero"/>
        <c:crossBetween val="midCat"/>
      </c:valAx>
      <c:valAx>
        <c:axId val="-2129787608"/>
        <c:scaling>
          <c:orientation val="minMax"/>
          <c:max val="5.0"/>
          <c:min val="1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Throughput</a:t>
                </a:r>
                <a:r>
                  <a:rPr lang="en-US" baseline="0" dirty="0" smtClean="0"/>
                  <a:t>  </a:t>
                </a:r>
                <a:r>
                  <a:rPr lang="en-US" baseline="0" dirty="0" err="1" smtClean="0"/>
                  <a:t>Gbyte</a:t>
                </a:r>
                <a:r>
                  <a:rPr lang="en-US" baseline="0" dirty="0" smtClean="0"/>
                  <a:t>/s</a:t>
                </a:r>
                <a:endParaRPr lang="en-US" dirty="0"/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-2129702648"/>
        <c:crosses val="autoZero"/>
        <c:crossBetween val="midCat"/>
        <c:majorUnit val="1.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3854E6A-B6F3-3D4C-B9E8-6CAF148FDEF6}" type="datetimeFigureOut">
              <a:rPr lang="en-US"/>
              <a:pPr>
                <a:defRPr/>
              </a:pPr>
              <a:t>11/11/14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8FF5AF9-2F6E-7443-8737-CF4928B6D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3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9A4F73-7B5D-274D-9DF6-61131B07C555}" type="datetimeFigureOut">
              <a:rPr lang="en-US"/>
              <a:pPr>
                <a:defRPr/>
              </a:pPr>
              <a:t>11/11/14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93EC586-FB44-0C49-B9B0-C60A7C2A7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14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71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8CBC-69B5-FA47-8894-A4F2C0DAE8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954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6793E-357C-8F4E-A14D-EB7BB0D7A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127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1607687"/>
            <a:ext cx="7794315" cy="4420051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56513" y="6356350"/>
            <a:ext cx="6524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T. Kollegger | 11.11.2014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 descr="\\cerndfs\dfs\Users\p\pvv\Documents\PVV Presentations\O2 Logos\O2_logo_130823\O2_logo_S_13082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7" y="6027738"/>
            <a:ext cx="544017" cy="69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2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8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990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2993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23729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3529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0731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94898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4CC77-398A-B840-A117-1EBDB7744E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98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3729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2884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03590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13869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800" baseline="0"/>
            </a:lvl1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87418" y="6510725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68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EE7B-2CD7-334B-88BF-3B8CA98065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51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4AFFA-CE98-9E46-9D75-18B5E3A7C3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04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9D66F-6936-9D41-A6FE-A1F8A430EA2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79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5FDF-E61B-0A4D-8C43-5F1CEDA2A2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82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9F16-780B-F445-9105-34B0DBD59DE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26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67EF3-6F59-2E4F-87D9-B463EA7F02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36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E70FC-279D-584F-B566-52D77146F25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43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4213" y="65246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pic>
        <p:nvPicPr>
          <p:cNvPr id="102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6324600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39713"/>
            <a:ext cx="77724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39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4106FE8-D272-C543-97C0-5E32A384D78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anomsg.org/documentation-zeromq.html" TargetMode="External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jpeg"/><Relationship Id="rId23" Type="http://schemas.openxmlformats.org/officeDocument/2006/relationships/image" Target="../media/image42.emf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jpeg"/><Relationship Id="rId23" Type="http://schemas.openxmlformats.org/officeDocument/2006/relationships/image" Target="../media/image43.jp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GSI Scientific IT for FAIR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Thorsten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Kollegger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11.11.2014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TeraLink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7" name="object 2"/>
          <p:cNvSpPr/>
          <p:nvPr/>
        </p:nvSpPr>
        <p:spPr>
          <a:xfrm>
            <a:off x="1259632" y="2492896"/>
            <a:ext cx="7636934" cy="3151171"/>
          </a:xfrm>
          <a:prstGeom prst="rect">
            <a:avLst/>
          </a:prstGeom>
          <a:blipFill>
            <a:blip r:embed="rId2" cstate="print"/>
            <a:srcRect/>
            <a:stretch>
              <a:fillRect l="-10472" t="-59554" r="-11142" b="-6130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 txBox="1"/>
          <p:nvPr/>
        </p:nvSpPr>
        <p:spPr>
          <a:xfrm>
            <a:off x="1403648" y="1628800"/>
            <a:ext cx="37363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. a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nd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it r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ea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sz="24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o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sz="2400" spc="-1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24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-)</a:t>
            </a:r>
          </a:p>
        </p:txBody>
      </p:sp>
      <p:sp>
        <p:nvSpPr>
          <p:cNvPr id="9" name="object 4"/>
          <p:cNvSpPr/>
          <p:nvPr/>
        </p:nvSpPr>
        <p:spPr>
          <a:xfrm>
            <a:off x="2231389" y="3971290"/>
            <a:ext cx="2462530" cy="1572260"/>
          </a:xfrm>
          <a:custGeom>
            <a:avLst/>
            <a:gdLst/>
            <a:ahLst/>
            <a:cxnLst/>
            <a:rect l="l" t="t" r="r" b="b"/>
            <a:pathLst>
              <a:path w="2462529" h="1572260">
                <a:moveTo>
                  <a:pt x="0" y="1572260"/>
                </a:moveTo>
                <a:lnTo>
                  <a:pt x="24625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/>
          <p:nvPr/>
        </p:nvSpPr>
        <p:spPr>
          <a:xfrm>
            <a:off x="4658359" y="3887470"/>
            <a:ext cx="165100" cy="133350"/>
          </a:xfrm>
          <a:custGeom>
            <a:avLst/>
            <a:gdLst/>
            <a:ahLst/>
            <a:cxnLst/>
            <a:rect l="l" t="t" r="r" b="b"/>
            <a:pathLst>
              <a:path w="165100" h="133350">
                <a:moveTo>
                  <a:pt x="165100" y="0"/>
                </a:moveTo>
                <a:lnTo>
                  <a:pt x="0" y="41909"/>
                </a:lnTo>
                <a:lnTo>
                  <a:pt x="58419" y="133350"/>
                </a:lnTo>
                <a:lnTo>
                  <a:pt x="165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6408420" y="3949700"/>
            <a:ext cx="1145540" cy="1954530"/>
          </a:xfrm>
          <a:custGeom>
            <a:avLst/>
            <a:gdLst/>
            <a:ahLst/>
            <a:cxnLst/>
            <a:rect l="l" t="t" r="r" b="b"/>
            <a:pathLst>
              <a:path w="1145540" h="1954529">
                <a:moveTo>
                  <a:pt x="0" y="1954530"/>
                </a:moveTo>
                <a:lnTo>
                  <a:pt x="11455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7503159" y="3816350"/>
            <a:ext cx="128270" cy="166370"/>
          </a:xfrm>
          <a:custGeom>
            <a:avLst/>
            <a:gdLst/>
            <a:ahLst/>
            <a:cxnLst/>
            <a:rect l="l" t="t" r="r" b="b"/>
            <a:pathLst>
              <a:path w="128270" h="166370">
                <a:moveTo>
                  <a:pt x="128270" y="0"/>
                </a:moveTo>
                <a:lnTo>
                  <a:pt x="0" y="111760"/>
                </a:lnTo>
                <a:lnTo>
                  <a:pt x="93980" y="166370"/>
                </a:lnTo>
                <a:lnTo>
                  <a:pt x="128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/>
          <p:cNvSpPr txBox="1"/>
          <p:nvPr/>
        </p:nvSpPr>
        <p:spPr>
          <a:xfrm>
            <a:off x="1877060" y="5814242"/>
            <a:ext cx="586930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Re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spc="-15" dirty="0">
                <a:latin typeface="Arial"/>
                <a:cs typeface="Arial"/>
              </a:rPr>
              <a:t>g</a:t>
            </a:r>
            <a:r>
              <a:rPr sz="1800" spc="-5" dirty="0">
                <a:latin typeface="Arial"/>
                <a:cs typeface="Arial"/>
              </a:rPr>
              <a:t>: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</a:t>
            </a:r>
            <a:r>
              <a:rPr sz="1800" spc="-15" dirty="0">
                <a:latin typeface="Arial"/>
                <a:cs typeface="Arial"/>
              </a:rPr>
              <a:t>3</a:t>
            </a:r>
            <a:r>
              <a:rPr sz="1800" dirty="0">
                <a:latin typeface="Arial"/>
                <a:cs typeface="Arial"/>
              </a:rPr>
              <a:t>.5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GB/s</a:t>
            </a:r>
            <a:endParaRPr sz="18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240"/>
              </a:spcBef>
            </a:pPr>
            <a:r>
              <a:rPr sz="1800" spc="-50" dirty="0">
                <a:latin typeface="Arial"/>
                <a:cs typeface="Arial"/>
              </a:rPr>
              <a:t>W</a:t>
            </a:r>
            <a:r>
              <a:rPr sz="1800" dirty="0">
                <a:latin typeface="Arial"/>
                <a:cs typeface="Arial"/>
              </a:rPr>
              <a:t>rit</a:t>
            </a:r>
            <a:r>
              <a:rPr sz="1800" spc="-15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ng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1</a:t>
            </a:r>
            <a:r>
              <a:rPr sz="1800" spc="-20" dirty="0">
                <a:latin typeface="Arial"/>
                <a:cs typeface="Arial"/>
              </a:rPr>
              <a:t>4GB</a:t>
            </a:r>
            <a:r>
              <a:rPr sz="1800" spc="-5" dirty="0">
                <a:latin typeface="Arial"/>
                <a:cs typeface="Arial"/>
              </a:rPr>
              <a:t>/</a:t>
            </a:r>
            <a:r>
              <a:rPr sz="1800" dirty="0">
                <a:latin typeface="Arial"/>
                <a:cs typeface="Arial"/>
              </a:rPr>
              <a:t>s</a:t>
            </a:r>
          </a:p>
        </p:txBody>
      </p:sp>
      <p:sp>
        <p:nvSpPr>
          <p:cNvPr id="14" name="object 9"/>
          <p:cNvSpPr txBox="1"/>
          <p:nvPr/>
        </p:nvSpPr>
        <p:spPr>
          <a:xfrm>
            <a:off x="1403648" y="2060848"/>
            <a:ext cx="4870450" cy="510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020"/>
              </a:lnSpc>
            </a:pPr>
            <a:r>
              <a:rPr sz="1800" spc="-10" dirty="0">
                <a:latin typeface="Arial"/>
                <a:cs typeface="Arial"/>
              </a:rPr>
              <a:t>l</a:t>
            </a:r>
            <a:r>
              <a:rPr sz="1800" spc="-5" dirty="0">
                <a:latin typeface="Arial"/>
                <a:cs typeface="Arial"/>
              </a:rPr>
              <a:t>ustr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</a:t>
            </a:r>
            <a:r>
              <a:rPr sz="1800" spc="-15" dirty="0">
                <a:latin typeface="Arial"/>
                <a:cs typeface="Arial"/>
              </a:rPr>
              <a:t>ent</a:t>
            </a:r>
            <a:r>
              <a:rPr sz="1800" spc="-1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Gau</a:t>
            </a:r>
            <a:r>
              <a:rPr sz="1800" spc="-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spc="-5" dirty="0">
                <a:latin typeface="Arial"/>
                <a:cs typeface="Arial"/>
              </a:rPr>
              <a:t>perc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mputer</a:t>
            </a:r>
            <a:r>
              <a:rPr sz="1800" spc="-5" dirty="0">
                <a:latin typeface="Arial"/>
                <a:cs typeface="Arial"/>
              </a:rPr>
              <a:t> Frankfurt </a:t>
            </a:r>
            <a:r>
              <a:rPr sz="1800" spc="-10" dirty="0">
                <a:latin typeface="Arial"/>
                <a:cs typeface="Arial"/>
              </a:rPr>
              <a:t>H</a:t>
            </a:r>
            <a:r>
              <a:rPr sz="1800" spc="-5" dirty="0">
                <a:latin typeface="Arial"/>
                <a:cs typeface="Arial"/>
              </a:rPr>
              <a:t>er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l</a:t>
            </a:r>
            <a:r>
              <a:rPr sz="1800" spc="-15" dirty="0">
                <a:latin typeface="Arial"/>
                <a:cs typeface="Arial"/>
              </a:rPr>
              <a:t>u</a:t>
            </a:r>
            <a:r>
              <a:rPr sz="1800" spc="-10" dirty="0">
                <a:latin typeface="Arial"/>
                <a:cs typeface="Arial"/>
              </a:rPr>
              <a:t>s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r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spc="-5" dirty="0">
                <a:latin typeface="Arial"/>
                <a:cs typeface="Arial"/>
              </a:rPr>
              <a:t>uste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GSI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82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6495480" cy="3960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436510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FairRoot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672" y="5445224"/>
            <a:ext cx="7574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Common Software Framework for Simulation, </a:t>
            </a:r>
            <a:br>
              <a:rPr lang="en-US" dirty="0" smtClean="0"/>
            </a:br>
            <a:r>
              <a:rPr lang="en-US" dirty="0" smtClean="0"/>
              <a:t>Reconstruction and Analysis for the FAIR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4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95942"/>
            <a:ext cx="7977584" cy="515405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6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1636713"/>
            <a:ext cx="777240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Changed license to LGPLv3</a:t>
            </a:r>
          </a:p>
          <a:p>
            <a:r>
              <a:rPr lang="en-US" sz="2000" dirty="0" smtClean="0"/>
              <a:t>Switched to </a:t>
            </a:r>
            <a:r>
              <a:rPr lang="en-US" sz="2000" dirty="0" err="1" smtClean="0"/>
              <a:t>git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as revision control system </a:t>
            </a:r>
          </a:p>
          <a:p>
            <a:r>
              <a:rPr lang="en-US" sz="2000" dirty="0" smtClean="0"/>
              <a:t>Hosted on </a:t>
            </a:r>
            <a:r>
              <a:rPr lang="en-US" sz="2000" dirty="0" err="1" smtClean="0"/>
              <a:t>github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https://</a:t>
            </a:r>
            <a:r>
              <a:rPr lang="en-US" sz="1600" dirty="0" err="1" smtClean="0"/>
              <a:t>github.com</a:t>
            </a:r>
            <a:r>
              <a:rPr lang="en-US" sz="1600" dirty="0" smtClean="0"/>
              <a:t>/</a:t>
            </a:r>
            <a:r>
              <a:rPr lang="en-US" sz="1600" dirty="0" err="1" smtClean="0"/>
              <a:t>FairRootGroup</a:t>
            </a:r>
            <a:r>
              <a:rPr lang="en-US" sz="1600" dirty="0" smtClean="0"/>
              <a:t>/</a:t>
            </a:r>
            <a:r>
              <a:rPr lang="en-US" sz="1600" dirty="0" err="1" smtClean="0"/>
              <a:t>FairRoot</a:t>
            </a:r>
            <a:endParaRPr lang="en-US" sz="1600" dirty="0" smtClean="0"/>
          </a:p>
          <a:p>
            <a:r>
              <a:rPr lang="en-US" sz="2000" dirty="0" smtClean="0"/>
              <a:t>Modularized Framework</a:t>
            </a:r>
          </a:p>
          <a:p>
            <a:r>
              <a:rPr lang="en-US" sz="2000" dirty="0" smtClean="0"/>
              <a:t>A new development partner…</a:t>
            </a: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Developments in 2014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Screen Shot 2014-11-10 at 20.58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r="-515"/>
          <a:stretch>
            <a:fillRect/>
          </a:stretch>
        </p:blipFill>
        <p:spPr>
          <a:xfrm>
            <a:off x="5322816" y="1700808"/>
            <a:ext cx="3276723" cy="19442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5958313" y="3666510"/>
            <a:ext cx="1998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http://</a:t>
            </a:r>
            <a:r>
              <a:rPr lang="en-US" sz="1600" dirty="0" err="1" smtClean="0"/>
              <a:t>fairroot.gsi.de</a:t>
            </a:r>
            <a:r>
              <a:rPr lang="en-US" sz="1600" dirty="0" smtClean="0"/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4045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FairRoot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400" smtClean="0"/>
              <a:t>T. Kollegger | 11.11.2014</a:t>
            </a:r>
            <a:endParaRPr lang="de-DE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07244"/>
            <a:ext cx="6347420" cy="46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partner: ALICE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pic>
        <p:nvPicPr>
          <p:cNvPr id="5" name="Content Placeholder 14"/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t="7466" b="7466"/>
          <a:stretch>
            <a:fillRect/>
          </a:stretch>
        </p:blipFill>
        <p:spPr>
          <a:xfrm>
            <a:off x="706109" y="1628800"/>
            <a:ext cx="6386171" cy="3621512"/>
          </a:xfrm>
        </p:spPr>
      </p:pic>
      <p:sp>
        <p:nvSpPr>
          <p:cNvPr id="7" name="TextBox 6"/>
          <p:cNvSpPr txBox="1"/>
          <p:nvPr/>
        </p:nvSpPr>
        <p:spPr>
          <a:xfrm>
            <a:off x="685357" y="5445224"/>
            <a:ext cx="5470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of the four large LHC experiments</a:t>
            </a:r>
            <a:br>
              <a:rPr lang="en-US" dirty="0" smtClean="0"/>
            </a:br>
            <a:r>
              <a:rPr lang="en-US" dirty="0" smtClean="0"/>
              <a:t>Upgrade planned for LS2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0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Upgrade Requirements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dirty="0" smtClean="0"/>
              <a:t>Focus of ALICE upgrade on physics probes requiring high statistics: sample 10 nb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b="1" dirty="0" smtClean="0"/>
              <a:t>Online System 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Sample full 50kHz </a:t>
            </a:r>
            <a:r>
              <a:rPr lang="en-US" dirty="0" err="1" smtClean="0"/>
              <a:t>Pb-Pb</a:t>
            </a:r>
            <a:r>
              <a:rPr lang="en-US" dirty="0" smtClean="0"/>
              <a:t> interaction rate </a:t>
            </a:r>
            <a:br>
              <a:rPr lang="en-US" dirty="0" smtClean="0"/>
            </a:br>
            <a:r>
              <a:rPr lang="en-US" dirty="0" smtClean="0"/>
              <a:t>(current limit at ~500Hz, factor 100 increase)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sym typeface="Wingdings"/>
              </a:rPr>
              <a:t> ~</a:t>
            </a:r>
            <a:r>
              <a:rPr lang="en-US" b="1" dirty="0" smtClean="0"/>
              <a:t>1.1 </a:t>
            </a:r>
            <a:r>
              <a:rPr lang="en-US" b="1" dirty="0" err="1" smtClean="0"/>
              <a:t>TByte</a:t>
            </a:r>
            <a:r>
              <a:rPr lang="en-US" b="1" dirty="0" smtClean="0"/>
              <a:t>/s detector readout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However: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 storage bandwidth limited to ~20 </a:t>
            </a:r>
            <a:r>
              <a:rPr lang="en-US" dirty="0" err="1" smtClean="0"/>
              <a:t>GByte</a:t>
            </a:r>
            <a:r>
              <a:rPr lang="en-US" dirty="0" smtClean="0"/>
              <a:t>/s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/>
              <a:t> many physics probes have low S/B:</a:t>
            </a:r>
            <a:br>
              <a:rPr lang="en-US" dirty="0" smtClean="0"/>
            </a:br>
            <a:r>
              <a:rPr lang="en-US" dirty="0" smtClean="0"/>
              <a:t>  classical trigger/event filter approach not efficient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(N.B. trigger: selecting “interesting” events)  </a:t>
            </a:r>
          </a:p>
          <a:p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57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ALICE Upgrade Strategy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ym typeface="Wingdings"/>
              </a:rPr>
              <a:t>~</a:t>
            </a:r>
            <a:r>
              <a:rPr lang="en-US" b="1" dirty="0"/>
              <a:t>1.1 </a:t>
            </a:r>
            <a:r>
              <a:rPr lang="en-US" b="1" dirty="0" err="1"/>
              <a:t>TByte</a:t>
            </a:r>
            <a:r>
              <a:rPr lang="en-US" b="1" dirty="0"/>
              <a:t>/s detector readout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However: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/>
              <a:t> storage bandwidth limited to ~20 </a:t>
            </a:r>
            <a:r>
              <a:rPr lang="en-US" dirty="0" err="1"/>
              <a:t>GByte</a:t>
            </a:r>
            <a:r>
              <a:rPr lang="en-US" dirty="0"/>
              <a:t>/</a:t>
            </a:r>
            <a:r>
              <a:rPr lang="en-US" dirty="0" smtClean="0"/>
              <a:t>s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many </a:t>
            </a:r>
            <a:r>
              <a:rPr lang="en-US" dirty="0"/>
              <a:t>physics probes have low S/B:</a:t>
            </a:r>
            <a:br>
              <a:rPr lang="en-US" dirty="0"/>
            </a:br>
            <a:r>
              <a:rPr lang="en-US" dirty="0"/>
              <a:t>  classical trigger/event filter approach not </a:t>
            </a:r>
            <a:r>
              <a:rPr lang="en-US" dirty="0" smtClean="0"/>
              <a:t>efficient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Store only reconstruction results, discard raw data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Data </a:t>
            </a:r>
            <a:r>
              <a:rPr lang="en-US" dirty="0"/>
              <a:t>reduction by (partial) online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reconstruction and </a:t>
            </a:r>
            <a:r>
              <a:rPr lang="en-US" dirty="0"/>
              <a:t>compression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 smtClean="0"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>
                <a:sym typeface="Wingdings"/>
              </a:rPr>
              <a:t> </a:t>
            </a:r>
            <a:r>
              <a:rPr lang="en-US" dirty="0" smtClean="0"/>
              <a:t>Implies much tighter coupling between </a:t>
            </a:r>
            <a:br>
              <a:rPr lang="en-US" dirty="0" smtClean="0"/>
            </a:br>
            <a:r>
              <a:rPr lang="en-US" dirty="0" smtClean="0"/>
              <a:t>    online and offline reconstruction software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799940"/>
            <a:ext cx="1754082" cy="143737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79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ALICE O</a:t>
            </a:r>
            <a:r>
              <a:rPr lang="en-US" baseline="30000" dirty="0" smtClean="0"/>
              <a:t>2</a:t>
            </a:r>
            <a:r>
              <a:rPr lang="en-US" dirty="0" smtClean="0"/>
              <a:t> System from the Letter of Intent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08" name="TextBox 307"/>
          <p:cNvSpPr txBox="1"/>
          <p:nvPr/>
        </p:nvSpPr>
        <p:spPr>
          <a:xfrm>
            <a:off x="4017006" y="1270787"/>
            <a:ext cx="781592" cy="74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2x10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 40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Gb/s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09" name="Straight Connector 308"/>
          <p:cNvCxnSpPr/>
          <p:nvPr/>
        </p:nvCxnSpPr>
        <p:spPr bwMode="auto">
          <a:xfrm flipH="1">
            <a:off x="4349907" y="2060612"/>
            <a:ext cx="72643" cy="12788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Arrow Connector 309"/>
          <p:cNvCxnSpPr>
            <a:stCxn id="324" idx="3"/>
            <a:endCxn id="311" idx="3"/>
          </p:cNvCxnSpPr>
          <p:nvPr/>
        </p:nvCxnSpPr>
        <p:spPr bwMode="auto">
          <a:xfrm flipV="1">
            <a:off x="2209929" y="2119880"/>
            <a:ext cx="720776" cy="282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1" name="Rectangle 310"/>
          <p:cNvSpPr>
            <a:spLocks noChangeArrowheads="1"/>
          </p:cNvSpPr>
          <p:nvPr/>
        </p:nvSpPr>
        <p:spPr bwMode="auto">
          <a:xfrm flipH="1">
            <a:off x="2930705" y="1958371"/>
            <a:ext cx="1242867" cy="323017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2" name="Straight Connector 311"/>
          <p:cNvCxnSpPr/>
          <p:nvPr/>
        </p:nvCxnSpPr>
        <p:spPr bwMode="auto">
          <a:xfrm flipH="1">
            <a:off x="2266193" y="2064810"/>
            <a:ext cx="72643" cy="12788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3" name="Straight Arrow Connector 312"/>
          <p:cNvCxnSpPr>
            <a:endCxn id="351" idx="1"/>
          </p:cNvCxnSpPr>
          <p:nvPr/>
        </p:nvCxnSpPr>
        <p:spPr bwMode="auto">
          <a:xfrm>
            <a:off x="4173573" y="2128753"/>
            <a:ext cx="461983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4" name="Straight Arrow Connector 313"/>
          <p:cNvCxnSpPr>
            <a:stCxn id="353" idx="3"/>
            <a:endCxn id="336" idx="3"/>
          </p:cNvCxnSpPr>
          <p:nvPr/>
        </p:nvCxnSpPr>
        <p:spPr bwMode="auto">
          <a:xfrm>
            <a:off x="5384214" y="2232657"/>
            <a:ext cx="320750" cy="275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6" name="TextBox 315"/>
          <p:cNvSpPr txBox="1"/>
          <p:nvPr/>
        </p:nvSpPr>
        <p:spPr>
          <a:xfrm>
            <a:off x="5120373" y="1263376"/>
            <a:ext cx="1073462" cy="74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 or 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Gb/s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17" name="Straight Connector 316"/>
          <p:cNvCxnSpPr/>
          <p:nvPr/>
        </p:nvCxnSpPr>
        <p:spPr bwMode="auto">
          <a:xfrm flipH="1">
            <a:off x="5473858" y="2173924"/>
            <a:ext cx="72643" cy="12788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8" name="Rectangle 317"/>
          <p:cNvSpPr>
            <a:spLocks noChangeArrowheads="1"/>
          </p:cNvSpPr>
          <p:nvPr/>
        </p:nvSpPr>
        <p:spPr bwMode="auto">
          <a:xfrm flipH="1">
            <a:off x="2930707" y="2966532"/>
            <a:ext cx="1242866" cy="331570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9" name="Straight Arrow Connector 318"/>
          <p:cNvCxnSpPr>
            <a:endCxn id="354" idx="1"/>
          </p:cNvCxnSpPr>
          <p:nvPr/>
        </p:nvCxnSpPr>
        <p:spPr bwMode="auto">
          <a:xfrm>
            <a:off x="4173573" y="3136914"/>
            <a:ext cx="461983" cy="304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0" name="Rectangle 319"/>
          <p:cNvSpPr>
            <a:spLocks noChangeArrowheads="1"/>
          </p:cNvSpPr>
          <p:nvPr/>
        </p:nvSpPr>
        <p:spPr bwMode="auto">
          <a:xfrm flipH="1">
            <a:off x="5704964" y="3217163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Rectangle 320"/>
          <p:cNvSpPr>
            <a:spLocks noChangeArrowheads="1"/>
          </p:cNvSpPr>
          <p:nvPr/>
        </p:nvSpPr>
        <p:spPr bwMode="auto">
          <a:xfrm flipH="1">
            <a:off x="2930707" y="4982852"/>
            <a:ext cx="1230658" cy="34200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2" name="Straight Arrow Connector 321"/>
          <p:cNvCxnSpPr>
            <a:endCxn id="355" idx="1"/>
          </p:cNvCxnSpPr>
          <p:nvPr/>
        </p:nvCxnSpPr>
        <p:spPr bwMode="auto">
          <a:xfrm>
            <a:off x="4173573" y="5153235"/>
            <a:ext cx="461983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3" name="Straight Arrow Connector 322"/>
          <p:cNvCxnSpPr>
            <a:stCxn id="356" idx="3"/>
            <a:endCxn id="320" idx="3"/>
          </p:cNvCxnSpPr>
          <p:nvPr/>
        </p:nvCxnSpPr>
        <p:spPr bwMode="auto">
          <a:xfrm flipV="1">
            <a:off x="5384211" y="3337522"/>
            <a:ext cx="320753" cy="361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4" name="Rectangle 6"/>
          <p:cNvSpPr>
            <a:spLocks noChangeArrowheads="1"/>
          </p:cNvSpPr>
          <p:nvPr/>
        </p:nvSpPr>
        <p:spPr bwMode="auto">
          <a:xfrm>
            <a:off x="1465806" y="1964023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6"/>
          <p:cNvSpPr>
            <a:spLocks noChangeArrowheads="1"/>
          </p:cNvSpPr>
          <p:nvPr/>
        </p:nvSpPr>
        <p:spPr bwMode="auto">
          <a:xfrm>
            <a:off x="1465806" y="2980736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6"/>
          <p:cNvSpPr>
            <a:spLocks noChangeArrowheads="1"/>
          </p:cNvSpPr>
          <p:nvPr/>
        </p:nvSpPr>
        <p:spPr bwMode="auto">
          <a:xfrm>
            <a:off x="1465806" y="4994007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7" name="Straight Arrow Connector 326"/>
          <p:cNvCxnSpPr>
            <a:stCxn id="325" idx="3"/>
            <a:endCxn id="318" idx="3"/>
          </p:cNvCxnSpPr>
          <p:nvPr/>
        </p:nvCxnSpPr>
        <p:spPr bwMode="auto">
          <a:xfrm flipV="1">
            <a:off x="2209929" y="3132317"/>
            <a:ext cx="720778" cy="710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8" name="Straight Arrow Connector 327"/>
          <p:cNvCxnSpPr>
            <a:stCxn id="326" idx="3"/>
            <a:endCxn id="321" idx="3"/>
          </p:cNvCxnSpPr>
          <p:nvPr/>
        </p:nvCxnSpPr>
        <p:spPr bwMode="auto">
          <a:xfrm>
            <a:off x="2209929" y="5152690"/>
            <a:ext cx="720778" cy="116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9" name="Rectangle 328"/>
          <p:cNvSpPr>
            <a:spLocks noChangeArrowheads="1"/>
          </p:cNvSpPr>
          <p:nvPr/>
        </p:nvSpPr>
        <p:spPr bwMode="auto">
          <a:xfrm flipH="1">
            <a:off x="1465806" y="5525678"/>
            <a:ext cx="744123" cy="302938"/>
          </a:xfrm>
          <a:prstGeom prst="rect">
            <a:avLst/>
          </a:prstGeom>
          <a:solidFill>
            <a:srgbClr val="FFCC66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FTP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0" name="Elbow Connector 35"/>
          <p:cNvCxnSpPr>
            <a:stCxn id="329" idx="3"/>
            <a:endCxn id="326" idx="1"/>
          </p:cNvCxnSpPr>
          <p:nvPr/>
        </p:nvCxnSpPr>
        <p:spPr bwMode="auto">
          <a:xfrm rot="10800000">
            <a:off x="1465806" y="5152689"/>
            <a:ext cx="10173" cy="524458"/>
          </a:xfrm>
          <a:prstGeom prst="bentConnector3">
            <a:avLst>
              <a:gd name="adj1" fmla="val 180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1" name="TextBox 330"/>
          <p:cNvSpPr txBox="1"/>
          <p:nvPr/>
        </p:nvSpPr>
        <p:spPr>
          <a:xfrm>
            <a:off x="981697" y="5291850"/>
            <a:ext cx="330253" cy="42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L0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L1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32" name="Rectangle 331"/>
          <p:cNvSpPr>
            <a:spLocks noChangeArrowheads="1"/>
          </p:cNvSpPr>
          <p:nvPr/>
        </p:nvSpPr>
        <p:spPr bwMode="auto">
          <a:xfrm flipH="1">
            <a:off x="2927017" y="3470612"/>
            <a:ext cx="1234348" cy="326033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3" name="Straight Arrow Connector 332"/>
          <p:cNvCxnSpPr>
            <a:endCxn id="357" idx="1"/>
          </p:cNvCxnSpPr>
          <p:nvPr/>
        </p:nvCxnSpPr>
        <p:spPr bwMode="auto">
          <a:xfrm>
            <a:off x="4169882" y="3640994"/>
            <a:ext cx="462511" cy="561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4" name="Rectangle 6"/>
          <p:cNvSpPr>
            <a:spLocks noChangeArrowheads="1"/>
          </p:cNvSpPr>
          <p:nvPr/>
        </p:nvSpPr>
        <p:spPr bwMode="auto">
          <a:xfrm>
            <a:off x="1462116" y="3487379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EMCal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5" name="Straight Arrow Connector 334"/>
          <p:cNvCxnSpPr>
            <a:stCxn id="334" idx="3"/>
            <a:endCxn id="332" idx="3"/>
          </p:cNvCxnSpPr>
          <p:nvPr/>
        </p:nvCxnSpPr>
        <p:spPr bwMode="auto">
          <a:xfrm flipV="1">
            <a:off x="2206239" y="3633629"/>
            <a:ext cx="720778" cy="1243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6" name="Rectangle 335"/>
          <p:cNvSpPr>
            <a:spLocks noChangeArrowheads="1"/>
          </p:cNvSpPr>
          <p:nvPr/>
        </p:nvSpPr>
        <p:spPr bwMode="auto">
          <a:xfrm flipH="1">
            <a:off x="5704964" y="2115056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Rectangle 336"/>
          <p:cNvSpPr>
            <a:spLocks noChangeArrowheads="1"/>
          </p:cNvSpPr>
          <p:nvPr/>
        </p:nvSpPr>
        <p:spPr bwMode="auto">
          <a:xfrm flipH="1">
            <a:off x="2926637" y="2462452"/>
            <a:ext cx="1234727" cy="34076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38" name="Straight Arrow Connector 337"/>
          <p:cNvCxnSpPr>
            <a:endCxn id="358" idx="1"/>
          </p:cNvCxnSpPr>
          <p:nvPr/>
        </p:nvCxnSpPr>
        <p:spPr bwMode="auto">
          <a:xfrm>
            <a:off x="4169504" y="2632834"/>
            <a:ext cx="462566" cy="104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9" name="Rectangle 6"/>
          <p:cNvSpPr>
            <a:spLocks noChangeArrowheads="1"/>
          </p:cNvSpPr>
          <p:nvPr/>
        </p:nvSpPr>
        <p:spPr bwMode="auto">
          <a:xfrm>
            <a:off x="1461738" y="2469104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0" name="Straight Arrow Connector 339"/>
          <p:cNvCxnSpPr>
            <a:stCxn id="339" idx="3"/>
            <a:endCxn id="337" idx="3"/>
          </p:cNvCxnSpPr>
          <p:nvPr/>
        </p:nvCxnSpPr>
        <p:spPr bwMode="auto">
          <a:xfrm>
            <a:off x="2205861" y="2627787"/>
            <a:ext cx="720776" cy="504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1" name="Straight Arrow Connector 340"/>
          <p:cNvCxnSpPr>
            <a:stCxn id="390" idx="3"/>
            <a:endCxn id="342" idx="2"/>
          </p:cNvCxnSpPr>
          <p:nvPr/>
        </p:nvCxnSpPr>
        <p:spPr bwMode="auto">
          <a:xfrm>
            <a:off x="7461881" y="3427363"/>
            <a:ext cx="222065" cy="406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2" name="Flowchart: Magnetic Disk 341"/>
          <p:cNvSpPr/>
          <p:nvPr/>
        </p:nvSpPr>
        <p:spPr bwMode="auto">
          <a:xfrm>
            <a:off x="7683946" y="3134186"/>
            <a:ext cx="793488" cy="594491"/>
          </a:xfrm>
          <a:prstGeom prst="flowChartMagneticDisk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/>
          <p:cNvSpPr>
            <a:spLocks noChangeArrowheads="1"/>
          </p:cNvSpPr>
          <p:nvPr/>
        </p:nvSpPr>
        <p:spPr bwMode="auto">
          <a:xfrm flipH="1">
            <a:off x="2930707" y="5497581"/>
            <a:ext cx="1230658" cy="32430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4" name="Straight Arrow Connector 343"/>
          <p:cNvCxnSpPr>
            <a:endCxn id="359" idx="1"/>
          </p:cNvCxnSpPr>
          <p:nvPr/>
        </p:nvCxnSpPr>
        <p:spPr bwMode="auto">
          <a:xfrm>
            <a:off x="4173573" y="5667963"/>
            <a:ext cx="461983" cy="239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5" name="Straight Arrow Connector 344"/>
          <p:cNvCxnSpPr>
            <a:stCxn id="329" idx="1"/>
            <a:endCxn id="343" idx="3"/>
          </p:cNvCxnSpPr>
          <p:nvPr/>
        </p:nvCxnSpPr>
        <p:spPr bwMode="auto">
          <a:xfrm flipV="1">
            <a:off x="2209929" y="5659736"/>
            <a:ext cx="720778" cy="1741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6" name="Rectangle 345"/>
          <p:cNvSpPr>
            <a:spLocks noChangeArrowheads="1"/>
          </p:cNvSpPr>
          <p:nvPr/>
        </p:nvSpPr>
        <p:spPr bwMode="auto">
          <a:xfrm flipH="1">
            <a:off x="2918499" y="4478773"/>
            <a:ext cx="1255074" cy="340764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7" name="Straight Arrow Connector 346"/>
          <p:cNvCxnSpPr>
            <a:endCxn id="360" idx="1"/>
          </p:cNvCxnSpPr>
          <p:nvPr/>
        </p:nvCxnSpPr>
        <p:spPr bwMode="auto">
          <a:xfrm flipV="1">
            <a:off x="4161365" y="4647927"/>
            <a:ext cx="475281" cy="122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8" name="Rectangle 6"/>
          <p:cNvSpPr>
            <a:spLocks noChangeArrowheads="1"/>
          </p:cNvSpPr>
          <p:nvPr/>
        </p:nvSpPr>
        <p:spPr bwMode="auto">
          <a:xfrm>
            <a:off x="1453599" y="4488699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TOF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9" name="Straight Arrow Connector 348"/>
          <p:cNvCxnSpPr>
            <a:stCxn id="348" idx="3"/>
            <a:endCxn id="346" idx="3"/>
          </p:cNvCxnSpPr>
          <p:nvPr/>
        </p:nvCxnSpPr>
        <p:spPr bwMode="auto">
          <a:xfrm>
            <a:off x="2197722" y="4647382"/>
            <a:ext cx="720777" cy="177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0" name="Rectangle 349"/>
          <p:cNvSpPr>
            <a:spLocks noChangeArrowheads="1"/>
          </p:cNvSpPr>
          <p:nvPr/>
        </p:nvSpPr>
        <p:spPr bwMode="auto">
          <a:xfrm flipH="1">
            <a:off x="2918499" y="3974692"/>
            <a:ext cx="1242866" cy="283046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FLP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1" name="Rectangle 350"/>
          <p:cNvSpPr/>
          <p:nvPr/>
        </p:nvSpPr>
        <p:spPr bwMode="auto">
          <a:xfrm>
            <a:off x="4635555" y="2037197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2" name="Rounded Rectangle 351"/>
          <p:cNvSpPr/>
          <p:nvPr/>
        </p:nvSpPr>
        <p:spPr bwMode="auto">
          <a:xfrm>
            <a:off x="4635349" y="1908740"/>
            <a:ext cx="752609" cy="4173755"/>
          </a:xfrm>
          <a:prstGeom prst="round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Farm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</a:t>
            </a:r>
          </a:p>
        </p:txBody>
      </p:sp>
      <p:sp>
        <p:nvSpPr>
          <p:cNvPr id="353" name="Rectangle 352"/>
          <p:cNvSpPr/>
          <p:nvPr/>
        </p:nvSpPr>
        <p:spPr bwMode="auto">
          <a:xfrm>
            <a:off x="5122761" y="2141101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4" name="Rectangle 353"/>
          <p:cNvSpPr/>
          <p:nvPr/>
        </p:nvSpPr>
        <p:spPr bwMode="auto">
          <a:xfrm>
            <a:off x="4635553" y="3048407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5" name="Rectangle 354"/>
          <p:cNvSpPr/>
          <p:nvPr/>
        </p:nvSpPr>
        <p:spPr bwMode="auto">
          <a:xfrm>
            <a:off x="4635553" y="5061678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6" name="Rectangle 355"/>
          <p:cNvSpPr/>
          <p:nvPr/>
        </p:nvSpPr>
        <p:spPr bwMode="auto">
          <a:xfrm>
            <a:off x="5122759" y="3249577"/>
            <a:ext cx="261452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7" name="Rectangle 356"/>
          <p:cNvSpPr/>
          <p:nvPr/>
        </p:nvSpPr>
        <p:spPr bwMode="auto">
          <a:xfrm>
            <a:off x="4632390" y="3555050"/>
            <a:ext cx="261452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8" name="Rectangle 357"/>
          <p:cNvSpPr/>
          <p:nvPr/>
        </p:nvSpPr>
        <p:spPr bwMode="auto">
          <a:xfrm>
            <a:off x="4632065" y="2542319"/>
            <a:ext cx="261452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59" name="Rectangle 358"/>
          <p:cNvSpPr/>
          <p:nvPr/>
        </p:nvSpPr>
        <p:spPr bwMode="auto">
          <a:xfrm>
            <a:off x="4635555" y="5578806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0" name="Rectangle 359"/>
          <p:cNvSpPr/>
          <p:nvPr/>
        </p:nvSpPr>
        <p:spPr bwMode="auto">
          <a:xfrm>
            <a:off x="4636649" y="4556370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1" name="Rectangle 360"/>
          <p:cNvSpPr/>
          <p:nvPr/>
        </p:nvSpPr>
        <p:spPr bwMode="auto">
          <a:xfrm>
            <a:off x="4636650" y="4054776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62" name="Straight Arrow Connector 361"/>
          <p:cNvCxnSpPr>
            <a:endCxn id="361" idx="1"/>
          </p:cNvCxnSpPr>
          <p:nvPr/>
        </p:nvCxnSpPr>
        <p:spPr bwMode="auto">
          <a:xfrm>
            <a:off x="4161365" y="4145074"/>
            <a:ext cx="475281" cy="125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3" name="Rectangle 6"/>
          <p:cNvSpPr>
            <a:spLocks noChangeArrowheads="1"/>
          </p:cNvSpPr>
          <p:nvPr/>
        </p:nvSpPr>
        <p:spPr bwMode="auto">
          <a:xfrm>
            <a:off x="1453599" y="3984751"/>
            <a:ext cx="744123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64" name="Straight Arrow Connector 363"/>
          <p:cNvCxnSpPr>
            <a:stCxn id="363" idx="3"/>
            <a:endCxn id="350" idx="3"/>
          </p:cNvCxnSpPr>
          <p:nvPr/>
        </p:nvCxnSpPr>
        <p:spPr bwMode="auto">
          <a:xfrm flipV="1">
            <a:off x="2197722" y="4116215"/>
            <a:ext cx="720777" cy="2721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5" name="Elbow Connector 35"/>
          <p:cNvCxnSpPr>
            <a:stCxn id="329" idx="3"/>
            <a:endCxn id="348" idx="1"/>
          </p:cNvCxnSpPr>
          <p:nvPr/>
        </p:nvCxnSpPr>
        <p:spPr bwMode="auto">
          <a:xfrm rot="10800000">
            <a:off x="1453599" y="4647382"/>
            <a:ext cx="12208" cy="1029766"/>
          </a:xfrm>
          <a:prstGeom prst="bentConnector3">
            <a:avLst>
              <a:gd name="adj1" fmla="val 1391299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6" name="Straight Arrow Connector 365"/>
          <p:cNvCxnSpPr/>
          <p:nvPr/>
        </p:nvCxnSpPr>
        <p:spPr bwMode="auto">
          <a:xfrm>
            <a:off x="1575674" y="5821890"/>
            <a:ext cx="0" cy="22373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7" name="Straight Arrow Connector 366"/>
          <p:cNvCxnSpPr/>
          <p:nvPr/>
        </p:nvCxnSpPr>
        <p:spPr bwMode="auto">
          <a:xfrm>
            <a:off x="1758787" y="5821890"/>
            <a:ext cx="0" cy="22373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8" name="Straight Arrow Connector 367"/>
          <p:cNvCxnSpPr/>
          <p:nvPr/>
        </p:nvCxnSpPr>
        <p:spPr bwMode="auto">
          <a:xfrm>
            <a:off x="1941899" y="5821890"/>
            <a:ext cx="0" cy="22373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69" name="Straight Arrow Connector 368"/>
          <p:cNvCxnSpPr/>
          <p:nvPr/>
        </p:nvCxnSpPr>
        <p:spPr bwMode="auto">
          <a:xfrm>
            <a:off x="2125012" y="5821890"/>
            <a:ext cx="0" cy="22373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70" name="Rectangle 6"/>
          <p:cNvSpPr>
            <a:spLocks noChangeArrowheads="1"/>
          </p:cNvSpPr>
          <p:nvPr/>
        </p:nvSpPr>
        <p:spPr bwMode="auto">
          <a:xfrm>
            <a:off x="1002213" y="6019300"/>
            <a:ext cx="1708135" cy="317365"/>
          </a:xfrm>
          <a:prstGeom prst="rect">
            <a:avLst/>
          </a:prstGeom>
          <a:solidFill>
            <a:srgbClr val="618FFD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46038" tIns="46038" rIns="46038" bIns="46038" anchor="ctr" anchorCtr="1"/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Trigger Detectors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2125012" y="1289800"/>
            <a:ext cx="747564" cy="606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~ 2500  </a:t>
            </a:r>
            <a:b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DDL3s</a:t>
            </a:r>
            <a:b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 Gb/s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943515" y="5905004"/>
            <a:ext cx="57055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~ 250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FLPs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             ~ 1250 </a:t>
            </a:r>
            <a:r>
              <a:rPr kumimoji="0" lang="fr-FR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EPNs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73" name="Elbow Connector 35"/>
          <p:cNvCxnSpPr>
            <a:stCxn id="329" idx="3"/>
            <a:endCxn id="324" idx="1"/>
          </p:cNvCxnSpPr>
          <p:nvPr/>
        </p:nvCxnSpPr>
        <p:spPr bwMode="auto">
          <a:xfrm rot="10800000">
            <a:off x="1465806" y="2122706"/>
            <a:ext cx="10173" cy="3554442"/>
          </a:xfrm>
          <a:prstGeom prst="bentConnector3">
            <a:avLst>
              <a:gd name="adj1" fmla="val 180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4" name="Straight Arrow Connector 373"/>
          <p:cNvCxnSpPr>
            <a:endCxn id="339" idx="1"/>
          </p:cNvCxnSpPr>
          <p:nvPr/>
        </p:nvCxnSpPr>
        <p:spPr bwMode="auto">
          <a:xfrm>
            <a:off x="1281676" y="2627786"/>
            <a:ext cx="180062" cy="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5" name="Straight Arrow Connector 374"/>
          <p:cNvCxnSpPr/>
          <p:nvPr/>
        </p:nvCxnSpPr>
        <p:spPr bwMode="auto">
          <a:xfrm>
            <a:off x="1276346" y="3152694"/>
            <a:ext cx="180062" cy="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6" name="Straight Arrow Connector 375"/>
          <p:cNvCxnSpPr/>
          <p:nvPr/>
        </p:nvCxnSpPr>
        <p:spPr bwMode="auto">
          <a:xfrm>
            <a:off x="1288065" y="3640994"/>
            <a:ext cx="180062" cy="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7" name="Straight Arrow Connector 376"/>
          <p:cNvCxnSpPr/>
          <p:nvPr/>
        </p:nvCxnSpPr>
        <p:spPr bwMode="auto">
          <a:xfrm>
            <a:off x="1288065" y="4135154"/>
            <a:ext cx="180062" cy="0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8" name="TextBox 377"/>
          <p:cNvSpPr txBox="1"/>
          <p:nvPr/>
        </p:nvSpPr>
        <p:spPr>
          <a:xfrm>
            <a:off x="979118" y="3796645"/>
            <a:ext cx="330253" cy="25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L0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79" name="Straight Arrow Connector 378"/>
          <p:cNvCxnSpPr>
            <a:stCxn id="391" idx="3"/>
            <a:endCxn id="380" idx="2"/>
          </p:cNvCxnSpPr>
          <p:nvPr/>
        </p:nvCxnSpPr>
        <p:spPr bwMode="auto">
          <a:xfrm flipV="1">
            <a:off x="7461881" y="4338856"/>
            <a:ext cx="222065" cy="406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0" name="Flowchart: Magnetic Disk 379"/>
          <p:cNvSpPr/>
          <p:nvPr/>
        </p:nvSpPr>
        <p:spPr bwMode="auto">
          <a:xfrm>
            <a:off x="7683946" y="4030332"/>
            <a:ext cx="793488" cy="617049"/>
          </a:xfrm>
          <a:prstGeom prst="flowChartMagneticDisk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</a:t>
            </a:r>
            <a:b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1" name="Straight Arrow Connector 380"/>
          <p:cNvCxnSpPr>
            <a:stCxn id="336" idx="1"/>
            <a:endCxn id="393" idx="1"/>
          </p:cNvCxnSpPr>
          <p:nvPr/>
        </p:nvCxnSpPr>
        <p:spPr bwMode="auto">
          <a:xfrm>
            <a:off x="6402158" y="2235415"/>
            <a:ext cx="307576" cy="675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82" name="Straight Arrow Connector 381"/>
          <p:cNvCxnSpPr>
            <a:stCxn id="320" idx="1"/>
            <a:endCxn id="392" idx="1"/>
          </p:cNvCxnSpPr>
          <p:nvPr/>
        </p:nvCxnSpPr>
        <p:spPr bwMode="auto">
          <a:xfrm flipV="1">
            <a:off x="6402158" y="3336563"/>
            <a:ext cx="314269" cy="96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83" name="Straight Arrow Connector 382"/>
          <p:cNvCxnSpPr>
            <a:stCxn id="387" idx="3"/>
            <a:endCxn id="386" idx="3"/>
          </p:cNvCxnSpPr>
          <p:nvPr/>
        </p:nvCxnSpPr>
        <p:spPr bwMode="auto">
          <a:xfrm>
            <a:off x="5381825" y="4433440"/>
            <a:ext cx="320750" cy="275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4" name="Rectangle 383"/>
          <p:cNvSpPr>
            <a:spLocks noChangeArrowheads="1"/>
          </p:cNvSpPr>
          <p:nvPr/>
        </p:nvSpPr>
        <p:spPr bwMode="auto">
          <a:xfrm flipH="1">
            <a:off x="5702575" y="5424600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5" name="Straight Arrow Connector 384"/>
          <p:cNvCxnSpPr>
            <a:stCxn id="398" idx="3"/>
            <a:endCxn id="384" idx="3"/>
          </p:cNvCxnSpPr>
          <p:nvPr/>
        </p:nvCxnSpPr>
        <p:spPr bwMode="auto">
          <a:xfrm flipV="1">
            <a:off x="5383627" y="5544959"/>
            <a:ext cx="318948" cy="332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6" name="Rectangle 385"/>
          <p:cNvSpPr>
            <a:spLocks noChangeArrowheads="1"/>
          </p:cNvSpPr>
          <p:nvPr/>
        </p:nvSpPr>
        <p:spPr bwMode="auto">
          <a:xfrm flipH="1">
            <a:off x="5702575" y="4315838"/>
            <a:ext cx="697194" cy="240719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Rectangle 386"/>
          <p:cNvSpPr/>
          <p:nvPr/>
        </p:nvSpPr>
        <p:spPr bwMode="auto">
          <a:xfrm>
            <a:off x="5120373" y="4341883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8" name="Rectangle 387"/>
          <p:cNvSpPr/>
          <p:nvPr/>
        </p:nvSpPr>
        <p:spPr bwMode="auto">
          <a:xfrm>
            <a:off x="5120370" y="5141740"/>
            <a:ext cx="261452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9" name="Rounded Rectangle 388"/>
          <p:cNvSpPr/>
          <p:nvPr/>
        </p:nvSpPr>
        <p:spPr bwMode="auto">
          <a:xfrm>
            <a:off x="6713014" y="1908740"/>
            <a:ext cx="752609" cy="4173755"/>
          </a:xfrm>
          <a:prstGeom prst="round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rtlCol="0" anchor="ctr" anchorCtr="1"/>
          <a:lstStyle/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Storage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7620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</a:t>
            </a:r>
          </a:p>
        </p:txBody>
      </p:sp>
      <p:sp>
        <p:nvSpPr>
          <p:cNvPr id="390" name="Rectangle 389"/>
          <p:cNvSpPr/>
          <p:nvPr/>
        </p:nvSpPr>
        <p:spPr bwMode="auto">
          <a:xfrm>
            <a:off x="7200428" y="3335806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1" name="Rectangle 390"/>
          <p:cNvSpPr/>
          <p:nvPr/>
        </p:nvSpPr>
        <p:spPr bwMode="auto">
          <a:xfrm>
            <a:off x="7200428" y="4251369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2" name="Rectangle 391"/>
          <p:cNvSpPr/>
          <p:nvPr/>
        </p:nvSpPr>
        <p:spPr bwMode="auto">
          <a:xfrm>
            <a:off x="6716427" y="3245006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3" name="Rectangle 392"/>
          <p:cNvSpPr/>
          <p:nvPr/>
        </p:nvSpPr>
        <p:spPr bwMode="auto">
          <a:xfrm>
            <a:off x="6709734" y="2150618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4" name="Rectangle 393"/>
          <p:cNvSpPr/>
          <p:nvPr/>
        </p:nvSpPr>
        <p:spPr bwMode="auto">
          <a:xfrm>
            <a:off x="6714038" y="5452444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5" name="Rectangle 394"/>
          <p:cNvSpPr/>
          <p:nvPr/>
        </p:nvSpPr>
        <p:spPr bwMode="auto">
          <a:xfrm>
            <a:off x="6707346" y="4351117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96" name="Straight Arrow Connector 395"/>
          <p:cNvCxnSpPr>
            <a:stCxn id="386" idx="1"/>
            <a:endCxn id="395" idx="1"/>
          </p:cNvCxnSpPr>
          <p:nvPr/>
        </p:nvCxnSpPr>
        <p:spPr bwMode="auto">
          <a:xfrm>
            <a:off x="6399769" y="4436198"/>
            <a:ext cx="307576" cy="647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97" name="Straight Arrow Connector 396"/>
          <p:cNvCxnSpPr>
            <a:stCxn id="384" idx="1"/>
            <a:endCxn id="394" idx="1"/>
          </p:cNvCxnSpPr>
          <p:nvPr/>
        </p:nvCxnSpPr>
        <p:spPr bwMode="auto">
          <a:xfrm flipV="1">
            <a:off x="6399769" y="5544000"/>
            <a:ext cx="314269" cy="96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98" name="Rectangle 397"/>
          <p:cNvSpPr/>
          <p:nvPr/>
        </p:nvSpPr>
        <p:spPr bwMode="auto">
          <a:xfrm>
            <a:off x="5122174" y="5456731"/>
            <a:ext cx="261453" cy="18311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99" name="Rectangle 398"/>
          <p:cNvSpPr>
            <a:spLocks noChangeArrowheads="1"/>
          </p:cNvSpPr>
          <p:nvPr/>
        </p:nvSpPr>
        <p:spPr bwMode="auto">
          <a:xfrm flipH="1">
            <a:off x="2931767" y="2015780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Rectangle 399"/>
          <p:cNvSpPr>
            <a:spLocks noChangeArrowheads="1"/>
          </p:cNvSpPr>
          <p:nvPr/>
        </p:nvSpPr>
        <p:spPr bwMode="auto">
          <a:xfrm flipH="1">
            <a:off x="2924868" y="2523187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Rectangle 400"/>
          <p:cNvSpPr>
            <a:spLocks noChangeArrowheads="1"/>
          </p:cNvSpPr>
          <p:nvPr/>
        </p:nvSpPr>
        <p:spPr bwMode="auto">
          <a:xfrm flipH="1">
            <a:off x="2931237" y="3034312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 flipH="1">
            <a:off x="2937606" y="3541718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Rectangle 402"/>
          <p:cNvSpPr>
            <a:spLocks noChangeArrowheads="1"/>
          </p:cNvSpPr>
          <p:nvPr/>
        </p:nvSpPr>
        <p:spPr bwMode="auto">
          <a:xfrm flipH="1">
            <a:off x="2918499" y="4036387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Rectangle 403"/>
          <p:cNvSpPr>
            <a:spLocks noChangeArrowheads="1"/>
          </p:cNvSpPr>
          <p:nvPr/>
        </p:nvSpPr>
        <p:spPr bwMode="auto">
          <a:xfrm flipH="1">
            <a:off x="2924868" y="4543794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Rectangle 404"/>
          <p:cNvSpPr>
            <a:spLocks noChangeArrowheads="1"/>
          </p:cNvSpPr>
          <p:nvPr/>
        </p:nvSpPr>
        <p:spPr bwMode="auto">
          <a:xfrm flipH="1">
            <a:off x="2931237" y="5042181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Rectangle 405"/>
          <p:cNvSpPr>
            <a:spLocks noChangeArrowheads="1"/>
          </p:cNvSpPr>
          <p:nvPr/>
        </p:nvSpPr>
        <p:spPr bwMode="auto">
          <a:xfrm flipH="1">
            <a:off x="2931237" y="5568694"/>
            <a:ext cx="536069" cy="221351"/>
          </a:xfrm>
          <a:prstGeom prst="rect">
            <a:avLst/>
          </a:prstGeom>
          <a:solidFill>
            <a:srgbClr val="00AE00">
              <a:lumMod val="60000"/>
              <a:lumOff val="40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182562" tIns="46038" rIns="182562" bIns="46038" anchor="ctr" anchorCtr="1"/>
          <a:lstStyle/>
          <a:p>
            <a:pPr marL="571500" marR="0" lvl="0" indent="-571500" algn="ctr" defTabSz="91440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RORC3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681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and FAIR: Why?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Two projects – same requirements</a:t>
            </a:r>
          </a:p>
          <a:p>
            <a:pPr marL="0" indent="0">
              <a:buNone/>
            </a:pPr>
            <a:r>
              <a:rPr lang="en-US" dirty="0" smtClean="0"/>
              <a:t>Massive </a:t>
            </a:r>
            <a:r>
              <a:rPr lang="en-US" dirty="0"/>
              <a:t>data volume </a:t>
            </a:r>
            <a:r>
              <a:rPr lang="en-US" dirty="0" smtClean="0"/>
              <a:t>reduction (1 </a:t>
            </a:r>
            <a:r>
              <a:rPr lang="en-US" dirty="0" err="1" smtClean="0"/>
              <a:t>TByte</a:t>
            </a:r>
            <a:r>
              <a:rPr lang="en-US" dirty="0" smtClean="0"/>
              <a:t>/s input)</a:t>
            </a:r>
            <a:endParaRPr lang="en-US" dirty="0"/>
          </a:p>
          <a:p>
            <a:r>
              <a:rPr lang="en-US" sz="2000" dirty="0"/>
              <a:t>Data reduction by (partial) online </a:t>
            </a:r>
            <a:r>
              <a:rPr lang="en-US" sz="2000" dirty="0" smtClean="0"/>
              <a:t>reconstruction</a:t>
            </a:r>
          </a:p>
          <a:p>
            <a:r>
              <a:rPr lang="en-US" sz="2000" dirty="0" smtClean="0"/>
              <a:t>Online reconstruction and event selection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Much tighter coupling between online and offline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reconstruction </a:t>
            </a:r>
            <a:r>
              <a:rPr lang="en-US" dirty="0"/>
              <a:t>software 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02178" y="5919663"/>
            <a:ext cx="293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Lets work together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9080"/>
            <a:ext cx="2186130" cy="1791411"/>
          </a:xfrm>
          <a:prstGeom prst="rect">
            <a:avLst/>
          </a:prstGeom>
        </p:spPr>
      </p:pic>
      <p:pic>
        <p:nvPicPr>
          <p:cNvPr id="11" name="Picture 10" descr="Screen Shot 2014-05-10 at 22.25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r="19870"/>
          <a:stretch/>
        </p:blipFill>
        <p:spPr>
          <a:xfrm>
            <a:off x="6012160" y="4355822"/>
            <a:ext cx="1815114" cy="1593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441421"/>
            <a:ext cx="1488439" cy="20119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5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Computing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pic>
        <p:nvPicPr>
          <p:cNvPr id="5" name="Content Placeholder 5" descr="Screen Shot 2014-09-16 at 14.24.2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859" r="346" b="-859"/>
          <a:stretch/>
        </p:blipFill>
        <p:spPr>
          <a:xfrm>
            <a:off x="1089049" y="1313588"/>
            <a:ext cx="7155359" cy="34115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3608" y="4797152"/>
            <a:ext cx="7776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/>
              <a:t>The FAIR experiments will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produce </a:t>
            </a:r>
            <a:r>
              <a:rPr lang="en-US" sz="2000" b="1" dirty="0" smtClean="0"/>
              <a:t>tens of </a:t>
            </a:r>
            <a:r>
              <a:rPr lang="en-US" sz="2000" b="1" dirty="0" err="1"/>
              <a:t>PetaBytes</a:t>
            </a:r>
            <a:r>
              <a:rPr lang="en-US" sz="2000" dirty="0"/>
              <a:t> of raw data per year,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which </a:t>
            </a:r>
            <a:r>
              <a:rPr lang="en-US" sz="2000" dirty="0"/>
              <a:t>need to be safely and permanently stored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analyze these datasets over several years, requiring </a:t>
            </a:r>
            <a:br>
              <a:rPr lang="en-US" sz="2000" dirty="0"/>
            </a:br>
            <a:r>
              <a:rPr lang="en-US" sz="2000" dirty="0"/>
              <a:t>also extensive simulations and theory calculations</a:t>
            </a:r>
          </a:p>
        </p:txBody>
      </p:sp>
    </p:spTree>
    <p:extLst>
      <p:ext uri="{BB962C8B-B14F-4D97-AF65-F5344CB8AC3E}">
        <p14:creationId xmlns:p14="http://schemas.microsoft.com/office/powerpoint/2010/main" val="1731759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and FAIR:  Why?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common framework will be beneficial for the FAIR experiments since it will be tested with real data and existing detectors before the start of the FAIR facility. </a:t>
            </a:r>
            <a:endParaRPr lang="en-US" dirty="0" smtClean="0"/>
          </a:p>
          <a:p>
            <a:pPr lvl="1"/>
            <a:r>
              <a:rPr lang="en-US" dirty="0" smtClean="0"/>
              <a:t>E.g.:  </a:t>
            </a:r>
            <a:r>
              <a:rPr lang="en-US" dirty="0"/>
              <a:t>C</a:t>
            </a:r>
            <a:r>
              <a:rPr lang="en-US" dirty="0" smtClean="0"/>
              <a:t>oncepts </a:t>
            </a:r>
            <a:r>
              <a:rPr lang="en-US" dirty="0"/>
              <a:t>for online calibrations and alignment can be tested in a real environment, similar </a:t>
            </a:r>
            <a:r>
              <a:rPr lang="en-US" dirty="0" smtClean="0"/>
              <a:t>to </a:t>
            </a:r>
            <a:r>
              <a:rPr lang="en-US" dirty="0"/>
              <a:t>that of the planned FAIR experiments.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ALICE will benefit from the work already performed by the </a:t>
            </a:r>
            <a:r>
              <a:rPr lang="en-US" dirty="0" err="1"/>
              <a:t>FairRoot</a:t>
            </a:r>
            <a:r>
              <a:rPr lang="en-US" dirty="0"/>
              <a:t> team concerning </a:t>
            </a:r>
            <a:r>
              <a:rPr lang="en-US" dirty="0" smtClean="0"/>
              <a:t>already implemented features </a:t>
            </a:r>
            <a:r>
              <a:rPr lang="en-US" dirty="0"/>
              <a:t>(e.g. the continuous read-</a:t>
            </a:r>
            <a:r>
              <a:rPr lang="en-US" dirty="0" smtClean="0"/>
              <a:t>out, building and testing system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FairMQ</a:t>
            </a:r>
            <a:r>
              <a:rPr lang="en-US" dirty="0" smtClean="0"/>
              <a:t>, ..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and FAIR: What?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7638"/>
            <a:ext cx="8399272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en-US" b="1" dirty="0" smtClean="0"/>
              <a:t> </a:t>
            </a:r>
            <a:r>
              <a:rPr lang="en-US" b="1" dirty="0"/>
              <a:t>data-flow </a:t>
            </a:r>
            <a:r>
              <a:rPr lang="en-US" b="1" dirty="0" smtClean="0"/>
              <a:t>model based framework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will </a:t>
            </a:r>
            <a:r>
              <a:rPr lang="en-US" dirty="0" smtClean="0"/>
              <a:t>contain</a:t>
            </a:r>
          </a:p>
          <a:p>
            <a:pPr lvl="1"/>
            <a:r>
              <a:rPr lang="en-US" dirty="0" smtClean="0"/>
              <a:t>Transport layer (</a:t>
            </a:r>
            <a:r>
              <a:rPr lang="en-US" dirty="0" err="1" smtClean="0"/>
              <a:t>FairMQ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Configuration tools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anagement (DDS) and </a:t>
            </a:r>
            <a:r>
              <a:rPr lang="en-US" dirty="0"/>
              <a:t>monitoring </a:t>
            </a:r>
            <a:r>
              <a:rPr lang="en-US" dirty="0" smtClean="0"/>
              <a:t>tools </a:t>
            </a:r>
          </a:p>
          <a:p>
            <a:r>
              <a:rPr lang="en-US" dirty="0" smtClean="0"/>
              <a:t>Provide </a:t>
            </a:r>
            <a:r>
              <a:rPr lang="en-US" dirty="0"/>
              <a:t>unified access to configuration parameters and databases.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will include support for a heterogeneous and distributed computing system. </a:t>
            </a:r>
            <a:endParaRPr lang="en-US" dirty="0" smtClean="0"/>
          </a:p>
          <a:p>
            <a:r>
              <a:rPr lang="en-US" dirty="0" smtClean="0"/>
              <a:t>Incorporate </a:t>
            </a:r>
            <a:r>
              <a:rPr lang="en-US" dirty="0"/>
              <a:t>common data processing components </a:t>
            </a:r>
          </a:p>
        </p:txBody>
      </p:sp>
      <p:pic>
        <p:nvPicPr>
          <p:cNvPr id="6" name="Picture 5" descr="garfiel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61" b="89966" l="946" r="97838">
                        <a14:foregroundMark x1="71757" y1="72959" x2="71757" y2="72959"/>
                        <a14:foregroundMark x1="61216" y1="76020" x2="61216" y2="76020"/>
                        <a14:foregroundMark x1="37568" y1="75000" x2="37568" y2="75000"/>
                        <a14:foregroundMark x1="32568" y1="75000" x2="32568" y2="75000"/>
                        <a14:foregroundMark x1="39459" y1="81293" x2="39459" y2="81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757503" cy="13965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3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r>
              <a:rPr lang="en-US" dirty="0" smtClean="0"/>
              <a:t> and ALFA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2776"/>
            <a:ext cx="685573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1560" y="1556792"/>
            <a:ext cx="7992888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Key requirements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3366FF"/>
                </a:solidFill>
              </a:rPr>
              <a:t>reliability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smtClean="0"/>
              <a:t>performance, ease-of-use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Multi</a:t>
            </a:r>
            <a:r>
              <a:rPr lang="en-US" dirty="0"/>
              <a:t>-process concept with message queues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data </a:t>
            </a:r>
            <a:r>
              <a:rPr lang="en-US" dirty="0" smtClean="0"/>
              <a:t>exchange</a:t>
            </a:r>
          </a:p>
          <a:p>
            <a:r>
              <a:rPr lang="en-US" sz="2000" dirty="0" smtClean="0"/>
              <a:t>Each </a:t>
            </a:r>
            <a:r>
              <a:rPr lang="en-US" sz="2000" dirty="0"/>
              <a:t>"Task" is a separate process, which can be also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multithreaded</a:t>
            </a:r>
            <a:r>
              <a:rPr lang="en-US" sz="2000" dirty="0"/>
              <a:t>, and the </a:t>
            </a:r>
            <a:r>
              <a:rPr lang="en-US" sz="2000" dirty="0" smtClean="0"/>
              <a:t>data </a:t>
            </a:r>
            <a:r>
              <a:rPr lang="en-US" sz="2000" dirty="0"/>
              <a:t>exchange </a:t>
            </a:r>
            <a:r>
              <a:rPr lang="en-US" sz="2000" dirty="0" smtClean="0"/>
              <a:t>between </a:t>
            </a:r>
            <a:r>
              <a:rPr lang="en-US" sz="2000" dirty="0"/>
              <a:t>the different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tasks </a:t>
            </a:r>
            <a:r>
              <a:rPr lang="en-US" sz="2000" dirty="0"/>
              <a:t>is done via messages.  </a:t>
            </a:r>
            <a:endParaRPr lang="en-US" sz="2000" dirty="0" smtClean="0"/>
          </a:p>
          <a:p>
            <a:r>
              <a:rPr lang="en-US" sz="2000" dirty="0" smtClean="0"/>
              <a:t>Different </a:t>
            </a:r>
            <a:r>
              <a:rPr lang="en-US" sz="2000" dirty="0"/>
              <a:t>topologies  of tasks that can be adapted to the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problem itself </a:t>
            </a:r>
            <a:r>
              <a:rPr lang="en-US" sz="2000" dirty="0"/>
              <a:t>and the hardware capabilities. </a:t>
            </a:r>
          </a:p>
          <a:p>
            <a:r>
              <a:rPr lang="en-US" sz="2000" dirty="0"/>
              <a:t>Each process assumes limited communication and reliance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 </a:t>
            </a:r>
            <a:r>
              <a:rPr lang="en-US" sz="2000" dirty="0"/>
              <a:t>other </a:t>
            </a:r>
            <a:r>
              <a:rPr lang="en-US" sz="2000" dirty="0" smtClean="0"/>
              <a:t>processes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asier </a:t>
            </a:r>
            <a:r>
              <a:rPr lang="en-US" dirty="0"/>
              <a:t>to scale horizontally through instantiating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processing instances (devices)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7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FairMQ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400" smtClean="0"/>
              <a:t>T. Kollegger | 11.11.2014</a:t>
            </a:r>
            <a:endParaRPr lang="de-DE" sz="1400"/>
          </a:p>
        </p:txBody>
      </p:sp>
      <p:sp>
        <p:nvSpPr>
          <p:cNvPr id="5" name="Rounded Rectangle 4"/>
          <p:cNvSpPr/>
          <p:nvPr/>
        </p:nvSpPr>
        <p:spPr>
          <a:xfrm>
            <a:off x="381000" y="1522313"/>
            <a:ext cx="1524000" cy="2514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14600" y="1522239"/>
            <a:ext cx="6172200" cy="2514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/>
              <a:t> </a:t>
            </a:r>
          </a:p>
        </p:txBody>
      </p:sp>
      <p:sp>
        <p:nvSpPr>
          <p:cNvPr id="8" name="Abgerundetes Rechteck 3"/>
          <p:cNvSpPr/>
          <p:nvPr/>
        </p:nvSpPr>
        <p:spPr>
          <a:xfrm>
            <a:off x="2590800" y="25128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Monaco" pitchFamily="49" charset="0"/>
              </a:rPr>
              <a:t>Proxy</a:t>
            </a:r>
          </a:p>
        </p:txBody>
      </p:sp>
      <p:sp>
        <p:nvSpPr>
          <p:cNvPr id="9" name="Abgerundetes Rechteck 27"/>
          <p:cNvSpPr/>
          <p:nvPr/>
        </p:nvSpPr>
        <p:spPr>
          <a:xfrm>
            <a:off x="7162800" y="17508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sink</a:t>
            </a:r>
          </a:p>
        </p:txBody>
      </p:sp>
      <p:sp>
        <p:nvSpPr>
          <p:cNvPr id="10" name="Abgerundetes Rechteck 25"/>
          <p:cNvSpPr/>
          <p:nvPr/>
        </p:nvSpPr>
        <p:spPr>
          <a:xfrm>
            <a:off x="3886200" y="3427239"/>
            <a:ext cx="1209675" cy="50482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processor</a:t>
            </a:r>
          </a:p>
        </p:txBody>
      </p:sp>
      <p:cxnSp>
        <p:nvCxnSpPr>
          <p:cNvPr id="11" name="Gerade Verbindung mit Pfeil 7"/>
          <p:cNvCxnSpPr>
            <a:stCxn id="8" idx="3"/>
            <a:endCxn id="10" idx="1"/>
          </p:cNvCxnSpPr>
          <p:nvPr/>
        </p:nvCxnSpPr>
        <p:spPr>
          <a:xfrm>
            <a:off x="3465513" y="2765251"/>
            <a:ext cx="420687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11" name="Textfeld 7177"/>
          <p:cNvSpPr txBox="1">
            <a:spLocks noChangeArrowheads="1"/>
          </p:cNvSpPr>
          <p:nvPr/>
        </p:nvSpPr>
        <p:spPr bwMode="auto">
          <a:xfrm>
            <a:off x="3048000" y="1903239"/>
            <a:ext cx="554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Monaco" charset="0"/>
              </a:rPr>
              <a:t>Push</a:t>
            </a:r>
          </a:p>
        </p:txBody>
      </p:sp>
      <p:cxnSp>
        <p:nvCxnSpPr>
          <p:cNvPr id="13" name="Gerade Verbindung mit Pfeil 7"/>
          <p:cNvCxnSpPr>
            <a:stCxn id="10" idx="3"/>
            <a:endCxn id="15" idx="1"/>
          </p:cNvCxnSpPr>
          <p:nvPr/>
        </p:nvCxnSpPr>
        <p:spPr>
          <a:xfrm flipV="1">
            <a:off x="5095875" y="2765251"/>
            <a:ext cx="695325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613" name="Textfeld 7177"/>
          <p:cNvSpPr txBox="1">
            <a:spLocks noChangeArrowheads="1"/>
          </p:cNvSpPr>
          <p:nvPr/>
        </p:nvSpPr>
        <p:spPr bwMode="auto">
          <a:xfrm>
            <a:off x="5257800" y="1903239"/>
            <a:ext cx="554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Monaco" charset="0"/>
              </a:rPr>
              <a:t>Push</a:t>
            </a:r>
          </a:p>
        </p:txBody>
      </p:sp>
      <p:sp>
        <p:nvSpPr>
          <p:cNvPr id="15" name="Abgerundetes Rechteck 27"/>
          <p:cNvSpPr/>
          <p:nvPr/>
        </p:nvSpPr>
        <p:spPr>
          <a:xfrm>
            <a:off x="5791200" y="25128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Monaco" pitchFamily="49" charset="0"/>
              </a:rPr>
              <a:t>Proxy</a:t>
            </a:r>
          </a:p>
        </p:txBody>
      </p:sp>
      <p:sp>
        <p:nvSpPr>
          <p:cNvPr id="16" name="Abgerundetes Rechteck 25"/>
          <p:cNvSpPr/>
          <p:nvPr/>
        </p:nvSpPr>
        <p:spPr>
          <a:xfrm>
            <a:off x="3886200" y="2208039"/>
            <a:ext cx="1209675" cy="50482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processor</a:t>
            </a:r>
          </a:p>
        </p:txBody>
      </p:sp>
      <p:cxnSp>
        <p:nvCxnSpPr>
          <p:cNvPr id="17" name="Gerade Verbindung mit Pfeil 7"/>
          <p:cNvCxnSpPr>
            <a:stCxn id="8" idx="3"/>
            <a:endCxn id="16" idx="1"/>
          </p:cNvCxnSpPr>
          <p:nvPr/>
        </p:nvCxnSpPr>
        <p:spPr>
          <a:xfrm flipV="1">
            <a:off x="3465513" y="2460451"/>
            <a:ext cx="420687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7"/>
          <p:cNvCxnSpPr>
            <a:stCxn id="16" idx="3"/>
            <a:endCxn id="15" idx="1"/>
          </p:cNvCxnSpPr>
          <p:nvPr/>
        </p:nvCxnSpPr>
        <p:spPr>
          <a:xfrm>
            <a:off x="5095875" y="2460451"/>
            <a:ext cx="695325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bgerundetes Rechteck 3"/>
          <p:cNvSpPr/>
          <p:nvPr/>
        </p:nvSpPr>
        <p:spPr>
          <a:xfrm>
            <a:off x="533400" y="22080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Monaco" pitchFamily="49" charset="0"/>
              </a:rPr>
              <a:t>sampler</a:t>
            </a:r>
          </a:p>
        </p:txBody>
      </p:sp>
      <p:cxnSp>
        <p:nvCxnSpPr>
          <p:cNvPr id="21" name="Gerade Verbindung mit Pfeil 7"/>
          <p:cNvCxnSpPr>
            <a:stCxn id="20" idx="3"/>
            <a:endCxn id="8" idx="1"/>
          </p:cNvCxnSpPr>
          <p:nvPr/>
        </p:nvCxnSpPr>
        <p:spPr>
          <a:xfrm>
            <a:off x="1408113" y="2460451"/>
            <a:ext cx="1182687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Gerade Verbindung mit Pfeil 7"/>
          <p:cNvCxnSpPr>
            <a:stCxn id="15" idx="3"/>
            <a:endCxn id="9" idx="1"/>
          </p:cNvCxnSpPr>
          <p:nvPr/>
        </p:nvCxnSpPr>
        <p:spPr>
          <a:xfrm flipV="1">
            <a:off x="6665913" y="2003251"/>
            <a:ext cx="496887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Abgerundetes Rechteck 27"/>
          <p:cNvSpPr/>
          <p:nvPr/>
        </p:nvSpPr>
        <p:spPr>
          <a:xfrm>
            <a:off x="7162800" y="25128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sink</a:t>
            </a:r>
          </a:p>
        </p:txBody>
      </p:sp>
      <p:cxnSp>
        <p:nvCxnSpPr>
          <p:cNvPr id="24" name="Gerade Verbindung mit Pfeil 7"/>
          <p:cNvCxnSpPr>
            <a:stCxn id="15" idx="3"/>
            <a:endCxn id="23" idx="1"/>
          </p:cNvCxnSpPr>
          <p:nvPr/>
        </p:nvCxnSpPr>
        <p:spPr>
          <a:xfrm>
            <a:off x="6665913" y="2765251"/>
            <a:ext cx="4968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Abgerundetes Rechteck 25"/>
          <p:cNvSpPr/>
          <p:nvPr/>
        </p:nvSpPr>
        <p:spPr>
          <a:xfrm>
            <a:off x="3886200" y="2817639"/>
            <a:ext cx="1209675" cy="50482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processor</a:t>
            </a:r>
          </a:p>
        </p:txBody>
      </p:sp>
      <p:cxnSp>
        <p:nvCxnSpPr>
          <p:cNvPr id="26" name="Gerade Verbindung mit Pfeil 7"/>
          <p:cNvCxnSpPr>
            <a:stCxn id="25" idx="3"/>
            <a:endCxn id="15" idx="1"/>
          </p:cNvCxnSpPr>
          <p:nvPr/>
        </p:nvCxnSpPr>
        <p:spPr>
          <a:xfrm flipV="1">
            <a:off x="5095875" y="2765251"/>
            <a:ext cx="695325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 Verbindung mit Pfeil 7"/>
          <p:cNvCxnSpPr>
            <a:stCxn id="8" idx="3"/>
            <a:endCxn id="25" idx="1"/>
          </p:cNvCxnSpPr>
          <p:nvPr/>
        </p:nvCxnSpPr>
        <p:spPr>
          <a:xfrm>
            <a:off x="3465513" y="2765251"/>
            <a:ext cx="420687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Abgerundetes Rechteck 3"/>
          <p:cNvSpPr/>
          <p:nvPr/>
        </p:nvSpPr>
        <p:spPr>
          <a:xfrm>
            <a:off x="533400" y="34272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  <a:latin typeface="Monaco" pitchFamily="49" charset="0"/>
              </a:rPr>
              <a:t>sampler</a:t>
            </a:r>
          </a:p>
        </p:txBody>
      </p:sp>
      <p:cxnSp>
        <p:nvCxnSpPr>
          <p:cNvPr id="29" name="Gerade Verbindung mit Pfeil 7"/>
          <p:cNvCxnSpPr>
            <a:stCxn id="28" idx="3"/>
            <a:endCxn id="8" idx="1"/>
          </p:cNvCxnSpPr>
          <p:nvPr/>
        </p:nvCxnSpPr>
        <p:spPr>
          <a:xfrm flipV="1">
            <a:off x="1408113" y="2765251"/>
            <a:ext cx="1182687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Abgerundetes Rechteck 25"/>
          <p:cNvSpPr/>
          <p:nvPr/>
        </p:nvSpPr>
        <p:spPr>
          <a:xfrm>
            <a:off x="3886200" y="1598439"/>
            <a:ext cx="1209675" cy="504825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Monaco" pitchFamily="49" charset="0"/>
              </a:rPr>
              <a:t>processor</a:t>
            </a:r>
          </a:p>
        </p:txBody>
      </p:sp>
      <p:cxnSp>
        <p:nvCxnSpPr>
          <p:cNvPr id="31" name="Gerade Verbindung mit Pfeil 7"/>
          <p:cNvCxnSpPr>
            <a:stCxn id="30" idx="3"/>
            <a:endCxn id="15" idx="1"/>
          </p:cNvCxnSpPr>
          <p:nvPr/>
        </p:nvCxnSpPr>
        <p:spPr>
          <a:xfrm>
            <a:off x="5095875" y="1850851"/>
            <a:ext cx="695325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mit Pfeil 7"/>
          <p:cNvCxnSpPr>
            <a:stCxn id="8" idx="3"/>
            <a:endCxn id="30" idx="1"/>
          </p:cNvCxnSpPr>
          <p:nvPr/>
        </p:nvCxnSpPr>
        <p:spPr>
          <a:xfrm flipV="1">
            <a:off x="3465513" y="1850851"/>
            <a:ext cx="420687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Abgerundetes Rechteck 27"/>
          <p:cNvSpPr/>
          <p:nvPr/>
        </p:nvSpPr>
        <p:spPr>
          <a:xfrm>
            <a:off x="7162800" y="31986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rgbClr val="000000"/>
                </a:solidFill>
                <a:latin typeface="Monaco" pitchFamily="49" charset="0"/>
              </a:rPr>
              <a:t>sink</a:t>
            </a:r>
          </a:p>
        </p:txBody>
      </p:sp>
      <p:cxnSp>
        <p:nvCxnSpPr>
          <p:cNvPr id="42" name="Gerade Verbindung mit Pfeil 7"/>
          <p:cNvCxnSpPr>
            <a:stCxn id="15" idx="3"/>
            <a:endCxn id="41" idx="1"/>
          </p:cNvCxnSpPr>
          <p:nvPr/>
        </p:nvCxnSpPr>
        <p:spPr>
          <a:xfrm>
            <a:off x="6665913" y="2765251"/>
            <a:ext cx="496887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ight Arrow 44"/>
          <p:cNvSpPr/>
          <p:nvPr/>
        </p:nvSpPr>
        <p:spPr>
          <a:xfrm>
            <a:off x="1981200" y="3198639"/>
            <a:ext cx="3810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35" name="TextBox 45"/>
          <p:cNvSpPr txBox="1">
            <a:spLocks noChangeArrowheads="1"/>
          </p:cNvSpPr>
          <p:nvPr/>
        </p:nvSpPr>
        <p:spPr bwMode="auto">
          <a:xfrm>
            <a:off x="1476375" y="4613101"/>
            <a:ext cx="15827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Ethernet</a:t>
            </a:r>
          </a:p>
          <a:p>
            <a:pPr algn="ctr"/>
            <a:r>
              <a:rPr lang="en-US" sz="1800" dirty="0" err="1"/>
              <a:t>Infiniband</a:t>
            </a:r>
            <a:endParaRPr lang="en-US" sz="1800" dirty="0"/>
          </a:p>
        </p:txBody>
      </p:sp>
      <p:sp>
        <p:nvSpPr>
          <p:cNvPr id="47" name="Abgerundetes Rechteck 3"/>
          <p:cNvSpPr/>
          <p:nvPr/>
        </p:nvSpPr>
        <p:spPr>
          <a:xfrm>
            <a:off x="533400" y="28176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  <a:latin typeface="Monaco" pitchFamily="49" charset="0"/>
              </a:rPr>
              <a:t>sampler</a:t>
            </a:r>
          </a:p>
        </p:txBody>
      </p:sp>
      <p:sp>
        <p:nvSpPr>
          <p:cNvPr id="48" name="Abgerundetes Rechteck 3"/>
          <p:cNvSpPr/>
          <p:nvPr/>
        </p:nvSpPr>
        <p:spPr>
          <a:xfrm>
            <a:off x="533400" y="1598439"/>
            <a:ext cx="874713" cy="504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>
                <a:solidFill>
                  <a:schemeClr val="tx1"/>
                </a:solidFill>
                <a:latin typeface="Monaco" pitchFamily="49" charset="0"/>
              </a:rPr>
              <a:t>sampler</a:t>
            </a:r>
          </a:p>
        </p:txBody>
      </p:sp>
      <p:cxnSp>
        <p:nvCxnSpPr>
          <p:cNvPr id="49" name="Gerade Verbindung mit Pfeil 7"/>
          <p:cNvCxnSpPr>
            <a:stCxn id="47" idx="3"/>
            <a:endCxn id="8" idx="1"/>
          </p:cNvCxnSpPr>
          <p:nvPr/>
        </p:nvCxnSpPr>
        <p:spPr>
          <a:xfrm flipV="1">
            <a:off x="1408113" y="2765251"/>
            <a:ext cx="1182687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Gerade Verbindung mit Pfeil 7"/>
          <p:cNvCxnSpPr>
            <a:endCxn id="8" idx="1"/>
          </p:cNvCxnSpPr>
          <p:nvPr/>
        </p:nvCxnSpPr>
        <p:spPr>
          <a:xfrm>
            <a:off x="1447800" y="1903239"/>
            <a:ext cx="1143000" cy="862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209800" y="1268760"/>
            <a:ext cx="0" cy="32400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83568" y="544522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Multi-process concept </a:t>
            </a:r>
            <a:r>
              <a:rPr lang="en-US" dirty="0" smtClean="0"/>
              <a:t>with message </a:t>
            </a:r>
            <a:r>
              <a:rPr lang="en-US" dirty="0"/>
              <a:t>queues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data exchange</a:t>
            </a:r>
          </a:p>
        </p:txBody>
      </p:sp>
    </p:spTree>
    <p:extLst>
      <p:ext uri="{BB962C8B-B14F-4D97-AF65-F5344CB8AC3E}">
        <p14:creationId xmlns:p14="http://schemas.microsoft.com/office/powerpoint/2010/main" val="2084522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643896"/>
            <a:ext cx="300990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BSD sockets API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Bindings </a:t>
            </a:r>
            <a:r>
              <a:rPr lang="en-US" sz="2000" dirty="0"/>
              <a:t>for 30+ languages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Lockless and Fast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Automatic re-connection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Multiplexed I/O</a:t>
            </a:r>
          </a:p>
        </p:txBody>
      </p:sp>
      <p:sp>
        <p:nvSpPr>
          <p:cNvPr id="6" name="Cloud 5"/>
          <p:cNvSpPr/>
          <p:nvPr/>
        </p:nvSpPr>
        <p:spPr>
          <a:xfrm>
            <a:off x="2514600" y="2362200"/>
            <a:ext cx="6400800" cy="3962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Screen Shot 2013-11-19 at 21.31.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914" r="97368">
                        <a14:foregroundMark x1="56699" y1="37857" x2="56699" y2="37857"/>
                        <a14:foregroundMark x1="68900" y1="52857" x2="68900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7955" b="-27955"/>
          <a:stretch>
            <a:fillRect/>
          </a:stretch>
        </p:blipFill>
        <p:spPr>
          <a:xfrm>
            <a:off x="4724400" y="2362200"/>
            <a:ext cx="2590800" cy="1352873"/>
          </a:xfr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29000"/>
            <a:ext cx="2057400" cy="1344529"/>
          </a:xfrm>
          <a:prstGeom prst="rect">
            <a:avLst/>
          </a:prstGeom>
        </p:spPr>
      </p:pic>
      <p:pic>
        <p:nvPicPr>
          <p:cNvPr id="10" name="Picture 9" descr="925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06" y="4527143"/>
            <a:ext cx="1803994" cy="1179228"/>
          </a:xfrm>
          <a:prstGeom prst="rect">
            <a:avLst/>
          </a:prstGeom>
        </p:spPr>
      </p:pic>
      <p:pic>
        <p:nvPicPr>
          <p:cNvPr id="11" name="Picture 10" descr="fpga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48200"/>
            <a:ext cx="1676400" cy="1200598"/>
          </a:xfrm>
          <a:prstGeom prst="rect">
            <a:avLst/>
          </a:prstGeom>
        </p:spPr>
      </p:pic>
      <p:pic>
        <p:nvPicPr>
          <p:cNvPr id="12" name="Picture 11" descr="45492_intel-xeon-processor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76800"/>
            <a:ext cx="1676400" cy="1297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3793918"/>
            <a:ext cx="1295400" cy="793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9498" r="4687" b="22971"/>
          <a:stretch/>
        </p:blipFill>
        <p:spPr>
          <a:xfrm>
            <a:off x="7099300" y="3657600"/>
            <a:ext cx="1066800" cy="929661"/>
          </a:xfrm>
          <a:prstGeom prst="rect">
            <a:avLst/>
          </a:prstGeom>
        </p:spPr>
      </p:pic>
      <p:pic>
        <p:nvPicPr>
          <p:cNvPr id="3" name="Picture 2" descr="construct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1" b="91908" l="9942" r="93228">
                        <a14:foregroundMark x1="76657" y1="50000" x2="76657" y2="50000"/>
                        <a14:foregroundMark x1="70605" y1="76590" x2="70605" y2="76590"/>
                        <a14:foregroundMark x1="77233" y1="29769" x2="77233" y2="29769"/>
                        <a14:backgroundMark x1="56484" y1="82081" x2="56484" y2="82081"/>
                        <a14:backgroundMark x1="47262" y1="80202" x2="47262" y2="80202"/>
                        <a14:backgroundMark x1="17147" y1="79046" x2="17147" y2="7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27475"/>
            <a:ext cx="2654264" cy="26466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r>
              <a:rPr lang="en-US" dirty="0" smtClean="0"/>
              <a:t> Transport Library: </a:t>
            </a:r>
            <a:r>
              <a:rPr lang="en-US" dirty="0"/>
              <a:t>Ø</a:t>
            </a:r>
            <a:r>
              <a:rPr lang="en-US" dirty="0" smtClean="0"/>
              <a:t>MQ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9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ØMQ Connection Patterns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Request</a:t>
            </a:r>
            <a:r>
              <a:rPr lang="en-US" sz="2000" b="1" dirty="0"/>
              <a:t>-reply</a:t>
            </a:r>
            <a:r>
              <a:rPr lang="en-US" sz="2000" dirty="0"/>
              <a:t>, which connects a set of clients to a set of services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Publish-subscribe</a:t>
            </a:r>
            <a:r>
              <a:rPr lang="en-US" sz="2000" dirty="0">
                <a:solidFill>
                  <a:srgbClr val="000000"/>
                </a:solidFill>
              </a:rPr>
              <a:t>, which connects a set of publishers to a set of subscribers.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Pipeline</a:t>
            </a:r>
            <a:r>
              <a:rPr lang="en-US" sz="2000" dirty="0">
                <a:solidFill>
                  <a:srgbClr val="000000"/>
                </a:solidFill>
              </a:rPr>
              <a:t>, which connects nodes in a fan-out / fan-in pattern that can have multiple steps, and </a:t>
            </a:r>
            <a:r>
              <a:rPr lang="en-US" sz="2000" dirty="0" smtClean="0">
                <a:solidFill>
                  <a:srgbClr val="000000"/>
                </a:solidFill>
              </a:rPr>
              <a:t>loops.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Exclusive pair</a:t>
            </a:r>
            <a:r>
              <a:rPr lang="en-US" sz="2000" dirty="0" smtClean="0">
                <a:solidFill>
                  <a:srgbClr val="000000"/>
                </a:solidFill>
              </a:rPr>
              <a:t>, which connect two sockets exclusively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363110"/>
            <a:ext cx="1938057" cy="1517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341936"/>
            <a:ext cx="2514600" cy="1322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4293096"/>
            <a:ext cx="2209800" cy="18033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7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Alternative Transport: </a:t>
            </a:r>
            <a:r>
              <a:rPr lang="en-US" sz="3200" dirty="0" err="1" smtClean="0"/>
              <a:t>nanomsg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Pluggable </a:t>
            </a:r>
            <a:r>
              <a:rPr lang="en-US" sz="2000" dirty="0"/>
              <a:t>Transports: </a:t>
            </a:r>
            <a:endParaRPr lang="en-US" sz="2000" dirty="0" smtClean="0"/>
          </a:p>
          <a:p>
            <a:pPr lvl="1"/>
            <a:r>
              <a:rPr lang="en-US" sz="1600" dirty="0" err="1" smtClean="0"/>
              <a:t>ZeroMQ</a:t>
            </a:r>
            <a:r>
              <a:rPr lang="en-US" sz="1600" dirty="0" smtClean="0"/>
              <a:t> </a:t>
            </a:r>
            <a:r>
              <a:rPr lang="en-US" sz="1600" dirty="0"/>
              <a:t>has no formal API for adding new transports (</a:t>
            </a:r>
            <a:r>
              <a:rPr lang="en-US" sz="1600" dirty="0" err="1"/>
              <a:t>Infiniband</a:t>
            </a:r>
            <a:r>
              <a:rPr lang="en-US" sz="1600" dirty="0"/>
              <a:t>, </a:t>
            </a:r>
            <a:r>
              <a:rPr lang="en-US" sz="1600" dirty="0" err="1"/>
              <a:t>WebSeockets</a:t>
            </a:r>
            <a:r>
              <a:rPr lang="en-US" sz="1600" dirty="0"/>
              <a:t>, </a:t>
            </a:r>
            <a:r>
              <a:rPr lang="en-US" sz="1600" dirty="0" err="1"/>
              <a:t>etc</a:t>
            </a:r>
            <a:r>
              <a:rPr lang="en-US" sz="1600" dirty="0"/>
              <a:t>). </a:t>
            </a:r>
            <a:r>
              <a:rPr lang="en-US" sz="1600" dirty="0" err="1"/>
              <a:t>nanomsg</a:t>
            </a:r>
            <a:r>
              <a:rPr lang="en-US" sz="1600" dirty="0"/>
              <a:t> defines such API, which simplifies implementation of new transports.</a:t>
            </a:r>
          </a:p>
          <a:p>
            <a:r>
              <a:rPr lang="en-US" sz="2000" dirty="0" smtClean="0"/>
              <a:t>Zero</a:t>
            </a:r>
            <a:r>
              <a:rPr lang="en-US" sz="2000" dirty="0"/>
              <a:t>-Copy</a:t>
            </a:r>
            <a:r>
              <a:rPr lang="en-US" sz="2000" dirty="0" smtClean="0"/>
              <a:t>: </a:t>
            </a:r>
          </a:p>
          <a:p>
            <a:pPr lvl="1"/>
            <a:r>
              <a:rPr lang="en-US" sz="1600" dirty="0" smtClean="0"/>
              <a:t>Better </a:t>
            </a:r>
            <a:r>
              <a:rPr lang="en-US" sz="1600" dirty="0"/>
              <a:t>zero-copy support with RDMA and </a:t>
            </a:r>
            <a:r>
              <a:rPr lang="en-US" sz="1600" dirty="0" smtClean="0"/>
              <a:t>shared memory, </a:t>
            </a:r>
            <a:r>
              <a:rPr lang="en-US" sz="1600" dirty="0"/>
              <a:t>which will improve transfer rates for larger data for inter-process communication.</a:t>
            </a:r>
          </a:p>
          <a:p>
            <a:r>
              <a:rPr lang="en-US" sz="2000" dirty="0" smtClean="0"/>
              <a:t>Simpler </a:t>
            </a:r>
            <a:r>
              <a:rPr lang="en-US" sz="2000" dirty="0"/>
              <a:t>interface: </a:t>
            </a:r>
            <a:endParaRPr lang="en-US" sz="2000" dirty="0" smtClean="0"/>
          </a:p>
          <a:p>
            <a:pPr lvl="1"/>
            <a:r>
              <a:rPr lang="en-US" sz="1600" dirty="0" smtClean="0"/>
              <a:t>simplifies </a:t>
            </a:r>
            <a:r>
              <a:rPr lang="en-US" sz="1600" dirty="0"/>
              <a:t>some </a:t>
            </a:r>
            <a:r>
              <a:rPr lang="en-US" sz="1600" dirty="0" err="1"/>
              <a:t>zeromq</a:t>
            </a:r>
            <a:r>
              <a:rPr lang="en-US" sz="1600" dirty="0"/>
              <a:t> concepts and API, for example, it no longer needs Context class.</a:t>
            </a:r>
          </a:p>
          <a:p>
            <a:r>
              <a:rPr lang="en-US" sz="2000" dirty="0" smtClean="0"/>
              <a:t>Numerous </a:t>
            </a:r>
            <a:r>
              <a:rPr lang="en-US" sz="2000" dirty="0"/>
              <a:t>other improvements, described here: </a:t>
            </a:r>
            <a:r>
              <a:rPr lang="en-US" sz="2000" u="sng" dirty="0">
                <a:hlinkClick r:id="rId2"/>
              </a:rPr>
              <a:t>http://nanomsg.org/documentation-</a:t>
            </a:r>
            <a:r>
              <a:rPr lang="en-US" sz="2000" u="sng" dirty="0" smtClean="0">
                <a:hlinkClick r:id="rId2"/>
              </a:rPr>
              <a:t>zeromq.html</a:t>
            </a:r>
            <a:endParaRPr lang="en-US" sz="2000" u="sng" dirty="0">
              <a:hlinkClick r:id="rId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43" y="1336824"/>
            <a:ext cx="2286000" cy="50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3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1-30 at 18.34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1686" b="3768"/>
          <a:stretch/>
        </p:blipFill>
        <p:spPr>
          <a:xfrm>
            <a:off x="1475656" y="1690786"/>
            <a:ext cx="5832648" cy="399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83" r="90000">
                        <a14:foregroundMark x1="40417" y1="23770" x2="40417" y2="23770"/>
                        <a14:foregroundMark x1="46667" y1="13115" x2="46667" y2="131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061" y="1314459"/>
            <a:ext cx="1371601" cy="13944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r>
              <a:rPr lang="en-US" dirty="0" smtClean="0"/>
              <a:t> Abstract Transport Layer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5807005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FairRoot</a:t>
            </a:r>
            <a:r>
              <a:rPr lang="en-US" sz="2000" dirty="0"/>
              <a:t> is independent from the transport library</a:t>
            </a:r>
          </a:p>
          <a:p>
            <a:pPr lvl="1"/>
            <a:r>
              <a:rPr lang="en-US" sz="1600" dirty="0"/>
              <a:t>Modular/Pluggable/Switchable transport libraries.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10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807"/>
            <a:ext cx="8229600" cy="1143000"/>
          </a:xfrm>
        </p:spPr>
        <p:txBody>
          <a:bodyPr/>
          <a:lstStyle/>
          <a:p>
            <a:r>
              <a:rPr lang="en-US" dirty="0" smtClean="0"/>
              <a:t>Tests on the GSI test cluster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445" y="2717340"/>
            <a:ext cx="1226457" cy="16032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FLP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3059" y="2878318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3059" y="3343807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46212" y="1333807"/>
            <a:ext cx="1226457" cy="11709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EPN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4245" y="1446751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34245" y="1875075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6092" y="439645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lxb1194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7" idx="3"/>
            <a:endCxn id="11" idx="1"/>
          </p:cNvCxnSpPr>
          <p:nvPr/>
        </p:nvCxnSpPr>
        <p:spPr>
          <a:xfrm flipV="1">
            <a:off x="2031507" y="1566555"/>
            <a:ext cx="3402738" cy="14315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  <a:endCxn id="12" idx="1"/>
          </p:cNvCxnSpPr>
          <p:nvPr/>
        </p:nvCxnSpPr>
        <p:spPr>
          <a:xfrm flipV="1">
            <a:off x="2031507" y="1994879"/>
            <a:ext cx="3402738" cy="1468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46212" y="2774706"/>
            <a:ext cx="1226457" cy="11709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EPN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34245" y="2861656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4245" y="3629018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Arrow Connector 24"/>
          <p:cNvCxnSpPr>
            <a:stCxn id="7" idx="3"/>
            <a:endCxn id="23" idx="1"/>
          </p:cNvCxnSpPr>
          <p:nvPr/>
        </p:nvCxnSpPr>
        <p:spPr>
          <a:xfrm flipV="1">
            <a:off x="2031507" y="2981460"/>
            <a:ext cx="3402738" cy="166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9" idx="3"/>
            <a:endCxn id="24" idx="1"/>
          </p:cNvCxnSpPr>
          <p:nvPr/>
        </p:nvCxnSpPr>
        <p:spPr>
          <a:xfrm flipV="1">
            <a:off x="2031507" y="3748822"/>
            <a:ext cx="3402738" cy="19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46212" y="4396456"/>
            <a:ext cx="1226457" cy="11709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EPN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34245" y="4449712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34245" y="5268206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3" name="Straight Arrow Connector 42"/>
          <p:cNvCxnSpPr>
            <a:stCxn id="7" idx="3"/>
            <a:endCxn id="41" idx="1"/>
          </p:cNvCxnSpPr>
          <p:nvPr/>
        </p:nvCxnSpPr>
        <p:spPr>
          <a:xfrm>
            <a:off x="2031507" y="2998122"/>
            <a:ext cx="3402738" cy="1571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8" idx="3"/>
            <a:endCxn id="47" idx="1"/>
          </p:cNvCxnSpPr>
          <p:nvPr/>
        </p:nvCxnSpPr>
        <p:spPr>
          <a:xfrm>
            <a:off x="2031507" y="3463611"/>
            <a:ext cx="3402738" cy="15434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434245" y="4887291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8" name="Straight Arrow Connector 47"/>
          <p:cNvCxnSpPr>
            <a:stCxn id="49" idx="3"/>
            <a:endCxn id="42" idx="1"/>
          </p:cNvCxnSpPr>
          <p:nvPr/>
        </p:nvCxnSpPr>
        <p:spPr>
          <a:xfrm>
            <a:off x="2031507" y="3945399"/>
            <a:ext cx="3402738" cy="1442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873059" y="3809297"/>
            <a:ext cx="158448" cy="2722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434245" y="3279353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/>
          <p:cNvCxnSpPr>
            <a:stCxn id="8" idx="3"/>
            <a:endCxn id="59" idx="1"/>
          </p:cNvCxnSpPr>
          <p:nvPr/>
        </p:nvCxnSpPr>
        <p:spPr>
          <a:xfrm flipV="1">
            <a:off x="2031507" y="3399157"/>
            <a:ext cx="3402738" cy="64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434245" y="2239325"/>
            <a:ext cx="158448" cy="2396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>
            <a:stCxn id="49" idx="3"/>
            <a:endCxn id="66" idx="1"/>
          </p:cNvCxnSpPr>
          <p:nvPr/>
        </p:nvCxnSpPr>
        <p:spPr>
          <a:xfrm flipV="1">
            <a:off x="2031507" y="2359129"/>
            <a:ext cx="3402738" cy="1586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6849935" y="4702625"/>
            <a:ext cx="92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lxb1197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830254" y="3128747"/>
            <a:ext cx="92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lxb1196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82688" y="1704365"/>
            <a:ext cx="926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lxb1193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4839" y="4874951"/>
            <a:ext cx="3757684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Push-Pull pattern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Message size= 10 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Mbyte</a:t>
            </a:r>
            <a:endParaRPr lang="en-US" sz="28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8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1.11111E-6 L 0.2967 0.08009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26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42" grpId="0" animBg="1"/>
      <p:bldP spid="47" grpId="0" animBg="1"/>
      <p:bldP spid="59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Experiments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29608" y="1793270"/>
            <a:ext cx="4352507" cy="393142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CBM &amp; PANDA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Large detector systems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100s of collaboration members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O(1) </a:t>
            </a:r>
            <a:r>
              <a:rPr lang="en-US" sz="1800" dirty="0" err="1" smtClean="0"/>
              <a:t>TByte</a:t>
            </a:r>
            <a:r>
              <a:rPr lang="en-US" sz="1800" dirty="0" smtClean="0"/>
              <a:t>/s from detector to computing center</a:t>
            </a:r>
          </a:p>
          <a:p>
            <a:endParaRPr lang="en-US" sz="1800" dirty="0"/>
          </a:p>
          <a:p>
            <a:endParaRPr lang="en-US" sz="1800" b="1" dirty="0" smtClean="0"/>
          </a:p>
          <a:p>
            <a:pPr marL="0" indent="0">
              <a:buNone/>
            </a:pPr>
            <a:r>
              <a:rPr lang="en-US" sz="2000" b="1" dirty="0" smtClean="0"/>
              <a:t>NUSTAR &amp; APPA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Many smaller, independent systems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100s of collaboration members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O(100) </a:t>
            </a:r>
            <a:r>
              <a:rPr lang="en-US" sz="1800" dirty="0" err="1" smtClean="0"/>
              <a:t>MByte</a:t>
            </a:r>
            <a:r>
              <a:rPr lang="en-US" sz="1800" dirty="0" smtClean="0"/>
              <a:t>/s from detector to computing center</a:t>
            </a:r>
          </a:p>
        </p:txBody>
      </p:sp>
      <p:pic>
        <p:nvPicPr>
          <p:cNvPr id="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6" y="1772816"/>
            <a:ext cx="1922141" cy="129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15" y="3730043"/>
            <a:ext cx="2250131" cy="1390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565" y="4870088"/>
            <a:ext cx="1556071" cy="1085044"/>
          </a:xfrm>
          <a:prstGeom prst="rect">
            <a:avLst/>
          </a:prstGeom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164807"/>
              </p:ext>
            </p:extLst>
          </p:nvPr>
        </p:nvGraphicFramePr>
        <p:xfrm>
          <a:off x="2231295" y="2549544"/>
          <a:ext cx="1510630" cy="141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Photo Editor Photo" r:id="rId6" imgW="5144218" imgH="7430537" progId="MSPhotoEd.3">
                  <p:embed/>
                </p:oleObj>
              </mc:Choice>
              <mc:Fallback>
                <p:oleObj name="Photo Editor Photo" r:id="rId6" imgW="5144218" imgH="743053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2231295" y="2549544"/>
                        <a:ext cx="1510630" cy="1415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55045" y="5076918"/>
            <a:ext cx="1323122" cy="9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anda_Log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3113381"/>
            <a:ext cx="1165173" cy="280686"/>
          </a:xfrm>
          <a:prstGeom prst="rect">
            <a:avLst/>
          </a:prstGeom>
          <a:noFill/>
          <a:effectLst>
            <a:outerShdw blurRad="182880" dist="25399" dir="2700000" algn="ctr" rotWithShape="0">
              <a:schemeClr val="bg1">
                <a:alpha val="69000"/>
              </a:schemeClr>
            </a:outerShdw>
          </a:effectLst>
        </p:spPr>
      </p:pic>
      <p:pic>
        <p:nvPicPr>
          <p:cNvPr id="12" name="Picture 11" descr="CBM-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354" y="2020051"/>
            <a:ext cx="372449" cy="503310"/>
          </a:xfrm>
          <a:prstGeom prst="rect">
            <a:avLst/>
          </a:prstGeom>
        </p:spPr>
      </p:pic>
      <p:pic>
        <p:nvPicPr>
          <p:cNvPr id="13" name="Picture 12" descr="NUSTAR-logo_small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003" y="5127138"/>
            <a:ext cx="721569" cy="606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29108" y="4437112"/>
            <a:ext cx="711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APPA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571769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FLP Network load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73" y="1579516"/>
            <a:ext cx="7898860" cy="4313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5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FLP CPU load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00" r="-500"/>
          <a:stretch/>
        </p:blipFill>
        <p:spPr>
          <a:xfrm>
            <a:off x="1456815" y="1762016"/>
            <a:ext cx="6263056" cy="4360925"/>
          </a:xfrm>
        </p:spPr>
      </p:pic>
      <p:sp>
        <p:nvSpPr>
          <p:cNvPr id="7" name="TextBox 6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9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EPN CPU load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83" y="1417638"/>
            <a:ext cx="8146720" cy="4599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EPN Network load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8774"/>
            <a:ext cx="8332810" cy="4451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06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load</a:t>
            </a:r>
            <a:endParaRPr lang="en-US" dirty="0"/>
          </a:p>
        </p:txBody>
      </p:sp>
      <p:pic>
        <p:nvPicPr>
          <p:cNvPr id="6" name="Content Placeholder 5" descr="Screenshot 2014-06-20 17.28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5" b="-1565"/>
          <a:stretch>
            <a:fillRect/>
          </a:stretch>
        </p:blipFill>
        <p:spPr>
          <a:xfrm>
            <a:off x="115076" y="1220308"/>
            <a:ext cx="8920363" cy="490585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145" y="274638"/>
            <a:ext cx="136708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IP over IB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>
            <a:noAutofit/>
          </a:bodyPr>
          <a:lstStyle/>
          <a:p>
            <a:r>
              <a:rPr lang="en-US" sz="3200" dirty="0" smtClean="0"/>
              <a:t>Running the Zero MQ performance test on the DAQ test cluster 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099818"/>
              </p:ext>
            </p:extLst>
          </p:nvPr>
        </p:nvGraphicFramePr>
        <p:xfrm>
          <a:off x="546100" y="1397000"/>
          <a:ext cx="8229600" cy="516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white">
                    <a:tint val="75000"/>
                  </a:prstClr>
                </a:solidFill>
                <a:latin typeface="Calibri"/>
              </a:rPr>
              <a:t>T. Kollegger | 11.11.2014</a:t>
            </a: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4388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Serialization Formats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407400" cy="48434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Serialization</a:t>
            </a:r>
            <a:r>
              <a:rPr lang="en-US" sz="2000" dirty="0" smtClean="0"/>
              <a:t> </a:t>
            </a:r>
            <a:r>
              <a:rPr lang="en-US" sz="2000" dirty="0"/>
              <a:t>is the process of </a:t>
            </a:r>
            <a:r>
              <a:rPr lang="en-US" sz="2000" dirty="0">
                <a:solidFill>
                  <a:srgbClr val="000000"/>
                </a:solidFill>
              </a:rPr>
              <a:t>translating data structures or object state into a format that can be stored (for example, in a file or memory buffer, or transmitted across a network connection link) and reconstructed later in the same or another computer environment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Important for </a:t>
            </a:r>
            <a:r>
              <a:rPr lang="en-US" sz="2000" dirty="0" err="1" smtClean="0"/>
              <a:t>FairMQ</a:t>
            </a:r>
            <a:r>
              <a:rPr lang="en-US" sz="2000" dirty="0" smtClean="0"/>
              <a:t> data transfer via Network between possibly different platforms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smtClean="0"/>
              <a:t>Options implemented</a:t>
            </a:r>
            <a:endParaRPr lang="en-US" sz="2000" dirty="0"/>
          </a:p>
          <a:p>
            <a:r>
              <a:rPr lang="en-US" sz="2000" dirty="0" smtClean="0"/>
              <a:t>Google Protocol buffers</a:t>
            </a:r>
          </a:p>
          <a:p>
            <a:r>
              <a:rPr lang="en-US" sz="2000" dirty="0" smtClean="0"/>
              <a:t>Boost serialization</a:t>
            </a:r>
          </a:p>
          <a:p>
            <a:r>
              <a:rPr lang="en-US" sz="2000" dirty="0" smtClean="0"/>
              <a:t>ROOT serialization</a:t>
            </a:r>
          </a:p>
          <a:p>
            <a:r>
              <a:rPr lang="en-US" sz="2000" dirty="0" smtClean="0"/>
              <a:t>Binary serialization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3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Serialization Formats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Boost:</a:t>
            </a:r>
            <a:endParaRPr lang="en-US" dirty="0"/>
          </a:p>
          <a:p>
            <a:pPr lvl="1"/>
            <a:r>
              <a:rPr lang="en-US" dirty="0" smtClean="0"/>
              <a:t>we </a:t>
            </a:r>
            <a:r>
              <a:rPr lang="en-US" dirty="0"/>
              <a:t>are generic in the tasks but intrusive in the </a:t>
            </a:r>
            <a:r>
              <a:rPr lang="en-US" dirty="0" smtClean="0"/>
              <a:t>data classes </a:t>
            </a:r>
            <a:r>
              <a:rPr lang="en-US" dirty="0"/>
              <a:t>(</a:t>
            </a:r>
            <a:r>
              <a:rPr lang="en-US" dirty="0" err="1"/>
              <a:t>digi</a:t>
            </a:r>
            <a:r>
              <a:rPr lang="en-US" dirty="0" smtClean="0"/>
              <a:t>, hit, timestamp)</a:t>
            </a:r>
          </a:p>
          <a:p>
            <a:r>
              <a:rPr lang="en-US" dirty="0" smtClean="0"/>
              <a:t>Manual </a:t>
            </a:r>
            <a:r>
              <a:rPr lang="en-US" dirty="0"/>
              <a:t>and </a:t>
            </a:r>
            <a:r>
              <a:rPr lang="en-US" dirty="0" err="1" smtClean="0"/>
              <a:t>Protobuf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we are </a:t>
            </a:r>
            <a:r>
              <a:rPr lang="en-US" dirty="0" smtClean="0"/>
              <a:t>generic in </a:t>
            </a:r>
            <a:r>
              <a:rPr lang="en-US" dirty="0"/>
              <a:t>the class </a:t>
            </a:r>
            <a:r>
              <a:rPr lang="en-US" dirty="0" smtClean="0"/>
              <a:t>but </a:t>
            </a:r>
            <a:r>
              <a:rPr lang="en-US" dirty="0"/>
              <a:t>intrusive in the tasks (need to fill/access payloads from class with set/get x, y, z </a:t>
            </a:r>
            <a:r>
              <a:rPr lang="en-US" dirty="0" err="1"/>
              <a:t>etc</a:t>
            </a:r>
            <a:r>
              <a:rPr lang="en-US" dirty="0"/>
              <a:t> 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3568" y="4149080"/>
            <a:ext cx="7833224" cy="1384995"/>
          </a:xfrm>
          <a:prstGeom prst="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Manual method </a:t>
            </a:r>
            <a:r>
              <a:rPr lang="en-US" sz="2800" dirty="0">
                <a:solidFill>
                  <a:schemeClr val="tx1"/>
                </a:solidFill>
              </a:rPr>
              <a:t>is still the fastest, 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protobuf</a:t>
            </a:r>
            <a:r>
              <a:rPr lang="en-US" sz="2800" dirty="0">
                <a:solidFill>
                  <a:schemeClr val="tx1"/>
                </a:solidFill>
              </a:rPr>
              <a:t>  </a:t>
            </a:r>
            <a:r>
              <a:rPr lang="en-US" sz="2800" dirty="0" smtClean="0">
                <a:solidFill>
                  <a:schemeClr val="tx1"/>
                </a:solidFill>
              </a:rPr>
              <a:t>is 20</a:t>
            </a:r>
            <a:r>
              <a:rPr lang="en-US" sz="2800" dirty="0">
                <a:solidFill>
                  <a:schemeClr val="tx1"/>
                </a:solidFill>
              </a:rPr>
              <a:t>% </a:t>
            </a:r>
            <a:r>
              <a:rPr lang="en-US" sz="2800" dirty="0" smtClean="0">
                <a:solidFill>
                  <a:schemeClr val="tx1"/>
                </a:solidFill>
              </a:rPr>
              <a:t>slower and </a:t>
            </a:r>
            <a:r>
              <a:rPr lang="en-US" sz="2800" dirty="0">
                <a:solidFill>
                  <a:schemeClr val="tx1"/>
                </a:solidFill>
              </a:rPr>
              <a:t>boost </a:t>
            </a:r>
            <a:r>
              <a:rPr lang="en-US" sz="2800" dirty="0" smtClean="0">
                <a:solidFill>
                  <a:schemeClr val="tx1"/>
                </a:solidFill>
              </a:rPr>
              <a:t> is 30</a:t>
            </a:r>
            <a:r>
              <a:rPr lang="en-US" sz="2800" dirty="0">
                <a:solidFill>
                  <a:schemeClr val="tx1"/>
                </a:solidFill>
              </a:rPr>
              <a:t>% </a:t>
            </a:r>
            <a:r>
              <a:rPr lang="en-US" sz="2800" dirty="0" smtClean="0">
                <a:solidFill>
                  <a:schemeClr val="tx1"/>
                </a:solidFill>
              </a:rPr>
              <a:t>slower. Root the slowest.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350902">
            <a:off x="6807983" y="5093739"/>
            <a:ext cx="189607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4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Processing topologies/graphs can become complex</a:t>
            </a:r>
          </a:p>
          <a:p>
            <a:r>
              <a:rPr lang="en-US" sz="2000" dirty="0" smtClean="0"/>
              <a:t>ALICE HLT: 10k devices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How to distribute/manage them?</a:t>
            </a:r>
            <a:endParaRPr lang="en-US" dirty="0" smtClean="0"/>
          </a:p>
          <a:p>
            <a:r>
              <a:rPr lang="en-US" sz="2200" dirty="0" smtClean="0"/>
              <a:t>Independent of RMS species (Resource Management system) – even run without (</a:t>
            </a:r>
            <a:r>
              <a:rPr lang="en-US" sz="2200" dirty="0" err="1" smtClean="0"/>
              <a:t>ssh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Support </a:t>
            </a:r>
            <a:r>
              <a:rPr lang="en-US" sz="2200" dirty="0"/>
              <a:t>different t</a:t>
            </a:r>
            <a:r>
              <a:rPr lang="en-US" sz="2200" dirty="0" smtClean="0"/>
              <a:t>opologies </a:t>
            </a:r>
            <a:r>
              <a:rPr lang="en-US" sz="2200" dirty="0"/>
              <a:t>and  </a:t>
            </a:r>
            <a:r>
              <a:rPr lang="en-US" sz="2200" dirty="0" smtClean="0"/>
              <a:t>process dependencies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Answer: Dynamic Distribution System </a:t>
            </a:r>
            <a:r>
              <a:rPr lang="en-US" b="1" dirty="0">
                <a:solidFill>
                  <a:srgbClr val="000000"/>
                </a:solidFill>
              </a:rPr>
              <a:t>(DDS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sz="2200" dirty="0"/>
              <a:t>An independent set of utilities and interfaces, which provide a dynamic distribution of different user processes by any given </a:t>
            </a:r>
            <a:r>
              <a:rPr lang="en-US" sz="2200" dirty="0" smtClean="0"/>
              <a:t>topology on </a:t>
            </a:r>
            <a:r>
              <a:rPr lang="en-US" sz="2200" dirty="0"/>
              <a:t>any </a:t>
            </a:r>
            <a:r>
              <a:rPr lang="en-US" sz="2200" dirty="0" smtClean="0"/>
              <a:t>RMS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of </a:t>
            </a:r>
            <a:r>
              <a:rPr lang="en-US" dirty="0" err="1" smtClean="0"/>
              <a:t>FairMQ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87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Deployment and management of tasks/processes</a:t>
            </a:r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se any RMS (</a:t>
            </a:r>
            <a:r>
              <a:rPr lang="en-US" dirty="0" err="1" smtClean="0"/>
              <a:t>Slurm</a:t>
            </a:r>
            <a:r>
              <a:rPr lang="en-US" dirty="0" smtClean="0"/>
              <a:t>, Grid Engine, … )</a:t>
            </a:r>
            <a:endParaRPr lang="en-US" dirty="0"/>
          </a:p>
          <a:p>
            <a:r>
              <a:rPr lang="en-US" dirty="0"/>
              <a:t>Secure execution of nodes (watchdog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Support </a:t>
            </a:r>
            <a:r>
              <a:rPr lang="en-US" dirty="0"/>
              <a:t>different topologies </a:t>
            </a:r>
            <a:r>
              <a:rPr lang="en-US" dirty="0" smtClean="0"/>
              <a:t>and task dependencies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upport </a:t>
            </a:r>
            <a:r>
              <a:rPr lang="en-US" dirty="0"/>
              <a:t>a central log </a:t>
            </a:r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88024" y="6042774"/>
            <a:ext cx="3708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https://</a:t>
            </a:r>
            <a:r>
              <a:rPr lang="en-US" sz="1600" dirty="0" err="1">
                <a:solidFill>
                  <a:srgbClr val="000000"/>
                </a:solidFill>
              </a:rPr>
              <a:t>github.com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FairRootGroup</a:t>
            </a:r>
            <a:r>
              <a:rPr lang="en-US" sz="1600" dirty="0">
                <a:solidFill>
                  <a:srgbClr val="000000"/>
                </a:solidFill>
              </a:rPr>
              <a:t>/DDS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Distribution System (DDS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Screen Shot 2014-11-10 at 23.1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61047"/>
            <a:ext cx="3528392" cy="212741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Scientific IT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683568" y="1484784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 smtClean="0"/>
              <a:t>Support FAIR experiments by providing </a:t>
            </a:r>
            <a:br>
              <a:rPr lang="en-US" sz="2000" b="1" dirty="0" smtClean="0"/>
            </a:br>
            <a:r>
              <a:rPr lang="en-US" sz="2000" b="1" dirty="0" smtClean="0"/>
              <a:t>the necessary common infrastructure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FAIR Computing Center (Green IT-Cube)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FAIR Tier 0@GSI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High-Performance Storage System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Shared Compute Cluster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Integration of HPC Systems</a:t>
            </a:r>
            <a:br>
              <a:rPr lang="en-US" sz="2000" dirty="0" smtClean="0"/>
            </a:br>
            <a:r>
              <a:rPr lang="en-US" sz="2000" dirty="0" smtClean="0"/>
              <a:t>of surrounding Universities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Common software packages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Data management for</a:t>
            </a:r>
            <a:br>
              <a:rPr lang="en-US" sz="2000" dirty="0" smtClean="0"/>
            </a:br>
            <a:r>
              <a:rPr lang="en-US" sz="2000" dirty="0" smtClean="0"/>
              <a:t>distributed computing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Simulation, Reconstruction</a:t>
            </a:r>
            <a:br>
              <a:rPr lang="en-US" sz="2000" dirty="0" smtClean="0"/>
            </a:br>
            <a:r>
              <a:rPr lang="en-US" sz="2000" dirty="0" smtClean="0"/>
              <a:t>and Analysis Framework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Support for use of modern</a:t>
            </a:r>
            <a:br>
              <a:rPr lang="en-US" sz="2000" dirty="0" smtClean="0"/>
            </a:br>
            <a:r>
              <a:rPr lang="en-US" sz="2000" dirty="0" smtClean="0"/>
              <a:t>compute architectures</a:t>
            </a:r>
            <a:endParaRPr lang="en-US" sz="2000" dirty="0"/>
          </a:p>
        </p:txBody>
      </p:sp>
      <p:pic>
        <p:nvPicPr>
          <p:cNvPr id="8" name="Bild 2" descr="GSI_8 Reihen Konze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051451" cy="144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00" y="4653136"/>
            <a:ext cx="2598192" cy="1584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51" y="3501380"/>
            <a:ext cx="1025917" cy="215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304" y="3573016"/>
            <a:ext cx="1269195" cy="9354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251" y="3933056"/>
            <a:ext cx="863352" cy="4570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32240" y="5733256"/>
            <a:ext cx="116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FairRoot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051382" y="379623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54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011" y="1527526"/>
            <a:ext cx="6468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Task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task is a single entity of the system.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task can be an executable or a script.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task is defined by a user with a set of props and rules.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Each task will have a dedicated DDS watchdog process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Collection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set of tasks that have to be executed </a:t>
            </a:r>
            <a:br>
              <a:rPr lang="en-US" sz="1800" dirty="0" smtClean="0"/>
            </a:br>
            <a:r>
              <a:rPr lang="en-US" sz="1800" dirty="0" smtClean="0"/>
              <a:t>on the same physical computing node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Group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container for tasks and collections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Only main group can contain other groups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Only group define multiplication factor for all its daughter elements</a:t>
            </a:r>
            <a:endParaRPr lang="en-US" sz="18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DDS Topology Elements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57" y="3057252"/>
            <a:ext cx="3829439" cy="238797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2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GSI Scientific IT is providing some of the major building blocks for FAIR computing</a:t>
            </a:r>
          </a:p>
          <a:p>
            <a:pPr>
              <a:defRPr/>
            </a:pPr>
            <a:r>
              <a:rPr lang="en-US" dirty="0" smtClean="0"/>
              <a:t>Tier 0 Data Center Infrastructure (Green Cube)</a:t>
            </a:r>
            <a:endParaRPr lang="en-US" dirty="0"/>
          </a:p>
          <a:p>
            <a:pPr>
              <a:defRPr/>
            </a:pPr>
            <a:r>
              <a:rPr lang="en-US" dirty="0" smtClean="0"/>
              <a:t>Interfaces to neighboring HPC centers and</a:t>
            </a:r>
            <a:br>
              <a:rPr lang="en-US" dirty="0" smtClean="0"/>
            </a:br>
            <a:r>
              <a:rPr lang="en-US" dirty="0" smtClean="0"/>
              <a:t>international partners</a:t>
            </a:r>
          </a:p>
          <a:p>
            <a:pPr>
              <a:defRPr/>
            </a:pPr>
            <a:r>
              <a:rPr lang="en-US" dirty="0" smtClean="0"/>
              <a:t>Common software framework for FAIR experiments </a:t>
            </a:r>
          </a:p>
          <a:p>
            <a:pPr>
              <a:defRPr/>
            </a:pPr>
            <a:r>
              <a:rPr lang="en-US" dirty="0" smtClean="0"/>
              <a:t>Help with optimization for modern computing architectures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…</a:t>
            </a:r>
            <a:r>
              <a:rPr lang="en-US" dirty="0"/>
              <a:t>a</a:t>
            </a:r>
            <a:r>
              <a:rPr lang="en-US" dirty="0" smtClean="0"/>
              <a:t>ll this in close collaboration with the FAIR experiments and national and international partners</a:t>
            </a: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400" smtClean="0"/>
              <a:t>T. Kollegger | 11.11.2014</a:t>
            </a: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43154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GSI Scientific IT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Scientific IT has 2 departments</a:t>
            </a:r>
          </a:p>
          <a:p>
            <a:pPr>
              <a:defRPr/>
            </a:pPr>
            <a:r>
              <a:rPr lang="en-US" dirty="0" smtClean="0"/>
              <a:t>High Performance Computing</a:t>
            </a:r>
            <a:endParaRPr lang="en-US" dirty="0"/>
          </a:p>
          <a:p>
            <a:pPr marL="457200" lvl="1" indent="0">
              <a:buFontTx/>
              <a:buNone/>
              <a:defRPr/>
            </a:pPr>
            <a:r>
              <a:rPr lang="en-US" dirty="0" smtClean="0"/>
              <a:t>FAIR/GSI campus specific </a:t>
            </a:r>
            <a:br>
              <a:rPr lang="en-US" dirty="0" smtClean="0"/>
            </a:br>
            <a:r>
              <a:rPr lang="en-US" dirty="0" smtClean="0"/>
              <a:t>implementations, e.g. Data Center</a:t>
            </a:r>
          </a:p>
          <a:p>
            <a:pPr>
              <a:defRPr/>
            </a:pPr>
            <a:r>
              <a:rPr lang="en-US" dirty="0" smtClean="0"/>
              <a:t>Experiment Systems</a:t>
            </a:r>
          </a:p>
          <a:p>
            <a:pPr marL="457200" lvl="1" indent="0">
              <a:buFontTx/>
              <a:buNone/>
              <a:defRPr/>
            </a:pPr>
            <a:r>
              <a:rPr lang="en-US" dirty="0" smtClean="0"/>
              <a:t>software frameworks and </a:t>
            </a:r>
            <a:br>
              <a:rPr lang="en-US" dirty="0" smtClean="0"/>
            </a:br>
            <a:r>
              <a:rPr lang="en-US" dirty="0" smtClean="0"/>
              <a:t>development tools for the </a:t>
            </a:r>
            <a:br>
              <a:rPr lang="en-US" dirty="0" smtClean="0"/>
            </a:br>
            <a:r>
              <a:rPr lang="en-US" dirty="0" smtClean="0"/>
              <a:t>FAIR experiments,</a:t>
            </a:r>
            <a:br>
              <a:rPr lang="en-US" dirty="0" smtClean="0"/>
            </a:br>
            <a:r>
              <a:rPr lang="en-US" dirty="0" smtClean="0"/>
              <a:t>interfaces from T0 to the</a:t>
            </a:r>
            <a:br>
              <a:rPr lang="en-US" dirty="0" smtClean="0"/>
            </a:br>
            <a:r>
              <a:rPr lang="en-US" dirty="0" smtClean="0"/>
              <a:t>international partners</a:t>
            </a:r>
          </a:p>
          <a:p>
            <a:pPr marL="0" indent="0">
              <a:buFontTx/>
              <a:buNone/>
              <a:defRPr/>
            </a:pPr>
            <a:endParaRPr lang="en-US" sz="2000" dirty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nb-NO" sz="1400" smtClean="0"/>
              <a:t>T. Kollegger | 11.11.2014</a:t>
            </a:r>
            <a:endParaRPr lang="de-DE" sz="1400"/>
          </a:p>
        </p:txBody>
      </p:sp>
      <p:pic>
        <p:nvPicPr>
          <p:cNvPr id="17412" name="Bil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7687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Data Center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4572000" y="4437112"/>
            <a:ext cx="371991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20" rIns="91439" bIns="45720">
            <a:spAutoFit/>
          </a:bodyPr>
          <a:lstStyle>
            <a:lvl1pPr marL="342900" indent="-3429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 algn="l" eaLnBrk="1" hangingPunct="1"/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6 floors</a:t>
            </a:r>
          </a:p>
          <a:p>
            <a:pPr marL="0" indent="0" algn="l" eaLnBrk="1" hangingPunct="1"/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Space </a:t>
            </a:r>
            <a:r>
              <a:rPr lang="en-US" sz="2000" dirty="0">
                <a:latin typeface="Arial" charset="0"/>
                <a:ea typeface="ヒラギノ角ゴ ProN W6" charset="0"/>
                <a:cs typeface="ヒラギノ角ゴ ProN W6" charset="0"/>
              </a:rPr>
              <a:t>for </a:t>
            </a:r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768 </a:t>
            </a:r>
            <a:r>
              <a:rPr lang="en-US" sz="2000" dirty="0">
                <a:latin typeface="Arial" charset="0"/>
                <a:ea typeface="ヒラギノ角ゴ ProN W6" charset="0"/>
                <a:cs typeface="ヒラギノ角ゴ ProN W6" charset="0"/>
              </a:rPr>
              <a:t>19” racks (2,2m)</a:t>
            </a:r>
          </a:p>
          <a:p>
            <a:pPr marL="0" indent="0" algn="l" eaLnBrk="1" hangingPunct="1"/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Max </a:t>
            </a:r>
            <a:r>
              <a:rPr lang="en-US" sz="2000" dirty="0">
                <a:latin typeface="Arial" charset="0"/>
                <a:ea typeface="ヒラギノ角ゴ ProN W6" charset="0"/>
                <a:cs typeface="ヒラギノ角ゴ ProN W6" charset="0"/>
              </a:rPr>
              <a:t>cooling power </a:t>
            </a:r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12 MW</a:t>
            </a:r>
          </a:p>
          <a:p>
            <a:pPr marL="0" indent="0" eaLnBrk="1" hangingPunct="1"/>
            <a:r>
              <a:rPr lang="en-US" sz="2000" dirty="0">
                <a:latin typeface="Arial" charset="0"/>
                <a:ea typeface="ヒラギノ角ゴ ProN W6" charset="0"/>
                <a:cs typeface="ヒラギノ角ゴ ProN W6" charset="0"/>
              </a:rPr>
              <a:t>4 MW cooling (baseline</a:t>
            </a:r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)</a:t>
            </a:r>
            <a:endParaRPr lang="en-US" sz="2000" dirty="0">
              <a:latin typeface="Arial" charset="0"/>
              <a:ea typeface="ヒラギノ角ゴ ProN W6" charset="0"/>
              <a:cs typeface="ヒラギノ角ゴ ProN W6" charset="0"/>
            </a:endParaRPr>
          </a:p>
          <a:p>
            <a:pPr marL="0" indent="0" algn="l" eaLnBrk="1" hangingPunct="1"/>
            <a:r>
              <a:rPr lang="en-US" sz="2000" dirty="0">
                <a:latin typeface="Arial" charset="0"/>
                <a:ea typeface="ヒラギノ角ゴ ProN W6" charset="0"/>
                <a:cs typeface="ヒラギノ角ゴ ProN W6" charset="0"/>
              </a:rPr>
              <a:t>Fully redundant (N+1</a:t>
            </a:r>
            <a:r>
              <a:rPr lang="en-US" sz="2000" dirty="0" smtClean="0">
                <a:latin typeface="Arial" charset="0"/>
                <a:ea typeface="ヒラギノ角ゴ ProN W6" charset="0"/>
                <a:cs typeface="ヒラギノ角ゴ ProN W6" charset="0"/>
              </a:rPr>
              <a:t>)</a:t>
            </a:r>
            <a:endParaRPr lang="en-US" sz="2000" dirty="0" smtClean="0">
              <a:latin typeface="Arial" charset="0"/>
              <a:ea typeface="ヒラギノ角ゴ ProN W6" charset="0"/>
              <a:cs typeface="ヒラギノ角ゴ ProN W6" charset="0"/>
            </a:endParaRPr>
          </a:p>
        </p:txBody>
      </p:sp>
      <p:pic>
        <p:nvPicPr>
          <p:cNvPr id="7" name="Bild 2" descr="GSI_8 Reihen Konze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069947" cy="28571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1484784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common data center</a:t>
            </a:r>
            <a:br>
              <a:rPr lang="en-US" sz="2000" dirty="0" smtClean="0"/>
            </a:br>
            <a:r>
              <a:rPr lang="en-US" sz="2000" dirty="0" smtClean="0"/>
              <a:t>for FAIR (Green-IT Cube)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ow Cap.-Exp.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Lop Op.-Exp. (PUE </a:t>
            </a:r>
            <a:r>
              <a:rPr lang="en-US" sz="2000" dirty="0"/>
              <a:t>&lt;</a:t>
            </a:r>
            <a:r>
              <a:rPr lang="en-US" sz="2000" dirty="0" smtClean="0"/>
              <a:t>1.07</a:t>
            </a:r>
            <a:r>
              <a:rPr lang="en-US" sz="2000" dirty="0" smtClean="0"/>
              <a:t>)</a:t>
            </a:r>
            <a:endParaRPr lang="en-US" sz="2000" dirty="0" smtClean="0"/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5350"/>
          <a:stretch>
            <a:fillRect/>
          </a:stretch>
        </p:blipFill>
        <p:spPr>
          <a:xfrm>
            <a:off x="485546" y="4365104"/>
            <a:ext cx="2880320" cy="1708898"/>
          </a:xfrm>
        </p:spPr>
      </p:pic>
      <p:sp>
        <p:nvSpPr>
          <p:cNvPr id="3" name="TextBox 2"/>
          <p:cNvSpPr txBox="1"/>
          <p:nvPr/>
        </p:nvSpPr>
        <p:spPr>
          <a:xfrm>
            <a:off x="1043608" y="6073551"/>
            <a:ext cx="1761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MiniCube</a:t>
            </a:r>
            <a:r>
              <a:rPr lang="en-US" sz="1400" dirty="0" smtClean="0"/>
              <a:t> Prototype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85546" y="4365104"/>
            <a:ext cx="2880320" cy="20162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7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Data Center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Construction has</a:t>
            </a:r>
            <a:br>
              <a:rPr lang="en-US" dirty="0" smtClean="0"/>
            </a:br>
            <a:r>
              <a:rPr lang="en-US" dirty="0" smtClean="0"/>
              <a:t>started</a:t>
            </a:r>
          </a:p>
          <a:p>
            <a:r>
              <a:rPr lang="en-US" dirty="0" smtClean="0"/>
              <a:t>Currently </a:t>
            </a:r>
            <a:br>
              <a:rPr lang="en-US" dirty="0" smtClean="0"/>
            </a:br>
            <a:r>
              <a:rPr lang="en-US" dirty="0" smtClean="0"/>
              <a:t>infrastructure</a:t>
            </a:r>
            <a:br>
              <a:rPr lang="en-US" dirty="0" smtClean="0"/>
            </a:br>
            <a:r>
              <a:rPr lang="en-US" dirty="0" smtClean="0"/>
              <a:t>preparation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Completion foreseen</a:t>
            </a:r>
          </a:p>
          <a:p>
            <a:pPr marL="0" indent="0">
              <a:buNone/>
            </a:pPr>
            <a:r>
              <a:rPr lang="en-US" dirty="0" smtClean="0"/>
              <a:t>for end of Q3/2015</a:t>
            </a:r>
            <a:endParaRPr lang="en-US" dirty="0"/>
          </a:p>
          <a:p>
            <a:r>
              <a:rPr lang="en-US" dirty="0" smtClean="0"/>
              <a:t>Scientific IT systems</a:t>
            </a:r>
            <a:br>
              <a:rPr lang="en-US" dirty="0" smtClean="0"/>
            </a:br>
            <a:r>
              <a:rPr lang="en-US" dirty="0" smtClean="0"/>
              <a:t>will move </a:t>
            </a:r>
            <a:r>
              <a:rPr lang="en-US" dirty="0" smtClean="0"/>
              <a:t>to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Green IT-Cube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grpSp>
        <p:nvGrpSpPr>
          <p:cNvPr id="6" name="Gruppieren 1"/>
          <p:cNvGrpSpPr>
            <a:grpSpLocks/>
          </p:cNvGrpSpPr>
          <p:nvPr/>
        </p:nvGrpSpPr>
        <p:grpSpPr bwMode="auto">
          <a:xfrm>
            <a:off x="3851920" y="1412776"/>
            <a:ext cx="4453061" cy="3024336"/>
            <a:chOff x="366253" y="452438"/>
            <a:chExt cx="8535986" cy="6095999"/>
          </a:xfrm>
        </p:grpSpPr>
        <p:pic>
          <p:nvPicPr>
            <p:cNvPr id="7" name="Picture 31" descr="FAI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53" y="452438"/>
              <a:ext cx="8535986" cy="609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2140037" y="3511551"/>
              <a:ext cx="2602952" cy="1185989"/>
              <a:chOff x="620" y="2482"/>
              <a:chExt cx="2124" cy="791"/>
            </a:xfrm>
          </p:grpSpPr>
          <p:sp>
            <p:nvSpPr>
              <p:cNvPr id="31" name="Oval 25"/>
              <p:cNvSpPr>
                <a:spLocks noChangeArrowheads="1"/>
              </p:cNvSpPr>
              <p:nvPr/>
            </p:nvSpPr>
            <p:spPr bwMode="auto">
              <a:xfrm>
                <a:off x="2427" y="2482"/>
                <a:ext cx="317" cy="317"/>
              </a:xfrm>
              <a:prstGeom prst="ellipse">
                <a:avLst/>
              </a:prstGeom>
              <a:solidFill>
                <a:srgbClr val="E62B06">
                  <a:alpha val="47058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2" name="Line 27"/>
              <p:cNvSpPr>
                <a:spLocks noChangeShapeType="1"/>
              </p:cNvSpPr>
              <p:nvPr/>
            </p:nvSpPr>
            <p:spPr bwMode="auto">
              <a:xfrm flipV="1">
                <a:off x="1395" y="2704"/>
                <a:ext cx="1032" cy="362"/>
              </a:xfrm>
              <a:prstGeom prst="line">
                <a:avLst/>
              </a:prstGeom>
              <a:noFill/>
              <a:ln w="9525">
                <a:solidFill>
                  <a:srgbClr val="00004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 Box 26"/>
              <p:cNvSpPr txBox="1">
                <a:spLocks noChangeArrowheads="1"/>
              </p:cNvSpPr>
              <p:nvPr/>
            </p:nvSpPr>
            <p:spPr bwMode="auto">
              <a:xfrm>
                <a:off x="620" y="2951"/>
                <a:ext cx="938" cy="32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1400" b="1">
                    <a:solidFill>
                      <a:srgbClr val="000000"/>
                    </a:solidFill>
                    <a:latin typeface="Calibri" charset="0"/>
                  </a:rPr>
                  <a:t>PANDA</a:t>
                </a:r>
                <a:endParaRPr lang="en-GB" sz="1400" b="1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5641520" y="2584457"/>
              <a:ext cx="2414589" cy="782639"/>
              <a:chOff x="3323" y="1343"/>
              <a:chExt cx="1521" cy="493"/>
            </a:xfrm>
          </p:grpSpPr>
          <p:sp>
            <p:nvSpPr>
              <p:cNvPr id="29" name="Oval 10"/>
              <p:cNvSpPr>
                <a:spLocks noChangeArrowheads="1"/>
              </p:cNvSpPr>
              <p:nvPr/>
            </p:nvSpPr>
            <p:spPr bwMode="auto">
              <a:xfrm>
                <a:off x="3323" y="1343"/>
                <a:ext cx="317" cy="363"/>
              </a:xfrm>
              <a:prstGeom prst="ellipse">
                <a:avLst/>
              </a:prstGeom>
              <a:solidFill>
                <a:srgbClr val="E62B06">
                  <a:alpha val="47058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30" name="Text Box 11"/>
              <p:cNvSpPr txBox="1">
                <a:spLocks noChangeArrowheads="1"/>
              </p:cNvSpPr>
              <p:nvPr/>
            </p:nvSpPr>
            <p:spPr bwMode="auto">
              <a:xfrm>
                <a:off x="3599" y="1500"/>
                <a:ext cx="1245" cy="33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1600" b="1">
                    <a:solidFill>
                      <a:srgbClr val="000000"/>
                    </a:solidFill>
                    <a:latin typeface="Calibri" charset="0"/>
                  </a:rPr>
                  <a:t>CBM/HADES</a:t>
                </a:r>
                <a:endParaRPr lang="en-GB" sz="1600" b="1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3736517" y="4494216"/>
              <a:ext cx="3929063" cy="1185864"/>
              <a:chOff x="2123" y="2546"/>
              <a:chExt cx="2475" cy="747"/>
            </a:xfrm>
          </p:grpSpPr>
          <p:grpSp>
            <p:nvGrpSpPr>
              <p:cNvPr id="23" name="Group 21"/>
              <p:cNvGrpSpPr>
                <a:grpSpLocks/>
              </p:cNvGrpSpPr>
              <p:nvPr/>
            </p:nvGrpSpPr>
            <p:grpSpPr bwMode="auto">
              <a:xfrm>
                <a:off x="2757" y="2546"/>
                <a:ext cx="1841" cy="347"/>
                <a:chOff x="2880" y="3066"/>
                <a:chExt cx="1841" cy="347"/>
              </a:xfrm>
            </p:grpSpPr>
            <p:sp>
              <p:nvSpPr>
                <p:cNvPr id="26" name="Oval 18"/>
                <p:cNvSpPr>
                  <a:spLocks noChangeArrowheads="1"/>
                </p:cNvSpPr>
                <p:nvPr/>
              </p:nvSpPr>
              <p:spPr bwMode="auto">
                <a:xfrm>
                  <a:off x="2880" y="3066"/>
                  <a:ext cx="317" cy="317"/>
                </a:xfrm>
                <a:prstGeom prst="ellipse">
                  <a:avLst/>
                </a:prstGeom>
                <a:solidFill>
                  <a:srgbClr val="E62B06">
                    <a:alpha val="47058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61" y="3076"/>
                  <a:ext cx="860" cy="33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de-DE" sz="1600" b="1">
                      <a:solidFill>
                        <a:srgbClr val="000000"/>
                      </a:solidFill>
                      <a:latin typeface="Calibri" charset="0"/>
                    </a:rPr>
                    <a:t>NuSTAR</a:t>
                  </a:r>
                  <a:endParaRPr lang="en-GB" sz="1600" b="1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197" y="3211"/>
                  <a:ext cx="755" cy="38"/>
                </a:xfrm>
                <a:prstGeom prst="line">
                  <a:avLst/>
                </a:prstGeom>
                <a:noFill/>
                <a:ln w="9525">
                  <a:solidFill>
                    <a:srgbClr val="00004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Oval 32"/>
              <p:cNvSpPr>
                <a:spLocks noChangeArrowheads="1"/>
              </p:cNvSpPr>
              <p:nvPr/>
            </p:nvSpPr>
            <p:spPr bwMode="auto">
              <a:xfrm>
                <a:off x="2123" y="2751"/>
                <a:ext cx="603" cy="542"/>
              </a:xfrm>
              <a:prstGeom prst="ellipse">
                <a:avLst/>
              </a:prstGeom>
              <a:solidFill>
                <a:srgbClr val="E62B06">
                  <a:alpha val="47058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/>
            </p:nvSpPr>
            <p:spPr bwMode="auto">
              <a:xfrm flipH="1">
                <a:off x="2740" y="2691"/>
                <a:ext cx="1148" cy="354"/>
              </a:xfrm>
              <a:prstGeom prst="line">
                <a:avLst/>
              </a:prstGeom>
              <a:noFill/>
              <a:ln w="9525">
                <a:solidFill>
                  <a:srgbClr val="000047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4693776" y="1073149"/>
              <a:ext cx="3408362" cy="3160708"/>
              <a:chOff x="2726" y="391"/>
              <a:chExt cx="2147" cy="1991"/>
            </a:xfrm>
          </p:grpSpPr>
          <p:grpSp>
            <p:nvGrpSpPr>
              <p:cNvPr id="16" name="Group 17"/>
              <p:cNvGrpSpPr>
                <a:grpSpLocks/>
              </p:cNvGrpSpPr>
              <p:nvPr/>
            </p:nvGrpSpPr>
            <p:grpSpPr bwMode="auto">
              <a:xfrm>
                <a:off x="2726" y="2001"/>
                <a:ext cx="1791" cy="381"/>
                <a:chOff x="2744" y="2523"/>
                <a:chExt cx="1791" cy="381"/>
              </a:xfrm>
            </p:grpSpPr>
            <p:sp>
              <p:nvSpPr>
                <p:cNvPr id="2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061" y="2659"/>
                  <a:ext cx="953" cy="45"/>
                </a:xfrm>
                <a:prstGeom prst="line">
                  <a:avLst/>
                </a:prstGeom>
                <a:noFill/>
                <a:ln w="9525">
                  <a:solidFill>
                    <a:srgbClr val="00004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889" y="2567"/>
                  <a:ext cx="646" cy="337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de-DE" sz="1600" b="1" dirty="0">
                      <a:solidFill>
                        <a:srgbClr val="000000"/>
                      </a:solidFill>
                      <a:latin typeface="Calibri" charset="0"/>
                    </a:rPr>
                    <a:t>APPA</a:t>
                  </a:r>
                  <a:endParaRPr lang="en-GB" sz="1600" b="1" dirty="0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  <p:sp>
              <p:nvSpPr>
                <p:cNvPr id="22" name="Oval 16"/>
                <p:cNvSpPr>
                  <a:spLocks noChangeArrowheads="1"/>
                </p:cNvSpPr>
                <p:nvPr/>
              </p:nvSpPr>
              <p:spPr bwMode="auto">
                <a:xfrm>
                  <a:off x="2744" y="2523"/>
                  <a:ext cx="317" cy="317"/>
                </a:xfrm>
                <a:prstGeom prst="ellipse">
                  <a:avLst/>
                </a:prstGeom>
                <a:solidFill>
                  <a:srgbClr val="E62B06">
                    <a:alpha val="47058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</p:grpSp>
          <p:grpSp>
            <p:nvGrpSpPr>
              <p:cNvPr id="17" name="Group 40"/>
              <p:cNvGrpSpPr>
                <a:grpSpLocks/>
              </p:cNvGrpSpPr>
              <p:nvPr/>
            </p:nvGrpSpPr>
            <p:grpSpPr bwMode="auto">
              <a:xfrm>
                <a:off x="3935" y="391"/>
                <a:ext cx="938" cy="1758"/>
                <a:chOff x="3935" y="391"/>
                <a:chExt cx="938" cy="1758"/>
              </a:xfrm>
            </p:grpSpPr>
            <p:sp>
              <p:nvSpPr>
                <p:cNvPr id="18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935" y="708"/>
                  <a:ext cx="780" cy="1441"/>
                </a:xfrm>
                <a:prstGeom prst="line">
                  <a:avLst/>
                </a:prstGeom>
                <a:noFill/>
                <a:ln w="9525">
                  <a:solidFill>
                    <a:srgbClr val="000046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39"/>
                <p:cNvSpPr>
                  <a:spLocks noChangeArrowheads="1"/>
                </p:cNvSpPr>
                <p:nvPr/>
              </p:nvSpPr>
              <p:spPr bwMode="auto">
                <a:xfrm>
                  <a:off x="4556" y="391"/>
                  <a:ext cx="317" cy="317"/>
                </a:xfrm>
                <a:prstGeom prst="ellipse">
                  <a:avLst/>
                </a:prstGeom>
                <a:solidFill>
                  <a:srgbClr val="E62B06">
                    <a:alpha val="47058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latin typeface="Calibri" charset="0"/>
                  </a:endParaRPr>
                </a:p>
              </p:txBody>
            </p:sp>
          </p:grpSp>
        </p:grpSp>
        <p:grpSp>
          <p:nvGrpSpPr>
            <p:cNvPr id="12" name="Gruppieren 30"/>
            <p:cNvGrpSpPr>
              <a:grpSpLocks/>
            </p:cNvGrpSpPr>
            <p:nvPr/>
          </p:nvGrpSpPr>
          <p:grpSpPr bwMode="auto">
            <a:xfrm>
              <a:off x="1608529" y="3479478"/>
              <a:ext cx="1153510" cy="891817"/>
              <a:chOff x="1618290" y="3789040"/>
              <a:chExt cx="1153510" cy="891817"/>
            </a:xfrm>
          </p:grpSpPr>
          <p:cxnSp>
            <p:nvCxnSpPr>
              <p:cNvPr id="14" name="Gerade Verbindung mit Pfeil 9"/>
              <p:cNvCxnSpPr/>
              <p:nvPr/>
            </p:nvCxnSpPr>
            <p:spPr>
              <a:xfrm flipV="1">
                <a:off x="1618290" y="4148314"/>
                <a:ext cx="721418" cy="532543"/>
              </a:xfrm>
              <a:prstGeom prst="straightConnector1">
                <a:avLst/>
              </a:prstGeom>
              <a:ln w="762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Würfel 10"/>
              <p:cNvSpPr/>
              <p:nvPr/>
            </p:nvSpPr>
            <p:spPr>
              <a:xfrm>
                <a:off x="2339752" y="3789040"/>
                <a:ext cx="432048" cy="360040"/>
              </a:xfrm>
              <a:prstGeom prst="cube">
                <a:avLst/>
              </a:prstGeom>
              <a:scene3d>
                <a:camera prst="isometricTopUp">
                  <a:rot lat="20338334" lon="12654284" rev="9100884"/>
                </a:camera>
                <a:lightRig rig="sunset" dir="t"/>
              </a:scene3d>
              <a:sp3d prstMaterial="flat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6" name="Bild 2" descr="GSI_8 Reihen Konze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01008"/>
            <a:ext cx="112829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2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Computing Concept 2009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228184" y="1844824"/>
            <a:ext cx="2093778" cy="1583432"/>
            <a:chOff x="1258888" y="1628775"/>
            <a:chExt cx="6661150" cy="5040313"/>
          </a:xfrm>
        </p:grpSpPr>
        <p:sp>
          <p:nvSpPr>
            <p:cNvPr id="6" name="Ellipse 18"/>
            <p:cNvSpPr/>
            <p:nvPr/>
          </p:nvSpPr>
          <p:spPr>
            <a:xfrm>
              <a:off x="3169571" y="2805467"/>
              <a:ext cx="2953994" cy="290620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424238"/>
              <a:ext cx="1271588" cy="149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5" y="3897313"/>
              <a:ext cx="1687513" cy="5492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363" y="5311775"/>
              <a:ext cx="1347787" cy="5508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713" y="3687763"/>
              <a:ext cx="760412" cy="968375"/>
            </a:xfrm>
            <a:prstGeom prst="rect">
              <a:avLst/>
            </a:prstGeom>
            <a:noFill/>
            <a:ln w="127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e 30"/>
            <p:cNvSpPr/>
            <p:nvPr/>
          </p:nvSpPr>
          <p:spPr>
            <a:xfrm>
              <a:off x="2039830" y="2224842"/>
              <a:ext cx="5127047" cy="3931567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12" name="Picture 4" descr="flagge-deutschla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938" y="2027238"/>
              <a:ext cx="639762" cy="43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englan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138" y="2711450"/>
              <a:ext cx="641350" cy="46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russland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350837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rumaenien"/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4533900"/>
              <a:ext cx="639762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flagge-spanien"/>
            <p:cNvPicPr preferRelativeResize="0"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413" y="538797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schweden"/>
            <p:cNvPicPr preferRelativeResize="0"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6015038"/>
              <a:ext cx="641350" cy="425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flagge_indien_001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624205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PolenFlagge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838" y="6242050"/>
              <a:ext cx="611187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oesterreich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25" y="5900738"/>
              <a:ext cx="641350" cy="427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frankreich_flagge"/>
            <p:cNvPicPr preferRelativeResize="0"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5216525"/>
              <a:ext cx="641350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5" descr="flagge_griechenland_001"/>
            <p:cNvPicPr preferRelativeResize="0"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275" y="441960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19_flagge_finland"/>
            <p:cNvPicPr preferRelativeResize="0"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275" y="3394075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lowenien"/>
            <p:cNvPicPr preferRelativeResize="0"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0" y="265430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slowakei"/>
            <p:cNvPicPr preferRelativeResize="0"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25" y="1912938"/>
              <a:ext cx="641350" cy="427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flagge_china_001"/>
            <p:cNvPicPr preferRelativeResize="0"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275" y="1628775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3" descr="flagge_italien_"/>
            <p:cNvPicPr preferRelativeResize="0"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3" y="168592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3" descr="uni-ffm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2492375"/>
              <a:ext cx="131445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24128" y="4005064"/>
            <a:ext cx="3013905" cy="187220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3568" y="1412776"/>
            <a:ext cx="5211683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total for full FAIR</a:t>
            </a:r>
          </a:p>
          <a:p>
            <a:r>
              <a:rPr lang="en-US" dirty="0" smtClean="0"/>
              <a:t>FAIR Tier 0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300.000 CPU-cores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35 </a:t>
            </a:r>
            <a:r>
              <a:rPr lang="en-US" sz="2000" dirty="0" err="1" smtClean="0"/>
              <a:t>PByte</a:t>
            </a:r>
            <a:r>
              <a:rPr lang="en-US" sz="2000" dirty="0" smtClean="0"/>
              <a:t>/year Online-Storage (HDD)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30 </a:t>
            </a:r>
            <a:r>
              <a:rPr lang="en-US" sz="2000" dirty="0" err="1" smtClean="0"/>
              <a:t>Pbyte</a:t>
            </a:r>
            <a:r>
              <a:rPr lang="en-US" sz="2000" dirty="0" smtClean="0"/>
              <a:t>/year Permanent-Storage (Tape)</a:t>
            </a:r>
          </a:p>
          <a:p>
            <a:r>
              <a:rPr lang="en-US" dirty="0" smtClean="0"/>
              <a:t>Comparable resources in FAIR</a:t>
            </a:r>
            <a:br>
              <a:rPr lang="en-US" dirty="0" smtClean="0"/>
            </a:br>
            <a:r>
              <a:rPr lang="en-US" dirty="0" smtClean="0"/>
              <a:t>partner countries</a:t>
            </a:r>
          </a:p>
          <a:p>
            <a:r>
              <a:rPr lang="en-US" sz="2000" dirty="0" smtClean="0"/>
              <a:t> </a:t>
            </a:r>
          </a:p>
          <a:p>
            <a:r>
              <a:rPr lang="en-US" b="1" dirty="0" smtClean="0"/>
              <a:t>Key Points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Few big, highly efficient</a:t>
            </a:r>
            <a:br>
              <a:rPr lang="en-US" dirty="0" smtClean="0"/>
            </a:br>
            <a:r>
              <a:rPr lang="en-US" dirty="0" smtClean="0"/>
              <a:t>data centers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Further partner connected </a:t>
            </a:r>
            <a:br>
              <a:rPr lang="en-US" dirty="0" smtClean="0"/>
            </a:br>
            <a:r>
              <a:rPr lang="en-US" dirty="0" smtClean="0"/>
              <a:t>via regional federations</a:t>
            </a:r>
          </a:p>
        </p:txBody>
      </p:sp>
    </p:spTree>
    <p:extLst>
      <p:ext uri="{BB962C8B-B14F-4D97-AF65-F5344CB8AC3E}">
        <p14:creationId xmlns:p14="http://schemas.microsoft.com/office/powerpoint/2010/main" val="408420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TeraLink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T. Kollegger | 11.11.2014</a:t>
            </a:r>
            <a:endParaRPr lang="de-DE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512850" y="1844824"/>
            <a:ext cx="1809112" cy="1368152"/>
            <a:chOff x="1258888" y="1628775"/>
            <a:chExt cx="6661150" cy="5040313"/>
          </a:xfrm>
        </p:grpSpPr>
        <p:sp>
          <p:nvSpPr>
            <p:cNvPr id="6" name="Ellipse 18"/>
            <p:cNvSpPr/>
            <p:nvPr/>
          </p:nvSpPr>
          <p:spPr>
            <a:xfrm>
              <a:off x="3169571" y="2805467"/>
              <a:ext cx="2953994" cy="2906209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424238"/>
              <a:ext cx="1271588" cy="1493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5" y="3897313"/>
              <a:ext cx="1687513" cy="54927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6363" y="5311775"/>
              <a:ext cx="1347787" cy="5508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6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713" y="3687763"/>
              <a:ext cx="760412" cy="968375"/>
            </a:xfrm>
            <a:prstGeom prst="rect">
              <a:avLst/>
            </a:prstGeom>
            <a:noFill/>
            <a:ln w="127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Ellipse 30"/>
            <p:cNvSpPr/>
            <p:nvPr/>
          </p:nvSpPr>
          <p:spPr>
            <a:xfrm>
              <a:off x="2039830" y="2224842"/>
              <a:ext cx="5127047" cy="3931567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12" name="Picture 4" descr="flagge-deutschla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938" y="2027238"/>
              <a:ext cx="639762" cy="43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englan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138" y="2711450"/>
              <a:ext cx="641350" cy="46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russland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350837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 descr="rumaenien"/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4533900"/>
              <a:ext cx="639762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flagge-spanien"/>
            <p:cNvPicPr preferRelativeResize="0"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413" y="538797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schweden"/>
            <p:cNvPicPr preferRelativeResize="0"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6015038"/>
              <a:ext cx="641350" cy="425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flagge_indien_001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624205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PolenFlagge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838" y="6242050"/>
              <a:ext cx="611187" cy="42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oesterreich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25" y="5900738"/>
              <a:ext cx="641350" cy="427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frankreich_flagge"/>
            <p:cNvPicPr preferRelativeResize="0"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5216525"/>
              <a:ext cx="641350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5" descr="flagge_griechenland_001"/>
            <p:cNvPicPr preferRelativeResize="0"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275" y="441960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19_flagge_finland"/>
            <p:cNvPicPr preferRelativeResize="0"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275" y="3394075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lowenien"/>
            <p:cNvPicPr preferRelativeResize="0"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0" y="2654300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slowakei"/>
            <p:cNvPicPr preferRelativeResize="0"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25" y="1912938"/>
              <a:ext cx="641350" cy="427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flagge_china_001"/>
            <p:cNvPicPr preferRelativeResize="0"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275" y="1628775"/>
              <a:ext cx="639763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3" descr="flagge_italien_"/>
            <p:cNvPicPr preferRelativeResize="0"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3" y="1685925"/>
              <a:ext cx="639762" cy="427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3" descr="uni-ffm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2492375"/>
              <a:ext cx="1314450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object 3"/>
          <p:cNvSpPr txBox="1"/>
          <p:nvPr/>
        </p:nvSpPr>
        <p:spPr>
          <a:xfrm>
            <a:off x="868680" y="1576314"/>
            <a:ext cx="125730" cy="151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80" dirty="0">
                <a:latin typeface="Times New Roman"/>
                <a:cs typeface="Times New Roman"/>
              </a:rPr>
              <a:t>●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" name="object 4"/>
          <p:cNvSpPr txBox="1"/>
          <p:nvPr/>
        </p:nvSpPr>
        <p:spPr>
          <a:xfrm>
            <a:off x="691346" y="1537506"/>
            <a:ext cx="6904990" cy="955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0960">
              <a:lnSpc>
                <a:spcPts val="2460"/>
              </a:lnSpc>
            </a:pPr>
            <a:r>
              <a:rPr spc="-10" dirty="0">
                <a:latin typeface="Arial"/>
                <a:cs typeface="Arial"/>
              </a:rPr>
              <a:t>B</a:t>
            </a:r>
            <a:r>
              <a:rPr spc="-15" dirty="0">
                <a:latin typeface="Arial"/>
                <a:cs typeface="Arial"/>
              </a:rPr>
              <a:t>uild</a:t>
            </a:r>
            <a:r>
              <a:rPr spc="-5" dirty="0">
                <a:latin typeface="Arial"/>
                <a:cs typeface="Arial"/>
              </a:rPr>
              <a:t>i</a:t>
            </a:r>
            <a:r>
              <a:rPr spc="-20" dirty="0">
                <a:latin typeface="Arial"/>
                <a:cs typeface="Arial"/>
              </a:rPr>
              <a:t>n</a:t>
            </a:r>
            <a:r>
              <a:rPr spc="-15" dirty="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H</a:t>
            </a:r>
            <a:r>
              <a:rPr spc="-25" dirty="0">
                <a:latin typeface="Arial"/>
                <a:cs typeface="Arial"/>
              </a:rPr>
              <a:t>P</a:t>
            </a:r>
            <a:r>
              <a:rPr dirty="0">
                <a:latin typeface="Arial"/>
                <a:cs typeface="Arial"/>
              </a:rPr>
              <a:t>C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</a:t>
            </a:r>
            <a:r>
              <a:rPr spc="-15" dirty="0">
                <a:latin typeface="Arial"/>
                <a:cs typeface="Arial"/>
              </a:rPr>
              <a:t>o</a:t>
            </a:r>
            <a:r>
              <a:rPr spc="-20" dirty="0">
                <a:latin typeface="Arial"/>
                <a:cs typeface="Arial"/>
              </a:rPr>
              <a:t>u</a:t>
            </a:r>
            <a:r>
              <a:rPr spc="-5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er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cl</a:t>
            </a:r>
            <a:r>
              <a:rPr spc="-20" dirty="0">
                <a:latin typeface="Arial"/>
                <a:cs typeface="Arial"/>
              </a:rPr>
              <a:t>u</a:t>
            </a:r>
            <a:r>
              <a:rPr spc="-5" dirty="0">
                <a:latin typeface="Arial"/>
                <a:cs typeface="Arial"/>
              </a:rPr>
              <a:t>s</a:t>
            </a:r>
            <a:r>
              <a:rPr dirty="0">
                <a:latin typeface="Arial"/>
                <a:cs typeface="Arial"/>
              </a:rPr>
              <a:t>t</a:t>
            </a:r>
            <a:r>
              <a:rPr spc="-5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</a:t>
            </a:r>
            <a:r>
              <a:rPr spc="-20" dirty="0">
                <a:latin typeface="Arial"/>
                <a:cs typeface="Arial"/>
              </a:rPr>
              <a:t>L</a:t>
            </a:r>
            <a:r>
              <a:rPr spc="-5" dirty="0">
                <a:latin typeface="Arial"/>
                <a:cs typeface="Arial"/>
              </a:rPr>
              <a:t>N</a:t>
            </a:r>
            <a:r>
              <a:rPr spc="-10" dirty="0">
                <a:latin typeface="Arial"/>
                <a:cs typeface="Arial"/>
              </a:rPr>
              <a:t>E</a:t>
            </a:r>
            <a:r>
              <a:rPr spc="-15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) </a:t>
            </a:r>
            <a:r>
              <a:rPr spc="-5" dirty="0">
                <a:latin typeface="Arial"/>
                <a:cs typeface="Arial"/>
              </a:rPr>
              <a:t>f</a:t>
            </a:r>
            <a:r>
              <a:rPr spc="-20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</a:t>
            </a:r>
            <a:r>
              <a:rPr spc="-5" dirty="0">
                <a:latin typeface="Arial"/>
                <a:cs typeface="Arial"/>
              </a:rPr>
              <a:t> t</a:t>
            </a:r>
            <a:r>
              <a:rPr spc="-20" dirty="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e </a:t>
            </a:r>
            <a:r>
              <a:rPr spc="-170" dirty="0">
                <a:latin typeface="Arial"/>
                <a:cs typeface="Arial"/>
              </a:rPr>
              <a:t>T</a:t>
            </a:r>
            <a:r>
              <a:rPr spc="-5" dirty="0">
                <a:latin typeface="Arial"/>
                <a:cs typeface="Arial"/>
              </a:rPr>
              <a:t>e</a:t>
            </a:r>
            <a:r>
              <a:rPr spc="-10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a</a:t>
            </a:r>
            <a:r>
              <a:rPr spc="-15" dirty="0">
                <a:latin typeface="Arial"/>
                <a:cs typeface="Arial"/>
              </a:rPr>
              <a:t>Lin</a:t>
            </a:r>
            <a:r>
              <a:rPr dirty="0">
                <a:latin typeface="Arial"/>
                <a:cs typeface="Arial"/>
              </a:rPr>
              <a:t>k 12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1</a:t>
            </a:r>
            <a:r>
              <a:rPr dirty="0">
                <a:latin typeface="Arial"/>
                <a:cs typeface="Arial"/>
              </a:rPr>
              <a:t>0 </a:t>
            </a:r>
            <a:r>
              <a:rPr spc="-35" dirty="0">
                <a:latin typeface="Arial"/>
                <a:cs typeface="Arial"/>
              </a:rPr>
              <a:t>G</a:t>
            </a:r>
            <a:r>
              <a:rPr spc="-15" dirty="0">
                <a:latin typeface="Arial"/>
                <a:cs typeface="Arial"/>
              </a:rPr>
              <a:t>bi</a:t>
            </a:r>
            <a:r>
              <a:rPr spc="-10" dirty="0">
                <a:latin typeface="Arial"/>
                <a:cs typeface="Arial"/>
              </a:rPr>
              <a:t>t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t</a:t>
            </a:r>
            <a:r>
              <a:rPr spc="-20" dirty="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e</a:t>
            </a:r>
            <a:r>
              <a:rPr spc="-10" dirty="0">
                <a:latin typeface="Arial"/>
                <a:cs typeface="Arial"/>
              </a:rPr>
              <a:t>r</a:t>
            </a:r>
            <a:r>
              <a:rPr spc="-2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et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=</a:t>
            </a:r>
            <a:r>
              <a:rPr spc="-15" dirty="0">
                <a:latin typeface="Arial"/>
                <a:cs typeface="Arial"/>
              </a:rPr>
              <a:t>&gt;</a:t>
            </a:r>
            <a:r>
              <a:rPr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lu</a:t>
            </a:r>
            <a:r>
              <a:rPr spc="-5" dirty="0">
                <a:latin typeface="Arial"/>
                <a:cs typeface="Arial"/>
              </a:rPr>
              <a:t>st</a:t>
            </a:r>
            <a:r>
              <a:rPr spc="-10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e </a:t>
            </a:r>
            <a:r>
              <a:rPr spc="-5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B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lo</a:t>
            </a:r>
            <a:r>
              <a:rPr dirty="0">
                <a:latin typeface="Arial"/>
                <a:cs typeface="Arial"/>
              </a:rPr>
              <a:t>a</a:t>
            </a:r>
            <a:r>
              <a:rPr spc="-20" dirty="0">
                <a:latin typeface="Arial"/>
                <a:cs typeface="Arial"/>
              </a:rPr>
              <a:t>d</a:t>
            </a:r>
            <a:r>
              <a:rPr spc="-15" dirty="0">
                <a:latin typeface="Arial"/>
                <a:cs typeface="Arial"/>
              </a:rPr>
              <a:t>b</a:t>
            </a:r>
            <a:r>
              <a:rPr spc="-5" dirty="0">
                <a:latin typeface="Arial"/>
                <a:cs typeface="Arial"/>
              </a:rPr>
              <a:t>a</a:t>
            </a:r>
            <a:r>
              <a:rPr spc="-15" dirty="0">
                <a:latin typeface="Arial"/>
                <a:cs typeface="Arial"/>
              </a:rPr>
              <a:t>la</a:t>
            </a:r>
            <a:r>
              <a:rPr spc="-20" dirty="0">
                <a:latin typeface="Arial"/>
                <a:cs typeface="Arial"/>
              </a:rPr>
              <a:t>n</a:t>
            </a:r>
            <a:r>
              <a:rPr spc="-5" dirty="0">
                <a:latin typeface="Arial"/>
                <a:cs typeface="Arial"/>
              </a:rPr>
              <a:t>c</a:t>
            </a:r>
            <a:r>
              <a:rPr spc="-15" dirty="0">
                <a:latin typeface="Arial"/>
                <a:cs typeface="Arial"/>
              </a:rPr>
              <a:t>ing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5"/>
          <p:cNvSpPr/>
          <p:nvPr/>
        </p:nvSpPr>
        <p:spPr>
          <a:xfrm>
            <a:off x="719957" y="2708920"/>
            <a:ext cx="5508227" cy="30279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7"/>
          <p:cNvSpPr txBox="1"/>
          <p:nvPr/>
        </p:nvSpPr>
        <p:spPr>
          <a:xfrm>
            <a:off x="985411" y="3284984"/>
            <a:ext cx="229044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1</a:t>
            </a:r>
            <a:r>
              <a:rPr sz="2200" dirty="0">
                <a:latin typeface="Arial"/>
                <a:cs typeface="Arial"/>
              </a:rPr>
              <a:t>2</a:t>
            </a:r>
            <a:r>
              <a:rPr sz="2200" spc="-5" dirty="0">
                <a:latin typeface="Arial"/>
                <a:cs typeface="Arial"/>
              </a:rPr>
              <a:t>0</a:t>
            </a:r>
            <a:r>
              <a:rPr sz="2200" spc="-35" dirty="0">
                <a:latin typeface="Arial"/>
                <a:cs typeface="Arial"/>
              </a:rPr>
              <a:t>G</a:t>
            </a:r>
            <a:r>
              <a:rPr sz="2200" spc="-15" dirty="0">
                <a:latin typeface="Arial"/>
                <a:cs typeface="Arial"/>
              </a:rPr>
              <a:t>bi</a:t>
            </a:r>
            <a:r>
              <a:rPr sz="2200" spc="-10" dirty="0">
                <a:latin typeface="Arial"/>
                <a:cs typeface="Arial"/>
              </a:rPr>
              <a:t>t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spc="-15" dirty="0">
                <a:latin typeface="Arial"/>
                <a:cs typeface="Arial"/>
              </a:rPr>
              <a:t>=&gt;</a:t>
            </a:r>
            <a:r>
              <a:rPr sz="2200" spc="-10" dirty="0">
                <a:latin typeface="Arial"/>
                <a:cs typeface="Arial"/>
              </a:rPr>
              <a:t> </a:t>
            </a:r>
            <a:r>
              <a:rPr sz="2200" spc="-15" dirty="0">
                <a:latin typeface="Arial"/>
                <a:cs typeface="Arial"/>
              </a:rPr>
              <a:t>lu</a:t>
            </a:r>
            <a:r>
              <a:rPr sz="2200" spc="-5" dirty="0">
                <a:latin typeface="Arial"/>
                <a:cs typeface="Arial"/>
              </a:rPr>
              <a:t>s</a:t>
            </a:r>
            <a:r>
              <a:rPr sz="2200" dirty="0">
                <a:latin typeface="Arial"/>
                <a:cs typeface="Arial"/>
              </a:rPr>
              <a:t>t</a:t>
            </a:r>
            <a:r>
              <a:rPr sz="2200" spc="-10" dirty="0">
                <a:latin typeface="Arial"/>
                <a:cs typeface="Arial"/>
              </a:rPr>
              <a:t>r</a:t>
            </a:r>
            <a:r>
              <a:rPr sz="2200" dirty="0">
                <a:latin typeface="Arial"/>
                <a:cs typeface="Arial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0267736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1453</Words>
  <Application>Microsoft Macintosh PowerPoint</Application>
  <PresentationFormat>On-screen Show (4:3)</PresentationFormat>
  <Paragraphs>350</Paragraphs>
  <Slides>41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Leere Präsentation</vt:lpstr>
      <vt:lpstr>Office Theme</vt:lpstr>
      <vt:lpstr>Photo Editor Photo</vt:lpstr>
      <vt:lpstr>GSI Scientific IT for FAIR</vt:lpstr>
      <vt:lpstr>FAIR Computing </vt:lpstr>
      <vt:lpstr>FAIR Experiments </vt:lpstr>
      <vt:lpstr>GSI Scientific IT </vt:lpstr>
      <vt:lpstr>GSI Scientific IT </vt:lpstr>
      <vt:lpstr>FAIR Data Center </vt:lpstr>
      <vt:lpstr>FAIR Data Center </vt:lpstr>
      <vt:lpstr>FAIR Computing Concept 2009 </vt:lpstr>
      <vt:lpstr>TeraLink </vt:lpstr>
      <vt:lpstr>TeraLink </vt:lpstr>
      <vt:lpstr>FairRoot </vt:lpstr>
      <vt:lpstr>FairRoot </vt:lpstr>
      <vt:lpstr>New Developments in 2014 </vt:lpstr>
      <vt:lpstr>FairRoot </vt:lpstr>
      <vt:lpstr>A new partner: ALICE </vt:lpstr>
      <vt:lpstr>ALICE Upgrade Requirements </vt:lpstr>
      <vt:lpstr>ALICE Upgrade Strategy </vt:lpstr>
      <vt:lpstr>ALICE O2 System from the Letter of Intent </vt:lpstr>
      <vt:lpstr>ALICE and FAIR: Why? </vt:lpstr>
      <vt:lpstr>ALICE and FAIR:  Why? </vt:lpstr>
      <vt:lpstr>ALICE and FAIR: What? </vt:lpstr>
      <vt:lpstr>FairRoot and ALFA </vt:lpstr>
      <vt:lpstr>FairMQ </vt:lpstr>
      <vt:lpstr>FairMQ </vt:lpstr>
      <vt:lpstr>FairMQ Transport Library: ØMQ </vt:lpstr>
      <vt:lpstr>ØMQ Connection Patterns </vt:lpstr>
      <vt:lpstr>Alternative Transport: nanomsg </vt:lpstr>
      <vt:lpstr>FairMQ Abstract Transport Layer </vt:lpstr>
      <vt:lpstr>Tests on the GSI test cluster</vt:lpstr>
      <vt:lpstr>FLP Network load</vt:lpstr>
      <vt:lpstr>FLP CPU load</vt:lpstr>
      <vt:lpstr>EPN CPU load</vt:lpstr>
      <vt:lpstr>EPN Network load</vt:lpstr>
      <vt:lpstr>Cluster load</vt:lpstr>
      <vt:lpstr>Running the Zero MQ performance test on the DAQ test cluster </vt:lpstr>
      <vt:lpstr>Data Serialization Formats  </vt:lpstr>
      <vt:lpstr>Data Serialization Formats  </vt:lpstr>
      <vt:lpstr>Deployment of FairMQ </vt:lpstr>
      <vt:lpstr>Dynamic Distribution System (DDS) </vt:lpstr>
      <vt:lpstr>DDS Topology Elements </vt:lpstr>
      <vt:lpstr>Summary </vt:lpstr>
    </vt:vector>
  </TitlesOfParts>
  <Manager/>
  <Company>GSI Helmholtzzentrum für Schwerionenforschung GmbH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Thorsten Kollegger</dc:creator>
  <cp:keywords/>
  <dc:description/>
  <cp:lastModifiedBy>Thorsten Kollegger</cp:lastModifiedBy>
  <cp:revision>319</cp:revision>
  <dcterms:created xsi:type="dcterms:W3CDTF">2006-05-04T10:03:59Z</dcterms:created>
  <dcterms:modified xsi:type="dcterms:W3CDTF">2014-11-11T08:32:21Z</dcterms:modified>
  <cp:category/>
</cp:coreProperties>
</file>