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63" r:id="rId2"/>
    <p:sldId id="330" r:id="rId3"/>
    <p:sldId id="333" r:id="rId4"/>
    <p:sldId id="335" r:id="rId5"/>
    <p:sldId id="336" r:id="rId6"/>
    <p:sldId id="345" r:id="rId7"/>
    <p:sldId id="349" r:id="rId8"/>
    <p:sldId id="346" r:id="rId9"/>
    <p:sldId id="283" r:id="rId10"/>
    <p:sldId id="341" r:id="rId11"/>
    <p:sldId id="342" r:id="rId12"/>
    <p:sldId id="343" r:id="rId13"/>
    <p:sldId id="344" r:id="rId14"/>
    <p:sldId id="347" r:id="rId15"/>
    <p:sldId id="348" r:id="rId16"/>
    <p:sldId id="291" r:id="rId17"/>
    <p:sldId id="273" r:id="rId18"/>
    <p:sldId id="274" r:id="rId19"/>
    <p:sldId id="275" r:id="rId20"/>
    <p:sldId id="297" r:id="rId21"/>
    <p:sldId id="298" r:id="rId22"/>
    <p:sldId id="299" r:id="rId23"/>
    <p:sldId id="300" r:id="rId24"/>
    <p:sldId id="276" r:id="rId25"/>
    <p:sldId id="278" r:id="rId26"/>
    <p:sldId id="369" r:id="rId27"/>
    <p:sldId id="363" r:id="rId28"/>
    <p:sldId id="289" r:id="rId29"/>
    <p:sldId id="272" r:id="rId30"/>
    <p:sldId id="392" r:id="rId31"/>
    <p:sldId id="370" r:id="rId32"/>
    <p:sldId id="371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  <p:sldId id="385" r:id="rId44"/>
    <p:sldId id="386" r:id="rId45"/>
    <p:sldId id="387" r:id="rId46"/>
    <p:sldId id="389" r:id="rId47"/>
    <p:sldId id="390" r:id="rId48"/>
    <p:sldId id="391" r:id="rId49"/>
    <p:sldId id="393" r:id="rId50"/>
    <p:sldId id="307" r:id="rId51"/>
    <p:sldId id="309" r:id="rId52"/>
    <p:sldId id="290" r:id="rId53"/>
    <p:sldId id="287" r:id="rId54"/>
    <p:sldId id="310" r:id="rId55"/>
    <p:sldId id="311" r:id="rId56"/>
    <p:sldId id="312" r:id="rId57"/>
    <p:sldId id="329" r:id="rId58"/>
    <p:sldId id="314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4" r:id="rId70"/>
    <p:sldId id="365" r:id="rId71"/>
    <p:sldId id="366" r:id="rId72"/>
    <p:sldId id="367" r:id="rId73"/>
    <p:sldId id="368" r:id="rId74"/>
    <p:sldId id="394" r:id="rId75"/>
    <p:sldId id="395" r:id="rId76"/>
    <p:sldId id="396" r:id="rId77"/>
    <p:sldId id="318" r:id="rId78"/>
    <p:sldId id="338" r:id="rId79"/>
    <p:sldId id="315" r:id="rId80"/>
    <p:sldId id="316" r:id="rId81"/>
    <p:sldId id="317" r:id="rId82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B5A"/>
    <a:srgbClr val="DCF0C6"/>
    <a:srgbClr val="FFEBAB"/>
    <a:srgbClr val="3136FF"/>
    <a:srgbClr val="BBE0E3"/>
    <a:srgbClr val="DCDCDC"/>
    <a:srgbClr val="DBEDFF"/>
    <a:srgbClr val="8D8F94"/>
    <a:srgbClr val="515355"/>
    <a:srgbClr val="3A6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82122" autoAdjust="0"/>
  </p:normalViewPr>
  <p:slideViewPr>
    <p:cSldViewPr>
      <p:cViewPr varScale="1">
        <p:scale>
          <a:sx n="145" d="100"/>
          <a:sy n="145" d="100"/>
        </p:scale>
        <p:origin x="-336" y="-96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BD4CAD-8F8A-4058-9B05-1B2390AB2EC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872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1412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548"/>
            <a:ext cx="5435600" cy="445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92B8FC-7748-402F-93AD-E4B758DDD9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875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405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028" eaLnBrk="0" hangingPunct="0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028" eaLnBrk="0" hangingPunct="0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028" eaLnBrk="0" hangingPunct="0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B067EB42-8BBA-4D4F-AC8B-723E11E2325D}" type="slidenum">
              <a:rPr lang="de-DE" altLang="zh-CN"/>
              <a:pPr eaLnBrk="1" hangingPunct="1"/>
              <a:t>28</a:t>
            </a:fld>
            <a:endParaRPr lang="de-DE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028" eaLnBrk="0" hangingPunct="0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257" indent="-228257"/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7126B-BE82-478A-BCE8-4D3D0C94241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rgbClr val="005B82"/>
              </a:solidFill>
              <a:ea typeface="ＭＳ Ｐゴシック" charset="-128"/>
            </a:endParaRPr>
          </a:p>
        </p:txBody>
      </p:sp>
      <p:sp>
        <p:nvSpPr>
          <p:cNvPr id="3103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04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5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6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23" name="Text Box 51"/>
          <p:cNvSpPr txBox="1">
            <a:spLocks noChangeArrowheads="1"/>
          </p:cNvSpPr>
          <p:nvPr userDrawn="1"/>
        </p:nvSpPr>
        <p:spPr bwMode="auto">
          <a:xfrm>
            <a:off x="719138" y="5048250"/>
            <a:ext cx="3810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fld id="{586F53E7-1F83-4E1F-818E-07A90382E93B}" type="datetime4">
              <a:rPr lang="de-DE" sz="1400">
                <a:solidFill>
                  <a:srgbClr val="F4F4F4"/>
                </a:solidFill>
                <a:ea typeface="ＭＳ Ｐゴシック" charset="-128"/>
              </a:rPr>
              <a:pPr>
                <a:spcBef>
                  <a:spcPct val="50000"/>
                </a:spcBef>
              </a:pPr>
              <a:t>November 10, 2014</a:t>
            </a:fld>
            <a:endParaRPr lang="de-DE" sz="1400">
              <a:solidFill>
                <a:srgbClr val="F4F4F4"/>
              </a:solidFill>
              <a:ea typeface="ＭＳ Ｐゴシック" charset="-128"/>
            </a:endParaRPr>
          </a:p>
        </p:txBody>
      </p:sp>
      <p:pic>
        <p:nvPicPr>
          <p:cNvPr id="3126" name="Picture 54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  <p:sp>
        <p:nvSpPr>
          <p:cNvPr id="3128" name="Text Box 56"/>
          <p:cNvSpPr txBox="1">
            <a:spLocks noChangeArrowheads="1"/>
          </p:cNvSpPr>
          <p:nvPr userDrawn="1"/>
        </p:nvSpPr>
        <p:spPr bwMode="auto">
          <a:xfrm rot="-5400000">
            <a:off x="-1079500" y="933450"/>
            <a:ext cx="2476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642910" y="357166"/>
          <a:ext cx="2674992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58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57166"/>
                        <a:ext cx="2674992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160" y="76328"/>
            <a:ext cx="8395200" cy="10657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>
          <a:xfrm>
            <a:off x="216000" y="6551248"/>
            <a:ext cx="1903680" cy="305312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>
          <a:xfrm>
            <a:off x="3841921" y="6551248"/>
            <a:ext cx="5303520" cy="305312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>
          <a:xfrm>
            <a:off x="8216640" y="6551248"/>
            <a:ext cx="924480" cy="305312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fld id="{432EA377-EC26-4D2A-A6F7-781A8D33325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925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/>
        </p:nvCxnSpPr>
        <p:spPr>
          <a:xfrm>
            <a:off x="287338" y="1439863"/>
            <a:ext cx="8064500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8000" y="620688"/>
            <a:ext cx="8064000" cy="72000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88000" y="1555200"/>
            <a:ext cx="8064000" cy="482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0" indent="0">
              <a:spcBef>
                <a:spcPts val="2000"/>
              </a:spcBef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723900" indent="-368300">
              <a:buFont typeface="Verdana" pitchFamily="34" charset="0"/>
              <a:buChar char="&gt;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0" indent="0">
              <a:spcBef>
                <a:spcPts val="1600"/>
              </a:spcBef>
              <a:buFontTx/>
              <a:buNone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723900" indent="-368300">
              <a:buFont typeface="Verdana" pitchFamily="34" charset="0"/>
              <a:buChar char="&gt;"/>
              <a:defRPr sz="1600">
                <a:solidFill>
                  <a:schemeClr val="tx1"/>
                </a:solidFill>
                <a:latin typeface="Verdana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8CC973-3D70-4FBE-8FF4-3A96D10BE052}" type="datetime1">
              <a:rPr lang="de-DE" smtClean="0"/>
              <a:pPr/>
              <a:t>10.11.14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Jette Schumann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62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anf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87338" y="1439863"/>
            <a:ext cx="8064500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8000" y="620688"/>
            <a:ext cx="8064000" cy="72000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95536" y="1556792"/>
            <a:ext cx="8064000" cy="482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4800">
                <a:solidFill>
                  <a:schemeClr val="tx1"/>
                </a:solidFill>
                <a:latin typeface="Verdana" pitchFamily="34" charset="0"/>
              </a:defRPr>
            </a:lvl1pPr>
            <a:lvl2pPr marL="0" indent="0">
              <a:spcBef>
                <a:spcPts val="2000"/>
              </a:spcBef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723900" indent="-368300">
              <a:buFont typeface="Verdana" pitchFamily="34" charset="0"/>
              <a:buChar char="&gt;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0" indent="0">
              <a:spcBef>
                <a:spcPts val="1600"/>
              </a:spcBef>
              <a:buFontTx/>
              <a:buNone/>
              <a:defRPr sz="1600" baseline="0">
                <a:solidFill>
                  <a:schemeClr val="tx1"/>
                </a:solidFill>
                <a:latin typeface="Verdana" pitchFamily="34" charset="0"/>
              </a:defRPr>
            </a:lvl4pPr>
            <a:lvl5pPr marL="723900" indent="-368300">
              <a:buFont typeface="Verdana" pitchFamily="34" charset="0"/>
              <a:buChar char="&gt;"/>
              <a:defRPr sz="1600">
                <a:solidFill>
                  <a:schemeClr val="tx1"/>
                </a:solidFill>
                <a:latin typeface="Verdana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 hasCustomPrompt="1"/>
          </p:nvPr>
        </p:nvSpPr>
        <p:spPr>
          <a:xfrm>
            <a:off x="395288" y="6453188"/>
            <a:ext cx="8064500" cy="215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</a:t>
            </a:r>
            <a:r>
              <a:rPr lang="de-DE" dirty="0" err="1" smtClean="0"/>
              <a:t>bearbeitenZweite</a:t>
            </a:r>
            <a:r>
              <a:rPr lang="de-DE" dirty="0" smtClean="0"/>
              <a:t>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1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0D8D38-FF3D-4100-81A7-009901E451BC}" type="datetime1">
              <a:rPr lang="de-DE" smtClean="0"/>
              <a:pPr/>
              <a:t>10.11.14</a:t>
            </a:fld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Jette Schumann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42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image" Target="../media/image2.png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48" y="71414"/>
            <a:ext cx="6643734" cy="5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08"/>
            <a:ext cx="7772400" cy="50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pic>
        <p:nvPicPr>
          <p:cNvPr id="1094" name="Picture 70" descr="Logo_FZ_Jülich_NEU_rgb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539750" y="6477000"/>
            <a:ext cx="777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fld id="{BD801DE1-14FA-4832-8C83-29B11DD43F9E}" type="datetime4">
              <a:rPr lang="de-DE" sz="1000">
                <a:solidFill>
                  <a:srgbClr val="005B82"/>
                </a:solidFill>
              </a:rPr>
              <a:pPr/>
              <a:t>November 10, 2014</a:t>
            </a:fld>
            <a:endParaRPr lang="de-DE" sz="1000" dirty="0">
              <a:solidFill>
                <a:srgbClr val="005B82"/>
              </a:solidFill>
            </a:endParaRPr>
          </a:p>
        </p:txBody>
      </p:sp>
      <p:sp>
        <p:nvSpPr>
          <p:cNvPr id="1096" name="Text Box 72"/>
          <p:cNvSpPr txBox="1">
            <a:spLocks noChangeArrowheads="1"/>
          </p:cNvSpPr>
          <p:nvPr/>
        </p:nvSpPr>
        <p:spPr bwMode="auto">
          <a:xfrm>
            <a:off x="8328025" y="6477000"/>
            <a:ext cx="565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5B82"/>
                </a:solidFill>
              </a:rPr>
              <a:t>Folie </a:t>
            </a:r>
            <a:fld id="{F540E0C8-EA85-4EB4-B9EB-180779D59F0A}" type="slidenum">
              <a:rPr lang="de-DE" sz="1000">
                <a:solidFill>
                  <a:srgbClr val="005B82"/>
                </a:solidFill>
              </a:rPr>
              <a:pPr/>
              <a:t>‹Nr.›</a:t>
            </a:fld>
            <a:endParaRPr lang="de-DE" sz="1000">
              <a:solidFill>
                <a:srgbClr val="005B82"/>
              </a:solidFill>
            </a:endParaRPr>
          </a:p>
        </p:txBody>
      </p: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4000496" y="6500834"/>
            <a:ext cx="115576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 dirty="0" smtClean="0">
                <a:solidFill>
                  <a:srgbClr val="005B82"/>
                </a:solidFill>
              </a:rPr>
              <a:t>Tobias Stockmanns </a:t>
            </a:r>
            <a:endParaRPr lang="de-DE" sz="1000" dirty="0">
              <a:solidFill>
                <a:srgbClr val="005B82"/>
              </a:solidFill>
            </a:endParaRPr>
          </a:p>
        </p:txBody>
      </p:sp>
      <p:graphicFrame>
        <p:nvGraphicFramePr>
          <p:cNvPr id="203777" name="Object 1"/>
          <p:cNvGraphicFramePr>
            <a:graphicFrameLocks noChangeAspect="1"/>
          </p:cNvGraphicFramePr>
          <p:nvPr/>
        </p:nvGraphicFramePr>
        <p:xfrm>
          <a:off x="7572396" y="6072206"/>
          <a:ext cx="143986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82" name="Bitmap" r:id="rId18" imgW="1905266" imgH="457143" progId="PBrush">
                  <p:embed/>
                </p:oleObj>
              </mc:Choice>
              <mc:Fallback>
                <p:oleObj name="Bitmap" r:id="rId18" imgW="1905266" imgH="457143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6072206"/>
                        <a:ext cx="1439862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35.emf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Relationship Id="rId3" Type="http://schemas.openxmlformats.org/officeDocument/2006/relationships/slide" Target="slide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hyperlink" Target="http://www.fz-juelich.de/ias/jsc/nvlab" TargetMode="External"/><Relationship Id="rId1" Type="http://schemas.openxmlformats.org/officeDocument/2006/relationships/slideLayout" Target="../slideLayouts/slideLayout2.xml"/><Relationship Id="rId2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2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The PANDA Experiment</a:t>
            </a:r>
            <a:endParaRPr lang="en-US" sz="4400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313127" y="4995863"/>
            <a:ext cx="1830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4F4F4"/>
                </a:solidFill>
              </a:rPr>
              <a:t>| </a:t>
            </a:r>
            <a:r>
              <a:rPr lang="de-DE" sz="1400" dirty="0" smtClean="0">
                <a:solidFill>
                  <a:srgbClr val="F4F4F4"/>
                </a:solidFill>
              </a:rPr>
              <a:t>Tobias Stockmanns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Digi</a:t>
            </a:r>
            <a:r>
              <a:rPr lang="de-DE" dirty="0" smtClean="0"/>
              <a:t> Data </a:t>
            </a:r>
            <a:r>
              <a:rPr lang="de-DE" dirty="0" err="1" smtClean="0"/>
              <a:t>randomized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6" name="Picture 2" descr="C:\Users\Tobias Stockmanns\Documents\Vorträge\PANDA-Meeting\2011-11_TimeOrderedSim\DigiPixelMix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5009"/>
            <a:ext cx="8486924" cy="475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771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Digi</a:t>
            </a:r>
            <a:r>
              <a:rPr lang="de-DE" dirty="0" smtClean="0"/>
              <a:t> Data Stream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156176" y="583017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Digi</a:t>
            </a:r>
            <a:r>
              <a:rPr lang="de-DE" dirty="0" smtClean="0"/>
              <a:t> Index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6948264" y="1508268"/>
            <a:ext cx="1800200" cy="912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Same </a:t>
            </a:r>
            <a:r>
              <a:rPr lang="de-DE" dirty="0" err="1" smtClean="0"/>
              <a:t>color</a:t>
            </a:r>
            <a:r>
              <a:rPr lang="de-DE" dirty="0" smtClean="0"/>
              <a:t> = same </a:t>
            </a:r>
            <a:r>
              <a:rPr lang="de-DE" dirty="0" err="1" smtClean="0"/>
              <a:t>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Digi</a:t>
            </a:r>
            <a:r>
              <a:rPr lang="de-DE" dirty="0" smtClean="0"/>
              <a:t> Data </a:t>
            </a:r>
            <a:r>
              <a:rPr lang="de-DE" dirty="0" err="1" smtClean="0"/>
              <a:t>randomized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7" name="Picture 3" descr="C:\Users\Tobias Stockmanns\Documents\Vorträge\PANDA-Meeting\2011-11_TimeOrderedSim\VerlaufUnSor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5" y="1134468"/>
            <a:ext cx="7147723" cy="48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771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TimeStamp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Digi</a:t>
            </a:r>
            <a:r>
              <a:rPr lang="de-DE" dirty="0" smtClean="0"/>
              <a:t> </a:t>
            </a:r>
            <a:r>
              <a:rPr lang="de-DE" dirty="0" err="1" smtClean="0"/>
              <a:t>vs</a:t>
            </a:r>
            <a:r>
              <a:rPr lang="de-DE" dirty="0" smtClean="0"/>
              <a:t> Index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444208" y="56673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Digi</a:t>
            </a:r>
            <a:r>
              <a:rPr lang="de-DE" dirty="0" smtClean="0"/>
              <a:t> Index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353341" y="2415218"/>
            <a:ext cx="18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Time </a:t>
            </a:r>
            <a:r>
              <a:rPr lang="de-DE" dirty="0" err="1" smtClean="0"/>
              <a:t>Stamp</a:t>
            </a:r>
            <a:r>
              <a:rPr lang="de-DE" dirty="0" smtClean="0"/>
              <a:t> [</a:t>
            </a:r>
            <a:r>
              <a:rPr lang="de-DE" dirty="0" err="1" smtClean="0"/>
              <a:t>ns</a:t>
            </a:r>
            <a:r>
              <a:rPr lang="de-DE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6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Digi</a:t>
            </a:r>
            <a:r>
              <a:rPr lang="de-DE" dirty="0" smtClean="0"/>
              <a:t> Data </a:t>
            </a:r>
            <a:r>
              <a:rPr lang="de-DE" dirty="0" err="1" smtClean="0"/>
              <a:t>Sorted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6" name="Picture 2" descr="C:\Users\Tobias Stockmanns\Documents\Vorträge\PANDA-Meeting\2011-11_TimeOrderedSim\DigiPixelMix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5009"/>
            <a:ext cx="8486924" cy="475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4" name="Picture 2" descr="C:\Users\Tobias Stockmanns\Documents\Vorträge\PANDA-Meeting\2011-11_TimeOrderedSim\DigiPixelSor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342908" cy="47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771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Digi</a:t>
            </a:r>
            <a:r>
              <a:rPr lang="de-DE" dirty="0" smtClean="0"/>
              <a:t> Data Stream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156176" y="583017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Digi</a:t>
            </a:r>
            <a:r>
              <a:rPr lang="de-DE" dirty="0" smtClean="0"/>
              <a:t> Index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6948264" y="1508268"/>
            <a:ext cx="1800200" cy="912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Same </a:t>
            </a:r>
            <a:r>
              <a:rPr lang="de-DE" dirty="0" err="1" smtClean="0"/>
              <a:t>color</a:t>
            </a:r>
            <a:r>
              <a:rPr lang="de-DE" dirty="0" smtClean="0"/>
              <a:t> = same </a:t>
            </a:r>
            <a:r>
              <a:rPr lang="de-DE" dirty="0" err="1" smtClean="0"/>
              <a:t>event</a:t>
            </a:r>
            <a:endParaRPr lang="en-US" dirty="0"/>
          </a:p>
        </p:txBody>
      </p:sp>
      <p:pic>
        <p:nvPicPr>
          <p:cNvPr id="207875" name="Picture 3" descr="C:\Users\Tobias Stockmanns\Documents\Vorträge\PANDA-Meeting\2011-11_TimeOrderedSim\ZoomInMix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64" y="995084"/>
            <a:ext cx="4859136" cy="32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7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Digi</a:t>
            </a:r>
            <a:r>
              <a:rPr lang="de-DE" dirty="0" smtClean="0"/>
              <a:t> Data </a:t>
            </a:r>
            <a:r>
              <a:rPr lang="de-DE" dirty="0" err="1" smtClean="0"/>
              <a:t>Sorted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7" name="Picture 3" descr="C:\Users\Tobias Stockmanns\Documents\Vorträge\PANDA-Meeting\2011-11_TimeOrderedSim\VerlaufUnSor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5" y="1134468"/>
            <a:ext cx="7147723" cy="48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44208" y="56673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Digi</a:t>
            </a:r>
            <a:r>
              <a:rPr lang="de-DE" dirty="0" smtClean="0"/>
              <a:t> Index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353341" y="2415218"/>
            <a:ext cx="18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Time </a:t>
            </a:r>
            <a:r>
              <a:rPr lang="de-DE" dirty="0" err="1" smtClean="0"/>
              <a:t>Stamp</a:t>
            </a:r>
            <a:r>
              <a:rPr lang="de-DE" dirty="0" smtClean="0"/>
              <a:t> [</a:t>
            </a:r>
            <a:r>
              <a:rPr lang="de-DE" dirty="0" err="1" smtClean="0"/>
              <a:t>ns</a:t>
            </a:r>
            <a:r>
              <a:rPr lang="de-DE" dirty="0" smtClean="0"/>
              <a:t>]</a:t>
            </a:r>
            <a:endParaRPr lang="en-US" dirty="0"/>
          </a:p>
        </p:txBody>
      </p:sp>
      <p:pic>
        <p:nvPicPr>
          <p:cNvPr id="208898" name="Picture 2" descr="C:\Users\Tobias Stockmanns\Documents\Vorträge\PANDA-Meeting\2011-11_TimeOrderedSim\VerlaufSorted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00" y="1134000"/>
            <a:ext cx="7150515" cy="48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771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TimeStamp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Digi</a:t>
            </a:r>
            <a:r>
              <a:rPr lang="de-DE" dirty="0" smtClean="0"/>
              <a:t> </a:t>
            </a:r>
            <a:r>
              <a:rPr lang="de-DE" dirty="0" err="1" smtClean="0"/>
              <a:t>vs</a:t>
            </a:r>
            <a:r>
              <a:rPr lang="de-DE" dirty="0" smtClean="0"/>
              <a:t> Index after </a:t>
            </a:r>
            <a:r>
              <a:rPr lang="de-DE" dirty="0" err="1" smtClean="0"/>
              <a:t>sorting</a:t>
            </a:r>
            <a:endParaRPr lang="en-US" dirty="0"/>
          </a:p>
        </p:txBody>
      </p:sp>
      <p:pic>
        <p:nvPicPr>
          <p:cNvPr id="208899" name="Picture 3" descr="C:\Users\Tobias Stockmanns\Documents\Vorträge\PANDA-Meeting\2011-11_TimeOrderedSim\VerlaufSortedZo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22" y="1265009"/>
            <a:ext cx="5826174" cy="39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1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1274400"/>
            <a:ext cx="7428548" cy="43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PANDA – </a:t>
            </a:r>
            <a:r>
              <a:rPr lang="de-DE" dirty="0" smtClean="0"/>
              <a:t>Event Simulation</a:t>
            </a:r>
            <a:endParaRPr lang="en-US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r="23657"/>
          <a:stretch/>
        </p:blipFill>
        <p:spPr bwMode="auto">
          <a:xfrm>
            <a:off x="755576" y="620688"/>
            <a:ext cx="3168352" cy="32486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feld 4"/>
          <p:cNvSpPr txBox="1"/>
          <p:nvPr/>
        </p:nvSpPr>
        <p:spPr>
          <a:xfrm>
            <a:off x="647575" y="-885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   </a:t>
            </a:r>
            <a:endParaRPr lang="en-US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Display</a:t>
            </a:r>
            <a:endParaRPr lang="en-US" dirty="0"/>
          </a:p>
        </p:txBody>
      </p:sp>
      <p:pic>
        <p:nvPicPr>
          <p:cNvPr id="6" name="Inhaltsplatzhalter 5" descr="TimeGap_eventDisplay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119" r="20932" b="119"/>
          <a:stretch/>
        </p:blipFill>
        <p:spPr>
          <a:xfrm>
            <a:off x="1331640" y="1000108"/>
            <a:ext cx="4596571" cy="5019692"/>
          </a:xfrm>
        </p:spPr>
      </p:pic>
      <p:sp>
        <p:nvSpPr>
          <p:cNvPr id="3" name="Textfeld 2"/>
          <p:cNvSpPr txBox="1"/>
          <p:nvPr/>
        </p:nvSpPr>
        <p:spPr>
          <a:xfrm>
            <a:off x="6141972" y="1700808"/>
            <a:ext cx="2941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Event selected by MVD</a:t>
            </a:r>
            <a:br>
              <a:rPr lang="en-US" sz="1400" dirty="0" smtClean="0"/>
            </a:br>
            <a:r>
              <a:rPr lang="en-US" sz="1400" dirty="0" smtClean="0"/>
              <a:t>via time gap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STT hits matching to MVD time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64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smtClean="0"/>
              <a:t>Event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14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packaging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8173342" cy="501969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Select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packages</a:t>
            </a:r>
            <a:r>
              <a:rPr lang="de-DE" sz="2000" dirty="0" smtClean="0"/>
              <a:t> </a:t>
            </a:r>
            <a:r>
              <a:rPr lang="de-DE" sz="2000" dirty="0" err="1" smtClean="0"/>
              <a:t>according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time </a:t>
            </a:r>
            <a:r>
              <a:rPr lang="de-DE" sz="2000" dirty="0" err="1" smtClean="0"/>
              <a:t>gaps</a:t>
            </a:r>
            <a:r>
              <a:rPr lang="de-DE" sz="2000" dirty="0" smtClean="0"/>
              <a:t>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digi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clusters</a:t>
            </a:r>
            <a:endParaRPr lang="de-DE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Works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 err="1" smtClean="0"/>
              <a:t>well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detectors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precise</a:t>
            </a:r>
            <a:r>
              <a:rPr lang="de-DE" sz="2000" dirty="0" smtClean="0"/>
              <a:t> time </a:t>
            </a:r>
            <a:r>
              <a:rPr lang="de-DE" sz="2000" dirty="0" err="1" smtClean="0"/>
              <a:t>measurement</a:t>
            </a:r>
            <a:endParaRPr lang="de-DE" sz="2000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2" y="2564904"/>
            <a:ext cx="8083350" cy="331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3568" y="212356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: GEM </a:t>
            </a:r>
            <a:r>
              <a:rPr lang="de-DE" dirty="0" err="1" smtClean="0"/>
              <a:t>Digis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956288" y="2600364"/>
            <a:ext cx="11337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MC </a:t>
            </a:r>
            <a:r>
              <a:rPr lang="de-DE" dirty="0" err="1" smtClean="0"/>
              <a:t>Truth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920347" y="4241969"/>
            <a:ext cx="11977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Packages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Karabowitcz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1202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GEM Tracking Efficiency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87% for primaries with |p|&gt;1GeV/c</a:t>
            </a:r>
            <a:r>
              <a:rPr lang="en-US" dirty="0" smtClean="0"/>
              <a:t>,</a:t>
            </a:r>
            <a:endParaRPr lang="de-DE" dirty="0"/>
          </a:p>
          <a:p>
            <a:r>
              <a:rPr lang="en-US" dirty="0"/>
              <a:t>compared to ~95% in event-based </a:t>
            </a:r>
            <a:r>
              <a:rPr lang="en-US" dirty="0" smtClean="0"/>
              <a:t>reconstruction</a:t>
            </a:r>
            <a:endParaRPr lang="de-DE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318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4" y="2845693"/>
            <a:ext cx="318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845693"/>
            <a:ext cx="318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Karabowitcz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762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GEM Event Building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tracks</a:t>
            </a:r>
            <a:r>
              <a:rPr lang="de-DE" dirty="0"/>
              <a:t>’ </a:t>
            </a:r>
            <a:r>
              <a:rPr lang="de-DE" dirty="0" smtClean="0"/>
              <a:t>start-time</a:t>
            </a:r>
            <a:endParaRPr lang="de-DE" dirty="0"/>
          </a:p>
          <a:p>
            <a:pPr marL="177800" indent="-177800">
              <a:spcAft>
                <a:spcPts val="1200"/>
              </a:spcAft>
            </a:pPr>
            <a:r>
              <a:rPr lang="en-US" dirty="0"/>
              <a:t>• Tracks with start-time closer than 3 ns end up </a:t>
            </a:r>
            <a:r>
              <a:rPr lang="en-US" dirty="0" smtClean="0"/>
              <a:t>in one </a:t>
            </a:r>
            <a:r>
              <a:rPr lang="en-US" dirty="0"/>
              <a:t>event (3ns come from the tracks </a:t>
            </a:r>
            <a:r>
              <a:rPr lang="en-US" dirty="0" smtClean="0"/>
              <a:t>start-times correlation</a:t>
            </a:r>
            <a:r>
              <a:rPr lang="en-US" dirty="0"/>
              <a:t>), with event time set to a mean </a:t>
            </a:r>
            <a:r>
              <a:rPr lang="en-US" dirty="0" smtClean="0"/>
              <a:t>of </a:t>
            </a:r>
            <a:r>
              <a:rPr lang="de-DE" dirty="0" err="1" smtClean="0"/>
              <a:t>constituent</a:t>
            </a:r>
            <a:r>
              <a:rPr lang="de-DE" dirty="0" smtClean="0"/>
              <a:t> </a:t>
            </a:r>
            <a:r>
              <a:rPr lang="de-DE" dirty="0" err="1"/>
              <a:t>tracks</a:t>
            </a:r>
            <a:r>
              <a:rPr lang="de-DE" dirty="0"/>
              <a:t>’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 smtClean="0"/>
              <a:t>times</a:t>
            </a:r>
            <a:endParaRPr lang="de-DE" dirty="0"/>
          </a:p>
          <a:p>
            <a:pPr marL="177800" indent="-177800">
              <a:spcAft>
                <a:spcPts val="1200"/>
              </a:spcAft>
            </a:pPr>
            <a:r>
              <a:rPr lang="en-US" dirty="0"/>
              <a:t>• Even one track can form </a:t>
            </a:r>
            <a:r>
              <a:rPr lang="en-US" dirty="0" smtClean="0"/>
              <a:t>an event</a:t>
            </a:r>
            <a:endParaRPr lang="en-US" dirty="0"/>
          </a:p>
          <a:p>
            <a:pPr marL="177800" indent="-177800">
              <a:spcAft>
                <a:spcPts val="1200"/>
              </a:spcAft>
            </a:pPr>
            <a:r>
              <a:rPr lang="en-US" dirty="0"/>
              <a:t>• Compare reconstructed event times with </a:t>
            </a:r>
            <a:r>
              <a:rPr lang="en-US" dirty="0" smtClean="0"/>
              <a:t>MC event </a:t>
            </a:r>
            <a:r>
              <a:rPr lang="en-US" dirty="0"/>
              <a:t>times, if the difference is smaller than 5 </a:t>
            </a:r>
            <a:r>
              <a:rPr lang="en-US" dirty="0" smtClean="0"/>
              <a:t>ns the </a:t>
            </a:r>
            <a:r>
              <a:rPr lang="en-US" dirty="0"/>
              <a:t>MC event is considered to be </a:t>
            </a:r>
            <a:r>
              <a:rPr lang="en-US" dirty="0" smtClean="0"/>
              <a:t>reconstructed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7944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Detector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95331" cy="410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0"/>
          <p:cNvSpPr>
            <a:spLocks noChangeShapeType="1"/>
          </p:cNvSpPr>
          <p:nvPr/>
        </p:nvSpPr>
        <p:spPr bwMode="auto">
          <a:xfrm flipV="1">
            <a:off x="1547664" y="6024210"/>
            <a:ext cx="6696744" cy="30213"/>
          </a:xfrm>
          <a:prstGeom prst="line">
            <a:avLst/>
          </a:prstGeom>
          <a:noFill/>
          <a:ln w="38100" cap="flat">
            <a:solidFill>
              <a:srgbClr val="BF0024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139700" dist="38099" dir="2700000" algn="ctr" rotWithShape="0">
              <a:srgbClr val="FFF2E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5" name="Rectangle 21"/>
          <p:cNvSpPr>
            <a:spLocks/>
          </p:cNvSpPr>
          <p:nvPr/>
        </p:nvSpPr>
        <p:spPr bwMode="auto">
          <a:xfrm>
            <a:off x="4644008" y="5805264"/>
            <a:ext cx="520700" cy="279400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rgbClr val="FFE3E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dirty="0">
                <a:solidFill>
                  <a:srgbClr val="BF0024"/>
                </a:solidFill>
                <a:latin typeface="Myriad Pro Semibold" charset="0"/>
                <a:ea typeface="ＭＳ Ｐゴシック" charset="0"/>
                <a:cs typeface="Myriad Pro Semibold" charset="0"/>
                <a:sym typeface="Myriad Pro Semibold" charset="0"/>
              </a:rPr>
              <a:t>13 m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107504" y="1916832"/>
            <a:ext cx="2380993" cy="1924587"/>
            <a:chOff x="0" y="0"/>
            <a:chExt cx="2088" cy="1711"/>
          </a:xfrm>
        </p:grpSpPr>
        <p:sp>
          <p:nvSpPr>
            <p:cNvPr id="7" name="Line 22"/>
            <p:cNvSpPr>
              <a:spLocks noChangeShapeType="1"/>
            </p:cNvSpPr>
            <p:nvPr/>
          </p:nvSpPr>
          <p:spPr bwMode="auto">
            <a:xfrm flipH="1">
              <a:off x="0" y="1706"/>
              <a:ext cx="2073" cy="0"/>
            </a:xfrm>
            <a:prstGeom prst="line">
              <a:avLst/>
            </a:prstGeom>
            <a:noFill/>
            <a:ln w="38100" cap="flat">
              <a:solidFill>
                <a:srgbClr val="FE7038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1270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Line 23"/>
            <p:cNvSpPr>
              <a:spLocks noChangeShapeType="1"/>
            </p:cNvSpPr>
            <p:nvPr/>
          </p:nvSpPr>
          <p:spPr bwMode="auto">
            <a:xfrm rot="10800000">
              <a:off x="2087" y="131"/>
              <a:ext cx="1" cy="1580"/>
            </a:xfrm>
            <a:prstGeom prst="line">
              <a:avLst/>
            </a:prstGeom>
            <a:noFill/>
            <a:ln w="25400" cap="flat">
              <a:solidFill>
                <a:srgbClr val="FE7038"/>
              </a:solidFill>
              <a:prstDash val="sysDot"/>
              <a:miter lim="800000"/>
              <a:headEnd type="stealth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Rectangle 24"/>
            <p:cNvSpPr>
              <a:spLocks/>
            </p:cNvSpPr>
            <p:nvPr/>
          </p:nvSpPr>
          <p:spPr bwMode="auto">
            <a:xfrm>
              <a:off x="63" y="1472"/>
              <a:ext cx="1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dirty="0">
                  <a:solidFill>
                    <a:srgbClr val="FD9A00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p</a:t>
              </a:r>
            </a:p>
          </p:txBody>
        </p:sp>
        <p:sp>
          <p:nvSpPr>
            <p:cNvPr id="10" name="Rectangle 25"/>
            <p:cNvSpPr>
              <a:spLocks/>
            </p:cNvSpPr>
            <p:nvPr/>
          </p:nvSpPr>
          <p:spPr bwMode="auto">
            <a:xfrm>
              <a:off x="1894" y="0"/>
              <a:ext cx="1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dirty="0">
                  <a:solidFill>
                    <a:srgbClr val="FD9A00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p</a:t>
              </a:r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>
              <a:off x="98" y="1501"/>
              <a:ext cx="44" cy="0"/>
            </a:xfrm>
            <a:prstGeom prst="line">
              <a:avLst/>
            </a:prstGeom>
            <a:noFill/>
            <a:ln w="12700" cap="flat">
              <a:solidFill>
                <a:srgbClr val="FD9A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49482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Builder</a:t>
            </a:r>
            <a:endParaRPr lang="de-DE" dirty="0"/>
          </a:p>
        </p:txBody>
      </p:sp>
      <p:sp>
        <p:nvSpPr>
          <p:cNvPr id="4" name="AutoShape 2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799456"/>
            <a:ext cx="8640000" cy="3540172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2023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Builder</a:t>
            </a:r>
            <a:endParaRPr lang="de-DE" dirty="0"/>
          </a:p>
        </p:txBody>
      </p:sp>
      <p:sp>
        <p:nvSpPr>
          <p:cNvPr id="4" name="AutoShape 2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8640000" cy="354017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2666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Builder</a:t>
            </a:r>
            <a:endParaRPr lang="de-DE" dirty="0"/>
          </a:p>
        </p:txBody>
      </p:sp>
      <p:sp>
        <p:nvSpPr>
          <p:cNvPr id="4" name="AutoShape 2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8640000" cy="354017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2666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Builder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8640000" cy="3540171"/>
          </a:xfrm>
        </p:spPr>
      </p:pic>
      <p:sp>
        <p:nvSpPr>
          <p:cNvPr id="4" name="AutoShape 2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https://webmail.fz-juelich.de/owa/attachment.ashx?id=RgAAAAAZV6rWkz4%2bQbVxLnIq6UdzBwA8zFEptPGGSJv8JU7Qo0ZgABSPcmaGAABLqrPcBo2mSY2bbCiU5HcPAAAabKekAAAJ&amp;attcnt=1&amp;attid0=EADOhQyqQbHbRa4Uzfiu6sQ3&amp;attcid0=00BC5AEB-A061-4BE9-800E-A4645967062C%40fritz.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2666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GEM Event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2988766" cy="5019692"/>
          </a:xfrm>
        </p:spPr>
        <p:txBody>
          <a:bodyPr/>
          <a:lstStyle/>
          <a:p>
            <a:r>
              <a:rPr lang="de-DE" dirty="0"/>
              <a:t>10000 DPM </a:t>
            </a:r>
            <a:r>
              <a:rPr lang="de-DE" dirty="0" err="1"/>
              <a:t>events</a:t>
            </a:r>
            <a:endParaRPr lang="de-DE" dirty="0"/>
          </a:p>
          <a:p>
            <a:r>
              <a:rPr lang="de-DE" dirty="0" err="1" smtClean="0"/>
              <a:t>simulated</a:t>
            </a:r>
            <a:endParaRPr lang="de-DE" dirty="0"/>
          </a:p>
          <a:p>
            <a:pPr marL="177800" indent="-177800"/>
            <a:r>
              <a:rPr lang="de-DE" dirty="0"/>
              <a:t>• 8165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reconstructable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smtClean="0"/>
              <a:t> in </a:t>
            </a:r>
            <a:r>
              <a:rPr lang="de-DE" dirty="0"/>
              <a:t>GEM </a:t>
            </a:r>
            <a:r>
              <a:rPr lang="de-DE" dirty="0" err="1" smtClean="0"/>
              <a:t>tracker</a:t>
            </a:r>
            <a:endParaRPr lang="de-DE" dirty="0"/>
          </a:p>
          <a:p>
            <a:pPr marL="177800" indent="-177800"/>
            <a:r>
              <a:rPr lang="de-DE" dirty="0"/>
              <a:t>• 7536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Reconstructed</a:t>
            </a:r>
            <a:r>
              <a:rPr lang="de-DE" dirty="0" smtClean="0"/>
              <a:t> (92.3%)</a:t>
            </a:r>
            <a:endParaRPr lang="de-DE" dirty="0"/>
          </a:p>
          <a:p>
            <a:pPr marL="177800" indent="-177800"/>
            <a:r>
              <a:rPr lang="de-DE" dirty="0"/>
              <a:t>• 139 </a:t>
            </a:r>
            <a:r>
              <a:rPr lang="de-DE" dirty="0" err="1"/>
              <a:t>ghost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(1.8</a:t>
            </a:r>
            <a:r>
              <a:rPr lang="de-DE" dirty="0" smtClean="0"/>
              <a:t>%)</a:t>
            </a:r>
            <a:endParaRPr lang="de-DE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95" y="1484784"/>
            <a:ext cx="56673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9447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ewinkelte Verbindung 70"/>
          <p:cNvCxnSpPr>
            <a:stCxn id="12" idx="3"/>
            <a:endCxn id="49" idx="3"/>
          </p:cNvCxnSpPr>
          <p:nvPr/>
        </p:nvCxnSpPr>
        <p:spPr>
          <a:xfrm>
            <a:off x="5147816" y="2616203"/>
            <a:ext cx="12700" cy="664998"/>
          </a:xfrm>
          <a:prstGeom prst="bentConnector3">
            <a:avLst>
              <a:gd name="adj1" fmla="val 1250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Building Model</a:t>
            </a:r>
            <a:endParaRPr lang="de-DE" dirty="0"/>
          </a:p>
        </p:txBody>
      </p:sp>
      <p:sp>
        <p:nvSpPr>
          <p:cNvPr id="3" name="Zylinder 2"/>
          <p:cNvSpPr/>
          <p:nvPr/>
        </p:nvSpPr>
        <p:spPr>
          <a:xfrm>
            <a:off x="1331640" y="1772816"/>
            <a:ext cx="648072" cy="43204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/>
              <a:t>SciTil</a:t>
            </a:r>
            <a:endParaRPr lang="de-DE" sz="1200" dirty="0"/>
          </a:p>
        </p:txBody>
      </p:sp>
      <p:cxnSp>
        <p:nvCxnSpPr>
          <p:cNvPr id="7" name="Gerade Verbindung mit Pfeil 6"/>
          <p:cNvCxnSpPr>
            <a:stCxn id="3" idx="4"/>
            <a:endCxn id="8" idx="1"/>
          </p:cNvCxnSpPr>
          <p:nvPr/>
        </p:nvCxnSpPr>
        <p:spPr>
          <a:xfrm>
            <a:off x="1979712" y="1988840"/>
            <a:ext cx="201597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3995688" y="1721517"/>
            <a:ext cx="1152128" cy="534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Data </a:t>
            </a:r>
            <a:r>
              <a:rPr lang="de-DE" sz="1600" dirty="0" err="1" smtClean="0"/>
              <a:t>Buffer</a:t>
            </a:r>
            <a:endParaRPr lang="de-DE" sz="1600" dirty="0"/>
          </a:p>
        </p:txBody>
      </p:sp>
      <p:sp>
        <p:nvSpPr>
          <p:cNvPr id="4" name="Raute 3"/>
          <p:cNvSpPr/>
          <p:nvPr/>
        </p:nvSpPr>
        <p:spPr>
          <a:xfrm flipV="1">
            <a:off x="2679886" y="1680902"/>
            <a:ext cx="595970" cy="595970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/>
          </a:p>
        </p:txBody>
      </p:sp>
      <p:sp>
        <p:nvSpPr>
          <p:cNvPr id="5" name="Textfeld 4"/>
          <p:cNvSpPr txBox="1"/>
          <p:nvPr/>
        </p:nvSpPr>
        <p:spPr>
          <a:xfrm>
            <a:off x="2679886" y="1773977"/>
            <a:ext cx="615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dirty="0" smtClean="0"/>
              <a:t>Find</a:t>
            </a:r>
            <a:br>
              <a:rPr lang="de-DE" sz="1050" dirty="0" smtClean="0"/>
            </a:br>
            <a:r>
              <a:rPr lang="de-DE" sz="1050" dirty="0" smtClean="0"/>
              <a:t>Events</a:t>
            </a:r>
            <a:endParaRPr lang="de-DE" sz="1050" dirty="0"/>
          </a:p>
        </p:txBody>
      </p:sp>
      <p:sp>
        <p:nvSpPr>
          <p:cNvPr id="12" name="Rechteck 11"/>
          <p:cNvSpPr/>
          <p:nvPr/>
        </p:nvSpPr>
        <p:spPr>
          <a:xfrm>
            <a:off x="3995688" y="2348880"/>
            <a:ext cx="1152128" cy="534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Track </a:t>
            </a:r>
            <a:r>
              <a:rPr lang="de-DE" sz="1600" dirty="0" err="1" smtClean="0"/>
              <a:t>Buffer</a:t>
            </a:r>
            <a:endParaRPr lang="de-DE" sz="1600" dirty="0"/>
          </a:p>
        </p:txBody>
      </p:sp>
      <p:cxnSp>
        <p:nvCxnSpPr>
          <p:cNvPr id="13" name="Gewinkelte Verbindung 12"/>
          <p:cNvCxnSpPr>
            <a:stCxn id="8" idx="3"/>
            <a:endCxn id="12" idx="3"/>
          </p:cNvCxnSpPr>
          <p:nvPr/>
        </p:nvCxnSpPr>
        <p:spPr>
          <a:xfrm>
            <a:off x="5147816" y="1988840"/>
            <a:ext cx="12700" cy="627363"/>
          </a:xfrm>
          <a:prstGeom prst="bentConnector3">
            <a:avLst>
              <a:gd name="adj1" fmla="val 1250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/>
        </p:nvGrpSpPr>
        <p:grpSpPr>
          <a:xfrm>
            <a:off x="5580112" y="1680902"/>
            <a:ext cx="595970" cy="595970"/>
            <a:chOff x="2679886" y="1680902"/>
            <a:chExt cx="595970" cy="595970"/>
          </a:xfrm>
        </p:grpSpPr>
        <p:sp>
          <p:nvSpPr>
            <p:cNvPr id="17" name="Raute 16"/>
            <p:cNvSpPr/>
            <p:nvPr/>
          </p:nvSpPr>
          <p:spPr>
            <a:xfrm flipV="1">
              <a:off x="2679886" y="1680902"/>
              <a:ext cx="595970" cy="59597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763240" y="1742227"/>
              <a:ext cx="449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 smtClean="0"/>
                <a:t>Store</a:t>
              </a:r>
              <a:br>
                <a:rPr lang="de-DE" sz="800" dirty="0" smtClean="0"/>
              </a:br>
              <a:r>
                <a:rPr lang="de-DE" sz="800" dirty="0" smtClean="0"/>
                <a:t>Event</a:t>
              </a:r>
              <a:br>
                <a:rPr lang="de-DE" sz="800" dirty="0" smtClean="0"/>
              </a:br>
              <a:r>
                <a:rPr lang="de-DE" sz="800" dirty="0" smtClean="0"/>
                <a:t>Data</a:t>
              </a:r>
              <a:endParaRPr lang="de-DE" sz="800" dirty="0"/>
            </a:p>
          </p:txBody>
        </p:sp>
      </p:grpSp>
      <p:sp>
        <p:nvSpPr>
          <p:cNvPr id="19" name="Zylinder 18"/>
          <p:cNvSpPr/>
          <p:nvPr/>
        </p:nvSpPr>
        <p:spPr>
          <a:xfrm>
            <a:off x="1331640" y="2390802"/>
            <a:ext cx="648072" cy="43204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MVD</a:t>
            </a:r>
            <a:br>
              <a:rPr lang="de-DE" sz="1200" dirty="0" smtClean="0"/>
            </a:br>
            <a:r>
              <a:rPr lang="de-DE" sz="1200" dirty="0" smtClean="0"/>
              <a:t>Track</a:t>
            </a:r>
            <a:endParaRPr lang="de-DE" sz="1200" dirty="0"/>
          </a:p>
        </p:txBody>
      </p:sp>
      <p:cxnSp>
        <p:nvCxnSpPr>
          <p:cNvPr id="20" name="Gerade Verbindung mit Pfeil 19"/>
          <p:cNvCxnSpPr>
            <a:stCxn id="19" idx="4"/>
          </p:cNvCxnSpPr>
          <p:nvPr/>
        </p:nvCxnSpPr>
        <p:spPr>
          <a:xfrm>
            <a:off x="1979712" y="2606826"/>
            <a:ext cx="201597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aute 21"/>
          <p:cNvSpPr/>
          <p:nvPr/>
        </p:nvSpPr>
        <p:spPr>
          <a:xfrm flipV="1">
            <a:off x="2679886" y="2298888"/>
            <a:ext cx="595970" cy="595970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/>
          </a:p>
        </p:txBody>
      </p:sp>
      <p:sp>
        <p:nvSpPr>
          <p:cNvPr id="23" name="Textfeld 22"/>
          <p:cNvSpPr txBox="1"/>
          <p:nvPr/>
        </p:nvSpPr>
        <p:spPr>
          <a:xfrm>
            <a:off x="2679886" y="2360213"/>
            <a:ext cx="615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dirty="0" smtClean="0"/>
              <a:t>Find</a:t>
            </a:r>
            <a:br>
              <a:rPr lang="de-DE" sz="1050" dirty="0" smtClean="0"/>
            </a:br>
            <a:r>
              <a:rPr lang="de-DE" sz="1050" dirty="0" smtClean="0"/>
              <a:t>Events</a:t>
            </a:r>
            <a:endParaRPr lang="de-DE" sz="1050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5599934" y="2308841"/>
            <a:ext cx="595970" cy="595970"/>
            <a:chOff x="2679886" y="1680902"/>
            <a:chExt cx="595970" cy="595970"/>
          </a:xfrm>
        </p:grpSpPr>
        <p:sp>
          <p:nvSpPr>
            <p:cNvPr id="25" name="Raute 24"/>
            <p:cNvSpPr/>
            <p:nvPr/>
          </p:nvSpPr>
          <p:spPr>
            <a:xfrm flipV="1">
              <a:off x="2679886" y="1680902"/>
              <a:ext cx="595970" cy="59597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763240" y="1742227"/>
              <a:ext cx="449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 smtClean="0"/>
                <a:t>Store</a:t>
              </a:r>
              <a:br>
                <a:rPr lang="de-DE" sz="800" dirty="0" smtClean="0"/>
              </a:br>
              <a:r>
                <a:rPr lang="de-DE" sz="800" dirty="0" smtClean="0"/>
                <a:t>Event</a:t>
              </a:r>
              <a:br>
                <a:rPr lang="de-DE" sz="800" dirty="0" smtClean="0"/>
              </a:br>
              <a:r>
                <a:rPr lang="de-DE" sz="800" dirty="0" smtClean="0"/>
                <a:t>Data</a:t>
              </a:r>
              <a:endParaRPr lang="de-DE" sz="800" dirty="0"/>
            </a:p>
          </p:txBody>
        </p:sp>
      </p:grpSp>
      <p:sp>
        <p:nvSpPr>
          <p:cNvPr id="47" name="Zylinder 46"/>
          <p:cNvSpPr/>
          <p:nvPr/>
        </p:nvSpPr>
        <p:spPr>
          <a:xfrm>
            <a:off x="1331640" y="3065177"/>
            <a:ext cx="648072" cy="43204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GEM</a:t>
            </a:r>
          </a:p>
          <a:p>
            <a:pPr algn="ctr"/>
            <a:r>
              <a:rPr lang="de-DE" sz="1200" dirty="0" smtClean="0"/>
              <a:t>Track</a:t>
            </a:r>
            <a:endParaRPr lang="de-DE" sz="1200" dirty="0"/>
          </a:p>
        </p:txBody>
      </p:sp>
      <p:cxnSp>
        <p:nvCxnSpPr>
          <p:cNvPr id="48" name="Gerade Verbindung mit Pfeil 47"/>
          <p:cNvCxnSpPr>
            <a:stCxn id="47" idx="4"/>
            <a:endCxn id="49" idx="1"/>
          </p:cNvCxnSpPr>
          <p:nvPr/>
        </p:nvCxnSpPr>
        <p:spPr>
          <a:xfrm>
            <a:off x="1979712" y="3281201"/>
            <a:ext cx="201597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/>
          <p:cNvSpPr/>
          <p:nvPr/>
        </p:nvSpPr>
        <p:spPr>
          <a:xfrm>
            <a:off x="3995688" y="3013878"/>
            <a:ext cx="1152128" cy="534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Track </a:t>
            </a:r>
            <a:r>
              <a:rPr lang="de-DE" sz="1600" dirty="0" err="1" smtClean="0"/>
              <a:t>Buffer</a:t>
            </a:r>
            <a:endParaRPr lang="de-DE" sz="1600" dirty="0"/>
          </a:p>
        </p:txBody>
      </p:sp>
      <p:sp>
        <p:nvSpPr>
          <p:cNvPr id="51" name="Raute 50"/>
          <p:cNvSpPr/>
          <p:nvPr/>
        </p:nvSpPr>
        <p:spPr>
          <a:xfrm flipV="1">
            <a:off x="2679886" y="2973263"/>
            <a:ext cx="595970" cy="595970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/>
          </a:p>
        </p:txBody>
      </p:sp>
      <p:sp>
        <p:nvSpPr>
          <p:cNvPr id="52" name="Textfeld 51"/>
          <p:cNvSpPr txBox="1"/>
          <p:nvPr/>
        </p:nvSpPr>
        <p:spPr>
          <a:xfrm>
            <a:off x="2679886" y="3034588"/>
            <a:ext cx="615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dirty="0" smtClean="0"/>
              <a:t>Find</a:t>
            </a:r>
            <a:br>
              <a:rPr lang="de-DE" sz="1050" dirty="0" smtClean="0"/>
            </a:br>
            <a:r>
              <a:rPr lang="de-DE" sz="1050" dirty="0" smtClean="0"/>
              <a:t>Events</a:t>
            </a:r>
            <a:endParaRPr lang="de-DE" sz="1050" dirty="0"/>
          </a:p>
        </p:txBody>
      </p:sp>
      <p:sp>
        <p:nvSpPr>
          <p:cNvPr id="53" name="Rechteck 52"/>
          <p:cNvSpPr/>
          <p:nvPr/>
        </p:nvSpPr>
        <p:spPr>
          <a:xfrm>
            <a:off x="3995688" y="3641241"/>
            <a:ext cx="1152128" cy="534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Track </a:t>
            </a:r>
            <a:r>
              <a:rPr lang="de-DE" sz="1600" dirty="0" err="1" smtClean="0"/>
              <a:t>Buffer</a:t>
            </a:r>
            <a:endParaRPr lang="de-DE" sz="1600" dirty="0"/>
          </a:p>
        </p:txBody>
      </p:sp>
      <p:cxnSp>
        <p:nvCxnSpPr>
          <p:cNvPr id="54" name="Gewinkelte Verbindung 53"/>
          <p:cNvCxnSpPr>
            <a:stCxn id="49" idx="3"/>
            <a:endCxn id="53" idx="3"/>
          </p:cNvCxnSpPr>
          <p:nvPr/>
        </p:nvCxnSpPr>
        <p:spPr>
          <a:xfrm>
            <a:off x="5147816" y="3281201"/>
            <a:ext cx="12700" cy="627363"/>
          </a:xfrm>
          <a:prstGeom prst="bentConnector3">
            <a:avLst>
              <a:gd name="adj1" fmla="val 1250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54"/>
          <p:cNvGrpSpPr/>
          <p:nvPr/>
        </p:nvGrpSpPr>
        <p:grpSpPr>
          <a:xfrm>
            <a:off x="5580112" y="2973263"/>
            <a:ext cx="595970" cy="595970"/>
            <a:chOff x="2679886" y="1680902"/>
            <a:chExt cx="595970" cy="595970"/>
          </a:xfrm>
        </p:grpSpPr>
        <p:sp>
          <p:nvSpPr>
            <p:cNvPr id="56" name="Raute 55"/>
            <p:cNvSpPr/>
            <p:nvPr/>
          </p:nvSpPr>
          <p:spPr>
            <a:xfrm flipV="1">
              <a:off x="2679886" y="1680902"/>
              <a:ext cx="595970" cy="59597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763240" y="1742227"/>
              <a:ext cx="449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 smtClean="0"/>
                <a:t>Store</a:t>
              </a:r>
              <a:br>
                <a:rPr lang="de-DE" sz="800" dirty="0" smtClean="0"/>
              </a:br>
              <a:r>
                <a:rPr lang="de-DE" sz="800" dirty="0" smtClean="0"/>
                <a:t>Event</a:t>
              </a:r>
              <a:br>
                <a:rPr lang="de-DE" sz="800" dirty="0" smtClean="0"/>
              </a:br>
              <a:r>
                <a:rPr lang="de-DE" sz="800" dirty="0" smtClean="0"/>
                <a:t>Data</a:t>
              </a:r>
              <a:endParaRPr lang="de-DE" sz="800" dirty="0"/>
            </a:p>
          </p:txBody>
        </p:sp>
      </p:grpSp>
      <p:sp>
        <p:nvSpPr>
          <p:cNvPr id="58" name="Zylinder 57"/>
          <p:cNvSpPr/>
          <p:nvPr/>
        </p:nvSpPr>
        <p:spPr>
          <a:xfrm>
            <a:off x="1331640" y="3683163"/>
            <a:ext cx="648072" cy="43204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Global</a:t>
            </a:r>
            <a:endParaRPr lang="de-DE" sz="1200" dirty="0"/>
          </a:p>
        </p:txBody>
      </p:sp>
      <p:cxnSp>
        <p:nvCxnSpPr>
          <p:cNvPr id="59" name="Gerade Verbindung mit Pfeil 58"/>
          <p:cNvCxnSpPr>
            <a:stCxn id="58" idx="4"/>
          </p:cNvCxnSpPr>
          <p:nvPr/>
        </p:nvCxnSpPr>
        <p:spPr>
          <a:xfrm>
            <a:off x="1979712" y="3899187"/>
            <a:ext cx="201597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aute 60"/>
          <p:cNvSpPr/>
          <p:nvPr/>
        </p:nvSpPr>
        <p:spPr>
          <a:xfrm flipV="1">
            <a:off x="2679886" y="3591249"/>
            <a:ext cx="595970" cy="595970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/>
          </a:p>
        </p:txBody>
      </p:sp>
      <p:sp>
        <p:nvSpPr>
          <p:cNvPr id="62" name="Textfeld 61"/>
          <p:cNvSpPr txBox="1"/>
          <p:nvPr/>
        </p:nvSpPr>
        <p:spPr>
          <a:xfrm>
            <a:off x="2679886" y="3652574"/>
            <a:ext cx="615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dirty="0" smtClean="0"/>
              <a:t>Find</a:t>
            </a:r>
            <a:br>
              <a:rPr lang="de-DE" sz="1050" dirty="0" smtClean="0"/>
            </a:br>
            <a:r>
              <a:rPr lang="de-DE" sz="1050" dirty="0" smtClean="0"/>
              <a:t>Events</a:t>
            </a:r>
            <a:endParaRPr lang="de-DE" sz="1050" dirty="0"/>
          </a:p>
        </p:txBody>
      </p:sp>
      <p:grpSp>
        <p:nvGrpSpPr>
          <p:cNvPr id="63" name="Gruppieren 62"/>
          <p:cNvGrpSpPr/>
          <p:nvPr/>
        </p:nvGrpSpPr>
        <p:grpSpPr>
          <a:xfrm>
            <a:off x="5599934" y="3601202"/>
            <a:ext cx="595970" cy="595970"/>
            <a:chOff x="2679886" y="1680902"/>
            <a:chExt cx="595970" cy="595970"/>
          </a:xfrm>
        </p:grpSpPr>
        <p:sp>
          <p:nvSpPr>
            <p:cNvPr id="64" name="Raute 63"/>
            <p:cNvSpPr/>
            <p:nvPr/>
          </p:nvSpPr>
          <p:spPr>
            <a:xfrm flipV="1">
              <a:off x="2679886" y="1680902"/>
              <a:ext cx="595970" cy="59597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dirty="0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2763240" y="1742227"/>
              <a:ext cx="449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 smtClean="0"/>
                <a:t>Store</a:t>
              </a:r>
              <a:br>
                <a:rPr lang="de-DE" sz="800" dirty="0" smtClean="0"/>
              </a:br>
              <a:r>
                <a:rPr lang="de-DE" sz="800" dirty="0" smtClean="0"/>
                <a:t>Event</a:t>
              </a:r>
              <a:br>
                <a:rPr lang="de-DE" sz="800" dirty="0" smtClean="0"/>
              </a:br>
              <a:r>
                <a:rPr lang="de-DE" sz="800" dirty="0" smtClean="0"/>
                <a:t>Data</a:t>
              </a:r>
              <a:endParaRPr lang="de-DE" sz="800" dirty="0"/>
            </a:p>
          </p:txBody>
        </p:sp>
      </p:grpSp>
      <p:sp>
        <p:nvSpPr>
          <p:cNvPr id="66" name="Zylinder 65"/>
          <p:cNvSpPr/>
          <p:nvPr/>
        </p:nvSpPr>
        <p:spPr>
          <a:xfrm>
            <a:off x="7164288" y="2516467"/>
            <a:ext cx="648072" cy="77668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Events</a:t>
            </a:r>
            <a:endParaRPr lang="de-DE" sz="1200" dirty="0"/>
          </a:p>
        </p:txBody>
      </p:sp>
      <p:cxnSp>
        <p:nvCxnSpPr>
          <p:cNvPr id="209929" name="Gerade Verbindung mit Pfeil 209928"/>
          <p:cNvCxnSpPr>
            <a:endCxn id="66" idx="2"/>
          </p:cNvCxnSpPr>
          <p:nvPr/>
        </p:nvCxnSpPr>
        <p:spPr>
          <a:xfrm>
            <a:off x="6732240" y="2904811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hteck 76"/>
          <p:cNvSpPr/>
          <p:nvPr/>
        </p:nvSpPr>
        <p:spPr>
          <a:xfrm>
            <a:off x="3059832" y="4610112"/>
            <a:ext cx="1152128" cy="5346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Event</a:t>
            </a:r>
            <a:br>
              <a:rPr lang="de-DE" sz="1600" dirty="0" smtClean="0"/>
            </a:br>
            <a:r>
              <a:rPr lang="de-DE" sz="1600" dirty="0" err="1" smtClean="0"/>
              <a:t>Buffer</a:t>
            </a:r>
            <a:endParaRPr lang="de-DE" sz="1600" dirty="0"/>
          </a:p>
        </p:txBody>
      </p:sp>
      <p:sp>
        <p:nvSpPr>
          <p:cNvPr id="79" name="Raute 78"/>
          <p:cNvSpPr/>
          <p:nvPr/>
        </p:nvSpPr>
        <p:spPr>
          <a:xfrm flipV="1">
            <a:off x="4788024" y="4439975"/>
            <a:ext cx="878276" cy="87827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/>
          </a:p>
        </p:txBody>
      </p:sp>
      <p:sp>
        <p:nvSpPr>
          <p:cNvPr id="80" name="Textfeld 79"/>
          <p:cNvSpPr txBox="1"/>
          <p:nvPr/>
        </p:nvSpPr>
        <p:spPr>
          <a:xfrm>
            <a:off x="4905600" y="4638617"/>
            <a:ext cx="643126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Build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Event</a:t>
            </a:r>
            <a:endParaRPr lang="de-DE" sz="1400" dirty="0"/>
          </a:p>
        </p:txBody>
      </p:sp>
      <p:cxnSp>
        <p:nvCxnSpPr>
          <p:cNvPr id="81" name="Gerade Verbindung mit Pfeil 80"/>
          <p:cNvCxnSpPr>
            <a:endCxn id="77" idx="0"/>
          </p:cNvCxnSpPr>
          <p:nvPr/>
        </p:nvCxnSpPr>
        <p:spPr>
          <a:xfrm>
            <a:off x="3140100" y="2132856"/>
            <a:ext cx="495796" cy="247725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endCxn id="77" idx="0"/>
          </p:cNvCxnSpPr>
          <p:nvPr/>
        </p:nvCxnSpPr>
        <p:spPr>
          <a:xfrm>
            <a:off x="3140100" y="2708920"/>
            <a:ext cx="495796" cy="190119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>
            <a:endCxn id="77" idx="0"/>
          </p:cNvCxnSpPr>
          <p:nvPr/>
        </p:nvCxnSpPr>
        <p:spPr>
          <a:xfrm>
            <a:off x="3140100" y="3447684"/>
            <a:ext cx="495796" cy="116242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>
            <a:endCxn id="77" idx="0"/>
          </p:cNvCxnSpPr>
          <p:nvPr/>
        </p:nvCxnSpPr>
        <p:spPr>
          <a:xfrm>
            <a:off x="3140100" y="4083461"/>
            <a:ext cx="495796" cy="52665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>
            <a:stCxn id="77" idx="3"/>
            <a:endCxn id="79" idx="1"/>
          </p:cNvCxnSpPr>
          <p:nvPr/>
        </p:nvCxnSpPr>
        <p:spPr>
          <a:xfrm>
            <a:off x="4211960" y="4877435"/>
            <a:ext cx="576064" cy="16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flipV="1">
            <a:off x="5436096" y="4083461"/>
            <a:ext cx="360040" cy="55515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/>
          <p:cNvCxnSpPr/>
          <p:nvPr/>
        </p:nvCxnSpPr>
        <p:spPr>
          <a:xfrm flipV="1">
            <a:off x="5436096" y="3447684"/>
            <a:ext cx="256220" cy="119093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/>
          <p:cNvCxnSpPr/>
          <p:nvPr/>
        </p:nvCxnSpPr>
        <p:spPr>
          <a:xfrm flipV="1">
            <a:off x="5436096" y="2708920"/>
            <a:ext cx="247192" cy="1929697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 flipV="1">
            <a:off x="5436096" y="2132856"/>
            <a:ext cx="256220" cy="250576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949" name="Gewinkelte Verbindung 209948"/>
          <p:cNvCxnSpPr>
            <a:stCxn id="79" idx="0"/>
            <a:endCxn id="58" idx="2"/>
          </p:cNvCxnSpPr>
          <p:nvPr/>
        </p:nvCxnSpPr>
        <p:spPr>
          <a:xfrm rot="5400000" flipH="1">
            <a:off x="2569869" y="2660958"/>
            <a:ext cx="1419064" cy="3895522"/>
          </a:xfrm>
          <a:prstGeom prst="bentConnector4">
            <a:avLst>
              <a:gd name="adj1" fmla="val -16109"/>
              <a:gd name="adj2" fmla="val 105868"/>
            </a:avLst>
          </a:prstGeom>
          <a:ln w="2857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51" name="Textfeld 209950"/>
          <p:cNvSpPr txBox="1"/>
          <p:nvPr/>
        </p:nvSpPr>
        <p:spPr>
          <a:xfrm rot="1070371">
            <a:off x="6526041" y="1536851"/>
            <a:ext cx="19245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Work in </a:t>
            </a:r>
            <a:r>
              <a:rPr lang="de-DE" dirty="0" err="1" smtClean="0"/>
              <a:t>progress</a:t>
            </a:r>
            <a:endParaRPr lang="de-DE" dirty="0"/>
          </a:p>
        </p:txBody>
      </p:sp>
      <p:sp>
        <p:nvSpPr>
          <p:cNvPr id="112" name="Textfeld 111"/>
          <p:cNvSpPr txBox="1"/>
          <p:nvPr/>
        </p:nvSpPr>
        <p:spPr>
          <a:xfrm>
            <a:off x="5220072" y="60212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</a:t>
            </a:r>
            <a:r>
              <a:rPr lang="de-DE" sz="1400" dirty="0" err="1" smtClean="0"/>
              <a:t>Karabowitcz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1827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Finding + </a:t>
            </a:r>
            <a:r>
              <a:rPr lang="en-US" dirty="0" err="1" smtClean="0"/>
              <a:t>FItting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6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4" t="67793" r="3284" b="7780"/>
          <a:stretch>
            <a:fillRect/>
          </a:stretch>
        </p:blipFill>
        <p:spPr bwMode="auto">
          <a:xfrm>
            <a:off x="232172" y="1393031"/>
            <a:ext cx="3402211" cy="342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26"/>
          <a:stretch>
            <a:fillRect/>
          </a:stretch>
        </p:blipFill>
        <p:spPr bwMode="auto">
          <a:xfrm>
            <a:off x="7541121" y="1172022"/>
            <a:ext cx="1349499" cy="102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4" name="Rectangle 4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Rectangle 6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Rectangle 8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91" y="732235"/>
            <a:ext cx="1205508" cy="28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9" name="Group 19"/>
          <p:cNvGrpSpPr>
            <a:grpSpLocks/>
          </p:cNvGrpSpPr>
          <p:nvPr/>
        </p:nvGrpSpPr>
        <p:grpSpPr bwMode="auto">
          <a:xfrm>
            <a:off x="7437314" y="152922"/>
            <a:ext cx="1518047" cy="505643"/>
            <a:chOff x="0" y="0"/>
            <a:chExt cx="1360" cy="453"/>
          </a:xfrm>
        </p:grpSpPr>
        <p:pic>
          <p:nvPicPr>
            <p:cNvPr id="4097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7" t="82918"/>
            <a:stretch>
              <a:fillRect/>
            </a:stretch>
          </p:blipFill>
          <p:spPr bwMode="auto">
            <a:xfrm>
              <a:off x="377" y="349"/>
              <a:ext cx="9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978" name="Group 18"/>
            <p:cNvGrpSpPr>
              <a:grpSpLocks/>
            </p:cNvGrpSpPr>
            <p:nvPr/>
          </p:nvGrpSpPr>
          <p:grpSpPr bwMode="auto">
            <a:xfrm>
              <a:off x="0" y="0"/>
              <a:ext cx="1311" cy="364"/>
              <a:chOff x="0" y="0"/>
              <a:chExt cx="1311" cy="364"/>
            </a:xfrm>
          </p:grpSpPr>
          <p:sp>
            <p:nvSpPr>
              <p:cNvPr id="40971" name="AutoShape 11"/>
              <p:cNvSpPr>
                <a:spLocks/>
              </p:cNvSpPr>
              <p:nvPr/>
            </p:nvSpPr>
            <p:spPr bwMode="auto">
              <a:xfrm>
                <a:off x="0" y="0"/>
                <a:ext cx="365" cy="36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9505" y="11542"/>
                    </a:moveTo>
                    <a:cubicBezTo>
                      <a:pt x="9508" y="11544"/>
                      <a:pt x="9589" y="11390"/>
                      <a:pt x="9654" y="11279"/>
                    </a:cubicBezTo>
                    <a:cubicBezTo>
                      <a:pt x="10183" y="10384"/>
                      <a:pt x="13396" y="2419"/>
                      <a:pt x="14182" y="543"/>
                    </a:cubicBezTo>
                    <a:cubicBezTo>
                      <a:pt x="13118" y="192"/>
                      <a:pt x="11982" y="0"/>
                      <a:pt x="10800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1784"/>
                      <a:pt x="134" y="12736"/>
                      <a:pt x="381" y="13641"/>
                    </a:cubicBezTo>
                    <a:cubicBezTo>
                      <a:pt x="1059" y="13200"/>
                      <a:pt x="5192" y="10340"/>
                      <a:pt x="5198" y="10360"/>
                    </a:cubicBezTo>
                    <a:cubicBezTo>
                      <a:pt x="5860" y="12797"/>
                      <a:pt x="8089" y="14054"/>
                      <a:pt x="9505" y="11542"/>
                    </a:cubicBezTo>
                    <a:moveTo>
                      <a:pt x="19054" y="3838"/>
                    </a:moveTo>
                    <a:cubicBezTo>
                      <a:pt x="18242" y="5758"/>
                      <a:pt x="15512" y="12197"/>
                      <a:pt x="14779" y="13647"/>
                    </a:cubicBezTo>
                    <a:cubicBezTo>
                      <a:pt x="13337" y="16270"/>
                      <a:pt x="11032" y="18718"/>
                      <a:pt x="7910" y="18858"/>
                    </a:cubicBezTo>
                    <a:cubicBezTo>
                      <a:pt x="4246" y="19023"/>
                      <a:pt x="2305" y="17624"/>
                      <a:pt x="1261" y="15862"/>
                    </a:cubicBezTo>
                    <a:cubicBezTo>
                      <a:pt x="3075" y="19276"/>
                      <a:pt x="6666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8146"/>
                      <a:pt x="20641" y="5718"/>
                      <a:pt x="19054" y="3838"/>
                    </a:cubicBez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972" name="AutoShape 12"/>
              <p:cNvSpPr>
                <a:spLocks/>
              </p:cNvSpPr>
              <p:nvPr/>
            </p:nvSpPr>
            <p:spPr bwMode="auto">
              <a:xfrm>
                <a:off x="444" y="95"/>
                <a:ext cx="72" cy="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21600" y="14320"/>
                    </a:lnTo>
                    <a:cubicBezTo>
                      <a:pt x="21600" y="17636"/>
                      <a:pt x="21272" y="18445"/>
                      <a:pt x="19621" y="19442"/>
                    </a:cubicBezTo>
                    <a:cubicBezTo>
                      <a:pt x="17066" y="20926"/>
                      <a:pt x="11954" y="21600"/>
                      <a:pt x="3133" y="21600"/>
                    </a:cubicBezTo>
                    <a:cubicBezTo>
                      <a:pt x="2473" y="21600"/>
                      <a:pt x="1401" y="21600"/>
                      <a:pt x="0" y="21573"/>
                    </a:cubicBezTo>
                    <a:lnTo>
                      <a:pt x="0" y="18687"/>
                    </a:lnTo>
                    <a:lnTo>
                      <a:pt x="1235" y="18687"/>
                    </a:lnTo>
                    <a:lnTo>
                      <a:pt x="1814" y="18687"/>
                    </a:lnTo>
                    <a:cubicBezTo>
                      <a:pt x="6594" y="18661"/>
                      <a:pt x="9152" y="18417"/>
                      <a:pt x="10140" y="17852"/>
                    </a:cubicBezTo>
                    <a:cubicBezTo>
                      <a:pt x="10966" y="17447"/>
                      <a:pt x="11047" y="17043"/>
                      <a:pt x="11047" y="14400"/>
                    </a:cubicBezTo>
                    <a:lnTo>
                      <a:pt x="11047" y="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973" name="AutoShape 13"/>
              <p:cNvSpPr>
                <a:spLocks/>
              </p:cNvSpPr>
              <p:nvPr/>
            </p:nvSpPr>
            <p:spPr bwMode="auto">
              <a:xfrm>
                <a:off x="565" y="40"/>
                <a:ext cx="146" cy="24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7591" y="1784"/>
                    </a:moveTo>
                    <a:cubicBezTo>
                      <a:pt x="17591" y="2785"/>
                      <a:pt x="16241" y="3593"/>
                      <a:pt x="14604" y="3593"/>
                    </a:cubicBezTo>
                    <a:cubicBezTo>
                      <a:pt x="12927" y="3593"/>
                      <a:pt x="11577" y="2785"/>
                      <a:pt x="11577" y="1809"/>
                    </a:cubicBezTo>
                    <a:cubicBezTo>
                      <a:pt x="11577" y="783"/>
                      <a:pt x="12927" y="0"/>
                      <a:pt x="14604" y="0"/>
                    </a:cubicBezTo>
                    <a:cubicBezTo>
                      <a:pt x="16241" y="0"/>
                      <a:pt x="17591" y="806"/>
                      <a:pt x="17591" y="1784"/>
                    </a:cubicBezTo>
                    <a:moveTo>
                      <a:pt x="9982" y="1784"/>
                    </a:moveTo>
                    <a:cubicBezTo>
                      <a:pt x="9982" y="2785"/>
                      <a:pt x="8631" y="3593"/>
                      <a:pt x="6996" y="3593"/>
                    </a:cubicBezTo>
                    <a:cubicBezTo>
                      <a:pt x="5317" y="3593"/>
                      <a:pt x="3969" y="2785"/>
                      <a:pt x="3969" y="1809"/>
                    </a:cubicBezTo>
                    <a:cubicBezTo>
                      <a:pt x="3969" y="783"/>
                      <a:pt x="5317" y="0"/>
                      <a:pt x="6996" y="0"/>
                    </a:cubicBezTo>
                    <a:cubicBezTo>
                      <a:pt x="8631" y="0"/>
                      <a:pt x="9982" y="806"/>
                      <a:pt x="9982" y="1784"/>
                    </a:cubicBezTo>
                    <a:moveTo>
                      <a:pt x="5236" y="4984"/>
                    </a:moveTo>
                    <a:lnTo>
                      <a:pt x="5236" y="14342"/>
                    </a:lnTo>
                    <a:cubicBezTo>
                      <a:pt x="5236" y="15980"/>
                      <a:pt x="5317" y="16518"/>
                      <a:pt x="5727" y="17153"/>
                    </a:cubicBezTo>
                    <a:cubicBezTo>
                      <a:pt x="6464" y="18252"/>
                      <a:pt x="8304" y="18888"/>
                      <a:pt x="10800" y="18888"/>
                    </a:cubicBezTo>
                    <a:cubicBezTo>
                      <a:pt x="13704" y="18888"/>
                      <a:pt x="15546" y="18107"/>
                      <a:pt x="16119" y="16640"/>
                    </a:cubicBezTo>
                    <a:cubicBezTo>
                      <a:pt x="16323" y="16126"/>
                      <a:pt x="16364" y="15638"/>
                      <a:pt x="16364" y="14342"/>
                    </a:cubicBezTo>
                    <a:lnTo>
                      <a:pt x="16364" y="4984"/>
                    </a:lnTo>
                    <a:lnTo>
                      <a:pt x="21600" y="4984"/>
                    </a:lnTo>
                    <a:lnTo>
                      <a:pt x="21600" y="14392"/>
                    </a:lnTo>
                    <a:cubicBezTo>
                      <a:pt x="21600" y="16738"/>
                      <a:pt x="21395" y="17544"/>
                      <a:pt x="20537" y="18570"/>
                    </a:cubicBezTo>
                    <a:cubicBezTo>
                      <a:pt x="18981" y="20500"/>
                      <a:pt x="15382" y="21600"/>
                      <a:pt x="10800" y="21600"/>
                    </a:cubicBezTo>
                    <a:cubicBezTo>
                      <a:pt x="6218" y="21600"/>
                      <a:pt x="2617" y="20500"/>
                      <a:pt x="1063" y="18570"/>
                    </a:cubicBezTo>
                    <a:cubicBezTo>
                      <a:pt x="203" y="17544"/>
                      <a:pt x="0" y="16738"/>
                      <a:pt x="0" y="14392"/>
                    </a:cubicBezTo>
                    <a:lnTo>
                      <a:pt x="0" y="4984"/>
                    </a:lnTo>
                    <a:lnTo>
                      <a:pt x="5236" y="4984"/>
                    </a:ln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974" name="AutoShape 14"/>
              <p:cNvSpPr>
                <a:spLocks/>
              </p:cNvSpPr>
              <p:nvPr/>
            </p:nvSpPr>
            <p:spPr bwMode="auto">
              <a:xfrm>
                <a:off x="760" y="95"/>
                <a:ext cx="116" cy="1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6737" y="0"/>
                    </a:moveTo>
                    <a:lnTo>
                      <a:pt x="6737" y="18070"/>
                    </a:lnTo>
                    <a:lnTo>
                      <a:pt x="21600" y="1807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6737" y="0"/>
                    </a:lnTo>
                    <a:close/>
                    <a:moveTo>
                      <a:pt x="6737" y="0"/>
                    </a:move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975" name="AutoShape 15"/>
              <p:cNvSpPr>
                <a:spLocks/>
              </p:cNvSpPr>
              <p:nvPr/>
            </p:nvSpPr>
            <p:spPr bwMode="auto">
              <a:xfrm>
                <a:off x="910" y="95"/>
                <a:ext cx="35" cy="1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976" name="AutoShape 16"/>
              <p:cNvSpPr>
                <a:spLocks/>
              </p:cNvSpPr>
              <p:nvPr/>
            </p:nvSpPr>
            <p:spPr bwMode="auto">
              <a:xfrm>
                <a:off x="983" y="92"/>
                <a:ext cx="148" cy="19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6813" y="7169"/>
                    </a:moveTo>
                    <a:cubicBezTo>
                      <a:pt x="16330" y="4768"/>
                      <a:pt x="14560" y="3460"/>
                      <a:pt x="11825" y="3460"/>
                    </a:cubicBezTo>
                    <a:cubicBezTo>
                      <a:pt x="7844" y="3460"/>
                      <a:pt x="5350" y="6297"/>
                      <a:pt x="5350" y="10847"/>
                    </a:cubicBezTo>
                    <a:cubicBezTo>
                      <a:pt x="5350" y="15398"/>
                      <a:pt x="7844" y="18172"/>
                      <a:pt x="11865" y="18172"/>
                    </a:cubicBezTo>
                    <a:cubicBezTo>
                      <a:pt x="15002" y="18172"/>
                      <a:pt x="16693" y="16645"/>
                      <a:pt x="17015" y="13497"/>
                    </a:cubicBezTo>
                    <a:lnTo>
                      <a:pt x="21600" y="13497"/>
                    </a:lnTo>
                    <a:cubicBezTo>
                      <a:pt x="21278" y="18858"/>
                      <a:pt x="18059" y="21600"/>
                      <a:pt x="12066" y="21600"/>
                    </a:cubicBezTo>
                    <a:cubicBezTo>
                      <a:pt x="4706" y="21600"/>
                      <a:pt x="0" y="17393"/>
                      <a:pt x="0" y="10879"/>
                    </a:cubicBezTo>
                    <a:cubicBezTo>
                      <a:pt x="0" y="7076"/>
                      <a:pt x="1448" y="4114"/>
                      <a:pt x="4264" y="2150"/>
                    </a:cubicBezTo>
                    <a:cubicBezTo>
                      <a:pt x="6315" y="748"/>
                      <a:pt x="8928" y="0"/>
                      <a:pt x="11825" y="0"/>
                    </a:cubicBezTo>
                    <a:cubicBezTo>
                      <a:pt x="17536" y="0"/>
                      <a:pt x="20917" y="2556"/>
                      <a:pt x="21278" y="7169"/>
                    </a:cubicBezTo>
                    <a:lnTo>
                      <a:pt x="16813" y="7169"/>
                    </a:ln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977" name="AutoShape 17"/>
              <p:cNvSpPr>
                <a:spLocks/>
              </p:cNvSpPr>
              <p:nvPr/>
            </p:nvSpPr>
            <p:spPr bwMode="auto">
              <a:xfrm>
                <a:off x="1168" y="95"/>
                <a:ext cx="143" cy="1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6293" y="8614"/>
                    </a:moveTo>
                    <a:lnTo>
                      <a:pt x="16293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293" y="21600"/>
                    </a:lnTo>
                    <a:lnTo>
                      <a:pt x="16293" y="12047"/>
                    </a:lnTo>
                    <a:lnTo>
                      <a:pt x="5307" y="12047"/>
                    </a:lnTo>
                    <a:lnTo>
                      <a:pt x="5307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307" y="0"/>
                    </a:lnTo>
                    <a:lnTo>
                      <a:pt x="5307" y="8614"/>
                    </a:lnTo>
                    <a:lnTo>
                      <a:pt x="16293" y="8614"/>
                    </a:lnTo>
                    <a:close/>
                    <a:moveTo>
                      <a:pt x="16293" y="8614"/>
                    </a:move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0980" name="Rectangle 20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STT — Drift Tubes and t</a:t>
            </a:r>
            <a:r>
              <a:rPr lang="en-US" baseline="-6000"/>
              <a:t>0</a:t>
            </a:r>
          </a:p>
        </p:txBody>
      </p:sp>
      <p:grpSp>
        <p:nvGrpSpPr>
          <p:cNvPr id="40983" name="Group 23"/>
          <p:cNvGrpSpPr>
            <a:grpSpLocks/>
          </p:cNvGrpSpPr>
          <p:nvPr/>
        </p:nvGrpSpPr>
        <p:grpSpPr bwMode="auto">
          <a:xfrm>
            <a:off x="3348633" y="1067098"/>
            <a:ext cx="3937992" cy="401836"/>
            <a:chOff x="0" y="0"/>
            <a:chExt cx="3528" cy="360"/>
          </a:xfrm>
        </p:grpSpPr>
        <p:sp>
          <p:nvSpPr>
            <p:cNvPr id="40981" name="Rectangle 21"/>
            <p:cNvSpPr>
              <a:spLocks/>
            </p:cNvSpPr>
            <p:nvPr/>
          </p:nvSpPr>
          <p:spPr bwMode="auto">
            <a:xfrm>
              <a:off x="0" y="0"/>
              <a:ext cx="3528" cy="360"/>
            </a:xfrm>
            <a:prstGeom prst="rect">
              <a:avLst/>
            </a:prstGeom>
            <a:solidFill>
              <a:srgbClr val="D9E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0982" name="Rectangle 22"/>
            <p:cNvSpPr>
              <a:spLocks/>
            </p:cNvSpPr>
            <p:nvPr/>
          </p:nvSpPr>
          <p:spPr bwMode="auto">
            <a:xfrm>
              <a:off x="120" y="68"/>
              <a:ext cx="318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1D300D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Particle</a:t>
              </a:r>
              <a:r>
                <a:rPr lang="en-US" sz="16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ionizes gas atoms in drift tubes</a:t>
              </a:r>
            </a:p>
          </p:txBody>
        </p:sp>
      </p:grpSp>
      <p:grpSp>
        <p:nvGrpSpPr>
          <p:cNvPr id="40986" name="Group 26"/>
          <p:cNvGrpSpPr>
            <a:grpSpLocks/>
          </p:cNvGrpSpPr>
          <p:nvPr/>
        </p:nvGrpSpPr>
        <p:grpSpPr bwMode="auto">
          <a:xfrm>
            <a:off x="3348633" y="4725144"/>
            <a:ext cx="3937992" cy="678656"/>
            <a:chOff x="0" y="0"/>
            <a:chExt cx="3528" cy="608"/>
          </a:xfrm>
        </p:grpSpPr>
        <p:sp>
          <p:nvSpPr>
            <p:cNvPr id="40984" name="Rectangle 24"/>
            <p:cNvSpPr>
              <a:spLocks/>
            </p:cNvSpPr>
            <p:nvPr/>
          </p:nvSpPr>
          <p:spPr bwMode="auto">
            <a:xfrm>
              <a:off x="0" y="0"/>
              <a:ext cx="3528" cy="60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0985" name="Rectangle 25"/>
            <p:cNvSpPr>
              <a:spLocks/>
            </p:cNvSpPr>
            <p:nvPr/>
          </p:nvSpPr>
          <p:spPr bwMode="auto">
            <a:xfrm>
              <a:off x="207" y="32"/>
              <a:ext cx="2621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Resolution without t</a:t>
              </a:r>
              <a:r>
                <a:rPr lang="en-US" sz="1600" baseline="-60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0</a:t>
              </a: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: </a:t>
              </a:r>
              <a:r>
                <a:rPr lang="en-US" sz="1600" dirty="0">
                  <a:latin typeface="Cambria Math" charset="0"/>
                  <a:ea typeface="ＭＳ Ｐゴシック" charset="0"/>
                  <a:cs typeface="Cambria Math" charset="0"/>
                  <a:sym typeface="Cambria Math" charset="0"/>
                </a:rPr>
                <a:t>𝒪</a:t>
              </a: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(0.1 cm)</a:t>
              </a:r>
              <a:r>
                <a:rPr lang="en-US" sz="1600" dirty="0">
                  <a:solidFill>
                    <a:srgbClr val="4D4D4D"/>
                  </a:solidFill>
                  <a:latin typeface="Myriad Pro It" charset="0"/>
                  <a:ea typeface="ヒラギノ角ゴ ProN W3" charset="0"/>
                  <a:cs typeface="ヒラギノ角ゴ ProN W3" charset="0"/>
                  <a:sym typeface="Myriad Pro It" charset="0"/>
                </a:rPr>
                <a:t/>
              </a:r>
              <a:br>
                <a:rPr lang="en-US" sz="1600" dirty="0">
                  <a:solidFill>
                    <a:srgbClr val="4D4D4D"/>
                  </a:solidFill>
                  <a:latin typeface="Myriad Pro It" charset="0"/>
                  <a:ea typeface="ヒラギノ角ゴ ProN W3" charset="0"/>
                  <a:cs typeface="ヒラギノ角ゴ ProN W3" charset="0"/>
                  <a:sym typeface="Myriad Pro It" charset="0"/>
                </a:rPr>
              </a:br>
              <a:r>
                <a:rPr lang="en-US" sz="1600" dirty="0" smtClean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Resolution </a:t>
              </a: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with t</a:t>
              </a:r>
              <a:r>
                <a:rPr lang="en-US" sz="1600" baseline="-60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0</a:t>
              </a: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: </a:t>
              </a:r>
              <a:r>
                <a:rPr lang="en-US" sz="1600" dirty="0">
                  <a:latin typeface="Cambria Math" charset="0"/>
                  <a:ea typeface="ＭＳ Ｐゴシック" charset="0"/>
                  <a:cs typeface="Cambria Math" charset="0"/>
                  <a:sym typeface="Cambria Math" charset="0"/>
                </a:rPr>
                <a:t>𝒪</a:t>
              </a: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(0.015 cm)</a:t>
              </a:r>
            </a:p>
          </p:txBody>
        </p:sp>
      </p:grpSp>
      <p:grpSp>
        <p:nvGrpSpPr>
          <p:cNvPr id="40989" name="Group 29"/>
          <p:cNvGrpSpPr>
            <a:grpSpLocks/>
          </p:cNvGrpSpPr>
          <p:nvPr/>
        </p:nvGrpSpPr>
        <p:grpSpPr bwMode="auto">
          <a:xfrm>
            <a:off x="3348633" y="5555605"/>
            <a:ext cx="3937992" cy="678656"/>
            <a:chOff x="0" y="0"/>
            <a:chExt cx="3528" cy="608"/>
          </a:xfrm>
        </p:grpSpPr>
        <p:sp>
          <p:nvSpPr>
            <p:cNvPr id="40987" name="Rectangle 27"/>
            <p:cNvSpPr>
              <a:spLocks/>
            </p:cNvSpPr>
            <p:nvPr/>
          </p:nvSpPr>
          <p:spPr bwMode="auto">
            <a:xfrm>
              <a:off x="0" y="0"/>
              <a:ext cx="3528" cy="608"/>
            </a:xfrm>
            <a:prstGeom prst="rect">
              <a:avLst/>
            </a:prstGeom>
            <a:solidFill>
              <a:srgbClr val="BDE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0988" name="Rectangle 28"/>
            <p:cNvSpPr>
              <a:spLocks/>
            </p:cNvSpPr>
            <p:nvPr/>
          </p:nvSpPr>
          <p:spPr bwMode="auto">
            <a:xfrm>
              <a:off x="275" y="56"/>
              <a:ext cx="289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Usual HEP experiment: t</a:t>
              </a:r>
              <a:r>
                <a:rPr lang="en-US" sz="1600" baseline="-60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0</a:t>
              </a:r>
              <a:r>
                <a:rPr lang="en-US" sz="16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by trigger</a:t>
              </a:r>
            </a:p>
            <a:p>
              <a:r>
                <a:rPr lang="en-US" sz="1600">
                  <a:latin typeface="Myriad Pro Semibold" charset="0"/>
                  <a:ea typeface="ＭＳ Ｐゴシック" charset="0"/>
                  <a:cs typeface="Myriad Pro Semibold" charset="0"/>
                  <a:sym typeface="Myriad Pro Semibold" charset="0"/>
                </a:rPr>
                <a:t>But PANDA has no trigger…</a:t>
              </a:r>
            </a:p>
          </p:txBody>
        </p:sp>
      </p:grpSp>
      <p:grpSp>
        <p:nvGrpSpPr>
          <p:cNvPr id="40994" name="Group 34"/>
          <p:cNvGrpSpPr>
            <a:grpSpLocks/>
          </p:cNvGrpSpPr>
          <p:nvPr/>
        </p:nvGrpSpPr>
        <p:grpSpPr bwMode="auto">
          <a:xfrm>
            <a:off x="3348633" y="1549301"/>
            <a:ext cx="3937992" cy="772418"/>
            <a:chOff x="0" y="0"/>
            <a:chExt cx="3528" cy="692"/>
          </a:xfrm>
        </p:grpSpPr>
        <p:grpSp>
          <p:nvGrpSpPr>
            <p:cNvPr id="40992" name="Group 32"/>
            <p:cNvGrpSpPr>
              <a:grpSpLocks/>
            </p:cNvGrpSpPr>
            <p:nvPr/>
          </p:nvGrpSpPr>
          <p:grpSpPr bwMode="auto">
            <a:xfrm>
              <a:off x="0" y="332"/>
              <a:ext cx="3528" cy="360"/>
              <a:chOff x="0" y="0"/>
              <a:chExt cx="3528" cy="360"/>
            </a:xfrm>
          </p:grpSpPr>
          <p:sp>
            <p:nvSpPr>
              <p:cNvPr id="40990" name="Rectangle 30"/>
              <p:cNvSpPr>
                <a:spLocks/>
              </p:cNvSpPr>
              <p:nvPr/>
            </p:nvSpPr>
            <p:spPr bwMode="auto">
              <a:xfrm>
                <a:off x="0" y="0"/>
                <a:ext cx="3528" cy="360"/>
              </a:xfrm>
              <a:prstGeom prst="rect">
                <a:avLst/>
              </a:prstGeom>
              <a:solidFill>
                <a:srgbClr val="ECC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600"/>
              </a:p>
            </p:txBody>
          </p:sp>
          <p:sp>
            <p:nvSpPr>
              <p:cNvPr id="40991" name="Rectangle 31"/>
              <p:cNvSpPr>
                <a:spLocks/>
              </p:cNvSpPr>
              <p:nvPr/>
            </p:nvSpPr>
            <p:spPr bwMode="auto">
              <a:xfrm>
                <a:off x="48" y="56"/>
                <a:ext cx="3290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A40800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Electrons</a:t>
                </a:r>
                <a:r>
                  <a:rPr lang="en-US" sz="160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drift to anode wire, </a:t>
                </a:r>
                <a:r>
                  <a:rPr lang="en-US" sz="1600">
                    <a:solidFill>
                      <a:srgbClr val="001F67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ions</a:t>
                </a:r>
                <a:r>
                  <a:rPr lang="en-US" sz="160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to wall</a:t>
                </a:r>
              </a:p>
            </p:txBody>
          </p:sp>
        </p:grpSp>
        <p:sp>
          <p:nvSpPr>
            <p:cNvPr id="40993" name="AutoShape 33"/>
            <p:cNvSpPr>
              <a:spLocks/>
            </p:cNvSpPr>
            <p:nvPr/>
          </p:nvSpPr>
          <p:spPr bwMode="auto">
            <a:xfrm rot="5400000">
              <a:off x="1632" y="-28"/>
              <a:ext cx="264" cy="320"/>
            </a:xfrm>
            <a:prstGeom prst="rightArrow">
              <a:avLst>
                <a:gd name="adj1" fmla="val 64481"/>
                <a:gd name="adj2" fmla="val 48426"/>
              </a:avLst>
            </a:prstGeom>
            <a:solidFill>
              <a:srgbClr val="FEBB64"/>
            </a:solidFill>
            <a:ln w="12700" cap="flat">
              <a:solidFill>
                <a:srgbClr val="FE936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grpSp>
        <p:nvGrpSpPr>
          <p:cNvPr id="40999" name="Group 39"/>
          <p:cNvGrpSpPr>
            <a:grpSpLocks/>
          </p:cNvGrpSpPr>
          <p:nvPr/>
        </p:nvGrpSpPr>
        <p:grpSpPr bwMode="auto">
          <a:xfrm>
            <a:off x="3339703" y="2393156"/>
            <a:ext cx="3955852" cy="2018109"/>
            <a:chOff x="0" y="0"/>
            <a:chExt cx="3544" cy="1808"/>
          </a:xfrm>
        </p:grpSpPr>
        <p:grpSp>
          <p:nvGrpSpPr>
            <p:cNvPr id="40997" name="Group 37"/>
            <p:cNvGrpSpPr>
              <a:grpSpLocks/>
            </p:cNvGrpSpPr>
            <p:nvPr/>
          </p:nvGrpSpPr>
          <p:grpSpPr bwMode="auto">
            <a:xfrm>
              <a:off x="0" y="336"/>
              <a:ext cx="3544" cy="1472"/>
              <a:chOff x="0" y="0"/>
              <a:chExt cx="3544" cy="1472"/>
            </a:xfrm>
          </p:grpSpPr>
          <p:sp>
            <p:nvSpPr>
              <p:cNvPr id="40995" name="Rectangle 35"/>
              <p:cNvSpPr>
                <a:spLocks/>
              </p:cNvSpPr>
              <p:nvPr/>
            </p:nvSpPr>
            <p:spPr bwMode="auto">
              <a:xfrm>
                <a:off x="8" y="0"/>
                <a:ext cx="3528" cy="1472"/>
              </a:xfrm>
              <a:prstGeom prst="rect">
                <a:avLst/>
              </a:prstGeom>
              <a:solidFill>
                <a:srgbClr val="E3D0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600"/>
              </a:p>
            </p:txBody>
          </p:sp>
          <p:sp>
            <p:nvSpPr>
              <p:cNvPr id="40996" name="Rectangle 36"/>
              <p:cNvSpPr>
                <a:spLocks/>
              </p:cNvSpPr>
              <p:nvPr/>
            </p:nvSpPr>
            <p:spPr bwMode="auto">
              <a:xfrm>
                <a:off x="0" y="104"/>
                <a:ext cx="3544" cy="1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85725"/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Signal only when </a:t>
                </a:r>
                <a:r>
                  <a:rPr lang="en-US" sz="1600" dirty="0">
                    <a:solidFill>
                      <a:srgbClr val="A40800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electrons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arrive at wire</a:t>
                </a:r>
              </a:p>
              <a:p>
                <a:pPr marL="85725"/>
                <a:r>
                  <a:rPr lang="en-US" sz="1600" dirty="0">
                    <a:latin typeface="Myriad Pro It" charset="0"/>
                    <a:ea typeface="ＭＳ Ｐゴシック" charset="0"/>
                    <a:cs typeface="Myriad Pro It" charset="0"/>
                    <a:sym typeface="Myriad Pro It" charset="0"/>
                  </a:rPr>
                  <a:t>No information about drift duration!</a:t>
                </a:r>
              </a:p>
              <a:p>
                <a:pPr marL="85725">
                  <a:spcBef>
                    <a:spcPts val="633"/>
                  </a:spcBef>
                </a:pP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For that, start time (t</a:t>
                </a:r>
                <a:r>
                  <a:rPr lang="en-US" sz="1600" baseline="-60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0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) needed:</a:t>
                </a:r>
              </a:p>
              <a:p>
                <a:pPr marL="85725"/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t</a:t>
                </a:r>
                <a:r>
                  <a:rPr lang="en-US" sz="1600" baseline="-60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0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- </a:t>
                </a:r>
                <a:r>
                  <a:rPr lang="en-US" sz="16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t</a:t>
                </a:r>
                <a:r>
                  <a:rPr lang="en-US" sz="1600" baseline="-60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arrival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≈ </a:t>
                </a:r>
                <a:r>
                  <a:rPr lang="en-US" sz="16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t</a:t>
                </a:r>
                <a:r>
                  <a:rPr lang="en-US" sz="1600" baseline="-60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drift</a:t>
                </a:r>
                <a:endParaRPr lang="en-US" sz="1600" baseline="-60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endParaRPr>
              </a:p>
              <a:p>
                <a:pPr marL="85725"/>
                <a:r>
                  <a:rPr lang="en-US" sz="16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v</a:t>
                </a:r>
                <a:r>
                  <a:rPr lang="en-US" sz="1600" baseline="-60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drift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Lucida Grande" charset="0"/>
                    <a:sym typeface="Myriad Pro" charset="0"/>
                  </a:rPr>
                  <a:t> = </a:t>
                </a:r>
                <a:r>
                  <a:rPr lang="en-US" sz="1600" dirty="0" err="1">
                    <a:latin typeface="Myriad Pro" charset="0"/>
                    <a:ea typeface="ＭＳ Ｐゴシック" charset="0"/>
                    <a:cs typeface="Lucida Grande" charset="0"/>
                    <a:sym typeface="Myriad Pro" charset="0"/>
                  </a:rPr>
                  <a:t>const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Lucida Grande" charset="0"/>
                    <a:sym typeface="Myriad Pro" charset="0"/>
                  </a:rPr>
                  <a:t> → </a:t>
                </a:r>
                <a:r>
                  <a:rPr lang="en-US" sz="1600" dirty="0" err="1">
                    <a:latin typeface="Myriad Pro" charset="0"/>
                    <a:ea typeface="ＭＳ Ｐゴシック" charset="0"/>
                    <a:cs typeface="Lucida Grande" charset="0"/>
                    <a:sym typeface="Myriad Pro" charset="0"/>
                  </a:rPr>
                  <a:t>t</a:t>
                </a:r>
                <a:r>
                  <a:rPr lang="en-US" sz="1600" baseline="-60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drift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• </a:t>
                </a:r>
                <a:r>
                  <a:rPr lang="en-US" sz="16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v</a:t>
                </a:r>
                <a:r>
                  <a:rPr lang="en-US" sz="1600" baseline="-60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drift</a:t>
                </a:r>
                <a:r>
                  <a:rPr lang="en-US" sz="1600" dirty="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 = </a:t>
                </a:r>
                <a:r>
                  <a:rPr lang="en-US" sz="16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r</a:t>
                </a:r>
                <a:r>
                  <a:rPr lang="en-US" sz="1600" baseline="-6000" dirty="0" err="1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isochrone</a:t>
                </a:r>
                <a:endParaRPr lang="en-US" sz="1600" baseline="-60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endParaRPr>
              </a:p>
            </p:txBody>
          </p:sp>
        </p:grpSp>
        <p:sp>
          <p:nvSpPr>
            <p:cNvPr id="40998" name="AutoShape 38"/>
            <p:cNvSpPr>
              <a:spLocks/>
            </p:cNvSpPr>
            <p:nvPr/>
          </p:nvSpPr>
          <p:spPr bwMode="auto">
            <a:xfrm rot="5400000">
              <a:off x="1644" y="-28"/>
              <a:ext cx="264" cy="320"/>
            </a:xfrm>
            <a:prstGeom prst="rightArrow">
              <a:avLst>
                <a:gd name="adj1" fmla="val 64481"/>
                <a:gd name="adj2" fmla="val 48426"/>
              </a:avLst>
            </a:prstGeom>
            <a:solidFill>
              <a:srgbClr val="FEBB64"/>
            </a:solidFill>
            <a:ln w="12700" cap="flat">
              <a:solidFill>
                <a:srgbClr val="FE936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41000" name="Oval 40"/>
          <p:cNvSpPr>
            <a:spLocks/>
          </p:cNvSpPr>
          <p:nvPr/>
        </p:nvSpPr>
        <p:spPr bwMode="auto">
          <a:xfrm>
            <a:off x="1910953" y="3062883"/>
            <a:ext cx="89297" cy="89297"/>
          </a:xfrm>
          <a:prstGeom prst="ellipse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1009" name="Group 49"/>
          <p:cNvGrpSpPr>
            <a:grpSpLocks/>
          </p:cNvGrpSpPr>
          <p:nvPr/>
        </p:nvGrpSpPr>
        <p:grpSpPr bwMode="auto">
          <a:xfrm>
            <a:off x="491133" y="1723430"/>
            <a:ext cx="955477" cy="2027039"/>
            <a:chOff x="0" y="0"/>
            <a:chExt cx="856" cy="1816"/>
          </a:xfrm>
        </p:grpSpPr>
        <p:pic>
          <p:nvPicPr>
            <p:cNvPr id="41001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6" t="63966" r="53694" b="34692"/>
            <a:stretch>
              <a:fillRect/>
            </a:stretch>
          </p:blipFill>
          <p:spPr bwMode="auto">
            <a:xfrm>
              <a:off x="560" y="0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2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6" t="63966" r="53694" b="34692"/>
            <a:stretch>
              <a:fillRect/>
            </a:stretch>
          </p:blipFill>
          <p:spPr bwMode="auto">
            <a:xfrm>
              <a:off x="64" y="1136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3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6" t="63966" r="53694" b="34692"/>
            <a:stretch>
              <a:fillRect/>
            </a:stretch>
          </p:blipFill>
          <p:spPr bwMode="auto">
            <a:xfrm>
              <a:off x="248" y="536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4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6" t="63966" r="53694" b="34692"/>
            <a:stretch>
              <a:fillRect/>
            </a:stretch>
          </p:blipFill>
          <p:spPr bwMode="auto">
            <a:xfrm>
              <a:off x="0" y="1648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5" name="Picture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8" t="64285" r="46632" b="34375"/>
            <a:stretch>
              <a:fillRect/>
            </a:stretch>
          </p:blipFill>
          <p:spPr bwMode="auto">
            <a:xfrm>
              <a:off x="688" y="136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6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8" t="64285" r="46632" b="34375"/>
            <a:stretch>
              <a:fillRect/>
            </a:stretch>
          </p:blipFill>
          <p:spPr bwMode="auto">
            <a:xfrm>
              <a:off x="448" y="576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7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8" t="64285" r="46632" b="34375"/>
            <a:stretch>
              <a:fillRect/>
            </a:stretch>
          </p:blipFill>
          <p:spPr bwMode="auto">
            <a:xfrm>
              <a:off x="224" y="1144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8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8" t="64285" r="46632" b="34375"/>
            <a:stretch>
              <a:fillRect/>
            </a:stretch>
          </p:blipFill>
          <p:spPr bwMode="auto">
            <a:xfrm>
              <a:off x="200" y="1616"/>
              <a:ext cx="1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0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8" t="89030" r="24466"/>
          <a:stretch>
            <a:fillRect/>
          </a:stretch>
        </p:blipFill>
        <p:spPr bwMode="auto">
          <a:xfrm>
            <a:off x="848320" y="2000250"/>
            <a:ext cx="1116211" cy="159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1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4" r="66010" b="2295"/>
          <a:stretch>
            <a:fillRect/>
          </a:stretch>
        </p:blipFill>
        <p:spPr bwMode="auto">
          <a:xfrm>
            <a:off x="683568" y="1268760"/>
            <a:ext cx="1848445" cy="41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2" name="Oval 52"/>
          <p:cNvSpPr>
            <a:spLocks/>
          </p:cNvSpPr>
          <p:nvPr/>
        </p:nvSpPr>
        <p:spPr bwMode="auto">
          <a:xfrm>
            <a:off x="1884164" y="3036094"/>
            <a:ext cx="142875" cy="142875"/>
          </a:xfrm>
          <a:prstGeom prst="ellipse">
            <a:avLst/>
          </a:prstGeom>
          <a:solidFill>
            <a:srgbClr val="4A00E6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1016" name="Group 56"/>
          <p:cNvGrpSpPr>
            <a:grpSpLocks/>
          </p:cNvGrpSpPr>
          <p:nvPr/>
        </p:nvGrpSpPr>
        <p:grpSpPr bwMode="auto">
          <a:xfrm>
            <a:off x="808137" y="1960067"/>
            <a:ext cx="2287117" cy="2277070"/>
            <a:chOff x="0" y="0"/>
            <a:chExt cx="2049" cy="2040"/>
          </a:xfrm>
        </p:grpSpPr>
        <p:sp>
          <p:nvSpPr>
            <p:cNvPr id="41013" name="Oval 53"/>
            <p:cNvSpPr>
              <a:spLocks/>
            </p:cNvSpPr>
            <p:nvPr/>
          </p:nvSpPr>
          <p:spPr bwMode="auto">
            <a:xfrm>
              <a:off x="0" y="0"/>
              <a:ext cx="2040" cy="2040"/>
            </a:xfrm>
            <a:prstGeom prst="ellipse">
              <a:avLst/>
            </a:prstGeom>
            <a:noFill/>
            <a:ln w="25400" cap="flat">
              <a:solidFill>
                <a:srgbClr val="4800E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4" name="Line 54"/>
            <p:cNvSpPr>
              <a:spLocks noChangeShapeType="1"/>
            </p:cNvSpPr>
            <p:nvPr/>
          </p:nvSpPr>
          <p:spPr bwMode="auto">
            <a:xfrm rot="10800000" flipH="1">
              <a:off x="1073" y="1031"/>
              <a:ext cx="976" cy="0"/>
            </a:xfrm>
            <a:prstGeom prst="line">
              <a:avLst/>
            </a:prstGeom>
            <a:noFill/>
            <a:ln w="19050" cap="flat">
              <a:solidFill>
                <a:srgbClr val="4800EA"/>
              </a:solidFill>
              <a:prstDash val="solid"/>
              <a:miter lim="800000"/>
              <a:headEnd type="triangl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5" name="Rectangle 55"/>
            <p:cNvSpPr>
              <a:spLocks/>
            </p:cNvSpPr>
            <p:nvPr/>
          </p:nvSpPr>
          <p:spPr bwMode="auto">
            <a:xfrm>
              <a:off x="1252" y="996"/>
              <a:ext cx="4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solidFill>
                    <a:srgbClr val="4800EA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r</a:t>
              </a:r>
              <a:r>
                <a:rPr lang="en-US" sz="1300" baseline="-6000">
                  <a:solidFill>
                    <a:srgbClr val="4800EA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11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23850" y="692150"/>
            <a:ext cx="7561263" cy="64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de-DE" altLang="zh-CN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Event Structure -- pile-up </a:t>
            </a:r>
            <a:endParaRPr lang="de-DE" dirty="0"/>
          </a:p>
        </p:txBody>
      </p:sp>
      <p:sp>
        <p:nvSpPr>
          <p:cNvPr id="6149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551F121C-9DB6-4CFD-BB96-ED0EDAFC43E3}" type="slidenum">
              <a:rPr lang="de-DE" altLang="zh-CN">
                <a:solidFill>
                  <a:srgbClr val="898989"/>
                </a:solidFill>
                <a:latin typeface="Calibri" pitchFamily="34" charset="0"/>
              </a:rPr>
              <a:pPr eaLnBrk="1" hangingPunct="1"/>
              <a:t>28</a:t>
            </a:fld>
            <a:endParaRPr lang="de-DE" altLang="zh-CN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2053" name="组合 3"/>
          <p:cNvGrpSpPr>
            <a:grpSpLocks/>
          </p:cNvGrpSpPr>
          <p:nvPr/>
        </p:nvGrpSpPr>
        <p:grpSpPr bwMode="auto">
          <a:xfrm>
            <a:off x="3929063" y="938883"/>
            <a:ext cx="4643437" cy="2500312"/>
            <a:chOff x="2601690" y="1531004"/>
            <a:chExt cx="6085110" cy="3803453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601690" y="1531004"/>
            <a:ext cx="6085110" cy="38034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63" name="Acrobat Document" r:id="rId5" imgW="4413240" imgH="3481920" progId="">
                    <p:embed/>
                  </p:oleObj>
                </mc:Choice>
                <mc:Fallback>
                  <p:oleObj name="Acrobat Document" r:id="rId5" imgW="4413240" imgH="34819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1690" y="1531004"/>
                          <a:ext cx="6085110" cy="38034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hteck 6"/>
            <p:cNvSpPr/>
            <p:nvPr/>
          </p:nvSpPr>
          <p:spPr bwMode="auto">
            <a:xfrm>
              <a:off x="3309019" y="3779267"/>
              <a:ext cx="4751587" cy="111568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de-DE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054" name="Textfeld 13"/>
          <p:cNvSpPr txBox="1">
            <a:spLocks noChangeArrowheads="1"/>
          </p:cNvSpPr>
          <p:nvPr/>
        </p:nvSpPr>
        <p:spPr bwMode="auto">
          <a:xfrm>
            <a:off x="579438" y="908720"/>
            <a:ext cx="3557384" cy="21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+mn-lt"/>
                <a:cs typeface="Times New Roman" pitchFamily="18" charset="0"/>
              </a:rPr>
              <a:t>20 MHz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+mn-lt"/>
                <a:cs typeface="Times New Roman" pitchFamily="18" charset="0"/>
              </a:rPr>
              <a:t>2000 ns revolution time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+mn-lt"/>
                <a:cs typeface="Times New Roman" pitchFamily="18" charset="0"/>
              </a:rPr>
              <a:t>4</a:t>
            </a:r>
            <a:r>
              <a:rPr lang="en-US" altLang="zh-CN" dirty="0" smtClean="0">
                <a:latin typeface="+mn-lt"/>
                <a:cs typeface="Times New Roman" pitchFamily="18" charset="0"/>
              </a:rPr>
              <a:t>00 </a:t>
            </a:r>
            <a:r>
              <a:rPr lang="en-US" altLang="zh-CN" dirty="0">
                <a:latin typeface="+mn-lt"/>
                <a:cs typeface="Times New Roman" pitchFamily="18" charset="0"/>
              </a:rPr>
              <a:t>ns gap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err="1">
                <a:latin typeface="+mn-lt"/>
                <a:cs typeface="Times New Roman" pitchFamily="18" charset="0"/>
              </a:rPr>
              <a:t>T</a:t>
            </a:r>
            <a:r>
              <a:rPr lang="en-US" altLang="zh-CN" baseline="-25000" dirty="0" err="1">
                <a:latin typeface="+mn-lt"/>
                <a:cs typeface="Times New Roman" pitchFamily="18" charset="0"/>
              </a:rPr>
              <a:t>Mean</a:t>
            </a:r>
            <a:r>
              <a:rPr lang="en-US" altLang="zh-CN" dirty="0">
                <a:latin typeface="+mn-lt"/>
                <a:cs typeface="Times New Roman" pitchFamily="18" charset="0"/>
              </a:rPr>
              <a:t> between 2 events: 50 ns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+mn-lt"/>
                <a:cs typeface="Times New Roman" pitchFamily="18" charset="0"/>
              </a:rPr>
              <a:t>Drift time: ~</a:t>
            </a:r>
            <a:r>
              <a:rPr lang="en-US" altLang="zh-CN" dirty="0" smtClean="0">
                <a:latin typeface="+mn-lt"/>
                <a:cs typeface="Times New Roman" pitchFamily="18" charset="0"/>
              </a:rPr>
              <a:t>250 </a:t>
            </a:r>
            <a:r>
              <a:rPr lang="en-US" altLang="zh-CN" dirty="0">
                <a:latin typeface="+mn-lt"/>
                <a:cs typeface="Times New Roman" pitchFamily="18" charset="0"/>
              </a:rPr>
              <a:t>ns</a:t>
            </a:r>
          </a:p>
        </p:txBody>
      </p:sp>
      <p:pic>
        <p:nvPicPr>
          <p:cNvPr id="205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877345"/>
            <a:ext cx="754221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111"/>
          <p:cNvSpPr txBox="1">
            <a:spLocks noChangeArrowheads="1"/>
          </p:cNvSpPr>
          <p:nvPr/>
        </p:nvSpPr>
        <p:spPr bwMode="auto">
          <a:xfrm>
            <a:off x="1116013" y="4082133"/>
            <a:ext cx="5256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>
                <a:latin typeface="+mn-lt"/>
                <a:cs typeface="Times New Roman" pitchFamily="18" charset="0"/>
              </a:rPr>
              <a:t>Wrong T0 </a:t>
            </a:r>
            <a:r>
              <a:rPr lang="en-US" altLang="zh-CN" dirty="0">
                <a:latin typeface="+mn-lt"/>
                <a:cs typeface="Times New Roman" pitchFamily="18" charset="0"/>
                <a:sym typeface="Wingdings" pitchFamily="2" charset="2"/>
              </a:rPr>
              <a:t> Wrong drift circle  bad track quality</a:t>
            </a:r>
            <a:endParaRPr lang="en-US" altLang="zh-CN" dirty="0">
              <a:latin typeface="+mn-lt"/>
              <a:cs typeface="Times New Roman" pitchFamily="18" charset="0"/>
            </a:endParaRPr>
          </a:p>
        </p:txBody>
      </p:sp>
      <p:sp>
        <p:nvSpPr>
          <p:cNvPr id="2059" name="矩形 5"/>
          <p:cNvSpPr>
            <a:spLocks noChangeArrowheads="1"/>
          </p:cNvSpPr>
          <p:nvPr/>
        </p:nvSpPr>
        <p:spPr bwMode="auto">
          <a:xfrm>
            <a:off x="785813" y="2867695"/>
            <a:ext cx="1532015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Event pile-up</a:t>
            </a:r>
          </a:p>
        </p:txBody>
      </p:sp>
      <p:pic>
        <p:nvPicPr>
          <p:cNvPr id="2060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458245"/>
            <a:ext cx="75723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接箭头连接符 16"/>
          <p:cNvCxnSpPr/>
          <p:nvPr/>
        </p:nvCxnSpPr>
        <p:spPr>
          <a:xfrm>
            <a:off x="785813" y="3796383"/>
            <a:ext cx="7429500" cy="1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220072" y="6021288"/>
            <a:ext cx="818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Y. Liang</a:t>
            </a:r>
            <a:endParaRPr lang="de-DE" sz="1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6083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Mertens\daten\praesentationen\2013-05 Tripletfinder JLU Seminar Giessen\material\plots_leap\hitdispl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" y="1340768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Hitstream</a:t>
            </a:r>
            <a:r>
              <a:rPr lang="de-DE" dirty="0"/>
              <a:t> Display: 15 </a:t>
            </a:r>
            <a:r>
              <a:rPr lang="de-DE" dirty="0" err="1"/>
              <a:t>GeV</a:t>
            </a:r>
            <a:r>
              <a:rPr lang="de-DE" dirty="0"/>
              <a:t>/c DPM, 50 </a:t>
            </a:r>
            <a:r>
              <a:rPr lang="de-DE" dirty="0" err="1"/>
              <a:t>ns</a:t>
            </a:r>
            <a:r>
              <a:rPr lang="de-DE" dirty="0"/>
              <a:t> </a:t>
            </a:r>
            <a:r>
              <a:rPr lang="de-DE" dirty="0" err="1"/>
              <a:t>M</a:t>
            </a:r>
            <a:r>
              <a:rPr lang="de-DE" dirty="0" err="1" smtClean="0"/>
              <a:t>ean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ime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67544" y="1412776"/>
            <a:ext cx="10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XY-View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580112" y="5085184"/>
            <a:ext cx="3312368" cy="861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  <a:defRPr/>
            </a:pPr>
            <a:r>
              <a:rPr lang="de-DE" dirty="0" smtClean="0">
                <a:solidFill>
                  <a:srgbClr val="000000"/>
                </a:solidFill>
              </a:rPr>
              <a:t>DPM Benchmark: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sz="1600" dirty="0" err="1" smtClean="0">
                <a:solidFill>
                  <a:srgbClr val="000000"/>
                </a:solidFill>
              </a:rPr>
              <a:t>Realistic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event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rate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</a:t>
            </a:r>
            <a:r>
              <a:rPr lang="de-DE" sz="1600" dirty="0" err="1" smtClean="0">
                <a:solidFill>
                  <a:srgbClr val="000000"/>
                </a:solidFill>
              </a:rPr>
              <a:t>nd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structure</a:t>
            </a:r>
            <a:r>
              <a:rPr lang="de-DE" sz="1600" dirty="0" smtClean="0">
                <a:solidFill>
                  <a:srgbClr val="000000"/>
                </a:solidFill>
              </a:rPr>
              <a:t>,</a:t>
            </a:r>
            <a:br>
              <a:rPr lang="de-DE" sz="1600" dirty="0" smtClean="0">
                <a:solidFill>
                  <a:srgbClr val="000000"/>
                </a:solidFill>
              </a:rPr>
            </a:br>
            <a:r>
              <a:rPr lang="de-DE" sz="1600" dirty="0" err="1" smtClean="0">
                <a:solidFill>
                  <a:srgbClr val="000000"/>
                </a:solidFill>
              </a:rPr>
              <a:t>continuous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operation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11960" y="6093296"/>
            <a:ext cx="12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M.Mertens</a:t>
            </a:r>
            <a:endParaRPr lang="en-US" sz="1600" i="1" dirty="0"/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5724128" y="1484784"/>
            <a:ext cx="3168774" cy="3222625"/>
            <a:chOff x="0" y="0"/>
            <a:chExt cx="1995" cy="2030"/>
          </a:xfrm>
        </p:grpSpPr>
        <p:sp>
          <p:nvSpPr>
            <p:cNvPr id="14" name="Oval 20"/>
            <p:cNvSpPr>
              <a:spLocks/>
            </p:cNvSpPr>
            <p:nvPr/>
          </p:nvSpPr>
          <p:spPr bwMode="auto">
            <a:xfrm>
              <a:off x="53" y="1356"/>
              <a:ext cx="160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Rectangle 21"/>
            <p:cNvSpPr>
              <a:spLocks/>
            </p:cNvSpPr>
            <p:nvPr/>
          </p:nvSpPr>
          <p:spPr bwMode="auto">
            <a:xfrm>
              <a:off x="315" y="1336"/>
              <a:ext cx="39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>
                  <a:solidFill>
                    <a:schemeClr val="tx1"/>
                  </a:solidFill>
                  <a:latin typeface="Myriad Pro Semibold" charset="0"/>
                  <a:ea typeface="ＭＳ Ｐゴシック" charset="0"/>
                  <a:cs typeface="Myriad Pro Semibold" charset="0"/>
                  <a:sym typeface="Myriad Pro Semibold" charset="0"/>
                </a:rPr>
                <a:t>Triplet</a:t>
              </a:r>
            </a:p>
          </p:txBody>
        </p:sp>
        <p:sp>
          <p:nvSpPr>
            <p:cNvPr id="16" name="Oval 22"/>
            <p:cNvSpPr>
              <a:spLocks/>
            </p:cNvSpPr>
            <p:nvPr/>
          </p:nvSpPr>
          <p:spPr bwMode="auto">
            <a:xfrm>
              <a:off x="51" y="24"/>
              <a:ext cx="160" cy="160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23"/>
            <p:cNvSpPr>
              <a:spLocks/>
            </p:cNvSpPr>
            <p:nvPr/>
          </p:nvSpPr>
          <p:spPr bwMode="auto">
            <a:xfrm>
              <a:off x="315" y="0"/>
              <a:ext cx="99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dirty="0" err="1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</a:t>
              </a:r>
              <a:r>
                <a:rPr lang="en-US" dirty="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early</a:t>
              </a:r>
            </a:p>
          </p:txBody>
        </p:sp>
        <p:sp>
          <p:nvSpPr>
            <p:cNvPr id="18" name="Oval 24"/>
            <p:cNvSpPr>
              <a:spLocks/>
            </p:cNvSpPr>
            <p:nvPr/>
          </p:nvSpPr>
          <p:spPr bwMode="auto">
            <a:xfrm>
              <a:off x="51" y="248"/>
              <a:ext cx="160" cy="160"/>
            </a:xfrm>
            <a:prstGeom prst="ellipse">
              <a:avLst/>
            </a:prstGeom>
            <a:noFill/>
            <a:ln w="25400" cap="flat">
              <a:solidFill>
                <a:srgbClr val="003D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/>
            </p:cNvSpPr>
            <p:nvPr/>
          </p:nvSpPr>
          <p:spPr bwMode="auto">
            <a:xfrm>
              <a:off x="315" y="224"/>
              <a:ext cx="168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dirty="0" err="1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</a:t>
              </a:r>
              <a:r>
                <a:rPr lang="en-US" dirty="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</a:t>
              </a:r>
              <a:r>
                <a:rPr lang="en-US" dirty="0">
                  <a:solidFill>
                    <a:srgbClr val="001F67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early</a:t>
              </a:r>
              <a:r>
                <a:rPr lang="en-US" dirty="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&amp; </a:t>
              </a:r>
              <a:r>
                <a:rPr lang="en-US" dirty="0">
                  <a:solidFill>
                    <a:srgbClr val="001F67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skewed</a:t>
              </a:r>
            </a:p>
          </p:txBody>
        </p:sp>
        <p:sp>
          <p:nvSpPr>
            <p:cNvPr id="20" name="Oval 26"/>
            <p:cNvSpPr>
              <a:spLocks/>
            </p:cNvSpPr>
            <p:nvPr/>
          </p:nvSpPr>
          <p:spPr bwMode="auto">
            <a:xfrm>
              <a:off x="51" y="472"/>
              <a:ext cx="160" cy="160"/>
            </a:xfrm>
            <a:prstGeom prst="ellipse">
              <a:avLst/>
            </a:prstGeom>
            <a:noFill/>
            <a:ln w="25400" cap="flat">
              <a:solidFill>
                <a:srgbClr val="66B1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Rectangle 27"/>
            <p:cNvSpPr>
              <a:spLocks/>
            </p:cNvSpPr>
            <p:nvPr/>
          </p:nvSpPr>
          <p:spPr bwMode="auto">
            <a:xfrm>
              <a:off x="315" y="448"/>
              <a:ext cx="101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 </a:t>
              </a:r>
              <a:r>
                <a:rPr lang="en-US">
                  <a:solidFill>
                    <a:srgbClr val="3F691E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close</a:t>
              </a:r>
            </a:p>
          </p:txBody>
        </p:sp>
        <p:sp>
          <p:nvSpPr>
            <p:cNvPr id="22" name="Oval 28"/>
            <p:cNvSpPr>
              <a:spLocks/>
            </p:cNvSpPr>
            <p:nvPr/>
          </p:nvSpPr>
          <p:spPr bwMode="auto">
            <a:xfrm>
              <a:off x="51" y="696"/>
              <a:ext cx="160" cy="160"/>
            </a:xfrm>
            <a:prstGeom prst="ellipse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9"/>
            <p:cNvSpPr>
              <a:spLocks/>
            </p:cNvSpPr>
            <p:nvPr/>
          </p:nvSpPr>
          <p:spPr bwMode="auto">
            <a:xfrm>
              <a:off x="315" y="672"/>
              <a:ext cx="91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 </a:t>
              </a:r>
              <a:r>
                <a:rPr lang="en-US">
                  <a:solidFill>
                    <a:srgbClr val="6E0500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late</a:t>
              </a:r>
            </a:p>
          </p:txBody>
        </p:sp>
        <p:sp>
          <p:nvSpPr>
            <p:cNvPr id="24" name="Oval 30"/>
            <p:cNvSpPr>
              <a:spLocks/>
            </p:cNvSpPr>
            <p:nvPr/>
          </p:nvSpPr>
          <p:spPr bwMode="auto">
            <a:xfrm>
              <a:off x="95" y="996"/>
              <a:ext cx="72" cy="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Rectangle 31"/>
            <p:cNvSpPr>
              <a:spLocks/>
            </p:cNvSpPr>
            <p:nvPr/>
          </p:nvSpPr>
          <p:spPr bwMode="auto">
            <a:xfrm>
              <a:off x="315" y="952"/>
              <a:ext cx="51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MVD hit</a:t>
              </a:r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0" y="1872"/>
              <a:ext cx="267" cy="140"/>
            </a:xfrm>
            <a:custGeom>
              <a:avLst/>
              <a:gdLst>
                <a:gd name="T0" fmla="*/ 0 w 21600"/>
                <a:gd name="T1" fmla="*/ 0 h 18983"/>
                <a:gd name="T2" fmla="*/ 21600 w 21600"/>
                <a:gd name="T3" fmla="*/ 17277 h 18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18983">
                  <a:moveTo>
                    <a:pt x="0" y="0"/>
                  </a:moveTo>
                  <a:cubicBezTo>
                    <a:pt x="5229" y="18357"/>
                    <a:pt x="13637" y="21600"/>
                    <a:pt x="21600" y="17277"/>
                  </a:cubicBezTo>
                </a:path>
              </a:pathLst>
            </a:custGeom>
            <a:noFill/>
            <a:ln w="38100" cap="flat">
              <a:solidFill>
                <a:srgbClr val="FFFF33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38099" dir="2700000" algn="ctr" rotWithShape="0">
                <a:srgbClr val="191E1F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Rectangle 33"/>
            <p:cNvSpPr>
              <a:spLocks/>
            </p:cNvSpPr>
            <p:nvPr/>
          </p:nvSpPr>
          <p:spPr bwMode="auto">
            <a:xfrm>
              <a:off x="315" y="1856"/>
              <a:ext cx="99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Track </a:t>
              </a:r>
              <a:r>
                <a:rPr lang="en-US">
                  <a:solidFill>
                    <a:srgbClr val="535000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timed out</a:t>
              </a:r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3" y="1672"/>
              <a:ext cx="267" cy="140"/>
            </a:xfrm>
            <a:custGeom>
              <a:avLst/>
              <a:gdLst>
                <a:gd name="T0" fmla="*/ 0 w 21600"/>
                <a:gd name="T1" fmla="*/ 0 h 18983"/>
                <a:gd name="T2" fmla="*/ 21600 w 21600"/>
                <a:gd name="T3" fmla="*/ 17277 h 18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18983">
                  <a:moveTo>
                    <a:pt x="0" y="0"/>
                  </a:moveTo>
                  <a:cubicBezTo>
                    <a:pt x="5229" y="18357"/>
                    <a:pt x="13637" y="21600"/>
                    <a:pt x="21600" y="17277"/>
                  </a:cubicBezTo>
                </a:path>
              </a:pathLst>
            </a:custGeom>
            <a:noFill/>
            <a:ln w="38100" cap="flat">
              <a:solidFill>
                <a:srgbClr val="003DCC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38099" dir="2700000" algn="ctr" rotWithShape="0">
                <a:srgbClr val="191E1F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Rectangle 35"/>
            <p:cNvSpPr>
              <a:spLocks/>
            </p:cNvSpPr>
            <p:nvPr/>
          </p:nvSpPr>
          <p:spPr bwMode="auto">
            <a:xfrm>
              <a:off x="315" y="1656"/>
              <a:ext cx="85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Track </a:t>
              </a:r>
              <a:r>
                <a:rPr lang="en-US">
                  <a:solidFill>
                    <a:srgbClr val="001F67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current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50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sp>
        <p:nvSpPr>
          <p:cNvPr id="17414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latin typeface="+mn-lt"/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17426" name="Rectangle 18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>
                <a:latin typeface="+mn-lt"/>
              </a:rPr>
              <a:t>PANDA — Event Reconstruction</a:t>
            </a:r>
          </a:p>
        </p:txBody>
      </p:sp>
      <p:sp>
        <p:nvSpPr>
          <p:cNvPr id="17427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02754" y="1017984"/>
            <a:ext cx="8295680" cy="1643063"/>
          </a:xfrm>
          <a:ln/>
        </p:spPr>
        <p:txBody>
          <a:bodyPr/>
          <a:lstStyle/>
          <a:p>
            <a:r>
              <a:rPr lang="en-US" dirty="0">
                <a:cs typeface="Myriad Pro Semibold" charset="0"/>
                <a:sym typeface="Myriad Pro Semibold" charset="0"/>
              </a:rPr>
              <a:t>Continuous</a:t>
            </a:r>
            <a:r>
              <a:rPr lang="en-US" dirty="0"/>
              <a:t> read out</a:t>
            </a:r>
          </a:p>
          <a:p>
            <a:pPr lvl="1">
              <a:spcBef>
                <a:spcPct val="0"/>
              </a:spcBef>
            </a:pPr>
            <a:r>
              <a:rPr lang="en-US" sz="1800" dirty="0">
                <a:cs typeface="Myriad Pro It" charset="0"/>
                <a:sym typeface="Myriad Pro It" charset="0"/>
              </a:rPr>
              <a:t>Novel feature</a:t>
            </a:r>
            <a:endParaRPr lang="en-US" sz="1800" dirty="0">
              <a:sym typeface="Myriad Pro It" charset="0"/>
            </a:endParaRPr>
          </a:p>
          <a:p>
            <a:pPr lvl="1">
              <a:lnSpc>
                <a:spcPct val="90000"/>
              </a:lnSpc>
              <a:spcBef>
                <a:spcPts val="422"/>
              </a:spcBef>
            </a:pPr>
            <a:r>
              <a:rPr lang="en-US" sz="1800" dirty="0"/>
              <a:t>Background &amp; signal similar</a:t>
            </a:r>
          </a:p>
          <a:p>
            <a:pPr lvl="1">
              <a:lnSpc>
                <a:spcPct val="90000"/>
              </a:lnSpc>
              <a:spcBef>
                <a:spcPts val="422"/>
              </a:spcBef>
            </a:pPr>
            <a:r>
              <a:rPr lang="en-US" sz="1800" dirty="0"/>
              <a:t>No hardware trigger based on </a:t>
            </a:r>
            <a:r>
              <a:rPr lang="en-US" sz="1800" u="sng" dirty="0"/>
              <a:t>few</a:t>
            </a:r>
            <a:r>
              <a:rPr lang="en-US" sz="1800" dirty="0"/>
              <a:t> sub-detectors,</a:t>
            </a:r>
            <a:br>
              <a:rPr lang="en-US" sz="1800" dirty="0"/>
            </a:br>
            <a:r>
              <a:rPr lang="en-US" sz="1800" dirty="0"/>
              <a:t>but online event reconstruction using </a:t>
            </a:r>
            <a:r>
              <a:rPr lang="en-US" sz="1800" u="sng" dirty="0"/>
              <a:t>full</a:t>
            </a:r>
            <a:r>
              <a:rPr lang="en-US" sz="1800" dirty="0"/>
              <a:t> detector information</a:t>
            </a:r>
          </a:p>
        </p:txBody>
      </p:sp>
      <p:grpSp>
        <p:nvGrpSpPr>
          <p:cNvPr id="17431" name="Group 23"/>
          <p:cNvGrpSpPr>
            <a:grpSpLocks/>
          </p:cNvGrpSpPr>
          <p:nvPr/>
        </p:nvGrpSpPr>
        <p:grpSpPr bwMode="auto">
          <a:xfrm>
            <a:off x="606103" y="3001492"/>
            <a:ext cx="3554016" cy="2991445"/>
            <a:chOff x="0" y="0"/>
            <a:chExt cx="3184" cy="2679"/>
          </a:xfrm>
        </p:grpSpPr>
        <p:sp>
          <p:nvSpPr>
            <p:cNvPr id="17429" name="Freeform 21"/>
            <p:cNvSpPr>
              <a:spLocks/>
            </p:cNvSpPr>
            <p:nvPr/>
          </p:nvSpPr>
          <p:spPr bwMode="auto">
            <a:xfrm rot="10800000">
              <a:off x="0" y="0"/>
              <a:ext cx="3184" cy="2484"/>
            </a:xfrm>
            <a:custGeom>
              <a:avLst/>
              <a:gdLst>
                <a:gd name="T0" fmla="*/ 0 w 21600"/>
                <a:gd name="T1" fmla="*/ 13570 h 21600"/>
                <a:gd name="T2" fmla="*/ 0 w 21600"/>
                <a:gd name="T3" fmla="*/ 21600 h 21600"/>
                <a:gd name="T4" fmla="*/ 21600 w 21600"/>
                <a:gd name="T5" fmla="*/ 21600 h 21600"/>
                <a:gd name="T6" fmla="*/ 21600 w 21600"/>
                <a:gd name="T7" fmla="*/ 13570 h 21600"/>
                <a:gd name="T8" fmla="*/ 10800 w 21600"/>
                <a:gd name="T9" fmla="*/ 0 h 21600"/>
                <a:gd name="T10" fmla="*/ 0 w 21600"/>
                <a:gd name="T11" fmla="*/ 13570 h 21600"/>
                <a:gd name="T12" fmla="*/ 0 w 21600"/>
                <a:gd name="T13" fmla="*/ 1357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357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3570"/>
                  </a:lnTo>
                  <a:lnTo>
                    <a:pt x="10800" y="0"/>
                  </a:lnTo>
                  <a:lnTo>
                    <a:pt x="0" y="13570"/>
                  </a:lnTo>
                  <a:close/>
                  <a:moveTo>
                    <a:pt x="0" y="13570"/>
                  </a:moveTo>
                </a:path>
              </a:pathLst>
            </a:custGeom>
            <a:gradFill rotWithShape="0">
              <a:gsLst>
                <a:gs pos="0">
                  <a:srgbClr val="B9D7FB"/>
                </a:gs>
                <a:gs pos="100000">
                  <a:srgbClr val="AAC2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>
              <a:off x="1593" y="2478"/>
              <a:ext cx="0" cy="201"/>
            </a:xfrm>
            <a:prstGeom prst="line">
              <a:avLst/>
            </a:prstGeom>
            <a:noFill/>
            <a:ln w="12700" cap="flat">
              <a:solidFill>
                <a:srgbClr val="ACC3E3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+mn-lt"/>
              </a:endParaRPr>
            </a:p>
          </p:txBody>
        </p:sp>
      </p:grpSp>
      <p:pic>
        <p:nvPicPr>
          <p:cNvPr id="1743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36" y="4567535"/>
            <a:ext cx="535781" cy="584895"/>
          </a:xfrm>
          <a:prstGeom prst="rect">
            <a:avLst/>
          </a:prstGeom>
          <a:noFill/>
          <a:ln>
            <a:noFill/>
          </a:ln>
          <a:effectLst>
            <a:outerShdw blurRad="127000" dist="38099" dir="27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36" y="5911453"/>
            <a:ext cx="544711" cy="544711"/>
          </a:xfrm>
          <a:prstGeom prst="rect">
            <a:avLst/>
          </a:prstGeom>
          <a:noFill/>
          <a:ln>
            <a:noFill/>
          </a:ln>
          <a:effectLst>
            <a:outerShdw blurRad="127000" dist="38099" dir="27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4" name="Freeform 26"/>
          <p:cNvSpPr>
            <a:spLocks/>
          </p:cNvSpPr>
          <p:nvPr/>
        </p:nvSpPr>
        <p:spPr bwMode="auto">
          <a:xfrm flipH="1">
            <a:off x="2638723" y="2914427"/>
            <a:ext cx="171896" cy="429741"/>
          </a:xfrm>
          <a:custGeom>
            <a:avLst/>
            <a:gdLst>
              <a:gd name="T0" fmla="+- 0 10644 5893"/>
              <a:gd name="T1" fmla="*/ T0 w 15707"/>
              <a:gd name="T2" fmla="+- 0 8321 5006"/>
              <a:gd name="T3" fmla="*/ 8321 h 15142"/>
              <a:gd name="T4" fmla="+- 0 7618 5893"/>
              <a:gd name="T5" fmla="*/ T4 w 15707"/>
              <a:gd name="T6" fmla="+- 0 12064 5006"/>
              <a:gd name="T7" fmla="*/ 12064 h 15142"/>
              <a:gd name="T8" fmla="+- 0 14607 5893"/>
              <a:gd name="T9" fmla="*/ T8 w 15707"/>
              <a:gd name="T10" fmla="+- 0 15003 5006"/>
              <a:gd name="T11" fmla="*/ 15003 h 15142"/>
              <a:gd name="T12" fmla="+- 0 21600 5893"/>
              <a:gd name="T13" fmla="*/ T12 w 15707"/>
              <a:gd name="T14" fmla="+- 0 19654 5006"/>
              <a:gd name="T15" fmla="*/ 19654 h 1514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5707" h="15142">
                <a:moveTo>
                  <a:pt x="4751" y="3315"/>
                </a:moveTo>
                <a:cubicBezTo>
                  <a:pt x="-2575" y="-5006"/>
                  <a:pt x="415" y="4671"/>
                  <a:pt x="1725" y="7058"/>
                </a:cubicBezTo>
                <a:cubicBezTo>
                  <a:pt x="2459" y="8396"/>
                  <a:pt x="4853" y="7468"/>
                  <a:pt x="8714" y="9997"/>
                </a:cubicBezTo>
                <a:cubicBezTo>
                  <a:pt x="12249" y="12313"/>
                  <a:pt x="-5893" y="16594"/>
                  <a:pt x="15707" y="14648"/>
                </a:cubicBezTo>
              </a:path>
            </a:pathLst>
          </a:custGeom>
          <a:noFill/>
          <a:ln w="25400" cap="flat">
            <a:solidFill>
              <a:srgbClr val="3D3D3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sp>
        <p:nvSpPr>
          <p:cNvPr id="17435" name="Freeform 27"/>
          <p:cNvSpPr>
            <a:spLocks/>
          </p:cNvSpPr>
          <p:nvPr/>
        </p:nvSpPr>
        <p:spPr bwMode="auto">
          <a:xfrm flipH="1">
            <a:off x="2640955" y="2903265"/>
            <a:ext cx="242218" cy="553641"/>
          </a:xfrm>
          <a:custGeom>
            <a:avLst/>
            <a:gdLst>
              <a:gd name="T0" fmla="+- 0 6618 2457"/>
              <a:gd name="T1" fmla="*/ T0 w 19143"/>
              <a:gd name="T2" fmla="+- 0 4953 1875"/>
              <a:gd name="T3" fmla="*/ 4953 h 17557"/>
              <a:gd name="T4" fmla="+- 0 3088 2457"/>
              <a:gd name="T5" fmla="*/ T4 w 19143"/>
              <a:gd name="T6" fmla="+- 0 5189 1875"/>
              <a:gd name="T7" fmla="*/ 5189 h 17557"/>
              <a:gd name="T8" fmla="+- 0 9706 2457"/>
              <a:gd name="T9" fmla="*/ T8 w 19143"/>
              <a:gd name="T10" fmla="+- 0 12397 1875"/>
              <a:gd name="T11" fmla="*/ 12397 h 17557"/>
              <a:gd name="T12" fmla="+- 0 8065 2457"/>
              <a:gd name="T13" fmla="*/ T12 w 19143"/>
              <a:gd name="T14" fmla="+- 0 17681 1875"/>
              <a:gd name="T15" fmla="*/ 17681 h 17557"/>
              <a:gd name="T16" fmla="+- 0 21600 2457"/>
              <a:gd name="T17" fmla="*/ T16 w 19143"/>
              <a:gd name="T18" fmla="+- 0 17787 1875"/>
              <a:gd name="T19" fmla="*/ 17787 h 1755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9143" h="17557">
                <a:moveTo>
                  <a:pt x="4161" y="3078"/>
                </a:moveTo>
                <a:cubicBezTo>
                  <a:pt x="3741" y="-1875"/>
                  <a:pt x="3204" y="-144"/>
                  <a:pt x="631" y="3314"/>
                </a:cubicBezTo>
                <a:cubicBezTo>
                  <a:pt x="-2457" y="7462"/>
                  <a:pt x="6768" y="8886"/>
                  <a:pt x="7249" y="10522"/>
                </a:cubicBezTo>
                <a:cubicBezTo>
                  <a:pt x="7730" y="12158"/>
                  <a:pt x="2525" y="12811"/>
                  <a:pt x="5608" y="15806"/>
                </a:cubicBezTo>
                <a:cubicBezTo>
                  <a:pt x="9641" y="19725"/>
                  <a:pt x="15747" y="15828"/>
                  <a:pt x="19143" y="15912"/>
                </a:cubicBezTo>
              </a:path>
            </a:pathLst>
          </a:custGeom>
          <a:noFill/>
          <a:ln w="25400" cap="flat">
            <a:solidFill>
              <a:srgbClr val="3D3D3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grpSp>
        <p:nvGrpSpPr>
          <p:cNvPr id="17441" name="Group 33"/>
          <p:cNvGrpSpPr>
            <a:grpSpLocks/>
          </p:cNvGrpSpPr>
          <p:nvPr/>
        </p:nvGrpSpPr>
        <p:grpSpPr bwMode="auto">
          <a:xfrm>
            <a:off x="2116336" y="3331890"/>
            <a:ext cx="535781" cy="525735"/>
            <a:chOff x="0" y="0"/>
            <a:chExt cx="480" cy="470"/>
          </a:xfrm>
        </p:grpSpPr>
        <p:grpSp>
          <p:nvGrpSpPr>
            <p:cNvPr id="17439" name="Group 31"/>
            <p:cNvGrpSpPr>
              <a:grpSpLocks/>
            </p:cNvGrpSpPr>
            <p:nvPr/>
          </p:nvGrpSpPr>
          <p:grpSpPr bwMode="auto">
            <a:xfrm>
              <a:off x="0" y="0"/>
              <a:ext cx="480" cy="470"/>
              <a:chOff x="0" y="0"/>
              <a:chExt cx="480" cy="470"/>
            </a:xfrm>
          </p:grpSpPr>
          <p:sp>
            <p:nvSpPr>
              <p:cNvPr id="17436" name="Rectangle 28"/>
              <p:cNvSpPr>
                <a:spLocks/>
              </p:cNvSpPr>
              <p:nvPr/>
            </p:nvSpPr>
            <p:spPr bwMode="auto">
              <a:xfrm>
                <a:off x="28" y="0"/>
                <a:ext cx="424" cy="288"/>
              </a:xfrm>
              <a:prstGeom prst="rect">
                <a:avLst/>
              </a:prstGeom>
              <a:no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dist="38099" dir="2700000" algn="ctr" rotWithShape="0">
                  <a:schemeClr val="bg2">
                    <a:alpha val="2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7437" name="Rectangle 29"/>
              <p:cNvSpPr>
                <a:spLocks/>
              </p:cNvSpPr>
              <p:nvPr/>
            </p:nvSpPr>
            <p:spPr bwMode="auto">
              <a:xfrm>
                <a:off x="0" y="362"/>
                <a:ext cx="480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27000" dist="38099" dir="2700000" algn="ctr" rotWithShape="0">
                  <a:schemeClr val="bg2">
                    <a:alpha val="29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7438" name="Rectangle 30"/>
              <p:cNvSpPr>
                <a:spLocks/>
              </p:cNvSpPr>
              <p:nvPr/>
            </p:nvSpPr>
            <p:spPr bwMode="auto">
              <a:xfrm>
                <a:off x="168" y="305"/>
                <a:ext cx="138" cy="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27000" dist="38099" dir="2700000" algn="ctr" rotWithShape="0">
                  <a:schemeClr val="bg2">
                    <a:alpha val="29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7440" name="Freeform 32"/>
            <p:cNvSpPr>
              <a:spLocks/>
            </p:cNvSpPr>
            <p:nvPr/>
          </p:nvSpPr>
          <p:spPr bwMode="auto">
            <a:xfrm>
              <a:off x="66" y="38"/>
              <a:ext cx="337" cy="216"/>
            </a:xfrm>
            <a:custGeom>
              <a:avLst/>
              <a:gdLst>
                <a:gd name="T0" fmla="*/ 0 w 21600"/>
                <a:gd name="T1" fmla="*/ 15730 h 21600"/>
                <a:gd name="T2" fmla="*/ 6744 w 21600"/>
                <a:gd name="T3" fmla="*/ 15965 h 21600"/>
                <a:gd name="T4" fmla="*/ 7091 w 21600"/>
                <a:gd name="T5" fmla="*/ 11035 h 21600"/>
                <a:gd name="T6" fmla="*/ 9174 w 21600"/>
                <a:gd name="T7" fmla="*/ 21600 h 21600"/>
                <a:gd name="T8" fmla="*/ 9868 w 21600"/>
                <a:gd name="T9" fmla="*/ 0 h 21600"/>
                <a:gd name="T10" fmla="*/ 11083 w 21600"/>
                <a:gd name="T11" fmla="*/ 15496 h 21600"/>
                <a:gd name="T12" fmla="*/ 21600 w 21600"/>
                <a:gd name="T13" fmla="*/ 15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5730"/>
                  </a:moveTo>
                  <a:lnTo>
                    <a:pt x="6744" y="15965"/>
                  </a:lnTo>
                  <a:lnTo>
                    <a:pt x="7091" y="11035"/>
                  </a:lnTo>
                  <a:lnTo>
                    <a:pt x="9174" y="21600"/>
                  </a:lnTo>
                  <a:lnTo>
                    <a:pt x="9868" y="0"/>
                  </a:lnTo>
                  <a:lnTo>
                    <a:pt x="11083" y="15496"/>
                  </a:lnTo>
                  <a:lnTo>
                    <a:pt x="21600" y="15496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7442" name="Line 34"/>
          <p:cNvSpPr>
            <a:spLocks noChangeShapeType="1"/>
          </p:cNvSpPr>
          <p:nvPr/>
        </p:nvSpPr>
        <p:spPr bwMode="auto">
          <a:xfrm>
            <a:off x="755576" y="188640"/>
            <a:ext cx="121667" cy="0"/>
          </a:xfrm>
          <a:prstGeom prst="line">
            <a:avLst/>
          </a:prstGeom>
          <a:noFill/>
          <a:ln w="38100" cap="flat">
            <a:solidFill>
              <a:srgbClr val="0B5B8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n-lt"/>
            </a:endParaRPr>
          </a:p>
        </p:txBody>
      </p:sp>
      <p:grpSp>
        <p:nvGrpSpPr>
          <p:cNvPr id="17445" name="Group 37"/>
          <p:cNvGrpSpPr>
            <a:grpSpLocks/>
          </p:cNvGrpSpPr>
          <p:nvPr/>
        </p:nvGrpSpPr>
        <p:grpSpPr bwMode="auto">
          <a:xfrm>
            <a:off x="5152430" y="81484"/>
            <a:ext cx="4625578" cy="2043782"/>
            <a:chOff x="0" y="0"/>
            <a:chExt cx="4144" cy="1830"/>
          </a:xfrm>
        </p:grpSpPr>
        <p:sp>
          <p:nvSpPr>
            <p:cNvPr id="17443" name="Oval 35"/>
            <p:cNvSpPr>
              <a:spLocks/>
            </p:cNvSpPr>
            <p:nvPr/>
          </p:nvSpPr>
          <p:spPr bwMode="auto">
            <a:xfrm>
              <a:off x="0" y="1310"/>
              <a:ext cx="4144" cy="520"/>
            </a:xfrm>
            <a:prstGeom prst="ellipse">
              <a:avLst/>
            </a:prstGeom>
            <a:gradFill rotWithShape="0">
              <a:gsLst>
                <a:gs pos="0">
                  <a:srgbClr val="000000">
                    <a:alpha val="6000"/>
                  </a:srgbClr>
                </a:gs>
                <a:gs pos="100000">
                  <a:srgbClr val="464658">
                    <a:alpha val="6000"/>
                  </a:srgbClr>
                </a:gs>
              </a:gsLst>
              <a:path path="rect">
                <a:fillToRect l="51074" t="25647" r="48926" b="74353"/>
              </a:path>
            </a:gradFill>
            <a:ln>
              <a:noFill/>
            </a:ln>
            <a:effectLst>
              <a:outerShdw blurRad="127000" dist="139699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6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+mn-lt"/>
              </a:endParaRPr>
            </a:p>
          </p:txBody>
        </p:sp>
        <p:pic>
          <p:nvPicPr>
            <p:cNvPr id="17444" name="Picture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0"/>
              <a:ext cx="3088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53" name="Group 45"/>
          <p:cNvGrpSpPr>
            <a:grpSpLocks/>
          </p:cNvGrpSpPr>
          <p:nvPr/>
        </p:nvGrpSpPr>
        <p:grpSpPr bwMode="auto">
          <a:xfrm>
            <a:off x="4554141" y="4268391"/>
            <a:ext cx="4050307" cy="1169789"/>
            <a:chOff x="0" y="0"/>
            <a:chExt cx="3248" cy="1048"/>
          </a:xfrm>
        </p:grpSpPr>
        <p:sp>
          <p:nvSpPr>
            <p:cNvPr id="17446" name="Rectangle 38"/>
            <p:cNvSpPr>
              <a:spLocks/>
            </p:cNvSpPr>
            <p:nvPr/>
          </p:nvSpPr>
          <p:spPr bwMode="auto">
            <a:xfrm>
              <a:off x="32" y="848"/>
              <a:ext cx="318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ts val="765"/>
                </a:spcBef>
              </a:pPr>
              <a:r>
                <a:rPr lang="en-US" sz="1300">
                  <a:solidFill>
                    <a:srgbClr val="343434"/>
                  </a:solidFill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  <a:t>(Reject background events, save interesting events)</a:t>
              </a:r>
            </a:p>
          </p:txBody>
        </p:sp>
        <p:grpSp>
          <p:nvGrpSpPr>
            <p:cNvPr id="17452" name="Group 44"/>
            <p:cNvGrpSpPr>
              <a:grpSpLocks/>
            </p:cNvGrpSpPr>
            <p:nvPr/>
          </p:nvGrpSpPr>
          <p:grpSpPr bwMode="auto">
            <a:xfrm>
              <a:off x="0" y="0"/>
              <a:ext cx="3248" cy="800"/>
              <a:chOff x="0" y="0"/>
              <a:chExt cx="3248" cy="800"/>
            </a:xfrm>
          </p:grpSpPr>
          <p:sp>
            <p:nvSpPr>
              <p:cNvPr id="17447" name="Rectangle 39"/>
              <p:cNvSpPr>
                <a:spLocks/>
              </p:cNvSpPr>
              <p:nvPr/>
            </p:nvSpPr>
            <p:spPr bwMode="auto">
              <a:xfrm>
                <a:off x="0" y="0"/>
                <a:ext cx="1440" cy="800"/>
              </a:xfrm>
              <a:prstGeom prst="rect">
                <a:avLst/>
              </a:prstGeom>
              <a:solidFill>
                <a:srgbClr val="FEE6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BE92AA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2300">
                    <a:latin typeface="+mn-lt"/>
                    <a:ea typeface="ＭＳ Ｐゴシック" charset="0"/>
                    <a:cs typeface="Myriad Pro" charset="0"/>
                    <a:sym typeface="Myriad Pro" charset="0"/>
                  </a:rPr>
                  <a:t>Reduction</a:t>
                </a:r>
              </a:p>
            </p:txBody>
          </p:sp>
          <p:sp>
            <p:nvSpPr>
              <p:cNvPr id="17448" name="Rectangle 40"/>
              <p:cNvSpPr>
                <a:spLocks/>
              </p:cNvSpPr>
              <p:nvPr/>
            </p:nvSpPr>
            <p:spPr bwMode="auto">
              <a:xfrm>
                <a:off x="1432" y="0"/>
                <a:ext cx="936" cy="400"/>
              </a:xfrm>
              <a:prstGeom prst="rect">
                <a:avLst/>
              </a:prstGeom>
              <a:solidFill>
                <a:srgbClr val="FDB1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127000" tIns="127000" rIns="127000" bIns="127000" anchor="ctr"/>
              <a:lstStyle/>
              <a:p>
                <a:pPr algn="l"/>
                <a:r>
                  <a:rPr lang="en-US" sz="1700">
                    <a:latin typeface="+mn-lt"/>
                    <a:ea typeface="ＭＳ Ｐゴシック" charset="0"/>
                    <a:cs typeface="Myriad Pro" charset="0"/>
                    <a:sym typeface="Myriad Pro" charset="0"/>
                  </a:rPr>
                  <a:t>Amount:</a:t>
                </a:r>
              </a:p>
            </p:txBody>
          </p:sp>
          <p:sp>
            <p:nvSpPr>
              <p:cNvPr id="17449" name="Rectangle 41"/>
              <p:cNvSpPr>
                <a:spLocks/>
              </p:cNvSpPr>
              <p:nvPr/>
            </p:nvSpPr>
            <p:spPr bwMode="auto">
              <a:xfrm>
                <a:off x="1432" y="400"/>
                <a:ext cx="936" cy="400"/>
              </a:xfrm>
              <a:prstGeom prst="rect">
                <a:avLst/>
              </a:prstGeom>
              <a:solidFill>
                <a:srgbClr val="FE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127000" tIns="127000" rIns="127000" bIns="127000" anchor="ctr"/>
              <a:lstStyle/>
              <a:p>
                <a:pPr algn="l"/>
                <a:r>
                  <a:rPr lang="en-US" sz="1700">
                    <a:latin typeface="+mn-lt"/>
                    <a:ea typeface="ＭＳ Ｐゴシック" charset="0"/>
                    <a:cs typeface="Myriad Pro" charset="0"/>
                    <a:sym typeface="Myriad Pro" charset="0"/>
                  </a:rPr>
                  <a:t>Time:</a:t>
                </a:r>
              </a:p>
            </p:txBody>
          </p:sp>
          <p:sp>
            <p:nvSpPr>
              <p:cNvPr id="17450" name="Rectangle 42"/>
              <p:cNvSpPr>
                <a:spLocks/>
              </p:cNvSpPr>
              <p:nvPr/>
            </p:nvSpPr>
            <p:spPr bwMode="auto">
              <a:xfrm>
                <a:off x="2368" y="0"/>
                <a:ext cx="880" cy="400"/>
              </a:xfrm>
              <a:prstGeom prst="rect">
                <a:avLst/>
              </a:prstGeom>
              <a:solidFill>
                <a:srgbClr val="FEB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76200" tIns="76200" rIns="76200" bIns="76200" anchor="ctr"/>
              <a:lstStyle/>
              <a:p>
                <a:pPr algn="r"/>
                <a:r>
                  <a:rPr lang="en-US" sz="1700">
                    <a:latin typeface="+mn-lt"/>
                    <a:ea typeface="ＭＳ Ｐゴシック" charset="0"/>
                    <a:cs typeface="Myriad Pro Semibold" charset="0"/>
                    <a:sym typeface="Myriad Pro Semibold" charset="0"/>
                  </a:rPr>
                  <a:t>~1/1000</a:t>
                </a:r>
              </a:p>
            </p:txBody>
          </p:sp>
          <p:sp>
            <p:nvSpPr>
              <p:cNvPr id="17451" name="Rectangle 43"/>
              <p:cNvSpPr>
                <a:spLocks/>
              </p:cNvSpPr>
              <p:nvPr/>
            </p:nvSpPr>
            <p:spPr bwMode="auto">
              <a:xfrm>
                <a:off x="2368" y="400"/>
                <a:ext cx="880" cy="400"/>
              </a:xfrm>
              <a:prstGeom prst="rect">
                <a:avLst/>
              </a:prstGeom>
              <a:solidFill>
                <a:srgbClr val="FE7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76200" tIns="76200" rIns="76200" bIns="76200" anchor="ctr"/>
              <a:lstStyle/>
              <a:p>
                <a:pPr algn="r"/>
                <a:r>
                  <a:rPr lang="en-US" sz="1700">
                    <a:latin typeface="+mn-lt"/>
                    <a:ea typeface="ＭＳ Ｐゴシック" charset="0"/>
                    <a:cs typeface="Myriad Pro Semibold" charset="0"/>
                    <a:sym typeface="Myriad Pro Semibold" charset="0"/>
                  </a:rPr>
                  <a:t>50 ns/evt</a:t>
                </a:r>
              </a:p>
            </p:txBody>
          </p:sp>
        </p:grpSp>
      </p:grpSp>
      <p:grpSp>
        <p:nvGrpSpPr>
          <p:cNvPr id="17456" name="Group 48"/>
          <p:cNvGrpSpPr>
            <a:grpSpLocks/>
          </p:cNvGrpSpPr>
          <p:nvPr/>
        </p:nvGrpSpPr>
        <p:grpSpPr bwMode="auto">
          <a:xfrm>
            <a:off x="4554141" y="5589240"/>
            <a:ext cx="4050307" cy="892969"/>
            <a:chOff x="0" y="0"/>
            <a:chExt cx="3240" cy="800"/>
          </a:xfrm>
        </p:grpSpPr>
        <p:sp>
          <p:nvSpPr>
            <p:cNvPr id="17454" name="Rectangle 46"/>
            <p:cNvSpPr>
              <a:spLocks/>
            </p:cNvSpPr>
            <p:nvPr/>
          </p:nvSpPr>
          <p:spPr bwMode="auto">
            <a:xfrm>
              <a:off x="0" y="0"/>
              <a:ext cx="2368" cy="800"/>
            </a:xfrm>
            <a:prstGeom prst="rect">
              <a:avLst/>
            </a:prstGeom>
            <a:solidFill>
              <a:srgbClr val="C2E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BE92AA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000"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  <a:t>Storage space for</a:t>
              </a:r>
              <a:br>
                <a:rPr lang="en-US" sz="2000"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</a:br>
              <a:r>
                <a:rPr lang="en-US" sz="2000"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  <a:t>offline analysis</a:t>
              </a:r>
            </a:p>
          </p:txBody>
        </p:sp>
        <p:sp>
          <p:nvSpPr>
            <p:cNvPr id="17455" name="Rectangle 47"/>
            <p:cNvSpPr>
              <a:spLocks/>
            </p:cNvSpPr>
            <p:nvPr/>
          </p:nvSpPr>
          <p:spPr bwMode="auto">
            <a:xfrm>
              <a:off x="2360" y="0"/>
              <a:ext cx="880" cy="800"/>
            </a:xfrm>
            <a:prstGeom prst="rect">
              <a:avLst/>
            </a:prstGeom>
            <a:solidFill>
              <a:srgbClr val="ADE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6200" tIns="76200" rIns="76200" bIns="76200" anchor="ctr"/>
            <a:lstStyle/>
            <a:p>
              <a:r>
                <a:rPr lang="en-US" sz="1700">
                  <a:latin typeface="+mn-lt"/>
                  <a:ea typeface="ＭＳ Ｐゴシック" charset="0"/>
                  <a:cs typeface="Myriad Pro Semibold" charset="0"/>
                  <a:sym typeface="Myriad Pro Semibold" charset="0"/>
                </a:rPr>
                <a:t>3 PB/y</a:t>
              </a:r>
            </a:p>
          </p:txBody>
        </p:sp>
      </p:grpSp>
      <p:grpSp>
        <p:nvGrpSpPr>
          <p:cNvPr id="17462" name="Group 54"/>
          <p:cNvGrpSpPr>
            <a:grpSpLocks/>
          </p:cNvGrpSpPr>
          <p:nvPr/>
        </p:nvGrpSpPr>
        <p:grpSpPr bwMode="auto">
          <a:xfrm>
            <a:off x="4554141" y="3000375"/>
            <a:ext cx="4050307" cy="892969"/>
            <a:chOff x="0" y="0"/>
            <a:chExt cx="3248" cy="800"/>
          </a:xfrm>
        </p:grpSpPr>
        <p:sp>
          <p:nvSpPr>
            <p:cNvPr id="17457" name="Rectangle 49"/>
            <p:cNvSpPr>
              <a:spLocks/>
            </p:cNvSpPr>
            <p:nvPr/>
          </p:nvSpPr>
          <p:spPr bwMode="auto">
            <a:xfrm>
              <a:off x="1432" y="0"/>
              <a:ext cx="936" cy="400"/>
            </a:xfrm>
            <a:prstGeom prst="rect">
              <a:avLst/>
            </a:prstGeom>
            <a:solidFill>
              <a:srgbClr val="EE84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0" tIns="127000" rIns="127000" bIns="127000" anchor="ctr"/>
            <a:lstStyle/>
            <a:p>
              <a:pPr algn="l"/>
              <a:r>
                <a:rPr lang="en-US" sz="1700"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  <a:t>Event:</a:t>
              </a:r>
            </a:p>
          </p:txBody>
        </p:sp>
        <p:sp>
          <p:nvSpPr>
            <p:cNvPr id="17458" name="Rectangle 50"/>
            <p:cNvSpPr>
              <a:spLocks/>
            </p:cNvSpPr>
            <p:nvPr/>
          </p:nvSpPr>
          <p:spPr bwMode="auto">
            <a:xfrm>
              <a:off x="1432" y="400"/>
              <a:ext cx="936" cy="400"/>
            </a:xfrm>
            <a:prstGeom prst="rect">
              <a:avLst/>
            </a:prstGeom>
            <a:solidFill>
              <a:srgbClr val="EE6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0" tIns="127000" rIns="127000" bIns="127000" anchor="ctr"/>
            <a:lstStyle/>
            <a:p>
              <a:pPr algn="l"/>
              <a:r>
                <a:rPr lang="en-US" sz="1700"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  <a:t>Raw data:</a:t>
              </a:r>
            </a:p>
          </p:txBody>
        </p:sp>
        <p:sp>
          <p:nvSpPr>
            <p:cNvPr id="17459" name="Rectangle 51"/>
            <p:cNvSpPr>
              <a:spLocks/>
            </p:cNvSpPr>
            <p:nvPr/>
          </p:nvSpPr>
          <p:spPr bwMode="auto">
            <a:xfrm>
              <a:off x="2368" y="0"/>
              <a:ext cx="880" cy="400"/>
            </a:xfrm>
            <a:prstGeom prst="rect">
              <a:avLst/>
            </a:prstGeom>
            <a:gradFill rotWithShape="0">
              <a:gsLst>
                <a:gs pos="0">
                  <a:srgbClr val="EF84C2"/>
                </a:gs>
                <a:gs pos="100000">
                  <a:srgbClr val="EF84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6200" tIns="76200" rIns="76200" bIns="76200" anchor="ctr"/>
            <a:lstStyle/>
            <a:p>
              <a:pPr algn="r"/>
              <a:r>
                <a:rPr lang="en-US" sz="1700">
                  <a:latin typeface="+mn-lt"/>
                  <a:ea typeface="ＭＳ Ｐゴシック" charset="0"/>
                  <a:cs typeface="Myriad Pro Semibold" charset="0"/>
                  <a:sym typeface="Myriad Pro Semibold" charset="0"/>
                </a:rPr>
                <a:t>2 × 10</a:t>
              </a:r>
              <a:r>
                <a:rPr lang="en-US" sz="1700" baseline="32000">
                  <a:latin typeface="+mn-lt"/>
                  <a:ea typeface="ＭＳ Ｐゴシック" charset="0"/>
                  <a:cs typeface="Myriad Pro Semibold" charset="0"/>
                  <a:sym typeface="Myriad Pro Semibold" charset="0"/>
                </a:rPr>
                <a:t>7</a:t>
              </a:r>
              <a:r>
                <a:rPr lang="en-US" sz="1700">
                  <a:latin typeface="+mn-lt"/>
                  <a:ea typeface="ＭＳ Ｐゴシック" charset="0"/>
                  <a:cs typeface="Myriad Pro Semibold" charset="0"/>
                  <a:sym typeface="Myriad Pro Semibold" charset="0"/>
                </a:rPr>
                <a:t>/s</a:t>
              </a:r>
            </a:p>
          </p:txBody>
        </p:sp>
        <p:sp>
          <p:nvSpPr>
            <p:cNvPr id="17460" name="Rectangle 52"/>
            <p:cNvSpPr>
              <a:spLocks/>
            </p:cNvSpPr>
            <p:nvPr/>
          </p:nvSpPr>
          <p:spPr bwMode="auto">
            <a:xfrm>
              <a:off x="2368" y="400"/>
              <a:ext cx="880" cy="400"/>
            </a:xfrm>
            <a:prstGeom prst="rect">
              <a:avLst/>
            </a:prstGeom>
            <a:solidFill>
              <a:srgbClr val="EF6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6200" tIns="76200" rIns="76200" bIns="76200" anchor="ctr"/>
            <a:lstStyle/>
            <a:p>
              <a:pPr algn="r"/>
              <a:r>
                <a:rPr lang="en-US" sz="1700">
                  <a:latin typeface="+mn-lt"/>
                  <a:ea typeface="ＭＳ Ｐゴシック" charset="0"/>
                  <a:cs typeface="Myriad Pro Semibold" charset="0"/>
                  <a:sym typeface="Myriad Pro Semibold" charset="0"/>
                </a:rPr>
                <a:t>200 GB/s</a:t>
              </a:r>
            </a:p>
          </p:txBody>
        </p:sp>
        <p:sp>
          <p:nvSpPr>
            <p:cNvPr id="17461" name="Rectangle 53"/>
            <p:cNvSpPr>
              <a:spLocks/>
            </p:cNvSpPr>
            <p:nvPr/>
          </p:nvSpPr>
          <p:spPr bwMode="auto">
            <a:xfrm>
              <a:off x="0" y="0"/>
              <a:ext cx="1440" cy="800"/>
            </a:xfrm>
            <a:prstGeom prst="rect">
              <a:avLst/>
            </a:prstGeom>
            <a:solidFill>
              <a:srgbClr val="FFC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BE92AA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300" dirty="0" smtClean="0">
                  <a:latin typeface="+mn-lt"/>
                  <a:ea typeface="ＭＳ Ｐゴシック" charset="0"/>
                  <a:cs typeface="Myriad Pro" charset="0"/>
                  <a:sym typeface="Myriad Pro" charset="0"/>
                </a:rPr>
                <a:t>Rate</a:t>
              </a:r>
              <a:endParaRPr lang="en-US" sz="2300" dirty="0">
                <a:latin typeface="+mn-lt"/>
                <a:ea typeface="ＭＳ Ｐゴシック" charset="0"/>
                <a:cs typeface="Myriad Pro" charset="0"/>
                <a:sym typeface="Myriad Pr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Track Finder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Cell</a:t>
            </a:r>
            <a:r>
              <a:rPr lang="de-DE" dirty="0" err="1" smtClean="0"/>
              <a:t>TrackFinder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395536" y="1844824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2400" b="1" dirty="0" smtClean="0">
                <a:solidFill>
                  <a:schemeClr val="tx2"/>
                </a:solidFill>
              </a:rPr>
              <a:t>1. Generation </a:t>
            </a:r>
            <a:r>
              <a:rPr lang="de-DE" sz="2400" b="1" dirty="0" err="1" smtClean="0">
                <a:solidFill>
                  <a:schemeClr val="tx2"/>
                </a:solidFill>
              </a:rPr>
              <a:t>of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tracklets</a:t>
            </a:r>
            <a:r>
              <a:rPr lang="de-DE" sz="2400" b="1" dirty="0" smtClean="0">
                <a:solidFill>
                  <a:schemeClr val="tx2"/>
                </a:solidFill>
              </a:rPr>
              <a:t> in STT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2400" dirty="0" smtClean="0"/>
              <a:t>Primary </a:t>
            </a:r>
            <a:r>
              <a:rPr lang="de-DE" sz="2400" dirty="0" err="1" smtClean="0"/>
              <a:t>tracklets</a:t>
            </a:r>
            <a:r>
              <a:rPr lang="de-DE" sz="2400" dirty="0" smtClean="0"/>
              <a:t>: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cellular</a:t>
            </a:r>
            <a:r>
              <a:rPr lang="de-DE" sz="2400" dirty="0" smtClean="0"/>
              <a:t> </a:t>
            </a:r>
            <a:r>
              <a:rPr lang="de-DE" sz="2400" dirty="0" err="1" smtClean="0"/>
              <a:t>automaton</a:t>
            </a:r>
            <a:endParaRPr lang="de-DE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2400" dirty="0" err="1" smtClean="0"/>
              <a:t>Combination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tracklets</a:t>
            </a:r>
            <a:r>
              <a:rPr lang="de-DE" sz="2400" dirty="0" smtClean="0"/>
              <a:t>: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Riemann Fit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2400" dirty="0" err="1" smtClean="0"/>
              <a:t>Faulty</a:t>
            </a:r>
            <a:r>
              <a:rPr lang="de-DE" sz="2400" dirty="0" smtClean="0"/>
              <a:t>: Fit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tubes</a:t>
            </a:r>
            <a:endParaRPr lang="de-DE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2400" dirty="0" smtClean="0"/>
              <a:t>Add </a:t>
            </a:r>
            <a:r>
              <a:rPr lang="de-DE" sz="2400" dirty="0" err="1" smtClean="0"/>
              <a:t>remaining</a:t>
            </a:r>
            <a:r>
              <a:rPr lang="de-DE" sz="2400" dirty="0" smtClean="0"/>
              <a:t> </a:t>
            </a:r>
            <a:r>
              <a:rPr lang="de-DE" sz="2400" dirty="0" err="1" smtClean="0"/>
              <a:t>hits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best</a:t>
            </a:r>
            <a:r>
              <a:rPr lang="de-DE" sz="2400" dirty="0" smtClean="0"/>
              <a:t> </a:t>
            </a:r>
            <a:r>
              <a:rPr lang="de-DE" sz="2400" dirty="0" err="1" smtClean="0"/>
              <a:t>fitting</a:t>
            </a:r>
            <a:r>
              <a:rPr lang="de-DE" sz="2400" dirty="0" smtClean="0"/>
              <a:t> Track</a:t>
            </a:r>
          </a:p>
          <a:p>
            <a:pPr marL="800100" lvl="1" indent="-342900"/>
            <a:endParaRPr lang="de-DE" sz="24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de-DE" sz="24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de-DE" sz="24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de-DE" sz="2400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2483768" y="386104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ym typeface="Wingdings" pitchFamily="2" charset="2"/>
              </a:rPr>
              <a:t> </a:t>
            </a:r>
            <a:r>
              <a:rPr lang="de-DE" sz="2000" dirty="0" err="1" smtClean="0">
                <a:solidFill>
                  <a:schemeClr val="accent1"/>
                </a:solidFill>
                <a:sym typeface="Wingdings" pitchFamily="2" charset="2"/>
              </a:rPr>
              <a:t>TrackletGenerator</a:t>
            </a:r>
            <a:endParaRPr lang="de-DE" sz="2000" dirty="0" smtClean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99792" y="573325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ym typeface="Wingdings" pitchFamily="2" charset="2"/>
              </a:rPr>
              <a:t></a:t>
            </a:r>
            <a:r>
              <a:rPr lang="de-DE" sz="20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sym typeface="Wingdings" pitchFamily="2" charset="2"/>
              </a:rPr>
              <a:t>HitCorrector</a:t>
            </a:r>
            <a:endParaRPr lang="de-DE" sz="2000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7544" y="4509120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2400" b="1" dirty="0" smtClean="0">
                <a:solidFill>
                  <a:schemeClr val="tx2"/>
                </a:solidFill>
              </a:rPr>
              <a:t>2. </a:t>
            </a:r>
            <a:r>
              <a:rPr lang="de-DE" sz="2400" b="1" dirty="0" err="1" smtClean="0">
                <a:solidFill>
                  <a:schemeClr val="tx2"/>
                </a:solidFill>
              </a:rPr>
              <a:t>Correction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of</a:t>
            </a:r>
            <a:r>
              <a:rPr lang="de-DE" sz="2400" b="1" dirty="0" smtClean="0">
                <a:solidFill>
                  <a:schemeClr val="tx2"/>
                </a:solidFill>
              </a:rPr>
              <a:t> STT-Hits </a:t>
            </a:r>
            <a:r>
              <a:rPr lang="de-DE" sz="2400" b="1" dirty="0" err="1" smtClean="0">
                <a:solidFill>
                  <a:schemeClr val="tx2"/>
                </a:solidFill>
              </a:rPr>
              <a:t>based</a:t>
            </a:r>
            <a:r>
              <a:rPr lang="de-DE" sz="2400" b="1" dirty="0" smtClean="0">
                <a:solidFill>
                  <a:schemeClr val="tx2"/>
                </a:solidFill>
              </a:rPr>
              <a:t> on </a:t>
            </a:r>
            <a:r>
              <a:rPr lang="de-DE" sz="2400" b="1" dirty="0" err="1" smtClean="0">
                <a:solidFill>
                  <a:schemeClr val="tx2"/>
                </a:solidFill>
              </a:rPr>
              <a:t>event</a:t>
            </a:r>
            <a:r>
              <a:rPr lang="de-DE" sz="2400" b="1" dirty="0" smtClean="0">
                <a:solidFill>
                  <a:schemeClr val="tx2"/>
                </a:solidFill>
              </a:rPr>
              <a:t> time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2400" dirty="0" err="1" smtClean="0"/>
              <a:t>Correct</a:t>
            </a:r>
            <a:r>
              <a:rPr lang="de-DE" sz="2400" dirty="0" smtClean="0"/>
              <a:t> </a:t>
            </a:r>
            <a:r>
              <a:rPr lang="de-DE" sz="2400" dirty="0" err="1" smtClean="0"/>
              <a:t>points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Riemann Fit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calculating</a:t>
            </a:r>
            <a:r>
              <a:rPr lang="de-DE" sz="2400" dirty="0" smtClean="0"/>
              <a:t> </a:t>
            </a:r>
            <a:r>
              <a:rPr lang="de-DE" sz="2400" dirty="0" err="1" smtClean="0"/>
              <a:t>tangents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isochrones</a:t>
            </a:r>
          </a:p>
          <a:p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>
          <a:xfrm>
            <a:off x="4644008" y="6165304"/>
            <a:ext cx="2895600" cy="365125"/>
          </a:xfrm>
        </p:spPr>
        <p:txBody>
          <a:bodyPr/>
          <a:lstStyle/>
          <a:p>
            <a:r>
              <a:rPr lang="de-DE" sz="1600" i="1" dirty="0" smtClean="0"/>
              <a:t>Jette Schumann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267205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</a:t>
            </a:r>
            <a:endParaRPr lang="en-US" b="1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323528" y="2276872"/>
            <a:ext cx="81369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Abstract discrete model for dynamic systems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Definition by:</a:t>
            </a:r>
          </a:p>
          <a:p>
            <a:pPr lvl="1">
              <a:buFont typeface="Symbol" pitchFamily="18" charset="2"/>
              <a:buChar char="-"/>
            </a:pPr>
            <a:r>
              <a:rPr lang="en-US" sz="2800" dirty="0" smtClean="0"/>
              <a:t> Cell </a:t>
            </a:r>
          </a:p>
          <a:p>
            <a:pPr lvl="1">
              <a:buFont typeface="Symbol" pitchFamily="18" charset="2"/>
              <a:buChar char="-"/>
            </a:pPr>
            <a:r>
              <a:rPr lang="en-US" sz="2800" dirty="0" smtClean="0"/>
              <a:t> </a:t>
            </a:r>
            <a:r>
              <a:rPr lang="en-US" sz="2800" dirty="0" smtClean="0"/>
              <a:t>Neighborhood </a:t>
            </a:r>
            <a:r>
              <a:rPr lang="en-US" sz="2800" dirty="0" smtClean="0"/>
              <a:t>relations</a:t>
            </a:r>
          </a:p>
          <a:p>
            <a:pPr lvl="1">
              <a:buFont typeface="Symbol" pitchFamily="18" charset="2"/>
              <a:buChar char="-"/>
            </a:pPr>
            <a:r>
              <a:rPr lang="en-US" sz="2800" dirty="0" smtClean="0"/>
              <a:t> Discrete number of states</a:t>
            </a:r>
          </a:p>
          <a:p>
            <a:pPr lvl="1">
              <a:buFont typeface="Symbol" pitchFamily="18" charset="2"/>
              <a:buChar char="-"/>
            </a:pPr>
            <a:r>
              <a:rPr lang="en-US" sz="2800" dirty="0" smtClean="0"/>
              <a:t> Transition rules for states</a:t>
            </a:r>
          </a:p>
          <a:p>
            <a:pPr lvl="1">
              <a:buFont typeface="Symbol" pitchFamily="18" charset="2"/>
              <a:buChar char="-"/>
            </a:pPr>
            <a:r>
              <a:rPr lang="en-US" sz="2800" dirty="0" smtClean="0"/>
              <a:t> Simultaneous changes</a:t>
            </a:r>
            <a:endParaRPr lang="en-US" sz="2800" dirty="0"/>
          </a:p>
        </p:txBody>
      </p:sp>
      <p:pic>
        <p:nvPicPr>
          <p:cNvPr id="8" name="Picture 2" descr="C:\Users\Jette Schumann\Desktop\pan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485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C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5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pic>
        <p:nvPicPr>
          <p:cNvPr id="7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8333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C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–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54" name="Ellipse 53"/>
          <p:cNvSpPr/>
          <p:nvPr/>
        </p:nvSpPr>
        <p:spPr>
          <a:xfrm>
            <a:off x="4153441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/>
          <p:cNvSpPr/>
          <p:nvPr/>
        </p:nvSpPr>
        <p:spPr>
          <a:xfrm>
            <a:off x="3491880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/>
          <p:cNvSpPr/>
          <p:nvPr/>
        </p:nvSpPr>
        <p:spPr>
          <a:xfrm>
            <a:off x="3811976" y="332656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/>
          <p:cNvSpPr/>
          <p:nvPr/>
        </p:nvSpPr>
        <p:spPr>
          <a:xfrm>
            <a:off x="3486808" y="3902561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/>
          <p:cNvSpPr/>
          <p:nvPr/>
        </p:nvSpPr>
        <p:spPr>
          <a:xfrm>
            <a:off x="4153441" y="390299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/>
          <p:cNvSpPr/>
          <p:nvPr/>
        </p:nvSpPr>
        <p:spPr>
          <a:xfrm>
            <a:off x="3169267" y="4473706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/>
          <p:cNvSpPr/>
          <p:nvPr/>
        </p:nvSpPr>
        <p:spPr>
          <a:xfrm>
            <a:off x="2846612" y="5048714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/>
          <p:cNvSpPr/>
          <p:nvPr/>
        </p:nvSpPr>
        <p:spPr>
          <a:xfrm>
            <a:off x="4473574" y="447172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Ellipse 61"/>
          <p:cNvSpPr/>
          <p:nvPr/>
        </p:nvSpPr>
        <p:spPr>
          <a:xfrm>
            <a:off x="4829833" y="502986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/>
          <p:cNvSpPr/>
          <p:nvPr/>
        </p:nvSpPr>
        <p:spPr>
          <a:xfrm>
            <a:off x="4485449" y="217978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/>
          <p:cNvSpPr/>
          <p:nvPr/>
        </p:nvSpPr>
        <p:spPr>
          <a:xfrm>
            <a:off x="4817958" y="162164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/>
          <p:cNvSpPr/>
          <p:nvPr/>
        </p:nvSpPr>
        <p:spPr>
          <a:xfrm>
            <a:off x="2846654" y="274980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/>
          <p:cNvSpPr/>
          <p:nvPr/>
        </p:nvSpPr>
        <p:spPr>
          <a:xfrm>
            <a:off x="2514145" y="219166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Ellipse 66"/>
          <p:cNvSpPr/>
          <p:nvPr/>
        </p:nvSpPr>
        <p:spPr>
          <a:xfrm>
            <a:off x="2512124" y="5616750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Ellipse 67"/>
          <p:cNvSpPr/>
          <p:nvPr/>
        </p:nvSpPr>
        <p:spPr>
          <a:xfrm>
            <a:off x="5149929" y="561674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Ellipse 68"/>
          <p:cNvSpPr/>
          <p:nvPr/>
        </p:nvSpPr>
        <p:spPr>
          <a:xfrm>
            <a:off x="5470026" y="1621648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Ellipse 69"/>
          <p:cNvSpPr/>
          <p:nvPr/>
        </p:nvSpPr>
        <p:spPr>
          <a:xfrm>
            <a:off x="1835696" y="217978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extfeld 70"/>
          <p:cNvSpPr txBox="1"/>
          <p:nvPr/>
        </p:nvSpPr>
        <p:spPr>
          <a:xfrm>
            <a:off x="7251770" y="24208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</a:t>
            </a:r>
          </a:p>
        </p:txBody>
      </p:sp>
      <p:sp>
        <p:nvSpPr>
          <p:cNvPr id="72" name="Ellipse 71"/>
          <p:cNvSpPr/>
          <p:nvPr/>
        </p:nvSpPr>
        <p:spPr>
          <a:xfrm>
            <a:off x="6804249" y="2435029"/>
            <a:ext cx="341051" cy="341051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extfeld 72"/>
          <p:cNvSpPr txBox="1"/>
          <p:nvPr/>
        </p:nvSpPr>
        <p:spPr>
          <a:xfrm>
            <a:off x="7251769" y="28328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74" name="Ellipse 73"/>
          <p:cNvSpPr/>
          <p:nvPr/>
        </p:nvSpPr>
        <p:spPr>
          <a:xfrm>
            <a:off x="6804248" y="2846948"/>
            <a:ext cx="341051" cy="341051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Textfeld 74"/>
          <p:cNvSpPr txBox="1"/>
          <p:nvPr/>
        </p:nvSpPr>
        <p:spPr>
          <a:xfrm>
            <a:off x="7251769" y="357301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&gt; 2</a:t>
            </a:r>
            <a:endParaRPr lang="de-DE" dirty="0"/>
          </a:p>
        </p:txBody>
      </p:sp>
      <p:sp>
        <p:nvSpPr>
          <p:cNvPr id="76" name="Ellipse 75"/>
          <p:cNvSpPr/>
          <p:nvPr/>
        </p:nvSpPr>
        <p:spPr>
          <a:xfrm>
            <a:off x="6804248" y="3587157"/>
            <a:ext cx="341051" cy="341051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516216" y="184482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564676" y="25936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unambiguous</a:t>
            </a:r>
            <a:endParaRPr lang="de-DE" dirty="0"/>
          </a:p>
        </p:txBody>
      </p:sp>
      <p:sp>
        <p:nvSpPr>
          <p:cNvPr id="78" name="Textfeld 77"/>
          <p:cNvSpPr txBox="1"/>
          <p:nvPr/>
        </p:nvSpPr>
        <p:spPr>
          <a:xfrm>
            <a:off x="7763448" y="356372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ambiguous</a:t>
            </a:r>
            <a:endParaRPr lang="de-DE" dirty="0"/>
          </a:p>
        </p:txBody>
      </p:sp>
      <p:pic>
        <p:nvPicPr>
          <p:cNvPr id="33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88968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CA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6876256" y="2420888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smallest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3169267" y="4473706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846612" y="5048714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4473574" y="447172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4829833" y="502986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4485449" y="217978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4817958" y="162164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2846654" y="274980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2514145" y="219166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512124" y="5616750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5149929" y="561674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5470026" y="1621648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1835696" y="217978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512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C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76256" y="2420888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smallest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3169267" y="4473706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2846612" y="5048714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4473574" y="447172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4829833" y="502986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4485449" y="217978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817958" y="162164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2846654" y="274980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514145" y="219166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512124" y="5616750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149929" y="561674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5470026" y="1621648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1835696" y="217978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23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76256" y="2420888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smallest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3169267" y="4473706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2846612" y="5048714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4473574" y="447172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4829833" y="5029867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4485449" y="217978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817958" y="1621649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2846654" y="274980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514145" y="219166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512124" y="5616750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149929" y="561674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5470026" y="1621648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1835696" y="2179789"/>
            <a:ext cx="640193" cy="640193"/>
          </a:xfrm>
          <a:prstGeom prst="ellipse">
            <a:avLst/>
          </a:prstGeom>
          <a:solidFill>
            <a:srgbClr val="0070C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387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12" name="Ellipse 11"/>
          <p:cNvSpPr/>
          <p:nvPr/>
        </p:nvSpPr>
        <p:spPr>
          <a:xfrm>
            <a:off x="3169267" y="4473706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846612" y="5048714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4473574" y="4471727"/>
            <a:ext cx="640193" cy="640193"/>
          </a:xfrm>
          <a:prstGeom prst="ellipse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4829833" y="5029867"/>
            <a:ext cx="640193" cy="640193"/>
          </a:xfrm>
          <a:prstGeom prst="ellipse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485449" y="2179789"/>
            <a:ext cx="640193" cy="640193"/>
          </a:xfrm>
          <a:prstGeom prst="ellipse">
            <a:avLst/>
          </a:pr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4817958" y="1621649"/>
            <a:ext cx="640193" cy="640193"/>
          </a:xfrm>
          <a:prstGeom prst="ellipse">
            <a:avLst/>
          </a:pr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2846654" y="2749805"/>
            <a:ext cx="640193" cy="640193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2514145" y="2191665"/>
            <a:ext cx="640193" cy="640193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2512124" y="5616750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5149929" y="5616749"/>
            <a:ext cx="640193" cy="640193"/>
          </a:xfrm>
          <a:prstGeom prst="ellipse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470026" y="1621648"/>
            <a:ext cx="640193" cy="640193"/>
          </a:xfrm>
          <a:prstGeom prst="ellipse">
            <a:avLst/>
          </a:pr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1835696" y="2179789"/>
            <a:ext cx="640193" cy="640193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6876256" y="2420888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smallest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endParaRPr lang="de-DE" dirty="0"/>
          </a:p>
        </p:txBody>
      </p:sp>
      <p:pic>
        <p:nvPicPr>
          <p:cNvPr id="32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66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6876256" y="2420888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Copy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4153441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3491880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3811976" y="332656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486808" y="3902561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4153441" y="390299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0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Selection</a:t>
            </a:r>
            <a:endParaRPr lang="en-US" dirty="0"/>
          </a:p>
        </p:txBody>
      </p:sp>
      <p:graphicFrame>
        <p:nvGraphicFramePr>
          <p:cNvPr id="4" name="Inhaltsplatzhalt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566285"/>
              </p:ext>
            </p:extLst>
          </p:nvPr>
        </p:nvGraphicFramePr>
        <p:xfrm>
          <a:off x="107950" y="1197521"/>
          <a:ext cx="8964611" cy="4248147"/>
        </p:xfrm>
        <a:graphic>
          <a:graphicData uri="http://schemas.openxmlformats.org/drawingml/2006/table">
            <a:tbl>
              <a:tblPr/>
              <a:tblGrid>
                <a:gridCol w="1091055"/>
                <a:gridCol w="452388"/>
                <a:gridCol w="399167"/>
                <a:gridCol w="429104"/>
                <a:gridCol w="439082"/>
                <a:gridCol w="429104"/>
                <a:gridCol w="389187"/>
                <a:gridCol w="389187"/>
                <a:gridCol w="389187"/>
                <a:gridCol w="532222"/>
                <a:gridCol w="588771"/>
                <a:gridCol w="828271"/>
                <a:gridCol w="332639"/>
                <a:gridCol w="798332"/>
                <a:gridCol w="798332"/>
                <a:gridCol w="678583"/>
              </a:tblGrid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Channel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TRK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NEUT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Excl.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mult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PID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ang.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inv M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dist cut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veto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4C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Vtx C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Mass C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Sig Eff[%]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J/psi pi+ pi-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 pi+ pi-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J/psi pi0 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J/psi eta 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chi_c1,2 gam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J/psi gam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J/psi eta 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h_c -&gt; 3gam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3n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h_c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h_c -&gt; 2phi gam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D+  D- 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z(D)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D+-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D*+ D*- 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D*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z(D*)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eta_c1 eta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chi, pi0, eta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2204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eta_c1 eta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K,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&gt;1 comb/ev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K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D0, D0*, eta, 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J/psi omega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e,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 pi+pi-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J/psi, 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f2(2230) -&gt; 2phi 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phi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Ds Ds(2317)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K,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Ds, phi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Xi- Xi+ 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p,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d(IP-Xi)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&gt;1 comb/ev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Lam,Xi+-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Xi Xi pi0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Lam </a:t>
                      </a:r>
                      <a:r>
                        <a:rPr lang="de-DE" sz="1200" b="0" i="0" u="sng" strike="noStrike">
                          <a:solidFill>
                            <a:srgbClr val="3333FF"/>
                          </a:solidFill>
                          <a:latin typeface="Calibri"/>
                        </a:rPr>
                        <a:t>Lam</a:t>
                      </a:r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p,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d(IP-Xi)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Lam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11 ... 23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3333FF"/>
                          </a:solidFill>
                          <a:latin typeface="Calibri"/>
                        </a:rPr>
                        <a:t>Xi- Xi+ 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66"/>
                          </a:solidFill>
                          <a:latin typeface="Calibri"/>
                        </a:rPr>
                        <a:t>p,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99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Lam, Lam pi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185" marR="9185" marT="9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914400" y="692696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200" dirty="0" err="1"/>
              <a:t>Selection</a:t>
            </a:r>
            <a:r>
              <a:rPr lang="de-DE" sz="2200" dirty="0"/>
              <a:t> </a:t>
            </a:r>
            <a:r>
              <a:rPr lang="de-DE" sz="2200" dirty="0" err="1"/>
              <a:t>criteria</a:t>
            </a:r>
            <a:r>
              <a:rPr lang="de-DE" sz="2200" dirty="0"/>
              <a:t> </a:t>
            </a:r>
            <a:r>
              <a:rPr lang="de-DE" sz="2200" dirty="0" err="1"/>
              <a:t>used</a:t>
            </a:r>
            <a:r>
              <a:rPr lang="de-DE" sz="2200" dirty="0"/>
              <a:t> in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Physics</a:t>
            </a:r>
            <a:r>
              <a:rPr lang="de-DE" sz="2200" dirty="0"/>
              <a:t> Report </a:t>
            </a:r>
            <a:r>
              <a:rPr lang="de-DE" sz="2200" dirty="0" err="1"/>
              <a:t>Analyses</a:t>
            </a:r>
            <a:endParaRPr lang="de-DE" sz="2200" dirty="0"/>
          </a:p>
        </p:txBody>
      </p:sp>
      <p:sp>
        <p:nvSpPr>
          <p:cNvPr id="6" name="Geschweifte Klammer links 8"/>
          <p:cNvSpPr/>
          <p:nvPr/>
        </p:nvSpPr>
        <p:spPr>
          <a:xfrm rot="16200000">
            <a:off x="7308057" y="4725740"/>
            <a:ext cx="217487" cy="1800225"/>
          </a:xfrm>
          <a:prstGeom prst="leftBrace">
            <a:avLst>
              <a:gd name="adj1" fmla="val 44615"/>
              <a:gd name="adj2" fmla="val 50000"/>
            </a:avLst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extfeld 9"/>
          <p:cNvSpPr txBox="1">
            <a:spLocks noChangeArrowheads="1"/>
          </p:cNvSpPr>
          <p:nvPr/>
        </p:nvSpPr>
        <p:spPr bwMode="auto">
          <a:xfrm>
            <a:off x="6716713" y="5734596"/>
            <a:ext cx="156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FF0000"/>
                </a:solidFill>
              </a:rPr>
              <a:t>a lot of fitting!</a:t>
            </a:r>
          </a:p>
        </p:txBody>
      </p:sp>
      <p:sp>
        <p:nvSpPr>
          <p:cNvPr id="8" name="Datumsplatzhalter 17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March 8, 2012</a:t>
            </a:r>
          </a:p>
        </p:txBody>
      </p:sp>
      <p:sp>
        <p:nvSpPr>
          <p:cNvPr id="9" name="Rechteck 20"/>
          <p:cNvSpPr/>
          <p:nvPr/>
        </p:nvSpPr>
        <p:spPr>
          <a:xfrm>
            <a:off x="323850" y="6021388"/>
            <a:ext cx="583247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3708400" y="5806034"/>
            <a:ext cx="1973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 b="1">
                <a:solidFill>
                  <a:srgbClr val="33CC33"/>
                </a:solidFill>
              </a:rPr>
              <a:t>few kinematic cuts</a:t>
            </a:r>
          </a:p>
          <a:p>
            <a:pPr algn="ctr" eaLnBrk="1" hangingPunct="1"/>
            <a:r>
              <a:rPr lang="de-DE" sz="1800" b="1">
                <a:solidFill>
                  <a:srgbClr val="33CC33"/>
                </a:solidFill>
              </a:rPr>
              <a:t>(except mass)</a:t>
            </a:r>
          </a:p>
        </p:txBody>
      </p:sp>
      <p:sp>
        <p:nvSpPr>
          <p:cNvPr id="11" name="Textfeld 13"/>
          <p:cNvSpPr txBox="1">
            <a:spLocks noChangeArrowheads="1"/>
          </p:cNvSpPr>
          <p:nvPr/>
        </p:nvSpPr>
        <p:spPr bwMode="auto">
          <a:xfrm>
            <a:off x="2916238" y="5734596"/>
            <a:ext cx="59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FF0066"/>
                </a:solidFill>
              </a:rPr>
              <a:t>PID!</a:t>
            </a:r>
          </a:p>
        </p:txBody>
      </p:sp>
      <p:sp>
        <p:nvSpPr>
          <p:cNvPr id="12" name="Textfeld 16"/>
          <p:cNvSpPr txBox="1"/>
          <p:nvPr/>
        </p:nvSpPr>
        <p:spPr>
          <a:xfrm>
            <a:off x="1187450" y="5806034"/>
            <a:ext cx="17097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no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multiplicity cuts</a:t>
            </a:r>
          </a:p>
        </p:txBody>
      </p:sp>
      <p:sp>
        <p:nvSpPr>
          <p:cNvPr id="13" name="Geschweifte Klammer links 10"/>
          <p:cNvSpPr/>
          <p:nvPr/>
        </p:nvSpPr>
        <p:spPr>
          <a:xfrm rot="16200000">
            <a:off x="4572000" y="4655096"/>
            <a:ext cx="215900" cy="1943100"/>
          </a:xfrm>
          <a:prstGeom prst="leftBrace">
            <a:avLst>
              <a:gd name="adj1" fmla="val 44615"/>
              <a:gd name="adj2" fmla="val 50000"/>
            </a:avLst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Pfeil nach unten 13"/>
          <p:cNvSpPr/>
          <p:nvPr/>
        </p:nvSpPr>
        <p:spPr>
          <a:xfrm>
            <a:off x="3059113" y="5517109"/>
            <a:ext cx="217487" cy="217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Pfeil nach unten 14"/>
          <p:cNvSpPr/>
          <p:nvPr/>
        </p:nvSpPr>
        <p:spPr>
          <a:xfrm rot="1907382">
            <a:off x="2378075" y="5455196"/>
            <a:ext cx="215900" cy="628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300192" y="6452808"/>
            <a:ext cx="976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 dirty="0" err="1"/>
              <a:t>K.Götzen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260423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4153441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3491880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3811976" y="332656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3486808" y="3902561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4153441" y="390299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3563888" y="291645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310423" y="2922074"/>
            <a:ext cx="333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7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662351" y="4053817"/>
            <a:ext cx="333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282999" y="405381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10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876256" y="2420888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Copy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endParaRPr lang="de-DE" dirty="0"/>
          </a:p>
        </p:txBody>
      </p:sp>
      <p:pic>
        <p:nvPicPr>
          <p:cNvPr id="28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21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4153441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3491880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3811976" y="332656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3486808" y="3902561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4153441" y="390299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3851920" y="335699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491880" y="2924944"/>
            <a:ext cx="64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491880" y="4053817"/>
            <a:ext cx="6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74986" y="2924944"/>
            <a:ext cx="64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187090" y="4053817"/>
            <a:ext cx="6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876256" y="2420888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Copy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endParaRPr lang="de-DE" dirty="0"/>
          </a:p>
        </p:txBody>
      </p:sp>
      <p:pic>
        <p:nvPicPr>
          <p:cNvPr id="24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101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4153441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491880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3811976" y="332656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3486808" y="3902561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4153441" y="390299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Cellular Automaton -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STT</a:t>
            </a:r>
            <a:endParaRPr lang="de-DE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3851920" y="335699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211960" y="393615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491880" y="392434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491880" y="278092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211960" y="279334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876256" y="2420888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Cell</a:t>
            </a:r>
            <a:r>
              <a:rPr lang="de-DE" b="1" dirty="0" smtClean="0"/>
              <a:t>: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err="1" smtClean="0"/>
              <a:t>Rule</a:t>
            </a:r>
            <a:r>
              <a:rPr lang="de-DE" b="1" dirty="0" smtClean="0"/>
              <a:t>: </a:t>
            </a:r>
            <a:r>
              <a:rPr lang="de-DE" dirty="0" err="1" smtClean="0"/>
              <a:t>Copy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neighbours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endParaRPr lang="de-DE" dirty="0"/>
          </a:p>
        </p:txBody>
      </p:sp>
      <p:pic>
        <p:nvPicPr>
          <p:cNvPr id="29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664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solidFill>
                  <a:srgbClr val="0070C0"/>
                </a:solidFill>
              </a:rPr>
              <a:t>1. </a:t>
            </a:r>
            <a:r>
              <a:rPr lang="de-DE" b="1" dirty="0" err="1" smtClean="0">
                <a:solidFill>
                  <a:srgbClr val="0070C0"/>
                </a:solidFill>
              </a:rPr>
              <a:t>TrackletGenerator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dirty="0" smtClean="0"/>
              <a:t>Riemann fit</a:t>
            </a:r>
          </a:p>
        </p:txBody>
      </p:sp>
      <p:pic>
        <p:nvPicPr>
          <p:cNvPr id="10" name="Picture 2" descr="C:\Users\Jette Schumann\Desktop\pan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48880"/>
            <a:ext cx="2334756" cy="2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348880"/>
            <a:ext cx="274051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916832"/>
            <a:ext cx="2856428" cy="273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11560" y="5157192"/>
            <a:ext cx="2048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Points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fitted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3491880" y="5157192"/>
            <a:ext cx="1931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Add z-</a:t>
            </a:r>
            <a:r>
              <a:rPr lang="de-DE" sz="2000" dirty="0" err="1" smtClean="0"/>
              <a:t>dimension</a:t>
            </a:r>
            <a:endParaRPr lang="de-DE" sz="2000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6228184" y="5157192"/>
            <a:ext cx="2386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Map</a:t>
            </a:r>
            <a:r>
              <a:rPr lang="de-DE" sz="2000" dirty="0" smtClean="0"/>
              <a:t> </a:t>
            </a:r>
            <a:r>
              <a:rPr lang="de-DE" sz="2000" dirty="0" err="1" smtClean="0"/>
              <a:t>onto</a:t>
            </a:r>
            <a:r>
              <a:rPr lang="de-DE" sz="2000" dirty="0" smtClean="0"/>
              <a:t> </a:t>
            </a:r>
            <a:r>
              <a:rPr lang="de-DE" sz="2000" dirty="0" err="1" smtClean="0"/>
              <a:t>paraboloid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8034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solidFill>
                  <a:srgbClr val="0070C0"/>
                </a:solidFill>
              </a:rPr>
              <a:t>1. </a:t>
            </a:r>
            <a:r>
              <a:rPr lang="de-DE" b="1" dirty="0" err="1" smtClean="0">
                <a:solidFill>
                  <a:srgbClr val="0070C0"/>
                </a:solidFill>
              </a:rPr>
              <a:t>TrackletGenerator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dirty="0" smtClean="0"/>
              <a:t>Riemann fit</a:t>
            </a:r>
          </a:p>
        </p:txBody>
      </p:sp>
      <p:pic>
        <p:nvPicPr>
          <p:cNvPr id="10" name="Picture 2" descr="C:\Users\Jette Schumann\Desktop\pan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988840"/>
            <a:ext cx="3240360" cy="31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Rieman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284984"/>
            <a:ext cx="792088" cy="59813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58744" y="5445224"/>
            <a:ext cx="387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/>
              <a:t>Fit Plane</a:t>
            </a:r>
          </a:p>
          <a:p>
            <a:r>
              <a:rPr lang="de-DE" sz="2000" dirty="0" smtClean="0"/>
              <a:t>Normal </a:t>
            </a:r>
            <a:r>
              <a:rPr lang="de-DE" sz="2000" dirty="0" err="1" smtClean="0"/>
              <a:t>vector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itchFamily="2" charset="2"/>
              </a:rPr>
              <a:t> Circle </a:t>
            </a:r>
            <a:r>
              <a:rPr lang="de-DE" sz="2000" dirty="0" err="1" smtClean="0">
                <a:sym typeface="Wingdings" pitchFamily="2" charset="2"/>
              </a:rPr>
              <a:t>parameters</a:t>
            </a:r>
            <a:endParaRPr lang="de-DE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5076056" y="2996952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quadratic</a:t>
            </a:r>
            <a:r>
              <a:rPr lang="de-DE" sz="2400" dirty="0" smtClean="0"/>
              <a:t> </a:t>
            </a:r>
            <a:r>
              <a:rPr lang="de-DE" sz="2400" dirty="0" smtClean="0">
                <a:sym typeface="Wingdings" pitchFamily="2" charset="2"/>
              </a:rPr>
              <a:t> linear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sym typeface="Wingdings" pitchFamily="2" charset="2"/>
              </a:rPr>
              <a:t> explicit </a:t>
            </a:r>
            <a:r>
              <a:rPr lang="de-DE" sz="2400" dirty="0" err="1" smtClean="0">
                <a:sym typeface="Wingdings" pitchFamily="2" charset="2"/>
              </a:rPr>
              <a:t>solution</a:t>
            </a:r>
            <a:endParaRPr lang="de-DE" sz="24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already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implemented</a:t>
            </a:r>
            <a:r>
              <a:rPr lang="de-DE" sz="2400" dirty="0" smtClean="0">
                <a:sym typeface="Wingdings" pitchFamily="2" charset="2"/>
              </a:rPr>
              <a:t> in         </a:t>
            </a:r>
            <a:br>
              <a:rPr lang="de-DE" sz="2400" dirty="0" smtClean="0">
                <a:sym typeface="Wingdings" pitchFamily="2" charset="2"/>
              </a:rPr>
            </a:br>
            <a:r>
              <a:rPr lang="de-DE" sz="2400" dirty="0" smtClean="0">
                <a:sym typeface="Wingdings" pitchFamily="2" charset="2"/>
              </a:rPr>
              <a:t>  </a:t>
            </a:r>
            <a:r>
              <a:rPr lang="de-DE" sz="2400" dirty="0" err="1" smtClean="0">
                <a:sym typeface="Wingdings" pitchFamily="2" charset="2"/>
              </a:rPr>
              <a:t>PandaRoot</a:t>
            </a:r>
            <a:endParaRPr lang="de-DE" sz="2400" dirty="0"/>
          </a:p>
        </p:txBody>
      </p:sp>
      <p:sp>
        <p:nvSpPr>
          <p:cNvPr id="17" name="Textfeld 16"/>
          <p:cNvSpPr txBox="1"/>
          <p:nvPr/>
        </p:nvSpPr>
        <p:spPr>
          <a:xfrm>
            <a:off x="4860032" y="2420888"/>
            <a:ext cx="166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Advantages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7829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C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556792"/>
            <a:ext cx="4622455" cy="4796614"/>
          </a:xfrm>
          <a:prstGeom prst="rect">
            <a:avLst/>
          </a:prstGeom>
        </p:spPr>
      </p:pic>
      <p:sp>
        <p:nvSpPr>
          <p:cNvPr id="36" name="Ellipse 35"/>
          <p:cNvSpPr/>
          <p:nvPr/>
        </p:nvSpPr>
        <p:spPr>
          <a:xfrm>
            <a:off x="4153441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3491880" y="276563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3811976" y="332656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3486808" y="3902561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>
          <a:xfrm>
            <a:off x="4153441" y="3902998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3851920" y="335699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211960" y="393615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491880" y="392434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491880" y="278092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211960" y="279334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1/10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7/15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30" name="Freihandform 29"/>
          <p:cNvSpPr/>
          <p:nvPr/>
        </p:nvSpPr>
        <p:spPr>
          <a:xfrm flipH="1">
            <a:off x="2708175" y="1293217"/>
            <a:ext cx="3952057" cy="5060189"/>
          </a:xfrm>
          <a:custGeom>
            <a:avLst/>
            <a:gdLst>
              <a:gd name="connsiteX0" fmla="*/ 0 w 4940135"/>
              <a:gd name="connsiteY0" fmla="*/ 0 h 3610099"/>
              <a:gd name="connsiteX1" fmla="*/ 154379 w 4940135"/>
              <a:gd name="connsiteY1" fmla="*/ 35626 h 3610099"/>
              <a:gd name="connsiteX2" fmla="*/ 213756 w 4940135"/>
              <a:gd name="connsiteY2" fmla="*/ 59377 h 3610099"/>
              <a:gd name="connsiteX3" fmla="*/ 320634 w 4940135"/>
              <a:gd name="connsiteY3" fmla="*/ 83127 h 3610099"/>
              <a:gd name="connsiteX4" fmla="*/ 522514 w 4940135"/>
              <a:gd name="connsiteY4" fmla="*/ 142504 h 3610099"/>
              <a:gd name="connsiteX5" fmla="*/ 629392 w 4940135"/>
              <a:gd name="connsiteY5" fmla="*/ 190005 h 3610099"/>
              <a:gd name="connsiteX6" fmla="*/ 961901 w 4940135"/>
              <a:gd name="connsiteY6" fmla="*/ 285008 h 3610099"/>
              <a:gd name="connsiteX7" fmla="*/ 1080654 w 4940135"/>
              <a:gd name="connsiteY7" fmla="*/ 344384 h 3610099"/>
              <a:gd name="connsiteX8" fmla="*/ 1294410 w 4940135"/>
              <a:gd name="connsiteY8" fmla="*/ 415636 h 3610099"/>
              <a:gd name="connsiteX9" fmla="*/ 1389413 w 4940135"/>
              <a:gd name="connsiteY9" fmla="*/ 451262 h 3610099"/>
              <a:gd name="connsiteX10" fmla="*/ 1484415 w 4940135"/>
              <a:gd name="connsiteY10" fmla="*/ 510639 h 3610099"/>
              <a:gd name="connsiteX11" fmla="*/ 1603169 w 4940135"/>
              <a:gd name="connsiteY11" fmla="*/ 558140 h 3610099"/>
              <a:gd name="connsiteX12" fmla="*/ 1721922 w 4940135"/>
              <a:gd name="connsiteY12" fmla="*/ 617517 h 3610099"/>
              <a:gd name="connsiteX13" fmla="*/ 1840675 w 4940135"/>
              <a:gd name="connsiteY13" fmla="*/ 665018 h 3610099"/>
              <a:gd name="connsiteX14" fmla="*/ 1911927 w 4940135"/>
              <a:gd name="connsiteY14" fmla="*/ 700644 h 3610099"/>
              <a:gd name="connsiteX15" fmla="*/ 2042556 w 4940135"/>
              <a:gd name="connsiteY15" fmla="*/ 760021 h 3610099"/>
              <a:gd name="connsiteX16" fmla="*/ 2149434 w 4940135"/>
              <a:gd name="connsiteY16" fmla="*/ 843148 h 3610099"/>
              <a:gd name="connsiteX17" fmla="*/ 2208810 w 4940135"/>
              <a:gd name="connsiteY17" fmla="*/ 890649 h 3610099"/>
              <a:gd name="connsiteX18" fmla="*/ 2256312 w 4940135"/>
              <a:gd name="connsiteY18" fmla="*/ 902525 h 3610099"/>
              <a:gd name="connsiteX19" fmla="*/ 2339439 w 4940135"/>
              <a:gd name="connsiteY19" fmla="*/ 973777 h 3610099"/>
              <a:gd name="connsiteX20" fmla="*/ 2398815 w 4940135"/>
              <a:gd name="connsiteY20" fmla="*/ 997527 h 3610099"/>
              <a:gd name="connsiteX21" fmla="*/ 2505693 w 4940135"/>
              <a:gd name="connsiteY21" fmla="*/ 1080655 h 3610099"/>
              <a:gd name="connsiteX22" fmla="*/ 2683823 w 4940135"/>
              <a:gd name="connsiteY22" fmla="*/ 1199408 h 3610099"/>
              <a:gd name="connsiteX23" fmla="*/ 2719449 w 4940135"/>
              <a:gd name="connsiteY23" fmla="*/ 1223158 h 3610099"/>
              <a:gd name="connsiteX24" fmla="*/ 2778826 w 4940135"/>
              <a:gd name="connsiteY24" fmla="*/ 1258784 h 3610099"/>
              <a:gd name="connsiteX25" fmla="*/ 2850078 w 4940135"/>
              <a:gd name="connsiteY25" fmla="*/ 1318161 h 3610099"/>
              <a:gd name="connsiteX26" fmla="*/ 2921330 w 4940135"/>
              <a:gd name="connsiteY26" fmla="*/ 1365662 h 3610099"/>
              <a:gd name="connsiteX27" fmla="*/ 3004457 w 4940135"/>
              <a:gd name="connsiteY27" fmla="*/ 1436914 h 3610099"/>
              <a:gd name="connsiteX28" fmla="*/ 3075709 w 4940135"/>
              <a:gd name="connsiteY28" fmla="*/ 1484416 h 3610099"/>
              <a:gd name="connsiteX29" fmla="*/ 3111335 w 4940135"/>
              <a:gd name="connsiteY29" fmla="*/ 1531917 h 3610099"/>
              <a:gd name="connsiteX30" fmla="*/ 3206338 w 4940135"/>
              <a:gd name="connsiteY30" fmla="*/ 1603169 h 3610099"/>
              <a:gd name="connsiteX31" fmla="*/ 3253839 w 4940135"/>
              <a:gd name="connsiteY31" fmla="*/ 1650670 h 3610099"/>
              <a:gd name="connsiteX32" fmla="*/ 3360717 w 4940135"/>
              <a:gd name="connsiteY32" fmla="*/ 1733797 h 3610099"/>
              <a:gd name="connsiteX33" fmla="*/ 3431969 w 4940135"/>
              <a:gd name="connsiteY33" fmla="*/ 1805049 h 3610099"/>
              <a:gd name="connsiteX34" fmla="*/ 3479470 w 4940135"/>
              <a:gd name="connsiteY34" fmla="*/ 1840675 h 3610099"/>
              <a:gd name="connsiteX35" fmla="*/ 3503221 w 4940135"/>
              <a:gd name="connsiteY35" fmla="*/ 1876301 h 3610099"/>
              <a:gd name="connsiteX36" fmla="*/ 3621974 w 4940135"/>
              <a:gd name="connsiteY36" fmla="*/ 1983179 h 3610099"/>
              <a:gd name="connsiteX37" fmla="*/ 3657600 w 4940135"/>
              <a:gd name="connsiteY37" fmla="*/ 2030680 h 3610099"/>
              <a:gd name="connsiteX38" fmla="*/ 3800104 w 4940135"/>
              <a:gd name="connsiteY38" fmla="*/ 2161309 h 3610099"/>
              <a:gd name="connsiteX39" fmla="*/ 3859480 w 4940135"/>
              <a:gd name="connsiteY39" fmla="*/ 2244436 h 3610099"/>
              <a:gd name="connsiteX40" fmla="*/ 3895106 w 4940135"/>
              <a:gd name="connsiteY40" fmla="*/ 2291938 h 3610099"/>
              <a:gd name="connsiteX41" fmla="*/ 3954483 w 4940135"/>
              <a:gd name="connsiteY41" fmla="*/ 2351314 h 3610099"/>
              <a:gd name="connsiteX42" fmla="*/ 3990109 w 4940135"/>
              <a:gd name="connsiteY42" fmla="*/ 2398816 h 3610099"/>
              <a:gd name="connsiteX43" fmla="*/ 4049486 w 4940135"/>
              <a:gd name="connsiteY43" fmla="*/ 2470067 h 3610099"/>
              <a:gd name="connsiteX44" fmla="*/ 4085112 w 4940135"/>
              <a:gd name="connsiteY44" fmla="*/ 2517569 h 3610099"/>
              <a:gd name="connsiteX45" fmla="*/ 4132613 w 4940135"/>
              <a:gd name="connsiteY45" fmla="*/ 2565070 h 3610099"/>
              <a:gd name="connsiteX46" fmla="*/ 4227615 w 4940135"/>
              <a:gd name="connsiteY46" fmla="*/ 2683823 h 3610099"/>
              <a:gd name="connsiteX47" fmla="*/ 4275117 w 4940135"/>
              <a:gd name="connsiteY47" fmla="*/ 2743200 h 3610099"/>
              <a:gd name="connsiteX48" fmla="*/ 4310743 w 4940135"/>
              <a:gd name="connsiteY48" fmla="*/ 2790701 h 3610099"/>
              <a:gd name="connsiteX49" fmla="*/ 4358244 w 4940135"/>
              <a:gd name="connsiteY49" fmla="*/ 2850078 h 3610099"/>
              <a:gd name="connsiteX50" fmla="*/ 4393870 w 4940135"/>
              <a:gd name="connsiteY50" fmla="*/ 2909455 h 3610099"/>
              <a:gd name="connsiteX51" fmla="*/ 4441371 w 4940135"/>
              <a:gd name="connsiteY51" fmla="*/ 2945080 h 3610099"/>
              <a:gd name="connsiteX52" fmla="*/ 4536374 w 4940135"/>
              <a:gd name="connsiteY52" fmla="*/ 3063834 h 3610099"/>
              <a:gd name="connsiteX53" fmla="*/ 4583875 w 4940135"/>
              <a:gd name="connsiteY53" fmla="*/ 3123210 h 3610099"/>
              <a:gd name="connsiteX54" fmla="*/ 4619501 w 4940135"/>
              <a:gd name="connsiteY54" fmla="*/ 3182587 h 3610099"/>
              <a:gd name="connsiteX55" fmla="*/ 4667002 w 4940135"/>
              <a:gd name="connsiteY55" fmla="*/ 3230088 h 3610099"/>
              <a:gd name="connsiteX56" fmla="*/ 4690753 w 4940135"/>
              <a:gd name="connsiteY56" fmla="*/ 3277590 h 3610099"/>
              <a:gd name="connsiteX57" fmla="*/ 4773880 w 4940135"/>
              <a:gd name="connsiteY57" fmla="*/ 3372592 h 3610099"/>
              <a:gd name="connsiteX58" fmla="*/ 4809506 w 4940135"/>
              <a:gd name="connsiteY58" fmla="*/ 3420093 h 3610099"/>
              <a:gd name="connsiteX59" fmla="*/ 4821382 w 4940135"/>
              <a:gd name="connsiteY59" fmla="*/ 3455719 h 3610099"/>
              <a:gd name="connsiteX60" fmla="*/ 4857008 w 4940135"/>
              <a:gd name="connsiteY60" fmla="*/ 3491345 h 3610099"/>
              <a:gd name="connsiteX61" fmla="*/ 4892634 w 4940135"/>
              <a:gd name="connsiteY61" fmla="*/ 3538847 h 3610099"/>
              <a:gd name="connsiteX62" fmla="*/ 4940135 w 4940135"/>
              <a:gd name="connsiteY62" fmla="*/ 3610099 h 36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940135" h="3610099">
                <a:moveTo>
                  <a:pt x="0" y="0"/>
                </a:moveTo>
                <a:cubicBezTo>
                  <a:pt x="74308" y="12384"/>
                  <a:pt x="78464" y="10321"/>
                  <a:pt x="154379" y="35626"/>
                </a:cubicBezTo>
                <a:cubicBezTo>
                  <a:pt x="174602" y="42367"/>
                  <a:pt x="193259" y="53521"/>
                  <a:pt x="213756" y="59377"/>
                </a:cubicBezTo>
                <a:cubicBezTo>
                  <a:pt x="248847" y="69403"/>
                  <a:pt x="285109" y="74768"/>
                  <a:pt x="320634" y="83127"/>
                </a:cubicBezTo>
                <a:cubicBezTo>
                  <a:pt x="396141" y="100893"/>
                  <a:pt x="449010" y="113919"/>
                  <a:pt x="522514" y="142504"/>
                </a:cubicBezTo>
                <a:cubicBezTo>
                  <a:pt x="558849" y="156634"/>
                  <a:pt x="592407" y="177677"/>
                  <a:pt x="629392" y="190005"/>
                </a:cubicBezTo>
                <a:cubicBezTo>
                  <a:pt x="802652" y="247758"/>
                  <a:pt x="724400" y="166259"/>
                  <a:pt x="961901" y="285008"/>
                </a:cubicBezTo>
                <a:cubicBezTo>
                  <a:pt x="1001485" y="304800"/>
                  <a:pt x="1039462" y="328202"/>
                  <a:pt x="1080654" y="344384"/>
                </a:cubicBezTo>
                <a:cubicBezTo>
                  <a:pt x="1150559" y="371847"/>
                  <a:pt x="1224086" y="389265"/>
                  <a:pt x="1294410" y="415636"/>
                </a:cubicBezTo>
                <a:cubicBezTo>
                  <a:pt x="1326078" y="427511"/>
                  <a:pt x="1359163" y="436137"/>
                  <a:pt x="1389413" y="451262"/>
                </a:cubicBezTo>
                <a:cubicBezTo>
                  <a:pt x="1422814" y="467963"/>
                  <a:pt x="1451014" y="493938"/>
                  <a:pt x="1484415" y="510639"/>
                </a:cubicBezTo>
                <a:cubicBezTo>
                  <a:pt x="1522548" y="529705"/>
                  <a:pt x="1564290" y="540645"/>
                  <a:pt x="1603169" y="558140"/>
                </a:cubicBezTo>
                <a:cubicBezTo>
                  <a:pt x="1643528" y="576301"/>
                  <a:pt x="1681563" y="599356"/>
                  <a:pt x="1721922" y="617517"/>
                </a:cubicBezTo>
                <a:cubicBezTo>
                  <a:pt x="1760800" y="635012"/>
                  <a:pt x="1801616" y="647930"/>
                  <a:pt x="1840675" y="665018"/>
                </a:cubicBezTo>
                <a:cubicBezTo>
                  <a:pt x="1865003" y="675661"/>
                  <a:pt x="1887817" y="689516"/>
                  <a:pt x="1911927" y="700644"/>
                </a:cubicBezTo>
                <a:cubicBezTo>
                  <a:pt x="1919851" y="704301"/>
                  <a:pt x="2021807" y="745656"/>
                  <a:pt x="2042556" y="760021"/>
                </a:cubicBezTo>
                <a:cubicBezTo>
                  <a:pt x="2079664" y="785711"/>
                  <a:pt x="2113945" y="815264"/>
                  <a:pt x="2149434" y="843148"/>
                </a:cubicBezTo>
                <a:cubicBezTo>
                  <a:pt x="2169364" y="858807"/>
                  <a:pt x="2184221" y="884501"/>
                  <a:pt x="2208810" y="890649"/>
                </a:cubicBezTo>
                <a:lnTo>
                  <a:pt x="2256312" y="902525"/>
                </a:lnTo>
                <a:cubicBezTo>
                  <a:pt x="2283311" y="929524"/>
                  <a:pt x="2305163" y="954735"/>
                  <a:pt x="2339439" y="973777"/>
                </a:cubicBezTo>
                <a:cubicBezTo>
                  <a:pt x="2358073" y="984129"/>
                  <a:pt x="2380884" y="986000"/>
                  <a:pt x="2398815" y="997527"/>
                </a:cubicBezTo>
                <a:cubicBezTo>
                  <a:pt x="2436780" y="1021933"/>
                  <a:pt x="2466991" y="1057435"/>
                  <a:pt x="2505693" y="1080655"/>
                </a:cubicBezTo>
                <a:cubicBezTo>
                  <a:pt x="2611987" y="1144429"/>
                  <a:pt x="2534683" y="1096157"/>
                  <a:pt x="2683823" y="1199408"/>
                </a:cubicBezTo>
                <a:cubicBezTo>
                  <a:pt x="2695558" y="1207532"/>
                  <a:pt x="2707346" y="1215594"/>
                  <a:pt x="2719449" y="1223158"/>
                </a:cubicBezTo>
                <a:cubicBezTo>
                  <a:pt x="2739022" y="1235391"/>
                  <a:pt x="2761094" y="1244007"/>
                  <a:pt x="2778826" y="1258784"/>
                </a:cubicBezTo>
                <a:cubicBezTo>
                  <a:pt x="2802577" y="1278576"/>
                  <a:pt x="2825345" y="1299611"/>
                  <a:pt x="2850078" y="1318161"/>
                </a:cubicBezTo>
                <a:cubicBezTo>
                  <a:pt x="2872914" y="1335288"/>
                  <a:pt x="2901146" y="1345478"/>
                  <a:pt x="2921330" y="1365662"/>
                </a:cubicBezTo>
                <a:cubicBezTo>
                  <a:pt x="3009731" y="1454063"/>
                  <a:pt x="2897818" y="1345509"/>
                  <a:pt x="3004457" y="1436914"/>
                </a:cubicBezTo>
                <a:cubicBezTo>
                  <a:pt x="3061065" y="1485435"/>
                  <a:pt x="3015109" y="1464215"/>
                  <a:pt x="3075709" y="1484416"/>
                </a:cubicBezTo>
                <a:cubicBezTo>
                  <a:pt x="3087584" y="1500250"/>
                  <a:pt x="3097340" y="1517922"/>
                  <a:pt x="3111335" y="1531917"/>
                </a:cubicBezTo>
                <a:cubicBezTo>
                  <a:pt x="3217420" y="1638001"/>
                  <a:pt x="3129597" y="1537391"/>
                  <a:pt x="3206338" y="1603169"/>
                </a:cubicBezTo>
                <a:cubicBezTo>
                  <a:pt x="3223339" y="1617742"/>
                  <a:pt x="3236745" y="1636206"/>
                  <a:pt x="3253839" y="1650670"/>
                </a:cubicBezTo>
                <a:cubicBezTo>
                  <a:pt x="3288293" y="1679823"/>
                  <a:pt x="3328803" y="1701883"/>
                  <a:pt x="3360717" y="1733797"/>
                </a:cubicBezTo>
                <a:cubicBezTo>
                  <a:pt x="3384468" y="1757548"/>
                  <a:pt x="3407003" y="1782579"/>
                  <a:pt x="3431969" y="1805049"/>
                </a:cubicBezTo>
                <a:cubicBezTo>
                  <a:pt x="3446680" y="1818289"/>
                  <a:pt x="3465475" y="1826680"/>
                  <a:pt x="3479470" y="1840675"/>
                </a:cubicBezTo>
                <a:cubicBezTo>
                  <a:pt x="3489562" y="1850767"/>
                  <a:pt x="3493673" y="1865692"/>
                  <a:pt x="3503221" y="1876301"/>
                </a:cubicBezTo>
                <a:cubicBezTo>
                  <a:pt x="3573138" y="1953987"/>
                  <a:pt x="3562229" y="1943350"/>
                  <a:pt x="3621974" y="1983179"/>
                </a:cubicBezTo>
                <a:cubicBezTo>
                  <a:pt x="3633849" y="1999013"/>
                  <a:pt x="3644226" y="2016090"/>
                  <a:pt x="3657600" y="2030680"/>
                </a:cubicBezTo>
                <a:cubicBezTo>
                  <a:pt x="3737534" y="2117881"/>
                  <a:pt x="3729618" y="2108446"/>
                  <a:pt x="3800104" y="2161309"/>
                </a:cubicBezTo>
                <a:cubicBezTo>
                  <a:pt x="3821483" y="2225448"/>
                  <a:pt x="3798793" y="2175079"/>
                  <a:pt x="3859480" y="2244436"/>
                </a:cubicBezTo>
                <a:cubicBezTo>
                  <a:pt x="3872513" y="2259331"/>
                  <a:pt x="3881957" y="2277145"/>
                  <a:pt x="3895106" y="2291938"/>
                </a:cubicBezTo>
                <a:cubicBezTo>
                  <a:pt x="3913702" y="2312858"/>
                  <a:pt x="3935887" y="2330394"/>
                  <a:pt x="3954483" y="2351314"/>
                </a:cubicBezTo>
                <a:cubicBezTo>
                  <a:pt x="3967632" y="2366107"/>
                  <a:pt x="3977745" y="2383361"/>
                  <a:pt x="3990109" y="2398816"/>
                </a:cubicBezTo>
                <a:cubicBezTo>
                  <a:pt x="4009422" y="2422957"/>
                  <a:pt x="4030173" y="2445926"/>
                  <a:pt x="4049486" y="2470067"/>
                </a:cubicBezTo>
                <a:cubicBezTo>
                  <a:pt x="4061850" y="2485522"/>
                  <a:pt x="4072079" y="2502674"/>
                  <a:pt x="4085112" y="2517569"/>
                </a:cubicBezTo>
                <a:cubicBezTo>
                  <a:pt x="4099857" y="2534421"/>
                  <a:pt x="4118040" y="2548069"/>
                  <a:pt x="4132613" y="2565070"/>
                </a:cubicBezTo>
                <a:cubicBezTo>
                  <a:pt x="4165603" y="2603559"/>
                  <a:pt x="4195948" y="2644239"/>
                  <a:pt x="4227615" y="2683823"/>
                </a:cubicBezTo>
                <a:cubicBezTo>
                  <a:pt x="4243449" y="2703615"/>
                  <a:pt x="4259556" y="2723193"/>
                  <a:pt x="4275117" y="2743200"/>
                </a:cubicBezTo>
                <a:cubicBezTo>
                  <a:pt x="4287268" y="2758823"/>
                  <a:pt x="4298592" y="2775078"/>
                  <a:pt x="4310743" y="2790701"/>
                </a:cubicBezTo>
                <a:cubicBezTo>
                  <a:pt x="4326304" y="2810708"/>
                  <a:pt x="4345203" y="2828344"/>
                  <a:pt x="4358244" y="2850078"/>
                </a:cubicBezTo>
                <a:cubicBezTo>
                  <a:pt x="4370119" y="2869870"/>
                  <a:pt x="4378671" y="2892084"/>
                  <a:pt x="4393870" y="2909455"/>
                </a:cubicBezTo>
                <a:cubicBezTo>
                  <a:pt x="4406903" y="2924350"/>
                  <a:pt x="4427947" y="2930537"/>
                  <a:pt x="4441371" y="2945080"/>
                </a:cubicBezTo>
                <a:cubicBezTo>
                  <a:pt x="4475755" y="2982329"/>
                  <a:pt x="4504706" y="3024249"/>
                  <a:pt x="4536374" y="3063834"/>
                </a:cubicBezTo>
                <a:cubicBezTo>
                  <a:pt x="4552208" y="3083626"/>
                  <a:pt x="4570835" y="3101476"/>
                  <a:pt x="4583875" y="3123210"/>
                </a:cubicBezTo>
                <a:cubicBezTo>
                  <a:pt x="4595750" y="3143002"/>
                  <a:pt x="4605330" y="3164367"/>
                  <a:pt x="4619501" y="3182587"/>
                </a:cubicBezTo>
                <a:cubicBezTo>
                  <a:pt x="4633248" y="3200262"/>
                  <a:pt x="4653567" y="3212174"/>
                  <a:pt x="4667002" y="3230088"/>
                </a:cubicBezTo>
                <a:cubicBezTo>
                  <a:pt x="4677624" y="3244250"/>
                  <a:pt x="4680933" y="3262860"/>
                  <a:pt x="4690753" y="3277590"/>
                </a:cubicBezTo>
                <a:cubicBezTo>
                  <a:pt x="4745657" y="3359946"/>
                  <a:pt x="4722378" y="3312506"/>
                  <a:pt x="4773880" y="3372592"/>
                </a:cubicBezTo>
                <a:cubicBezTo>
                  <a:pt x="4786761" y="3387619"/>
                  <a:pt x="4797631" y="3404259"/>
                  <a:pt x="4809506" y="3420093"/>
                </a:cubicBezTo>
                <a:cubicBezTo>
                  <a:pt x="4813465" y="3431968"/>
                  <a:pt x="4814438" y="3445304"/>
                  <a:pt x="4821382" y="3455719"/>
                </a:cubicBezTo>
                <a:cubicBezTo>
                  <a:pt x="4830698" y="3469693"/>
                  <a:pt x="4846078" y="3478594"/>
                  <a:pt x="4857008" y="3491345"/>
                </a:cubicBezTo>
                <a:cubicBezTo>
                  <a:pt x="4869889" y="3506373"/>
                  <a:pt x="4882144" y="3522063"/>
                  <a:pt x="4892634" y="3538847"/>
                </a:cubicBezTo>
                <a:cubicBezTo>
                  <a:pt x="4940563" y="3615534"/>
                  <a:pt x="4891741" y="3561705"/>
                  <a:pt x="4940135" y="36100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reihandform 1"/>
          <p:cNvSpPr/>
          <p:nvPr/>
        </p:nvSpPr>
        <p:spPr>
          <a:xfrm>
            <a:off x="1835696" y="2179789"/>
            <a:ext cx="3816423" cy="3985515"/>
          </a:xfrm>
          <a:custGeom>
            <a:avLst/>
            <a:gdLst>
              <a:gd name="connsiteX0" fmla="*/ 0 w 4940135"/>
              <a:gd name="connsiteY0" fmla="*/ 0 h 3610099"/>
              <a:gd name="connsiteX1" fmla="*/ 154379 w 4940135"/>
              <a:gd name="connsiteY1" fmla="*/ 35626 h 3610099"/>
              <a:gd name="connsiteX2" fmla="*/ 213756 w 4940135"/>
              <a:gd name="connsiteY2" fmla="*/ 59377 h 3610099"/>
              <a:gd name="connsiteX3" fmla="*/ 320634 w 4940135"/>
              <a:gd name="connsiteY3" fmla="*/ 83127 h 3610099"/>
              <a:gd name="connsiteX4" fmla="*/ 522514 w 4940135"/>
              <a:gd name="connsiteY4" fmla="*/ 142504 h 3610099"/>
              <a:gd name="connsiteX5" fmla="*/ 629392 w 4940135"/>
              <a:gd name="connsiteY5" fmla="*/ 190005 h 3610099"/>
              <a:gd name="connsiteX6" fmla="*/ 961901 w 4940135"/>
              <a:gd name="connsiteY6" fmla="*/ 285008 h 3610099"/>
              <a:gd name="connsiteX7" fmla="*/ 1080654 w 4940135"/>
              <a:gd name="connsiteY7" fmla="*/ 344384 h 3610099"/>
              <a:gd name="connsiteX8" fmla="*/ 1294410 w 4940135"/>
              <a:gd name="connsiteY8" fmla="*/ 415636 h 3610099"/>
              <a:gd name="connsiteX9" fmla="*/ 1389413 w 4940135"/>
              <a:gd name="connsiteY9" fmla="*/ 451262 h 3610099"/>
              <a:gd name="connsiteX10" fmla="*/ 1484415 w 4940135"/>
              <a:gd name="connsiteY10" fmla="*/ 510639 h 3610099"/>
              <a:gd name="connsiteX11" fmla="*/ 1603169 w 4940135"/>
              <a:gd name="connsiteY11" fmla="*/ 558140 h 3610099"/>
              <a:gd name="connsiteX12" fmla="*/ 1721922 w 4940135"/>
              <a:gd name="connsiteY12" fmla="*/ 617517 h 3610099"/>
              <a:gd name="connsiteX13" fmla="*/ 1840675 w 4940135"/>
              <a:gd name="connsiteY13" fmla="*/ 665018 h 3610099"/>
              <a:gd name="connsiteX14" fmla="*/ 1911927 w 4940135"/>
              <a:gd name="connsiteY14" fmla="*/ 700644 h 3610099"/>
              <a:gd name="connsiteX15" fmla="*/ 2042556 w 4940135"/>
              <a:gd name="connsiteY15" fmla="*/ 760021 h 3610099"/>
              <a:gd name="connsiteX16" fmla="*/ 2149434 w 4940135"/>
              <a:gd name="connsiteY16" fmla="*/ 843148 h 3610099"/>
              <a:gd name="connsiteX17" fmla="*/ 2208810 w 4940135"/>
              <a:gd name="connsiteY17" fmla="*/ 890649 h 3610099"/>
              <a:gd name="connsiteX18" fmla="*/ 2256312 w 4940135"/>
              <a:gd name="connsiteY18" fmla="*/ 902525 h 3610099"/>
              <a:gd name="connsiteX19" fmla="*/ 2339439 w 4940135"/>
              <a:gd name="connsiteY19" fmla="*/ 973777 h 3610099"/>
              <a:gd name="connsiteX20" fmla="*/ 2398815 w 4940135"/>
              <a:gd name="connsiteY20" fmla="*/ 997527 h 3610099"/>
              <a:gd name="connsiteX21" fmla="*/ 2505693 w 4940135"/>
              <a:gd name="connsiteY21" fmla="*/ 1080655 h 3610099"/>
              <a:gd name="connsiteX22" fmla="*/ 2683823 w 4940135"/>
              <a:gd name="connsiteY22" fmla="*/ 1199408 h 3610099"/>
              <a:gd name="connsiteX23" fmla="*/ 2719449 w 4940135"/>
              <a:gd name="connsiteY23" fmla="*/ 1223158 h 3610099"/>
              <a:gd name="connsiteX24" fmla="*/ 2778826 w 4940135"/>
              <a:gd name="connsiteY24" fmla="*/ 1258784 h 3610099"/>
              <a:gd name="connsiteX25" fmla="*/ 2850078 w 4940135"/>
              <a:gd name="connsiteY25" fmla="*/ 1318161 h 3610099"/>
              <a:gd name="connsiteX26" fmla="*/ 2921330 w 4940135"/>
              <a:gd name="connsiteY26" fmla="*/ 1365662 h 3610099"/>
              <a:gd name="connsiteX27" fmla="*/ 3004457 w 4940135"/>
              <a:gd name="connsiteY27" fmla="*/ 1436914 h 3610099"/>
              <a:gd name="connsiteX28" fmla="*/ 3075709 w 4940135"/>
              <a:gd name="connsiteY28" fmla="*/ 1484416 h 3610099"/>
              <a:gd name="connsiteX29" fmla="*/ 3111335 w 4940135"/>
              <a:gd name="connsiteY29" fmla="*/ 1531917 h 3610099"/>
              <a:gd name="connsiteX30" fmla="*/ 3206338 w 4940135"/>
              <a:gd name="connsiteY30" fmla="*/ 1603169 h 3610099"/>
              <a:gd name="connsiteX31" fmla="*/ 3253839 w 4940135"/>
              <a:gd name="connsiteY31" fmla="*/ 1650670 h 3610099"/>
              <a:gd name="connsiteX32" fmla="*/ 3360717 w 4940135"/>
              <a:gd name="connsiteY32" fmla="*/ 1733797 h 3610099"/>
              <a:gd name="connsiteX33" fmla="*/ 3431969 w 4940135"/>
              <a:gd name="connsiteY33" fmla="*/ 1805049 h 3610099"/>
              <a:gd name="connsiteX34" fmla="*/ 3479470 w 4940135"/>
              <a:gd name="connsiteY34" fmla="*/ 1840675 h 3610099"/>
              <a:gd name="connsiteX35" fmla="*/ 3503221 w 4940135"/>
              <a:gd name="connsiteY35" fmla="*/ 1876301 h 3610099"/>
              <a:gd name="connsiteX36" fmla="*/ 3621974 w 4940135"/>
              <a:gd name="connsiteY36" fmla="*/ 1983179 h 3610099"/>
              <a:gd name="connsiteX37" fmla="*/ 3657600 w 4940135"/>
              <a:gd name="connsiteY37" fmla="*/ 2030680 h 3610099"/>
              <a:gd name="connsiteX38" fmla="*/ 3800104 w 4940135"/>
              <a:gd name="connsiteY38" fmla="*/ 2161309 h 3610099"/>
              <a:gd name="connsiteX39" fmla="*/ 3859480 w 4940135"/>
              <a:gd name="connsiteY39" fmla="*/ 2244436 h 3610099"/>
              <a:gd name="connsiteX40" fmla="*/ 3895106 w 4940135"/>
              <a:gd name="connsiteY40" fmla="*/ 2291938 h 3610099"/>
              <a:gd name="connsiteX41" fmla="*/ 3954483 w 4940135"/>
              <a:gd name="connsiteY41" fmla="*/ 2351314 h 3610099"/>
              <a:gd name="connsiteX42" fmla="*/ 3990109 w 4940135"/>
              <a:gd name="connsiteY42" fmla="*/ 2398816 h 3610099"/>
              <a:gd name="connsiteX43" fmla="*/ 4049486 w 4940135"/>
              <a:gd name="connsiteY43" fmla="*/ 2470067 h 3610099"/>
              <a:gd name="connsiteX44" fmla="*/ 4085112 w 4940135"/>
              <a:gd name="connsiteY44" fmla="*/ 2517569 h 3610099"/>
              <a:gd name="connsiteX45" fmla="*/ 4132613 w 4940135"/>
              <a:gd name="connsiteY45" fmla="*/ 2565070 h 3610099"/>
              <a:gd name="connsiteX46" fmla="*/ 4227615 w 4940135"/>
              <a:gd name="connsiteY46" fmla="*/ 2683823 h 3610099"/>
              <a:gd name="connsiteX47" fmla="*/ 4275117 w 4940135"/>
              <a:gd name="connsiteY47" fmla="*/ 2743200 h 3610099"/>
              <a:gd name="connsiteX48" fmla="*/ 4310743 w 4940135"/>
              <a:gd name="connsiteY48" fmla="*/ 2790701 h 3610099"/>
              <a:gd name="connsiteX49" fmla="*/ 4358244 w 4940135"/>
              <a:gd name="connsiteY49" fmla="*/ 2850078 h 3610099"/>
              <a:gd name="connsiteX50" fmla="*/ 4393870 w 4940135"/>
              <a:gd name="connsiteY50" fmla="*/ 2909455 h 3610099"/>
              <a:gd name="connsiteX51" fmla="*/ 4441371 w 4940135"/>
              <a:gd name="connsiteY51" fmla="*/ 2945080 h 3610099"/>
              <a:gd name="connsiteX52" fmla="*/ 4536374 w 4940135"/>
              <a:gd name="connsiteY52" fmla="*/ 3063834 h 3610099"/>
              <a:gd name="connsiteX53" fmla="*/ 4583875 w 4940135"/>
              <a:gd name="connsiteY53" fmla="*/ 3123210 h 3610099"/>
              <a:gd name="connsiteX54" fmla="*/ 4619501 w 4940135"/>
              <a:gd name="connsiteY54" fmla="*/ 3182587 h 3610099"/>
              <a:gd name="connsiteX55" fmla="*/ 4667002 w 4940135"/>
              <a:gd name="connsiteY55" fmla="*/ 3230088 h 3610099"/>
              <a:gd name="connsiteX56" fmla="*/ 4690753 w 4940135"/>
              <a:gd name="connsiteY56" fmla="*/ 3277590 h 3610099"/>
              <a:gd name="connsiteX57" fmla="*/ 4773880 w 4940135"/>
              <a:gd name="connsiteY57" fmla="*/ 3372592 h 3610099"/>
              <a:gd name="connsiteX58" fmla="*/ 4809506 w 4940135"/>
              <a:gd name="connsiteY58" fmla="*/ 3420093 h 3610099"/>
              <a:gd name="connsiteX59" fmla="*/ 4821382 w 4940135"/>
              <a:gd name="connsiteY59" fmla="*/ 3455719 h 3610099"/>
              <a:gd name="connsiteX60" fmla="*/ 4857008 w 4940135"/>
              <a:gd name="connsiteY60" fmla="*/ 3491345 h 3610099"/>
              <a:gd name="connsiteX61" fmla="*/ 4892634 w 4940135"/>
              <a:gd name="connsiteY61" fmla="*/ 3538847 h 3610099"/>
              <a:gd name="connsiteX62" fmla="*/ 4940135 w 4940135"/>
              <a:gd name="connsiteY62" fmla="*/ 3610099 h 36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940135" h="3610099">
                <a:moveTo>
                  <a:pt x="0" y="0"/>
                </a:moveTo>
                <a:cubicBezTo>
                  <a:pt x="74308" y="12384"/>
                  <a:pt x="78464" y="10321"/>
                  <a:pt x="154379" y="35626"/>
                </a:cubicBezTo>
                <a:cubicBezTo>
                  <a:pt x="174602" y="42367"/>
                  <a:pt x="193259" y="53521"/>
                  <a:pt x="213756" y="59377"/>
                </a:cubicBezTo>
                <a:cubicBezTo>
                  <a:pt x="248847" y="69403"/>
                  <a:pt x="285109" y="74768"/>
                  <a:pt x="320634" y="83127"/>
                </a:cubicBezTo>
                <a:cubicBezTo>
                  <a:pt x="396141" y="100893"/>
                  <a:pt x="449010" y="113919"/>
                  <a:pt x="522514" y="142504"/>
                </a:cubicBezTo>
                <a:cubicBezTo>
                  <a:pt x="558849" y="156634"/>
                  <a:pt x="592407" y="177677"/>
                  <a:pt x="629392" y="190005"/>
                </a:cubicBezTo>
                <a:cubicBezTo>
                  <a:pt x="802652" y="247758"/>
                  <a:pt x="724400" y="166259"/>
                  <a:pt x="961901" y="285008"/>
                </a:cubicBezTo>
                <a:cubicBezTo>
                  <a:pt x="1001485" y="304800"/>
                  <a:pt x="1039462" y="328202"/>
                  <a:pt x="1080654" y="344384"/>
                </a:cubicBezTo>
                <a:cubicBezTo>
                  <a:pt x="1150559" y="371847"/>
                  <a:pt x="1224086" y="389265"/>
                  <a:pt x="1294410" y="415636"/>
                </a:cubicBezTo>
                <a:cubicBezTo>
                  <a:pt x="1326078" y="427511"/>
                  <a:pt x="1359163" y="436137"/>
                  <a:pt x="1389413" y="451262"/>
                </a:cubicBezTo>
                <a:cubicBezTo>
                  <a:pt x="1422814" y="467963"/>
                  <a:pt x="1451014" y="493938"/>
                  <a:pt x="1484415" y="510639"/>
                </a:cubicBezTo>
                <a:cubicBezTo>
                  <a:pt x="1522548" y="529705"/>
                  <a:pt x="1564290" y="540645"/>
                  <a:pt x="1603169" y="558140"/>
                </a:cubicBezTo>
                <a:cubicBezTo>
                  <a:pt x="1643528" y="576301"/>
                  <a:pt x="1681563" y="599356"/>
                  <a:pt x="1721922" y="617517"/>
                </a:cubicBezTo>
                <a:cubicBezTo>
                  <a:pt x="1760800" y="635012"/>
                  <a:pt x="1801616" y="647930"/>
                  <a:pt x="1840675" y="665018"/>
                </a:cubicBezTo>
                <a:cubicBezTo>
                  <a:pt x="1865003" y="675661"/>
                  <a:pt x="1887817" y="689516"/>
                  <a:pt x="1911927" y="700644"/>
                </a:cubicBezTo>
                <a:cubicBezTo>
                  <a:pt x="1919851" y="704301"/>
                  <a:pt x="2021807" y="745656"/>
                  <a:pt x="2042556" y="760021"/>
                </a:cubicBezTo>
                <a:cubicBezTo>
                  <a:pt x="2079664" y="785711"/>
                  <a:pt x="2113945" y="815264"/>
                  <a:pt x="2149434" y="843148"/>
                </a:cubicBezTo>
                <a:cubicBezTo>
                  <a:pt x="2169364" y="858807"/>
                  <a:pt x="2184221" y="884501"/>
                  <a:pt x="2208810" y="890649"/>
                </a:cubicBezTo>
                <a:lnTo>
                  <a:pt x="2256312" y="902525"/>
                </a:lnTo>
                <a:cubicBezTo>
                  <a:pt x="2283311" y="929524"/>
                  <a:pt x="2305163" y="954735"/>
                  <a:pt x="2339439" y="973777"/>
                </a:cubicBezTo>
                <a:cubicBezTo>
                  <a:pt x="2358073" y="984129"/>
                  <a:pt x="2380884" y="986000"/>
                  <a:pt x="2398815" y="997527"/>
                </a:cubicBezTo>
                <a:cubicBezTo>
                  <a:pt x="2436780" y="1021933"/>
                  <a:pt x="2466991" y="1057435"/>
                  <a:pt x="2505693" y="1080655"/>
                </a:cubicBezTo>
                <a:cubicBezTo>
                  <a:pt x="2611987" y="1144429"/>
                  <a:pt x="2534683" y="1096157"/>
                  <a:pt x="2683823" y="1199408"/>
                </a:cubicBezTo>
                <a:cubicBezTo>
                  <a:pt x="2695558" y="1207532"/>
                  <a:pt x="2707346" y="1215594"/>
                  <a:pt x="2719449" y="1223158"/>
                </a:cubicBezTo>
                <a:cubicBezTo>
                  <a:pt x="2739022" y="1235391"/>
                  <a:pt x="2761094" y="1244007"/>
                  <a:pt x="2778826" y="1258784"/>
                </a:cubicBezTo>
                <a:cubicBezTo>
                  <a:pt x="2802577" y="1278576"/>
                  <a:pt x="2825345" y="1299611"/>
                  <a:pt x="2850078" y="1318161"/>
                </a:cubicBezTo>
                <a:cubicBezTo>
                  <a:pt x="2872914" y="1335288"/>
                  <a:pt x="2901146" y="1345478"/>
                  <a:pt x="2921330" y="1365662"/>
                </a:cubicBezTo>
                <a:cubicBezTo>
                  <a:pt x="3009731" y="1454063"/>
                  <a:pt x="2897818" y="1345509"/>
                  <a:pt x="3004457" y="1436914"/>
                </a:cubicBezTo>
                <a:cubicBezTo>
                  <a:pt x="3061065" y="1485435"/>
                  <a:pt x="3015109" y="1464215"/>
                  <a:pt x="3075709" y="1484416"/>
                </a:cubicBezTo>
                <a:cubicBezTo>
                  <a:pt x="3087584" y="1500250"/>
                  <a:pt x="3097340" y="1517922"/>
                  <a:pt x="3111335" y="1531917"/>
                </a:cubicBezTo>
                <a:cubicBezTo>
                  <a:pt x="3217420" y="1638001"/>
                  <a:pt x="3129597" y="1537391"/>
                  <a:pt x="3206338" y="1603169"/>
                </a:cubicBezTo>
                <a:cubicBezTo>
                  <a:pt x="3223339" y="1617742"/>
                  <a:pt x="3236745" y="1636206"/>
                  <a:pt x="3253839" y="1650670"/>
                </a:cubicBezTo>
                <a:cubicBezTo>
                  <a:pt x="3288293" y="1679823"/>
                  <a:pt x="3328803" y="1701883"/>
                  <a:pt x="3360717" y="1733797"/>
                </a:cubicBezTo>
                <a:cubicBezTo>
                  <a:pt x="3384468" y="1757548"/>
                  <a:pt x="3407003" y="1782579"/>
                  <a:pt x="3431969" y="1805049"/>
                </a:cubicBezTo>
                <a:cubicBezTo>
                  <a:pt x="3446680" y="1818289"/>
                  <a:pt x="3465475" y="1826680"/>
                  <a:pt x="3479470" y="1840675"/>
                </a:cubicBezTo>
                <a:cubicBezTo>
                  <a:pt x="3489562" y="1850767"/>
                  <a:pt x="3493673" y="1865692"/>
                  <a:pt x="3503221" y="1876301"/>
                </a:cubicBezTo>
                <a:cubicBezTo>
                  <a:pt x="3573138" y="1953987"/>
                  <a:pt x="3562229" y="1943350"/>
                  <a:pt x="3621974" y="1983179"/>
                </a:cubicBezTo>
                <a:cubicBezTo>
                  <a:pt x="3633849" y="1999013"/>
                  <a:pt x="3644226" y="2016090"/>
                  <a:pt x="3657600" y="2030680"/>
                </a:cubicBezTo>
                <a:cubicBezTo>
                  <a:pt x="3737534" y="2117881"/>
                  <a:pt x="3729618" y="2108446"/>
                  <a:pt x="3800104" y="2161309"/>
                </a:cubicBezTo>
                <a:cubicBezTo>
                  <a:pt x="3821483" y="2225448"/>
                  <a:pt x="3798793" y="2175079"/>
                  <a:pt x="3859480" y="2244436"/>
                </a:cubicBezTo>
                <a:cubicBezTo>
                  <a:pt x="3872513" y="2259331"/>
                  <a:pt x="3881957" y="2277145"/>
                  <a:pt x="3895106" y="2291938"/>
                </a:cubicBezTo>
                <a:cubicBezTo>
                  <a:pt x="3913702" y="2312858"/>
                  <a:pt x="3935887" y="2330394"/>
                  <a:pt x="3954483" y="2351314"/>
                </a:cubicBezTo>
                <a:cubicBezTo>
                  <a:pt x="3967632" y="2366107"/>
                  <a:pt x="3977745" y="2383361"/>
                  <a:pt x="3990109" y="2398816"/>
                </a:cubicBezTo>
                <a:cubicBezTo>
                  <a:pt x="4009422" y="2422957"/>
                  <a:pt x="4030173" y="2445926"/>
                  <a:pt x="4049486" y="2470067"/>
                </a:cubicBezTo>
                <a:cubicBezTo>
                  <a:pt x="4061850" y="2485522"/>
                  <a:pt x="4072079" y="2502674"/>
                  <a:pt x="4085112" y="2517569"/>
                </a:cubicBezTo>
                <a:cubicBezTo>
                  <a:pt x="4099857" y="2534421"/>
                  <a:pt x="4118040" y="2548069"/>
                  <a:pt x="4132613" y="2565070"/>
                </a:cubicBezTo>
                <a:cubicBezTo>
                  <a:pt x="4165603" y="2603559"/>
                  <a:pt x="4195948" y="2644239"/>
                  <a:pt x="4227615" y="2683823"/>
                </a:cubicBezTo>
                <a:cubicBezTo>
                  <a:pt x="4243449" y="2703615"/>
                  <a:pt x="4259556" y="2723193"/>
                  <a:pt x="4275117" y="2743200"/>
                </a:cubicBezTo>
                <a:cubicBezTo>
                  <a:pt x="4287268" y="2758823"/>
                  <a:pt x="4298592" y="2775078"/>
                  <a:pt x="4310743" y="2790701"/>
                </a:cubicBezTo>
                <a:cubicBezTo>
                  <a:pt x="4326304" y="2810708"/>
                  <a:pt x="4345203" y="2828344"/>
                  <a:pt x="4358244" y="2850078"/>
                </a:cubicBezTo>
                <a:cubicBezTo>
                  <a:pt x="4370119" y="2869870"/>
                  <a:pt x="4378671" y="2892084"/>
                  <a:pt x="4393870" y="2909455"/>
                </a:cubicBezTo>
                <a:cubicBezTo>
                  <a:pt x="4406903" y="2924350"/>
                  <a:pt x="4427947" y="2930537"/>
                  <a:pt x="4441371" y="2945080"/>
                </a:cubicBezTo>
                <a:cubicBezTo>
                  <a:pt x="4475755" y="2982329"/>
                  <a:pt x="4504706" y="3024249"/>
                  <a:pt x="4536374" y="3063834"/>
                </a:cubicBezTo>
                <a:cubicBezTo>
                  <a:pt x="4552208" y="3083626"/>
                  <a:pt x="4570835" y="3101476"/>
                  <a:pt x="4583875" y="3123210"/>
                </a:cubicBezTo>
                <a:cubicBezTo>
                  <a:pt x="4595750" y="3143002"/>
                  <a:pt x="4605330" y="3164367"/>
                  <a:pt x="4619501" y="3182587"/>
                </a:cubicBezTo>
                <a:cubicBezTo>
                  <a:pt x="4633248" y="3200262"/>
                  <a:pt x="4653567" y="3212174"/>
                  <a:pt x="4667002" y="3230088"/>
                </a:cubicBezTo>
                <a:cubicBezTo>
                  <a:pt x="4677624" y="3244250"/>
                  <a:pt x="4680933" y="3262860"/>
                  <a:pt x="4690753" y="3277590"/>
                </a:cubicBezTo>
                <a:cubicBezTo>
                  <a:pt x="4745657" y="3359946"/>
                  <a:pt x="4722378" y="3312506"/>
                  <a:pt x="4773880" y="3372592"/>
                </a:cubicBezTo>
                <a:cubicBezTo>
                  <a:pt x="4786761" y="3387619"/>
                  <a:pt x="4797631" y="3404259"/>
                  <a:pt x="4809506" y="3420093"/>
                </a:cubicBezTo>
                <a:cubicBezTo>
                  <a:pt x="4813465" y="3431968"/>
                  <a:pt x="4814438" y="3445304"/>
                  <a:pt x="4821382" y="3455719"/>
                </a:cubicBezTo>
                <a:cubicBezTo>
                  <a:pt x="4830698" y="3469693"/>
                  <a:pt x="4846078" y="3478594"/>
                  <a:pt x="4857008" y="3491345"/>
                </a:cubicBezTo>
                <a:cubicBezTo>
                  <a:pt x="4869889" y="3506373"/>
                  <a:pt x="4882144" y="3522063"/>
                  <a:pt x="4892634" y="3538847"/>
                </a:cubicBezTo>
                <a:cubicBezTo>
                  <a:pt x="4940563" y="3615534"/>
                  <a:pt x="4891741" y="3561705"/>
                  <a:pt x="4940135" y="36100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de-DE" dirty="0" err="1" smtClean="0"/>
              <a:t>Result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combination</a:t>
            </a:r>
            <a:endParaRPr lang="de-DE" b="1" dirty="0" smtClean="0"/>
          </a:p>
        </p:txBody>
      </p:sp>
      <p:sp>
        <p:nvSpPr>
          <p:cNvPr id="12" name="Ellipse 11"/>
          <p:cNvSpPr/>
          <p:nvPr/>
        </p:nvSpPr>
        <p:spPr>
          <a:xfrm>
            <a:off x="3169267" y="4473706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846612" y="5048714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4473574" y="4471727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4829833" y="5029867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485449" y="2179789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4817958" y="1621649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2846654" y="2749805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2514145" y="2191665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2512124" y="5616750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5149929" y="5616749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470026" y="1621648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1835696" y="2179789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Picture 2" descr="C:\Users\Jette Schumann\Desktop\pand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Example – Unambiguous hits</a:t>
            </a:r>
            <a:endParaRPr lang="en-US" b="1" dirty="0" smtClean="0"/>
          </a:p>
        </p:txBody>
      </p:sp>
      <p:pic>
        <p:nvPicPr>
          <p:cNvPr id="8" name="Picture 2" descr="C:\Users\Jette Schumann\Desktop\pan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  <p:pic>
        <p:nvPicPr>
          <p:cNvPr id="7" name="Grafik 6" descr="CA2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9200" y="1555200"/>
            <a:ext cx="4884722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24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Example – First </a:t>
            </a:r>
            <a:r>
              <a:rPr lang="en-US" dirty="0" err="1" smtClean="0"/>
              <a:t>tracklets</a:t>
            </a:r>
            <a:endParaRPr lang="en-US" b="1" dirty="0" smtClean="0"/>
          </a:p>
        </p:txBody>
      </p:sp>
      <p:pic>
        <p:nvPicPr>
          <p:cNvPr id="8" name="Picture 2" descr="C:\Users\Jette Schumann\Desktop\pan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  <p:pic>
        <p:nvPicPr>
          <p:cNvPr id="7" name="Grafik 6" descr="CA2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9200" y="1555200"/>
            <a:ext cx="4884722" cy="482400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 rot="8582324">
            <a:off x="5437072" y="4149596"/>
            <a:ext cx="430095" cy="15840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 rot="2201562">
            <a:off x="3443801" y="4683647"/>
            <a:ext cx="576064" cy="165618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2817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</a:rPr>
              <a:t>1. </a:t>
            </a:r>
            <a:r>
              <a:rPr lang="en-US" b="1" dirty="0" err="1" smtClean="0">
                <a:solidFill>
                  <a:srgbClr val="0070C0"/>
                </a:solidFill>
              </a:rPr>
              <a:t>TrackletGenerator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Example – Combined </a:t>
            </a:r>
            <a:r>
              <a:rPr lang="en-US" dirty="0" err="1" smtClean="0"/>
              <a:t>tracklets</a:t>
            </a:r>
            <a:endParaRPr lang="en-US" b="1" dirty="0" smtClean="0"/>
          </a:p>
        </p:txBody>
      </p:sp>
      <p:pic>
        <p:nvPicPr>
          <p:cNvPr id="8" name="Picture 2" descr="C:\Users\Jette Schumann\Desktop\pan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1284142" cy="308194"/>
          </a:xfrm>
          <a:prstGeom prst="rect">
            <a:avLst/>
          </a:prstGeom>
          <a:noFill/>
        </p:spPr>
      </p:pic>
      <p:pic>
        <p:nvPicPr>
          <p:cNvPr id="7" name="Grafik 6" descr="CA2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9200" y="1555200"/>
            <a:ext cx="4884722" cy="48240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2201562">
            <a:off x="3443801" y="4683647"/>
            <a:ext cx="576064" cy="165618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 rot="8582324">
            <a:off x="5437072" y="4149596"/>
            <a:ext cx="430095" cy="15840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 rot="6095177">
            <a:off x="2439864" y="3311770"/>
            <a:ext cx="425067" cy="168285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 rot="2137300" flipH="1">
            <a:off x="5257686" y="2613656"/>
            <a:ext cx="481472" cy="102564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 rot="6904096">
            <a:off x="5329491" y="3480875"/>
            <a:ext cx="320026" cy="7450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 rot="10800000">
            <a:off x="6012160" y="4869160"/>
            <a:ext cx="288032" cy="5290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8232639">
            <a:off x="3368442" y="2980906"/>
            <a:ext cx="204917" cy="5648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3396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Finder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Criteria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57200" y="908050"/>
            <a:ext cx="8229600" cy="56896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indent="-3429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de-DE" sz="32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</a:rPr>
              <a:t>Physics Book </a:t>
            </a:r>
            <a:r>
              <a:rPr lang="de-DE" sz="3200" dirty="0">
                <a:latin typeface="Arial" pitchFamily="34" charset="0"/>
                <a:ea typeface="+mn-ea"/>
                <a:cs typeface="Arial" pitchFamily="34" charset="0"/>
              </a:rPr>
              <a:t>criteria: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</a:rPr>
              <a:t>J/psi (</a:t>
            </a:r>
            <a:r>
              <a:rPr lang="de-DE" sz="20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  <a:sym typeface="Wingdings 3"/>
              </a:rPr>
              <a:t></a:t>
            </a:r>
            <a:r>
              <a:rPr lang="de-DE" sz="20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</a:rPr>
              <a:t> base for many charmonia)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Invariant Mass: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Tracking/Momentum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Electron ID: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  <a:r>
              <a:rPr lang="de-DE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, cluster energy, track/cluster match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Muon ID: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  <a:r>
              <a:rPr lang="de-DE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,</a:t>
            </a: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Muon detector information</a:t>
            </a:r>
          </a:p>
          <a:p>
            <a:pPr marL="742950" lvl="1" indent="-2857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Vertex: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  <a:endParaRPr lang="de-DE" sz="2000" dirty="0">
              <a:solidFill>
                <a:srgbClr val="FF0066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</a:rPr>
              <a:t>D/Ds Mesons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Pi0s:</a:t>
            </a:r>
            <a:r>
              <a:rPr lang="de-DE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 EMC clusters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Inv. Mass: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Kaon, Pion ID: </a:t>
            </a:r>
            <a:r>
              <a:rPr lang="de-DE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dE/dx, DIRC info (w/ track match), ToF (track match)</a:t>
            </a:r>
          </a:p>
          <a:p>
            <a:pPr marL="742950" lvl="1" indent="-2857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Vertex: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  <a:endParaRPr lang="de-DE" sz="2000" dirty="0">
              <a:solidFill>
                <a:srgbClr val="FF0066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</a:rPr>
              <a:t>Baryons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Inv. Mass: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</a:p>
          <a:p>
            <a:pPr marL="742950" lvl="1" indent="-285750" eaLnBrk="0" hangingPunct="0">
              <a:spcBef>
                <a:spcPts val="0"/>
              </a:spcBef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proton, pion ID: </a:t>
            </a:r>
            <a:r>
              <a:rPr lang="de-DE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DIRC info (w/ track match)</a:t>
            </a:r>
          </a:p>
          <a:p>
            <a:pPr marL="742950" lvl="1" indent="-2857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Vertex: </a:t>
            </a:r>
            <a:r>
              <a:rPr lang="de-DE" dirty="0">
                <a:solidFill>
                  <a:srgbClr val="FF0066"/>
                </a:solidFill>
                <a:latin typeface="Arial" pitchFamily="34" charset="0"/>
                <a:ea typeface="+mn-ea"/>
                <a:cs typeface="Arial" pitchFamily="34" charset="0"/>
              </a:rPr>
              <a:t>Tracking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3333FF"/>
                </a:solidFill>
                <a:latin typeface="Arial" pitchFamily="34" charset="0"/>
                <a:ea typeface="+mn-ea"/>
                <a:cs typeface="Arial" pitchFamily="34" charset="0"/>
              </a:rPr>
              <a:t>Full events: </a:t>
            </a:r>
            <a:r>
              <a:rPr lang="de-DE" sz="2000" dirty="0">
                <a:solidFill>
                  <a:srgbClr val="009900"/>
                </a:solidFill>
                <a:latin typeface="Arial" pitchFamily="34" charset="0"/>
                <a:ea typeface="+mn-ea"/>
                <a:cs typeface="Arial" pitchFamily="34" charset="0"/>
              </a:rPr>
              <a:t>4C fitting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de-DE" sz="20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de-DE" sz="28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de-DE" sz="28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de-DE" sz="32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de-DE" sz="3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219700" y="5589588"/>
            <a:ext cx="3270250" cy="83185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2400" smtClean="0">
                <a:solidFill>
                  <a:srgbClr val="FF0000"/>
                </a:solidFill>
              </a:rPr>
              <a:t>Tracking &amp; momentum</a:t>
            </a:r>
          </a:p>
          <a:p>
            <a:pPr algn="ctr" eaLnBrk="1" hangingPunct="1">
              <a:defRPr/>
            </a:pPr>
            <a:r>
              <a:rPr lang="de-DE" sz="2400" smtClean="0">
                <a:solidFill>
                  <a:srgbClr val="FF0000"/>
                </a:solidFill>
              </a:rPr>
              <a:t>→ </a:t>
            </a:r>
            <a:r>
              <a:rPr lang="de-DE" sz="2400" b="1" smtClean="0">
                <a:solidFill>
                  <a:srgbClr val="FF0000"/>
                </a:solidFill>
              </a:rPr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5206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cs typeface="Times New Roman" pitchFamily="18" charset="0"/>
              </a:rPr>
              <a:t>Tracking Algorithm </a:t>
            </a:r>
            <a:r>
              <a:rPr lang="en-US" altLang="zh-CN" dirty="0">
                <a:cs typeface="Times New Roman" pitchFamily="18" charset="0"/>
              </a:rPr>
              <a:t>-- Road </a:t>
            </a:r>
            <a:r>
              <a:rPr lang="en-US" altLang="zh-CN" dirty="0" smtClean="0">
                <a:cs typeface="Times New Roman" pitchFamily="18" charset="0"/>
              </a:rPr>
              <a:t>Finding</a:t>
            </a:r>
            <a:endParaRPr lang="de-DE" dirty="0"/>
          </a:p>
        </p:txBody>
      </p:sp>
      <p:grpSp>
        <p:nvGrpSpPr>
          <p:cNvPr id="9219" name="组合 67"/>
          <p:cNvGrpSpPr>
            <a:grpSpLocks/>
          </p:cNvGrpSpPr>
          <p:nvPr/>
        </p:nvGrpSpPr>
        <p:grpSpPr bwMode="auto">
          <a:xfrm>
            <a:off x="500063" y="1357313"/>
            <a:ext cx="3143250" cy="1643062"/>
            <a:chOff x="642938" y="1643064"/>
            <a:chExt cx="3857625" cy="2000250"/>
          </a:xfrm>
        </p:grpSpPr>
        <p:sp>
          <p:nvSpPr>
            <p:cNvPr id="5" name="椭圆 4"/>
            <p:cNvSpPr/>
            <p:nvPr/>
          </p:nvSpPr>
          <p:spPr bwMode="auto">
            <a:xfrm>
              <a:off x="1858674" y="2628695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2205471" y="2628695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1167029" y="2628695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1513825" y="2628695"/>
              <a:ext cx="344849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1685275" y="2955305"/>
              <a:ext cx="346797" cy="361399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2032072" y="295530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1340428" y="2955305"/>
              <a:ext cx="344848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1685275" y="2304016"/>
              <a:ext cx="346797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2032072" y="2304016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93631" y="2304016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1340428" y="2304016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3245861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3592657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2554215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2901012" y="2632560"/>
              <a:ext cx="344849" cy="361397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3072462" y="2307882"/>
              <a:ext cx="346797" cy="361397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3419258" y="2307882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2380818" y="2307882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2727614" y="2307882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3236119" y="3270321"/>
              <a:ext cx="346797" cy="35946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2544474" y="3270321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891271" y="3270321"/>
              <a:ext cx="344848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064669" y="2945643"/>
              <a:ext cx="344849" cy="35946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3409518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2371075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2717872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1837243" y="3281917"/>
              <a:ext cx="344849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2182091" y="3281917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1490446" y="3281917"/>
              <a:ext cx="346797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1704758" y="1670121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2051555" y="1670121"/>
              <a:ext cx="344849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36" name="椭圆 35"/>
            <p:cNvSpPr/>
            <p:nvPr/>
          </p:nvSpPr>
          <p:spPr bwMode="auto">
            <a:xfrm>
              <a:off x="1013114" y="1670121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1357962" y="1670121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3255602" y="198513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602398" y="1985135"/>
              <a:ext cx="344849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2563957" y="198513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1" name="椭圆 40"/>
            <p:cNvSpPr/>
            <p:nvPr/>
          </p:nvSpPr>
          <p:spPr bwMode="auto">
            <a:xfrm>
              <a:off x="2910754" y="1985135"/>
              <a:ext cx="344848" cy="36139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3082204" y="1660457"/>
              <a:ext cx="346797" cy="36139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43" name="椭圆 42"/>
            <p:cNvSpPr/>
            <p:nvPr/>
          </p:nvSpPr>
          <p:spPr bwMode="auto">
            <a:xfrm>
              <a:off x="3429001" y="1660457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4" name="椭圆 43"/>
            <p:cNvSpPr/>
            <p:nvPr/>
          </p:nvSpPr>
          <p:spPr bwMode="auto">
            <a:xfrm>
              <a:off x="2390558" y="1660457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2737355" y="1660457"/>
              <a:ext cx="344849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 bwMode="auto">
            <a:xfrm>
              <a:off x="1856725" y="1996731"/>
              <a:ext cx="344849" cy="361399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400">
                <a:latin typeface="Calibri" pitchFamily="34" charset="0"/>
              </a:endParaRPr>
            </a:p>
          </p:txBody>
        </p:sp>
        <p:sp>
          <p:nvSpPr>
            <p:cNvPr id="47" name="椭圆 46"/>
            <p:cNvSpPr/>
            <p:nvPr/>
          </p:nvSpPr>
          <p:spPr bwMode="auto">
            <a:xfrm>
              <a:off x="2201574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8" name="椭圆 47"/>
            <p:cNvSpPr/>
            <p:nvPr/>
          </p:nvSpPr>
          <p:spPr bwMode="auto">
            <a:xfrm>
              <a:off x="1163132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9" name="椭圆 48"/>
            <p:cNvSpPr/>
            <p:nvPr/>
          </p:nvSpPr>
          <p:spPr bwMode="auto">
            <a:xfrm>
              <a:off x="1509929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0" name="椭圆 49"/>
            <p:cNvSpPr/>
            <p:nvPr/>
          </p:nvSpPr>
          <p:spPr bwMode="auto">
            <a:xfrm>
              <a:off x="3762158" y="2309814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1" name="椭圆 50"/>
            <p:cNvSpPr/>
            <p:nvPr/>
          </p:nvSpPr>
          <p:spPr bwMode="auto">
            <a:xfrm>
              <a:off x="3953091" y="2002529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2" name="椭圆 51"/>
            <p:cNvSpPr/>
            <p:nvPr/>
          </p:nvSpPr>
          <p:spPr bwMode="auto">
            <a:xfrm>
              <a:off x="3793331" y="166239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3" name="椭圆 52"/>
            <p:cNvSpPr/>
            <p:nvPr/>
          </p:nvSpPr>
          <p:spPr bwMode="auto">
            <a:xfrm>
              <a:off x="4153766" y="1691379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4" name="椭圆 53"/>
            <p:cNvSpPr/>
            <p:nvPr/>
          </p:nvSpPr>
          <p:spPr bwMode="auto">
            <a:xfrm>
              <a:off x="802698" y="1981270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5" name="椭圆 54"/>
            <p:cNvSpPr/>
            <p:nvPr/>
          </p:nvSpPr>
          <p:spPr bwMode="auto">
            <a:xfrm>
              <a:off x="642938" y="1643064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组合 68"/>
          <p:cNvGrpSpPr/>
          <p:nvPr/>
        </p:nvGrpSpPr>
        <p:grpSpPr>
          <a:xfrm rot="3498044">
            <a:off x="2407597" y="2366571"/>
            <a:ext cx="3158626" cy="1560635"/>
            <a:chOff x="642938" y="1643064"/>
            <a:chExt cx="3857625" cy="2000250"/>
          </a:xfrm>
          <a:noFill/>
        </p:grpSpPr>
        <p:sp>
          <p:nvSpPr>
            <p:cNvPr id="70" name="椭圆 69"/>
            <p:cNvSpPr/>
            <p:nvPr/>
          </p:nvSpPr>
          <p:spPr bwMode="auto">
            <a:xfrm>
              <a:off x="1858963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 bwMode="auto">
            <a:xfrm>
              <a:off x="2205038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 bwMode="auto">
            <a:xfrm>
              <a:off x="1166814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 bwMode="auto">
            <a:xfrm>
              <a:off x="1512888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 bwMode="auto">
            <a:xfrm>
              <a:off x="1685925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 bwMode="auto">
            <a:xfrm>
              <a:off x="2032000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 bwMode="auto">
            <a:xfrm>
              <a:off x="1339850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 bwMode="auto">
            <a:xfrm>
              <a:off x="1685925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8" name="椭圆 77"/>
            <p:cNvSpPr/>
            <p:nvPr/>
          </p:nvSpPr>
          <p:spPr bwMode="auto">
            <a:xfrm>
              <a:off x="2032000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 bwMode="auto">
            <a:xfrm>
              <a:off x="993775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 bwMode="auto">
            <a:xfrm>
              <a:off x="1339850" y="2303465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 bwMode="auto">
            <a:xfrm>
              <a:off x="3246438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 bwMode="auto">
            <a:xfrm>
              <a:off x="3592513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 bwMode="auto">
            <a:xfrm>
              <a:off x="2554288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 bwMode="auto">
            <a:xfrm>
              <a:off x="2900363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 bwMode="auto">
            <a:xfrm>
              <a:off x="3073400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 bwMode="auto">
            <a:xfrm>
              <a:off x="3419475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 bwMode="auto">
            <a:xfrm>
              <a:off x="2381250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 bwMode="auto">
            <a:xfrm>
              <a:off x="2727325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 bwMode="auto">
            <a:xfrm>
              <a:off x="3236914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 bwMode="auto">
            <a:xfrm>
              <a:off x="2544763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 bwMode="auto">
            <a:xfrm>
              <a:off x="2890838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 bwMode="auto">
            <a:xfrm>
              <a:off x="3063875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 bwMode="auto">
            <a:xfrm>
              <a:off x="3409950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 bwMode="auto">
            <a:xfrm>
              <a:off x="2371725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 bwMode="auto">
            <a:xfrm>
              <a:off x="2717800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 bwMode="auto">
            <a:xfrm>
              <a:off x="1836738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 bwMode="auto">
            <a:xfrm>
              <a:off x="2182814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 bwMode="auto">
            <a:xfrm>
              <a:off x="1490663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 bwMode="auto">
            <a:xfrm>
              <a:off x="1704975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 bwMode="auto">
            <a:xfrm>
              <a:off x="2051050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1" name="椭圆 100"/>
            <p:cNvSpPr/>
            <p:nvPr/>
          </p:nvSpPr>
          <p:spPr bwMode="auto">
            <a:xfrm>
              <a:off x="1012826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 bwMode="auto">
            <a:xfrm>
              <a:off x="1358901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 bwMode="auto">
            <a:xfrm>
              <a:off x="3255963" y="19843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 bwMode="auto">
            <a:xfrm>
              <a:off x="3602038" y="19843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 bwMode="auto">
            <a:xfrm>
              <a:off x="2563813" y="19843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 bwMode="auto">
            <a:xfrm>
              <a:off x="2909888" y="19843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7" name="椭圆 106"/>
            <p:cNvSpPr/>
            <p:nvPr/>
          </p:nvSpPr>
          <p:spPr bwMode="auto">
            <a:xfrm>
              <a:off x="3082925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 bwMode="auto">
            <a:xfrm>
              <a:off x="3429000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 bwMode="auto">
            <a:xfrm>
              <a:off x="2390775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 bwMode="auto">
            <a:xfrm>
              <a:off x="2736851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 bwMode="auto">
            <a:xfrm>
              <a:off x="1855788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2" name="椭圆 111"/>
            <p:cNvSpPr/>
            <p:nvPr/>
          </p:nvSpPr>
          <p:spPr bwMode="auto">
            <a:xfrm>
              <a:off x="2201863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 bwMode="auto">
            <a:xfrm>
              <a:off x="1163638" y="19970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 bwMode="auto">
            <a:xfrm>
              <a:off x="1509713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 bwMode="auto">
            <a:xfrm>
              <a:off x="3762376" y="230981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 bwMode="auto">
            <a:xfrm>
              <a:off x="3952875" y="2001840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 bwMode="auto">
            <a:xfrm>
              <a:off x="3794125" y="166211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 bwMode="auto">
            <a:xfrm>
              <a:off x="4154488" y="169226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 bwMode="auto">
            <a:xfrm>
              <a:off x="803275" y="1981203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 bwMode="auto">
            <a:xfrm>
              <a:off x="642938" y="16430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222" name="组合 107"/>
          <p:cNvGrpSpPr>
            <a:grpSpLocks/>
          </p:cNvGrpSpPr>
          <p:nvPr/>
        </p:nvGrpSpPr>
        <p:grpSpPr bwMode="auto">
          <a:xfrm>
            <a:off x="5572125" y="1428750"/>
            <a:ext cx="2786063" cy="2652713"/>
            <a:chOff x="5072063" y="1714500"/>
            <a:chExt cx="2786065" cy="2652713"/>
          </a:xfrm>
        </p:grpSpPr>
        <p:sp>
          <p:nvSpPr>
            <p:cNvPr id="123" name="矩形 122"/>
            <p:cNvSpPr/>
            <p:nvPr/>
          </p:nvSpPr>
          <p:spPr>
            <a:xfrm>
              <a:off x="5072063" y="1724025"/>
              <a:ext cx="2786065" cy="26431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直接连接符 123"/>
            <p:cNvCxnSpPr/>
            <p:nvPr/>
          </p:nvCxnSpPr>
          <p:spPr>
            <a:xfrm>
              <a:off x="5072063" y="4052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5072063" y="3767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5072063" y="3479800"/>
              <a:ext cx="278606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5072063" y="3195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5072063" y="2909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5072063" y="2624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5072063" y="23383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5072063" y="2052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rot="5400000">
              <a:off x="4037013" y="3035300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rot="5400000">
              <a:off x="4310063" y="3044825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rot="5400000">
              <a:off x="4575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rot="5400000">
              <a:off x="48609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rot="5400000">
              <a:off x="51466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rot="5400000">
              <a:off x="54324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rot="5400000">
              <a:off x="5718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 rot="5400000">
              <a:off x="600392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rot="5400000">
              <a:off x="628967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矩形 140"/>
            <p:cNvSpPr/>
            <p:nvPr/>
          </p:nvSpPr>
          <p:spPr>
            <a:xfrm>
              <a:off x="5908677" y="29098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2" name="矩形 141"/>
            <p:cNvSpPr/>
            <p:nvPr/>
          </p:nvSpPr>
          <p:spPr>
            <a:xfrm>
              <a:off x="6194427" y="2641600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6469064" y="40608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7040564" y="2632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5" name="矩形 144"/>
            <p:cNvSpPr/>
            <p:nvPr/>
          </p:nvSpPr>
          <p:spPr>
            <a:xfrm>
              <a:off x="5357813" y="35004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5357813" y="37861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5072063" y="40719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5632451" y="32146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6469064" y="3775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6461127" y="34893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6754814" y="321468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2" name="矩形 151"/>
            <p:cNvSpPr/>
            <p:nvPr/>
          </p:nvSpPr>
          <p:spPr>
            <a:xfrm>
              <a:off x="6751639" y="292893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9224" name="组合 93"/>
          <p:cNvGrpSpPr>
            <a:grpSpLocks/>
          </p:cNvGrpSpPr>
          <p:nvPr/>
        </p:nvGrpSpPr>
        <p:grpSpPr bwMode="auto">
          <a:xfrm>
            <a:off x="323850" y="3573463"/>
            <a:ext cx="3084513" cy="825500"/>
            <a:chOff x="4589660" y="1524003"/>
            <a:chExt cx="4006088" cy="825505"/>
          </a:xfrm>
        </p:grpSpPr>
        <p:sp>
          <p:nvSpPr>
            <p:cNvPr id="155" name="矩形 154"/>
            <p:cNvSpPr/>
            <p:nvPr/>
          </p:nvSpPr>
          <p:spPr bwMode="auto">
            <a:xfrm rot="5400000">
              <a:off x="5040395" y="1642492"/>
              <a:ext cx="519115" cy="294837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矩形 155"/>
            <p:cNvSpPr/>
            <p:nvPr/>
          </p:nvSpPr>
          <p:spPr bwMode="auto">
            <a:xfrm rot="5400000">
              <a:off x="5331110" y="1636141"/>
              <a:ext cx="519115" cy="29483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7" name="矩形 156"/>
            <p:cNvSpPr/>
            <p:nvPr/>
          </p:nvSpPr>
          <p:spPr bwMode="auto">
            <a:xfrm rot="5400000">
              <a:off x="5617700" y="1639317"/>
              <a:ext cx="519115" cy="294837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8" name="矩形 157"/>
            <p:cNvSpPr/>
            <p:nvPr/>
          </p:nvSpPr>
          <p:spPr bwMode="auto">
            <a:xfrm rot="5400000">
              <a:off x="5897074" y="1641461"/>
              <a:ext cx="519115" cy="296900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矩形 158"/>
            <p:cNvSpPr/>
            <p:nvPr/>
          </p:nvSpPr>
          <p:spPr bwMode="auto">
            <a:xfrm rot="5400000">
              <a:off x="6189851" y="1635111"/>
              <a:ext cx="519115" cy="296900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矩形 159"/>
            <p:cNvSpPr/>
            <p:nvPr/>
          </p:nvSpPr>
          <p:spPr bwMode="auto">
            <a:xfrm rot="5400000">
              <a:off x="6476442" y="1638286"/>
              <a:ext cx="519115" cy="296900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矩形 160"/>
            <p:cNvSpPr/>
            <p:nvPr/>
          </p:nvSpPr>
          <p:spPr bwMode="auto">
            <a:xfrm rot="5400000">
              <a:off x="6762003" y="1642491"/>
              <a:ext cx="519115" cy="29483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矩形 161"/>
            <p:cNvSpPr/>
            <p:nvPr/>
          </p:nvSpPr>
          <p:spPr bwMode="auto">
            <a:xfrm rot="5400000">
              <a:off x="7054779" y="1636141"/>
              <a:ext cx="519115" cy="29483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矩形 162"/>
            <p:cNvSpPr/>
            <p:nvPr/>
          </p:nvSpPr>
          <p:spPr bwMode="auto">
            <a:xfrm rot="5400000">
              <a:off x="7339308" y="1639316"/>
              <a:ext cx="519115" cy="29483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" name="矩形 163"/>
            <p:cNvSpPr/>
            <p:nvPr/>
          </p:nvSpPr>
          <p:spPr bwMode="auto">
            <a:xfrm rot="5400000">
              <a:off x="7619713" y="1642491"/>
              <a:ext cx="519115" cy="29483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矩形 164"/>
            <p:cNvSpPr/>
            <p:nvPr/>
          </p:nvSpPr>
          <p:spPr bwMode="auto">
            <a:xfrm rot="5400000">
              <a:off x="7911459" y="1635111"/>
              <a:ext cx="519115" cy="296900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6" name="直接箭头连接符 165"/>
            <p:cNvCxnSpPr/>
            <p:nvPr/>
          </p:nvCxnSpPr>
          <p:spPr bwMode="auto">
            <a:xfrm>
              <a:off x="5057690" y="2192344"/>
              <a:ext cx="353805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4" name="TextBox 270"/>
            <p:cNvSpPr txBox="1">
              <a:spLocks noChangeArrowheads="1"/>
            </p:cNvSpPr>
            <p:nvPr/>
          </p:nvSpPr>
          <p:spPr bwMode="auto">
            <a:xfrm>
              <a:off x="4589660" y="1980133"/>
              <a:ext cx="239892" cy="36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68" name="直接箭头连接符 167"/>
          <p:cNvCxnSpPr/>
          <p:nvPr/>
        </p:nvCxnSpPr>
        <p:spPr>
          <a:xfrm>
            <a:off x="5572125" y="4429125"/>
            <a:ext cx="1428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Box 90"/>
          <p:cNvSpPr txBox="1">
            <a:spLocks noChangeArrowheads="1"/>
          </p:cNvSpPr>
          <p:nvPr/>
        </p:nvSpPr>
        <p:spPr bwMode="auto">
          <a:xfrm>
            <a:off x="7286625" y="4214813"/>
            <a:ext cx="1009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</a:rPr>
              <a:t>Tube_ID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 rot="5400000" flipH="1" flipV="1">
            <a:off x="7984331" y="3645694"/>
            <a:ext cx="12160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TextBox 93"/>
          <p:cNvSpPr txBox="1">
            <a:spLocks noChangeArrowheads="1"/>
          </p:cNvSpPr>
          <p:nvPr/>
        </p:nvSpPr>
        <p:spPr bwMode="auto">
          <a:xfrm rot="5400000">
            <a:off x="8041481" y="2232819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</a:rPr>
              <a:t>Layer_ID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9" name="TextBox 94"/>
          <p:cNvSpPr txBox="1">
            <a:spLocks noChangeArrowheads="1"/>
          </p:cNvSpPr>
          <p:nvPr/>
        </p:nvSpPr>
        <p:spPr bwMode="auto">
          <a:xfrm>
            <a:off x="785813" y="4714875"/>
            <a:ext cx="728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</a:rPr>
              <a:t>Hit:   Seg_ID(3 bits) + LayerID(4 bits) + Tube_ID (6 bits) + Arrival time 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0" name="TextBox 96"/>
          <p:cNvSpPr txBox="1">
            <a:spLocks noChangeArrowheads="1"/>
          </p:cNvSpPr>
          <p:nvPr/>
        </p:nvSpPr>
        <p:spPr bwMode="auto">
          <a:xfrm>
            <a:off x="611188" y="5241925"/>
            <a:ext cx="4635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1: Start from inner layer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2: Attach neighbour hit to tracklet layer by layer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1" name="文本框 55"/>
          <p:cNvSpPr txBox="1">
            <a:spLocks noChangeArrowheads="1"/>
          </p:cNvSpPr>
          <p:nvPr/>
        </p:nvSpPr>
        <p:spPr bwMode="auto">
          <a:xfrm>
            <a:off x="5254625" y="5219700"/>
            <a:ext cx="3589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Boundary between two segments.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Number of neighbor: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Textfeld 166"/>
          <p:cNvSpPr txBox="1"/>
          <p:nvPr/>
        </p:nvSpPr>
        <p:spPr>
          <a:xfrm>
            <a:off x="6402788" y="6329065"/>
            <a:ext cx="87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Y. Liang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34069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29063"/>
            <a:ext cx="3581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929063"/>
            <a:ext cx="35814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组合 19"/>
          <p:cNvGrpSpPr>
            <a:grpSpLocks/>
          </p:cNvGrpSpPr>
          <p:nvPr/>
        </p:nvGrpSpPr>
        <p:grpSpPr bwMode="auto">
          <a:xfrm>
            <a:off x="642938" y="1285875"/>
            <a:ext cx="4614862" cy="3643313"/>
            <a:chOff x="285750" y="1857364"/>
            <a:chExt cx="5717058" cy="4536976"/>
          </a:xfrm>
        </p:grpSpPr>
        <p:cxnSp>
          <p:nvCxnSpPr>
            <p:cNvPr id="21" name="直接箭头连接符 20"/>
            <p:cNvCxnSpPr/>
            <p:nvPr/>
          </p:nvCxnSpPr>
          <p:spPr bwMode="auto">
            <a:xfrm>
              <a:off x="570914" y="4769332"/>
              <a:ext cx="3185977" cy="19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 bwMode="auto">
            <a:xfrm rot="5400000" flipH="1" flipV="1">
              <a:off x="-803089" y="3383538"/>
              <a:ext cx="2771608" cy="39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 bwMode="auto">
            <a:xfrm>
              <a:off x="2053770" y="2357519"/>
              <a:ext cx="353997" cy="3439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1286775" y="2644168"/>
              <a:ext cx="353997" cy="34595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661380" y="2962449"/>
              <a:ext cx="707995" cy="6938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643766" y="1900856"/>
              <a:ext cx="141599" cy="13838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221961" y="1857364"/>
              <a:ext cx="707995" cy="69389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0268" name="TextBox 64"/>
            <p:cNvSpPr txBox="1">
              <a:spLocks noChangeArrowheads="1"/>
            </p:cNvSpPr>
            <p:nvPr/>
          </p:nvSpPr>
          <p:spPr bwMode="auto">
            <a:xfrm>
              <a:off x="3540745" y="4702743"/>
              <a:ext cx="284088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>
                  <a:latin typeface="Calibri" pitchFamily="34" charset="0"/>
                </a:rPr>
                <a:t>x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0269" name="TextBox 65"/>
            <p:cNvSpPr txBox="1">
              <a:spLocks noChangeArrowheads="1"/>
            </p:cNvSpPr>
            <p:nvPr/>
          </p:nvSpPr>
          <p:spPr bwMode="auto">
            <a:xfrm>
              <a:off x="285750" y="1932699"/>
              <a:ext cx="296914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>
                  <a:latin typeface="Calibri" pitchFamily="34" charset="0"/>
                </a:rPr>
                <a:t>y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>
              <a:off x="1178610" y="1857364"/>
              <a:ext cx="4824198" cy="4536976"/>
            </a:xfrm>
            <a:prstGeom prst="arc">
              <a:avLst>
                <a:gd name="adj1" fmla="val 11061594"/>
                <a:gd name="adj2" fmla="val 16211636"/>
              </a:avLst>
            </a:prstGeom>
            <a:ln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>
                <a:latin typeface="Calibri" pitchFamily="34" charset="0"/>
              </a:endParaRPr>
            </a:p>
          </p:txBody>
        </p:sp>
      </p:grpSp>
      <p:cxnSp>
        <p:nvCxnSpPr>
          <p:cNvPr id="31" name="直接连接符 30"/>
          <p:cNvCxnSpPr/>
          <p:nvPr/>
        </p:nvCxnSpPr>
        <p:spPr>
          <a:xfrm rot="10800000">
            <a:off x="1238250" y="2462213"/>
            <a:ext cx="1833563" cy="6096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TextBox 31"/>
          <p:cNvSpPr txBox="1">
            <a:spLocks noChangeArrowheads="1"/>
          </p:cNvSpPr>
          <p:nvPr/>
        </p:nvSpPr>
        <p:spPr bwMode="auto">
          <a:xfrm>
            <a:off x="2928938" y="2571750"/>
            <a:ext cx="884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Calibri" pitchFamily="34" charset="0"/>
              </a:rPr>
              <a:t>x</a:t>
            </a:r>
            <a:r>
              <a:rPr lang="en-US" altLang="zh-CN" baseline="-25000">
                <a:latin typeface="Calibri" pitchFamily="34" charset="0"/>
              </a:rPr>
              <a:t>c</a:t>
            </a:r>
            <a:r>
              <a:rPr lang="en-US" altLang="zh-CN">
                <a:latin typeface="Calibri" pitchFamily="34" charset="0"/>
              </a:rPr>
              <a:t>, y</a:t>
            </a:r>
            <a:r>
              <a:rPr lang="en-US" altLang="zh-CN" baseline="-25000">
                <a:latin typeface="Calibri" pitchFamily="34" charset="0"/>
              </a:rPr>
              <a:t>c</a:t>
            </a:r>
            <a:r>
              <a:rPr lang="en-US" altLang="zh-CN">
                <a:latin typeface="Calibri" pitchFamily="34" charset="0"/>
              </a:rPr>
              <a:t>, R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4214813" y="1571625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(input)         1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iteration         2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iteration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0.2GeV/c :   0.195 ±0.0068    0.195±0.0068 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0.5GeV/c :   0.5     ±0.0212    0.5    ± 0.0164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1.0GeV/c :   0.99   ±0.0595    1.0    ± 0.0317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2.0GeV/c :   1.85   ±0.213      2.0    ± 0.073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zh-CN" altLang="en-US" dirty="0"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48" y="337224"/>
            <a:ext cx="6643734" cy="571496"/>
          </a:xfrm>
        </p:spPr>
        <p:txBody>
          <a:bodyPr/>
          <a:lstStyle/>
          <a:p>
            <a:r>
              <a:rPr lang="en-US" altLang="zh-CN" dirty="0" smtClean="0">
                <a:cs typeface="Times New Roman" pitchFamily="18" charset="0"/>
              </a:rPr>
              <a:t>Two iteration circle fit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zh-CN" altLang="en-US" sz="2800" dirty="0">
                <a:latin typeface="Times New Roman" pitchFamily="18" charset="0"/>
                <a:cs typeface="Times New Roman" pitchFamily="18" charset="0"/>
              </a:rPr>
            </a:br>
            <a:endParaRPr lang="de-DE" dirty="0"/>
          </a:p>
        </p:txBody>
      </p:sp>
      <p:sp>
        <p:nvSpPr>
          <p:cNvPr id="10251" name="TextBox 64"/>
          <p:cNvSpPr txBox="1">
            <a:spLocks noChangeArrowheads="1"/>
          </p:cNvSpPr>
          <p:nvPr/>
        </p:nvSpPr>
        <p:spPr bwMode="auto">
          <a:xfrm>
            <a:off x="3519488" y="6396038"/>
            <a:ext cx="98583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>
                <a:latin typeface="Calibri" pitchFamily="34" charset="0"/>
              </a:rPr>
              <a:t>Pt(GeV/c)</a:t>
            </a:r>
            <a:endParaRPr lang="zh-CN" altLang="en-US" sz="1600">
              <a:latin typeface="Calibri" pitchFamily="34" charset="0"/>
            </a:endParaRPr>
          </a:p>
        </p:txBody>
      </p:sp>
      <p:sp>
        <p:nvSpPr>
          <p:cNvPr id="10252" name="TextBox 64"/>
          <p:cNvSpPr txBox="1">
            <a:spLocks noChangeArrowheads="1"/>
          </p:cNvSpPr>
          <p:nvPr/>
        </p:nvSpPr>
        <p:spPr bwMode="auto">
          <a:xfrm>
            <a:off x="7316788" y="6338888"/>
            <a:ext cx="98583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>
                <a:latin typeface="Calibri" pitchFamily="34" charset="0"/>
              </a:rPr>
              <a:t>Pt(GeV/c)</a:t>
            </a:r>
            <a:endParaRPr lang="zh-CN" altLang="en-US" sz="1600">
              <a:latin typeface="Calibri" pitchFamily="34" charset="0"/>
            </a:endParaRPr>
          </a:p>
        </p:txBody>
      </p:sp>
      <p:sp>
        <p:nvSpPr>
          <p:cNvPr id="10253" name="矩形 27"/>
          <p:cNvSpPr>
            <a:spLocks noChangeArrowheads="1"/>
          </p:cNvSpPr>
          <p:nvPr/>
        </p:nvSpPr>
        <p:spPr bwMode="auto">
          <a:xfrm>
            <a:off x="1214438" y="4143375"/>
            <a:ext cx="1287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iteration </a:t>
            </a:r>
            <a:endParaRPr lang="zh-CN" altLang="en-US"/>
          </a:p>
        </p:txBody>
      </p:sp>
      <p:sp>
        <p:nvSpPr>
          <p:cNvPr id="10254" name="矩形 28"/>
          <p:cNvSpPr>
            <a:spLocks noChangeArrowheads="1"/>
          </p:cNvSpPr>
          <p:nvPr/>
        </p:nvSpPr>
        <p:spPr bwMode="auto">
          <a:xfrm>
            <a:off x="5072063" y="4143375"/>
            <a:ext cx="1281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iteration</a:t>
            </a:r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3282950" y="1574800"/>
            <a:ext cx="38100" cy="6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582863" y="1376363"/>
            <a:ext cx="38100" cy="79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193925" y="1838325"/>
            <a:ext cx="38100" cy="6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582738" y="2060575"/>
            <a:ext cx="36512" cy="6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1222375" y="2459038"/>
            <a:ext cx="36513" cy="6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弧形 45"/>
          <p:cNvSpPr/>
          <p:nvPr/>
        </p:nvSpPr>
        <p:spPr bwMode="auto">
          <a:xfrm>
            <a:off x="1420813" y="1295400"/>
            <a:ext cx="3894137" cy="3643313"/>
          </a:xfrm>
          <a:prstGeom prst="arc">
            <a:avLst>
              <a:gd name="adj1" fmla="val 11061594"/>
              <a:gd name="adj2" fmla="val 16211636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3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/>
          <a:stretch/>
        </p:blipFill>
        <p:spPr bwMode="auto">
          <a:xfrm>
            <a:off x="0" y="877639"/>
            <a:ext cx="9150350" cy="51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1785938" y="5479008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Calibri" pitchFamily="34" charset="0"/>
              </a:rPr>
              <a:t>Event #4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6357938" y="5479008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Calibri" pitchFamily="34" charset="0"/>
              </a:rPr>
              <a:t>Event #4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3286125" y="5094833"/>
            <a:ext cx="28575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400">
                <a:latin typeface="Calibri" pitchFamily="34" charset="0"/>
              </a:rPr>
              <a:t>Black dashed line: track by MC truth</a:t>
            </a:r>
          </a:p>
          <a:p>
            <a:pPr eaLnBrk="1" hangingPunct="1"/>
            <a:r>
              <a:rPr lang="en-US" altLang="zh-CN" sz="1400">
                <a:solidFill>
                  <a:srgbClr val="FF0000"/>
                </a:solidFill>
                <a:latin typeface="Calibri" pitchFamily="34" charset="0"/>
              </a:rPr>
              <a:t>Red line: recon. track</a:t>
            </a:r>
          </a:p>
          <a:p>
            <a:pPr eaLnBrk="1" hangingPunct="1"/>
            <a:r>
              <a:rPr lang="en-US" altLang="zh-CN" sz="1400">
                <a:solidFill>
                  <a:srgbClr val="0070C0"/>
                </a:solidFill>
                <a:latin typeface="Calibri" pitchFamily="34" charset="0"/>
              </a:rPr>
              <a:t>Blue:  recon. using outer layers</a:t>
            </a:r>
          </a:p>
          <a:p>
            <a:pPr eaLnBrk="1" hangingPunct="1"/>
            <a:r>
              <a:rPr lang="en-US" altLang="zh-CN" sz="1400">
                <a:latin typeface="Calibri" pitchFamily="34" charset="0"/>
              </a:rPr>
              <a:t>drift circles belong to </a:t>
            </a:r>
            <a:r>
              <a:rPr lang="en-US" altLang="zh-CN" sz="1400">
                <a:solidFill>
                  <a:srgbClr val="FF0000"/>
                </a:solidFill>
                <a:latin typeface="Calibri" pitchFamily="34" charset="0"/>
              </a:rPr>
              <a:t>current event (Red) </a:t>
            </a:r>
            <a:r>
              <a:rPr lang="en-US" altLang="zh-CN" sz="1400">
                <a:latin typeface="Calibri" pitchFamily="34" charset="0"/>
              </a:rPr>
              <a:t>or</a:t>
            </a:r>
            <a:r>
              <a:rPr lang="en-US" altLang="zh-CN" sz="140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altLang="zh-CN" sz="1400">
                <a:solidFill>
                  <a:srgbClr val="00B050"/>
                </a:solidFill>
                <a:latin typeface="Calibri" pitchFamily="34" charset="0"/>
              </a:rPr>
              <a:t>other events (Green)</a:t>
            </a:r>
          </a:p>
        </p:txBody>
      </p:sp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1992313" y="692696"/>
            <a:ext cx="572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>
                <a:latin typeface="Calibri" pitchFamily="34" charset="0"/>
              </a:rPr>
              <a:t>T</a:t>
            </a:r>
            <a:r>
              <a:rPr lang="en-US" altLang="zh-CN" baseline="-25000">
                <a:latin typeface="Calibri" pitchFamily="34" charset="0"/>
              </a:rPr>
              <a:t>0</a:t>
            </a:r>
            <a:r>
              <a:rPr lang="en-US" altLang="zh-CN">
                <a:latin typeface="Calibri" pitchFamily="34" charset="0"/>
              </a:rPr>
              <a:t> information:  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current event(Red) </a:t>
            </a:r>
            <a:r>
              <a:rPr lang="en-US" altLang="zh-CN">
                <a:latin typeface="Calibri" pitchFamily="34" charset="0"/>
              </a:rPr>
              <a:t>or </a:t>
            </a:r>
            <a:r>
              <a:rPr lang="en-US" altLang="zh-CN">
                <a:solidFill>
                  <a:srgbClr val="00B050"/>
                </a:solidFill>
                <a:latin typeface="Calibri" pitchFamily="34" charset="0"/>
              </a:rPr>
              <a:t>other events(Green)</a:t>
            </a:r>
            <a:endParaRPr lang="zh-CN" altLang="en-US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Times New Roman" pitchFamily="18" charset="0"/>
              </a:rPr>
              <a:t>Performance </a:t>
            </a:r>
            <a:r>
              <a:rPr lang="en-US" altLang="zh-CN" dirty="0" smtClean="0">
                <a:cs typeface="Times New Roman" pitchFamily="18" charset="0"/>
              </a:rPr>
              <a:t>Study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23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Beyond</a:t>
            </a:r>
            <a:r>
              <a:rPr lang="de-DE" dirty="0" smtClean="0"/>
              <a:t> CPU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59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357313"/>
            <a:ext cx="41798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643063"/>
            <a:ext cx="312261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矩形 7"/>
          <p:cNvSpPr>
            <a:spLocks noChangeArrowheads="1"/>
          </p:cNvSpPr>
          <p:nvPr/>
        </p:nvSpPr>
        <p:spPr bwMode="auto">
          <a:xfrm>
            <a:off x="3779912" y="4509120"/>
            <a:ext cx="47863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>
                <a:latin typeface="+mn-lt"/>
                <a:cs typeface="Times New Roman" pitchFamily="18" charset="0"/>
              </a:rPr>
              <a:t>VHDL: </a:t>
            </a:r>
            <a:r>
              <a:rPr lang="en-US" altLang="zh-CN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V</a:t>
            </a:r>
            <a:r>
              <a:rPr lang="en-US" altLang="zh-CN" dirty="0">
                <a:latin typeface="+mn-lt"/>
                <a:cs typeface="Times New Roman" pitchFamily="18" charset="0"/>
              </a:rPr>
              <a:t>ery-high-speed integrated circuits </a:t>
            </a:r>
            <a:r>
              <a:rPr lang="en-US" altLang="zh-CN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H</a:t>
            </a:r>
            <a:r>
              <a:rPr lang="en-US" altLang="zh-CN" dirty="0">
                <a:latin typeface="+mn-lt"/>
                <a:cs typeface="Times New Roman" pitchFamily="18" charset="0"/>
              </a:rPr>
              <a:t>ardware </a:t>
            </a:r>
            <a:r>
              <a:rPr lang="en-US" altLang="zh-CN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D</a:t>
            </a:r>
            <a:r>
              <a:rPr lang="en-US" altLang="zh-CN" dirty="0">
                <a:latin typeface="+mn-lt"/>
                <a:cs typeface="Times New Roman" pitchFamily="18" charset="0"/>
              </a:rPr>
              <a:t>escription </a:t>
            </a:r>
            <a:r>
              <a:rPr lang="en-US" altLang="zh-CN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L</a:t>
            </a:r>
            <a:r>
              <a:rPr lang="en-US" altLang="zh-CN" dirty="0">
                <a:latin typeface="+mn-lt"/>
                <a:cs typeface="Times New Roman" pitchFamily="18" charset="0"/>
              </a:rPr>
              <a:t>anguage.</a:t>
            </a:r>
          </a:p>
          <a:p>
            <a:pPr eaLnBrk="1" hangingPunct="1"/>
            <a:r>
              <a:rPr lang="en-US" altLang="zh-CN" dirty="0">
                <a:latin typeface="+mn-lt"/>
                <a:cs typeface="Times New Roman" pitchFamily="18" charset="0"/>
              </a:rPr>
              <a:t>It’s a dataflow language, unlike procedural computing languages such as C++ which runs sequentially, one instruction at a time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429125"/>
            <a:ext cx="22066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cs typeface="Times New Roman" pitchFamily="18" charset="0"/>
              </a:rPr>
              <a:t>VHDL </a:t>
            </a:r>
            <a:r>
              <a:rPr lang="en-US" altLang="zh-CN" sz="2800" dirty="0" smtClean="0">
                <a:cs typeface="Times New Roman" pitchFamily="18" charset="0"/>
              </a:rPr>
              <a:t>Implementation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091438" y="6471344"/>
            <a:ext cx="818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Y. Liang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34330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cs typeface="Times New Roman" pitchFamily="18" charset="0"/>
              </a:rPr>
              <a:t>Tracking at FPGA  </a:t>
            </a:r>
            <a:r>
              <a:rPr lang="en-US" altLang="zh-CN" dirty="0">
                <a:cs typeface="Times New Roman" pitchFamily="18" charset="0"/>
              </a:rPr>
              <a:t>-- 20 </a:t>
            </a:r>
            <a:r>
              <a:rPr lang="en-US" altLang="zh-CN" dirty="0" smtClean="0">
                <a:cs typeface="Times New Roman" pitchFamily="18" charset="0"/>
              </a:rPr>
              <a:t>MHz</a:t>
            </a:r>
            <a:endParaRPr lang="de-DE" dirty="0"/>
          </a:p>
        </p:txBody>
      </p:sp>
      <p:pic>
        <p:nvPicPr>
          <p:cNvPr id="24578" name="内容占位符 3" descr="tracking_FPGA_50ns_dpm_event_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78" y="1361653"/>
            <a:ext cx="5354319" cy="5019675"/>
          </a:xfrm>
        </p:spPr>
      </p:pic>
      <p:sp>
        <p:nvSpPr>
          <p:cNvPr id="24581" name="矩形 6"/>
          <p:cNvSpPr>
            <a:spLocks noChangeArrowheads="1"/>
          </p:cNvSpPr>
          <p:nvPr/>
        </p:nvSpPr>
        <p:spPr bwMode="auto">
          <a:xfrm>
            <a:off x="857250" y="898873"/>
            <a:ext cx="7786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>
                <a:latin typeface="+mn-lt"/>
                <a:cs typeface="Times New Roman" pitchFamily="18" charset="0"/>
              </a:rPr>
              <a:t>Data flow:  Hit information at PC  </a:t>
            </a:r>
            <a:r>
              <a:rPr lang="en-US" altLang="zh-CN" dirty="0">
                <a:latin typeface="+mn-lt"/>
                <a:cs typeface="Times New Roman" pitchFamily="18" charset="0"/>
                <a:sym typeface="Wingdings" pitchFamily="2" charset="2"/>
              </a:rPr>
              <a:t>    FPGA, extract helix para.       PC </a:t>
            </a:r>
            <a:endParaRPr lang="en-US" altLang="zh-CN" dirty="0">
              <a:latin typeface="+mn-lt"/>
              <a:cs typeface="Times New Roman" pitchFamily="18" charset="0"/>
            </a:endParaRPr>
          </a:p>
        </p:txBody>
      </p:sp>
      <p:pic>
        <p:nvPicPr>
          <p:cNvPr id="24584" name="内容占位符 3" descr="tracking_FPGA_300ns_dpm_event_7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221088"/>
            <a:ext cx="19907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091438" y="6471344"/>
            <a:ext cx="818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Y. Liang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2494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cs typeface="Times New Roman" pitchFamily="18" charset="0"/>
              </a:rPr>
              <a:t>Performance at </a:t>
            </a:r>
            <a:r>
              <a:rPr lang="en-US" altLang="zh-CN" sz="2800" dirty="0" smtClean="0">
                <a:cs typeface="Times New Roman" pitchFamily="18" charset="0"/>
              </a:rPr>
              <a:t>FPGA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437" name="TextBox 19"/>
          <p:cNvSpPr txBox="1">
            <a:spLocks noChangeArrowheads="1"/>
          </p:cNvSpPr>
          <p:nvPr/>
        </p:nvSpPr>
        <p:spPr bwMode="auto">
          <a:xfrm>
            <a:off x="715963" y="4305300"/>
            <a:ext cx="3605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>
                <a:latin typeface="+mn-lt"/>
                <a:cs typeface="Times New Roman" pitchFamily="18" charset="0"/>
              </a:rPr>
              <a:t>2: Time per event:</a:t>
            </a:r>
          </a:p>
          <a:p>
            <a:pPr eaLnBrk="1" hangingPunct="1"/>
            <a:endParaRPr lang="en-US" altLang="zh-CN" sz="2000">
              <a:latin typeface="+mn-lt"/>
              <a:cs typeface="Times New Roman" pitchFamily="18" charset="0"/>
            </a:endParaRPr>
          </a:p>
          <a:p>
            <a:pPr eaLnBrk="1" hangingPunct="1"/>
            <a:r>
              <a:rPr lang="en-US" altLang="zh-CN" sz="2000">
                <a:latin typeface="+mn-lt"/>
                <a:cs typeface="Times New Roman" pitchFamily="18" charset="0"/>
              </a:rPr>
              <a:t>1 burst,    20 MHz,   40 events    </a:t>
            </a:r>
          </a:p>
          <a:p>
            <a:pPr eaLnBrk="1" hangingPunct="1"/>
            <a:endParaRPr lang="en-US" altLang="zh-CN" sz="2000">
              <a:latin typeface="+mn-lt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r>
              <a:rPr lang="en-US" altLang="zh-CN" sz="2000">
                <a:latin typeface="+mn-lt"/>
                <a:cs typeface="Times New Roman" pitchFamily="18" charset="0"/>
                <a:sym typeface="Wingdings" pitchFamily="2" charset="2"/>
              </a:rPr>
              <a:t>  260 </a:t>
            </a:r>
            <a:r>
              <a:rPr lang="el-GR" altLang="zh-CN" sz="2000">
                <a:latin typeface="+mn-lt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altLang="zh-CN" sz="2000">
                <a:latin typeface="+mn-lt"/>
                <a:cs typeface="Times New Roman" pitchFamily="18" charset="0"/>
                <a:sym typeface="Wingdings" pitchFamily="2" charset="2"/>
              </a:rPr>
              <a:t>s</a:t>
            </a:r>
            <a:endParaRPr lang="en-US" altLang="zh-CN" sz="2000">
              <a:latin typeface="+mn-lt"/>
              <a:cs typeface="Times New Roman" pitchFamily="18" charset="0"/>
            </a:endParaRPr>
          </a:p>
          <a:p>
            <a:pPr eaLnBrk="1" hangingPunct="1"/>
            <a:r>
              <a:rPr lang="en-US" altLang="zh-CN" sz="2000">
                <a:latin typeface="+mn-lt"/>
                <a:cs typeface="Times New Roman" pitchFamily="18" charset="0"/>
              </a:rPr>
              <a:t>    </a:t>
            </a:r>
            <a:endParaRPr lang="zh-CN" altLang="en-US" sz="2000">
              <a:latin typeface="+mn-lt"/>
              <a:cs typeface="Times New Roman" pitchFamily="18" charset="0"/>
            </a:endParaRPr>
          </a:p>
        </p:txBody>
      </p:sp>
      <p:sp>
        <p:nvSpPr>
          <p:cNvPr id="18438" name="文本框 1"/>
          <p:cNvSpPr txBox="1">
            <a:spLocks noChangeArrowheads="1"/>
          </p:cNvSpPr>
          <p:nvPr/>
        </p:nvSpPr>
        <p:spPr bwMode="auto">
          <a:xfrm>
            <a:off x="684213" y="1403350"/>
            <a:ext cx="43884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>
                <a:latin typeface="+mn-lt"/>
                <a:cs typeface="Times New Roman" pitchFamily="18" charset="0"/>
              </a:rPr>
              <a:t>Only 1</a:t>
            </a:r>
            <a:r>
              <a:rPr lang="en-US" altLang="zh-CN" baseline="30000" dirty="0">
                <a:latin typeface="+mn-lt"/>
                <a:cs typeface="Times New Roman" pitchFamily="18" charset="0"/>
              </a:rPr>
              <a:t>st</a:t>
            </a:r>
            <a:r>
              <a:rPr lang="en-US" altLang="zh-CN" dirty="0">
                <a:latin typeface="+mn-lt"/>
                <a:cs typeface="Times New Roman" pitchFamily="18" charset="0"/>
              </a:rPr>
              <a:t> iteration is implemented in VHDL</a:t>
            </a:r>
          </a:p>
          <a:p>
            <a:pPr eaLnBrk="1" hangingPunct="1"/>
            <a:endParaRPr lang="en-US" altLang="zh-CN" dirty="0">
              <a:latin typeface="+mn-lt"/>
              <a:cs typeface="Times New Roman" pitchFamily="18" charset="0"/>
            </a:endParaRPr>
          </a:p>
          <a:p>
            <a:pPr eaLnBrk="1" hangingPunct="1"/>
            <a:r>
              <a:rPr lang="en-US" altLang="zh-CN" dirty="0">
                <a:latin typeface="+mn-lt"/>
                <a:cs typeface="Times New Roman" pitchFamily="18" charset="0"/>
              </a:rPr>
              <a:t>1: Device Utilization Summary:</a:t>
            </a:r>
            <a:endParaRPr lang="zh-CN" altLang="en-US" dirty="0">
              <a:latin typeface="+mn-lt"/>
              <a:cs typeface="Times New Roman" pitchFamily="18" charset="0"/>
            </a:endParaRPr>
          </a:p>
        </p:txBody>
      </p:sp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357438"/>
            <a:ext cx="77866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091438" y="6471344"/>
            <a:ext cx="818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Y. Liang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890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compute node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6944" b="6944"/>
          <a:stretch>
            <a:fillRect/>
          </a:stretch>
        </p:blipFill>
        <p:spPr/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564904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7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GPU </a:t>
            </a:r>
            <a:r>
              <a:rPr lang="de-DE" dirty="0" err="1" smtClean="0"/>
              <a:t>Algorithms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02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6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7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23570" name="Rectangle 18"/>
          <p:cNvSpPr>
            <a:spLocks/>
          </p:cNvSpPr>
          <p:nvPr/>
        </p:nvSpPr>
        <p:spPr bwMode="auto">
          <a:xfrm>
            <a:off x="1750219" y="2937867"/>
            <a:ext cx="42465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5400" dirty="0">
                <a:solidFill>
                  <a:srgbClr val="005B82"/>
                </a:solidFill>
                <a:latin typeface="Myriad Pro Bold It" charset="0"/>
                <a:ea typeface="ＭＳ Ｐゴシック" charset="0"/>
                <a:cs typeface="Myriad Pro Bold It" charset="0"/>
                <a:sym typeface="Myriad Pro Bold It" charset="0"/>
              </a:rPr>
              <a:t>Algorithms #1</a:t>
            </a:r>
          </a:p>
        </p:txBody>
      </p:sp>
      <p:sp>
        <p:nvSpPr>
          <p:cNvPr id="23571" name="Rectangle 19"/>
          <p:cNvSpPr>
            <a:spLocks/>
          </p:cNvSpPr>
          <p:nvPr/>
        </p:nvSpPr>
        <p:spPr bwMode="auto">
          <a:xfrm>
            <a:off x="2616399" y="3804047"/>
            <a:ext cx="25263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4D4D4D"/>
                </a:solidFill>
                <a:latin typeface="Myriad Pro Semibold It" charset="0"/>
                <a:ea typeface="ＭＳ Ｐゴシック" charset="0"/>
                <a:cs typeface="Myriad Pro Semibold It" charset="0"/>
                <a:sym typeface="Myriad Pro Semibold It" charset="0"/>
              </a:rPr>
              <a:t>Hough Transform</a:t>
            </a:r>
          </a:p>
          <a:p>
            <a:r>
              <a:rPr lang="en-US" sz="2000" dirty="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Riemann Track Finder</a:t>
            </a:r>
          </a:p>
          <a:p>
            <a:r>
              <a:rPr lang="en-US" sz="2000" dirty="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Triplet Finder</a:t>
            </a:r>
          </a:p>
        </p:txBody>
      </p:sp>
    </p:spTree>
    <p:extLst>
      <p:ext uri="{BB962C8B-B14F-4D97-AF65-F5344CB8AC3E}">
        <p14:creationId xmlns:p14="http://schemas.microsoft.com/office/powerpoint/2010/main" val="395274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structure in PANDA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5004990" cy="5019692"/>
          </a:xfrm>
        </p:spPr>
        <p:txBody>
          <a:bodyPr/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800" dirty="0" smtClean="0"/>
              <a:t>Beam structure in HESR quasi-continuous over 1.6 µs then 0.4 µs gap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800" dirty="0" smtClean="0"/>
              <a:t>Mean time between events 50 ns in high luminosity mode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800" dirty="0" smtClean="0"/>
              <a:t>Distribution of events follows Poisson statistics </a:t>
            </a:r>
            <a:r>
              <a:rPr lang="en-US" sz="1800" dirty="0" smtClean="0">
                <a:sym typeface="Wingdings"/>
              </a:rPr>
              <a:t> high probability of short time between events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800" dirty="0" smtClean="0">
                <a:sym typeface="Wingdings"/>
              </a:rPr>
              <a:t>Time resolution of detectors very different: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ym typeface="Wingdings"/>
              </a:rPr>
              <a:t>MVD: &lt;  10 ns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ym typeface="Wingdings"/>
              </a:rPr>
              <a:t>STT:  &lt; 250 ns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ym typeface="Wingdings"/>
              </a:rPr>
              <a:t>GEM: &lt;  10 ns</a:t>
            </a:r>
          </a:p>
          <a:p>
            <a:pPr lvl="1">
              <a:buFont typeface="Arial"/>
              <a:buChar char="•"/>
            </a:pPr>
            <a:r>
              <a:rPr lang="en-US" sz="1800" dirty="0" err="1" smtClean="0">
                <a:sym typeface="Wingdings"/>
              </a:rPr>
              <a:t>SciTil</a:t>
            </a:r>
            <a:r>
              <a:rPr lang="en-US" sz="1800" dirty="0" smtClean="0">
                <a:sym typeface="Wingdings"/>
              </a:rPr>
              <a:t>: &lt;  1 ns (but far outside &gt; 1 m)</a:t>
            </a:r>
            <a:endParaRPr lang="en-US" sz="18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471142"/>
              </p:ext>
            </p:extLst>
          </p:nvPr>
        </p:nvGraphicFramePr>
        <p:xfrm>
          <a:off x="5606641" y="764704"/>
          <a:ext cx="3501863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3" name="CorelDRAW" r:id="rId3" imgW="8564760" imgH="5814720" progId="CorelDraw.Graphic.15">
                  <p:embed/>
                </p:oleObj>
              </mc:Choice>
              <mc:Fallback>
                <p:oleObj name="CorelDRAW" r:id="rId3" imgW="8564760" imgH="581472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641" y="764704"/>
                        <a:ext cx="3501863" cy="23762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644648"/>
              </p:ext>
            </p:extLst>
          </p:nvPr>
        </p:nvGraphicFramePr>
        <p:xfrm>
          <a:off x="5796136" y="3501008"/>
          <a:ext cx="2922925" cy="1979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4" name="CorelDRAW" r:id="rId5" imgW="6900840" imgH="4686120" progId="CorelDraw.Graphic.15">
                  <p:embed/>
                </p:oleObj>
              </mc:Choice>
              <mc:Fallback>
                <p:oleObj name="CorelDRAW" r:id="rId5" imgW="6900840" imgH="468612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3501008"/>
                        <a:ext cx="2922925" cy="19796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359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607219" y="4089797"/>
            <a:ext cx="8277820" cy="2303859"/>
            <a:chOff x="0" y="0"/>
            <a:chExt cx="7416" cy="2064"/>
          </a:xfrm>
        </p:grpSpPr>
        <p:sp>
          <p:nvSpPr>
            <p:cNvPr id="24577" name="Rectangle 1"/>
            <p:cNvSpPr>
              <a:spLocks/>
            </p:cNvSpPr>
            <p:nvPr/>
          </p:nvSpPr>
          <p:spPr bwMode="auto">
            <a:xfrm>
              <a:off x="0" y="0"/>
              <a:ext cx="7416" cy="2064"/>
            </a:xfrm>
            <a:prstGeom prst="rect">
              <a:avLst/>
            </a:prstGeom>
            <a:solidFill>
              <a:srgbClr val="81A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78" name="Rectangle 2"/>
            <p:cNvSpPr>
              <a:spLocks/>
            </p:cNvSpPr>
            <p:nvPr/>
          </p:nvSpPr>
          <p:spPr bwMode="auto">
            <a:xfrm>
              <a:off x="5552" y="232"/>
              <a:ext cx="1600" cy="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79" name="Rectangle 3"/>
            <p:cNvSpPr>
              <a:spLocks/>
            </p:cNvSpPr>
            <p:nvPr/>
          </p:nvSpPr>
          <p:spPr bwMode="auto">
            <a:xfrm>
              <a:off x="2912" y="232"/>
              <a:ext cx="1600" cy="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80" name="AutoShape 4"/>
            <p:cNvSpPr>
              <a:spLocks/>
            </p:cNvSpPr>
            <p:nvPr/>
          </p:nvSpPr>
          <p:spPr bwMode="auto">
            <a:xfrm>
              <a:off x="2220" y="848"/>
              <a:ext cx="320" cy="360"/>
            </a:xfrm>
            <a:prstGeom prst="rightArrow">
              <a:avLst>
                <a:gd name="adj1" fmla="val 65194"/>
                <a:gd name="adj2" fmla="val 39338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81" name="Rectangle 5"/>
            <p:cNvSpPr>
              <a:spLocks/>
            </p:cNvSpPr>
            <p:nvPr/>
          </p:nvSpPr>
          <p:spPr bwMode="auto">
            <a:xfrm>
              <a:off x="248" y="232"/>
              <a:ext cx="1600" cy="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82" name="AutoShape 6"/>
            <p:cNvSpPr>
              <a:spLocks/>
            </p:cNvSpPr>
            <p:nvPr/>
          </p:nvSpPr>
          <p:spPr bwMode="auto">
            <a:xfrm>
              <a:off x="4872" y="848"/>
              <a:ext cx="320" cy="360"/>
            </a:xfrm>
            <a:prstGeom prst="rightArrow">
              <a:avLst>
                <a:gd name="adj1" fmla="val 65194"/>
                <a:gd name="adj2" fmla="val 39338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4584" name="Rectangle 8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5" name="Rectangle 9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Rectangle 10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Rectangle 11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12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9" name="Rectangle 13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24601" name="Rectangle 2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Algorithm: Hough Transform</a:t>
            </a:r>
          </a:p>
        </p:txBody>
      </p:sp>
      <p:sp>
        <p:nvSpPr>
          <p:cNvPr id="24602" name="Rectangle 26"/>
          <p:cNvSpPr>
            <a:spLocks noChangeArrowheads="1"/>
          </p:cNvSpPr>
          <p:nvPr>
            <p:ph type="body" idx="1"/>
          </p:nvPr>
        </p:nvSpPr>
        <p:spPr>
          <a:xfrm>
            <a:off x="602754" y="1017984"/>
            <a:ext cx="8295680" cy="2973586"/>
          </a:xfrm>
          <a:ln/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500">
                <a:latin typeface="Myriad Pro Semibold It" charset="0"/>
                <a:cs typeface="Myriad Pro Semibold It" charset="0"/>
                <a:sym typeface="Myriad Pro Semibold It" charset="0"/>
              </a:rPr>
              <a:t>Idea:</a:t>
            </a:r>
            <a:r>
              <a:rPr lang="en-US" sz="2500"/>
              <a:t> Transform (x,y)</a:t>
            </a:r>
            <a:r>
              <a:rPr lang="en-US" sz="2500" baseline="-6000"/>
              <a:t>i</a:t>
            </a:r>
            <a:r>
              <a:rPr lang="en-US" sz="2500"/>
              <a:t> </a:t>
            </a:r>
            <a:r>
              <a:rPr lang="en-US" sz="2300">
                <a:cs typeface="Lucida Grande" charset="0"/>
              </a:rPr>
              <a:t>→ (</a:t>
            </a:r>
            <a:r>
              <a:rPr lang="en-US"/>
              <a:t>α,r)</a:t>
            </a:r>
            <a:r>
              <a:rPr lang="en-US" baseline="-6000"/>
              <a:t>ij</a:t>
            </a:r>
            <a:r>
              <a:rPr lang="en-US"/>
              <a:t>, f</a:t>
            </a:r>
            <a:r>
              <a:rPr lang="en-US" sz="2500"/>
              <a:t>ind lines via </a:t>
            </a:r>
            <a:r>
              <a:rPr lang="en-US" sz="2300"/>
              <a:t>(</a:t>
            </a:r>
            <a:r>
              <a:rPr lang="en-US"/>
              <a:t>α,r)</a:t>
            </a:r>
            <a:r>
              <a:rPr lang="en-US" sz="2500"/>
              <a:t> space</a:t>
            </a:r>
          </a:p>
          <a:p>
            <a:pPr>
              <a:lnSpc>
                <a:spcPct val="110000"/>
              </a:lnSpc>
            </a:pPr>
            <a:r>
              <a:rPr lang="en-US" sz="2500"/>
              <a:t>Solve r</a:t>
            </a:r>
            <a:r>
              <a:rPr lang="en-US" sz="2500" baseline="-6000"/>
              <a:t>ij</a:t>
            </a:r>
            <a:r>
              <a:rPr lang="en-US" sz="2500"/>
              <a:t> line equation for</a:t>
            </a:r>
          </a:p>
          <a:p>
            <a:pPr lvl="1">
              <a:lnSpc>
                <a:spcPct val="110000"/>
              </a:lnSpc>
            </a:pPr>
            <a:r>
              <a:rPr lang="en-US"/>
              <a:t>Lots of hits (x,y,ρ)</a:t>
            </a:r>
            <a:r>
              <a:rPr lang="en-US" sz="1800" baseline="-6000"/>
              <a:t>i</a:t>
            </a:r>
            <a:r>
              <a:rPr lang="en-US"/>
              <a:t> and</a:t>
            </a:r>
          </a:p>
          <a:p>
            <a:pPr lvl="1">
              <a:lnSpc>
                <a:spcPct val="110000"/>
              </a:lnSpc>
            </a:pPr>
            <a:r>
              <a:rPr lang="en-US"/>
              <a:t>Many α</a:t>
            </a:r>
            <a:r>
              <a:rPr lang="en-US" baseline="-6000"/>
              <a:t>j</a:t>
            </a:r>
            <a:r>
              <a:rPr lang="en-US">
                <a:cs typeface="Apple Symbols" charset="0"/>
              </a:rPr>
              <a:t> ∈ [0°,360°) each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sz="2500"/>
              <a:t>Fill histogram</a:t>
            </a:r>
          </a:p>
          <a:p>
            <a:pPr>
              <a:lnSpc>
                <a:spcPct val="110000"/>
              </a:lnSpc>
            </a:pPr>
            <a:r>
              <a:rPr lang="en-US" sz="2500"/>
              <a:t>Extract track parameters</a:t>
            </a:r>
          </a:p>
        </p:txBody>
      </p:sp>
      <p:grpSp>
        <p:nvGrpSpPr>
          <p:cNvPr id="24605" name="Group 29"/>
          <p:cNvGrpSpPr>
            <a:grpSpLocks/>
          </p:cNvGrpSpPr>
          <p:nvPr/>
        </p:nvGrpSpPr>
        <p:grpSpPr bwMode="auto">
          <a:xfrm>
            <a:off x="6008564" y="1571625"/>
            <a:ext cx="2866430" cy="375047"/>
            <a:chOff x="0" y="0"/>
            <a:chExt cx="2568" cy="336"/>
          </a:xfrm>
        </p:grpSpPr>
        <p:sp>
          <p:nvSpPr>
            <p:cNvPr id="24603" name="Rectangle 27"/>
            <p:cNvSpPr>
              <a:spLocks/>
            </p:cNvSpPr>
            <p:nvPr/>
          </p:nvSpPr>
          <p:spPr bwMode="auto">
            <a:xfrm>
              <a:off x="0" y="0"/>
              <a:ext cx="2568" cy="336"/>
            </a:xfrm>
            <a:prstGeom prst="rect">
              <a:avLst/>
            </a:prstGeom>
            <a:solidFill>
              <a:srgbClr val="EFEEF0"/>
            </a:solidFill>
            <a:ln w="12700" cap="flat">
              <a:solidFill>
                <a:srgbClr val="E0E0E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4604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" y="71"/>
              <a:ext cx="2287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613" name="Group 37"/>
          <p:cNvGrpSpPr>
            <a:grpSpLocks/>
          </p:cNvGrpSpPr>
          <p:nvPr/>
        </p:nvGrpSpPr>
        <p:grpSpPr bwMode="auto">
          <a:xfrm>
            <a:off x="5125641" y="2241352"/>
            <a:ext cx="3769444" cy="651867"/>
            <a:chOff x="0" y="0"/>
            <a:chExt cx="3377" cy="584"/>
          </a:xfrm>
        </p:grpSpPr>
        <p:grpSp>
          <p:nvGrpSpPr>
            <p:cNvPr id="24608" name="Group 32"/>
            <p:cNvGrpSpPr>
              <a:grpSpLocks/>
            </p:cNvGrpSpPr>
            <p:nvPr/>
          </p:nvGrpSpPr>
          <p:grpSpPr bwMode="auto">
            <a:xfrm>
              <a:off x="0" y="0"/>
              <a:ext cx="2103" cy="584"/>
              <a:chOff x="0" y="0"/>
              <a:chExt cx="2103" cy="584"/>
            </a:xfrm>
          </p:grpSpPr>
          <p:sp>
            <p:nvSpPr>
              <p:cNvPr id="24606" name="Rectangle 30"/>
              <p:cNvSpPr>
                <a:spLocks/>
              </p:cNvSpPr>
              <p:nvPr/>
            </p:nvSpPr>
            <p:spPr bwMode="auto">
              <a:xfrm>
                <a:off x="0" y="0"/>
                <a:ext cx="2008" cy="584"/>
              </a:xfrm>
              <a:prstGeom prst="rect">
                <a:avLst/>
              </a:prstGeom>
              <a:solidFill>
                <a:srgbClr val="CDE5F0"/>
              </a:solidFill>
              <a:ln w="12700" cap="flat">
                <a:solidFill>
                  <a:srgbClr val="BCD2DC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7" name="Rectangle 31"/>
              <p:cNvSpPr>
                <a:spLocks/>
              </p:cNvSpPr>
              <p:nvPr/>
            </p:nvSpPr>
            <p:spPr bwMode="auto">
              <a:xfrm>
                <a:off x="56" y="64"/>
                <a:ext cx="2047" cy="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700">
                    <a:solidFill>
                      <a:srgbClr val="1A1A1A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i: ~100 hits/event (STT)</a:t>
                </a:r>
              </a:p>
              <a:p>
                <a:pPr algn="l"/>
                <a:r>
                  <a:rPr lang="en-US" sz="1700">
                    <a:solidFill>
                      <a:srgbClr val="1A1A1A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j: every 0.2°</a:t>
                </a:r>
              </a:p>
            </p:txBody>
          </p:sp>
        </p:grpSp>
        <p:grpSp>
          <p:nvGrpSpPr>
            <p:cNvPr id="24611" name="Group 35"/>
            <p:cNvGrpSpPr>
              <a:grpSpLocks/>
            </p:cNvGrpSpPr>
            <p:nvPr/>
          </p:nvGrpSpPr>
          <p:grpSpPr bwMode="auto">
            <a:xfrm>
              <a:off x="2400" y="132"/>
              <a:ext cx="977" cy="336"/>
              <a:chOff x="0" y="0"/>
              <a:chExt cx="977" cy="336"/>
            </a:xfrm>
          </p:grpSpPr>
          <p:sp>
            <p:nvSpPr>
              <p:cNvPr id="24609" name="Rectangle 33"/>
              <p:cNvSpPr>
                <a:spLocks/>
              </p:cNvSpPr>
              <p:nvPr/>
            </p:nvSpPr>
            <p:spPr bwMode="auto">
              <a:xfrm>
                <a:off x="0" y="0"/>
                <a:ext cx="968" cy="336"/>
              </a:xfrm>
              <a:prstGeom prst="rect">
                <a:avLst/>
              </a:prstGeom>
              <a:solidFill>
                <a:srgbClr val="DAF0DB"/>
              </a:solidFill>
              <a:ln w="12700" cap="flat">
                <a:solidFill>
                  <a:srgbClr val="BCD2DC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0" name="Rectangle 34"/>
              <p:cNvSpPr>
                <a:spLocks/>
              </p:cNvSpPr>
              <p:nvPr/>
            </p:nvSpPr>
            <p:spPr bwMode="auto">
              <a:xfrm>
                <a:off x="40" y="68"/>
                <a:ext cx="937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700">
                    <a:solidFill>
                      <a:srgbClr val="1A1A1A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r</a:t>
                </a:r>
                <a:r>
                  <a:rPr lang="en-US" sz="1700" baseline="-6000">
                    <a:solidFill>
                      <a:srgbClr val="1A1A1A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ij</a:t>
                </a:r>
                <a:r>
                  <a:rPr lang="en-US" sz="1700">
                    <a:solidFill>
                      <a:srgbClr val="1A1A1A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: 180 000</a:t>
                </a:r>
              </a:p>
            </p:txBody>
          </p:sp>
        </p:grpSp>
        <p:sp>
          <p:nvSpPr>
            <p:cNvPr id="24612" name="AutoShape 36"/>
            <p:cNvSpPr>
              <a:spLocks/>
            </p:cNvSpPr>
            <p:nvPr/>
          </p:nvSpPr>
          <p:spPr bwMode="auto">
            <a:xfrm>
              <a:off x="2144" y="232"/>
              <a:ext cx="160" cy="152"/>
            </a:xfrm>
            <a:prstGeom prst="rightArrow">
              <a:avLst>
                <a:gd name="adj1" fmla="val 36528"/>
                <a:gd name="adj2" fmla="val 45317"/>
              </a:avLst>
            </a:prstGeom>
            <a:solidFill>
              <a:srgbClr val="CDCDCD"/>
            </a:solidFill>
            <a:ln w="127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4636" name="Group 60"/>
          <p:cNvGrpSpPr>
            <a:grpSpLocks/>
          </p:cNvGrpSpPr>
          <p:nvPr/>
        </p:nvGrpSpPr>
        <p:grpSpPr bwMode="auto">
          <a:xfrm>
            <a:off x="961058" y="4422428"/>
            <a:ext cx="1621854" cy="1637482"/>
            <a:chOff x="0" y="0"/>
            <a:chExt cx="1452" cy="1467"/>
          </a:xfrm>
        </p:grpSpPr>
        <p:grpSp>
          <p:nvGrpSpPr>
            <p:cNvPr id="24616" name="Group 40"/>
            <p:cNvGrpSpPr>
              <a:grpSpLocks/>
            </p:cNvGrpSpPr>
            <p:nvPr/>
          </p:nvGrpSpPr>
          <p:grpSpPr bwMode="auto">
            <a:xfrm>
              <a:off x="151" y="1208"/>
              <a:ext cx="52" cy="104"/>
              <a:chOff x="0" y="0"/>
              <a:chExt cx="52" cy="104"/>
            </a:xfrm>
          </p:grpSpPr>
          <p:sp>
            <p:nvSpPr>
              <p:cNvPr id="24614" name="Line 38"/>
              <p:cNvSpPr>
                <a:spLocks noChangeShapeType="1"/>
              </p:cNvSpPr>
              <p:nvPr/>
            </p:nvSpPr>
            <p:spPr bwMode="auto">
              <a:xfrm>
                <a:off x="0" y="8"/>
                <a:ext cx="50" cy="96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5" name="Line 39"/>
              <p:cNvSpPr>
                <a:spLocks noChangeShapeType="1"/>
              </p:cNvSpPr>
              <p:nvPr/>
            </p:nvSpPr>
            <p:spPr bwMode="auto">
              <a:xfrm flipH="1">
                <a:off x="2" y="0"/>
                <a:ext cx="50" cy="103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19" name="Group 43"/>
            <p:cNvGrpSpPr>
              <a:grpSpLocks/>
            </p:cNvGrpSpPr>
            <p:nvPr/>
          </p:nvGrpSpPr>
          <p:grpSpPr bwMode="auto">
            <a:xfrm>
              <a:off x="254" y="1021"/>
              <a:ext cx="52" cy="104"/>
              <a:chOff x="0" y="0"/>
              <a:chExt cx="52" cy="104"/>
            </a:xfrm>
          </p:grpSpPr>
          <p:sp>
            <p:nvSpPr>
              <p:cNvPr id="24617" name="Line 41"/>
              <p:cNvSpPr>
                <a:spLocks noChangeShapeType="1"/>
              </p:cNvSpPr>
              <p:nvPr/>
            </p:nvSpPr>
            <p:spPr bwMode="auto">
              <a:xfrm>
                <a:off x="0" y="8"/>
                <a:ext cx="50" cy="96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8" name="Line 42"/>
              <p:cNvSpPr>
                <a:spLocks noChangeShapeType="1"/>
              </p:cNvSpPr>
              <p:nvPr/>
            </p:nvSpPr>
            <p:spPr bwMode="auto">
              <a:xfrm flipH="1">
                <a:off x="2" y="0"/>
                <a:ext cx="50" cy="103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22" name="Group 46"/>
            <p:cNvGrpSpPr>
              <a:grpSpLocks/>
            </p:cNvGrpSpPr>
            <p:nvPr/>
          </p:nvGrpSpPr>
          <p:grpSpPr bwMode="auto">
            <a:xfrm>
              <a:off x="367" y="853"/>
              <a:ext cx="53" cy="104"/>
              <a:chOff x="0" y="0"/>
              <a:chExt cx="52" cy="104"/>
            </a:xfrm>
          </p:grpSpPr>
          <p:sp>
            <p:nvSpPr>
              <p:cNvPr id="24620" name="Line 44"/>
              <p:cNvSpPr>
                <a:spLocks noChangeShapeType="1"/>
              </p:cNvSpPr>
              <p:nvPr/>
            </p:nvSpPr>
            <p:spPr bwMode="auto">
              <a:xfrm>
                <a:off x="0" y="8"/>
                <a:ext cx="50" cy="96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1" name="Line 45"/>
              <p:cNvSpPr>
                <a:spLocks noChangeShapeType="1"/>
              </p:cNvSpPr>
              <p:nvPr/>
            </p:nvSpPr>
            <p:spPr bwMode="auto">
              <a:xfrm flipH="1">
                <a:off x="2" y="0"/>
                <a:ext cx="50" cy="103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25" name="Group 49"/>
            <p:cNvGrpSpPr>
              <a:grpSpLocks/>
            </p:cNvGrpSpPr>
            <p:nvPr/>
          </p:nvGrpSpPr>
          <p:grpSpPr bwMode="auto">
            <a:xfrm>
              <a:off x="477" y="681"/>
              <a:ext cx="52" cy="104"/>
              <a:chOff x="0" y="0"/>
              <a:chExt cx="52" cy="104"/>
            </a:xfrm>
          </p:grpSpPr>
          <p:sp>
            <p:nvSpPr>
              <p:cNvPr id="24623" name="Line 47"/>
              <p:cNvSpPr>
                <a:spLocks noChangeShapeType="1"/>
              </p:cNvSpPr>
              <p:nvPr/>
            </p:nvSpPr>
            <p:spPr bwMode="auto">
              <a:xfrm>
                <a:off x="0" y="8"/>
                <a:ext cx="50" cy="96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4" name="Line 48"/>
              <p:cNvSpPr>
                <a:spLocks noChangeShapeType="1"/>
              </p:cNvSpPr>
              <p:nvPr/>
            </p:nvSpPr>
            <p:spPr bwMode="auto">
              <a:xfrm flipH="1">
                <a:off x="2" y="0"/>
                <a:ext cx="50" cy="103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28" name="Group 52"/>
            <p:cNvGrpSpPr>
              <a:grpSpLocks/>
            </p:cNvGrpSpPr>
            <p:nvPr/>
          </p:nvGrpSpPr>
          <p:grpSpPr bwMode="auto">
            <a:xfrm>
              <a:off x="599" y="512"/>
              <a:ext cx="52" cy="104"/>
              <a:chOff x="0" y="0"/>
              <a:chExt cx="52" cy="104"/>
            </a:xfrm>
          </p:grpSpPr>
          <p:sp>
            <p:nvSpPr>
              <p:cNvPr id="24626" name="Line 50"/>
              <p:cNvSpPr>
                <a:spLocks noChangeShapeType="1"/>
              </p:cNvSpPr>
              <p:nvPr/>
            </p:nvSpPr>
            <p:spPr bwMode="auto">
              <a:xfrm>
                <a:off x="0" y="8"/>
                <a:ext cx="50" cy="96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7" name="Line 51"/>
              <p:cNvSpPr>
                <a:spLocks noChangeShapeType="1"/>
              </p:cNvSpPr>
              <p:nvPr/>
            </p:nvSpPr>
            <p:spPr bwMode="auto">
              <a:xfrm flipH="1">
                <a:off x="2" y="0"/>
                <a:ext cx="50" cy="103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31" name="Group 55"/>
            <p:cNvGrpSpPr>
              <a:grpSpLocks/>
            </p:cNvGrpSpPr>
            <p:nvPr/>
          </p:nvGrpSpPr>
          <p:grpSpPr bwMode="auto">
            <a:xfrm>
              <a:off x="708" y="327"/>
              <a:ext cx="53" cy="104"/>
              <a:chOff x="0" y="0"/>
              <a:chExt cx="52" cy="104"/>
            </a:xfrm>
          </p:grpSpPr>
          <p:sp>
            <p:nvSpPr>
              <p:cNvPr id="24629" name="Line 53"/>
              <p:cNvSpPr>
                <a:spLocks noChangeShapeType="1"/>
              </p:cNvSpPr>
              <p:nvPr/>
            </p:nvSpPr>
            <p:spPr bwMode="auto">
              <a:xfrm>
                <a:off x="0" y="8"/>
                <a:ext cx="50" cy="96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0" name="Line 54"/>
              <p:cNvSpPr>
                <a:spLocks noChangeShapeType="1"/>
              </p:cNvSpPr>
              <p:nvPr/>
            </p:nvSpPr>
            <p:spPr bwMode="auto">
              <a:xfrm flipH="1">
                <a:off x="2" y="0"/>
                <a:ext cx="50" cy="103"/>
              </a:xfrm>
              <a:prstGeom prst="line">
                <a:avLst/>
              </a:prstGeom>
              <a:noFill/>
              <a:ln w="38100" cap="flat">
                <a:solidFill>
                  <a:srgbClr val="C26D4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4632" name="Line 56"/>
            <p:cNvSpPr>
              <a:spLocks noChangeShapeType="1"/>
            </p:cNvSpPr>
            <p:nvPr/>
          </p:nvSpPr>
          <p:spPr bwMode="auto">
            <a:xfrm flipH="1">
              <a:off x="111" y="38"/>
              <a:ext cx="0" cy="136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127000" dist="38099" dir="2700000" algn="ctr" rotWithShape="0">
                <a:srgbClr val="082F46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33" name="Line 57"/>
            <p:cNvSpPr>
              <a:spLocks noChangeShapeType="1"/>
            </p:cNvSpPr>
            <p:nvPr/>
          </p:nvSpPr>
          <p:spPr bwMode="auto">
            <a:xfrm flipH="1">
              <a:off x="47" y="1341"/>
              <a:ext cx="1368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127000" dist="38099" dir="2700000" algn="ctr" rotWithShape="0">
                <a:srgbClr val="082F46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34" name="Rectangle 58"/>
            <p:cNvSpPr>
              <a:spLocks/>
            </p:cNvSpPr>
            <p:nvPr/>
          </p:nvSpPr>
          <p:spPr bwMode="auto">
            <a:xfrm>
              <a:off x="1376" y="1341"/>
              <a:ext cx="76" cy="12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099" dir="2700000" algn="ctr" rotWithShape="0">
                <a:srgbClr val="082F46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x</a:t>
              </a:r>
            </a:p>
          </p:txBody>
        </p:sp>
        <p:sp>
          <p:nvSpPr>
            <p:cNvPr id="24635" name="Rectangle 59"/>
            <p:cNvSpPr>
              <a:spLocks/>
            </p:cNvSpPr>
            <p:nvPr/>
          </p:nvSpPr>
          <p:spPr bwMode="auto">
            <a:xfrm>
              <a:off x="0" y="0"/>
              <a:ext cx="77" cy="12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099" dir="2700000" algn="ctr" rotWithShape="0">
                <a:srgbClr val="082F46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y</a:t>
              </a:r>
            </a:p>
          </p:txBody>
        </p:sp>
      </p:grpSp>
      <p:grpSp>
        <p:nvGrpSpPr>
          <p:cNvPr id="24680" name="Group 104"/>
          <p:cNvGrpSpPr>
            <a:grpSpLocks/>
          </p:cNvGrpSpPr>
          <p:nvPr/>
        </p:nvGrpSpPr>
        <p:grpSpPr bwMode="auto">
          <a:xfrm>
            <a:off x="3946922" y="4420196"/>
            <a:ext cx="1620738" cy="1637482"/>
            <a:chOff x="0" y="0"/>
            <a:chExt cx="1452" cy="1467"/>
          </a:xfrm>
        </p:grpSpPr>
        <p:grpSp>
          <p:nvGrpSpPr>
            <p:cNvPr id="24659" name="Group 83"/>
            <p:cNvGrpSpPr>
              <a:grpSpLocks/>
            </p:cNvGrpSpPr>
            <p:nvPr/>
          </p:nvGrpSpPr>
          <p:grpSpPr bwMode="auto">
            <a:xfrm>
              <a:off x="0" y="0"/>
              <a:ext cx="1452" cy="1467"/>
              <a:chOff x="0" y="0"/>
              <a:chExt cx="1452" cy="1467"/>
            </a:xfrm>
          </p:grpSpPr>
          <p:grpSp>
            <p:nvGrpSpPr>
              <p:cNvPr id="24639" name="Group 63"/>
              <p:cNvGrpSpPr>
                <a:grpSpLocks/>
              </p:cNvGrpSpPr>
              <p:nvPr/>
            </p:nvGrpSpPr>
            <p:grpSpPr bwMode="auto">
              <a:xfrm>
                <a:off x="151" y="1208"/>
                <a:ext cx="52" cy="104"/>
                <a:chOff x="0" y="0"/>
                <a:chExt cx="52" cy="104"/>
              </a:xfrm>
            </p:grpSpPr>
            <p:sp>
              <p:nvSpPr>
                <p:cNvPr id="24637" name="Line 61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50" cy="96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38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2" y="0"/>
                  <a:ext cx="50" cy="103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4642" name="Group 66"/>
              <p:cNvGrpSpPr>
                <a:grpSpLocks/>
              </p:cNvGrpSpPr>
              <p:nvPr/>
            </p:nvGrpSpPr>
            <p:grpSpPr bwMode="auto">
              <a:xfrm>
                <a:off x="254" y="1021"/>
                <a:ext cx="52" cy="104"/>
                <a:chOff x="0" y="0"/>
                <a:chExt cx="52" cy="104"/>
              </a:xfrm>
            </p:grpSpPr>
            <p:sp>
              <p:nvSpPr>
                <p:cNvPr id="24640" name="Line 64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50" cy="96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41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2" y="0"/>
                  <a:ext cx="50" cy="103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4645" name="Group 69"/>
              <p:cNvGrpSpPr>
                <a:grpSpLocks/>
              </p:cNvGrpSpPr>
              <p:nvPr/>
            </p:nvGrpSpPr>
            <p:grpSpPr bwMode="auto">
              <a:xfrm>
                <a:off x="367" y="853"/>
                <a:ext cx="53" cy="104"/>
                <a:chOff x="0" y="0"/>
                <a:chExt cx="52" cy="104"/>
              </a:xfrm>
            </p:grpSpPr>
            <p:sp>
              <p:nvSpPr>
                <p:cNvPr id="24643" name="Line 67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50" cy="96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44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2" y="0"/>
                  <a:ext cx="50" cy="103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4648" name="Group 72"/>
              <p:cNvGrpSpPr>
                <a:grpSpLocks/>
              </p:cNvGrpSpPr>
              <p:nvPr/>
            </p:nvGrpSpPr>
            <p:grpSpPr bwMode="auto">
              <a:xfrm>
                <a:off x="477" y="681"/>
                <a:ext cx="52" cy="104"/>
                <a:chOff x="0" y="0"/>
                <a:chExt cx="52" cy="104"/>
              </a:xfrm>
            </p:grpSpPr>
            <p:sp>
              <p:nvSpPr>
                <p:cNvPr id="24646" name="Line 70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50" cy="96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47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" y="0"/>
                  <a:ext cx="50" cy="103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4651" name="Group 75"/>
              <p:cNvGrpSpPr>
                <a:grpSpLocks/>
              </p:cNvGrpSpPr>
              <p:nvPr/>
            </p:nvGrpSpPr>
            <p:grpSpPr bwMode="auto">
              <a:xfrm>
                <a:off x="599" y="512"/>
                <a:ext cx="52" cy="104"/>
                <a:chOff x="0" y="0"/>
                <a:chExt cx="52" cy="104"/>
              </a:xfrm>
            </p:grpSpPr>
            <p:sp>
              <p:nvSpPr>
                <p:cNvPr id="24649" name="Line 73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50" cy="96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50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2" y="0"/>
                  <a:ext cx="50" cy="103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4654" name="Group 78"/>
              <p:cNvGrpSpPr>
                <a:grpSpLocks/>
              </p:cNvGrpSpPr>
              <p:nvPr/>
            </p:nvGrpSpPr>
            <p:grpSpPr bwMode="auto">
              <a:xfrm>
                <a:off x="708" y="327"/>
                <a:ext cx="53" cy="104"/>
                <a:chOff x="0" y="0"/>
                <a:chExt cx="52" cy="104"/>
              </a:xfrm>
            </p:grpSpPr>
            <p:sp>
              <p:nvSpPr>
                <p:cNvPr id="24652" name="Line 76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50" cy="96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2" y="0"/>
                  <a:ext cx="50" cy="103"/>
                </a:xfrm>
                <a:prstGeom prst="line">
                  <a:avLst/>
                </a:prstGeom>
                <a:noFill/>
                <a:ln w="38100" cap="flat">
                  <a:solidFill>
                    <a:srgbClr val="C26D4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24655" name="Line 79"/>
              <p:cNvSpPr>
                <a:spLocks noChangeShapeType="1"/>
              </p:cNvSpPr>
              <p:nvPr/>
            </p:nvSpPr>
            <p:spPr bwMode="auto">
              <a:xfrm flipH="1">
                <a:off x="111" y="38"/>
                <a:ext cx="0" cy="136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ffectLst>
                <a:outerShdw blurRad="127000" dist="38099" dir="2700000" algn="ctr" rotWithShape="0">
                  <a:srgbClr val="082F46">
                    <a:alpha val="2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6" name="Line 80"/>
              <p:cNvSpPr>
                <a:spLocks noChangeShapeType="1"/>
              </p:cNvSpPr>
              <p:nvPr/>
            </p:nvSpPr>
            <p:spPr bwMode="auto">
              <a:xfrm flipH="1">
                <a:off x="47" y="1341"/>
                <a:ext cx="1368" cy="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ffectLst>
                <a:outerShdw blurRad="127000" dist="38099" dir="2700000" algn="ctr" rotWithShape="0">
                  <a:srgbClr val="082F46">
                    <a:alpha val="2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7" name="Rectangle 81"/>
              <p:cNvSpPr>
                <a:spLocks/>
              </p:cNvSpPr>
              <p:nvPr/>
            </p:nvSpPr>
            <p:spPr bwMode="auto">
              <a:xfrm>
                <a:off x="1376" y="1341"/>
                <a:ext cx="76" cy="1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38099" dir="2700000" algn="ctr" rotWithShape="0">
                  <a:srgbClr val="082F46">
                    <a:alpha val="2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x</a:t>
                </a:r>
              </a:p>
            </p:txBody>
          </p:sp>
          <p:sp>
            <p:nvSpPr>
              <p:cNvPr id="24658" name="Rectangle 82"/>
              <p:cNvSpPr>
                <a:spLocks/>
              </p:cNvSpPr>
              <p:nvPr/>
            </p:nvSpPr>
            <p:spPr bwMode="auto">
              <a:xfrm>
                <a:off x="0" y="0"/>
                <a:ext cx="77" cy="1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38099" dir="2700000" algn="ctr" rotWithShape="0">
                  <a:srgbClr val="082F46">
                    <a:alpha val="2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y</a:t>
                </a:r>
              </a:p>
            </p:txBody>
          </p:sp>
        </p:grpSp>
        <p:grpSp>
          <p:nvGrpSpPr>
            <p:cNvPr id="24669" name="Group 93"/>
            <p:cNvGrpSpPr>
              <a:grpSpLocks/>
            </p:cNvGrpSpPr>
            <p:nvPr/>
          </p:nvGrpSpPr>
          <p:grpSpPr bwMode="auto">
            <a:xfrm>
              <a:off x="202" y="735"/>
              <a:ext cx="408" cy="408"/>
              <a:chOff x="0" y="0"/>
              <a:chExt cx="408" cy="408"/>
            </a:xfrm>
          </p:grpSpPr>
          <p:sp>
            <p:nvSpPr>
              <p:cNvPr id="24660" name="Line 84"/>
              <p:cNvSpPr>
                <a:spLocks noChangeShapeType="1"/>
              </p:cNvSpPr>
              <p:nvPr/>
            </p:nvSpPr>
            <p:spPr bwMode="auto">
              <a:xfrm>
                <a:off x="48" y="71"/>
                <a:ext cx="312" cy="264"/>
              </a:xfrm>
              <a:prstGeom prst="line">
                <a:avLst/>
              </a:prstGeom>
              <a:noFill/>
              <a:ln w="15875" cap="flat">
                <a:solidFill>
                  <a:srgbClr val="A851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1" name="Line 85"/>
              <p:cNvSpPr>
                <a:spLocks noChangeShapeType="1"/>
              </p:cNvSpPr>
              <p:nvPr/>
            </p:nvSpPr>
            <p:spPr bwMode="auto">
              <a:xfrm>
                <a:off x="102" y="26"/>
                <a:ext cx="203" cy="354"/>
              </a:xfrm>
              <a:prstGeom prst="line">
                <a:avLst/>
              </a:prstGeom>
              <a:noFill/>
              <a:ln w="15875" cap="flat">
                <a:solidFill>
                  <a:srgbClr val="6A57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2" name="Line 86"/>
              <p:cNvSpPr>
                <a:spLocks noChangeShapeType="1"/>
              </p:cNvSpPr>
              <p:nvPr/>
            </p:nvSpPr>
            <p:spPr bwMode="auto">
              <a:xfrm>
                <a:off x="169" y="1"/>
                <a:ext cx="71" cy="403"/>
              </a:xfrm>
              <a:prstGeom prst="line">
                <a:avLst/>
              </a:prstGeom>
              <a:noFill/>
              <a:ln w="15875" cap="flat">
                <a:solidFill>
                  <a:srgbClr val="6972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3" name="Line 87"/>
              <p:cNvSpPr>
                <a:spLocks noChangeShapeType="1"/>
              </p:cNvSpPr>
              <p:nvPr/>
            </p:nvSpPr>
            <p:spPr bwMode="auto">
              <a:xfrm flipH="1">
                <a:off x="170" y="1"/>
                <a:ext cx="71" cy="403"/>
              </a:xfrm>
              <a:prstGeom prst="line">
                <a:avLst/>
              </a:prstGeom>
              <a:noFill/>
              <a:ln w="15875" cap="flat">
                <a:solidFill>
                  <a:srgbClr val="7E92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4" name="Line 88"/>
              <p:cNvSpPr>
                <a:spLocks noChangeShapeType="1"/>
              </p:cNvSpPr>
              <p:nvPr/>
            </p:nvSpPr>
            <p:spPr bwMode="auto">
              <a:xfrm flipH="1">
                <a:off x="104" y="25"/>
                <a:ext cx="203" cy="355"/>
              </a:xfrm>
              <a:prstGeom prst="line">
                <a:avLst/>
              </a:prstGeom>
              <a:noFill/>
              <a:ln w="15875" cap="flat">
                <a:solidFill>
                  <a:srgbClr val="8CAA8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5" name="Line 89"/>
              <p:cNvSpPr>
                <a:spLocks noChangeShapeType="1"/>
              </p:cNvSpPr>
              <p:nvPr/>
            </p:nvSpPr>
            <p:spPr bwMode="auto">
              <a:xfrm flipH="1">
                <a:off x="47" y="71"/>
                <a:ext cx="312" cy="265"/>
              </a:xfrm>
              <a:prstGeom prst="line">
                <a:avLst/>
              </a:prstGeom>
              <a:noFill/>
              <a:ln w="15875" cap="flat">
                <a:solidFill>
                  <a:srgbClr val="97AA78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6" name="Line 90"/>
              <p:cNvSpPr>
                <a:spLocks noChangeShapeType="1"/>
              </p:cNvSpPr>
              <p:nvPr/>
            </p:nvSpPr>
            <p:spPr bwMode="auto">
              <a:xfrm flipH="1">
                <a:off x="11" y="134"/>
                <a:ext cx="384" cy="140"/>
              </a:xfrm>
              <a:prstGeom prst="line">
                <a:avLst/>
              </a:prstGeom>
              <a:noFill/>
              <a:ln w="15875" cap="flat">
                <a:solidFill>
                  <a:srgbClr val="AA846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7" name="Line 91"/>
              <p:cNvSpPr>
                <a:spLocks noChangeShapeType="1"/>
              </p:cNvSpPr>
              <p:nvPr/>
            </p:nvSpPr>
            <p:spPr bwMode="auto">
              <a:xfrm rot="10800000">
                <a:off x="-1" y="203"/>
                <a:ext cx="407" cy="1"/>
              </a:xfrm>
              <a:prstGeom prst="line">
                <a:avLst/>
              </a:prstGeom>
              <a:noFill/>
              <a:ln w="15875" cap="flat">
                <a:solidFill>
                  <a:srgbClr val="AA5059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8" name="Line 92"/>
              <p:cNvSpPr>
                <a:spLocks noChangeShapeType="1"/>
              </p:cNvSpPr>
              <p:nvPr/>
            </p:nvSpPr>
            <p:spPr bwMode="auto">
              <a:xfrm rot="10800000">
                <a:off x="10" y="133"/>
                <a:ext cx="384" cy="141"/>
              </a:xfrm>
              <a:prstGeom prst="line">
                <a:avLst/>
              </a:prstGeom>
              <a:noFill/>
              <a:ln w="15875" cap="flat">
                <a:solidFill>
                  <a:srgbClr val="AA437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79" name="Group 103"/>
            <p:cNvGrpSpPr>
              <a:grpSpLocks/>
            </p:cNvGrpSpPr>
            <p:nvPr/>
          </p:nvGrpSpPr>
          <p:grpSpPr bwMode="auto">
            <a:xfrm>
              <a:off x="439" y="368"/>
              <a:ext cx="409" cy="408"/>
              <a:chOff x="0" y="0"/>
              <a:chExt cx="408" cy="408"/>
            </a:xfrm>
          </p:grpSpPr>
          <p:sp>
            <p:nvSpPr>
              <p:cNvPr id="24670" name="Line 94"/>
              <p:cNvSpPr>
                <a:spLocks noChangeShapeType="1"/>
              </p:cNvSpPr>
              <p:nvPr/>
            </p:nvSpPr>
            <p:spPr bwMode="auto">
              <a:xfrm>
                <a:off x="48" y="71"/>
                <a:ext cx="312" cy="264"/>
              </a:xfrm>
              <a:prstGeom prst="line">
                <a:avLst/>
              </a:prstGeom>
              <a:noFill/>
              <a:ln w="15875" cap="flat">
                <a:solidFill>
                  <a:srgbClr val="A851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1" name="Line 95"/>
              <p:cNvSpPr>
                <a:spLocks noChangeShapeType="1"/>
              </p:cNvSpPr>
              <p:nvPr/>
            </p:nvSpPr>
            <p:spPr bwMode="auto">
              <a:xfrm>
                <a:off x="102" y="26"/>
                <a:ext cx="203" cy="354"/>
              </a:xfrm>
              <a:prstGeom prst="line">
                <a:avLst/>
              </a:prstGeom>
              <a:noFill/>
              <a:ln w="15875" cap="flat">
                <a:solidFill>
                  <a:srgbClr val="6A57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2" name="Line 96"/>
              <p:cNvSpPr>
                <a:spLocks noChangeShapeType="1"/>
              </p:cNvSpPr>
              <p:nvPr/>
            </p:nvSpPr>
            <p:spPr bwMode="auto">
              <a:xfrm>
                <a:off x="169" y="1"/>
                <a:ext cx="71" cy="403"/>
              </a:xfrm>
              <a:prstGeom prst="line">
                <a:avLst/>
              </a:prstGeom>
              <a:noFill/>
              <a:ln w="15875" cap="flat">
                <a:solidFill>
                  <a:srgbClr val="6972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3" name="Line 97"/>
              <p:cNvSpPr>
                <a:spLocks noChangeShapeType="1"/>
              </p:cNvSpPr>
              <p:nvPr/>
            </p:nvSpPr>
            <p:spPr bwMode="auto">
              <a:xfrm flipH="1">
                <a:off x="170" y="1"/>
                <a:ext cx="71" cy="403"/>
              </a:xfrm>
              <a:prstGeom prst="line">
                <a:avLst/>
              </a:prstGeom>
              <a:noFill/>
              <a:ln w="15875" cap="flat">
                <a:solidFill>
                  <a:srgbClr val="7E92AA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4" name="Line 98"/>
              <p:cNvSpPr>
                <a:spLocks noChangeShapeType="1"/>
              </p:cNvSpPr>
              <p:nvPr/>
            </p:nvSpPr>
            <p:spPr bwMode="auto">
              <a:xfrm flipH="1">
                <a:off x="104" y="25"/>
                <a:ext cx="203" cy="355"/>
              </a:xfrm>
              <a:prstGeom prst="line">
                <a:avLst/>
              </a:prstGeom>
              <a:noFill/>
              <a:ln w="15875" cap="flat">
                <a:solidFill>
                  <a:srgbClr val="8CAA8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5" name="Line 99"/>
              <p:cNvSpPr>
                <a:spLocks noChangeShapeType="1"/>
              </p:cNvSpPr>
              <p:nvPr/>
            </p:nvSpPr>
            <p:spPr bwMode="auto">
              <a:xfrm flipH="1">
                <a:off x="47" y="71"/>
                <a:ext cx="312" cy="265"/>
              </a:xfrm>
              <a:prstGeom prst="line">
                <a:avLst/>
              </a:prstGeom>
              <a:noFill/>
              <a:ln w="15875" cap="flat">
                <a:solidFill>
                  <a:srgbClr val="97AA78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6" name="Line 100"/>
              <p:cNvSpPr>
                <a:spLocks noChangeShapeType="1"/>
              </p:cNvSpPr>
              <p:nvPr/>
            </p:nvSpPr>
            <p:spPr bwMode="auto">
              <a:xfrm flipH="1">
                <a:off x="11" y="134"/>
                <a:ext cx="384" cy="140"/>
              </a:xfrm>
              <a:prstGeom prst="line">
                <a:avLst/>
              </a:prstGeom>
              <a:noFill/>
              <a:ln w="15875" cap="flat">
                <a:solidFill>
                  <a:srgbClr val="AA846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7" name="Line 101"/>
              <p:cNvSpPr>
                <a:spLocks noChangeShapeType="1"/>
              </p:cNvSpPr>
              <p:nvPr/>
            </p:nvSpPr>
            <p:spPr bwMode="auto">
              <a:xfrm rot="10800000">
                <a:off x="-1" y="203"/>
                <a:ext cx="407" cy="1"/>
              </a:xfrm>
              <a:prstGeom prst="line">
                <a:avLst/>
              </a:prstGeom>
              <a:noFill/>
              <a:ln w="15875" cap="flat">
                <a:solidFill>
                  <a:srgbClr val="AA5059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8" name="Line 102"/>
              <p:cNvSpPr>
                <a:spLocks noChangeShapeType="1"/>
              </p:cNvSpPr>
              <p:nvPr/>
            </p:nvSpPr>
            <p:spPr bwMode="auto">
              <a:xfrm rot="10800000">
                <a:off x="10" y="133"/>
                <a:ext cx="384" cy="141"/>
              </a:xfrm>
              <a:prstGeom prst="line">
                <a:avLst/>
              </a:prstGeom>
              <a:noFill/>
              <a:ln w="15875" cap="flat">
                <a:solidFill>
                  <a:srgbClr val="AA437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24681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60416" r="57422" b="391"/>
          <a:stretch>
            <a:fillRect/>
          </a:stretch>
        </p:blipFill>
        <p:spPr bwMode="auto">
          <a:xfrm>
            <a:off x="6866930" y="4531817"/>
            <a:ext cx="1705570" cy="141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02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2" y="1160859"/>
            <a:ext cx="6250781" cy="29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2" y="3929062"/>
            <a:ext cx="6250781" cy="29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0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1" name="Rectangle 11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2" name="Rectangle 12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3" name="Rectangle 13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4" name="Rectangle 14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5" name="Rectangle 15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0747" name="Rectangle 27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Hough Transform — Granularity</a:t>
            </a:r>
          </a:p>
        </p:txBody>
      </p:sp>
      <p:sp>
        <p:nvSpPr>
          <p:cNvPr id="30748" name="Rectangle 28"/>
          <p:cNvSpPr>
            <a:spLocks noChangeArrowheads="1"/>
          </p:cNvSpPr>
          <p:nvPr>
            <p:ph type="body" idx="1"/>
          </p:nvPr>
        </p:nvSpPr>
        <p:spPr>
          <a:xfrm>
            <a:off x="602754" y="1017984"/>
            <a:ext cx="8295680" cy="357188"/>
          </a:xfrm>
          <a:ln/>
        </p:spPr>
        <p:txBody>
          <a:bodyPr/>
          <a:lstStyle/>
          <a:p>
            <a:r>
              <a:rPr lang="en-US"/>
              <a:t>Choice of α granularity determines resolution</a:t>
            </a:r>
          </a:p>
        </p:txBody>
      </p:sp>
      <p:sp>
        <p:nvSpPr>
          <p:cNvPr id="30749" name="Rectangle 29"/>
          <p:cNvSpPr>
            <a:spLocks/>
          </p:cNvSpPr>
          <p:nvPr/>
        </p:nvSpPr>
        <p:spPr bwMode="auto">
          <a:xfrm>
            <a:off x="5290840" y="1495722"/>
            <a:ext cx="1107281" cy="241102"/>
          </a:xfrm>
          <a:prstGeom prst="rect">
            <a:avLst/>
          </a:prstGeom>
          <a:solidFill>
            <a:srgbClr val="D9EACA"/>
          </a:solidFill>
          <a:ln w="12700" cap="flat">
            <a:solidFill>
              <a:srgbClr val="C2E5A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12700" dir="2700000" algn="ctr" rotWithShape="0">
              <a:schemeClr val="bg2">
                <a:alpha val="14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en-US" sz="1100">
                <a:solidFill>
                  <a:srgbClr val="676767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α = 0°, 2°, 4°, …</a:t>
            </a:r>
          </a:p>
        </p:txBody>
      </p:sp>
      <p:sp>
        <p:nvSpPr>
          <p:cNvPr id="30750" name="Rectangle 30"/>
          <p:cNvSpPr>
            <a:spLocks/>
          </p:cNvSpPr>
          <p:nvPr/>
        </p:nvSpPr>
        <p:spPr bwMode="auto">
          <a:xfrm>
            <a:off x="5286375" y="4268390"/>
            <a:ext cx="1107281" cy="241102"/>
          </a:xfrm>
          <a:prstGeom prst="rect">
            <a:avLst/>
          </a:prstGeom>
          <a:solidFill>
            <a:srgbClr val="D9EACA"/>
          </a:solidFill>
          <a:ln w="12700" cap="flat">
            <a:solidFill>
              <a:srgbClr val="C2E5A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12700" dir="2700000" algn="ctr" rotWithShape="0">
              <a:schemeClr val="bg2">
                <a:alpha val="14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en-US" sz="1100" dirty="0">
                <a:solidFill>
                  <a:srgbClr val="676767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α = 0°, 2°, 4°, …</a:t>
            </a:r>
          </a:p>
        </p:txBody>
      </p:sp>
      <p:sp>
        <p:nvSpPr>
          <p:cNvPr id="30751" name="Oval 31"/>
          <p:cNvSpPr>
            <a:spLocks/>
          </p:cNvSpPr>
          <p:nvPr/>
        </p:nvSpPr>
        <p:spPr bwMode="auto">
          <a:xfrm>
            <a:off x="5232797" y="5348883"/>
            <a:ext cx="214313" cy="214313"/>
          </a:xfrm>
          <a:prstGeom prst="ellipse">
            <a:avLst/>
          </a:prstGeom>
          <a:noFill/>
          <a:ln w="38100" cap="flat">
            <a:solidFill>
              <a:srgbClr val="FF3E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25399" dir="2700000" algn="ctr" rotWithShape="0">
              <a:srgbClr val="082F46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 rot="10800000" flipH="1">
            <a:off x="1011287" y="4383361"/>
            <a:ext cx="2162101" cy="2196703"/>
          </a:xfrm>
          <a:prstGeom prst="line">
            <a:avLst/>
          </a:prstGeom>
          <a:noFill/>
          <a:ln w="38100" cap="flat">
            <a:solidFill>
              <a:srgbClr val="66B13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 rot="10800000" flipH="1">
            <a:off x="2256978" y="5454923"/>
            <a:ext cx="2965773" cy="1116"/>
          </a:xfrm>
          <a:prstGeom prst="line">
            <a:avLst/>
          </a:prstGeom>
          <a:noFill/>
          <a:ln w="38100" cap="flat">
            <a:solidFill>
              <a:srgbClr val="FF3E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0" grpId="0" animBg="1"/>
      <p:bldP spid="30751" grpId="0" animBg="1"/>
      <p:bldP spid="30752" grpId="0" animBg="1"/>
      <p:bldP spid="3075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1544837" y="1196752"/>
            <a:ext cx="6429375" cy="5043041"/>
            <a:chOff x="-40" y="-32"/>
            <a:chExt cx="5760" cy="4518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-40" y="-32"/>
              <a:ext cx="5760" cy="4200"/>
              <a:chOff x="0" y="0"/>
              <a:chExt cx="5760" cy="4200"/>
            </a:xfrm>
          </p:grpSpPr>
          <p:pic>
            <p:nvPicPr>
              <p:cNvPr id="31745" name="Picture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41" y="-769"/>
                <a:ext cx="4080" cy="5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46" name="Picture 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748" name="Rectangle 4"/>
            <p:cNvSpPr>
              <a:spLocks/>
            </p:cNvSpPr>
            <p:nvPr/>
          </p:nvSpPr>
          <p:spPr bwMode="auto">
            <a:xfrm>
              <a:off x="2302" y="4307"/>
              <a:ext cx="114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4D4D4D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1800 x 1800 Grid</a:t>
              </a:r>
            </a:p>
          </p:txBody>
        </p:sp>
        <p:sp>
          <p:nvSpPr>
            <p:cNvPr id="31749" name="Rectangle 5"/>
            <p:cNvSpPr>
              <a:spLocks/>
            </p:cNvSpPr>
            <p:nvPr/>
          </p:nvSpPr>
          <p:spPr bwMode="auto">
            <a:xfrm>
              <a:off x="2100" y="4091"/>
              <a:ext cx="1619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PANDA STT+MVD</a:t>
              </a:r>
            </a:p>
          </p:txBody>
        </p:sp>
      </p:grpSp>
      <p:sp>
        <p:nvSpPr>
          <p:cNvPr id="31751" name="Rectangle 7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2" name="Rectangle 8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3" name="Rectangle 9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4" name="Rectangle 10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5" name="Rectangle 11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6" name="Rectangle 12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1768" name="Rectangle 24"/>
          <p:cNvSpPr>
            <a:spLocks/>
          </p:cNvSpPr>
          <p:nvPr/>
        </p:nvSpPr>
        <p:spPr bwMode="auto">
          <a:xfrm>
            <a:off x="6536531" y="1484784"/>
            <a:ext cx="1268016" cy="24110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r>
              <a:rPr lang="en-US" sz="1300" dirty="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68 (</a:t>
            </a:r>
            <a:r>
              <a:rPr lang="en-US" sz="1300" dirty="0" err="1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x,y</a:t>
            </a:r>
            <a:r>
              <a:rPr lang="en-US" sz="1300" dirty="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) points</a:t>
            </a:r>
          </a:p>
        </p:txBody>
      </p:sp>
      <p:sp>
        <p:nvSpPr>
          <p:cNvPr id="31769" name="Rectangle 25"/>
          <p:cNvSpPr>
            <a:spLocks/>
          </p:cNvSpPr>
          <p:nvPr/>
        </p:nvSpPr>
        <p:spPr bwMode="auto">
          <a:xfrm>
            <a:off x="1750219" y="1556792"/>
            <a:ext cx="196453" cy="142875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0" name="Rectangle 26"/>
          <p:cNvSpPr>
            <a:spLocks/>
          </p:cNvSpPr>
          <p:nvPr/>
        </p:nvSpPr>
        <p:spPr bwMode="auto">
          <a:xfrm rot="-5400000">
            <a:off x="1804392" y="1896234"/>
            <a:ext cx="769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dirty="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r</a:t>
            </a:r>
          </a:p>
        </p:txBody>
      </p:sp>
      <p:sp>
        <p:nvSpPr>
          <p:cNvPr id="31771" name="Rectangle 27"/>
          <p:cNvSpPr>
            <a:spLocks/>
          </p:cNvSpPr>
          <p:nvPr/>
        </p:nvSpPr>
        <p:spPr bwMode="auto">
          <a:xfrm>
            <a:off x="6652617" y="5491584"/>
            <a:ext cx="473273" cy="169664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2" name="Rectangle 28"/>
          <p:cNvSpPr>
            <a:spLocks/>
          </p:cNvSpPr>
          <p:nvPr/>
        </p:nvSpPr>
        <p:spPr bwMode="auto">
          <a:xfrm>
            <a:off x="6955111" y="5373216"/>
            <a:ext cx="1260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dirty="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α</a:t>
            </a:r>
          </a:p>
        </p:txBody>
      </p:sp>
      <p:sp>
        <p:nvSpPr>
          <p:cNvPr id="31773" name="Oval 29"/>
          <p:cNvSpPr>
            <a:spLocks/>
          </p:cNvSpPr>
          <p:nvPr/>
        </p:nvSpPr>
        <p:spPr bwMode="auto">
          <a:xfrm>
            <a:off x="2402086" y="3779540"/>
            <a:ext cx="214313" cy="214313"/>
          </a:xfrm>
          <a:prstGeom prst="ellipse">
            <a:avLst/>
          </a:prstGeom>
          <a:noFill/>
          <a:ln w="38100" cap="flat">
            <a:solidFill>
              <a:srgbClr val="FF3E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25399" dir="2700000" algn="ctr" rotWithShape="0">
              <a:srgbClr val="082F46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4" name="Oval 30"/>
          <p:cNvSpPr>
            <a:spLocks/>
          </p:cNvSpPr>
          <p:nvPr/>
        </p:nvSpPr>
        <p:spPr bwMode="auto">
          <a:xfrm>
            <a:off x="5857875" y="3717032"/>
            <a:ext cx="214313" cy="214313"/>
          </a:xfrm>
          <a:prstGeom prst="ellipse">
            <a:avLst/>
          </a:prstGeom>
          <a:noFill/>
          <a:ln w="38100" cap="flat">
            <a:solidFill>
              <a:srgbClr val="FF3E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25399" dir="2700000" algn="ctr" rotWithShape="0">
              <a:srgbClr val="082F46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5" name="Rectangle 31"/>
          <p:cNvSpPr>
            <a:spLocks/>
          </p:cNvSpPr>
          <p:nvPr/>
        </p:nvSpPr>
        <p:spPr bwMode="auto">
          <a:xfrm>
            <a:off x="607219" y="267891"/>
            <a:ext cx="6724055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pPr algn="l"/>
            <a:r>
              <a:rPr lang="en-US" sz="3000">
                <a:solidFill>
                  <a:srgbClr val="0B5B84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Algorithm: Hough Transform</a:t>
            </a:r>
          </a:p>
        </p:txBody>
      </p:sp>
      <p:sp>
        <p:nvSpPr>
          <p:cNvPr id="31776" name="Oval 32"/>
          <p:cNvSpPr>
            <a:spLocks/>
          </p:cNvSpPr>
          <p:nvPr/>
        </p:nvSpPr>
        <p:spPr bwMode="auto">
          <a:xfrm>
            <a:off x="3241476" y="3779540"/>
            <a:ext cx="214313" cy="214313"/>
          </a:xfrm>
          <a:prstGeom prst="ellipse">
            <a:avLst/>
          </a:prstGeom>
          <a:noFill/>
          <a:ln w="38100" cap="flat">
            <a:solidFill>
              <a:srgbClr val="FF3E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25399" dir="2700000" algn="ctr" rotWithShape="0">
              <a:srgbClr val="082F46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7" name="Oval 33"/>
          <p:cNvSpPr>
            <a:spLocks/>
          </p:cNvSpPr>
          <p:nvPr/>
        </p:nvSpPr>
        <p:spPr bwMode="auto">
          <a:xfrm>
            <a:off x="3509367" y="3725962"/>
            <a:ext cx="214313" cy="214313"/>
          </a:xfrm>
          <a:prstGeom prst="ellipse">
            <a:avLst/>
          </a:prstGeom>
          <a:noFill/>
          <a:ln w="38100" cap="flat">
            <a:solidFill>
              <a:srgbClr val="FF3E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25399" dir="2700000" algn="ctr" rotWithShape="0">
              <a:srgbClr val="082F46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0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2786" name="Rectangle 18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Hough Transform — Remarks</a:t>
            </a:r>
          </a:p>
        </p:txBody>
      </p:sp>
      <p:sp>
        <p:nvSpPr>
          <p:cNvPr id="32787" name="Rectangle 19"/>
          <p:cNvSpPr>
            <a:spLocks noChangeArrowheads="1"/>
          </p:cNvSpPr>
          <p:nvPr>
            <p:ph type="body" idx="1"/>
          </p:nvPr>
        </p:nvSpPr>
        <p:spPr>
          <a:xfrm>
            <a:off x="656332" y="1017984"/>
            <a:ext cx="5616773" cy="5545336"/>
          </a:xfrm>
          <a:ln/>
        </p:spPr>
        <p:txBody>
          <a:bodyPr/>
          <a:lstStyle/>
          <a:p>
            <a:r>
              <a:rPr lang="en-US" sz="2500">
                <a:solidFill>
                  <a:srgbClr val="0B5B84"/>
                </a:solidFill>
              </a:rPr>
              <a:t>Two Implementations</a:t>
            </a:r>
            <a:endParaRPr lang="en-US"/>
          </a:p>
          <a:p>
            <a:r>
              <a:rPr lang="en-US" sz="2300"/>
              <a:t>Thrust </a:t>
            </a:r>
            <a:r>
              <a:rPr lang="en-US" sz="2300">
                <a:solidFill>
                  <a:srgbClr val="4D4D4D"/>
                </a:solidFill>
                <a:latin typeface="Myriad Pro It" charset="0"/>
                <a:cs typeface="Myriad Pro It" charset="0"/>
                <a:sym typeface="Myriad Pro It" charset="0"/>
              </a:rPr>
              <a:t>(CUDA</a:t>
            </a:r>
            <a:r>
              <a:rPr lang="ja-JP" altLang="en-US" sz="2300">
                <a:solidFill>
                  <a:srgbClr val="4D4D4D"/>
                </a:solidFill>
                <a:latin typeface="Arial"/>
                <a:cs typeface="Myriad Pro It" charset="0"/>
                <a:sym typeface="Myriad Pro It" charset="0"/>
              </a:rPr>
              <a:t>‘</a:t>
            </a:r>
            <a:r>
              <a:rPr lang="en-US" sz="2300">
                <a:solidFill>
                  <a:srgbClr val="4D4D4D"/>
                </a:solidFill>
                <a:latin typeface="Myriad Pro It" charset="0"/>
                <a:cs typeface="Myriad Pro It" charset="0"/>
                <a:sym typeface="Myriad Pro It" charset="0"/>
              </a:rPr>
              <a:t>s STL)</a:t>
            </a:r>
            <a:endParaRPr lang="en-US" sz="2300">
              <a:latin typeface="Myriad Pro It" charset="0"/>
              <a:sym typeface="Myriad Pro It" charset="0"/>
            </a:endParaRPr>
          </a:p>
          <a:p>
            <a:pPr lvl="1"/>
            <a:r>
              <a:rPr lang="en-US" sz="2000">
                <a:latin typeface="Myriad Pro Semibold" charset="0"/>
                <a:cs typeface="Myriad Pro Semibold" charset="0"/>
                <a:sym typeface="Myriad Pro Semibold" charset="0"/>
              </a:rPr>
              <a:t>Performance</a:t>
            </a:r>
            <a:r>
              <a:rPr lang="en-US" sz="2000"/>
              <a:t>: 3 ms/evt</a:t>
            </a:r>
          </a:p>
          <a:p>
            <a:pPr lvl="1"/>
            <a:r>
              <a:rPr lang="en-US" sz="2000"/>
              <a:t>Reduce to set of </a:t>
            </a:r>
            <a:r>
              <a:rPr lang="en-US" sz="2000">
                <a:latin typeface="Myriad Pro Semibold" charset="0"/>
                <a:cs typeface="Myriad Pro Semibold" charset="0"/>
                <a:sym typeface="Myriad Pro Semibold" charset="0"/>
              </a:rPr>
              <a:t>standard routines</a:t>
            </a:r>
            <a:endParaRPr lang="en-US" sz="2000"/>
          </a:p>
          <a:p>
            <a:pPr lvl="2"/>
            <a:r>
              <a:rPr lang="en-US" sz="1600">
                <a:solidFill>
                  <a:srgbClr val="558E28"/>
                </a:solidFill>
              </a:rPr>
              <a:t>Fast</a:t>
            </a:r>
            <a:r>
              <a:rPr lang="en-US" sz="1600"/>
              <a:t> </a:t>
            </a:r>
            <a:r>
              <a:rPr lang="en-US" sz="1600">
                <a:solidFill>
                  <a:srgbClr val="3F691E"/>
                </a:solidFill>
              </a:rPr>
              <a:t>(uses Thrust</a:t>
            </a:r>
            <a:r>
              <a:rPr lang="ja-JP" altLang="en-US" sz="1600">
                <a:solidFill>
                  <a:srgbClr val="3F691E"/>
                </a:solidFill>
                <a:latin typeface="Arial"/>
              </a:rPr>
              <a:t>‘</a:t>
            </a:r>
            <a:r>
              <a:rPr lang="en-US" sz="1600">
                <a:solidFill>
                  <a:srgbClr val="3F691E"/>
                </a:solidFill>
              </a:rPr>
              <a:t>s optimized algorithms)</a:t>
            </a:r>
            <a:endParaRPr lang="en-US" sz="1600"/>
          </a:p>
          <a:p>
            <a:pPr lvl="2"/>
            <a:r>
              <a:rPr lang="en-US" sz="1600">
                <a:solidFill>
                  <a:srgbClr val="D90B00"/>
                </a:solidFill>
              </a:rPr>
              <a:t>Inflexible</a:t>
            </a:r>
            <a:r>
              <a:rPr lang="en-US" sz="1600"/>
              <a:t> </a:t>
            </a:r>
            <a:r>
              <a:rPr lang="en-US" sz="1600">
                <a:solidFill>
                  <a:srgbClr val="6E0500"/>
                </a:solidFill>
              </a:rPr>
              <a:t>(hard to customize)</a:t>
            </a:r>
            <a:endParaRPr lang="en-US" sz="1600"/>
          </a:p>
          <a:p>
            <a:pPr lvl="2"/>
            <a:r>
              <a:rPr lang="en-US" sz="1600"/>
              <a:t>Not yet at performance maximum</a:t>
            </a:r>
            <a:endParaRPr lang="en-US" sz="1600">
              <a:latin typeface="Myriad Pro It" charset="0"/>
              <a:sym typeface="Myriad Pro It" charset="0"/>
            </a:endParaRPr>
          </a:p>
          <a:p>
            <a:r>
              <a:rPr lang="en-US" sz="2300"/>
              <a:t>Plain CUDA</a:t>
            </a:r>
          </a:p>
          <a:p>
            <a:pPr lvl="1"/>
            <a:r>
              <a:rPr lang="en-US" sz="2000">
                <a:latin typeface="Myriad Pro Semibold" charset="0"/>
                <a:cs typeface="Myriad Pro Semibold" charset="0"/>
                <a:sym typeface="Myriad Pro Semibold" charset="0"/>
              </a:rPr>
              <a:t>Performance</a:t>
            </a:r>
            <a:r>
              <a:rPr lang="en-US" sz="2000"/>
              <a:t>: 0.5 ms/evt</a:t>
            </a:r>
          </a:p>
          <a:p>
            <a:pPr lvl="1"/>
            <a:r>
              <a:rPr lang="en-US" sz="2000"/>
              <a:t>Built completely for this task</a:t>
            </a:r>
          </a:p>
          <a:p>
            <a:pPr lvl="2"/>
            <a:r>
              <a:rPr lang="en-US" sz="1600">
                <a:solidFill>
                  <a:srgbClr val="558E28"/>
                </a:solidFill>
              </a:rPr>
              <a:t>Fitting for PANDA; customizable</a:t>
            </a:r>
          </a:p>
          <a:p>
            <a:pPr lvl="2"/>
            <a:r>
              <a:rPr lang="en-US" sz="1600">
                <a:solidFill>
                  <a:srgbClr val="D90B00"/>
                </a:solidFill>
              </a:rPr>
              <a:t>A bit more complicated at parts</a:t>
            </a:r>
          </a:p>
          <a:p>
            <a:endParaRPr lang="en-US" sz="2300">
              <a:latin typeface="Myriad Pro Semibold" charset="0"/>
              <a:ea typeface="Heiti SC Medium" charset="0"/>
              <a:cs typeface="Heiti SC Medium" charset="0"/>
              <a:sym typeface="Myriad Pro Semibold" charset="0"/>
            </a:endParaRPr>
          </a:p>
        </p:txBody>
      </p:sp>
      <p:sp>
        <p:nvSpPr>
          <p:cNvPr id="32788" name="Rectangle 20"/>
          <p:cNvSpPr>
            <a:spLocks/>
          </p:cNvSpPr>
          <p:nvPr/>
        </p:nvSpPr>
        <p:spPr bwMode="auto">
          <a:xfrm>
            <a:off x="866180" y="5581055"/>
            <a:ext cx="311572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765"/>
              </a:spcBef>
            </a:pPr>
            <a:r>
              <a:rPr lang="en-US" sz="2300">
                <a:solidFill>
                  <a:srgbClr val="A40800"/>
                </a:solidFill>
                <a:latin typeface="Myriad Pro Semibold" charset="0"/>
                <a:ea typeface="ＭＳ Ｐゴシック" charset="0"/>
                <a:cs typeface="Myriad Pro Semibold" charset="0"/>
                <a:sym typeface="Myriad Pro Semibold" charset="0"/>
              </a:rPr>
              <a:t>Peakfinding</a:t>
            </a:r>
            <a:r>
              <a:rPr lang="en-US" sz="2300">
                <a:latin typeface="Myriad Pro Semibold" charset="0"/>
                <a:ea typeface="ＭＳ Ｐゴシック" charset="0"/>
                <a:cs typeface="Myriad Pro Semibold" charset="0"/>
                <a:sym typeface="Myriad Pro Semibold" charset="0"/>
              </a:rPr>
              <a:t> challenging</a:t>
            </a:r>
          </a:p>
        </p:txBody>
      </p:sp>
    </p:spTree>
    <p:extLst>
      <p:ext uri="{BB962C8B-B14F-4D97-AF65-F5344CB8AC3E}">
        <p14:creationId xmlns:p14="http://schemas.microsoft.com/office/powerpoint/2010/main" val="3599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3810" name="Rectangle 18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Hough Transform — Remarks</a:t>
            </a:r>
          </a:p>
        </p:txBody>
      </p:sp>
      <p:grpSp>
        <p:nvGrpSpPr>
          <p:cNvPr id="33816" name="Group 24"/>
          <p:cNvGrpSpPr>
            <a:grpSpLocks/>
          </p:cNvGrpSpPr>
          <p:nvPr/>
        </p:nvGrpSpPr>
        <p:grpSpPr bwMode="auto">
          <a:xfrm>
            <a:off x="1303735" y="1334989"/>
            <a:ext cx="6535415" cy="4419079"/>
            <a:chOff x="0" y="0"/>
            <a:chExt cx="5855" cy="3959"/>
          </a:xfrm>
        </p:grpSpPr>
        <p:grpSp>
          <p:nvGrpSpPr>
            <p:cNvPr id="33813" name="Group 21"/>
            <p:cNvGrpSpPr>
              <a:grpSpLocks/>
            </p:cNvGrpSpPr>
            <p:nvPr/>
          </p:nvGrpSpPr>
          <p:grpSpPr bwMode="auto">
            <a:xfrm>
              <a:off x="-40" y="-18"/>
              <a:ext cx="5928" cy="4047"/>
              <a:chOff x="0" y="0"/>
              <a:chExt cx="5928" cy="4048"/>
            </a:xfrm>
          </p:grpSpPr>
          <p:pic>
            <p:nvPicPr>
              <p:cNvPr id="33811" name="Picture 19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8" t="652" r="3087" b="1956"/>
              <a:stretch>
                <a:fillRect/>
              </a:stretch>
            </p:blipFill>
            <p:spPr bwMode="auto">
              <a:xfrm rot="5400000">
                <a:off x="994" y="-922"/>
                <a:ext cx="3947" cy="5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2" name="Picture 2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928" cy="4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14" name="Rectangle 22"/>
            <p:cNvSpPr>
              <a:spLocks/>
            </p:cNvSpPr>
            <p:nvPr/>
          </p:nvSpPr>
          <p:spPr bwMode="auto">
            <a:xfrm>
              <a:off x="2098" y="3006"/>
              <a:ext cx="1665" cy="3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700">
                  <a:solidFill>
                    <a:srgbClr val="66008D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Hill Climber</a:t>
              </a:r>
            </a:p>
          </p:txBody>
        </p:sp>
        <p:sp>
          <p:nvSpPr>
            <p:cNvPr id="33815" name="Rectangle 23"/>
            <p:cNvSpPr>
              <a:spLocks/>
            </p:cNvSpPr>
            <p:nvPr/>
          </p:nvSpPr>
          <p:spPr bwMode="auto">
            <a:xfrm>
              <a:off x="2277" y="0"/>
              <a:ext cx="1496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3825" name="Group 33"/>
          <p:cNvGrpSpPr>
            <a:grpSpLocks/>
          </p:cNvGrpSpPr>
          <p:nvPr/>
        </p:nvGrpSpPr>
        <p:grpSpPr bwMode="auto">
          <a:xfrm>
            <a:off x="1426518" y="1067098"/>
            <a:ext cx="6280919" cy="4779615"/>
            <a:chOff x="0" y="0"/>
            <a:chExt cx="5626" cy="4281"/>
          </a:xfrm>
        </p:grpSpPr>
        <p:grpSp>
          <p:nvGrpSpPr>
            <p:cNvPr id="33819" name="Group 27"/>
            <p:cNvGrpSpPr>
              <a:grpSpLocks/>
            </p:cNvGrpSpPr>
            <p:nvPr/>
          </p:nvGrpSpPr>
          <p:grpSpPr bwMode="auto">
            <a:xfrm>
              <a:off x="-40" y="-7"/>
              <a:ext cx="5704" cy="4359"/>
              <a:chOff x="0" y="0"/>
              <a:chExt cx="5704" cy="4360"/>
            </a:xfrm>
          </p:grpSpPr>
          <p:pic>
            <p:nvPicPr>
              <p:cNvPr id="33817" name="Picture 2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" t="217" r="1447" b="1521"/>
              <a:stretch>
                <a:fillRect/>
              </a:stretch>
            </p:blipFill>
            <p:spPr bwMode="auto">
              <a:xfrm rot="5400000">
                <a:off x="724" y="-652"/>
                <a:ext cx="4258" cy="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8" name="Picture 2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04" cy="4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3820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86" y="2217"/>
              <a:ext cx="2009" cy="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1" name="Rectangle 29"/>
            <p:cNvSpPr>
              <a:spLocks/>
            </p:cNvSpPr>
            <p:nvPr/>
          </p:nvSpPr>
          <p:spPr bwMode="auto">
            <a:xfrm>
              <a:off x="2918" y="2077"/>
              <a:ext cx="2640" cy="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700">
                  <a:solidFill>
                    <a:srgbClr val="66008D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Iterative Maximum Deleter</a:t>
              </a:r>
            </a:p>
          </p:txBody>
        </p:sp>
        <p:sp>
          <p:nvSpPr>
            <p:cNvPr id="33822" name="Rectangle 30"/>
            <p:cNvSpPr>
              <a:spLocks/>
            </p:cNvSpPr>
            <p:nvPr/>
          </p:nvSpPr>
          <p:spPr bwMode="auto">
            <a:xfrm>
              <a:off x="996" y="0"/>
              <a:ext cx="721" cy="1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3" name="Rectangle 31"/>
            <p:cNvSpPr>
              <a:spLocks/>
            </p:cNvSpPr>
            <p:nvPr/>
          </p:nvSpPr>
          <p:spPr bwMode="auto">
            <a:xfrm>
              <a:off x="3854" y="0"/>
              <a:ext cx="722" cy="1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4" name="Rectangle 32"/>
            <p:cNvSpPr>
              <a:spLocks/>
            </p:cNvSpPr>
            <p:nvPr/>
          </p:nvSpPr>
          <p:spPr bwMode="auto">
            <a:xfrm>
              <a:off x="993" y="2083"/>
              <a:ext cx="727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3826" name="Rectangle 34"/>
          <p:cNvSpPr>
            <a:spLocks/>
          </p:cNvSpPr>
          <p:nvPr/>
        </p:nvSpPr>
        <p:spPr bwMode="auto">
          <a:xfrm>
            <a:off x="2991445" y="6107906"/>
            <a:ext cx="311572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765"/>
              </a:spcBef>
            </a:pPr>
            <a:r>
              <a:rPr lang="en-US" sz="2300">
                <a:solidFill>
                  <a:srgbClr val="A40800"/>
                </a:solidFill>
                <a:latin typeface="Myriad Pro Semibold" charset="0"/>
                <a:ea typeface="ＭＳ Ｐゴシック" charset="0"/>
                <a:cs typeface="Myriad Pro Semibold" charset="0"/>
                <a:sym typeface="Myriad Pro Semibold" charset="0"/>
              </a:rPr>
              <a:t>Peakfinding</a:t>
            </a:r>
            <a:r>
              <a:rPr lang="en-US" sz="2300">
                <a:latin typeface="Myriad Pro Semibold" charset="0"/>
                <a:ea typeface="ＭＳ Ｐゴシック" charset="0"/>
                <a:cs typeface="Myriad Pro Semibold" charset="0"/>
                <a:sym typeface="Myriad Pro Semibold" charset="0"/>
              </a:rPr>
              <a:t> challenging</a:t>
            </a:r>
          </a:p>
        </p:txBody>
      </p:sp>
      <p:grpSp>
        <p:nvGrpSpPr>
          <p:cNvPr id="33829" name="Group 37"/>
          <p:cNvGrpSpPr>
            <a:grpSpLocks/>
          </p:cNvGrpSpPr>
          <p:nvPr/>
        </p:nvGrpSpPr>
        <p:grpSpPr bwMode="auto">
          <a:xfrm>
            <a:off x="5852317" y="5491758"/>
            <a:ext cx="1483397" cy="1446609"/>
            <a:chOff x="29" y="0"/>
            <a:chExt cx="1328" cy="1296"/>
          </a:xfrm>
        </p:grpSpPr>
        <p:sp>
          <p:nvSpPr>
            <p:cNvPr id="33827" name="AutoShape 35"/>
            <p:cNvSpPr>
              <a:spLocks/>
            </p:cNvSpPr>
            <p:nvPr/>
          </p:nvSpPr>
          <p:spPr bwMode="auto">
            <a:xfrm>
              <a:off x="49" y="0"/>
              <a:ext cx="1296" cy="1296"/>
            </a:xfrm>
            <a:custGeom>
              <a:avLst/>
              <a:gdLst/>
              <a:ahLst/>
              <a:cxnLst/>
              <a:rect l="0" t="0" r="r" b="b"/>
              <a:pathLst>
                <a:path w="21693" h="21785">
                  <a:moveTo>
                    <a:pt x="10846" y="0"/>
                  </a:moveTo>
                  <a:lnTo>
                    <a:pt x="12320" y="2973"/>
                  </a:lnTo>
                  <a:lnTo>
                    <a:pt x="14764" y="736"/>
                  </a:lnTo>
                  <a:lnTo>
                    <a:pt x="15069" y="4043"/>
                  </a:lnTo>
                  <a:lnTo>
                    <a:pt x="18153" y="2843"/>
                  </a:lnTo>
                  <a:lnTo>
                    <a:pt x="17248" y="6037"/>
                  </a:lnTo>
                  <a:lnTo>
                    <a:pt x="20555" y="6037"/>
                  </a:lnTo>
                  <a:lnTo>
                    <a:pt x="18562" y="8688"/>
                  </a:lnTo>
                  <a:lnTo>
                    <a:pt x="21646" y="9888"/>
                  </a:lnTo>
                  <a:lnTo>
                    <a:pt x="18834" y="11636"/>
                  </a:lnTo>
                  <a:lnTo>
                    <a:pt x="21278" y="13874"/>
                  </a:lnTo>
                  <a:lnTo>
                    <a:pt x="18027" y="14484"/>
                  </a:lnTo>
                  <a:lnTo>
                    <a:pt x="19502" y="17457"/>
                  </a:lnTo>
                  <a:lnTo>
                    <a:pt x="16251" y="16847"/>
                  </a:lnTo>
                  <a:lnTo>
                    <a:pt x="16556" y="20154"/>
                  </a:lnTo>
                  <a:lnTo>
                    <a:pt x="13744" y="18405"/>
                  </a:lnTo>
                  <a:lnTo>
                    <a:pt x="12839" y="21600"/>
                  </a:lnTo>
                  <a:lnTo>
                    <a:pt x="10846" y="18950"/>
                  </a:lnTo>
                  <a:lnTo>
                    <a:pt x="8853" y="21600"/>
                  </a:lnTo>
                  <a:lnTo>
                    <a:pt x="7948" y="18405"/>
                  </a:lnTo>
                  <a:lnTo>
                    <a:pt x="5136" y="20154"/>
                  </a:lnTo>
                  <a:lnTo>
                    <a:pt x="5441" y="16847"/>
                  </a:lnTo>
                  <a:lnTo>
                    <a:pt x="2190" y="17457"/>
                  </a:lnTo>
                  <a:lnTo>
                    <a:pt x="3665" y="14484"/>
                  </a:lnTo>
                  <a:lnTo>
                    <a:pt x="414" y="13874"/>
                  </a:lnTo>
                  <a:lnTo>
                    <a:pt x="2858" y="11636"/>
                  </a:lnTo>
                  <a:lnTo>
                    <a:pt x="46" y="9888"/>
                  </a:lnTo>
                  <a:lnTo>
                    <a:pt x="3130" y="8688"/>
                  </a:lnTo>
                  <a:lnTo>
                    <a:pt x="1137" y="6037"/>
                  </a:lnTo>
                  <a:lnTo>
                    <a:pt x="4444" y="6037"/>
                  </a:lnTo>
                  <a:lnTo>
                    <a:pt x="3539" y="2843"/>
                  </a:lnTo>
                  <a:lnTo>
                    <a:pt x="6623" y="4043"/>
                  </a:lnTo>
                  <a:lnTo>
                    <a:pt x="6928" y="736"/>
                  </a:lnTo>
                  <a:lnTo>
                    <a:pt x="9372" y="2973"/>
                  </a:lnTo>
                  <a:lnTo>
                    <a:pt x="10846" y="0"/>
                  </a:lnTo>
                  <a:close/>
                  <a:moveTo>
                    <a:pt x="10846" y="0"/>
                  </a:moveTo>
                </a:path>
              </a:pathLst>
            </a:custGeom>
            <a:gradFill rotWithShape="0">
              <a:gsLst>
                <a:gs pos="0">
                  <a:srgbClr val="F1FCFF"/>
                </a:gs>
                <a:gs pos="20924">
                  <a:srgbClr val="F1FCFF"/>
                </a:gs>
                <a:gs pos="41322">
                  <a:srgbClr val="D0E2FF"/>
                </a:gs>
                <a:gs pos="89027">
                  <a:srgbClr val="789EDD"/>
                </a:gs>
                <a:gs pos="100000">
                  <a:srgbClr val="6695BB"/>
                </a:gs>
              </a:gsLst>
              <a:path path="rect">
                <a:fillToRect l="50000" t="50000" r="50000" b="50000"/>
              </a:path>
            </a:gradFill>
            <a:ln w="25400" cap="flat">
              <a:solidFill>
                <a:srgbClr val="E6D9FD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8" name="Rectangle 36"/>
            <p:cNvSpPr>
              <a:spLocks/>
            </p:cNvSpPr>
            <p:nvPr/>
          </p:nvSpPr>
          <p:spPr bwMode="auto">
            <a:xfrm rot="20991314">
              <a:off x="29" y="459"/>
              <a:ext cx="1328" cy="45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25399" dir="2700000" algn="ctr" rotWithShape="0">
                <a:schemeClr val="bg2">
                  <a:alpha val="3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70000"/>
                </a:lnSpc>
              </a:pPr>
              <a:r>
                <a:rPr lang="en-US" dirty="0">
                  <a:solidFill>
                    <a:srgbClr val="003DCC"/>
                  </a:solidFill>
                  <a:latin typeface="Myriad Pro Bold It" charset="0"/>
                  <a:ea typeface="ＭＳ Ｐゴシック" charset="0"/>
                  <a:cs typeface="Myriad Pro Bold It" charset="0"/>
                  <a:sym typeface="Myriad Pro Bold It" charset="0"/>
                </a:rPr>
                <a:t>current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725179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0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4834" name="Rectangle 18"/>
          <p:cNvSpPr>
            <a:spLocks/>
          </p:cNvSpPr>
          <p:nvPr/>
        </p:nvSpPr>
        <p:spPr bwMode="auto">
          <a:xfrm>
            <a:off x="1750219" y="2937867"/>
            <a:ext cx="37761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4800" dirty="0">
                <a:solidFill>
                  <a:srgbClr val="005B82"/>
                </a:solidFill>
                <a:latin typeface="Myriad Pro Bold It" charset="0"/>
                <a:ea typeface="ＭＳ Ｐゴシック" charset="0"/>
                <a:cs typeface="Myriad Pro Bold It" charset="0"/>
                <a:sym typeface="Myriad Pro Bold It" charset="0"/>
              </a:rPr>
              <a:t>Algorithms #2</a:t>
            </a:r>
          </a:p>
        </p:txBody>
      </p:sp>
      <p:sp>
        <p:nvSpPr>
          <p:cNvPr id="34835" name="Rectangle 19"/>
          <p:cNvSpPr>
            <a:spLocks/>
          </p:cNvSpPr>
          <p:nvPr/>
        </p:nvSpPr>
        <p:spPr bwMode="auto">
          <a:xfrm>
            <a:off x="2524870" y="3804047"/>
            <a:ext cx="353216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Hough Transform</a:t>
            </a:r>
          </a:p>
          <a:p>
            <a:r>
              <a:rPr lang="en-US" sz="2800" dirty="0">
                <a:solidFill>
                  <a:srgbClr val="4D4D4D"/>
                </a:solidFill>
                <a:latin typeface="Myriad Pro Semibold It" charset="0"/>
                <a:ea typeface="ＭＳ Ｐゴシック" charset="0"/>
                <a:cs typeface="Myriad Pro Semibold It" charset="0"/>
                <a:sym typeface="Myriad Pro Semibold It" charset="0"/>
              </a:rPr>
              <a:t>Riemann Track Finder</a:t>
            </a:r>
          </a:p>
          <a:p>
            <a:r>
              <a:rPr lang="en-US" sz="2800" dirty="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Triplet Finder</a:t>
            </a:r>
          </a:p>
        </p:txBody>
      </p:sp>
    </p:spTree>
    <p:extLst>
      <p:ext uri="{BB962C8B-B14F-4D97-AF65-F5344CB8AC3E}">
        <p14:creationId xmlns:p14="http://schemas.microsoft.com/office/powerpoint/2010/main" val="418235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07219" y="4089797"/>
            <a:ext cx="8277820" cy="2303859"/>
            <a:chOff x="0" y="0"/>
            <a:chExt cx="7416" cy="2064"/>
          </a:xfrm>
        </p:grpSpPr>
        <p:sp>
          <p:nvSpPr>
            <p:cNvPr id="35841" name="Rectangle 1"/>
            <p:cNvSpPr>
              <a:spLocks/>
            </p:cNvSpPr>
            <p:nvPr/>
          </p:nvSpPr>
          <p:spPr bwMode="auto">
            <a:xfrm>
              <a:off x="0" y="0"/>
              <a:ext cx="7416" cy="2064"/>
            </a:xfrm>
            <a:prstGeom prst="rect">
              <a:avLst/>
            </a:prstGeom>
            <a:solidFill>
              <a:srgbClr val="81A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2" name="Rectangle 2"/>
            <p:cNvSpPr>
              <a:spLocks/>
            </p:cNvSpPr>
            <p:nvPr/>
          </p:nvSpPr>
          <p:spPr bwMode="auto">
            <a:xfrm>
              <a:off x="5552" y="232"/>
              <a:ext cx="1600" cy="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3" name="Rectangle 3"/>
            <p:cNvSpPr>
              <a:spLocks/>
            </p:cNvSpPr>
            <p:nvPr/>
          </p:nvSpPr>
          <p:spPr bwMode="auto">
            <a:xfrm>
              <a:off x="2912" y="232"/>
              <a:ext cx="1600" cy="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4" name="AutoShape 4"/>
            <p:cNvSpPr>
              <a:spLocks/>
            </p:cNvSpPr>
            <p:nvPr/>
          </p:nvSpPr>
          <p:spPr bwMode="auto">
            <a:xfrm>
              <a:off x="2220" y="848"/>
              <a:ext cx="320" cy="360"/>
            </a:xfrm>
            <a:prstGeom prst="rightArrow">
              <a:avLst>
                <a:gd name="adj1" fmla="val 65194"/>
                <a:gd name="adj2" fmla="val 39338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5" name="Rectangle 5"/>
            <p:cNvSpPr>
              <a:spLocks/>
            </p:cNvSpPr>
            <p:nvPr/>
          </p:nvSpPr>
          <p:spPr bwMode="auto">
            <a:xfrm>
              <a:off x="248" y="232"/>
              <a:ext cx="1600" cy="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6" name="AutoShape 6"/>
            <p:cNvSpPr>
              <a:spLocks/>
            </p:cNvSpPr>
            <p:nvPr/>
          </p:nvSpPr>
          <p:spPr bwMode="auto">
            <a:xfrm>
              <a:off x="4872" y="848"/>
              <a:ext cx="320" cy="360"/>
            </a:xfrm>
            <a:prstGeom prst="rightArrow">
              <a:avLst>
                <a:gd name="adj1" fmla="val 65194"/>
                <a:gd name="adj2" fmla="val 39338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848" name="Rectangle 8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9" name="Rectangle 9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0" name="Rectangle 10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1" name="Rectangle 11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2" name="Rectangle 12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3" name="Rectangle 13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5865" name="Rectangle 2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Riemann Track Finder — Method</a:t>
            </a:r>
          </a:p>
        </p:txBody>
      </p:sp>
      <p:sp>
        <p:nvSpPr>
          <p:cNvPr id="35866" name="Rectangle 26"/>
          <p:cNvSpPr>
            <a:spLocks noChangeArrowheads="1"/>
          </p:cNvSpPr>
          <p:nvPr>
            <p:ph type="body" idx="1"/>
          </p:nvPr>
        </p:nvSpPr>
        <p:spPr>
          <a:xfrm>
            <a:off x="602754" y="1017985"/>
            <a:ext cx="8295680" cy="2875359"/>
          </a:xfrm>
          <a:ln/>
        </p:spPr>
        <p:txBody>
          <a:bodyPr/>
          <a:lstStyle/>
          <a:p>
            <a:r>
              <a:rPr lang="en-US" dirty="0">
                <a:latin typeface="Myriad Pro Semibold It" charset="0"/>
                <a:cs typeface="Myriad Pro Semibold It" charset="0"/>
                <a:sym typeface="Myriad Pro Semibold It" charset="0"/>
              </a:rPr>
              <a:t>Idea:</a:t>
            </a:r>
            <a:r>
              <a:rPr lang="en-US" dirty="0"/>
              <a:t> Don</a:t>
            </a:r>
            <a:r>
              <a:rPr lang="ja-JP" altLang="en-US" dirty="0">
                <a:latin typeface="Arial"/>
              </a:rPr>
              <a:t>‘</a:t>
            </a:r>
            <a:r>
              <a:rPr lang="en-US" dirty="0"/>
              <a:t>t fit lines </a:t>
            </a:r>
            <a:r>
              <a:rPr lang="en-US" dirty="0">
                <a:solidFill>
                  <a:srgbClr val="4D4D4D"/>
                </a:solidFill>
                <a:latin typeface="Myriad Pro It" charset="0"/>
                <a:cs typeface="Myriad Pro It" charset="0"/>
                <a:sym typeface="Myriad Pro It" charset="0"/>
              </a:rPr>
              <a:t>(in 2D)</a:t>
            </a:r>
            <a:r>
              <a:rPr lang="en-US" dirty="0"/>
              <a:t>, fit planes </a:t>
            </a:r>
            <a:r>
              <a:rPr lang="en-US" dirty="0">
                <a:solidFill>
                  <a:srgbClr val="4D4D4D"/>
                </a:solidFill>
                <a:latin typeface="Myriad Pro It" charset="0"/>
                <a:cs typeface="Myriad Pro It" charset="0"/>
                <a:sym typeface="Myriad Pro It" charset="0"/>
              </a:rPr>
              <a:t>(in 3D)</a:t>
            </a:r>
            <a:r>
              <a:rPr lang="en-US" dirty="0"/>
              <a:t>!</a:t>
            </a:r>
          </a:p>
          <a:p>
            <a:r>
              <a:rPr lang="en-US" dirty="0">
                <a:latin typeface="Myriad Pro Semibold" charset="0"/>
                <a:cs typeface="Myriad Pro Semibold" charset="0"/>
                <a:sym typeface="Myriad Pro Semibold" charset="0"/>
              </a:rPr>
              <a:t>Create seeds</a:t>
            </a:r>
            <a:endParaRPr lang="en-US" dirty="0"/>
          </a:p>
          <a:p>
            <a:pPr lvl="1"/>
            <a:r>
              <a:rPr lang="en-US" dirty="0"/>
              <a:t>All </a:t>
            </a:r>
            <a:r>
              <a:rPr lang="en-US" dirty="0">
                <a:solidFill>
                  <a:srgbClr val="063B56"/>
                </a:solidFill>
              </a:rPr>
              <a:t>possible</a:t>
            </a:r>
            <a:r>
              <a:rPr lang="en-US" dirty="0"/>
              <a:t> three hit combinations</a:t>
            </a:r>
          </a:p>
          <a:p>
            <a:r>
              <a:rPr lang="en-US" dirty="0">
                <a:latin typeface="Myriad Pro Semibold" charset="0"/>
                <a:cs typeface="Myriad Pro Semibold" charset="0"/>
                <a:sym typeface="Myriad Pro Semibold" charset="0"/>
              </a:rPr>
              <a:t>Grow</a:t>
            </a:r>
            <a:r>
              <a:rPr lang="en-US" dirty="0"/>
              <a:t> seeds to </a:t>
            </a:r>
            <a:r>
              <a:rPr lang="en-US" dirty="0">
                <a:latin typeface="Myriad Pro Semibold" charset="0"/>
                <a:cs typeface="Myriad Pro Semibold" charset="0"/>
                <a:sym typeface="Myriad Pro Semibold" charset="0"/>
              </a:rPr>
              <a:t>tracks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Myriad Pro It" charset="0"/>
                <a:cs typeface="Myriad Pro It" charset="0"/>
                <a:sym typeface="Myriad Pro It" charset="0"/>
              </a:rPr>
              <a:t>Continuously test next hit if it fits</a:t>
            </a:r>
            <a:endParaRPr lang="en-US" dirty="0"/>
          </a:p>
          <a:p>
            <a:pPr lvl="1"/>
            <a:r>
              <a:rPr lang="en-US" dirty="0"/>
              <a:t>Use mapping to Riemann </a:t>
            </a:r>
            <a:r>
              <a:rPr lang="en-US" dirty="0" err="1"/>
              <a:t>paraboloid</a:t>
            </a:r>
            <a:r>
              <a:rPr lang="en-US" dirty="0"/>
              <a:t> </a:t>
            </a:r>
            <a:r>
              <a:rPr lang="en-US" dirty="0">
                <a:solidFill>
                  <a:srgbClr val="676767"/>
                </a:solidFill>
                <a:latin typeface="Myriad Pro It" charset="0"/>
                <a:cs typeface="Myriad Pro It" charset="0"/>
                <a:sym typeface="Myriad Pro It" charset="0"/>
              </a:rPr>
              <a:t>(+ s-z fit, det. layer)</a:t>
            </a:r>
            <a:endParaRPr lang="en-US" dirty="0">
              <a:solidFill>
                <a:srgbClr val="676767"/>
              </a:solidFill>
              <a:latin typeface="Myriad Pro It" charset="0"/>
              <a:sym typeface="Myriad Pro It" charset="0"/>
            </a:endParaRPr>
          </a:p>
        </p:txBody>
      </p:sp>
      <p:grpSp>
        <p:nvGrpSpPr>
          <p:cNvPr id="35876" name="Group 36"/>
          <p:cNvGrpSpPr>
            <a:grpSpLocks/>
          </p:cNvGrpSpPr>
          <p:nvPr/>
        </p:nvGrpSpPr>
        <p:grpSpPr bwMode="auto">
          <a:xfrm>
            <a:off x="1294805" y="4897933"/>
            <a:ext cx="965523" cy="1120676"/>
            <a:chOff x="0" y="0"/>
            <a:chExt cx="865" cy="1004"/>
          </a:xfrm>
        </p:grpSpPr>
        <p:sp>
          <p:nvSpPr>
            <p:cNvPr id="35867" name="AutoShape 27"/>
            <p:cNvSpPr>
              <a:spLocks/>
            </p:cNvSpPr>
            <p:nvPr/>
          </p:nvSpPr>
          <p:spPr bwMode="auto">
            <a:xfrm rot="4200000">
              <a:off x="341" y="598"/>
              <a:ext cx="79" cy="133"/>
            </a:xfrm>
            <a:custGeom>
              <a:avLst/>
              <a:gdLst/>
              <a:ahLst/>
              <a:cxnLst/>
              <a:rect l="0" t="0" r="r" b="b"/>
              <a:pathLst>
                <a:path w="21319" h="21497">
                  <a:moveTo>
                    <a:pt x="0" y="0"/>
                  </a:moveTo>
                  <a:lnTo>
                    <a:pt x="21319" y="-103"/>
                  </a:lnTo>
                  <a:lnTo>
                    <a:pt x="21038" y="21394"/>
                  </a:lnTo>
                  <a:lnTo>
                    <a:pt x="-281" y="21497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ffectLst>
              <a:outerShdw blurRad="101600" dist="25399" dir="2700000" algn="ctr" rotWithShape="0">
                <a:srgbClr val="D0DCEB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 b="1">
                  <a:solidFill>
                    <a:srgbClr val="B73A2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x</a:t>
              </a:r>
            </a:p>
          </p:txBody>
        </p:sp>
        <p:sp>
          <p:nvSpPr>
            <p:cNvPr id="35868" name="AutoShape 28"/>
            <p:cNvSpPr>
              <a:spLocks/>
            </p:cNvSpPr>
            <p:nvPr/>
          </p:nvSpPr>
          <p:spPr bwMode="auto">
            <a:xfrm rot="5519999">
              <a:off x="405" y="722"/>
              <a:ext cx="80" cy="134"/>
            </a:xfrm>
            <a:custGeom>
              <a:avLst/>
              <a:gdLst/>
              <a:ahLst/>
              <a:cxnLst/>
              <a:rect l="0" t="0" r="r" b="b"/>
              <a:pathLst>
                <a:path w="21568" h="21589">
                  <a:moveTo>
                    <a:pt x="0" y="0"/>
                  </a:moveTo>
                  <a:lnTo>
                    <a:pt x="21568" y="11"/>
                  </a:lnTo>
                  <a:lnTo>
                    <a:pt x="21600" y="21600"/>
                  </a:lnTo>
                  <a:lnTo>
                    <a:pt x="32" y="21589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ffectLst>
              <a:outerShdw blurRad="101600" dist="25399" dir="2700000" algn="ctr" rotWithShape="0">
                <a:srgbClr val="D0DCEB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 b="1">
                  <a:solidFill>
                    <a:srgbClr val="B73A2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x</a:t>
              </a:r>
            </a:p>
          </p:txBody>
        </p:sp>
        <p:sp>
          <p:nvSpPr>
            <p:cNvPr id="35869" name="AutoShape 29"/>
            <p:cNvSpPr>
              <a:spLocks/>
            </p:cNvSpPr>
            <p:nvPr/>
          </p:nvSpPr>
          <p:spPr bwMode="auto">
            <a:xfrm rot="3060000">
              <a:off x="541" y="821"/>
              <a:ext cx="80" cy="133"/>
            </a:xfrm>
            <a:custGeom>
              <a:avLst/>
              <a:gdLst/>
              <a:ahLst/>
              <a:cxnLst/>
              <a:rect l="0" t="0" r="r" b="b"/>
              <a:pathLst>
                <a:path w="21178" h="21443">
                  <a:moveTo>
                    <a:pt x="0" y="0"/>
                  </a:moveTo>
                  <a:lnTo>
                    <a:pt x="21178" y="-157"/>
                  </a:lnTo>
                  <a:lnTo>
                    <a:pt x="20756" y="21286"/>
                  </a:lnTo>
                  <a:lnTo>
                    <a:pt x="-422" y="21443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ffectLst>
              <a:outerShdw blurRad="101600" dist="25399" dir="2700000" algn="ctr" rotWithShape="0">
                <a:srgbClr val="D0DCEB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 b="1">
                  <a:solidFill>
                    <a:srgbClr val="B73A2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x</a:t>
              </a:r>
            </a:p>
          </p:txBody>
        </p:sp>
        <p:sp>
          <p:nvSpPr>
            <p:cNvPr id="35870" name="Rectangle 30"/>
            <p:cNvSpPr>
              <a:spLocks/>
            </p:cNvSpPr>
            <p:nvPr/>
          </p:nvSpPr>
          <p:spPr bwMode="auto">
            <a:xfrm>
              <a:off x="779" y="540"/>
              <a:ext cx="86" cy="125"/>
            </a:xfrm>
            <a:prstGeom prst="rect">
              <a:avLst/>
            </a:prstGeom>
            <a:noFill/>
            <a:ln>
              <a:noFill/>
            </a:ln>
            <a:effectLst>
              <a:outerShdw blurRad="101600" dist="25399" dir="2700000" algn="ctr" rotWithShape="0">
                <a:srgbClr val="D0DCEB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solidFill>
                    <a:srgbClr val="0B0F16"/>
                  </a:solidFill>
                  <a:latin typeface="Myriad Pro Semibold" charset="0"/>
                  <a:ea typeface="ＭＳ Ｐゴシック" charset="0"/>
                  <a:cs typeface="Myriad Pro Semibold" charset="0"/>
                  <a:sym typeface="Myriad Pro Semibold" charset="0"/>
                </a:rPr>
                <a:t>x</a:t>
              </a:r>
            </a:p>
          </p:txBody>
        </p:sp>
        <p:sp>
          <p:nvSpPr>
            <p:cNvPr id="35871" name="Rectangle 31"/>
            <p:cNvSpPr>
              <a:spLocks/>
            </p:cNvSpPr>
            <p:nvPr/>
          </p:nvSpPr>
          <p:spPr bwMode="auto">
            <a:xfrm>
              <a:off x="43" y="878"/>
              <a:ext cx="87" cy="126"/>
            </a:xfrm>
            <a:prstGeom prst="rect">
              <a:avLst/>
            </a:prstGeom>
            <a:noFill/>
            <a:ln>
              <a:noFill/>
            </a:ln>
            <a:effectLst>
              <a:outerShdw blurRad="101600" dist="25399" dir="2700000" algn="ctr" rotWithShape="0">
                <a:srgbClr val="D0DCEB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solidFill>
                    <a:srgbClr val="0B0F16"/>
                  </a:solidFill>
                  <a:latin typeface="Myriad Pro Semibold" charset="0"/>
                  <a:ea typeface="ＭＳ Ｐゴシック" charset="0"/>
                  <a:cs typeface="Myriad Pro Semibold" charset="0"/>
                  <a:sym typeface="Myriad Pro Semibold" charset="0"/>
                </a:rPr>
                <a:t>y</a:t>
              </a:r>
            </a:p>
          </p:txBody>
        </p:sp>
        <p:sp>
          <p:nvSpPr>
            <p:cNvPr id="35872" name="Line 32"/>
            <p:cNvSpPr>
              <a:spLocks noChangeShapeType="1"/>
            </p:cNvSpPr>
            <p:nvPr/>
          </p:nvSpPr>
          <p:spPr bwMode="auto">
            <a:xfrm flipH="1">
              <a:off x="308" y="534"/>
              <a:ext cx="540" cy="0"/>
            </a:xfrm>
            <a:prstGeom prst="line">
              <a:avLst/>
            </a:prstGeom>
            <a:noFill/>
            <a:ln w="38100" cap="flat">
              <a:solidFill>
                <a:srgbClr val="0C1017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101600" dist="25399" dir="2700000" algn="ctr" rotWithShape="0">
                <a:srgbClr val="D1D4EA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3" name="Line 33"/>
            <p:cNvSpPr>
              <a:spLocks noChangeShapeType="1"/>
            </p:cNvSpPr>
            <p:nvPr/>
          </p:nvSpPr>
          <p:spPr bwMode="auto">
            <a:xfrm rot="10800000" flipH="1">
              <a:off x="0" y="528"/>
              <a:ext cx="318" cy="379"/>
            </a:xfrm>
            <a:prstGeom prst="line">
              <a:avLst/>
            </a:prstGeom>
            <a:noFill/>
            <a:ln w="38100" cap="flat">
              <a:solidFill>
                <a:srgbClr val="0C1017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101600" dist="25399" dir="2700000" algn="ctr" rotWithShape="0">
                <a:srgbClr val="D1D4EA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4" name="Line 34"/>
            <p:cNvSpPr>
              <a:spLocks noChangeShapeType="1"/>
            </p:cNvSpPr>
            <p:nvPr/>
          </p:nvSpPr>
          <p:spPr bwMode="auto">
            <a:xfrm>
              <a:off x="312" y="0"/>
              <a:ext cx="0" cy="538"/>
            </a:xfrm>
            <a:prstGeom prst="line">
              <a:avLst/>
            </a:prstGeom>
            <a:noFill/>
            <a:ln w="38100" cap="flat">
              <a:solidFill>
                <a:srgbClr val="0C1017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101600" dist="25399" dir="2700000" algn="ctr" rotWithShape="0">
                <a:srgbClr val="D1D4EA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5" name="Rectangle 35"/>
            <p:cNvSpPr>
              <a:spLocks/>
            </p:cNvSpPr>
            <p:nvPr/>
          </p:nvSpPr>
          <p:spPr bwMode="auto">
            <a:xfrm>
              <a:off x="214" y="21"/>
              <a:ext cx="104" cy="126"/>
            </a:xfrm>
            <a:prstGeom prst="rect">
              <a:avLst/>
            </a:prstGeom>
            <a:noFill/>
            <a:ln>
              <a:noFill/>
            </a:ln>
            <a:effectLst>
              <a:outerShdw blurRad="101600" dist="25399" dir="2700000" algn="ctr" rotWithShape="0">
                <a:srgbClr val="D0DCEB">
                  <a:alpha val="5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solidFill>
                    <a:srgbClr val="0B0F16"/>
                  </a:solidFill>
                  <a:latin typeface="Myriad Pro Semibold" charset="0"/>
                  <a:ea typeface="ＭＳ Ｐゴシック" charset="0"/>
                  <a:cs typeface="Myriad Pro Semibold" charset="0"/>
                  <a:sym typeface="Myriad Pro Semibold" charset="0"/>
                </a:rPr>
                <a:t>z</a:t>
              </a:r>
              <a:r>
                <a:rPr lang="ja-JP" altLang="en-US" sz="800">
                  <a:solidFill>
                    <a:srgbClr val="0B0F16"/>
                  </a:solidFill>
                  <a:latin typeface="Arial"/>
                  <a:ea typeface="ＭＳ Ｐゴシック" charset="0"/>
                  <a:cs typeface="Myriad Pro Semibold" charset="0"/>
                  <a:sym typeface="Myriad Pro Semibold" charset="0"/>
                </a:rPr>
                <a:t>‘</a:t>
              </a:r>
              <a:endParaRPr lang="en-US" sz="800">
                <a:solidFill>
                  <a:srgbClr val="0B0F16"/>
                </a:solidFill>
                <a:latin typeface="Myriad Pro Semibold" charset="0"/>
                <a:ea typeface="ＭＳ Ｐゴシック" charset="0"/>
                <a:cs typeface="Myriad Pro Semibold" charset="0"/>
                <a:sym typeface="Myriad Pro Semibold" charset="0"/>
              </a:endParaRPr>
            </a:p>
          </p:txBody>
        </p:sp>
      </p:grpSp>
      <p:grpSp>
        <p:nvGrpSpPr>
          <p:cNvPr id="35890" name="Group 50"/>
          <p:cNvGrpSpPr>
            <a:grpSpLocks/>
          </p:cNvGrpSpPr>
          <p:nvPr/>
        </p:nvGrpSpPr>
        <p:grpSpPr bwMode="auto">
          <a:xfrm>
            <a:off x="7187283" y="4727154"/>
            <a:ext cx="1153046" cy="1295921"/>
            <a:chOff x="0" y="0"/>
            <a:chExt cx="1033" cy="1161"/>
          </a:xfrm>
        </p:grpSpPr>
        <p:sp>
          <p:nvSpPr>
            <p:cNvPr id="35877" name="Freeform 37"/>
            <p:cNvSpPr>
              <a:spLocks/>
            </p:cNvSpPr>
            <p:nvPr/>
          </p:nvSpPr>
          <p:spPr bwMode="auto">
            <a:xfrm rot="5400000">
              <a:off x="343" y="725"/>
              <a:ext cx="359" cy="357"/>
            </a:xfrm>
            <a:custGeom>
              <a:avLst/>
              <a:gdLst>
                <a:gd name="T0" fmla="*/ 0 w 20235"/>
                <a:gd name="T1" fmla="*/ 20565 h 20604"/>
                <a:gd name="T2" fmla="*/ 14408 w 20235"/>
                <a:gd name="T3" fmla="*/ 12959 h 20604"/>
                <a:gd name="T4" fmla="*/ 20106 w 20235"/>
                <a:gd name="T5" fmla="*/ 0 h 20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35" h="20604">
                  <a:moveTo>
                    <a:pt x="0" y="20565"/>
                  </a:moveTo>
                  <a:cubicBezTo>
                    <a:pt x="0" y="20565"/>
                    <a:pt x="3732" y="21600"/>
                    <a:pt x="14408" y="12959"/>
                  </a:cubicBezTo>
                  <a:cubicBezTo>
                    <a:pt x="21600" y="4583"/>
                    <a:pt x="20106" y="0"/>
                    <a:pt x="20106" y="0"/>
                  </a:cubicBezTo>
                </a:path>
              </a:pathLst>
            </a:custGeom>
            <a:noFill/>
            <a:ln w="38100" cap="flat">
              <a:solidFill>
                <a:srgbClr val="AD8A63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85" name="Group 45"/>
            <p:cNvGrpSpPr>
              <a:grpSpLocks/>
            </p:cNvGrpSpPr>
            <p:nvPr/>
          </p:nvGrpSpPr>
          <p:grpSpPr bwMode="auto">
            <a:xfrm>
              <a:off x="0" y="628"/>
              <a:ext cx="867" cy="533"/>
              <a:chOff x="0" y="0"/>
              <a:chExt cx="867" cy="533"/>
            </a:xfrm>
          </p:grpSpPr>
          <p:sp>
            <p:nvSpPr>
              <p:cNvPr id="35878" name="Rectangle 38"/>
              <p:cNvSpPr>
                <a:spLocks/>
              </p:cNvSpPr>
              <p:nvPr/>
            </p:nvSpPr>
            <p:spPr bwMode="auto">
              <a:xfrm>
                <a:off x="781" y="68"/>
                <a:ext cx="86" cy="1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>
                    <a:solidFill>
                      <a:srgbClr val="0B0F16"/>
                    </a:solidFill>
                    <a:latin typeface="Myriad Pro Semibold" charset="0"/>
                    <a:ea typeface="ＭＳ Ｐゴシック" charset="0"/>
                    <a:cs typeface="Myriad Pro Semibold" charset="0"/>
                    <a:sym typeface="Myriad Pro Semibold" charset="0"/>
                  </a:rPr>
                  <a:t>x</a:t>
                </a:r>
              </a:p>
            </p:txBody>
          </p:sp>
          <p:sp>
            <p:nvSpPr>
              <p:cNvPr id="35879" name="AutoShape 39"/>
              <p:cNvSpPr>
                <a:spLocks/>
              </p:cNvSpPr>
              <p:nvPr/>
            </p:nvSpPr>
            <p:spPr bwMode="auto">
              <a:xfrm rot="3060000">
                <a:off x="542" y="350"/>
                <a:ext cx="80" cy="132"/>
              </a:xfrm>
              <a:custGeom>
                <a:avLst/>
                <a:gdLst/>
                <a:ahLst/>
                <a:cxnLst/>
                <a:rect l="0" t="0" r="r" b="b"/>
                <a:pathLst>
                  <a:path w="21178" h="21443">
                    <a:moveTo>
                      <a:pt x="0" y="0"/>
                    </a:moveTo>
                    <a:lnTo>
                      <a:pt x="21178" y="-157"/>
                    </a:lnTo>
                    <a:lnTo>
                      <a:pt x="20756" y="21286"/>
                    </a:lnTo>
                    <a:lnTo>
                      <a:pt x="-422" y="21443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 b="1">
                    <a:solidFill>
                      <a:srgbClr val="B73A2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x</a:t>
                </a:r>
              </a:p>
            </p:txBody>
          </p:sp>
          <p:sp>
            <p:nvSpPr>
              <p:cNvPr id="35880" name="Line 40"/>
              <p:cNvSpPr>
                <a:spLocks noChangeShapeType="1"/>
              </p:cNvSpPr>
              <p:nvPr/>
            </p:nvSpPr>
            <p:spPr bwMode="auto">
              <a:xfrm rot="10800000" flipH="1">
                <a:off x="0" y="57"/>
                <a:ext cx="318" cy="379"/>
              </a:xfrm>
              <a:prstGeom prst="line">
                <a:avLst/>
              </a:prstGeom>
              <a:noFill/>
              <a:ln w="38100" cap="flat">
                <a:solidFill>
                  <a:srgbClr val="0C1017"/>
                </a:solidFill>
                <a:prstDash val="solid"/>
                <a:miter lim="800000"/>
                <a:headEnd type="stealth" w="med" len="med"/>
                <a:tailEnd type="none" w="med" len="med"/>
              </a:ln>
              <a:effectLst>
                <a:outerShdw blurRad="1016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1" name="AutoShape 41"/>
              <p:cNvSpPr>
                <a:spLocks/>
              </p:cNvSpPr>
              <p:nvPr/>
            </p:nvSpPr>
            <p:spPr bwMode="auto">
              <a:xfrm rot="5519999">
                <a:off x="405" y="251"/>
                <a:ext cx="7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21568" h="21589">
                    <a:moveTo>
                      <a:pt x="0" y="0"/>
                    </a:moveTo>
                    <a:lnTo>
                      <a:pt x="21568" y="11"/>
                    </a:lnTo>
                    <a:lnTo>
                      <a:pt x="21600" y="21600"/>
                    </a:lnTo>
                    <a:lnTo>
                      <a:pt x="32" y="21589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 b="1">
                    <a:solidFill>
                      <a:srgbClr val="B73A2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x</a:t>
                </a:r>
              </a:p>
            </p:txBody>
          </p:sp>
          <p:sp>
            <p:nvSpPr>
              <p:cNvPr id="35882" name="Rectangle 42"/>
              <p:cNvSpPr>
                <a:spLocks/>
              </p:cNvSpPr>
              <p:nvPr/>
            </p:nvSpPr>
            <p:spPr bwMode="auto">
              <a:xfrm>
                <a:off x="44" y="408"/>
                <a:ext cx="86" cy="1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>
                    <a:solidFill>
                      <a:srgbClr val="0B0F16"/>
                    </a:solidFill>
                    <a:latin typeface="Myriad Pro Semibold" charset="0"/>
                    <a:ea typeface="ＭＳ Ｐゴシック" charset="0"/>
                    <a:cs typeface="Myriad Pro Semibold" charset="0"/>
                    <a:sym typeface="Myriad Pro Semibold" charset="0"/>
                  </a:rPr>
                  <a:t>y</a:t>
                </a:r>
              </a:p>
            </p:txBody>
          </p:sp>
          <p:sp>
            <p:nvSpPr>
              <p:cNvPr id="35883" name="Line 43"/>
              <p:cNvSpPr>
                <a:spLocks noChangeShapeType="1"/>
              </p:cNvSpPr>
              <p:nvPr/>
            </p:nvSpPr>
            <p:spPr bwMode="auto">
              <a:xfrm flipH="1">
                <a:off x="308" y="64"/>
                <a:ext cx="541" cy="0"/>
              </a:xfrm>
              <a:prstGeom prst="line">
                <a:avLst/>
              </a:prstGeom>
              <a:noFill/>
              <a:ln w="38100" cap="flat">
                <a:solidFill>
                  <a:srgbClr val="0C1017"/>
                </a:solidFill>
                <a:prstDash val="solid"/>
                <a:miter lim="800000"/>
                <a:headEnd type="stealth" w="med" len="med"/>
                <a:tailEnd type="none" w="med" len="med"/>
              </a:ln>
              <a:effectLst>
                <a:outerShdw blurRad="1016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4" name="AutoShape 44"/>
              <p:cNvSpPr>
                <a:spLocks/>
              </p:cNvSpPr>
              <p:nvPr/>
            </p:nvSpPr>
            <p:spPr bwMode="auto">
              <a:xfrm rot="4200000">
                <a:off x="341" y="129"/>
                <a:ext cx="7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21319" h="21497">
                    <a:moveTo>
                      <a:pt x="0" y="0"/>
                    </a:moveTo>
                    <a:lnTo>
                      <a:pt x="21319" y="-103"/>
                    </a:lnTo>
                    <a:lnTo>
                      <a:pt x="21038" y="21394"/>
                    </a:lnTo>
                    <a:lnTo>
                      <a:pt x="-281" y="21497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 b="1">
                    <a:solidFill>
                      <a:srgbClr val="B73A2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x</a:t>
                </a:r>
              </a:p>
            </p:txBody>
          </p:sp>
        </p:grpSp>
        <p:grpSp>
          <p:nvGrpSpPr>
            <p:cNvPr id="35888" name="Group 48"/>
            <p:cNvGrpSpPr>
              <a:grpSpLocks/>
            </p:cNvGrpSpPr>
            <p:nvPr/>
          </p:nvGrpSpPr>
          <p:grpSpPr bwMode="auto">
            <a:xfrm>
              <a:off x="192" y="0"/>
              <a:ext cx="841" cy="764"/>
              <a:chOff x="0" y="0"/>
              <a:chExt cx="841" cy="764"/>
            </a:xfrm>
          </p:grpSpPr>
          <p:sp>
            <p:nvSpPr>
              <p:cNvPr id="35886" name="Freeform 46"/>
              <p:cNvSpPr>
                <a:spLocks/>
              </p:cNvSpPr>
              <p:nvPr/>
            </p:nvSpPr>
            <p:spPr bwMode="auto">
              <a:xfrm>
                <a:off x="0" y="0"/>
                <a:ext cx="841" cy="764"/>
              </a:xfrm>
              <a:custGeom>
                <a:avLst/>
                <a:gdLst>
                  <a:gd name="T0" fmla="*/ 0 w 21600"/>
                  <a:gd name="T1" fmla="*/ 11987 h 21600"/>
                  <a:gd name="T2" fmla="*/ 5760 w 21600"/>
                  <a:gd name="T3" fmla="*/ 113 h 21600"/>
                  <a:gd name="T4" fmla="*/ 21600 w 21600"/>
                  <a:gd name="T5" fmla="*/ 0 h 21600"/>
                  <a:gd name="T6" fmla="*/ 12754 w 21600"/>
                  <a:gd name="T7" fmla="*/ 4184 h 21600"/>
                  <a:gd name="T8" fmla="*/ 9257 w 21600"/>
                  <a:gd name="T9" fmla="*/ 7012 h 21600"/>
                  <a:gd name="T10" fmla="*/ 9257 w 21600"/>
                  <a:gd name="T11" fmla="*/ 8255 h 21600"/>
                  <a:gd name="T12" fmla="*/ 9771 w 21600"/>
                  <a:gd name="T13" fmla="*/ 10857 h 21600"/>
                  <a:gd name="T14" fmla="*/ 9771 w 21600"/>
                  <a:gd name="T15" fmla="*/ 11987 h 21600"/>
                  <a:gd name="T16" fmla="*/ 9771 w 21600"/>
                  <a:gd name="T17" fmla="*/ 13797 h 21600"/>
                  <a:gd name="T18" fmla="*/ 12034 w 21600"/>
                  <a:gd name="T19" fmla="*/ 21600 h 21600"/>
                  <a:gd name="T20" fmla="*/ 0 w 21600"/>
                  <a:gd name="T21" fmla="*/ 11987 h 21600"/>
                  <a:gd name="T22" fmla="*/ 0 w 21600"/>
                  <a:gd name="T23" fmla="*/ 119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600" h="21600">
                    <a:moveTo>
                      <a:pt x="0" y="11987"/>
                    </a:moveTo>
                    <a:lnTo>
                      <a:pt x="5760" y="113"/>
                    </a:lnTo>
                    <a:lnTo>
                      <a:pt x="21600" y="0"/>
                    </a:lnTo>
                    <a:lnTo>
                      <a:pt x="12754" y="4184"/>
                    </a:lnTo>
                    <a:lnTo>
                      <a:pt x="9257" y="7012"/>
                    </a:lnTo>
                    <a:lnTo>
                      <a:pt x="9257" y="8255"/>
                    </a:lnTo>
                    <a:lnTo>
                      <a:pt x="9771" y="10857"/>
                    </a:lnTo>
                    <a:lnTo>
                      <a:pt x="9771" y="11987"/>
                    </a:lnTo>
                    <a:lnTo>
                      <a:pt x="9771" y="13797"/>
                    </a:lnTo>
                    <a:lnTo>
                      <a:pt x="12034" y="21600"/>
                    </a:lnTo>
                    <a:lnTo>
                      <a:pt x="0" y="11987"/>
                    </a:lnTo>
                    <a:close/>
                    <a:moveTo>
                      <a:pt x="0" y="11987"/>
                    </a:moveTo>
                  </a:path>
                </a:pathLst>
              </a:custGeom>
              <a:solidFill>
                <a:srgbClr val="C699D4">
                  <a:alpha val="51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cap="flat">
                    <a:solidFill>
                      <a:schemeClr val="tx1">
                        <a:alpha val="51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7" name="Freeform 47"/>
              <p:cNvSpPr>
                <a:spLocks/>
              </p:cNvSpPr>
              <p:nvPr/>
            </p:nvSpPr>
            <p:spPr bwMode="auto">
              <a:xfrm>
                <a:off x="160" y="0"/>
                <a:ext cx="681" cy="764"/>
              </a:xfrm>
              <a:custGeom>
                <a:avLst/>
                <a:gdLst>
                  <a:gd name="T0" fmla="*/ 8630 w 21600"/>
                  <a:gd name="T1" fmla="*/ 113 h 21600"/>
                  <a:gd name="T2" fmla="*/ 6141 w 21600"/>
                  <a:gd name="T3" fmla="*/ 2982 h 21600"/>
                  <a:gd name="T4" fmla="*/ 3346 w 21600"/>
                  <a:gd name="T5" fmla="*/ 7123 h 21600"/>
                  <a:gd name="T6" fmla="*/ 1529 w 21600"/>
                  <a:gd name="T7" fmla="*/ 10335 h 21600"/>
                  <a:gd name="T8" fmla="*/ 581 w 21600"/>
                  <a:gd name="T9" fmla="*/ 12322 h 21600"/>
                  <a:gd name="T10" fmla="*/ 0 w 21600"/>
                  <a:gd name="T11" fmla="*/ 15211 h 21600"/>
                  <a:gd name="T12" fmla="*/ 9647 w 21600"/>
                  <a:gd name="T13" fmla="*/ 21600 h 21600"/>
                  <a:gd name="T14" fmla="*/ 21600 w 21600"/>
                  <a:gd name="T15" fmla="*/ 0 h 21600"/>
                  <a:gd name="T16" fmla="*/ 8630 w 21600"/>
                  <a:gd name="T17" fmla="*/ 113 h 21600"/>
                  <a:gd name="T18" fmla="*/ 8630 w 21600"/>
                  <a:gd name="T19" fmla="*/ 11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8630" y="113"/>
                    </a:moveTo>
                    <a:cubicBezTo>
                      <a:pt x="8630" y="113"/>
                      <a:pt x="6935" y="1961"/>
                      <a:pt x="6141" y="2982"/>
                    </a:cubicBezTo>
                    <a:cubicBezTo>
                      <a:pt x="5422" y="3906"/>
                      <a:pt x="4750" y="4787"/>
                      <a:pt x="3346" y="7123"/>
                    </a:cubicBezTo>
                    <a:cubicBezTo>
                      <a:pt x="2870" y="7914"/>
                      <a:pt x="2016" y="8915"/>
                      <a:pt x="1529" y="10335"/>
                    </a:cubicBezTo>
                    <a:cubicBezTo>
                      <a:pt x="1161" y="11409"/>
                      <a:pt x="989" y="11447"/>
                      <a:pt x="581" y="12322"/>
                    </a:cubicBezTo>
                    <a:cubicBezTo>
                      <a:pt x="316" y="12889"/>
                      <a:pt x="0" y="15211"/>
                      <a:pt x="0" y="15211"/>
                    </a:cubicBezTo>
                    <a:lnTo>
                      <a:pt x="9647" y="21600"/>
                    </a:lnTo>
                    <a:lnTo>
                      <a:pt x="21600" y="0"/>
                    </a:lnTo>
                    <a:lnTo>
                      <a:pt x="8630" y="113"/>
                    </a:lnTo>
                    <a:close/>
                    <a:moveTo>
                      <a:pt x="8630" y="113"/>
                    </a:moveTo>
                  </a:path>
                </a:pathLst>
              </a:custGeom>
              <a:gradFill rotWithShape="0">
                <a:gsLst>
                  <a:gs pos="0">
                    <a:srgbClr val="D6A8E7"/>
                  </a:gs>
                  <a:gs pos="100000">
                    <a:srgbClr val="604C69"/>
                  </a:gs>
                </a:gsLst>
                <a:lin ang="78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5889" name="Freeform 49"/>
            <p:cNvSpPr>
              <a:spLocks/>
            </p:cNvSpPr>
            <p:nvPr/>
          </p:nvSpPr>
          <p:spPr bwMode="auto">
            <a:xfrm>
              <a:off x="244" y="356"/>
              <a:ext cx="252" cy="628"/>
            </a:xfrm>
            <a:custGeom>
              <a:avLst/>
              <a:gdLst>
                <a:gd name="T0" fmla="+- 0 21600 663"/>
                <a:gd name="T1" fmla="*/ T0 w 20937"/>
                <a:gd name="T2" fmla="*/ 21600 h 21600"/>
                <a:gd name="T3" fmla="+- 0 688 663"/>
                <a:gd name="T4" fmla="*/ T3 w 20937"/>
                <a:gd name="T5" fmla="*/ 10499 h 21600"/>
                <a:gd name="T6" fmla="+- 0 13764 663"/>
                <a:gd name="T7" fmla="*/ T6 w 20937"/>
                <a:gd name="T8" fmla="*/ 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</a:cxnLst>
              <a:rect l="0" t="0" r="r" b="b"/>
              <a:pathLst>
                <a:path w="20937" h="21600">
                  <a:moveTo>
                    <a:pt x="20937" y="21600"/>
                  </a:moveTo>
                  <a:cubicBezTo>
                    <a:pt x="20937" y="21600"/>
                    <a:pt x="714" y="18844"/>
                    <a:pt x="25" y="10499"/>
                  </a:cubicBezTo>
                  <a:cubicBezTo>
                    <a:pt x="-663" y="2154"/>
                    <a:pt x="13101" y="0"/>
                    <a:pt x="13101" y="0"/>
                  </a:cubicBezTo>
                </a:path>
              </a:pathLst>
            </a:custGeom>
            <a:noFill/>
            <a:ln w="76200" cap="flat">
              <a:solidFill>
                <a:srgbClr val="68854E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5924" name="Group 84"/>
          <p:cNvGrpSpPr>
            <a:grpSpLocks/>
          </p:cNvGrpSpPr>
          <p:nvPr/>
        </p:nvGrpSpPr>
        <p:grpSpPr bwMode="auto">
          <a:xfrm>
            <a:off x="4060776" y="4433590"/>
            <a:ext cx="1395264" cy="1602879"/>
            <a:chOff x="0" y="0"/>
            <a:chExt cx="1249" cy="1435"/>
          </a:xfrm>
        </p:grpSpPr>
        <p:grpSp>
          <p:nvGrpSpPr>
            <p:cNvPr id="35898" name="Group 58"/>
            <p:cNvGrpSpPr>
              <a:grpSpLocks/>
            </p:cNvGrpSpPr>
            <p:nvPr/>
          </p:nvGrpSpPr>
          <p:grpSpPr bwMode="auto">
            <a:xfrm>
              <a:off x="216" y="902"/>
              <a:ext cx="867" cy="533"/>
              <a:chOff x="0" y="0"/>
              <a:chExt cx="867" cy="533"/>
            </a:xfrm>
          </p:grpSpPr>
          <p:sp>
            <p:nvSpPr>
              <p:cNvPr id="35891" name="Rectangle 51"/>
              <p:cNvSpPr>
                <a:spLocks/>
              </p:cNvSpPr>
              <p:nvPr/>
            </p:nvSpPr>
            <p:spPr bwMode="auto">
              <a:xfrm>
                <a:off x="781" y="68"/>
                <a:ext cx="86" cy="1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>
                    <a:solidFill>
                      <a:srgbClr val="0B0F16"/>
                    </a:solidFill>
                    <a:latin typeface="Myriad Pro Semibold" charset="0"/>
                    <a:ea typeface="ＭＳ Ｐゴシック" charset="0"/>
                    <a:cs typeface="Myriad Pro Semibold" charset="0"/>
                    <a:sym typeface="Myriad Pro Semibold" charset="0"/>
                  </a:rPr>
                  <a:t>x</a:t>
                </a:r>
              </a:p>
            </p:txBody>
          </p:sp>
          <p:sp>
            <p:nvSpPr>
              <p:cNvPr id="35892" name="AutoShape 52"/>
              <p:cNvSpPr>
                <a:spLocks/>
              </p:cNvSpPr>
              <p:nvPr/>
            </p:nvSpPr>
            <p:spPr bwMode="auto">
              <a:xfrm rot="3060000">
                <a:off x="542" y="350"/>
                <a:ext cx="80" cy="132"/>
              </a:xfrm>
              <a:custGeom>
                <a:avLst/>
                <a:gdLst/>
                <a:ahLst/>
                <a:cxnLst/>
                <a:rect l="0" t="0" r="r" b="b"/>
                <a:pathLst>
                  <a:path w="21178" h="21443">
                    <a:moveTo>
                      <a:pt x="0" y="0"/>
                    </a:moveTo>
                    <a:lnTo>
                      <a:pt x="21178" y="-157"/>
                    </a:lnTo>
                    <a:lnTo>
                      <a:pt x="20756" y="21286"/>
                    </a:lnTo>
                    <a:lnTo>
                      <a:pt x="-422" y="21443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 b="1">
                    <a:solidFill>
                      <a:srgbClr val="B73A2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x</a:t>
                </a:r>
              </a:p>
            </p:txBody>
          </p:sp>
          <p:sp>
            <p:nvSpPr>
              <p:cNvPr id="35893" name="Line 53"/>
              <p:cNvSpPr>
                <a:spLocks noChangeShapeType="1"/>
              </p:cNvSpPr>
              <p:nvPr/>
            </p:nvSpPr>
            <p:spPr bwMode="auto">
              <a:xfrm rot="10800000" flipH="1">
                <a:off x="0" y="57"/>
                <a:ext cx="318" cy="379"/>
              </a:xfrm>
              <a:prstGeom prst="line">
                <a:avLst/>
              </a:prstGeom>
              <a:noFill/>
              <a:ln w="38100" cap="flat">
                <a:solidFill>
                  <a:srgbClr val="0C1017"/>
                </a:solidFill>
                <a:prstDash val="solid"/>
                <a:miter lim="800000"/>
                <a:headEnd type="stealth" w="med" len="med"/>
                <a:tailEnd type="none" w="med" len="med"/>
              </a:ln>
              <a:effectLst>
                <a:outerShdw blurRad="1016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4" name="AutoShape 54"/>
              <p:cNvSpPr>
                <a:spLocks/>
              </p:cNvSpPr>
              <p:nvPr/>
            </p:nvSpPr>
            <p:spPr bwMode="auto">
              <a:xfrm rot="5519999">
                <a:off x="405" y="251"/>
                <a:ext cx="7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21568" h="21589">
                    <a:moveTo>
                      <a:pt x="0" y="0"/>
                    </a:moveTo>
                    <a:lnTo>
                      <a:pt x="21568" y="11"/>
                    </a:lnTo>
                    <a:lnTo>
                      <a:pt x="21600" y="21600"/>
                    </a:lnTo>
                    <a:lnTo>
                      <a:pt x="32" y="21589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 b="1">
                    <a:solidFill>
                      <a:srgbClr val="B73A2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x</a:t>
                </a:r>
              </a:p>
            </p:txBody>
          </p:sp>
          <p:sp>
            <p:nvSpPr>
              <p:cNvPr id="35895" name="Rectangle 55"/>
              <p:cNvSpPr>
                <a:spLocks/>
              </p:cNvSpPr>
              <p:nvPr/>
            </p:nvSpPr>
            <p:spPr bwMode="auto">
              <a:xfrm>
                <a:off x="44" y="408"/>
                <a:ext cx="86" cy="1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>
                    <a:solidFill>
                      <a:srgbClr val="0B0F16"/>
                    </a:solidFill>
                    <a:latin typeface="Myriad Pro Semibold" charset="0"/>
                    <a:ea typeface="ＭＳ Ｐゴシック" charset="0"/>
                    <a:cs typeface="Myriad Pro Semibold" charset="0"/>
                    <a:sym typeface="Myriad Pro Semibold" charset="0"/>
                  </a:rPr>
                  <a:t>y</a:t>
                </a:r>
              </a:p>
            </p:txBody>
          </p:sp>
          <p:sp>
            <p:nvSpPr>
              <p:cNvPr id="35896" name="Line 56"/>
              <p:cNvSpPr>
                <a:spLocks noChangeShapeType="1"/>
              </p:cNvSpPr>
              <p:nvPr/>
            </p:nvSpPr>
            <p:spPr bwMode="auto">
              <a:xfrm flipH="1">
                <a:off x="308" y="64"/>
                <a:ext cx="541" cy="0"/>
              </a:xfrm>
              <a:prstGeom prst="line">
                <a:avLst/>
              </a:prstGeom>
              <a:noFill/>
              <a:ln w="38100" cap="flat">
                <a:solidFill>
                  <a:srgbClr val="0C1017"/>
                </a:solidFill>
                <a:prstDash val="solid"/>
                <a:miter lim="800000"/>
                <a:headEnd type="stealth" w="med" len="med"/>
                <a:tailEnd type="none" w="med" len="med"/>
              </a:ln>
              <a:effectLst>
                <a:outerShdw blurRad="1016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7" name="AutoShape 57"/>
              <p:cNvSpPr>
                <a:spLocks/>
              </p:cNvSpPr>
              <p:nvPr/>
            </p:nvSpPr>
            <p:spPr bwMode="auto">
              <a:xfrm rot="4200000">
                <a:off x="341" y="129"/>
                <a:ext cx="7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21319" h="21497">
                    <a:moveTo>
                      <a:pt x="0" y="0"/>
                    </a:moveTo>
                    <a:lnTo>
                      <a:pt x="21319" y="-103"/>
                    </a:lnTo>
                    <a:lnTo>
                      <a:pt x="21038" y="21394"/>
                    </a:lnTo>
                    <a:lnTo>
                      <a:pt x="-281" y="21497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ffectLst>
                <a:outerShdw blurRad="101600" dist="25399" dir="2700000" algn="ctr" rotWithShape="0">
                  <a:srgbClr val="D0DCEB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800" b="1">
                    <a:solidFill>
                      <a:srgbClr val="B73A2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x</a:t>
                </a:r>
              </a:p>
            </p:txBody>
          </p:sp>
        </p:grpSp>
        <p:grpSp>
          <p:nvGrpSpPr>
            <p:cNvPr id="35912" name="Group 72"/>
            <p:cNvGrpSpPr>
              <a:grpSpLocks/>
            </p:cNvGrpSpPr>
            <p:nvPr/>
          </p:nvGrpSpPr>
          <p:grpSpPr bwMode="auto">
            <a:xfrm>
              <a:off x="0" y="0"/>
              <a:ext cx="1069" cy="964"/>
              <a:chOff x="0" y="0"/>
              <a:chExt cx="1069" cy="964"/>
            </a:xfrm>
          </p:grpSpPr>
          <p:sp>
            <p:nvSpPr>
              <p:cNvPr id="35899" name="Freeform 59"/>
              <p:cNvSpPr>
                <a:spLocks/>
              </p:cNvSpPr>
              <p:nvPr/>
            </p:nvSpPr>
            <p:spPr bwMode="auto">
              <a:xfrm>
                <a:off x="0" y="95"/>
                <a:ext cx="1065" cy="863"/>
              </a:xfrm>
              <a:custGeom>
                <a:avLst/>
                <a:gdLst>
                  <a:gd name="T0" fmla="*/ 0 w 21600"/>
                  <a:gd name="T1" fmla="*/ 100 h 21600"/>
                  <a:gd name="T2" fmla="*/ 10962 w 21600"/>
                  <a:gd name="T3" fmla="*/ 2160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100"/>
                    </a:moveTo>
                    <a:cubicBezTo>
                      <a:pt x="0" y="100"/>
                      <a:pt x="2961" y="21600"/>
                      <a:pt x="10962" y="21600"/>
                    </a:cubicBezTo>
                    <a:cubicBezTo>
                      <a:pt x="18421" y="21600"/>
                      <a:pt x="21600" y="0"/>
                      <a:pt x="21600" y="0"/>
                    </a:cubicBezTo>
                  </a:path>
                </a:pathLst>
              </a:custGeom>
              <a:gradFill rotWithShape="0">
                <a:gsLst>
                  <a:gs pos="0">
                    <a:srgbClr val="B4B7F1"/>
                  </a:gs>
                  <a:gs pos="29288">
                    <a:srgbClr val="9C9ED1"/>
                  </a:gs>
                  <a:gs pos="100000">
                    <a:srgbClr val="8386B0"/>
                  </a:gs>
                </a:gsLst>
                <a:lin ang="1812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0" name="Oval 60"/>
              <p:cNvSpPr>
                <a:spLocks/>
              </p:cNvSpPr>
              <p:nvPr/>
            </p:nvSpPr>
            <p:spPr bwMode="auto">
              <a:xfrm>
                <a:off x="0" y="0"/>
                <a:ext cx="1069" cy="191"/>
              </a:xfrm>
              <a:prstGeom prst="ellipse">
                <a:avLst/>
              </a:prstGeom>
              <a:gradFill rotWithShape="0">
                <a:gsLst>
                  <a:gs pos="0">
                    <a:srgbClr val="363748"/>
                  </a:gs>
                  <a:gs pos="100000">
                    <a:srgbClr val="8586B6"/>
                  </a:gs>
                </a:gsLst>
                <a:path path="rect">
                  <a:fillToRect l="51897" t="92097" r="48103" b="7903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1" name="AutoShape 61"/>
              <p:cNvSpPr>
                <a:spLocks/>
              </p:cNvSpPr>
              <p:nvPr/>
            </p:nvSpPr>
            <p:spPr bwMode="auto">
              <a:xfrm rot="-32253">
                <a:off x="54" y="305"/>
                <a:ext cx="954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3623">
                    <a:moveTo>
                      <a:pt x="21600" y="4399"/>
                    </a:moveTo>
                    <a:cubicBezTo>
                      <a:pt x="16186" y="13138"/>
                      <a:pt x="11717" y="2160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9394E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2" name="AutoShape 62"/>
              <p:cNvSpPr>
                <a:spLocks/>
              </p:cNvSpPr>
              <p:nvPr/>
            </p:nvSpPr>
            <p:spPr bwMode="auto">
              <a:xfrm rot="-32253">
                <a:off x="109" y="497"/>
                <a:ext cx="837" cy="5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2322">
                    <a:moveTo>
                      <a:pt x="21600" y="1658"/>
                    </a:moveTo>
                    <a:cubicBezTo>
                      <a:pt x="15540" y="9925"/>
                      <a:pt x="10901" y="2160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9394E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3" name="AutoShape 63"/>
              <p:cNvSpPr>
                <a:spLocks/>
              </p:cNvSpPr>
              <p:nvPr/>
            </p:nvSpPr>
            <p:spPr bwMode="auto">
              <a:xfrm rot="-32253">
                <a:off x="192" y="669"/>
                <a:ext cx="681" cy="4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2322">
                    <a:moveTo>
                      <a:pt x="21600" y="1656"/>
                    </a:moveTo>
                    <a:cubicBezTo>
                      <a:pt x="15625" y="9924"/>
                      <a:pt x="10747" y="2160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9394E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4" name="AutoShape 64"/>
              <p:cNvSpPr>
                <a:spLocks/>
              </p:cNvSpPr>
              <p:nvPr/>
            </p:nvSpPr>
            <p:spPr bwMode="auto">
              <a:xfrm rot="-32253">
                <a:off x="302" y="830"/>
                <a:ext cx="461" cy="3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2322">
                    <a:moveTo>
                      <a:pt x="21600" y="1657"/>
                    </a:moveTo>
                    <a:cubicBezTo>
                      <a:pt x="15625" y="9924"/>
                      <a:pt x="10747" y="2160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9394E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5" name="Freeform 65"/>
              <p:cNvSpPr>
                <a:spLocks/>
              </p:cNvSpPr>
              <p:nvPr/>
            </p:nvSpPr>
            <p:spPr bwMode="auto">
              <a:xfrm>
                <a:off x="534" y="141"/>
                <a:ext cx="450" cy="817"/>
              </a:xfrm>
              <a:custGeom>
                <a:avLst/>
                <a:gdLst>
                  <a:gd name="T0" fmla="*/ 0 w 21600"/>
                  <a:gd name="T1" fmla="*/ 21600 h 21600"/>
                  <a:gd name="T2" fmla="*/ 21600 w 21600"/>
                  <a:gd name="T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8260" y="16847"/>
                      <a:pt x="21600" y="0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7374C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6" name="Freeform 66"/>
              <p:cNvSpPr>
                <a:spLocks/>
              </p:cNvSpPr>
              <p:nvPr/>
            </p:nvSpPr>
            <p:spPr bwMode="auto">
              <a:xfrm>
                <a:off x="528" y="191"/>
                <a:ext cx="270" cy="765"/>
              </a:xfrm>
              <a:custGeom>
                <a:avLst/>
                <a:gdLst>
                  <a:gd name="T0" fmla="*/ 0 w 21596"/>
                  <a:gd name="T1" fmla="*/ 21600 h 21600"/>
                  <a:gd name="T2" fmla="*/ 21596 w 21596"/>
                  <a:gd name="T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596" h="21600">
                    <a:moveTo>
                      <a:pt x="0" y="21600"/>
                    </a:moveTo>
                    <a:cubicBezTo>
                      <a:pt x="21600" y="12917"/>
                      <a:pt x="21596" y="0"/>
                      <a:pt x="21596" y="0"/>
                    </a:cubicBezTo>
                  </a:path>
                </a:pathLst>
              </a:custGeom>
              <a:noFill/>
              <a:ln w="12700" cap="flat">
                <a:solidFill>
                  <a:srgbClr val="37374C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7" name="Freeform 67"/>
              <p:cNvSpPr>
                <a:spLocks/>
              </p:cNvSpPr>
              <p:nvPr/>
            </p:nvSpPr>
            <p:spPr bwMode="auto">
              <a:xfrm>
                <a:off x="531" y="191"/>
                <a:ext cx="74" cy="770"/>
              </a:xfrm>
              <a:custGeom>
                <a:avLst/>
                <a:gdLst>
                  <a:gd name="T0" fmla="*/ 0 w 14488"/>
                  <a:gd name="T1" fmla="*/ 21600 h 21600"/>
                  <a:gd name="T2" fmla="*/ 12650 w 14488"/>
                  <a:gd name="T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88" h="21600">
                    <a:moveTo>
                      <a:pt x="0" y="21600"/>
                    </a:moveTo>
                    <a:cubicBezTo>
                      <a:pt x="21600" y="8615"/>
                      <a:pt x="12650" y="0"/>
                      <a:pt x="12650" y="0"/>
                    </a:cubicBezTo>
                  </a:path>
                </a:pathLst>
              </a:custGeom>
              <a:noFill/>
              <a:ln w="12700" cap="flat">
                <a:solidFill>
                  <a:srgbClr val="37374C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8" name="Freeform 68"/>
              <p:cNvSpPr>
                <a:spLocks/>
              </p:cNvSpPr>
              <p:nvPr/>
            </p:nvSpPr>
            <p:spPr bwMode="auto">
              <a:xfrm>
                <a:off x="406" y="185"/>
                <a:ext cx="119" cy="770"/>
              </a:xfrm>
              <a:custGeom>
                <a:avLst/>
                <a:gdLst>
                  <a:gd name="T0" fmla="*/ 21600 w 21600"/>
                  <a:gd name="T1" fmla="*/ 21600 h 21600"/>
                  <a:gd name="T2" fmla="*/ 0 w 21600"/>
                  <a:gd name="T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cubicBezTo>
                      <a:pt x="1951" y="953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7374C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9" name="Freeform 69"/>
              <p:cNvSpPr>
                <a:spLocks/>
              </p:cNvSpPr>
              <p:nvPr/>
            </p:nvSpPr>
            <p:spPr bwMode="auto">
              <a:xfrm>
                <a:off x="211" y="173"/>
                <a:ext cx="314" cy="782"/>
              </a:xfrm>
              <a:custGeom>
                <a:avLst/>
                <a:gdLst>
                  <a:gd name="T0" fmla="*/ 21600 w 21600"/>
                  <a:gd name="T1" fmla="*/ 21600 h 21600"/>
                  <a:gd name="T2" fmla="*/ 0 w 21600"/>
                  <a:gd name="T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cubicBezTo>
                      <a:pt x="3091" y="1366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7374C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0" name="Freeform 70"/>
              <p:cNvSpPr>
                <a:spLocks/>
              </p:cNvSpPr>
              <p:nvPr/>
            </p:nvSpPr>
            <p:spPr bwMode="auto">
              <a:xfrm>
                <a:off x="54" y="137"/>
                <a:ext cx="474" cy="827"/>
              </a:xfrm>
              <a:custGeom>
                <a:avLst/>
                <a:gdLst>
                  <a:gd name="T0" fmla="*/ 21600 w 21600"/>
                  <a:gd name="T1" fmla="*/ 21600 h 21600"/>
                  <a:gd name="T2" fmla="*/ 0 w 21600"/>
                  <a:gd name="T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cubicBezTo>
                      <a:pt x="5838" y="18136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37374C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1" name="AutoShape 71"/>
              <p:cNvSpPr>
                <a:spLocks/>
              </p:cNvSpPr>
              <p:nvPr/>
            </p:nvSpPr>
            <p:spPr bwMode="auto">
              <a:xfrm rot="-32253">
                <a:off x="294" y="171"/>
                <a:ext cx="506" cy="1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4569">
                    <a:moveTo>
                      <a:pt x="21600" y="14586"/>
                    </a:moveTo>
                    <a:cubicBezTo>
                      <a:pt x="8508" y="-1016"/>
                      <a:pt x="14686" y="-7014"/>
                      <a:pt x="0" y="11397"/>
                    </a:cubicBezTo>
                  </a:path>
                </a:pathLst>
              </a:custGeom>
              <a:noFill/>
              <a:ln w="12700" cap="flat">
                <a:solidFill>
                  <a:srgbClr val="ADB2EA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915" name="Group 75"/>
            <p:cNvGrpSpPr>
              <a:grpSpLocks/>
            </p:cNvGrpSpPr>
            <p:nvPr/>
          </p:nvGrpSpPr>
          <p:grpSpPr bwMode="auto">
            <a:xfrm>
              <a:off x="408" y="274"/>
              <a:ext cx="841" cy="764"/>
              <a:chOff x="0" y="0"/>
              <a:chExt cx="841" cy="764"/>
            </a:xfrm>
          </p:grpSpPr>
          <p:sp>
            <p:nvSpPr>
              <p:cNvPr id="35913" name="Freeform 73"/>
              <p:cNvSpPr>
                <a:spLocks/>
              </p:cNvSpPr>
              <p:nvPr/>
            </p:nvSpPr>
            <p:spPr bwMode="auto">
              <a:xfrm>
                <a:off x="0" y="0"/>
                <a:ext cx="841" cy="764"/>
              </a:xfrm>
              <a:custGeom>
                <a:avLst/>
                <a:gdLst>
                  <a:gd name="T0" fmla="*/ 0 w 21600"/>
                  <a:gd name="T1" fmla="*/ 11987 h 21600"/>
                  <a:gd name="T2" fmla="*/ 5760 w 21600"/>
                  <a:gd name="T3" fmla="*/ 113 h 21600"/>
                  <a:gd name="T4" fmla="*/ 21600 w 21600"/>
                  <a:gd name="T5" fmla="*/ 0 h 21600"/>
                  <a:gd name="T6" fmla="*/ 12754 w 21600"/>
                  <a:gd name="T7" fmla="*/ 4184 h 21600"/>
                  <a:gd name="T8" fmla="*/ 9257 w 21600"/>
                  <a:gd name="T9" fmla="*/ 7012 h 21600"/>
                  <a:gd name="T10" fmla="*/ 9257 w 21600"/>
                  <a:gd name="T11" fmla="*/ 8255 h 21600"/>
                  <a:gd name="T12" fmla="*/ 9771 w 21600"/>
                  <a:gd name="T13" fmla="*/ 10857 h 21600"/>
                  <a:gd name="T14" fmla="*/ 9771 w 21600"/>
                  <a:gd name="T15" fmla="*/ 11987 h 21600"/>
                  <a:gd name="T16" fmla="*/ 9771 w 21600"/>
                  <a:gd name="T17" fmla="*/ 13797 h 21600"/>
                  <a:gd name="T18" fmla="*/ 12034 w 21600"/>
                  <a:gd name="T19" fmla="*/ 21600 h 21600"/>
                  <a:gd name="T20" fmla="*/ 0 w 21600"/>
                  <a:gd name="T21" fmla="*/ 11987 h 21600"/>
                  <a:gd name="T22" fmla="*/ 0 w 21600"/>
                  <a:gd name="T23" fmla="*/ 119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600" h="21600">
                    <a:moveTo>
                      <a:pt x="0" y="11987"/>
                    </a:moveTo>
                    <a:lnTo>
                      <a:pt x="5760" y="113"/>
                    </a:lnTo>
                    <a:lnTo>
                      <a:pt x="21600" y="0"/>
                    </a:lnTo>
                    <a:lnTo>
                      <a:pt x="12754" y="4184"/>
                    </a:lnTo>
                    <a:lnTo>
                      <a:pt x="9257" y="7012"/>
                    </a:lnTo>
                    <a:lnTo>
                      <a:pt x="9257" y="8255"/>
                    </a:lnTo>
                    <a:lnTo>
                      <a:pt x="9771" y="10857"/>
                    </a:lnTo>
                    <a:lnTo>
                      <a:pt x="9771" y="11987"/>
                    </a:lnTo>
                    <a:lnTo>
                      <a:pt x="9771" y="13797"/>
                    </a:lnTo>
                    <a:lnTo>
                      <a:pt x="12034" y="21600"/>
                    </a:lnTo>
                    <a:lnTo>
                      <a:pt x="0" y="11987"/>
                    </a:lnTo>
                    <a:close/>
                    <a:moveTo>
                      <a:pt x="0" y="11987"/>
                    </a:moveTo>
                  </a:path>
                </a:pathLst>
              </a:custGeom>
              <a:solidFill>
                <a:srgbClr val="C699D4">
                  <a:alpha val="51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cap="flat">
                    <a:solidFill>
                      <a:schemeClr val="tx1">
                        <a:alpha val="51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4" name="Freeform 74"/>
              <p:cNvSpPr>
                <a:spLocks/>
              </p:cNvSpPr>
              <p:nvPr/>
            </p:nvSpPr>
            <p:spPr bwMode="auto">
              <a:xfrm>
                <a:off x="160" y="0"/>
                <a:ext cx="681" cy="764"/>
              </a:xfrm>
              <a:custGeom>
                <a:avLst/>
                <a:gdLst>
                  <a:gd name="T0" fmla="*/ 8630 w 21600"/>
                  <a:gd name="T1" fmla="*/ 113 h 21600"/>
                  <a:gd name="T2" fmla="*/ 6141 w 21600"/>
                  <a:gd name="T3" fmla="*/ 2982 h 21600"/>
                  <a:gd name="T4" fmla="*/ 3346 w 21600"/>
                  <a:gd name="T5" fmla="*/ 7123 h 21600"/>
                  <a:gd name="T6" fmla="*/ 1529 w 21600"/>
                  <a:gd name="T7" fmla="*/ 10335 h 21600"/>
                  <a:gd name="T8" fmla="*/ 581 w 21600"/>
                  <a:gd name="T9" fmla="*/ 12322 h 21600"/>
                  <a:gd name="T10" fmla="*/ 0 w 21600"/>
                  <a:gd name="T11" fmla="*/ 15211 h 21600"/>
                  <a:gd name="T12" fmla="*/ 9647 w 21600"/>
                  <a:gd name="T13" fmla="*/ 21600 h 21600"/>
                  <a:gd name="T14" fmla="*/ 21600 w 21600"/>
                  <a:gd name="T15" fmla="*/ 0 h 21600"/>
                  <a:gd name="T16" fmla="*/ 8630 w 21600"/>
                  <a:gd name="T17" fmla="*/ 113 h 21600"/>
                  <a:gd name="T18" fmla="*/ 8630 w 21600"/>
                  <a:gd name="T19" fmla="*/ 11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8630" y="113"/>
                    </a:moveTo>
                    <a:cubicBezTo>
                      <a:pt x="8630" y="113"/>
                      <a:pt x="6935" y="1961"/>
                      <a:pt x="6141" y="2982"/>
                    </a:cubicBezTo>
                    <a:cubicBezTo>
                      <a:pt x="5422" y="3906"/>
                      <a:pt x="4750" y="4787"/>
                      <a:pt x="3346" y="7123"/>
                    </a:cubicBezTo>
                    <a:cubicBezTo>
                      <a:pt x="2870" y="7914"/>
                      <a:pt x="2016" y="8915"/>
                      <a:pt x="1529" y="10335"/>
                    </a:cubicBezTo>
                    <a:cubicBezTo>
                      <a:pt x="1161" y="11409"/>
                      <a:pt x="989" y="11447"/>
                      <a:pt x="581" y="12322"/>
                    </a:cubicBezTo>
                    <a:cubicBezTo>
                      <a:pt x="316" y="12889"/>
                      <a:pt x="0" y="15211"/>
                      <a:pt x="0" y="15211"/>
                    </a:cubicBezTo>
                    <a:lnTo>
                      <a:pt x="9647" y="21600"/>
                    </a:lnTo>
                    <a:lnTo>
                      <a:pt x="21600" y="0"/>
                    </a:lnTo>
                    <a:lnTo>
                      <a:pt x="8630" y="113"/>
                    </a:lnTo>
                    <a:close/>
                    <a:moveTo>
                      <a:pt x="8630" y="113"/>
                    </a:moveTo>
                  </a:path>
                </a:pathLst>
              </a:custGeom>
              <a:gradFill rotWithShape="0">
                <a:gsLst>
                  <a:gs pos="0">
                    <a:srgbClr val="D6A8E7"/>
                  </a:gs>
                  <a:gs pos="100000">
                    <a:srgbClr val="604C69"/>
                  </a:gs>
                </a:gsLst>
                <a:lin ang="78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5916" name="Freeform 76"/>
            <p:cNvSpPr>
              <a:spLocks/>
            </p:cNvSpPr>
            <p:nvPr/>
          </p:nvSpPr>
          <p:spPr bwMode="auto">
            <a:xfrm rot="5400000">
              <a:off x="559" y="999"/>
              <a:ext cx="359" cy="357"/>
            </a:xfrm>
            <a:custGeom>
              <a:avLst/>
              <a:gdLst>
                <a:gd name="T0" fmla="*/ 0 w 20235"/>
                <a:gd name="T1" fmla="*/ 20565 h 20604"/>
                <a:gd name="T2" fmla="*/ 14408 w 20235"/>
                <a:gd name="T3" fmla="*/ 12959 h 20604"/>
                <a:gd name="T4" fmla="*/ 20106 w 20235"/>
                <a:gd name="T5" fmla="*/ 0 h 20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35" h="20604">
                  <a:moveTo>
                    <a:pt x="0" y="20565"/>
                  </a:moveTo>
                  <a:cubicBezTo>
                    <a:pt x="0" y="20565"/>
                    <a:pt x="3732" y="21600"/>
                    <a:pt x="14408" y="12959"/>
                  </a:cubicBezTo>
                  <a:cubicBezTo>
                    <a:pt x="21600" y="4583"/>
                    <a:pt x="20106" y="0"/>
                    <a:pt x="20106" y="0"/>
                  </a:cubicBezTo>
                </a:path>
              </a:pathLst>
            </a:custGeom>
            <a:noFill/>
            <a:ln w="38100" cap="flat">
              <a:solidFill>
                <a:srgbClr val="AD8A63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7" name="AutoShape 77"/>
            <p:cNvSpPr>
              <a:spLocks/>
            </p:cNvSpPr>
            <p:nvPr/>
          </p:nvSpPr>
          <p:spPr bwMode="auto">
            <a:xfrm rot="1500000">
              <a:off x="560" y="658"/>
              <a:ext cx="50" cy="68"/>
            </a:xfrm>
            <a:custGeom>
              <a:avLst/>
              <a:gdLst/>
              <a:ahLst/>
              <a:cxnLst/>
              <a:rect l="0" t="0" r="r" b="b"/>
              <a:pathLst>
                <a:path w="19627" h="19651">
                  <a:moveTo>
                    <a:pt x="16726" y="2797"/>
                  </a:moveTo>
                  <a:cubicBezTo>
                    <a:pt x="20523" y="6615"/>
                    <a:pt x="20466" y="12836"/>
                    <a:pt x="16598" y="16692"/>
                  </a:cubicBezTo>
                  <a:cubicBezTo>
                    <a:pt x="12731" y="20548"/>
                    <a:pt x="6517" y="20578"/>
                    <a:pt x="2720" y="16759"/>
                  </a:cubicBezTo>
                  <a:cubicBezTo>
                    <a:pt x="-1077" y="12941"/>
                    <a:pt x="-1020" y="6720"/>
                    <a:pt x="2848" y="2864"/>
                  </a:cubicBezTo>
                  <a:cubicBezTo>
                    <a:pt x="6715" y="-992"/>
                    <a:pt x="12929" y="-1022"/>
                    <a:pt x="16726" y="2797"/>
                  </a:cubicBezTo>
                  <a:close/>
                  <a:moveTo>
                    <a:pt x="16726" y="2797"/>
                  </a:moveTo>
                </a:path>
              </a:pathLst>
            </a:custGeom>
            <a:noFill/>
            <a:ln w="19050" cap="flat">
              <a:solidFill>
                <a:srgbClr val="B73A2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76200" dist="25399" dir="2700000" algn="ctr" rotWithShape="0">
                <a:srgbClr val="D1D4EA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8" name="AutoShape 78"/>
            <p:cNvSpPr>
              <a:spLocks/>
            </p:cNvSpPr>
            <p:nvPr/>
          </p:nvSpPr>
          <p:spPr bwMode="auto">
            <a:xfrm rot="899999">
              <a:off x="644" y="504"/>
              <a:ext cx="51" cy="68"/>
            </a:xfrm>
            <a:custGeom>
              <a:avLst/>
              <a:gdLst/>
              <a:ahLst/>
              <a:cxnLst/>
              <a:rect l="0" t="0" r="r" b="b"/>
              <a:pathLst>
                <a:path w="19645" h="19660">
                  <a:moveTo>
                    <a:pt x="16751" y="2826"/>
                  </a:moveTo>
                  <a:cubicBezTo>
                    <a:pt x="20565" y="6652"/>
                    <a:pt x="20528" y="12876"/>
                    <a:pt x="16670" y="16728"/>
                  </a:cubicBezTo>
                  <a:cubicBezTo>
                    <a:pt x="12811" y="20579"/>
                    <a:pt x="6592" y="20599"/>
                    <a:pt x="2778" y="16772"/>
                  </a:cubicBezTo>
                  <a:cubicBezTo>
                    <a:pt x="-1035" y="12946"/>
                    <a:pt x="-998" y="6722"/>
                    <a:pt x="2860" y="2870"/>
                  </a:cubicBezTo>
                  <a:cubicBezTo>
                    <a:pt x="6719" y="-981"/>
                    <a:pt x="12938" y="-1001"/>
                    <a:pt x="16751" y="2826"/>
                  </a:cubicBezTo>
                </a:path>
              </a:pathLst>
            </a:custGeom>
            <a:noFill/>
            <a:ln w="19050" cap="flat">
              <a:solidFill>
                <a:srgbClr val="B73A2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76200" dist="25399" dir="2700000" algn="ctr" rotWithShape="0">
                <a:srgbClr val="D1D4EA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9" name="AutoShape 79"/>
            <p:cNvSpPr>
              <a:spLocks/>
            </p:cNvSpPr>
            <p:nvPr/>
          </p:nvSpPr>
          <p:spPr bwMode="auto">
            <a:xfrm rot="1495844">
              <a:off x="755" y="325"/>
              <a:ext cx="53" cy="68"/>
            </a:xfrm>
            <a:custGeom>
              <a:avLst/>
              <a:gdLst/>
              <a:ahLst/>
              <a:cxnLst/>
              <a:rect l="0" t="0" r="r" b="b"/>
              <a:pathLst>
                <a:path w="19649" h="19661">
                  <a:moveTo>
                    <a:pt x="16756" y="2826"/>
                  </a:moveTo>
                  <a:cubicBezTo>
                    <a:pt x="20572" y="6653"/>
                    <a:pt x="20539" y="12877"/>
                    <a:pt x="16682" y="16728"/>
                  </a:cubicBezTo>
                  <a:cubicBezTo>
                    <a:pt x="12825" y="20579"/>
                    <a:pt x="6604" y="20599"/>
                    <a:pt x="2788" y="16772"/>
                  </a:cubicBezTo>
                  <a:cubicBezTo>
                    <a:pt x="-1028" y="12945"/>
                    <a:pt x="-995" y="6721"/>
                    <a:pt x="2862" y="2870"/>
                  </a:cubicBezTo>
                  <a:cubicBezTo>
                    <a:pt x="6719" y="-981"/>
                    <a:pt x="12939" y="-1001"/>
                    <a:pt x="16756" y="2826"/>
                  </a:cubicBezTo>
                </a:path>
              </a:pathLst>
            </a:custGeom>
            <a:noFill/>
            <a:ln w="19050" cap="flat">
              <a:solidFill>
                <a:srgbClr val="B73A2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76200" dist="25399" dir="2700000" algn="ctr" rotWithShape="0">
                <a:srgbClr val="D1D4EA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923" name="Group 83"/>
            <p:cNvGrpSpPr>
              <a:grpSpLocks/>
            </p:cNvGrpSpPr>
            <p:nvPr/>
          </p:nvGrpSpPr>
          <p:grpSpPr bwMode="auto">
            <a:xfrm>
              <a:off x="588" y="367"/>
              <a:ext cx="201" cy="956"/>
              <a:chOff x="0" y="0"/>
              <a:chExt cx="200" cy="956"/>
            </a:xfrm>
          </p:grpSpPr>
          <p:sp>
            <p:nvSpPr>
              <p:cNvPr id="35920" name="Line 80"/>
              <p:cNvSpPr>
                <a:spLocks noChangeShapeType="1"/>
              </p:cNvSpPr>
              <p:nvPr/>
            </p:nvSpPr>
            <p:spPr bwMode="auto">
              <a:xfrm rot="10800000" flipH="1">
                <a:off x="83" y="181"/>
                <a:ext cx="0" cy="672"/>
              </a:xfrm>
              <a:prstGeom prst="line">
                <a:avLst/>
              </a:prstGeom>
              <a:noFill/>
              <a:ln w="38100" cap="flat">
                <a:solidFill>
                  <a:srgbClr val="A65948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>
                <a:outerShdw blurRad="762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21" name="Line 81"/>
              <p:cNvSpPr>
                <a:spLocks noChangeShapeType="1"/>
              </p:cNvSpPr>
              <p:nvPr/>
            </p:nvSpPr>
            <p:spPr bwMode="auto">
              <a:xfrm rot="10800000" flipH="1">
                <a:off x="200" y="0"/>
                <a:ext cx="0" cy="956"/>
              </a:xfrm>
              <a:prstGeom prst="line">
                <a:avLst/>
              </a:prstGeom>
              <a:noFill/>
              <a:ln w="38100" cap="flat">
                <a:solidFill>
                  <a:srgbClr val="A65948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>
                <a:outerShdw blurRad="762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22" name="Line 82"/>
              <p:cNvSpPr>
                <a:spLocks noChangeShapeType="1"/>
              </p:cNvSpPr>
              <p:nvPr/>
            </p:nvSpPr>
            <p:spPr bwMode="auto">
              <a:xfrm rot="10800000" flipH="1">
                <a:off x="0" y="323"/>
                <a:ext cx="0" cy="394"/>
              </a:xfrm>
              <a:prstGeom prst="line">
                <a:avLst/>
              </a:prstGeom>
              <a:noFill/>
              <a:ln w="38100" cap="flat">
                <a:solidFill>
                  <a:srgbClr val="A65948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>
                <a:outerShdw blurRad="76200" dist="25399" dir="2700000" algn="ctr" rotWithShape="0">
                  <a:srgbClr val="D1D4EA">
                    <a:alpha val="5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25" name="Rectangle 85">
            <a:hlinkClick r:id="rId2" action="ppaction://hlinksldjump"/>
          </p:cNvPr>
          <p:cNvSpPr>
            <a:spLocks/>
          </p:cNvSpPr>
          <p:nvPr/>
        </p:nvSpPr>
        <p:spPr bwMode="auto">
          <a:xfrm>
            <a:off x="7364270" y="6545461"/>
            <a:ext cx="130868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900">
                <a:solidFill>
                  <a:srgbClr val="E6E6E6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More on: </a:t>
            </a:r>
            <a:r>
              <a:rPr lang="en-US" sz="900" u="sng">
                <a:solidFill>
                  <a:srgbClr val="E6E6E6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  <a:hlinkClick r:id="rId3" action="ppaction://hlinksldjump"/>
              </a:rPr>
              <a:t>Seeds</a:t>
            </a:r>
            <a:r>
              <a:rPr lang="en-US" sz="900">
                <a:solidFill>
                  <a:srgbClr val="E6E6E6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; </a:t>
            </a:r>
            <a:r>
              <a:rPr lang="en-US" sz="900" u="sng">
                <a:solidFill>
                  <a:srgbClr val="E6E6E6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Growi</a:t>
            </a:r>
            <a:r>
              <a:rPr lang="en-US" sz="900" u="sng">
                <a:solidFill>
                  <a:srgbClr val="E6E6E6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  <a:hlinkClick r:id="rId2" action="ppaction://hlinksldjump"/>
              </a:rPr>
              <a:t>ng</a:t>
            </a:r>
          </a:p>
        </p:txBody>
      </p:sp>
      <p:grpSp>
        <p:nvGrpSpPr>
          <p:cNvPr id="35928" name="Group 88"/>
          <p:cNvGrpSpPr>
            <a:grpSpLocks/>
          </p:cNvGrpSpPr>
          <p:nvPr/>
        </p:nvGrpSpPr>
        <p:grpSpPr bwMode="auto">
          <a:xfrm>
            <a:off x="2911078" y="1484561"/>
            <a:ext cx="419695" cy="448717"/>
            <a:chOff x="0" y="-6"/>
            <a:chExt cx="376" cy="402"/>
          </a:xfrm>
        </p:grpSpPr>
        <p:sp>
          <p:nvSpPr>
            <p:cNvPr id="35926" name="Oval 86"/>
            <p:cNvSpPr>
              <a:spLocks/>
            </p:cNvSpPr>
            <p:nvPr/>
          </p:nvSpPr>
          <p:spPr bwMode="auto">
            <a:xfrm>
              <a:off x="0" y="-6"/>
              <a:ext cx="376" cy="376"/>
            </a:xfrm>
            <a:prstGeom prst="ellipse">
              <a:avLst/>
            </a:prstGeom>
            <a:solidFill>
              <a:srgbClr val="AA6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27" name="Rectangle 87"/>
            <p:cNvSpPr>
              <a:spLocks/>
            </p:cNvSpPr>
            <p:nvPr/>
          </p:nvSpPr>
          <p:spPr bwMode="auto">
            <a:xfrm>
              <a:off x="99" y="20"/>
              <a:ext cx="243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200" dirty="0">
                  <a:solidFill>
                    <a:srgbClr val="FFFFFF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1</a:t>
              </a:r>
            </a:p>
          </p:txBody>
        </p:sp>
      </p:grpSp>
      <p:grpSp>
        <p:nvGrpSpPr>
          <p:cNvPr id="35931" name="Group 91"/>
          <p:cNvGrpSpPr>
            <a:grpSpLocks/>
          </p:cNvGrpSpPr>
          <p:nvPr/>
        </p:nvGrpSpPr>
        <p:grpSpPr bwMode="auto">
          <a:xfrm>
            <a:off x="4125516" y="2132856"/>
            <a:ext cx="419695" cy="447600"/>
            <a:chOff x="0" y="0"/>
            <a:chExt cx="376" cy="401"/>
          </a:xfrm>
        </p:grpSpPr>
        <p:sp>
          <p:nvSpPr>
            <p:cNvPr id="35929" name="Oval 89"/>
            <p:cNvSpPr>
              <a:spLocks/>
            </p:cNvSpPr>
            <p:nvPr/>
          </p:nvSpPr>
          <p:spPr bwMode="auto">
            <a:xfrm>
              <a:off x="0" y="0"/>
              <a:ext cx="376" cy="376"/>
            </a:xfrm>
            <a:prstGeom prst="ellipse">
              <a:avLst/>
            </a:prstGeom>
            <a:solidFill>
              <a:srgbClr val="AA6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30" name="Rectangle 90"/>
            <p:cNvSpPr>
              <a:spLocks/>
            </p:cNvSpPr>
            <p:nvPr/>
          </p:nvSpPr>
          <p:spPr bwMode="auto">
            <a:xfrm>
              <a:off x="113" y="25"/>
              <a:ext cx="243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200" dirty="0">
                  <a:solidFill>
                    <a:srgbClr val="FFFFFF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44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6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0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6882" name="Rectangle 18"/>
          <p:cNvSpPr>
            <a:spLocks noChangeArrowheads="1"/>
          </p:cNvSpPr>
          <p:nvPr>
            <p:ph type="title"/>
          </p:nvPr>
        </p:nvSpPr>
        <p:spPr>
          <a:xfrm>
            <a:off x="607219" y="267891"/>
            <a:ext cx="7054453" cy="464344"/>
          </a:xfrm>
          <a:ln/>
        </p:spPr>
        <p:txBody>
          <a:bodyPr/>
          <a:lstStyle/>
          <a:p>
            <a:r>
              <a:rPr lang="en-US"/>
              <a:t>Riemann Track Finder — GPU Adaptations</a:t>
            </a:r>
          </a:p>
        </p:txBody>
      </p:sp>
      <p:grpSp>
        <p:nvGrpSpPr>
          <p:cNvPr id="36885" name="Group 21"/>
          <p:cNvGrpSpPr>
            <a:grpSpLocks/>
          </p:cNvGrpSpPr>
          <p:nvPr/>
        </p:nvGrpSpPr>
        <p:grpSpPr bwMode="auto">
          <a:xfrm>
            <a:off x="1276945" y="887389"/>
            <a:ext cx="1214438" cy="1019100"/>
            <a:chOff x="0" y="0"/>
            <a:chExt cx="1088" cy="912"/>
          </a:xfrm>
        </p:grpSpPr>
        <p:pic>
          <p:nvPicPr>
            <p:cNvPr id="36883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60" b="17047"/>
            <a:stretch>
              <a:fillRect/>
            </a:stretch>
          </p:blipFill>
          <p:spPr bwMode="auto">
            <a:xfrm>
              <a:off x="39" y="29"/>
              <a:ext cx="1049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4" name="Rectangle 20"/>
            <p:cNvSpPr>
              <a:spLocks/>
            </p:cNvSpPr>
            <p:nvPr/>
          </p:nvSpPr>
          <p:spPr bwMode="auto">
            <a:xfrm>
              <a:off x="48" y="36"/>
              <a:ext cx="992" cy="864"/>
            </a:xfrm>
            <a:prstGeom prst="rect">
              <a:avLst/>
            </a:prstGeom>
            <a:solidFill>
              <a:srgbClr val="8B85FE">
                <a:alpha val="4470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FFFFFF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CPU</a:t>
              </a:r>
            </a:p>
          </p:txBody>
        </p:sp>
      </p:grpSp>
      <p:grpSp>
        <p:nvGrpSpPr>
          <p:cNvPr id="36888" name="Group 24"/>
          <p:cNvGrpSpPr>
            <a:grpSpLocks/>
          </p:cNvGrpSpPr>
          <p:nvPr/>
        </p:nvGrpSpPr>
        <p:grpSpPr bwMode="auto">
          <a:xfrm>
            <a:off x="5464969" y="892969"/>
            <a:ext cx="1214438" cy="1017984"/>
            <a:chOff x="0" y="0"/>
            <a:chExt cx="1088" cy="912"/>
          </a:xfrm>
        </p:grpSpPr>
        <p:pic>
          <p:nvPicPr>
            <p:cNvPr id="36886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2" b="17047"/>
            <a:stretch>
              <a:fillRect/>
            </a:stretch>
          </p:blipFill>
          <p:spPr bwMode="auto">
            <a:xfrm>
              <a:off x="0" y="29"/>
              <a:ext cx="1055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7" name="Rectangle 23"/>
            <p:cNvSpPr>
              <a:spLocks/>
            </p:cNvSpPr>
            <p:nvPr/>
          </p:nvSpPr>
          <p:spPr bwMode="auto">
            <a:xfrm>
              <a:off x="64" y="24"/>
              <a:ext cx="992" cy="864"/>
            </a:xfrm>
            <a:prstGeom prst="rect">
              <a:avLst/>
            </a:prstGeom>
            <a:solidFill>
              <a:srgbClr val="8B85FE">
                <a:alpha val="4470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FFFFFF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GPU</a:t>
              </a:r>
            </a:p>
          </p:txBody>
        </p:sp>
      </p:grpSp>
      <p:sp>
        <p:nvSpPr>
          <p:cNvPr id="36889" name="Rectangle 25"/>
          <p:cNvSpPr>
            <a:spLocks/>
          </p:cNvSpPr>
          <p:nvPr/>
        </p:nvSpPr>
        <p:spPr bwMode="auto">
          <a:xfrm>
            <a:off x="602754" y="5373216"/>
            <a:ext cx="7652742" cy="11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41093" indent="-241093">
              <a:spcBef>
                <a:spcPts val="765"/>
              </a:spcBef>
              <a:buSzPct val="100000"/>
              <a:buFont typeface="Arial" charset="0"/>
              <a:buChar char="→"/>
            </a:pPr>
            <a:r>
              <a:rPr lang="en-US" dirty="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 100 × faster than CPU version: ~0.6 </a:t>
            </a:r>
            <a:r>
              <a:rPr lang="en-US" dirty="0" err="1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ms</a:t>
            </a:r>
            <a:r>
              <a:rPr lang="en-US" dirty="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/event</a:t>
            </a:r>
          </a:p>
          <a:p>
            <a:pPr marL="241093" indent="-241093">
              <a:spcBef>
                <a:spcPts val="765"/>
              </a:spcBef>
            </a:pPr>
            <a:r>
              <a:rPr lang="en-US" dirty="0">
                <a:solidFill>
                  <a:srgbClr val="676767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Still needs merging into </a:t>
            </a:r>
            <a:r>
              <a:rPr lang="en-US" dirty="0" err="1">
                <a:solidFill>
                  <a:srgbClr val="676767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PandaRoot</a:t>
            </a:r>
            <a:endParaRPr lang="en-US" dirty="0">
              <a:solidFill>
                <a:srgbClr val="676767"/>
              </a:solidFill>
              <a:latin typeface="Myriad Pro It" charset="0"/>
              <a:ea typeface="ＭＳ Ｐゴシック" charset="0"/>
              <a:cs typeface="Myriad Pro It" charset="0"/>
              <a:sym typeface="Myriad Pro It" charset="0"/>
            </a:endParaRPr>
          </a:p>
        </p:txBody>
      </p:sp>
      <p:sp>
        <p:nvSpPr>
          <p:cNvPr id="36890" name="Rectangle 26"/>
          <p:cNvSpPr>
            <a:spLocks noChangeArrowheads="1"/>
          </p:cNvSpPr>
          <p:nvPr>
            <p:ph type="body" idx="1"/>
          </p:nvPr>
        </p:nvSpPr>
        <p:spPr>
          <a:xfrm>
            <a:off x="1254621" y="2125266"/>
            <a:ext cx="3437930" cy="732234"/>
          </a:xfrm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/>
              <a:t>3 loops to generate seeds serially</a:t>
            </a:r>
          </a:p>
        </p:txBody>
      </p:sp>
      <p:grpSp>
        <p:nvGrpSpPr>
          <p:cNvPr id="36900" name="Group 36"/>
          <p:cNvGrpSpPr>
            <a:grpSpLocks/>
          </p:cNvGrpSpPr>
          <p:nvPr/>
        </p:nvGrpSpPr>
        <p:grpSpPr bwMode="auto">
          <a:xfrm>
            <a:off x="589359" y="2125266"/>
            <a:ext cx="8259961" cy="1917650"/>
            <a:chOff x="0" y="0"/>
            <a:chExt cx="7400" cy="1718"/>
          </a:xfrm>
        </p:grpSpPr>
        <p:sp>
          <p:nvSpPr>
            <p:cNvPr id="36891" name="Rectangle 27"/>
            <p:cNvSpPr>
              <a:spLocks/>
            </p:cNvSpPr>
            <p:nvPr/>
          </p:nvSpPr>
          <p:spPr bwMode="auto">
            <a:xfrm>
              <a:off x="568" y="664"/>
              <a:ext cx="2529" cy="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for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(</a:t>
              </a:r>
              <a:r>
                <a:rPr lang="en-US" sz="1000" dirty="0" err="1">
                  <a:solidFill>
                    <a:srgbClr val="FB3D0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int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=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95006A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0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;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&lt;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hitsInLayerOne.</a:t>
              </a:r>
              <a:r>
                <a:rPr lang="en-US" sz="1000" dirty="0" err="1">
                  <a:solidFill>
                    <a:srgbClr val="39A22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size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();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++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) {</a:t>
              </a:r>
            </a:p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for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(</a:t>
              </a:r>
              <a:r>
                <a:rPr lang="en-US" sz="1000" dirty="0" err="1">
                  <a:solidFill>
                    <a:srgbClr val="FB3D0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int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j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=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95006A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0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; j &lt;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hitsInLayerTwo.</a:t>
              </a:r>
              <a:r>
                <a:rPr lang="en-US" sz="1000" dirty="0" err="1">
                  <a:solidFill>
                    <a:srgbClr val="39A22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size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(); j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++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) {</a:t>
              </a:r>
            </a:p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  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for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(</a:t>
              </a:r>
              <a:r>
                <a:rPr lang="en-US" sz="1000" dirty="0" err="1">
                  <a:solidFill>
                    <a:srgbClr val="FB3D0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int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k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=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95006A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0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; k &lt;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hitsInLayerThree.</a:t>
              </a:r>
              <a:r>
                <a:rPr lang="en-US" sz="1000" dirty="0" err="1">
                  <a:solidFill>
                    <a:srgbClr val="39A22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size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(); k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++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) {</a:t>
              </a:r>
            </a:p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     </a:t>
              </a:r>
              <a:r>
                <a:rPr lang="en-US" sz="1000" dirty="0">
                  <a:solidFill>
                    <a:srgbClr val="9E69C9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/* Triplet Generation */</a:t>
              </a:r>
              <a:endParaRPr lang="en-US" sz="1000" dirty="0">
                <a:solidFill>
                  <a:srgbClr val="2C2C2C"/>
                </a:solidFill>
                <a:latin typeface="Inconsolata" charset="0"/>
                <a:ea typeface="ＭＳ Ｐゴシック" charset="0"/>
                <a:cs typeface="Inconsolata" charset="0"/>
                <a:sym typeface="Inconsolata" charset="0"/>
              </a:endParaRPr>
            </a:p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   }</a:t>
              </a:r>
            </a:p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 }</a:t>
              </a:r>
            </a:p>
            <a:p>
              <a:pPr>
                <a:lnSpc>
                  <a:spcPts val="1125"/>
                </a:lnSpc>
              </a:pP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}</a:t>
              </a:r>
            </a:p>
            <a:p>
              <a:pPr>
                <a:lnSpc>
                  <a:spcPts val="1125"/>
                </a:lnSpc>
              </a:pPr>
              <a:endParaRPr lang="en-US" sz="2000" dirty="0">
                <a:latin typeface="Inconsolata" charset="0"/>
                <a:ea typeface="ＭＳ Ｐゴシック" charset="0"/>
                <a:cs typeface="Inconsolata" charset="0"/>
                <a:sym typeface="Inconsolata" charset="0"/>
              </a:endParaRPr>
            </a:p>
          </p:txBody>
        </p:sp>
        <p:sp>
          <p:nvSpPr>
            <p:cNvPr id="36892" name="Rectangle 28"/>
            <p:cNvSpPr>
              <a:spLocks/>
            </p:cNvSpPr>
            <p:nvPr/>
          </p:nvSpPr>
          <p:spPr bwMode="auto">
            <a:xfrm>
              <a:off x="4384" y="0"/>
              <a:ext cx="293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spcBef>
                  <a:spcPts val="765"/>
                </a:spcBef>
              </a:pPr>
              <a:r>
                <a:rPr lang="en-US" sz="16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Needed: Mapping of inherent GPU indexing variable to triplet index </a:t>
              </a:r>
            </a:p>
          </p:txBody>
        </p:sp>
        <p:sp>
          <p:nvSpPr>
            <p:cNvPr id="36893" name="Rectangle 29"/>
            <p:cNvSpPr>
              <a:spLocks/>
            </p:cNvSpPr>
            <p:nvPr/>
          </p:nvSpPr>
          <p:spPr bwMode="auto">
            <a:xfrm>
              <a:off x="4384" y="652"/>
              <a:ext cx="230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1125"/>
                </a:lnSpc>
              </a:pPr>
              <a:r>
                <a:rPr lang="en-US" sz="1000" dirty="0" err="1">
                  <a:solidFill>
                    <a:srgbClr val="FB3D07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int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ijk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=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threadIdx.x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+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blockIdx.x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>
                  <a:solidFill>
                    <a:srgbClr val="0A5186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*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 </a:t>
              </a:r>
              <a:r>
                <a:rPr lang="en-US" sz="1000" dirty="0" err="1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blockDim.x</a:t>
              </a:r>
              <a:r>
                <a:rPr lang="en-US" sz="1000" dirty="0">
                  <a:solidFill>
                    <a:srgbClr val="2C2C2C"/>
                  </a:solidFill>
                  <a:latin typeface="Inconsolata" charset="0"/>
                  <a:ea typeface="ＭＳ Ｐゴシック" charset="0"/>
                  <a:cs typeface="Inconsolata" charset="0"/>
                  <a:sym typeface="Inconsolata" charset="0"/>
                </a:rPr>
                <a:t>;</a:t>
              </a:r>
            </a:p>
          </p:txBody>
        </p:sp>
        <p:grpSp>
          <p:nvGrpSpPr>
            <p:cNvPr id="36896" name="Group 32"/>
            <p:cNvGrpSpPr>
              <a:grpSpLocks/>
            </p:cNvGrpSpPr>
            <p:nvPr/>
          </p:nvGrpSpPr>
          <p:grpSpPr bwMode="auto">
            <a:xfrm>
              <a:off x="4400" y="940"/>
              <a:ext cx="3000" cy="538"/>
              <a:chOff x="0" y="-364"/>
              <a:chExt cx="3000" cy="538"/>
            </a:xfrm>
          </p:grpSpPr>
          <p:pic>
            <p:nvPicPr>
              <p:cNvPr id="36894" name="Picture 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364"/>
                <a:ext cx="1082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5" name="Picture 3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108"/>
                <a:ext cx="3000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899" name="Group 35"/>
            <p:cNvGrpSpPr>
              <a:grpSpLocks/>
            </p:cNvGrpSpPr>
            <p:nvPr/>
          </p:nvGrpSpPr>
          <p:grpSpPr bwMode="auto">
            <a:xfrm>
              <a:off x="0" y="32"/>
              <a:ext cx="376" cy="432"/>
              <a:chOff x="0" y="0"/>
              <a:chExt cx="376" cy="432"/>
            </a:xfrm>
          </p:grpSpPr>
          <p:sp>
            <p:nvSpPr>
              <p:cNvPr id="36897" name="Oval 33"/>
              <p:cNvSpPr>
                <a:spLocks/>
              </p:cNvSpPr>
              <p:nvPr/>
            </p:nvSpPr>
            <p:spPr bwMode="auto">
              <a:xfrm>
                <a:off x="0" y="0"/>
                <a:ext cx="376" cy="376"/>
              </a:xfrm>
              <a:prstGeom prst="ellipse">
                <a:avLst/>
              </a:prstGeom>
              <a:solidFill>
                <a:srgbClr val="AA6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200"/>
              </a:p>
            </p:txBody>
          </p:sp>
          <p:sp>
            <p:nvSpPr>
              <p:cNvPr id="36898" name="Rectangle 34"/>
              <p:cNvSpPr>
                <a:spLocks/>
              </p:cNvSpPr>
              <p:nvPr/>
            </p:nvSpPr>
            <p:spPr bwMode="auto">
              <a:xfrm>
                <a:off x="75" y="56"/>
                <a:ext cx="243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1600">
                    <a:solidFill>
                      <a:srgbClr val="FFFFFF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1</a:t>
                </a:r>
              </a:p>
            </p:txBody>
          </p:sp>
        </p:grpSp>
      </p:grpSp>
      <p:grpSp>
        <p:nvGrpSpPr>
          <p:cNvPr id="36906" name="Group 42"/>
          <p:cNvGrpSpPr>
            <a:grpSpLocks/>
          </p:cNvGrpSpPr>
          <p:nvPr/>
        </p:nvGrpSpPr>
        <p:grpSpPr bwMode="auto">
          <a:xfrm>
            <a:off x="589359" y="4437112"/>
            <a:ext cx="8170664" cy="803672"/>
            <a:chOff x="0" y="0"/>
            <a:chExt cx="7320" cy="720"/>
          </a:xfrm>
        </p:grpSpPr>
        <p:grpSp>
          <p:nvGrpSpPr>
            <p:cNvPr id="36903" name="Group 39"/>
            <p:cNvGrpSpPr>
              <a:grpSpLocks/>
            </p:cNvGrpSpPr>
            <p:nvPr/>
          </p:nvGrpSpPr>
          <p:grpSpPr bwMode="auto">
            <a:xfrm>
              <a:off x="0" y="64"/>
              <a:ext cx="376" cy="432"/>
              <a:chOff x="0" y="0"/>
              <a:chExt cx="376" cy="432"/>
            </a:xfrm>
          </p:grpSpPr>
          <p:sp>
            <p:nvSpPr>
              <p:cNvPr id="36901" name="Oval 37"/>
              <p:cNvSpPr>
                <a:spLocks/>
              </p:cNvSpPr>
              <p:nvPr/>
            </p:nvSpPr>
            <p:spPr bwMode="auto">
              <a:xfrm>
                <a:off x="0" y="0"/>
                <a:ext cx="376" cy="376"/>
              </a:xfrm>
              <a:prstGeom prst="ellipse">
                <a:avLst/>
              </a:prstGeom>
              <a:solidFill>
                <a:srgbClr val="AA6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200"/>
              </a:p>
            </p:txBody>
          </p:sp>
          <p:sp>
            <p:nvSpPr>
              <p:cNvPr id="36902" name="Rectangle 38"/>
              <p:cNvSpPr>
                <a:spLocks/>
              </p:cNvSpPr>
              <p:nvPr/>
            </p:nvSpPr>
            <p:spPr bwMode="auto">
              <a:xfrm>
                <a:off x="75" y="56"/>
                <a:ext cx="243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1600" dirty="0">
                    <a:solidFill>
                      <a:srgbClr val="FFFFFF"/>
                    </a:solidFill>
                    <a:latin typeface="Myriad Pro" charset="0"/>
                    <a:ea typeface="ＭＳ Ｐゴシック" charset="0"/>
                    <a:cs typeface="Myriad Pro" charset="0"/>
                    <a:sym typeface="Myriad Pro" charset="0"/>
                  </a:rPr>
                  <a:t>2</a:t>
                </a:r>
              </a:p>
            </p:txBody>
          </p:sp>
        </p:grpSp>
        <p:sp>
          <p:nvSpPr>
            <p:cNvPr id="36904" name="Rectangle 40"/>
            <p:cNvSpPr>
              <a:spLocks/>
            </p:cNvSpPr>
            <p:nvPr/>
          </p:nvSpPr>
          <p:spPr bwMode="auto">
            <a:xfrm>
              <a:off x="4384" y="0"/>
              <a:ext cx="293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spcBef>
                  <a:spcPts val="765"/>
                </a:spcBef>
              </a:pPr>
              <a:r>
                <a:rPr lang="en-US" sz="16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Port of CPU code; parallelism on seed base</a:t>
              </a:r>
            </a:p>
          </p:txBody>
        </p:sp>
        <p:sp>
          <p:nvSpPr>
            <p:cNvPr id="36905" name="Rectangle 41"/>
            <p:cNvSpPr>
              <a:spLocks/>
            </p:cNvSpPr>
            <p:nvPr/>
          </p:nvSpPr>
          <p:spPr bwMode="auto">
            <a:xfrm>
              <a:off x="592" y="0"/>
              <a:ext cx="308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spcBef>
                  <a:spcPts val="765"/>
                </a:spcBef>
              </a:pP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Only </a:t>
              </a:r>
              <a:r>
                <a:rPr lang="en-US" sz="1600" dirty="0"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easy</a:t>
              </a:r>
              <a:r>
                <a:rPr lang="en-US" sz="16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computations; e.g. 3x3 matrices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04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37906" name="Rectangle 18"/>
          <p:cNvSpPr>
            <a:spLocks/>
          </p:cNvSpPr>
          <p:nvPr/>
        </p:nvSpPr>
        <p:spPr bwMode="auto">
          <a:xfrm>
            <a:off x="1750219" y="2937867"/>
            <a:ext cx="37761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4800" dirty="0">
                <a:solidFill>
                  <a:srgbClr val="005B82"/>
                </a:solidFill>
                <a:latin typeface="Myriad Pro Bold It" charset="0"/>
                <a:ea typeface="ＭＳ Ｐゴシック" charset="0"/>
                <a:cs typeface="Myriad Pro Bold It" charset="0"/>
                <a:sym typeface="Myriad Pro Bold It" charset="0"/>
              </a:rPr>
              <a:t>Algorithms #3</a:t>
            </a:r>
          </a:p>
        </p:txBody>
      </p:sp>
      <p:sp>
        <p:nvSpPr>
          <p:cNvPr id="37907" name="Rectangle 19"/>
          <p:cNvSpPr>
            <a:spLocks/>
          </p:cNvSpPr>
          <p:nvPr/>
        </p:nvSpPr>
        <p:spPr bwMode="auto">
          <a:xfrm>
            <a:off x="2616399" y="3804047"/>
            <a:ext cx="353216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Hough Transform</a:t>
            </a:r>
          </a:p>
          <a:p>
            <a:r>
              <a:rPr lang="en-US" sz="2800" dirty="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Riemann Track Finder</a:t>
            </a:r>
          </a:p>
          <a:p>
            <a:r>
              <a:rPr lang="en-US" sz="2800" dirty="0">
                <a:solidFill>
                  <a:srgbClr val="4D4D4D"/>
                </a:solidFill>
                <a:latin typeface="Myriad Pro Semibold It" charset="0"/>
                <a:ea typeface="ＭＳ Ｐゴシック" charset="0"/>
                <a:cs typeface="Myriad Pro Semibold It" charset="0"/>
                <a:sym typeface="Myriad Pro Semibold It" charset="0"/>
              </a:rPr>
              <a:t>Triplet Finder</a:t>
            </a:r>
          </a:p>
        </p:txBody>
      </p:sp>
    </p:spTree>
    <p:extLst>
      <p:ext uri="{BB962C8B-B14F-4D97-AF65-F5344CB8AC3E}">
        <p14:creationId xmlns:p14="http://schemas.microsoft.com/office/powerpoint/2010/main" val="1698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0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42002" name="Rectangle 18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Triplet Finder</a:t>
            </a:r>
          </a:p>
        </p:txBody>
      </p:sp>
      <p:grpSp>
        <p:nvGrpSpPr>
          <p:cNvPr id="42250" name="Group 266"/>
          <p:cNvGrpSpPr>
            <a:grpSpLocks/>
          </p:cNvGrpSpPr>
          <p:nvPr/>
        </p:nvGrpSpPr>
        <p:grpSpPr bwMode="auto">
          <a:xfrm>
            <a:off x="607219" y="4088681"/>
            <a:ext cx="8277820" cy="2835176"/>
            <a:chOff x="0" y="0"/>
            <a:chExt cx="7416" cy="2539"/>
          </a:xfrm>
        </p:grpSpPr>
        <p:grpSp>
          <p:nvGrpSpPr>
            <p:cNvPr id="42010" name="Group 26"/>
            <p:cNvGrpSpPr>
              <a:grpSpLocks/>
            </p:cNvGrpSpPr>
            <p:nvPr/>
          </p:nvGrpSpPr>
          <p:grpSpPr bwMode="auto">
            <a:xfrm>
              <a:off x="0" y="0"/>
              <a:ext cx="7416" cy="2064"/>
              <a:chOff x="0" y="0"/>
              <a:chExt cx="7416" cy="2064"/>
            </a:xfrm>
          </p:grpSpPr>
          <p:sp>
            <p:nvSpPr>
              <p:cNvPr id="42004" name="Rectangle 20"/>
              <p:cNvSpPr>
                <a:spLocks/>
              </p:cNvSpPr>
              <p:nvPr/>
            </p:nvSpPr>
            <p:spPr bwMode="auto">
              <a:xfrm>
                <a:off x="0" y="0"/>
                <a:ext cx="7416" cy="2064"/>
              </a:xfrm>
              <a:prstGeom prst="rect">
                <a:avLst/>
              </a:prstGeom>
              <a:solidFill>
                <a:srgbClr val="81A7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5" name="Rectangle 21"/>
              <p:cNvSpPr>
                <a:spLocks/>
              </p:cNvSpPr>
              <p:nvPr/>
            </p:nvSpPr>
            <p:spPr bwMode="auto">
              <a:xfrm>
                <a:off x="5552" y="232"/>
                <a:ext cx="1600" cy="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6" name="Rectangle 22"/>
              <p:cNvSpPr>
                <a:spLocks/>
              </p:cNvSpPr>
              <p:nvPr/>
            </p:nvSpPr>
            <p:spPr bwMode="auto">
              <a:xfrm>
                <a:off x="2912" y="232"/>
                <a:ext cx="1600" cy="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7" name="AutoShape 23"/>
              <p:cNvSpPr>
                <a:spLocks/>
              </p:cNvSpPr>
              <p:nvPr/>
            </p:nvSpPr>
            <p:spPr bwMode="auto">
              <a:xfrm>
                <a:off x="2220" y="848"/>
                <a:ext cx="320" cy="360"/>
              </a:xfrm>
              <a:prstGeom prst="rightArrow">
                <a:avLst>
                  <a:gd name="adj1" fmla="val 65194"/>
                  <a:gd name="adj2" fmla="val 39338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8" name="Rectangle 24"/>
              <p:cNvSpPr>
                <a:spLocks/>
              </p:cNvSpPr>
              <p:nvPr/>
            </p:nvSpPr>
            <p:spPr bwMode="auto">
              <a:xfrm>
                <a:off x="248" y="232"/>
                <a:ext cx="1600" cy="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9" name="AutoShape 25"/>
              <p:cNvSpPr>
                <a:spLocks/>
              </p:cNvSpPr>
              <p:nvPr/>
            </p:nvSpPr>
            <p:spPr bwMode="auto">
              <a:xfrm>
                <a:off x="4872" y="848"/>
                <a:ext cx="320" cy="360"/>
              </a:xfrm>
              <a:prstGeom prst="rightArrow">
                <a:avLst>
                  <a:gd name="adj1" fmla="val 65194"/>
                  <a:gd name="adj2" fmla="val 39338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2089" name="Group 105"/>
            <p:cNvGrpSpPr>
              <a:grpSpLocks/>
            </p:cNvGrpSpPr>
            <p:nvPr/>
          </p:nvGrpSpPr>
          <p:grpSpPr bwMode="auto">
            <a:xfrm>
              <a:off x="3136" y="531"/>
              <a:ext cx="1156" cy="1028"/>
              <a:chOff x="0" y="0"/>
              <a:chExt cx="1156" cy="1027"/>
            </a:xfrm>
          </p:grpSpPr>
          <p:sp>
            <p:nvSpPr>
              <p:cNvPr id="42011" name="Oval 27"/>
              <p:cNvSpPr>
                <a:spLocks/>
              </p:cNvSpPr>
              <p:nvPr/>
            </p:nvSpPr>
            <p:spPr bwMode="auto">
              <a:xfrm>
                <a:off x="64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2" name="Oval 28"/>
              <p:cNvSpPr>
                <a:spLocks/>
              </p:cNvSpPr>
              <p:nvPr/>
            </p:nvSpPr>
            <p:spPr bwMode="auto">
              <a:xfrm>
                <a:off x="192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3" name="Oval 29"/>
              <p:cNvSpPr>
                <a:spLocks/>
              </p:cNvSpPr>
              <p:nvPr/>
            </p:nvSpPr>
            <p:spPr bwMode="auto">
              <a:xfrm>
                <a:off x="128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4" name="Oval 30"/>
              <p:cNvSpPr>
                <a:spLocks/>
              </p:cNvSpPr>
              <p:nvPr/>
            </p:nvSpPr>
            <p:spPr bwMode="auto">
              <a:xfrm>
                <a:off x="0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5" name="Oval 31"/>
              <p:cNvSpPr>
                <a:spLocks/>
              </p:cNvSpPr>
              <p:nvPr/>
            </p:nvSpPr>
            <p:spPr bwMode="auto">
              <a:xfrm>
                <a:off x="257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6" name="Oval 32"/>
              <p:cNvSpPr>
                <a:spLocks/>
              </p:cNvSpPr>
              <p:nvPr/>
            </p:nvSpPr>
            <p:spPr bwMode="auto">
              <a:xfrm>
                <a:off x="64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7" name="Oval 33"/>
              <p:cNvSpPr>
                <a:spLocks/>
              </p:cNvSpPr>
              <p:nvPr/>
            </p:nvSpPr>
            <p:spPr bwMode="auto">
              <a:xfrm>
                <a:off x="192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8" name="Oval 34"/>
              <p:cNvSpPr>
                <a:spLocks/>
              </p:cNvSpPr>
              <p:nvPr/>
            </p:nvSpPr>
            <p:spPr bwMode="auto">
              <a:xfrm>
                <a:off x="321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19" name="Oval 35"/>
              <p:cNvSpPr>
                <a:spLocks/>
              </p:cNvSpPr>
              <p:nvPr/>
            </p:nvSpPr>
            <p:spPr bwMode="auto">
              <a:xfrm>
                <a:off x="449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0" name="Oval 36"/>
              <p:cNvSpPr>
                <a:spLocks/>
              </p:cNvSpPr>
              <p:nvPr/>
            </p:nvSpPr>
            <p:spPr bwMode="auto">
              <a:xfrm>
                <a:off x="385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1" name="Oval 37"/>
              <p:cNvSpPr>
                <a:spLocks/>
              </p:cNvSpPr>
              <p:nvPr/>
            </p:nvSpPr>
            <p:spPr bwMode="auto">
              <a:xfrm>
                <a:off x="514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2" name="Oval 38"/>
              <p:cNvSpPr>
                <a:spLocks/>
              </p:cNvSpPr>
              <p:nvPr/>
            </p:nvSpPr>
            <p:spPr bwMode="auto">
              <a:xfrm>
                <a:off x="321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3" name="Oval 39"/>
              <p:cNvSpPr>
                <a:spLocks/>
              </p:cNvSpPr>
              <p:nvPr/>
            </p:nvSpPr>
            <p:spPr bwMode="auto">
              <a:xfrm>
                <a:off x="449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4" name="Oval 40"/>
              <p:cNvSpPr>
                <a:spLocks/>
              </p:cNvSpPr>
              <p:nvPr/>
            </p:nvSpPr>
            <p:spPr bwMode="auto">
              <a:xfrm>
                <a:off x="578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5" name="Oval 41"/>
              <p:cNvSpPr>
                <a:spLocks/>
              </p:cNvSpPr>
              <p:nvPr/>
            </p:nvSpPr>
            <p:spPr bwMode="auto">
              <a:xfrm>
                <a:off x="706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6" name="Oval 42"/>
              <p:cNvSpPr>
                <a:spLocks/>
              </p:cNvSpPr>
              <p:nvPr/>
            </p:nvSpPr>
            <p:spPr bwMode="auto">
              <a:xfrm>
                <a:off x="642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7" name="Oval 43"/>
              <p:cNvSpPr>
                <a:spLocks/>
              </p:cNvSpPr>
              <p:nvPr/>
            </p:nvSpPr>
            <p:spPr bwMode="auto">
              <a:xfrm>
                <a:off x="771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8" name="Oval 44"/>
              <p:cNvSpPr>
                <a:spLocks/>
              </p:cNvSpPr>
              <p:nvPr/>
            </p:nvSpPr>
            <p:spPr bwMode="auto">
              <a:xfrm>
                <a:off x="578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29" name="Oval 45"/>
              <p:cNvSpPr>
                <a:spLocks/>
              </p:cNvSpPr>
              <p:nvPr/>
            </p:nvSpPr>
            <p:spPr bwMode="auto">
              <a:xfrm>
                <a:off x="706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0" name="Oval 46"/>
              <p:cNvSpPr>
                <a:spLocks/>
              </p:cNvSpPr>
              <p:nvPr/>
            </p:nvSpPr>
            <p:spPr bwMode="auto">
              <a:xfrm>
                <a:off x="835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1" name="Oval 47"/>
              <p:cNvSpPr>
                <a:spLocks/>
              </p:cNvSpPr>
              <p:nvPr/>
            </p:nvSpPr>
            <p:spPr bwMode="auto">
              <a:xfrm>
                <a:off x="963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2" name="Oval 48"/>
              <p:cNvSpPr>
                <a:spLocks/>
              </p:cNvSpPr>
              <p:nvPr/>
            </p:nvSpPr>
            <p:spPr bwMode="auto">
              <a:xfrm>
                <a:off x="899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3" name="Oval 49"/>
              <p:cNvSpPr>
                <a:spLocks/>
              </p:cNvSpPr>
              <p:nvPr/>
            </p:nvSpPr>
            <p:spPr bwMode="auto">
              <a:xfrm>
                <a:off x="1028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4" name="Oval 50"/>
              <p:cNvSpPr>
                <a:spLocks/>
              </p:cNvSpPr>
              <p:nvPr/>
            </p:nvSpPr>
            <p:spPr bwMode="auto">
              <a:xfrm>
                <a:off x="835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5" name="Oval 51"/>
              <p:cNvSpPr>
                <a:spLocks/>
              </p:cNvSpPr>
              <p:nvPr/>
            </p:nvSpPr>
            <p:spPr bwMode="auto">
              <a:xfrm>
                <a:off x="963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6" name="Oval 52"/>
              <p:cNvSpPr>
                <a:spLocks/>
              </p:cNvSpPr>
              <p:nvPr/>
            </p:nvSpPr>
            <p:spPr bwMode="auto">
              <a:xfrm>
                <a:off x="128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7" name="Oval 53"/>
              <p:cNvSpPr>
                <a:spLocks/>
              </p:cNvSpPr>
              <p:nvPr/>
            </p:nvSpPr>
            <p:spPr bwMode="auto">
              <a:xfrm>
                <a:off x="0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8" name="Oval 54"/>
              <p:cNvSpPr>
                <a:spLocks/>
              </p:cNvSpPr>
              <p:nvPr/>
            </p:nvSpPr>
            <p:spPr bwMode="auto">
              <a:xfrm>
                <a:off x="257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39" name="Oval 55"/>
              <p:cNvSpPr>
                <a:spLocks/>
              </p:cNvSpPr>
              <p:nvPr/>
            </p:nvSpPr>
            <p:spPr bwMode="auto">
              <a:xfrm>
                <a:off x="385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0" name="Oval 56"/>
              <p:cNvSpPr>
                <a:spLocks/>
              </p:cNvSpPr>
              <p:nvPr/>
            </p:nvSpPr>
            <p:spPr bwMode="auto">
              <a:xfrm>
                <a:off x="514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1" name="Oval 57"/>
              <p:cNvSpPr>
                <a:spLocks/>
              </p:cNvSpPr>
              <p:nvPr/>
            </p:nvSpPr>
            <p:spPr bwMode="auto">
              <a:xfrm>
                <a:off x="642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2" name="Oval 58"/>
              <p:cNvSpPr>
                <a:spLocks/>
              </p:cNvSpPr>
              <p:nvPr/>
            </p:nvSpPr>
            <p:spPr bwMode="auto">
              <a:xfrm>
                <a:off x="771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3" name="Oval 59"/>
              <p:cNvSpPr>
                <a:spLocks/>
              </p:cNvSpPr>
              <p:nvPr/>
            </p:nvSpPr>
            <p:spPr bwMode="auto">
              <a:xfrm>
                <a:off x="899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4" name="Oval 60"/>
              <p:cNvSpPr>
                <a:spLocks/>
              </p:cNvSpPr>
              <p:nvPr/>
            </p:nvSpPr>
            <p:spPr bwMode="auto">
              <a:xfrm>
                <a:off x="1028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5" name="Oval 61"/>
              <p:cNvSpPr>
                <a:spLocks/>
              </p:cNvSpPr>
              <p:nvPr/>
            </p:nvSpPr>
            <p:spPr bwMode="auto">
              <a:xfrm>
                <a:off x="64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6" name="Oval 62"/>
              <p:cNvSpPr>
                <a:spLocks/>
              </p:cNvSpPr>
              <p:nvPr/>
            </p:nvSpPr>
            <p:spPr bwMode="auto">
              <a:xfrm>
                <a:off x="192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7" name="Oval 63"/>
              <p:cNvSpPr>
                <a:spLocks/>
              </p:cNvSpPr>
              <p:nvPr/>
            </p:nvSpPr>
            <p:spPr bwMode="auto">
              <a:xfrm>
                <a:off x="128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8" name="Oval 64"/>
              <p:cNvSpPr>
                <a:spLocks/>
              </p:cNvSpPr>
              <p:nvPr/>
            </p:nvSpPr>
            <p:spPr bwMode="auto">
              <a:xfrm>
                <a:off x="0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49" name="Oval 65"/>
              <p:cNvSpPr>
                <a:spLocks/>
              </p:cNvSpPr>
              <p:nvPr/>
            </p:nvSpPr>
            <p:spPr bwMode="auto">
              <a:xfrm>
                <a:off x="257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0" name="Oval 66"/>
              <p:cNvSpPr>
                <a:spLocks/>
              </p:cNvSpPr>
              <p:nvPr/>
            </p:nvSpPr>
            <p:spPr bwMode="auto">
              <a:xfrm>
                <a:off x="64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1" name="Oval 67"/>
              <p:cNvSpPr>
                <a:spLocks/>
              </p:cNvSpPr>
              <p:nvPr/>
            </p:nvSpPr>
            <p:spPr bwMode="auto">
              <a:xfrm>
                <a:off x="192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2" name="Oval 68"/>
              <p:cNvSpPr>
                <a:spLocks/>
              </p:cNvSpPr>
              <p:nvPr/>
            </p:nvSpPr>
            <p:spPr bwMode="auto">
              <a:xfrm>
                <a:off x="321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3" name="Oval 69"/>
              <p:cNvSpPr>
                <a:spLocks/>
              </p:cNvSpPr>
              <p:nvPr/>
            </p:nvSpPr>
            <p:spPr bwMode="auto">
              <a:xfrm>
                <a:off x="449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4" name="Oval 70"/>
              <p:cNvSpPr>
                <a:spLocks/>
              </p:cNvSpPr>
              <p:nvPr/>
            </p:nvSpPr>
            <p:spPr bwMode="auto">
              <a:xfrm>
                <a:off x="385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5" name="Oval 71"/>
              <p:cNvSpPr>
                <a:spLocks/>
              </p:cNvSpPr>
              <p:nvPr/>
            </p:nvSpPr>
            <p:spPr bwMode="auto">
              <a:xfrm>
                <a:off x="514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6" name="Oval 72"/>
              <p:cNvSpPr>
                <a:spLocks/>
              </p:cNvSpPr>
              <p:nvPr/>
            </p:nvSpPr>
            <p:spPr bwMode="auto">
              <a:xfrm>
                <a:off x="321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7" name="Oval 73"/>
              <p:cNvSpPr>
                <a:spLocks/>
              </p:cNvSpPr>
              <p:nvPr/>
            </p:nvSpPr>
            <p:spPr bwMode="auto">
              <a:xfrm>
                <a:off x="449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8" name="Oval 74"/>
              <p:cNvSpPr>
                <a:spLocks/>
              </p:cNvSpPr>
              <p:nvPr/>
            </p:nvSpPr>
            <p:spPr bwMode="auto">
              <a:xfrm>
                <a:off x="578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59" name="Oval 75"/>
              <p:cNvSpPr>
                <a:spLocks/>
              </p:cNvSpPr>
              <p:nvPr/>
            </p:nvSpPr>
            <p:spPr bwMode="auto">
              <a:xfrm>
                <a:off x="706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0" name="Oval 76"/>
              <p:cNvSpPr>
                <a:spLocks/>
              </p:cNvSpPr>
              <p:nvPr/>
            </p:nvSpPr>
            <p:spPr bwMode="auto">
              <a:xfrm>
                <a:off x="642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1" name="Oval 77"/>
              <p:cNvSpPr>
                <a:spLocks/>
              </p:cNvSpPr>
              <p:nvPr/>
            </p:nvSpPr>
            <p:spPr bwMode="auto">
              <a:xfrm>
                <a:off x="771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2" name="Oval 78"/>
              <p:cNvSpPr>
                <a:spLocks/>
              </p:cNvSpPr>
              <p:nvPr/>
            </p:nvSpPr>
            <p:spPr bwMode="auto">
              <a:xfrm>
                <a:off x="578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3" name="Oval 79"/>
              <p:cNvSpPr>
                <a:spLocks/>
              </p:cNvSpPr>
              <p:nvPr/>
            </p:nvSpPr>
            <p:spPr bwMode="auto">
              <a:xfrm>
                <a:off x="706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4" name="Oval 80"/>
              <p:cNvSpPr>
                <a:spLocks/>
              </p:cNvSpPr>
              <p:nvPr/>
            </p:nvSpPr>
            <p:spPr bwMode="auto">
              <a:xfrm>
                <a:off x="835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5" name="Oval 81"/>
              <p:cNvSpPr>
                <a:spLocks/>
              </p:cNvSpPr>
              <p:nvPr/>
            </p:nvSpPr>
            <p:spPr bwMode="auto">
              <a:xfrm>
                <a:off x="963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6" name="Oval 82"/>
              <p:cNvSpPr>
                <a:spLocks/>
              </p:cNvSpPr>
              <p:nvPr/>
            </p:nvSpPr>
            <p:spPr bwMode="auto">
              <a:xfrm>
                <a:off x="899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7" name="Oval 83"/>
              <p:cNvSpPr>
                <a:spLocks/>
              </p:cNvSpPr>
              <p:nvPr/>
            </p:nvSpPr>
            <p:spPr bwMode="auto">
              <a:xfrm>
                <a:off x="1028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8" name="Oval 84"/>
              <p:cNvSpPr>
                <a:spLocks/>
              </p:cNvSpPr>
              <p:nvPr/>
            </p:nvSpPr>
            <p:spPr bwMode="auto">
              <a:xfrm>
                <a:off x="835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69" name="Oval 85"/>
              <p:cNvSpPr>
                <a:spLocks/>
              </p:cNvSpPr>
              <p:nvPr/>
            </p:nvSpPr>
            <p:spPr bwMode="auto">
              <a:xfrm>
                <a:off x="963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0" name="Oval 86"/>
              <p:cNvSpPr>
                <a:spLocks/>
              </p:cNvSpPr>
              <p:nvPr/>
            </p:nvSpPr>
            <p:spPr bwMode="auto">
              <a:xfrm>
                <a:off x="128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1" name="Oval 87"/>
              <p:cNvSpPr>
                <a:spLocks/>
              </p:cNvSpPr>
              <p:nvPr/>
            </p:nvSpPr>
            <p:spPr bwMode="auto">
              <a:xfrm>
                <a:off x="0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2" name="Oval 88"/>
              <p:cNvSpPr>
                <a:spLocks/>
              </p:cNvSpPr>
              <p:nvPr/>
            </p:nvSpPr>
            <p:spPr bwMode="auto">
              <a:xfrm>
                <a:off x="257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3" name="Oval 89"/>
              <p:cNvSpPr>
                <a:spLocks/>
              </p:cNvSpPr>
              <p:nvPr/>
            </p:nvSpPr>
            <p:spPr bwMode="auto">
              <a:xfrm>
                <a:off x="385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4" name="Oval 90"/>
              <p:cNvSpPr>
                <a:spLocks/>
              </p:cNvSpPr>
              <p:nvPr/>
            </p:nvSpPr>
            <p:spPr bwMode="auto">
              <a:xfrm>
                <a:off x="514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5" name="Oval 91"/>
              <p:cNvSpPr>
                <a:spLocks/>
              </p:cNvSpPr>
              <p:nvPr/>
            </p:nvSpPr>
            <p:spPr bwMode="auto">
              <a:xfrm>
                <a:off x="642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6" name="Oval 92"/>
              <p:cNvSpPr>
                <a:spLocks/>
              </p:cNvSpPr>
              <p:nvPr/>
            </p:nvSpPr>
            <p:spPr bwMode="auto">
              <a:xfrm>
                <a:off x="771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7" name="Oval 93"/>
              <p:cNvSpPr>
                <a:spLocks/>
              </p:cNvSpPr>
              <p:nvPr/>
            </p:nvSpPr>
            <p:spPr bwMode="auto">
              <a:xfrm>
                <a:off x="899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8" name="Oval 94"/>
              <p:cNvSpPr>
                <a:spLocks/>
              </p:cNvSpPr>
              <p:nvPr/>
            </p:nvSpPr>
            <p:spPr bwMode="auto">
              <a:xfrm>
                <a:off x="1028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79" name="Oval 95"/>
              <p:cNvSpPr>
                <a:spLocks/>
              </p:cNvSpPr>
              <p:nvPr/>
            </p:nvSpPr>
            <p:spPr bwMode="auto">
              <a:xfrm>
                <a:off x="578" y="772"/>
                <a:ext cx="128" cy="129"/>
              </a:xfrm>
              <a:prstGeom prst="ellipse">
                <a:avLst/>
              </a:prstGeom>
              <a:solidFill>
                <a:srgbClr val="FFA49F"/>
              </a:solidFill>
              <a:ln w="25400" cap="flat">
                <a:solidFill>
                  <a:srgbClr val="A818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2082" name="Group 98"/>
              <p:cNvGrpSpPr>
                <a:grpSpLocks/>
              </p:cNvGrpSpPr>
              <p:nvPr/>
            </p:nvGrpSpPr>
            <p:grpSpPr bwMode="auto">
              <a:xfrm>
                <a:off x="516" y="642"/>
                <a:ext cx="128" cy="383"/>
                <a:chOff x="0" y="0"/>
                <a:chExt cx="128" cy="383"/>
              </a:xfrm>
            </p:grpSpPr>
            <p:sp>
              <p:nvSpPr>
                <p:cNvPr id="42080" name="Oval 96"/>
                <p:cNvSpPr>
                  <a:spLocks/>
                </p:cNvSpPr>
                <p:nvPr/>
              </p:nvSpPr>
              <p:spPr bwMode="auto">
                <a:xfrm>
                  <a:off x="0" y="0"/>
                  <a:ext cx="128" cy="128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081" name="Oval 97"/>
                <p:cNvSpPr>
                  <a:spLocks/>
                </p:cNvSpPr>
                <p:nvPr/>
              </p:nvSpPr>
              <p:spPr bwMode="auto">
                <a:xfrm>
                  <a:off x="0" y="254"/>
                  <a:ext cx="128" cy="129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2083" name="Oval 99"/>
              <p:cNvSpPr>
                <a:spLocks/>
              </p:cNvSpPr>
              <p:nvPr/>
            </p:nvSpPr>
            <p:spPr bwMode="auto">
              <a:xfrm>
                <a:off x="255" y="126"/>
                <a:ext cx="128" cy="129"/>
              </a:xfrm>
              <a:prstGeom prst="ellipse">
                <a:avLst/>
              </a:prstGeom>
              <a:solidFill>
                <a:srgbClr val="FFA49F"/>
              </a:solidFill>
              <a:ln w="25400" cap="flat">
                <a:solidFill>
                  <a:srgbClr val="A818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2086" name="Group 102"/>
              <p:cNvGrpSpPr>
                <a:grpSpLocks/>
              </p:cNvGrpSpPr>
              <p:nvPr/>
            </p:nvGrpSpPr>
            <p:grpSpPr bwMode="auto">
              <a:xfrm>
                <a:off x="193" y="2"/>
                <a:ext cx="258" cy="383"/>
                <a:chOff x="0" y="0"/>
                <a:chExt cx="258" cy="383"/>
              </a:xfrm>
            </p:grpSpPr>
            <p:sp>
              <p:nvSpPr>
                <p:cNvPr id="42084" name="Oval 100"/>
                <p:cNvSpPr>
                  <a:spLocks/>
                </p:cNvSpPr>
                <p:nvPr/>
              </p:nvSpPr>
              <p:spPr bwMode="auto">
                <a:xfrm>
                  <a:off x="130" y="254"/>
                  <a:ext cx="128" cy="129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085" name="Oval 101"/>
                <p:cNvSpPr>
                  <a:spLocks/>
                </p:cNvSpPr>
                <p:nvPr/>
              </p:nvSpPr>
              <p:spPr bwMode="auto">
                <a:xfrm>
                  <a:off x="0" y="0"/>
                  <a:ext cx="128" cy="128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2087" name="Oval 103"/>
              <p:cNvSpPr>
                <a:spLocks/>
              </p:cNvSpPr>
              <p:nvPr/>
            </p:nvSpPr>
            <p:spPr bwMode="auto">
              <a:xfrm>
                <a:off x="584" y="800"/>
                <a:ext cx="64" cy="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88" name="Oval 104"/>
              <p:cNvSpPr>
                <a:spLocks/>
              </p:cNvSpPr>
              <p:nvPr/>
            </p:nvSpPr>
            <p:spPr bwMode="auto">
              <a:xfrm>
                <a:off x="289" y="155"/>
                <a:ext cx="64" cy="64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2180" name="Group 196"/>
            <p:cNvGrpSpPr>
              <a:grpSpLocks/>
            </p:cNvGrpSpPr>
            <p:nvPr/>
          </p:nvGrpSpPr>
          <p:grpSpPr bwMode="auto">
            <a:xfrm>
              <a:off x="5736" y="416"/>
              <a:ext cx="1232" cy="2123"/>
              <a:chOff x="0" y="0"/>
              <a:chExt cx="1231" cy="2123"/>
            </a:xfrm>
          </p:grpSpPr>
          <p:sp>
            <p:nvSpPr>
              <p:cNvPr id="42090" name="Oval 106"/>
              <p:cNvSpPr>
                <a:spLocks/>
              </p:cNvSpPr>
              <p:nvPr/>
            </p:nvSpPr>
            <p:spPr bwMode="auto">
              <a:xfrm>
                <a:off x="324" y="2001"/>
                <a:ext cx="64" cy="65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1" name="Oval 107"/>
              <p:cNvSpPr>
                <a:spLocks/>
              </p:cNvSpPr>
              <p:nvPr/>
            </p:nvSpPr>
            <p:spPr bwMode="auto">
              <a:xfrm>
                <a:off x="139" y="632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2" name="Oval 108"/>
              <p:cNvSpPr>
                <a:spLocks/>
              </p:cNvSpPr>
              <p:nvPr/>
            </p:nvSpPr>
            <p:spPr bwMode="auto">
              <a:xfrm>
                <a:off x="268" y="632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3" name="Oval 109"/>
              <p:cNvSpPr>
                <a:spLocks/>
              </p:cNvSpPr>
              <p:nvPr/>
            </p:nvSpPr>
            <p:spPr bwMode="auto">
              <a:xfrm>
                <a:off x="203" y="761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4" name="Oval 110"/>
              <p:cNvSpPr>
                <a:spLocks/>
              </p:cNvSpPr>
              <p:nvPr/>
            </p:nvSpPr>
            <p:spPr bwMode="auto">
              <a:xfrm>
                <a:off x="75" y="761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5" name="Oval 111"/>
              <p:cNvSpPr>
                <a:spLocks/>
              </p:cNvSpPr>
              <p:nvPr/>
            </p:nvSpPr>
            <p:spPr bwMode="auto">
              <a:xfrm>
                <a:off x="332" y="761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6" name="Oval 112"/>
              <p:cNvSpPr>
                <a:spLocks/>
              </p:cNvSpPr>
              <p:nvPr/>
            </p:nvSpPr>
            <p:spPr bwMode="auto">
              <a:xfrm>
                <a:off x="139" y="889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7" name="Oval 113"/>
              <p:cNvSpPr>
                <a:spLocks/>
              </p:cNvSpPr>
              <p:nvPr/>
            </p:nvSpPr>
            <p:spPr bwMode="auto">
              <a:xfrm>
                <a:off x="268" y="889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8" name="Oval 114"/>
              <p:cNvSpPr>
                <a:spLocks/>
              </p:cNvSpPr>
              <p:nvPr/>
            </p:nvSpPr>
            <p:spPr bwMode="auto">
              <a:xfrm>
                <a:off x="396" y="632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99" name="Oval 115"/>
              <p:cNvSpPr>
                <a:spLocks/>
              </p:cNvSpPr>
              <p:nvPr/>
            </p:nvSpPr>
            <p:spPr bwMode="auto">
              <a:xfrm>
                <a:off x="525" y="632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0" name="Oval 116"/>
              <p:cNvSpPr>
                <a:spLocks/>
              </p:cNvSpPr>
              <p:nvPr/>
            </p:nvSpPr>
            <p:spPr bwMode="auto">
              <a:xfrm>
                <a:off x="460" y="761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1" name="Oval 117"/>
              <p:cNvSpPr>
                <a:spLocks/>
              </p:cNvSpPr>
              <p:nvPr/>
            </p:nvSpPr>
            <p:spPr bwMode="auto">
              <a:xfrm>
                <a:off x="589" y="761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2" name="Oval 118"/>
              <p:cNvSpPr>
                <a:spLocks/>
              </p:cNvSpPr>
              <p:nvPr/>
            </p:nvSpPr>
            <p:spPr bwMode="auto">
              <a:xfrm>
                <a:off x="396" y="889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3" name="Oval 119"/>
              <p:cNvSpPr>
                <a:spLocks/>
              </p:cNvSpPr>
              <p:nvPr/>
            </p:nvSpPr>
            <p:spPr bwMode="auto">
              <a:xfrm>
                <a:off x="525" y="889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4" name="Oval 120"/>
              <p:cNvSpPr>
                <a:spLocks/>
              </p:cNvSpPr>
              <p:nvPr/>
            </p:nvSpPr>
            <p:spPr bwMode="auto">
              <a:xfrm>
                <a:off x="653" y="632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5" name="Oval 121"/>
              <p:cNvSpPr>
                <a:spLocks/>
              </p:cNvSpPr>
              <p:nvPr/>
            </p:nvSpPr>
            <p:spPr bwMode="auto">
              <a:xfrm>
                <a:off x="782" y="632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6" name="Oval 122"/>
              <p:cNvSpPr>
                <a:spLocks/>
              </p:cNvSpPr>
              <p:nvPr/>
            </p:nvSpPr>
            <p:spPr bwMode="auto">
              <a:xfrm>
                <a:off x="717" y="761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7" name="Oval 123"/>
              <p:cNvSpPr>
                <a:spLocks/>
              </p:cNvSpPr>
              <p:nvPr/>
            </p:nvSpPr>
            <p:spPr bwMode="auto">
              <a:xfrm>
                <a:off x="846" y="761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8" name="Oval 124"/>
              <p:cNvSpPr>
                <a:spLocks/>
              </p:cNvSpPr>
              <p:nvPr/>
            </p:nvSpPr>
            <p:spPr bwMode="auto">
              <a:xfrm>
                <a:off x="653" y="889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09" name="Oval 125"/>
              <p:cNvSpPr>
                <a:spLocks/>
              </p:cNvSpPr>
              <p:nvPr/>
            </p:nvSpPr>
            <p:spPr bwMode="auto">
              <a:xfrm>
                <a:off x="782" y="889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0" name="Oval 126"/>
              <p:cNvSpPr>
                <a:spLocks/>
              </p:cNvSpPr>
              <p:nvPr/>
            </p:nvSpPr>
            <p:spPr bwMode="auto">
              <a:xfrm>
                <a:off x="910" y="632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1" name="Oval 127"/>
              <p:cNvSpPr>
                <a:spLocks/>
              </p:cNvSpPr>
              <p:nvPr/>
            </p:nvSpPr>
            <p:spPr bwMode="auto">
              <a:xfrm>
                <a:off x="1039" y="632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2" name="Oval 128"/>
              <p:cNvSpPr>
                <a:spLocks/>
              </p:cNvSpPr>
              <p:nvPr/>
            </p:nvSpPr>
            <p:spPr bwMode="auto">
              <a:xfrm>
                <a:off x="974" y="761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3" name="Oval 129"/>
              <p:cNvSpPr>
                <a:spLocks/>
              </p:cNvSpPr>
              <p:nvPr/>
            </p:nvSpPr>
            <p:spPr bwMode="auto">
              <a:xfrm>
                <a:off x="1103" y="761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4" name="Oval 130"/>
              <p:cNvSpPr>
                <a:spLocks/>
              </p:cNvSpPr>
              <p:nvPr/>
            </p:nvSpPr>
            <p:spPr bwMode="auto">
              <a:xfrm>
                <a:off x="910" y="889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5" name="Oval 131"/>
              <p:cNvSpPr>
                <a:spLocks/>
              </p:cNvSpPr>
              <p:nvPr/>
            </p:nvSpPr>
            <p:spPr bwMode="auto">
              <a:xfrm>
                <a:off x="1039" y="889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6" name="Oval 132"/>
              <p:cNvSpPr>
                <a:spLocks/>
              </p:cNvSpPr>
              <p:nvPr/>
            </p:nvSpPr>
            <p:spPr bwMode="auto">
              <a:xfrm>
                <a:off x="203" y="1017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7" name="Oval 133"/>
              <p:cNvSpPr>
                <a:spLocks/>
              </p:cNvSpPr>
              <p:nvPr/>
            </p:nvSpPr>
            <p:spPr bwMode="auto">
              <a:xfrm>
                <a:off x="75" y="1017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8" name="Oval 134"/>
              <p:cNvSpPr>
                <a:spLocks/>
              </p:cNvSpPr>
              <p:nvPr/>
            </p:nvSpPr>
            <p:spPr bwMode="auto">
              <a:xfrm>
                <a:off x="332" y="1017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19" name="Oval 135"/>
              <p:cNvSpPr>
                <a:spLocks/>
              </p:cNvSpPr>
              <p:nvPr/>
            </p:nvSpPr>
            <p:spPr bwMode="auto">
              <a:xfrm>
                <a:off x="460" y="1017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0" name="Oval 136"/>
              <p:cNvSpPr>
                <a:spLocks/>
              </p:cNvSpPr>
              <p:nvPr/>
            </p:nvSpPr>
            <p:spPr bwMode="auto">
              <a:xfrm>
                <a:off x="589" y="1017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1" name="Oval 137"/>
              <p:cNvSpPr>
                <a:spLocks/>
              </p:cNvSpPr>
              <p:nvPr/>
            </p:nvSpPr>
            <p:spPr bwMode="auto">
              <a:xfrm>
                <a:off x="717" y="1017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2" name="Oval 138"/>
              <p:cNvSpPr>
                <a:spLocks/>
              </p:cNvSpPr>
              <p:nvPr/>
            </p:nvSpPr>
            <p:spPr bwMode="auto">
              <a:xfrm>
                <a:off x="846" y="1017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3" name="Oval 139"/>
              <p:cNvSpPr>
                <a:spLocks/>
              </p:cNvSpPr>
              <p:nvPr/>
            </p:nvSpPr>
            <p:spPr bwMode="auto">
              <a:xfrm>
                <a:off x="974" y="1017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4" name="Oval 140"/>
              <p:cNvSpPr>
                <a:spLocks/>
              </p:cNvSpPr>
              <p:nvPr/>
            </p:nvSpPr>
            <p:spPr bwMode="auto">
              <a:xfrm>
                <a:off x="1103" y="1017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5" name="Oval 141"/>
              <p:cNvSpPr>
                <a:spLocks/>
              </p:cNvSpPr>
              <p:nvPr/>
            </p:nvSpPr>
            <p:spPr bwMode="auto">
              <a:xfrm>
                <a:off x="139" y="118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6" name="Oval 142"/>
              <p:cNvSpPr>
                <a:spLocks/>
              </p:cNvSpPr>
              <p:nvPr/>
            </p:nvSpPr>
            <p:spPr bwMode="auto">
              <a:xfrm>
                <a:off x="268" y="118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7" name="Oval 143"/>
              <p:cNvSpPr>
                <a:spLocks/>
              </p:cNvSpPr>
              <p:nvPr/>
            </p:nvSpPr>
            <p:spPr bwMode="auto">
              <a:xfrm>
                <a:off x="203" y="247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8" name="Oval 144"/>
              <p:cNvSpPr>
                <a:spLocks/>
              </p:cNvSpPr>
              <p:nvPr/>
            </p:nvSpPr>
            <p:spPr bwMode="auto">
              <a:xfrm>
                <a:off x="75" y="247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29" name="Oval 145"/>
              <p:cNvSpPr>
                <a:spLocks/>
              </p:cNvSpPr>
              <p:nvPr/>
            </p:nvSpPr>
            <p:spPr bwMode="auto">
              <a:xfrm>
                <a:off x="332" y="247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0" name="Oval 146"/>
              <p:cNvSpPr>
                <a:spLocks/>
              </p:cNvSpPr>
              <p:nvPr/>
            </p:nvSpPr>
            <p:spPr bwMode="auto">
              <a:xfrm>
                <a:off x="139" y="375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1" name="Oval 147"/>
              <p:cNvSpPr>
                <a:spLocks/>
              </p:cNvSpPr>
              <p:nvPr/>
            </p:nvSpPr>
            <p:spPr bwMode="auto">
              <a:xfrm>
                <a:off x="268" y="375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2" name="Oval 148"/>
              <p:cNvSpPr>
                <a:spLocks/>
              </p:cNvSpPr>
              <p:nvPr/>
            </p:nvSpPr>
            <p:spPr bwMode="auto">
              <a:xfrm>
                <a:off x="396" y="118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3" name="Oval 149"/>
              <p:cNvSpPr>
                <a:spLocks/>
              </p:cNvSpPr>
              <p:nvPr/>
            </p:nvSpPr>
            <p:spPr bwMode="auto">
              <a:xfrm>
                <a:off x="525" y="118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4" name="Oval 150"/>
              <p:cNvSpPr>
                <a:spLocks/>
              </p:cNvSpPr>
              <p:nvPr/>
            </p:nvSpPr>
            <p:spPr bwMode="auto">
              <a:xfrm>
                <a:off x="460" y="247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5" name="Oval 151"/>
              <p:cNvSpPr>
                <a:spLocks/>
              </p:cNvSpPr>
              <p:nvPr/>
            </p:nvSpPr>
            <p:spPr bwMode="auto">
              <a:xfrm>
                <a:off x="589" y="247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6" name="Oval 152"/>
              <p:cNvSpPr>
                <a:spLocks/>
              </p:cNvSpPr>
              <p:nvPr/>
            </p:nvSpPr>
            <p:spPr bwMode="auto">
              <a:xfrm>
                <a:off x="396" y="375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7" name="Oval 153"/>
              <p:cNvSpPr>
                <a:spLocks/>
              </p:cNvSpPr>
              <p:nvPr/>
            </p:nvSpPr>
            <p:spPr bwMode="auto">
              <a:xfrm>
                <a:off x="525" y="375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8" name="Oval 154"/>
              <p:cNvSpPr>
                <a:spLocks/>
              </p:cNvSpPr>
              <p:nvPr/>
            </p:nvSpPr>
            <p:spPr bwMode="auto">
              <a:xfrm>
                <a:off x="653" y="118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39" name="Oval 155"/>
              <p:cNvSpPr>
                <a:spLocks/>
              </p:cNvSpPr>
              <p:nvPr/>
            </p:nvSpPr>
            <p:spPr bwMode="auto">
              <a:xfrm>
                <a:off x="782" y="118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0" name="Oval 156"/>
              <p:cNvSpPr>
                <a:spLocks/>
              </p:cNvSpPr>
              <p:nvPr/>
            </p:nvSpPr>
            <p:spPr bwMode="auto">
              <a:xfrm>
                <a:off x="717" y="247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1" name="Oval 157"/>
              <p:cNvSpPr>
                <a:spLocks/>
              </p:cNvSpPr>
              <p:nvPr/>
            </p:nvSpPr>
            <p:spPr bwMode="auto">
              <a:xfrm>
                <a:off x="846" y="247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2" name="Oval 158"/>
              <p:cNvSpPr>
                <a:spLocks/>
              </p:cNvSpPr>
              <p:nvPr/>
            </p:nvSpPr>
            <p:spPr bwMode="auto">
              <a:xfrm>
                <a:off x="653" y="375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3" name="Oval 159"/>
              <p:cNvSpPr>
                <a:spLocks/>
              </p:cNvSpPr>
              <p:nvPr/>
            </p:nvSpPr>
            <p:spPr bwMode="auto">
              <a:xfrm>
                <a:off x="782" y="375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4" name="Oval 160"/>
              <p:cNvSpPr>
                <a:spLocks/>
              </p:cNvSpPr>
              <p:nvPr/>
            </p:nvSpPr>
            <p:spPr bwMode="auto">
              <a:xfrm>
                <a:off x="910" y="118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5" name="Oval 161"/>
              <p:cNvSpPr>
                <a:spLocks/>
              </p:cNvSpPr>
              <p:nvPr/>
            </p:nvSpPr>
            <p:spPr bwMode="auto">
              <a:xfrm>
                <a:off x="1039" y="118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6" name="Oval 162"/>
              <p:cNvSpPr>
                <a:spLocks/>
              </p:cNvSpPr>
              <p:nvPr/>
            </p:nvSpPr>
            <p:spPr bwMode="auto">
              <a:xfrm>
                <a:off x="974" y="247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7" name="Oval 163"/>
              <p:cNvSpPr>
                <a:spLocks/>
              </p:cNvSpPr>
              <p:nvPr/>
            </p:nvSpPr>
            <p:spPr bwMode="auto">
              <a:xfrm>
                <a:off x="1103" y="247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8" name="Oval 164"/>
              <p:cNvSpPr>
                <a:spLocks/>
              </p:cNvSpPr>
              <p:nvPr/>
            </p:nvSpPr>
            <p:spPr bwMode="auto">
              <a:xfrm>
                <a:off x="910" y="375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49" name="Oval 165"/>
              <p:cNvSpPr>
                <a:spLocks/>
              </p:cNvSpPr>
              <p:nvPr/>
            </p:nvSpPr>
            <p:spPr bwMode="auto">
              <a:xfrm>
                <a:off x="1039" y="375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0" name="Oval 166"/>
              <p:cNvSpPr>
                <a:spLocks/>
              </p:cNvSpPr>
              <p:nvPr/>
            </p:nvSpPr>
            <p:spPr bwMode="auto">
              <a:xfrm>
                <a:off x="203" y="504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1" name="Oval 167"/>
              <p:cNvSpPr>
                <a:spLocks/>
              </p:cNvSpPr>
              <p:nvPr/>
            </p:nvSpPr>
            <p:spPr bwMode="auto">
              <a:xfrm>
                <a:off x="75" y="504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2" name="Oval 168"/>
              <p:cNvSpPr>
                <a:spLocks/>
              </p:cNvSpPr>
              <p:nvPr/>
            </p:nvSpPr>
            <p:spPr bwMode="auto">
              <a:xfrm>
                <a:off x="332" y="504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3" name="Oval 169"/>
              <p:cNvSpPr>
                <a:spLocks/>
              </p:cNvSpPr>
              <p:nvPr/>
            </p:nvSpPr>
            <p:spPr bwMode="auto">
              <a:xfrm>
                <a:off x="460" y="504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4" name="Oval 170"/>
              <p:cNvSpPr>
                <a:spLocks/>
              </p:cNvSpPr>
              <p:nvPr/>
            </p:nvSpPr>
            <p:spPr bwMode="auto">
              <a:xfrm>
                <a:off x="589" y="504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5" name="Oval 171"/>
              <p:cNvSpPr>
                <a:spLocks/>
              </p:cNvSpPr>
              <p:nvPr/>
            </p:nvSpPr>
            <p:spPr bwMode="auto">
              <a:xfrm>
                <a:off x="717" y="504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6" name="Oval 172"/>
              <p:cNvSpPr>
                <a:spLocks/>
              </p:cNvSpPr>
              <p:nvPr/>
            </p:nvSpPr>
            <p:spPr bwMode="auto">
              <a:xfrm>
                <a:off x="846" y="504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7" name="Oval 173"/>
              <p:cNvSpPr>
                <a:spLocks/>
              </p:cNvSpPr>
              <p:nvPr/>
            </p:nvSpPr>
            <p:spPr bwMode="auto">
              <a:xfrm>
                <a:off x="974" y="504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58" name="Oval 174"/>
              <p:cNvSpPr>
                <a:spLocks/>
              </p:cNvSpPr>
              <p:nvPr/>
            </p:nvSpPr>
            <p:spPr bwMode="auto">
              <a:xfrm>
                <a:off x="1103" y="504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2168" name="Group 184"/>
              <p:cNvGrpSpPr>
                <a:grpSpLocks/>
              </p:cNvGrpSpPr>
              <p:nvPr/>
            </p:nvGrpSpPr>
            <p:grpSpPr bwMode="auto">
              <a:xfrm>
                <a:off x="138" y="121"/>
                <a:ext cx="644" cy="1023"/>
                <a:chOff x="0" y="0"/>
                <a:chExt cx="644" cy="1023"/>
              </a:xfrm>
            </p:grpSpPr>
            <p:sp>
              <p:nvSpPr>
                <p:cNvPr id="42159" name="Oval 175"/>
                <p:cNvSpPr>
                  <a:spLocks/>
                </p:cNvSpPr>
                <p:nvPr/>
              </p:nvSpPr>
              <p:spPr bwMode="auto">
                <a:xfrm>
                  <a:off x="385" y="509"/>
                  <a:ext cx="128" cy="129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0" name="Oval 176"/>
                <p:cNvSpPr>
                  <a:spLocks/>
                </p:cNvSpPr>
                <p:nvPr/>
              </p:nvSpPr>
              <p:spPr bwMode="auto">
                <a:xfrm>
                  <a:off x="453" y="640"/>
                  <a:ext cx="128" cy="128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1" name="Oval 177"/>
                <p:cNvSpPr>
                  <a:spLocks/>
                </p:cNvSpPr>
                <p:nvPr/>
              </p:nvSpPr>
              <p:spPr bwMode="auto">
                <a:xfrm>
                  <a:off x="515" y="770"/>
                  <a:ext cx="129" cy="128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2" name="Oval 178"/>
                <p:cNvSpPr>
                  <a:spLocks/>
                </p:cNvSpPr>
                <p:nvPr/>
              </p:nvSpPr>
              <p:spPr bwMode="auto">
                <a:xfrm>
                  <a:off x="453" y="894"/>
                  <a:ext cx="128" cy="129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3" name="Oval 179"/>
                <p:cNvSpPr>
                  <a:spLocks/>
                </p:cNvSpPr>
                <p:nvPr/>
              </p:nvSpPr>
              <p:spPr bwMode="auto">
                <a:xfrm>
                  <a:off x="0" y="0"/>
                  <a:ext cx="128" cy="128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4" name="Oval 180"/>
                <p:cNvSpPr>
                  <a:spLocks/>
                </p:cNvSpPr>
                <p:nvPr/>
              </p:nvSpPr>
              <p:spPr bwMode="auto">
                <a:xfrm>
                  <a:off x="130" y="0"/>
                  <a:ext cx="128" cy="128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5" name="Oval 181"/>
                <p:cNvSpPr>
                  <a:spLocks/>
                </p:cNvSpPr>
                <p:nvPr/>
              </p:nvSpPr>
              <p:spPr bwMode="auto">
                <a:xfrm>
                  <a:off x="192" y="124"/>
                  <a:ext cx="129" cy="129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6" name="Oval 182"/>
                <p:cNvSpPr>
                  <a:spLocks/>
                </p:cNvSpPr>
                <p:nvPr/>
              </p:nvSpPr>
              <p:spPr bwMode="auto">
                <a:xfrm>
                  <a:off x="260" y="254"/>
                  <a:ext cx="129" cy="129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67" name="Oval 183"/>
                <p:cNvSpPr>
                  <a:spLocks/>
                </p:cNvSpPr>
                <p:nvPr/>
              </p:nvSpPr>
              <p:spPr bwMode="auto">
                <a:xfrm>
                  <a:off x="322" y="385"/>
                  <a:ext cx="129" cy="128"/>
                </a:xfrm>
                <a:prstGeom prst="ellipse">
                  <a:avLst/>
                </a:prstGeom>
                <a:solidFill>
                  <a:srgbClr val="98B7FE"/>
                </a:solidFill>
                <a:ln w="12700" cap="flat">
                  <a:solidFill>
                    <a:srgbClr val="3B00A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2169" name="Oval 185"/>
              <p:cNvSpPr>
                <a:spLocks/>
              </p:cNvSpPr>
              <p:nvPr/>
            </p:nvSpPr>
            <p:spPr bwMode="auto">
              <a:xfrm>
                <a:off x="653" y="891"/>
                <a:ext cx="129" cy="128"/>
              </a:xfrm>
              <a:prstGeom prst="ellipse">
                <a:avLst/>
              </a:prstGeom>
              <a:solidFill>
                <a:srgbClr val="FFA49F"/>
              </a:solidFill>
              <a:ln w="25400" cap="flat">
                <a:solidFill>
                  <a:srgbClr val="A818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2172" name="Group 188"/>
              <p:cNvGrpSpPr>
                <a:grpSpLocks/>
              </p:cNvGrpSpPr>
              <p:nvPr/>
            </p:nvGrpSpPr>
            <p:grpSpPr bwMode="auto">
              <a:xfrm>
                <a:off x="591" y="761"/>
                <a:ext cx="129" cy="383"/>
                <a:chOff x="0" y="0"/>
                <a:chExt cx="128" cy="383"/>
              </a:xfrm>
            </p:grpSpPr>
            <p:sp>
              <p:nvSpPr>
                <p:cNvPr id="42170" name="Oval 186"/>
                <p:cNvSpPr>
                  <a:spLocks/>
                </p:cNvSpPr>
                <p:nvPr/>
              </p:nvSpPr>
              <p:spPr bwMode="auto">
                <a:xfrm>
                  <a:off x="0" y="0"/>
                  <a:ext cx="128" cy="128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71" name="Oval 187"/>
                <p:cNvSpPr>
                  <a:spLocks/>
                </p:cNvSpPr>
                <p:nvPr/>
              </p:nvSpPr>
              <p:spPr bwMode="auto">
                <a:xfrm>
                  <a:off x="0" y="254"/>
                  <a:ext cx="128" cy="129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2173" name="Oval 189"/>
              <p:cNvSpPr>
                <a:spLocks/>
              </p:cNvSpPr>
              <p:nvPr/>
            </p:nvSpPr>
            <p:spPr bwMode="auto">
              <a:xfrm>
                <a:off x="330" y="245"/>
                <a:ext cx="129" cy="129"/>
              </a:xfrm>
              <a:prstGeom prst="ellipse">
                <a:avLst/>
              </a:prstGeom>
              <a:solidFill>
                <a:srgbClr val="FFA49F"/>
              </a:solidFill>
              <a:ln w="25400" cap="flat">
                <a:solidFill>
                  <a:srgbClr val="A818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2176" name="Group 192"/>
              <p:cNvGrpSpPr>
                <a:grpSpLocks/>
              </p:cNvGrpSpPr>
              <p:nvPr/>
            </p:nvGrpSpPr>
            <p:grpSpPr bwMode="auto">
              <a:xfrm>
                <a:off x="268" y="121"/>
                <a:ext cx="259" cy="383"/>
                <a:chOff x="0" y="0"/>
                <a:chExt cx="258" cy="383"/>
              </a:xfrm>
            </p:grpSpPr>
            <p:sp>
              <p:nvSpPr>
                <p:cNvPr id="42174" name="Oval 190"/>
                <p:cNvSpPr>
                  <a:spLocks/>
                </p:cNvSpPr>
                <p:nvPr/>
              </p:nvSpPr>
              <p:spPr bwMode="auto">
                <a:xfrm>
                  <a:off x="130" y="254"/>
                  <a:ext cx="128" cy="129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175" name="Oval 191"/>
                <p:cNvSpPr>
                  <a:spLocks/>
                </p:cNvSpPr>
                <p:nvPr/>
              </p:nvSpPr>
              <p:spPr bwMode="auto">
                <a:xfrm>
                  <a:off x="0" y="0"/>
                  <a:ext cx="128" cy="128"/>
                </a:xfrm>
                <a:prstGeom prst="ellipse">
                  <a:avLst/>
                </a:prstGeom>
                <a:solidFill>
                  <a:srgbClr val="FED1CF"/>
                </a:solidFill>
                <a:ln w="25400" cap="flat">
                  <a:solidFill>
                    <a:srgbClr val="E6578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2177" name="Oval 193"/>
              <p:cNvSpPr>
                <a:spLocks/>
              </p:cNvSpPr>
              <p:nvPr/>
            </p:nvSpPr>
            <p:spPr bwMode="auto">
              <a:xfrm>
                <a:off x="659" y="919"/>
                <a:ext cx="64" cy="64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78" name="Oval 194"/>
              <p:cNvSpPr>
                <a:spLocks/>
              </p:cNvSpPr>
              <p:nvPr/>
            </p:nvSpPr>
            <p:spPr bwMode="auto">
              <a:xfrm>
                <a:off x="364" y="274"/>
                <a:ext cx="65" cy="64"/>
              </a:xfrm>
              <a:prstGeom prst="ellipse">
                <a:avLst/>
              </a:prstGeom>
              <a:solidFill>
                <a:srgbClr val="000000"/>
              </a:solidFill>
              <a:ln w="254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79" name="AutoShape 195"/>
              <p:cNvSpPr>
                <a:spLocks/>
              </p:cNvSpPr>
              <p:nvPr/>
            </p:nvSpPr>
            <p:spPr bwMode="auto">
              <a:xfrm>
                <a:off x="0" y="0"/>
                <a:ext cx="701" cy="2123"/>
              </a:xfrm>
              <a:custGeom>
                <a:avLst/>
                <a:gdLst/>
                <a:ahLst/>
                <a:cxnLst/>
                <a:rect l="0" t="0" r="r" b="b"/>
                <a:pathLst>
                  <a:path w="17104" h="21600">
                    <a:moveTo>
                      <a:pt x="0" y="0"/>
                    </a:moveTo>
                    <a:cubicBezTo>
                      <a:pt x="15542" y="3366"/>
                      <a:pt x="21600" y="11351"/>
                      <a:pt x="13531" y="17835"/>
                    </a:cubicBezTo>
                    <a:cubicBezTo>
                      <a:pt x="11763" y="19257"/>
                      <a:pt x="9390" y="20532"/>
                      <a:pt x="6529" y="21600"/>
                    </a:cubicBezTo>
                  </a:path>
                </a:pathLst>
              </a:custGeom>
              <a:noFill/>
              <a:ln w="25400" cap="flat">
                <a:solidFill>
                  <a:srgbClr val="66008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2249" name="Group 265"/>
            <p:cNvGrpSpPr>
              <a:grpSpLocks/>
            </p:cNvGrpSpPr>
            <p:nvPr/>
          </p:nvGrpSpPr>
          <p:grpSpPr bwMode="auto">
            <a:xfrm>
              <a:off x="467" y="534"/>
              <a:ext cx="1156" cy="1028"/>
              <a:chOff x="0" y="0"/>
              <a:chExt cx="1156" cy="1027"/>
            </a:xfrm>
          </p:grpSpPr>
          <p:sp>
            <p:nvSpPr>
              <p:cNvPr id="42181" name="Oval 197"/>
              <p:cNvSpPr>
                <a:spLocks/>
              </p:cNvSpPr>
              <p:nvPr/>
            </p:nvSpPr>
            <p:spPr bwMode="auto">
              <a:xfrm>
                <a:off x="64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2" name="Oval 198"/>
              <p:cNvSpPr>
                <a:spLocks/>
              </p:cNvSpPr>
              <p:nvPr/>
            </p:nvSpPr>
            <p:spPr bwMode="auto">
              <a:xfrm>
                <a:off x="192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3" name="Oval 199"/>
              <p:cNvSpPr>
                <a:spLocks/>
              </p:cNvSpPr>
              <p:nvPr/>
            </p:nvSpPr>
            <p:spPr bwMode="auto">
              <a:xfrm>
                <a:off x="128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4" name="Oval 200"/>
              <p:cNvSpPr>
                <a:spLocks/>
              </p:cNvSpPr>
              <p:nvPr/>
            </p:nvSpPr>
            <p:spPr bwMode="auto">
              <a:xfrm>
                <a:off x="0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5" name="Oval 201"/>
              <p:cNvSpPr>
                <a:spLocks/>
              </p:cNvSpPr>
              <p:nvPr/>
            </p:nvSpPr>
            <p:spPr bwMode="auto">
              <a:xfrm>
                <a:off x="257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6" name="Oval 202"/>
              <p:cNvSpPr>
                <a:spLocks/>
              </p:cNvSpPr>
              <p:nvPr/>
            </p:nvSpPr>
            <p:spPr bwMode="auto">
              <a:xfrm>
                <a:off x="64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7" name="Oval 203"/>
              <p:cNvSpPr>
                <a:spLocks/>
              </p:cNvSpPr>
              <p:nvPr/>
            </p:nvSpPr>
            <p:spPr bwMode="auto">
              <a:xfrm>
                <a:off x="192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8" name="Oval 204"/>
              <p:cNvSpPr>
                <a:spLocks/>
              </p:cNvSpPr>
              <p:nvPr/>
            </p:nvSpPr>
            <p:spPr bwMode="auto">
              <a:xfrm>
                <a:off x="321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89" name="Oval 205"/>
              <p:cNvSpPr>
                <a:spLocks/>
              </p:cNvSpPr>
              <p:nvPr/>
            </p:nvSpPr>
            <p:spPr bwMode="auto">
              <a:xfrm>
                <a:off x="449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0" name="Oval 206"/>
              <p:cNvSpPr>
                <a:spLocks/>
              </p:cNvSpPr>
              <p:nvPr/>
            </p:nvSpPr>
            <p:spPr bwMode="auto">
              <a:xfrm>
                <a:off x="385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1" name="Oval 207"/>
              <p:cNvSpPr>
                <a:spLocks/>
              </p:cNvSpPr>
              <p:nvPr/>
            </p:nvSpPr>
            <p:spPr bwMode="auto">
              <a:xfrm>
                <a:off x="514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2" name="Oval 208"/>
              <p:cNvSpPr>
                <a:spLocks/>
              </p:cNvSpPr>
              <p:nvPr/>
            </p:nvSpPr>
            <p:spPr bwMode="auto">
              <a:xfrm>
                <a:off x="321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3" name="Oval 209"/>
              <p:cNvSpPr>
                <a:spLocks/>
              </p:cNvSpPr>
              <p:nvPr/>
            </p:nvSpPr>
            <p:spPr bwMode="auto">
              <a:xfrm>
                <a:off x="449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4" name="Oval 210"/>
              <p:cNvSpPr>
                <a:spLocks/>
              </p:cNvSpPr>
              <p:nvPr/>
            </p:nvSpPr>
            <p:spPr bwMode="auto">
              <a:xfrm>
                <a:off x="578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5" name="Oval 211"/>
              <p:cNvSpPr>
                <a:spLocks/>
              </p:cNvSpPr>
              <p:nvPr/>
            </p:nvSpPr>
            <p:spPr bwMode="auto">
              <a:xfrm>
                <a:off x="706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6" name="Oval 212"/>
              <p:cNvSpPr>
                <a:spLocks/>
              </p:cNvSpPr>
              <p:nvPr/>
            </p:nvSpPr>
            <p:spPr bwMode="auto">
              <a:xfrm>
                <a:off x="642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7" name="Oval 213"/>
              <p:cNvSpPr>
                <a:spLocks/>
              </p:cNvSpPr>
              <p:nvPr/>
            </p:nvSpPr>
            <p:spPr bwMode="auto">
              <a:xfrm>
                <a:off x="771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8" name="Oval 214"/>
              <p:cNvSpPr>
                <a:spLocks/>
              </p:cNvSpPr>
              <p:nvPr/>
            </p:nvSpPr>
            <p:spPr bwMode="auto">
              <a:xfrm>
                <a:off x="578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199" name="Oval 215"/>
              <p:cNvSpPr>
                <a:spLocks/>
              </p:cNvSpPr>
              <p:nvPr/>
            </p:nvSpPr>
            <p:spPr bwMode="auto">
              <a:xfrm>
                <a:off x="706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0" name="Oval 216"/>
              <p:cNvSpPr>
                <a:spLocks/>
              </p:cNvSpPr>
              <p:nvPr/>
            </p:nvSpPr>
            <p:spPr bwMode="auto">
              <a:xfrm>
                <a:off x="835" y="513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1" name="Oval 217"/>
              <p:cNvSpPr>
                <a:spLocks/>
              </p:cNvSpPr>
              <p:nvPr/>
            </p:nvSpPr>
            <p:spPr bwMode="auto">
              <a:xfrm>
                <a:off x="963" y="513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2" name="Oval 218"/>
              <p:cNvSpPr>
                <a:spLocks/>
              </p:cNvSpPr>
              <p:nvPr/>
            </p:nvSpPr>
            <p:spPr bwMode="auto">
              <a:xfrm>
                <a:off x="899" y="642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3" name="Oval 219"/>
              <p:cNvSpPr>
                <a:spLocks/>
              </p:cNvSpPr>
              <p:nvPr/>
            </p:nvSpPr>
            <p:spPr bwMode="auto">
              <a:xfrm>
                <a:off x="1028" y="642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4" name="Oval 220"/>
              <p:cNvSpPr>
                <a:spLocks/>
              </p:cNvSpPr>
              <p:nvPr/>
            </p:nvSpPr>
            <p:spPr bwMode="auto">
              <a:xfrm>
                <a:off x="835" y="770"/>
                <a:ext cx="128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5" name="Oval 221"/>
              <p:cNvSpPr>
                <a:spLocks/>
              </p:cNvSpPr>
              <p:nvPr/>
            </p:nvSpPr>
            <p:spPr bwMode="auto">
              <a:xfrm>
                <a:off x="963" y="770"/>
                <a:ext cx="129" cy="129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6" name="Oval 222"/>
              <p:cNvSpPr>
                <a:spLocks/>
              </p:cNvSpPr>
              <p:nvPr/>
            </p:nvSpPr>
            <p:spPr bwMode="auto">
              <a:xfrm>
                <a:off x="128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7" name="Oval 223"/>
              <p:cNvSpPr>
                <a:spLocks/>
              </p:cNvSpPr>
              <p:nvPr/>
            </p:nvSpPr>
            <p:spPr bwMode="auto">
              <a:xfrm>
                <a:off x="0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8" name="Oval 224"/>
              <p:cNvSpPr>
                <a:spLocks/>
              </p:cNvSpPr>
              <p:nvPr/>
            </p:nvSpPr>
            <p:spPr bwMode="auto">
              <a:xfrm>
                <a:off x="257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09" name="Oval 225"/>
              <p:cNvSpPr>
                <a:spLocks/>
              </p:cNvSpPr>
              <p:nvPr/>
            </p:nvSpPr>
            <p:spPr bwMode="auto">
              <a:xfrm>
                <a:off x="385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0" name="Oval 226"/>
              <p:cNvSpPr>
                <a:spLocks/>
              </p:cNvSpPr>
              <p:nvPr/>
            </p:nvSpPr>
            <p:spPr bwMode="auto">
              <a:xfrm>
                <a:off x="514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1" name="Oval 227"/>
              <p:cNvSpPr>
                <a:spLocks/>
              </p:cNvSpPr>
              <p:nvPr/>
            </p:nvSpPr>
            <p:spPr bwMode="auto">
              <a:xfrm>
                <a:off x="642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2" name="Oval 228"/>
              <p:cNvSpPr>
                <a:spLocks/>
              </p:cNvSpPr>
              <p:nvPr/>
            </p:nvSpPr>
            <p:spPr bwMode="auto">
              <a:xfrm>
                <a:off x="771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3" name="Oval 229"/>
              <p:cNvSpPr>
                <a:spLocks/>
              </p:cNvSpPr>
              <p:nvPr/>
            </p:nvSpPr>
            <p:spPr bwMode="auto">
              <a:xfrm>
                <a:off x="899" y="899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4" name="Oval 230"/>
              <p:cNvSpPr>
                <a:spLocks/>
              </p:cNvSpPr>
              <p:nvPr/>
            </p:nvSpPr>
            <p:spPr bwMode="auto">
              <a:xfrm>
                <a:off x="1028" y="899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5" name="Oval 231"/>
              <p:cNvSpPr>
                <a:spLocks/>
              </p:cNvSpPr>
              <p:nvPr/>
            </p:nvSpPr>
            <p:spPr bwMode="auto">
              <a:xfrm>
                <a:off x="64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6" name="Oval 232"/>
              <p:cNvSpPr>
                <a:spLocks/>
              </p:cNvSpPr>
              <p:nvPr/>
            </p:nvSpPr>
            <p:spPr bwMode="auto">
              <a:xfrm>
                <a:off x="192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7" name="Oval 233"/>
              <p:cNvSpPr>
                <a:spLocks/>
              </p:cNvSpPr>
              <p:nvPr/>
            </p:nvSpPr>
            <p:spPr bwMode="auto">
              <a:xfrm>
                <a:off x="128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8" name="Oval 234"/>
              <p:cNvSpPr>
                <a:spLocks/>
              </p:cNvSpPr>
              <p:nvPr/>
            </p:nvSpPr>
            <p:spPr bwMode="auto">
              <a:xfrm>
                <a:off x="0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19" name="Oval 235"/>
              <p:cNvSpPr>
                <a:spLocks/>
              </p:cNvSpPr>
              <p:nvPr/>
            </p:nvSpPr>
            <p:spPr bwMode="auto">
              <a:xfrm>
                <a:off x="257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0" name="Oval 236"/>
              <p:cNvSpPr>
                <a:spLocks/>
              </p:cNvSpPr>
              <p:nvPr/>
            </p:nvSpPr>
            <p:spPr bwMode="auto">
              <a:xfrm>
                <a:off x="64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1" name="Oval 237"/>
              <p:cNvSpPr>
                <a:spLocks/>
              </p:cNvSpPr>
              <p:nvPr/>
            </p:nvSpPr>
            <p:spPr bwMode="auto">
              <a:xfrm>
                <a:off x="192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2" name="Oval 238"/>
              <p:cNvSpPr>
                <a:spLocks/>
              </p:cNvSpPr>
              <p:nvPr/>
            </p:nvSpPr>
            <p:spPr bwMode="auto">
              <a:xfrm>
                <a:off x="321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3" name="Oval 239"/>
              <p:cNvSpPr>
                <a:spLocks/>
              </p:cNvSpPr>
              <p:nvPr/>
            </p:nvSpPr>
            <p:spPr bwMode="auto">
              <a:xfrm>
                <a:off x="449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4" name="Oval 240"/>
              <p:cNvSpPr>
                <a:spLocks/>
              </p:cNvSpPr>
              <p:nvPr/>
            </p:nvSpPr>
            <p:spPr bwMode="auto">
              <a:xfrm>
                <a:off x="385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5" name="Oval 241"/>
              <p:cNvSpPr>
                <a:spLocks/>
              </p:cNvSpPr>
              <p:nvPr/>
            </p:nvSpPr>
            <p:spPr bwMode="auto">
              <a:xfrm>
                <a:off x="514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6" name="Oval 242"/>
              <p:cNvSpPr>
                <a:spLocks/>
              </p:cNvSpPr>
              <p:nvPr/>
            </p:nvSpPr>
            <p:spPr bwMode="auto">
              <a:xfrm>
                <a:off x="321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7" name="Oval 243"/>
              <p:cNvSpPr>
                <a:spLocks/>
              </p:cNvSpPr>
              <p:nvPr/>
            </p:nvSpPr>
            <p:spPr bwMode="auto">
              <a:xfrm>
                <a:off x="449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8" name="Oval 244"/>
              <p:cNvSpPr>
                <a:spLocks/>
              </p:cNvSpPr>
              <p:nvPr/>
            </p:nvSpPr>
            <p:spPr bwMode="auto">
              <a:xfrm>
                <a:off x="578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29" name="Oval 245"/>
              <p:cNvSpPr>
                <a:spLocks/>
              </p:cNvSpPr>
              <p:nvPr/>
            </p:nvSpPr>
            <p:spPr bwMode="auto">
              <a:xfrm>
                <a:off x="706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0" name="Oval 246"/>
              <p:cNvSpPr>
                <a:spLocks/>
              </p:cNvSpPr>
              <p:nvPr/>
            </p:nvSpPr>
            <p:spPr bwMode="auto">
              <a:xfrm>
                <a:off x="642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1" name="Oval 247"/>
              <p:cNvSpPr>
                <a:spLocks/>
              </p:cNvSpPr>
              <p:nvPr/>
            </p:nvSpPr>
            <p:spPr bwMode="auto">
              <a:xfrm>
                <a:off x="771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2" name="Oval 248"/>
              <p:cNvSpPr>
                <a:spLocks/>
              </p:cNvSpPr>
              <p:nvPr/>
            </p:nvSpPr>
            <p:spPr bwMode="auto">
              <a:xfrm>
                <a:off x="578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3" name="Oval 249"/>
              <p:cNvSpPr>
                <a:spLocks/>
              </p:cNvSpPr>
              <p:nvPr/>
            </p:nvSpPr>
            <p:spPr bwMode="auto">
              <a:xfrm>
                <a:off x="706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4" name="Oval 250"/>
              <p:cNvSpPr>
                <a:spLocks/>
              </p:cNvSpPr>
              <p:nvPr/>
            </p:nvSpPr>
            <p:spPr bwMode="auto">
              <a:xfrm>
                <a:off x="835" y="0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5" name="Oval 251"/>
              <p:cNvSpPr>
                <a:spLocks/>
              </p:cNvSpPr>
              <p:nvPr/>
            </p:nvSpPr>
            <p:spPr bwMode="auto">
              <a:xfrm>
                <a:off x="963" y="0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6" name="Oval 252"/>
              <p:cNvSpPr>
                <a:spLocks/>
              </p:cNvSpPr>
              <p:nvPr/>
            </p:nvSpPr>
            <p:spPr bwMode="auto">
              <a:xfrm>
                <a:off x="899" y="128"/>
                <a:ext cx="129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7" name="Oval 253"/>
              <p:cNvSpPr>
                <a:spLocks/>
              </p:cNvSpPr>
              <p:nvPr/>
            </p:nvSpPr>
            <p:spPr bwMode="auto">
              <a:xfrm>
                <a:off x="1028" y="128"/>
                <a:ext cx="128" cy="128"/>
              </a:xfrm>
              <a:prstGeom prst="ellipse">
                <a:avLst/>
              </a:prstGeom>
              <a:solidFill>
                <a:srgbClr val="DFC6FE">
                  <a:alpha val="78822"/>
                </a:srgbClr>
              </a:solidFill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8" name="Oval 254"/>
              <p:cNvSpPr>
                <a:spLocks/>
              </p:cNvSpPr>
              <p:nvPr/>
            </p:nvSpPr>
            <p:spPr bwMode="auto">
              <a:xfrm>
                <a:off x="835" y="256"/>
                <a:ext cx="128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39" name="Oval 255"/>
              <p:cNvSpPr>
                <a:spLocks/>
              </p:cNvSpPr>
              <p:nvPr/>
            </p:nvSpPr>
            <p:spPr bwMode="auto">
              <a:xfrm>
                <a:off x="963" y="256"/>
                <a:ext cx="129" cy="129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0" name="Oval 256"/>
              <p:cNvSpPr>
                <a:spLocks/>
              </p:cNvSpPr>
              <p:nvPr/>
            </p:nvSpPr>
            <p:spPr bwMode="auto">
              <a:xfrm>
                <a:off x="128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1" name="Oval 257"/>
              <p:cNvSpPr>
                <a:spLocks/>
              </p:cNvSpPr>
              <p:nvPr/>
            </p:nvSpPr>
            <p:spPr bwMode="auto">
              <a:xfrm>
                <a:off x="0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2" name="Oval 258"/>
              <p:cNvSpPr>
                <a:spLocks/>
              </p:cNvSpPr>
              <p:nvPr/>
            </p:nvSpPr>
            <p:spPr bwMode="auto">
              <a:xfrm>
                <a:off x="257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3" name="Oval 259"/>
              <p:cNvSpPr>
                <a:spLocks/>
              </p:cNvSpPr>
              <p:nvPr/>
            </p:nvSpPr>
            <p:spPr bwMode="auto">
              <a:xfrm>
                <a:off x="385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4" name="Oval 260"/>
              <p:cNvSpPr>
                <a:spLocks/>
              </p:cNvSpPr>
              <p:nvPr/>
            </p:nvSpPr>
            <p:spPr bwMode="auto">
              <a:xfrm>
                <a:off x="514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5" name="Oval 261"/>
              <p:cNvSpPr>
                <a:spLocks/>
              </p:cNvSpPr>
              <p:nvPr/>
            </p:nvSpPr>
            <p:spPr bwMode="auto">
              <a:xfrm>
                <a:off x="642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6" name="Oval 262"/>
              <p:cNvSpPr>
                <a:spLocks/>
              </p:cNvSpPr>
              <p:nvPr/>
            </p:nvSpPr>
            <p:spPr bwMode="auto">
              <a:xfrm>
                <a:off x="771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7" name="Oval 263"/>
              <p:cNvSpPr>
                <a:spLocks/>
              </p:cNvSpPr>
              <p:nvPr/>
            </p:nvSpPr>
            <p:spPr bwMode="auto">
              <a:xfrm>
                <a:off x="899" y="385"/>
                <a:ext cx="129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248" name="Oval 264"/>
              <p:cNvSpPr>
                <a:spLocks/>
              </p:cNvSpPr>
              <p:nvPr/>
            </p:nvSpPr>
            <p:spPr bwMode="auto">
              <a:xfrm>
                <a:off x="1028" y="385"/>
                <a:ext cx="128" cy="128"/>
              </a:xfrm>
              <a:prstGeom prst="ellipse">
                <a:avLst/>
              </a:prstGeom>
              <a:noFill/>
              <a:ln w="12700" cap="flat">
                <a:solidFill>
                  <a:srgbClr val="A072F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2251" name="Rectangle 267">
            <a:hlinkClick r:id="rId2" action="ppaction://hlinksldjump"/>
          </p:cNvPr>
          <p:cNvSpPr>
            <a:spLocks/>
          </p:cNvSpPr>
          <p:nvPr/>
        </p:nvSpPr>
        <p:spPr bwMode="auto">
          <a:xfrm>
            <a:off x="8410004" y="6545461"/>
            <a:ext cx="26295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900">
                <a:solidFill>
                  <a:srgbClr val="E6E6E6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More</a:t>
            </a:r>
          </a:p>
        </p:txBody>
      </p:sp>
      <p:pic>
        <p:nvPicPr>
          <p:cNvPr id="42252" name="Picture 26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46378" r="25287"/>
          <a:stretch>
            <a:fillRect/>
          </a:stretch>
        </p:blipFill>
        <p:spPr bwMode="auto">
          <a:xfrm>
            <a:off x="8166199" y="1243459"/>
            <a:ext cx="687586" cy="9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1" name="Group 22"/>
          <p:cNvGrpSpPr>
            <a:grpSpLocks/>
          </p:cNvGrpSpPr>
          <p:nvPr/>
        </p:nvGrpSpPr>
        <p:grpSpPr bwMode="auto">
          <a:xfrm>
            <a:off x="7956376" y="2924944"/>
            <a:ext cx="809847" cy="657573"/>
            <a:chOff x="0" y="0"/>
            <a:chExt cx="1537" cy="1248"/>
          </a:xfrm>
        </p:grpSpPr>
        <p:pic>
          <p:nvPicPr>
            <p:cNvPr id="272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7" cy="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Rectangle 21"/>
            <p:cNvSpPr>
              <a:spLocks/>
            </p:cNvSpPr>
            <p:nvPr/>
          </p:nvSpPr>
          <p:spPr bwMode="auto">
            <a:xfrm>
              <a:off x="132" y="1133"/>
              <a:ext cx="12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 u="sng">
                  <a:solidFill>
                    <a:srgbClr val="003DCC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  <a:hlinkClick r:id="rId6"/>
                </a:rPr>
                <a:t>http://www.fz-juelich.de/ias/jsc/nvlab</a:t>
              </a:r>
              <a:endParaRPr lang="en-US" sz="800" u="sng">
                <a:solidFill>
                  <a:srgbClr val="003DCC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endParaRPr>
            </a:p>
          </p:txBody>
        </p:sp>
      </p:grp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Use only subset of detector as seed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Don’t use STT isochrones (drift times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Calculate circle from 3 points (no fit)</a:t>
            </a:r>
          </a:p>
          <a:p>
            <a:pPr marL="57150" indent="0"/>
            <a:r>
              <a:rPr lang="en-US" dirty="0" smtClean="0"/>
              <a:t>Features:</a:t>
            </a:r>
          </a:p>
          <a:p>
            <a:pPr marL="800100" lvl="1">
              <a:buFont typeface="Arial"/>
              <a:buChar char="•"/>
            </a:pPr>
            <a:r>
              <a:rPr lang="en-US" dirty="0" smtClean="0"/>
              <a:t>Fast &amp; robust algorithm, no event time needed</a:t>
            </a:r>
          </a:p>
          <a:p>
            <a:pPr marL="800100" lvl="1">
              <a:buFont typeface="Arial"/>
              <a:buChar char="•"/>
            </a:pPr>
            <a:r>
              <a:rPr lang="en-US" dirty="0" smtClean="0"/>
              <a:t>Many tuning possibilities</a:t>
            </a:r>
          </a:p>
        </p:txBody>
      </p:sp>
    </p:spTree>
    <p:extLst>
      <p:ext uri="{BB962C8B-B14F-4D97-AF65-F5344CB8AC3E}">
        <p14:creationId xmlns:p14="http://schemas.microsoft.com/office/powerpoint/2010/main" val="142986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DAQ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606" b="606"/>
          <a:stretch>
            <a:fillRect/>
          </a:stretch>
        </p:blipFill>
        <p:spPr bwMode="auto">
          <a:xfrm>
            <a:off x="250825" y="908050"/>
            <a:ext cx="8439150" cy="4368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0825" y="5373688"/>
            <a:ext cx="2882900" cy="660400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continuous sampling DAQ</a:t>
            </a:r>
          </a:p>
          <a:p>
            <a:pPr eaLnBrk="1" hangingPunct="1"/>
            <a:r>
              <a:rPr lang="en-US" sz="1800"/>
              <a:t>flash ADC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211638" y="5373688"/>
            <a:ext cx="3367087" cy="733425"/>
            <a:chOff x="2358" y="964"/>
            <a:chExt cx="2121" cy="462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216" y="981"/>
              <a:ext cx="1263" cy="407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self-triggered</a:t>
              </a:r>
            </a:p>
            <a:p>
              <a:pPr eaLnBrk="1" hangingPunct="1"/>
              <a:r>
                <a:rPr lang="en-US" sz="1800"/>
                <a:t>detector front-end</a:t>
              </a:r>
            </a:p>
          </p:txBody>
        </p: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2358" y="964"/>
              <a:ext cx="635" cy="4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23 h 21600"/>
                <a:gd name="T14" fmla="*/ 18913 w 21600"/>
                <a:gd name="T15" fmla="*/ 1622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561013" y="6165850"/>
            <a:ext cx="3121025" cy="646113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front-end feature extraction</a:t>
            </a:r>
          </a:p>
          <a:p>
            <a:pPr eaLnBrk="1" hangingPunct="1"/>
            <a:r>
              <a:rPr lang="en-US" sz="1800"/>
              <a:t>(signal amplitude, shape, …)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50825" y="6165850"/>
            <a:ext cx="4025048" cy="646331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each signal get a time stamp </a:t>
            </a:r>
            <a:r>
              <a:rPr lang="en-US" sz="1400" b="1" dirty="0">
                <a:solidFill>
                  <a:srgbClr val="FF0000"/>
                </a:solidFill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</a:rPr>
              <a:t>160 </a:t>
            </a:r>
            <a:r>
              <a:rPr lang="en-US" sz="1400" b="1" dirty="0">
                <a:solidFill>
                  <a:srgbClr val="FF0000"/>
                </a:solidFill>
              </a:rPr>
              <a:t>MHz)</a:t>
            </a:r>
          </a:p>
          <a:p>
            <a:pPr eaLnBrk="1" hangingPunct="1"/>
            <a:r>
              <a:rPr lang="en-US" sz="1800" dirty="0"/>
              <a:t>high quality clock distributed</a:t>
            </a: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107950" y="115888"/>
            <a:ext cx="4192588" cy="3241675"/>
            <a:chOff x="899592" y="1700808"/>
            <a:chExt cx="4193500" cy="3240360"/>
          </a:xfrm>
        </p:grpSpPr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700808"/>
              <a:ext cx="4193500" cy="32403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2051720" y="2636912"/>
              <a:ext cx="27783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000">
                  <a:solidFill>
                    <a:srgbClr val="FF0000"/>
                  </a:solidFill>
                </a:rPr>
                <a:t>EMC pile-up waveform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74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1044773"/>
            <a:ext cx="5491758" cy="549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44051" name="Rectangle 19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Triplet Finder — Display</a:t>
            </a:r>
          </a:p>
        </p:txBody>
      </p:sp>
      <p:grpSp>
        <p:nvGrpSpPr>
          <p:cNvPr id="44068" name="Group 36"/>
          <p:cNvGrpSpPr>
            <a:grpSpLocks/>
          </p:cNvGrpSpPr>
          <p:nvPr/>
        </p:nvGrpSpPr>
        <p:grpSpPr bwMode="auto">
          <a:xfrm>
            <a:off x="6835676" y="1294805"/>
            <a:ext cx="2308455" cy="2271490"/>
            <a:chOff x="0" y="0"/>
            <a:chExt cx="2067" cy="2035"/>
          </a:xfrm>
        </p:grpSpPr>
        <p:sp>
          <p:nvSpPr>
            <p:cNvPr id="44052" name="Oval 20"/>
            <p:cNvSpPr>
              <a:spLocks/>
            </p:cNvSpPr>
            <p:nvPr/>
          </p:nvSpPr>
          <p:spPr bwMode="auto">
            <a:xfrm>
              <a:off x="53" y="1356"/>
              <a:ext cx="160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53" name="Rectangle 21"/>
            <p:cNvSpPr>
              <a:spLocks/>
            </p:cNvSpPr>
            <p:nvPr/>
          </p:nvSpPr>
          <p:spPr bwMode="auto">
            <a:xfrm>
              <a:off x="315" y="1336"/>
              <a:ext cx="409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Myriad Pro Semibold" charset="0"/>
                  <a:ea typeface="ＭＳ Ｐゴシック" charset="0"/>
                  <a:cs typeface="Myriad Pro Semibold" charset="0"/>
                  <a:sym typeface="Myriad Pro Semibold" charset="0"/>
                </a:rPr>
                <a:t>Triplet</a:t>
              </a:r>
            </a:p>
          </p:txBody>
        </p:sp>
        <p:sp>
          <p:nvSpPr>
            <p:cNvPr id="44054" name="Oval 22"/>
            <p:cNvSpPr>
              <a:spLocks/>
            </p:cNvSpPr>
            <p:nvPr/>
          </p:nvSpPr>
          <p:spPr bwMode="auto">
            <a:xfrm>
              <a:off x="51" y="24"/>
              <a:ext cx="160" cy="160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55" name="Rectangle 23"/>
            <p:cNvSpPr>
              <a:spLocks/>
            </p:cNvSpPr>
            <p:nvPr/>
          </p:nvSpPr>
          <p:spPr bwMode="auto">
            <a:xfrm>
              <a:off x="315" y="0"/>
              <a:ext cx="102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dirty="0" err="1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</a:t>
              </a:r>
              <a:r>
                <a:rPr lang="en-US" sz="13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</a:t>
              </a:r>
              <a:r>
                <a:rPr lang="en-US" sz="1300" dirty="0"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early</a:t>
              </a:r>
            </a:p>
          </p:txBody>
        </p:sp>
        <p:sp>
          <p:nvSpPr>
            <p:cNvPr id="44056" name="Oval 24"/>
            <p:cNvSpPr>
              <a:spLocks/>
            </p:cNvSpPr>
            <p:nvPr/>
          </p:nvSpPr>
          <p:spPr bwMode="auto">
            <a:xfrm>
              <a:off x="51" y="248"/>
              <a:ext cx="160" cy="160"/>
            </a:xfrm>
            <a:prstGeom prst="ellipse">
              <a:avLst/>
            </a:prstGeom>
            <a:noFill/>
            <a:ln w="25400" cap="flat">
              <a:solidFill>
                <a:srgbClr val="003D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57" name="Rectangle 25"/>
            <p:cNvSpPr>
              <a:spLocks/>
            </p:cNvSpPr>
            <p:nvPr/>
          </p:nvSpPr>
          <p:spPr bwMode="auto">
            <a:xfrm>
              <a:off x="315" y="224"/>
              <a:ext cx="175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300" dirty="0" err="1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</a:t>
              </a:r>
              <a:r>
                <a:rPr lang="en-US" sz="13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</a:t>
              </a:r>
              <a:r>
                <a:rPr lang="en-US" sz="1300" dirty="0">
                  <a:solidFill>
                    <a:srgbClr val="001F67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early</a:t>
              </a:r>
              <a:r>
                <a:rPr lang="en-US" sz="1300" dirty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 </a:t>
              </a:r>
              <a:r>
                <a:rPr lang="en-US" sz="1300" dirty="0" smtClean="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&amp; s</a:t>
              </a:r>
              <a:r>
                <a:rPr lang="en-US" sz="1300" dirty="0" smtClean="0">
                  <a:solidFill>
                    <a:srgbClr val="001F67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kewed</a:t>
              </a:r>
              <a:endParaRPr lang="en-US" sz="1300" dirty="0">
                <a:solidFill>
                  <a:srgbClr val="001F67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endParaRPr>
            </a:p>
          </p:txBody>
        </p:sp>
        <p:sp>
          <p:nvSpPr>
            <p:cNvPr id="44058" name="Oval 26"/>
            <p:cNvSpPr>
              <a:spLocks/>
            </p:cNvSpPr>
            <p:nvPr/>
          </p:nvSpPr>
          <p:spPr bwMode="auto">
            <a:xfrm>
              <a:off x="51" y="472"/>
              <a:ext cx="160" cy="160"/>
            </a:xfrm>
            <a:prstGeom prst="ellipse">
              <a:avLst/>
            </a:prstGeom>
            <a:noFill/>
            <a:ln w="25400" cap="flat">
              <a:solidFill>
                <a:srgbClr val="66B1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59" name="Rectangle 27"/>
            <p:cNvSpPr>
              <a:spLocks/>
            </p:cNvSpPr>
            <p:nvPr/>
          </p:nvSpPr>
          <p:spPr bwMode="auto">
            <a:xfrm>
              <a:off x="315" y="448"/>
              <a:ext cx="104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 </a:t>
              </a:r>
              <a:r>
                <a:rPr lang="en-US" sz="1300">
                  <a:solidFill>
                    <a:srgbClr val="3F691E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close</a:t>
              </a:r>
            </a:p>
          </p:txBody>
        </p:sp>
        <p:sp>
          <p:nvSpPr>
            <p:cNvPr id="44060" name="Oval 28"/>
            <p:cNvSpPr>
              <a:spLocks/>
            </p:cNvSpPr>
            <p:nvPr/>
          </p:nvSpPr>
          <p:spPr bwMode="auto">
            <a:xfrm>
              <a:off x="51" y="696"/>
              <a:ext cx="160" cy="160"/>
            </a:xfrm>
            <a:prstGeom prst="ellipse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61" name="Rectangle 29"/>
            <p:cNvSpPr>
              <a:spLocks/>
            </p:cNvSpPr>
            <p:nvPr/>
          </p:nvSpPr>
          <p:spPr bwMode="auto">
            <a:xfrm>
              <a:off x="315" y="672"/>
              <a:ext cx="93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Isochrone </a:t>
              </a:r>
              <a:r>
                <a:rPr lang="en-US" sz="1300">
                  <a:solidFill>
                    <a:srgbClr val="6E0500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late</a:t>
              </a:r>
            </a:p>
          </p:txBody>
        </p:sp>
        <p:sp>
          <p:nvSpPr>
            <p:cNvPr id="44062" name="Oval 30"/>
            <p:cNvSpPr>
              <a:spLocks/>
            </p:cNvSpPr>
            <p:nvPr/>
          </p:nvSpPr>
          <p:spPr bwMode="auto">
            <a:xfrm>
              <a:off x="95" y="996"/>
              <a:ext cx="72" cy="72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63" name="Rectangle 31"/>
            <p:cNvSpPr>
              <a:spLocks/>
            </p:cNvSpPr>
            <p:nvPr/>
          </p:nvSpPr>
          <p:spPr bwMode="auto">
            <a:xfrm>
              <a:off x="315" y="952"/>
              <a:ext cx="53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MVD hit</a:t>
              </a:r>
            </a:p>
          </p:txBody>
        </p:sp>
        <p:sp>
          <p:nvSpPr>
            <p:cNvPr id="44064" name="Freeform 32"/>
            <p:cNvSpPr>
              <a:spLocks/>
            </p:cNvSpPr>
            <p:nvPr/>
          </p:nvSpPr>
          <p:spPr bwMode="auto">
            <a:xfrm>
              <a:off x="0" y="1872"/>
              <a:ext cx="267" cy="140"/>
            </a:xfrm>
            <a:custGeom>
              <a:avLst/>
              <a:gdLst>
                <a:gd name="T0" fmla="*/ 0 w 21600"/>
                <a:gd name="T1" fmla="*/ 0 h 18983"/>
                <a:gd name="T2" fmla="*/ 21600 w 21600"/>
                <a:gd name="T3" fmla="*/ 17277 h 18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18983">
                  <a:moveTo>
                    <a:pt x="0" y="0"/>
                  </a:moveTo>
                  <a:cubicBezTo>
                    <a:pt x="5229" y="18357"/>
                    <a:pt x="13637" y="21600"/>
                    <a:pt x="21600" y="17277"/>
                  </a:cubicBezTo>
                </a:path>
              </a:pathLst>
            </a:custGeom>
            <a:noFill/>
            <a:ln w="38100" cap="flat">
              <a:solidFill>
                <a:srgbClr val="FFFF33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38099" dir="2700000" algn="ctr" rotWithShape="0">
                <a:srgbClr val="191E1F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65" name="Rectangle 33"/>
            <p:cNvSpPr>
              <a:spLocks/>
            </p:cNvSpPr>
            <p:nvPr/>
          </p:nvSpPr>
          <p:spPr bwMode="auto">
            <a:xfrm>
              <a:off x="315" y="1856"/>
              <a:ext cx="102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Track </a:t>
              </a:r>
              <a:r>
                <a:rPr lang="en-US" sz="1300">
                  <a:solidFill>
                    <a:srgbClr val="535000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timed out</a:t>
              </a:r>
            </a:p>
          </p:txBody>
        </p:sp>
        <p:sp>
          <p:nvSpPr>
            <p:cNvPr id="44066" name="Freeform 34"/>
            <p:cNvSpPr>
              <a:spLocks/>
            </p:cNvSpPr>
            <p:nvPr/>
          </p:nvSpPr>
          <p:spPr bwMode="auto">
            <a:xfrm>
              <a:off x="3" y="1672"/>
              <a:ext cx="267" cy="140"/>
            </a:xfrm>
            <a:custGeom>
              <a:avLst/>
              <a:gdLst>
                <a:gd name="T0" fmla="*/ 0 w 21600"/>
                <a:gd name="T1" fmla="*/ 0 h 18983"/>
                <a:gd name="T2" fmla="*/ 21600 w 21600"/>
                <a:gd name="T3" fmla="*/ 17277 h 18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18983">
                  <a:moveTo>
                    <a:pt x="0" y="0"/>
                  </a:moveTo>
                  <a:cubicBezTo>
                    <a:pt x="5229" y="18357"/>
                    <a:pt x="13637" y="21600"/>
                    <a:pt x="21600" y="17277"/>
                  </a:cubicBezTo>
                </a:path>
              </a:pathLst>
            </a:custGeom>
            <a:noFill/>
            <a:ln w="38100" cap="flat">
              <a:solidFill>
                <a:srgbClr val="003DCC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38099" dir="2700000" algn="ctr" rotWithShape="0">
                <a:srgbClr val="191E1F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067" name="Rectangle 35"/>
            <p:cNvSpPr>
              <a:spLocks/>
            </p:cNvSpPr>
            <p:nvPr/>
          </p:nvSpPr>
          <p:spPr bwMode="auto">
            <a:xfrm>
              <a:off x="315" y="1656"/>
              <a:ext cx="874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Track </a:t>
              </a:r>
              <a:r>
                <a:rPr lang="en-US" sz="1300">
                  <a:solidFill>
                    <a:srgbClr val="001F67"/>
                  </a:solidFill>
                  <a:latin typeface="Myriad Pro It" charset="0"/>
                  <a:ea typeface="ＭＳ Ｐゴシック" charset="0"/>
                  <a:cs typeface="Myriad Pro It" charset="0"/>
                  <a:sym typeface="Myriad Pro It" charset="0"/>
                </a:rPr>
                <a:t>current</a:t>
              </a:r>
            </a:p>
          </p:txBody>
        </p:sp>
      </p:grpSp>
      <p:pic>
        <p:nvPicPr>
          <p:cNvPr id="44069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1044773"/>
            <a:ext cx="5491758" cy="549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1044773"/>
            <a:ext cx="5491758" cy="549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1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1044773"/>
            <a:ext cx="5491758" cy="549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35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1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2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45074" name="Rectangle 18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Triplet Finder — Times</a:t>
            </a:r>
          </a:p>
        </p:txBody>
      </p:sp>
      <p:grpSp>
        <p:nvGrpSpPr>
          <p:cNvPr id="45077" name="Group 21"/>
          <p:cNvGrpSpPr>
            <a:grpSpLocks/>
          </p:cNvGrpSpPr>
          <p:nvPr/>
        </p:nvGrpSpPr>
        <p:grpSpPr bwMode="auto">
          <a:xfrm>
            <a:off x="714375" y="1397496"/>
            <a:ext cx="7706320" cy="4822031"/>
            <a:chOff x="0" y="0"/>
            <a:chExt cx="6904" cy="4320"/>
          </a:xfrm>
        </p:grpSpPr>
        <p:sp>
          <p:nvSpPr>
            <p:cNvPr id="45075" name="Rectangle 19"/>
            <p:cNvSpPr>
              <a:spLocks/>
            </p:cNvSpPr>
            <p:nvPr/>
          </p:nvSpPr>
          <p:spPr bwMode="auto">
            <a:xfrm>
              <a:off x="8" y="8"/>
              <a:ext cx="6888" cy="4288"/>
            </a:xfrm>
            <a:prstGeom prst="rect">
              <a:avLst/>
            </a:prstGeom>
            <a:solidFill>
              <a:srgbClr val="CADB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5076" name="Picture 2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7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607344"/>
            <a:ext cx="7286625" cy="441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66" y="1607344"/>
            <a:ext cx="7175004" cy="441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82" name="Group 26"/>
          <p:cNvGrpSpPr>
            <a:grpSpLocks/>
          </p:cNvGrpSpPr>
          <p:nvPr/>
        </p:nvGrpSpPr>
        <p:grpSpPr bwMode="auto">
          <a:xfrm>
            <a:off x="7402711" y="1723430"/>
            <a:ext cx="651867" cy="214312"/>
            <a:chOff x="0" y="0"/>
            <a:chExt cx="584" cy="192"/>
          </a:xfrm>
        </p:grpSpPr>
        <p:sp>
          <p:nvSpPr>
            <p:cNvPr id="45080" name="Rectangle 24"/>
            <p:cNvSpPr>
              <a:spLocks/>
            </p:cNvSpPr>
            <p:nvPr/>
          </p:nvSpPr>
          <p:spPr bwMode="auto">
            <a:xfrm>
              <a:off x="0" y="0"/>
              <a:ext cx="584" cy="192"/>
            </a:xfrm>
            <a:prstGeom prst="rect">
              <a:avLst/>
            </a:prstGeom>
            <a:solidFill>
              <a:srgbClr val="B2DB91">
                <a:alpha val="69803"/>
              </a:srgbClr>
            </a:solidFill>
            <a:ln w="12700" cap="flat">
              <a:solidFill>
                <a:srgbClr val="86CD4D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81" name="Rectangle 25"/>
            <p:cNvSpPr>
              <a:spLocks/>
            </p:cNvSpPr>
            <p:nvPr/>
          </p:nvSpPr>
          <p:spPr bwMode="auto">
            <a:xfrm>
              <a:off x="113" y="0"/>
              <a:ext cx="3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558E28"/>
                  </a:solidFill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K20X</a:t>
              </a:r>
            </a:p>
          </p:txBody>
        </p:sp>
      </p:grpSp>
      <p:sp>
        <p:nvSpPr>
          <p:cNvPr id="45083" name="Rectangle 27"/>
          <p:cNvSpPr>
            <a:spLocks/>
          </p:cNvSpPr>
          <p:nvPr/>
        </p:nvSpPr>
        <p:spPr bwMode="auto">
          <a:xfrm>
            <a:off x="2794992" y="1616273"/>
            <a:ext cx="11228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in publication</a:t>
            </a:r>
          </a:p>
        </p:txBody>
      </p:sp>
    </p:spTree>
    <p:extLst>
      <p:ext uri="{BB962C8B-B14F-4D97-AF65-F5344CB8AC3E}">
        <p14:creationId xmlns:p14="http://schemas.microsoft.com/office/powerpoint/2010/main" val="48401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62883"/>
            <a:ext cx="848320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46099" name="Rectangle 19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Triplet Finder — Optimizations</a:t>
            </a:r>
          </a:p>
        </p:txBody>
      </p:sp>
      <p:sp>
        <p:nvSpPr>
          <p:cNvPr id="46100" name="Rectangle 20"/>
          <p:cNvSpPr>
            <a:spLocks noChangeArrowheads="1"/>
          </p:cNvSpPr>
          <p:nvPr>
            <p:ph type="body" idx="1"/>
          </p:nvPr>
        </p:nvSpPr>
        <p:spPr>
          <a:xfrm>
            <a:off x="602754" y="1017985"/>
            <a:ext cx="8295680" cy="1303734"/>
          </a:xfrm>
          <a:ln/>
        </p:spPr>
        <p:txBody>
          <a:bodyPr/>
          <a:lstStyle/>
          <a:p>
            <a:r>
              <a:rPr lang="en-US"/>
              <a:t>Bunching Wrapper</a:t>
            </a:r>
          </a:p>
          <a:p>
            <a:pPr lvl="1"/>
            <a:r>
              <a:rPr lang="en-US"/>
              <a:t>Hits from one event have similar timestamps</a:t>
            </a:r>
          </a:p>
          <a:p>
            <a:pPr lvl="1"/>
            <a:r>
              <a:rPr lang="en-US"/>
              <a:t>Combine hits to sets (bunches) which occupy GPU best</a:t>
            </a:r>
          </a:p>
        </p:txBody>
      </p:sp>
      <p:sp>
        <p:nvSpPr>
          <p:cNvPr id="46101" name="Rectangle 21"/>
          <p:cNvSpPr>
            <a:spLocks/>
          </p:cNvSpPr>
          <p:nvPr/>
        </p:nvSpPr>
        <p:spPr bwMode="auto">
          <a:xfrm>
            <a:off x="857250" y="2518172"/>
            <a:ext cx="366117" cy="366117"/>
          </a:xfrm>
          <a:prstGeom prst="rect">
            <a:avLst/>
          </a:prstGeom>
          <a:noFill/>
          <a:ln w="25400" cap="flat">
            <a:solidFill>
              <a:srgbClr val="34343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Hit</a:t>
            </a:r>
          </a:p>
        </p:txBody>
      </p:sp>
      <p:sp>
        <p:nvSpPr>
          <p:cNvPr id="46102" name="Rectangle 22"/>
          <p:cNvSpPr>
            <a:spLocks/>
          </p:cNvSpPr>
          <p:nvPr/>
        </p:nvSpPr>
        <p:spPr bwMode="auto">
          <a:xfrm>
            <a:off x="1821656" y="2571750"/>
            <a:ext cx="563687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>
                <a:solidFill>
                  <a:srgbClr val="C632FA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E</a:t>
            </a:r>
            <a:r>
              <a:rPr lang="en-US" sz="1700">
                <a:solidFill>
                  <a:srgbClr val="FAA531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v</a:t>
            </a:r>
            <a:r>
              <a:rPr lang="en-US" sz="1700">
                <a:solidFill>
                  <a:srgbClr val="558D27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e</a:t>
            </a:r>
            <a:r>
              <a:rPr lang="en-US" sz="1700">
                <a:solidFill>
                  <a:srgbClr val="4A01E5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n</a:t>
            </a:r>
            <a:r>
              <a:rPr lang="en-US" sz="1700">
                <a:solidFill>
                  <a:srgbClr val="1B91CD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t</a:t>
            </a:r>
          </a:p>
        </p:txBody>
      </p:sp>
      <p:sp>
        <p:nvSpPr>
          <p:cNvPr id="46103" name="Rectangle 23"/>
          <p:cNvSpPr>
            <a:spLocks/>
          </p:cNvSpPr>
          <p:nvPr/>
        </p:nvSpPr>
        <p:spPr bwMode="auto">
          <a:xfrm>
            <a:off x="884039" y="3616524"/>
            <a:ext cx="839391" cy="366117"/>
          </a:xfrm>
          <a:prstGeom prst="rect">
            <a:avLst/>
          </a:prstGeom>
          <a:noFill/>
          <a:ln w="25400" cap="flat">
            <a:solidFill>
              <a:srgbClr val="343434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1700">
                <a:solidFill>
                  <a:srgbClr val="F72717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B</a:t>
            </a:r>
            <a:r>
              <a:rPr lang="en-US" sz="1700">
                <a:solidFill>
                  <a:srgbClr val="0F44F9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u</a:t>
            </a:r>
            <a:r>
              <a:rPr lang="en-US" sz="1700">
                <a:solidFill>
                  <a:srgbClr val="FA9920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n</a:t>
            </a:r>
            <a:r>
              <a:rPr lang="en-US" sz="1700">
                <a:solidFill>
                  <a:srgbClr val="558D27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c</a:t>
            </a:r>
            <a:r>
              <a:rPr lang="en-US" sz="1700">
                <a:solidFill>
                  <a:srgbClr val="23BAFA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h</a:t>
            </a:r>
          </a:p>
        </p:txBody>
      </p:sp>
      <p:pic>
        <p:nvPicPr>
          <p:cNvPr id="4610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62883"/>
            <a:ext cx="848320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5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r="99052" b="50124"/>
          <a:stretch>
            <a:fillRect/>
          </a:stretch>
        </p:blipFill>
        <p:spPr bwMode="auto">
          <a:xfrm>
            <a:off x="928688" y="3053953"/>
            <a:ext cx="80367" cy="9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118" name="Group 38"/>
          <p:cNvGrpSpPr>
            <a:grpSpLocks/>
          </p:cNvGrpSpPr>
          <p:nvPr/>
        </p:nvGrpSpPr>
        <p:grpSpPr bwMode="auto">
          <a:xfrm>
            <a:off x="978918" y="3893344"/>
            <a:ext cx="7586885" cy="2705695"/>
            <a:chOff x="0" y="0"/>
            <a:chExt cx="6797" cy="2424"/>
          </a:xfrm>
        </p:grpSpPr>
        <p:sp>
          <p:nvSpPr>
            <p:cNvPr id="46106" name="Rectangle 26"/>
            <p:cNvSpPr>
              <a:spLocks/>
            </p:cNvSpPr>
            <p:nvPr/>
          </p:nvSpPr>
          <p:spPr bwMode="auto">
            <a:xfrm>
              <a:off x="2546" y="0"/>
              <a:ext cx="173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422"/>
                </a:spcBef>
              </a:pPr>
              <a:r>
                <a:rPr lang="en-US" sz="2500">
                  <a:latin typeface="Cambria Math" charset="0"/>
                  <a:ea typeface="ＭＳ Ｐゴシック" charset="0"/>
                  <a:cs typeface="Cambria Math" charset="0"/>
                  <a:sym typeface="Cambria Math" charset="0"/>
                </a:rPr>
                <a:t>𝒪</a:t>
              </a:r>
              <a:r>
                <a:rPr lang="en-US" sz="25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(N</a:t>
              </a:r>
              <a:r>
                <a:rPr lang="en-US" sz="2500" baseline="320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2</a:t>
              </a:r>
              <a:r>
                <a:rPr lang="en-US" sz="2500">
                  <a:latin typeface="Myriad Pro" charset="0"/>
                  <a:ea typeface="ＭＳ Ｐゴシック" charset="0"/>
                  <a:cs typeface="Lucida Grande" charset="0"/>
                  <a:sym typeface="Myriad Pro" charset="0"/>
                </a:rPr>
                <a:t>) → </a:t>
              </a:r>
              <a:r>
                <a:rPr lang="en-US" sz="2500">
                  <a:latin typeface="Cambria Math" charset="0"/>
                  <a:ea typeface="ＭＳ Ｐゴシック" charset="0"/>
                  <a:cs typeface="Cambria Math" charset="0"/>
                  <a:sym typeface="Cambria Math" charset="0"/>
                </a:rPr>
                <a:t>𝒪</a:t>
              </a:r>
              <a:r>
                <a:rPr lang="en-US" sz="2500">
                  <a:latin typeface="Myriad Pro" charset="0"/>
                  <a:ea typeface="ＭＳ Ｐゴシック" charset="0"/>
                  <a:cs typeface="Myriad Pro" charset="0"/>
                  <a:sym typeface="Myriad Pro" charset="0"/>
                </a:rPr>
                <a:t>(N) </a:t>
              </a:r>
            </a:p>
          </p:txBody>
        </p:sp>
        <p:grpSp>
          <p:nvGrpSpPr>
            <p:cNvPr id="46111" name="Group 31"/>
            <p:cNvGrpSpPr>
              <a:grpSpLocks/>
            </p:cNvGrpSpPr>
            <p:nvPr/>
          </p:nvGrpSpPr>
          <p:grpSpPr bwMode="auto">
            <a:xfrm>
              <a:off x="0" y="440"/>
              <a:ext cx="3186" cy="1984"/>
              <a:chOff x="0" y="0"/>
              <a:chExt cx="3186" cy="1984"/>
            </a:xfrm>
          </p:grpSpPr>
          <p:grpSp>
            <p:nvGrpSpPr>
              <p:cNvPr id="46109" name="Group 29"/>
              <p:cNvGrpSpPr>
                <a:grpSpLocks/>
              </p:cNvGrpSpPr>
              <p:nvPr/>
            </p:nvGrpSpPr>
            <p:grpSpPr bwMode="auto">
              <a:xfrm>
                <a:off x="-8" y="-8"/>
                <a:ext cx="3200" cy="2016"/>
                <a:chOff x="0" y="0"/>
                <a:chExt cx="3200" cy="2016"/>
              </a:xfrm>
            </p:grpSpPr>
            <p:sp>
              <p:nvSpPr>
                <p:cNvPr id="46107" name="Rectangle 27"/>
                <p:cNvSpPr>
                  <a:spLocks/>
                </p:cNvSpPr>
                <p:nvPr/>
              </p:nvSpPr>
              <p:spPr bwMode="auto">
                <a:xfrm>
                  <a:off x="8" y="8"/>
                  <a:ext cx="3186" cy="1984"/>
                </a:xfrm>
                <a:prstGeom prst="rect">
                  <a:avLst/>
                </a:prstGeom>
                <a:solidFill>
                  <a:srgbClr val="CADB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46108" name="Picture 28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200" cy="2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6110" name="Picture 3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" y="83"/>
                <a:ext cx="3020" cy="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16" name="Group 36"/>
            <p:cNvGrpSpPr>
              <a:grpSpLocks/>
            </p:cNvGrpSpPr>
            <p:nvPr/>
          </p:nvGrpSpPr>
          <p:grpSpPr bwMode="auto">
            <a:xfrm>
              <a:off x="3610" y="438"/>
              <a:ext cx="3187" cy="1984"/>
              <a:chOff x="0" y="0"/>
              <a:chExt cx="3186" cy="1983"/>
            </a:xfrm>
          </p:grpSpPr>
          <p:grpSp>
            <p:nvGrpSpPr>
              <p:cNvPr id="46114" name="Group 34"/>
              <p:cNvGrpSpPr>
                <a:grpSpLocks/>
              </p:cNvGrpSpPr>
              <p:nvPr/>
            </p:nvGrpSpPr>
            <p:grpSpPr bwMode="auto">
              <a:xfrm>
                <a:off x="-8" y="-8"/>
                <a:ext cx="3200" cy="2008"/>
                <a:chOff x="0" y="0"/>
                <a:chExt cx="3200" cy="2008"/>
              </a:xfrm>
            </p:grpSpPr>
            <p:sp>
              <p:nvSpPr>
                <p:cNvPr id="46112" name="Rectangle 32"/>
                <p:cNvSpPr>
                  <a:spLocks/>
                </p:cNvSpPr>
                <p:nvPr/>
              </p:nvSpPr>
              <p:spPr bwMode="auto">
                <a:xfrm>
                  <a:off x="8" y="8"/>
                  <a:ext cx="3186" cy="1983"/>
                </a:xfrm>
                <a:prstGeom prst="rect">
                  <a:avLst/>
                </a:prstGeom>
                <a:solidFill>
                  <a:srgbClr val="CAD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46113" name="Picture 3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200" cy="2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6115" name="Picture 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" y="94"/>
                <a:ext cx="3020" cy="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117" name="AutoShape 37"/>
            <p:cNvSpPr>
              <a:spLocks/>
            </p:cNvSpPr>
            <p:nvPr/>
          </p:nvSpPr>
          <p:spPr bwMode="auto">
            <a:xfrm>
              <a:off x="3274" y="1312"/>
              <a:ext cx="240" cy="256"/>
            </a:xfrm>
            <a:prstGeom prst="rightArrow">
              <a:avLst>
                <a:gd name="adj1" fmla="val 62259"/>
                <a:gd name="adj2" fmla="val 36681"/>
              </a:avLst>
            </a:prstGeom>
            <a:solidFill>
              <a:srgbClr val="CADBFD"/>
            </a:solidFill>
            <a:ln w="19050" cap="flat">
              <a:solidFill>
                <a:srgbClr val="A9B7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6124" name="Group 44"/>
          <p:cNvGrpSpPr>
            <a:grpSpLocks/>
          </p:cNvGrpSpPr>
          <p:nvPr/>
        </p:nvGrpSpPr>
        <p:grpSpPr bwMode="auto">
          <a:xfrm>
            <a:off x="875109" y="2978051"/>
            <a:ext cx="9769078" cy="535781"/>
            <a:chOff x="0" y="0"/>
            <a:chExt cx="8752" cy="480"/>
          </a:xfrm>
        </p:grpSpPr>
        <p:sp>
          <p:nvSpPr>
            <p:cNvPr id="46119" name="Rectangle 39"/>
            <p:cNvSpPr>
              <a:spLocks/>
            </p:cNvSpPr>
            <p:nvPr/>
          </p:nvSpPr>
          <p:spPr bwMode="auto">
            <a:xfrm>
              <a:off x="0" y="4"/>
              <a:ext cx="2576" cy="472"/>
            </a:xfrm>
            <a:prstGeom prst="rect">
              <a:avLst/>
            </a:prstGeom>
            <a:noFill/>
            <a:ln w="25400" cap="flat">
              <a:solidFill>
                <a:srgbClr val="FF2712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/>
            </p:cNvSpPr>
            <p:nvPr/>
          </p:nvSpPr>
          <p:spPr bwMode="auto">
            <a:xfrm>
              <a:off x="1528" y="36"/>
              <a:ext cx="3240" cy="408"/>
            </a:xfrm>
            <a:prstGeom prst="rect">
              <a:avLst/>
            </a:prstGeom>
            <a:noFill/>
            <a:ln w="25400" cap="flat">
              <a:solidFill>
                <a:srgbClr val="0044FE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/>
            </p:cNvSpPr>
            <p:nvPr/>
          </p:nvSpPr>
          <p:spPr bwMode="auto">
            <a:xfrm>
              <a:off x="3456" y="0"/>
              <a:ext cx="2624" cy="480"/>
            </a:xfrm>
            <a:prstGeom prst="rect">
              <a:avLst/>
            </a:prstGeom>
            <a:noFill/>
            <a:ln w="25400" cap="flat">
              <a:solidFill>
                <a:srgbClr val="FD9A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/>
            </p:cNvSpPr>
            <p:nvPr/>
          </p:nvSpPr>
          <p:spPr bwMode="auto">
            <a:xfrm>
              <a:off x="4944" y="36"/>
              <a:ext cx="2776" cy="408"/>
            </a:xfrm>
            <a:prstGeom prst="rect">
              <a:avLst/>
            </a:prstGeom>
            <a:noFill/>
            <a:ln w="25400" cap="flat">
              <a:solidFill>
                <a:srgbClr val="558E28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/>
            </p:cNvSpPr>
            <p:nvPr/>
          </p:nvSpPr>
          <p:spPr bwMode="auto">
            <a:xfrm>
              <a:off x="6248" y="0"/>
              <a:ext cx="2504" cy="480"/>
            </a:xfrm>
            <a:prstGeom prst="rect">
              <a:avLst/>
            </a:prstGeom>
            <a:noFill/>
            <a:ln w="25400" cap="flat">
              <a:solidFill>
                <a:srgbClr val="00BAFB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296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1" grpId="0" animBg="1" autoUpdateAnimBg="0"/>
      <p:bldP spid="46102" grpId="0" autoUpdateAnimBg="0"/>
      <p:bldP spid="46103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4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5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6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sp>
        <p:nvSpPr>
          <p:cNvPr id="56338" name="Rectangle 18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Triplet Finder — Clock Speed / GPU</a:t>
            </a:r>
          </a:p>
        </p:txBody>
      </p:sp>
      <p:grpSp>
        <p:nvGrpSpPr>
          <p:cNvPr id="56341" name="Group 21"/>
          <p:cNvGrpSpPr>
            <a:grpSpLocks/>
          </p:cNvGrpSpPr>
          <p:nvPr/>
        </p:nvGrpSpPr>
        <p:grpSpPr bwMode="auto">
          <a:xfrm>
            <a:off x="714375" y="1397496"/>
            <a:ext cx="7706320" cy="4822031"/>
            <a:chOff x="0" y="0"/>
            <a:chExt cx="6904" cy="4320"/>
          </a:xfrm>
        </p:grpSpPr>
        <p:sp>
          <p:nvSpPr>
            <p:cNvPr id="56339" name="Rectangle 19"/>
            <p:cNvSpPr>
              <a:spLocks/>
            </p:cNvSpPr>
            <p:nvPr/>
          </p:nvSpPr>
          <p:spPr bwMode="auto">
            <a:xfrm>
              <a:off x="8" y="8"/>
              <a:ext cx="6888" cy="4288"/>
            </a:xfrm>
            <a:prstGeom prst="rect">
              <a:avLst/>
            </a:prstGeom>
            <a:solidFill>
              <a:srgbClr val="CADB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6340" name="Picture 2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50877"/>
            <a:ext cx="7143750" cy="433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3" name="Rectangle 23"/>
          <p:cNvSpPr>
            <a:spLocks/>
          </p:cNvSpPr>
          <p:nvPr/>
        </p:nvSpPr>
        <p:spPr bwMode="auto">
          <a:xfrm>
            <a:off x="3750469" y="4143375"/>
            <a:ext cx="4188023" cy="1178719"/>
          </a:xfrm>
          <a:prstGeom prst="rect">
            <a:avLst/>
          </a:prstGeom>
          <a:solidFill>
            <a:srgbClr val="F6F6F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44" name="Rectangle 24"/>
          <p:cNvSpPr>
            <a:spLocks/>
          </p:cNvSpPr>
          <p:nvPr/>
        </p:nvSpPr>
        <p:spPr bwMode="auto">
          <a:xfrm>
            <a:off x="4134445" y="4339828"/>
            <a:ext cx="3260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>
                <a:solidFill>
                  <a:srgbClr val="1C1C1C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K40    3004 MHz, </a:t>
            </a:r>
            <a:r>
              <a:rPr lang="en-US" sz="1500">
                <a:solidFill>
                  <a:srgbClr val="B75739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745 MHz</a:t>
            </a:r>
            <a:r>
              <a:rPr lang="en-US" sz="1500">
                <a:solidFill>
                  <a:srgbClr val="1C1C1C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/ </a:t>
            </a:r>
            <a:r>
              <a:rPr lang="en-US" sz="1500">
                <a:solidFill>
                  <a:srgbClr val="397B64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875 MHz</a:t>
            </a:r>
            <a:endParaRPr lang="en-US" sz="1500">
              <a:solidFill>
                <a:srgbClr val="1C1C1C"/>
              </a:solidFill>
              <a:latin typeface="Open Sans" charset="0"/>
              <a:ea typeface="ＭＳ Ｐゴシック" charset="0"/>
              <a:cs typeface="Open Sans" charset="0"/>
              <a:sym typeface="Open Sans" charset="0"/>
            </a:endParaRPr>
          </a:p>
          <a:p>
            <a:pPr algn="l"/>
            <a:r>
              <a:rPr lang="en-US" sz="1500">
                <a:solidFill>
                  <a:srgbClr val="1C1C1C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K20X  2600 MHz, </a:t>
            </a:r>
            <a:r>
              <a:rPr lang="en-US" sz="1500">
                <a:solidFill>
                  <a:srgbClr val="9B4F7E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732 MHz</a:t>
            </a:r>
            <a:r>
              <a:rPr lang="en-US" sz="1500">
                <a:solidFill>
                  <a:srgbClr val="1C1C1C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/ </a:t>
            </a:r>
            <a:r>
              <a:rPr lang="en-US" sz="1500">
                <a:solidFill>
                  <a:srgbClr val="5D6B93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784 MHz</a:t>
            </a:r>
          </a:p>
        </p:txBody>
      </p:sp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262" y="4263926"/>
            <a:ext cx="581546" cy="428625"/>
          </a:xfrm>
          <a:prstGeom prst="rect">
            <a:avLst/>
          </a:prstGeom>
          <a:noFill/>
          <a:ln>
            <a:noFill/>
          </a:ln>
          <a:effectLst>
            <a:outerShdw blurRad="127000" dist="38099" dir="27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85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48" name="Group 28"/>
          <p:cNvGrpSpPr>
            <a:grpSpLocks/>
          </p:cNvGrpSpPr>
          <p:nvPr/>
        </p:nvGrpSpPr>
        <p:grpSpPr bwMode="auto">
          <a:xfrm>
            <a:off x="3776142" y="4482703"/>
            <a:ext cx="298028" cy="53578"/>
            <a:chOff x="0" y="0"/>
            <a:chExt cx="267" cy="48"/>
          </a:xfrm>
        </p:grpSpPr>
        <p:sp>
          <p:nvSpPr>
            <p:cNvPr id="56346" name="Line 26"/>
            <p:cNvSpPr>
              <a:spLocks noChangeShapeType="1"/>
            </p:cNvSpPr>
            <p:nvPr/>
          </p:nvSpPr>
          <p:spPr bwMode="auto">
            <a:xfrm>
              <a:off x="0" y="0"/>
              <a:ext cx="266" cy="0"/>
            </a:xfrm>
            <a:prstGeom prst="line">
              <a:avLst/>
            </a:prstGeom>
            <a:noFill/>
            <a:ln w="50800" cap="flat">
              <a:solidFill>
                <a:srgbClr val="56B794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347" name="Line 27"/>
            <p:cNvSpPr>
              <a:spLocks noChangeShapeType="1"/>
            </p:cNvSpPr>
            <p:nvPr/>
          </p:nvSpPr>
          <p:spPr bwMode="auto">
            <a:xfrm>
              <a:off x="0" y="48"/>
              <a:ext cx="267" cy="0"/>
            </a:xfrm>
            <a:prstGeom prst="line">
              <a:avLst/>
            </a:prstGeom>
            <a:noFill/>
            <a:ln w="50800" cap="flat">
              <a:solidFill>
                <a:srgbClr val="F8774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6351" name="Group 31"/>
          <p:cNvGrpSpPr>
            <a:grpSpLocks/>
          </p:cNvGrpSpPr>
          <p:nvPr/>
        </p:nvGrpSpPr>
        <p:grpSpPr bwMode="auto">
          <a:xfrm>
            <a:off x="3777258" y="4759524"/>
            <a:ext cx="296912" cy="53578"/>
            <a:chOff x="0" y="0"/>
            <a:chExt cx="266" cy="48"/>
          </a:xfrm>
        </p:grpSpPr>
        <p:sp>
          <p:nvSpPr>
            <p:cNvPr id="56349" name="Line 29"/>
            <p:cNvSpPr>
              <a:spLocks noChangeShapeType="1"/>
            </p:cNvSpPr>
            <p:nvPr/>
          </p:nvSpPr>
          <p:spPr bwMode="auto">
            <a:xfrm>
              <a:off x="0" y="0"/>
              <a:ext cx="266" cy="0"/>
            </a:xfrm>
            <a:prstGeom prst="line">
              <a:avLst/>
            </a:prstGeom>
            <a:noFill/>
            <a:ln w="50800" cap="flat">
              <a:solidFill>
                <a:srgbClr val="7A8DB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350" name="Line 30"/>
            <p:cNvSpPr>
              <a:spLocks noChangeShapeType="1"/>
            </p:cNvSpPr>
            <p:nvPr/>
          </p:nvSpPr>
          <p:spPr bwMode="auto">
            <a:xfrm>
              <a:off x="0" y="48"/>
              <a:ext cx="266" cy="0"/>
            </a:xfrm>
            <a:prstGeom prst="line">
              <a:avLst/>
            </a:prstGeom>
            <a:noFill/>
            <a:ln w="50800" cap="flat">
              <a:solidFill>
                <a:srgbClr val="DE71B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6352" name="Rectangle 32"/>
          <p:cNvSpPr>
            <a:spLocks/>
          </p:cNvSpPr>
          <p:nvPr/>
        </p:nvSpPr>
        <p:spPr bwMode="auto">
          <a:xfrm>
            <a:off x="4795242" y="5009555"/>
            <a:ext cx="819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343434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Memory Clock</a:t>
            </a:r>
          </a:p>
        </p:txBody>
      </p:sp>
      <p:sp>
        <p:nvSpPr>
          <p:cNvPr id="56353" name="Rectangle 33"/>
          <p:cNvSpPr>
            <a:spLocks/>
          </p:cNvSpPr>
          <p:nvPr/>
        </p:nvSpPr>
        <p:spPr bwMode="auto">
          <a:xfrm>
            <a:off x="5831086" y="5009555"/>
            <a:ext cx="63425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343434"/>
                </a:solidFill>
                <a:latin typeface="Myriad Pro" charset="0"/>
                <a:ea typeface="ＭＳ Ｐゴシック" charset="0"/>
                <a:cs typeface="Myriad Pro" charset="0"/>
                <a:sym typeface="Myriad Pro" charset="0"/>
              </a:rPr>
              <a:t>Core Clock</a:t>
            </a:r>
          </a:p>
        </p:txBody>
      </p:sp>
      <p:sp>
        <p:nvSpPr>
          <p:cNvPr id="56354" name="Rectangle 34"/>
          <p:cNvSpPr>
            <a:spLocks/>
          </p:cNvSpPr>
          <p:nvPr/>
        </p:nvSpPr>
        <p:spPr bwMode="auto">
          <a:xfrm>
            <a:off x="6813352" y="5009555"/>
            <a:ext cx="64145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343434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GPU Boost</a:t>
            </a:r>
          </a:p>
        </p:txBody>
      </p:sp>
      <p:pic>
        <p:nvPicPr>
          <p:cNvPr id="56355" name="Picture 3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53" y="4598789"/>
            <a:ext cx="544711" cy="446484"/>
          </a:xfrm>
          <a:prstGeom prst="rect">
            <a:avLst/>
          </a:prstGeom>
          <a:noFill/>
          <a:ln>
            <a:noFill/>
          </a:ln>
          <a:effectLst>
            <a:outerShdw blurRad="127000" dist="38099" dir="27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6" name="Rectangle 36"/>
          <p:cNvSpPr>
            <a:spLocks/>
          </p:cNvSpPr>
          <p:nvPr/>
        </p:nvSpPr>
        <p:spPr bwMode="auto">
          <a:xfrm>
            <a:off x="2794992" y="1634133"/>
            <a:ext cx="11228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>
                <a:solidFill>
                  <a:srgbClr val="9A9A9A"/>
                </a:solidFill>
                <a:latin typeface="Myriad Pro It" charset="0"/>
                <a:ea typeface="ＭＳ Ｐゴシック" charset="0"/>
                <a:cs typeface="Myriad Pro It" charset="0"/>
                <a:sym typeface="Myriad Pro It" charset="0"/>
              </a:rPr>
              <a:t>in publication</a:t>
            </a:r>
          </a:p>
        </p:txBody>
      </p:sp>
    </p:spTree>
    <p:extLst>
      <p:ext uri="{BB962C8B-B14F-4D97-AF65-F5344CB8AC3E}">
        <p14:creationId xmlns:p14="http://schemas.microsoft.com/office/powerpoint/2010/main" val="27939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MQ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5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FairMQ</a:t>
            </a:r>
            <a:r>
              <a:rPr lang="en-US" dirty="0" smtClean="0"/>
              <a:t> in PANDA - FPGA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FPGA to </a:t>
            </a:r>
            <a:r>
              <a:rPr lang="en-US" dirty="0" err="1" smtClean="0"/>
              <a:t>FairMQ</a:t>
            </a:r>
            <a:r>
              <a:rPr lang="en-US" dirty="0" smtClean="0"/>
              <a:t>: Used as fast transport layer in test beam</a:t>
            </a:r>
            <a:endParaRPr lang="en-US" dirty="0"/>
          </a:p>
        </p:txBody>
      </p:sp>
      <p:sp>
        <p:nvSpPr>
          <p:cNvPr id="6" name="Abgerundetes Rechteck 5"/>
          <p:cNvSpPr/>
          <p:nvPr/>
        </p:nvSpPr>
        <p:spPr>
          <a:xfrm>
            <a:off x="1187624" y="3331840"/>
            <a:ext cx="648072" cy="576064"/>
          </a:xfrm>
          <a:prstGeom prst="roundRect">
            <a:avLst/>
          </a:prstGeom>
          <a:solidFill>
            <a:srgbClr val="EFAB5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2051720" y="3162672"/>
            <a:ext cx="914400" cy="914400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FPGA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635896" y="2852936"/>
            <a:ext cx="1368152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3995936" y="2852936"/>
            <a:ext cx="648072" cy="216024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pull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4608004" y="3511861"/>
            <a:ext cx="576064" cy="216024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push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635896" y="3331840"/>
            <a:ext cx="1368152" cy="57606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000000"/>
                </a:solidFill>
              </a:rPr>
              <a:t>State Machine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Zylinder 13"/>
          <p:cNvSpPr/>
          <p:nvPr/>
        </p:nvSpPr>
        <p:spPr>
          <a:xfrm>
            <a:off x="3851920" y="4005064"/>
            <a:ext cx="914400" cy="64807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Storage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436096" y="3162672"/>
            <a:ext cx="136815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Mux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 rot="16200000">
            <a:off x="5220072" y="3522712"/>
            <a:ext cx="648072" cy="216024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pull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 rot="16200000">
            <a:off x="6372200" y="3522712"/>
            <a:ext cx="648072" cy="216024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pub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308304" y="2564904"/>
            <a:ext cx="1368152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 rot="16200000">
            <a:off x="7092280" y="2816933"/>
            <a:ext cx="648072" cy="216024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sub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308304" y="3356992"/>
            <a:ext cx="1368152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24" name="Rechteck 23"/>
          <p:cNvSpPr/>
          <p:nvPr/>
        </p:nvSpPr>
        <p:spPr>
          <a:xfrm rot="16200000">
            <a:off x="7092280" y="3609021"/>
            <a:ext cx="648072" cy="216024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sub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211960" y="1556792"/>
            <a:ext cx="230425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7" name="Rechteck 26"/>
          <p:cNvSpPr/>
          <p:nvPr/>
        </p:nvSpPr>
        <p:spPr>
          <a:xfrm>
            <a:off x="4211960" y="1988840"/>
            <a:ext cx="576064" cy="216024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push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4788024" y="1988840"/>
            <a:ext cx="576064" cy="216024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push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364088" y="1988840"/>
            <a:ext cx="576064" cy="216024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push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940152" y="1988840"/>
            <a:ext cx="576064" cy="216024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push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43" name="Gerade Verbindung mit Pfeil 42"/>
          <p:cNvCxnSpPr>
            <a:stCxn id="11" idx="2"/>
            <a:endCxn id="13" idx="0"/>
          </p:cNvCxnSpPr>
          <p:nvPr/>
        </p:nvCxnSpPr>
        <p:spPr>
          <a:xfrm>
            <a:off x="4319972" y="3068960"/>
            <a:ext cx="0" cy="2628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ylinder 44"/>
          <p:cNvSpPr/>
          <p:nvPr/>
        </p:nvSpPr>
        <p:spPr>
          <a:xfrm>
            <a:off x="7546032" y="4149080"/>
            <a:ext cx="914400" cy="64807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Storage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52" name="Gewinkelte Verbindung 51"/>
          <p:cNvCxnSpPr>
            <a:stCxn id="15" idx="3"/>
            <a:endCxn id="24" idx="0"/>
          </p:cNvCxnSpPr>
          <p:nvPr/>
        </p:nvCxnSpPr>
        <p:spPr>
          <a:xfrm>
            <a:off x="6804248" y="3619872"/>
            <a:ext cx="504056" cy="97161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/>
          <p:cNvCxnSpPr>
            <a:stCxn id="15" idx="3"/>
            <a:endCxn id="20" idx="0"/>
          </p:cNvCxnSpPr>
          <p:nvPr/>
        </p:nvCxnSpPr>
        <p:spPr>
          <a:xfrm flipV="1">
            <a:off x="6804248" y="2924945"/>
            <a:ext cx="504056" cy="694927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winkelte Verbindung 57"/>
          <p:cNvCxnSpPr>
            <a:stCxn id="27" idx="2"/>
            <a:endCxn id="11" idx="0"/>
          </p:cNvCxnSpPr>
          <p:nvPr/>
        </p:nvCxnSpPr>
        <p:spPr>
          <a:xfrm rot="5400000">
            <a:off x="4085946" y="2438890"/>
            <a:ext cx="648072" cy="18002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hteck 61"/>
          <p:cNvSpPr/>
          <p:nvPr/>
        </p:nvSpPr>
        <p:spPr>
          <a:xfrm>
            <a:off x="827584" y="2420888"/>
            <a:ext cx="8136904" cy="25202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Gerade Verbindung 72"/>
          <p:cNvCxnSpPr/>
          <p:nvPr/>
        </p:nvCxnSpPr>
        <p:spPr>
          <a:xfrm>
            <a:off x="1835696" y="3619872"/>
            <a:ext cx="216024" cy="0"/>
          </a:xfrm>
          <a:prstGeom prst="line">
            <a:avLst/>
          </a:prstGeom>
          <a:ln>
            <a:solidFill>
              <a:srgbClr val="313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>
            <a:off x="2966120" y="3619872"/>
            <a:ext cx="669776" cy="0"/>
          </a:xfrm>
          <a:prstGeom prst="line">
            <a:avLst/>
          </a:prstGeom>
          <a:ln>
            <a:solidFill>
              <a:srgbClr val="313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>
            <a:stCxn id="13" idx="3"/>
            <a:endCxn id="16" idx="0"/>
          </p:cNvCxnSpPr>
          <p:nvPr/>
        </p:nvCxnSpPr>
        <p:spPr>
          <a:xfrm>
            <a:off x="5004048" y="3619872"/>
            <a:ext cx="432048" cy="108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1187624" y="2564904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</a:t>
            </a:r>
            <a:endParaRPr lang="en-US" dirty="0"/>
          </a:p>
        </p:txBody>
      </p:sp>
      <p:cxnSp>
        <p:nvCxnSpPr>
          <p:cNvPr id="83" name="Gerade Verbindung 82"/>
          <p:cNvCxnSpPr>
            <a:stCxn id="10" idx="2"/>
            <a:endCxn id="14" idx="1"/>
          </p:cNvCxnSpPr>
          <p:nvPr/>
        </p:nvCxnSpPr>
        <p:spPr>
          <a:xfrm flipH="1">
            <a:off x="4309120" y="3933056"/>
            <a:ext cx="1085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>
            <a:stCxn id="23" idx="2"/>
            <a:endCxn id="45" idx="1"/>
          </p:cNvCxnSpPr>
          <p:nvPr/>
        </p:nvCxnSpPr>
        <p:spPr>
          <a:xfrm>
            <a:off x="7992380" y="4077072"/>
            <a:ext cx="1085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14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MQ in PANDA - GPU</a:t>
            </a:r>
            <a:endParaRPr lang="en-US" dirty="0"/>
          </a:p>
        </p:txBody>
      </p:sp>
      <p:pic>
        <p:nvPicPr>
          <p:cNvPr id="9" name="Inhaltsplatzhalter 8" descr="FAIRMQ_GPU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>
            <a:fillRect/>
          </a:stretch>
        </p:blipFill>
        <p:spPr>
          <a:xfrm>
            <a:off x="827584" y="1340768"/>
            <a:ext cx="7371956" cy="4761071"/>
          </a:xfrm>
        </p:spPr>
      </p:pic>
      <p:pic>
        <p:nvPicPr>
          <p:cNvPr id="10" name="Bild 9" descr="FAIRMQ_GPU_pe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4861" y="2518518"/>
            <a:ext cx="2616689" cy="386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1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Event reconstruction </a:t>
            </a:r>
            <a:r>
              <a:rPr lang="en-US" sz="2000" dirty="0" smtClean="0"/>
              <a:t>in real time challenging enterprise in PANDA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Time-based simulation exists to simulate data stream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Event building scheme and algorithms under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Most challenging: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Different tracking algorithms tested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Implementations for FPGAs and GPUs exist but still a lot of work </a:t>
            </a:r>
            <a:r>
              <a:rPr lang="en-US" sz="2000" dirty="0" err="1" smtClean="0"/>
              <a:t>necessay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New concept of </a:t>
            </a:r>
            <a:r>
              <a:rPr lang="en-US" sz="2000" dirty="0" err="1" smtClean="0"/>
              <a:t>FairRoot</a:t>
            </a:r>
            <a:r>
              <a:rPr lang="en-US" sz="2000" dirty="0" smtClean="0"/>
              <a:t> for concurrent processing under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Open Issues: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Global event building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Alignment </a:t>
            </a:r>
            <a:r>
              <a:rPr lang="en-US" sz="2000" dirty="0" smtClean="0"/>
              <a:t>and calibration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Online analysis and selection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3469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0" y="2286000"/>
            <a:ext cx="13841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125015" y="2286000"/>
            <a:ext cx="139527" cy="2286000"/>
          </a:xfrm>
          <a:prstGeom prst="rect">
            <a:avLst/>
          </a:pr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0" y="0"/>
            <a:ext cx="138410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125015" y="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7" name="Rectangle 5"/>
          <p:cNvSpPr>
            <a:spLocks/>
          </p:cNvSpPr>
          <p:nvPr/>
        </p:nvSpPr>
        <p:spPr bwMode="auto">
          <a:xfrm>
            <a:off x="125015" y="4572000"/>
            <a:ext cx="139527" cy="2286000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8" name="Rectangle 6"/>
          <p:cNvSpPr>
            <a:spLocks/>
          </p:cNvSpPr>
          <p:nvPr/>
        </p:nvSpPr>
        <p:spPr bwMode="auto">
          <a:xfrm rot="-5400000">
            <a:off x="-1094444" y="5684304"/>
            <a:ext cx="2284883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00">
                <a:solidFill>
                  <a:srgbClr val="515151"/>
                </a:solidFill>
                <a:ea typeface="ＭＳ Ｐゴシック" charset="0"/>
                <a:cs typeface="Arial" charset="0"/>
                <a:sym typeface="Arial" charset="0"/>
              </a:rPr>
              <a:t>Mitglied der Helmholtz-Gemeinschaft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91" y="732235"/>
            <a:ext cx="1205508" cy="28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17"/>
          <p:cNvGrpSpPr>
            <a:grpSpLocks/>
          </p:cNvGrpSpPr>
          <p:nvPr/>
        </p:nvGrpSpPr>
        <p:grpSpPr bwMode="auto">
          <a:xfrm>
            <a:off x="7437314" y="152922"/>
            <a:ext cx="1518047" cy="505643"/>
            <a:chOff x="0" y="0"/>
            <a:chExt cx="1360" cy="453"/>
          </a:xfrm>
        </p:grpSpPr>
        <p:pic>
          <p:nvPicPr>
            <p:cNvPr id="1844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7" t="82918"/>
            <a:stretch>
              <a:fillRect/>
            </a:stretch>
          </p:blipFill>
          <p:spPr bwMode="auto">
            <a:xfrm>
              <a:off x="377" y="349"/>
              <a:ext cx="9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8" name="Group 16"/>
            <p:cNvGrpSpPr>
              <a:grpSpLocks/>
            </p:cNvGrpSpPr>
            <p:nvPr/>
          </p:nvGrpSpPr>
          <p:grpSpPr bwMode="auto">
            <a:xfrm>
              <a:off x="0" y="0"/>
              <a:ext cx="1311" cy="364"/>
              <a:chOff x="0" y="0"/>
              <a:chExt cx="1311" cy="364"/>
            </a:xfrm>
          </p:grpSpPr>
          <p:sp>
            <p:nvSpPr>
              <p:cNvPr id="18441" name="AutoShape 9"/>
              <p:cNvSpPr>
                <a:spLocks/>
              </p:cNvSpPr>
              <p:nvPr/>
            </p:nvSpPr>
            <p:spPr bwMode="auto">
              <a:xfrm>
                <a:off x="0" y="0"/>
                <a:ext cx="365" cy="36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9505" y="11542"/>
                    </a:moveTo>
                    <a:cubicBezTo>
                      <a:pt x="9508" y="11544"/>
                      <a:pt x="9589" y="11390"/>
                      <a:pt x="9654" y="11279"/>
                    </a:cubicBezTo>
                    <a:cubicBezTo>
                      <a:pt x="10183" y="10384"/>
                      <a:pt x="13396" y="2419"/>
                      <a:pt x="14182" y="543"/>
                    </a:cubicBezTo>
                    <a:cubicBezTo>
                      <a:pt x="13118" y="192"/>
                      <a:pt x="11982" y="0"/>
                      <a:pt x="10800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1784"/>
                      <a:pt x="134" y="12736"/>
                      <a:pt x="381" y="13641"/>
                    </a:cubicBezTo>
                    <a:cubicBezTo>
                      <a:pt x="1059" y="13200"/>
                      <a:pt x="5192" y="10340"/>
                      <a:pt x="5198" y="10360"/>
                    </a:cubicBezTo>
                    <a:cubicBezTo>
                      <a:pt x="5860" y="12797"/>
                      <a:pt x="8089" y="14054"/>
                      <a:pt x="9505" y="11542"/>
                    </a:cubicBezTo>
                    <a:moveTo>
                      <a:pt x="19054" y="3838"/>
                    </a:moveTo>
                    <a:cubicBezTo>
                      <a:pt x="18242" y="5758"/>
                      <a:pt x="15512" y="12197"/>
                      <a:pt x="14779" y="13647"/>
                    </a:cubicBezTo>
                    <a:cubicBezTo>
                      <a:pt x="13337" y="16270"/>
                      <a:pt x="11032" y="18718"/>
                      <a:pt x="7910" y="18858"/>
                    </a:cubicBezTo>
                    <a:cubicBezTo>
                      <a:pt x="4246" y="19023"/>
                      <a:pt x="2305" y="17624"/>
                      <a:pt x="1261" y="15862"/>
                    </a:cubicBezTo>
                    <a:cubicBezTo>
                      <a:pt x="3075" y="19276"/>
                      <a:pt x="6666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8146"/>
                      <a:pt x="20641" y="5718"/>
                      <a:pt x="19054" y="3838"/>
                    </a:cubicBez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42" name="AutoShape 10"/>
              <p:cNvSpPr>
                <a:spLocks/>
              </p:cNvSpPr>
              <p:nvPr/>
            </p:nvSpPr>
            <p:spPr bwMode="auto">
              <a:xfrm>
                <a:off x="444" y="95"/>
                <a:ext cx="72" cy="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21600" y="14320"/>
                    </a:lnTo>
                    <a:cubicBezTo>
                      <a:pt x="21600" y="17636"/>
                      <a:pt x="21272" y="18445"/>
                      <a:pt x="19621" y="19442"/>
                    </a:cubicBezTo>
                    <a:cubicBezTo>
                      <a:pt x="17066" y="20926"/>
                      <a:pt x="11954" y="21600"/>
                      <a:pt x="3133" y="21600"/>
                    </a:cubicBezTo>
                    <a:cubicBezTo>
                      <a:pt x="2473" y="21600"/>
                      <a:pt x="1401" y="21600"/>
                      <a:pt x="0" y="21573"/>
                    </a:cubicBezTo>
                    <a:lnTo>
                      <a:pt x="0" y="18687"/>
                    </a:lnTo>
                    <a:lnTo>
                      <a:pt x="1235" y="18687"/>
                    </a:lnTo>
                    <a:lnTo>
                      <a:pt x="1814" y="18687"/>
                    </a:lnTo>
                    <a:cubicBezTo>
                      <a:pt x="6594" y="18661"/>
                      <a:pt x="9152" y="18417"/>
                      <a:pt x="10140" y="17852"/>
                    </a:cubicBezTo>
                    <a:cubicBezTo>
                      <a:pt x="10966" y="17447"/>
                      <a:pt x="11047" y="17043"/>
                      <a:pt x="11047" y="14400"/>
                    </a:cubicBezTo>
                    <a:lnTo>
                      <a:pt x="11047" y="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43" name="AutoShape 11"/>
              <p:cNvSpPr>
                <a:spLocks/>
              </p:cNvSpPr>
              <p:nvPr/>
            </p:nvSpPr>
            <p:spPr bwMode="auto">
              <a:xfrm>
                <a:off x="565" y="40"/>
                <a:ext cx="146" cy="24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7591" y="1784"/>
                    </a:moveTo>
                    <a:cubicBezTo>
                      <a:pt x="17591" y="2785"/>
                      <a:pt x="16241" y="3593"/>
                      <a:pt x="14604" y="3593"/>
                    </a:cubicBezTo>
                    <a:cubicBezTo>
                      <a:pt x="12927" y="3593"/>
                      <a:pt x="11577" y="2785"/>
                      <a:pt x="11577" y="1809"/>
                    </a:cubicBezTo>
                    <a:cubicBezTo>
                      <a:pt x="11577" y="783"/>
                      <a:pt x="12927" y="0"/>
                      <a:pt x="14604" y="0"/>
                    </a:cubicBezTo>
                    <a:cubicBezTo>
                      <a:pt x="16241" y="0"/>
                      <a:pt x="17591" y="806"/>
                      <a:pt x="17591" y="1784"/>
                    </a:cubicBezTo>
                    <a:moveTo>
                      <a:pt x="9982" y="1784"/>
                    </a:moveTo>
                    <a:cubicBezTo>
                      <a:pt x="9982" y="2785"/>
                      <a:pt x="8631" y="3593"/>
                      <a:pt x="6996" y="3593"/>
                    </a:cubicBezTo>
                    <a:cubicBezTo>
                      <a:pt x="5317" y="3593"/>
                      <a:pt x="3969" y="2785"/>
                      <a:pt x="3969" y="1809"/>
                    </a:cubicBezTo>
                    <a:cubicBezTo>
                      <a:pt x="3969" y="783"/>
                      <a:pt x="5317" y="0"/>
                      <a:pt x="6996" y="0"/>
                    </a:cubicBezTo>
                    <a:cubicBezTo>
                      <a:pt x="8631" y="0"/>
                      <a:pt x="9982" y="806"/>
                      <a:pt x="9982" y="1784"/>
                    </a:cubicBezTo>
                    <a:moveTo>
                      <a:pt x="5236" y="4984"/>
                    </a:moveTo>
                    <a:lnTo>
                      <a:pt x="5236" y="14342"/>
                    </a:lnTo>
                    <a:cubicBezTo>
                      <a:pt x="5236" y="15980"/>
                      <a:pt x="5317" y="16518"/>
                      <a:pt x="5727" y="17153"/>
                    </a:cubicBezTo>
                    <a:cubicBezTo>
                      <a:pt x="6464" y="18252"/>
                      <a:pt x="8304" y="18888"/>
                      <a:pt x="10800" y="18888"/>
                    </a:cubicBezTo>
                    <a:cubicBezTo>
                      <a:pt x="13704" y="18888"/>
                      <a:pt x="15546" y="18107"/>
                      <a:pt x="16119" y="16640"/>
                    </a:cubicBezTo>
                    <a:cubicBezTo>
                      <a:pt x="16323" y="16126"/>
                      <a:pt x="16364" y="15638"/>
                      <a:pt x="16364" y="14342"/>
                    </a:cubicBezTo>
                    <a:lnTo>
                      <a:pt x="16364" y="4984"/>
                    </a:lnTo>
                    <a:lnTo>
                      <a:pt x="21600" y="4984"/>
                    </a:lnTo>
                    <a:lnTo>
                      <a:pt x="21600" y="14392"/>
                    </a:lnTo>
                    <a:cubicBezTo>
                      <a:pt x="21600" y="16738"/>
                      <a:pt x="21395" y="17544"/>
                      <a:pt x="20537" y="18570"/>
                    </a:cubicBezTo>
                    <a:cubicBezTo>
                      <a:pt x="18981" y="20500"/>
                      <a:pt x="15382" y="21600"/>
                      <a:pt x="10800" y="21600"/>
                    </a:cubicBezTo>
                    <a:cubicBezTo>
                      <a:pt x="6218" y="21600"/>
                      <a:pt x="2617" y="20500"/>
                      <a:pt x="1063" y="18570"/>
                    </a:cubicBezTo>
                    <a:cubicBezTo>
                      <a:pt x="203" y="17544"/>
                      <a:pt x="0" y="16738"/>
                      <a:pt x="0" y="14392"/>
                    </a:cubicBezTo>
                    <a:lnTo>
                      <a:pt x="0" y="4984"/>
                    </a:lnTo>
                    <a:lnTo>
                      <a:pt x="5236" y="4984"/>
                    </a:ln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44" name="AutoShape 12"/>
              <p:cNvSpPr>
                <a:spLocks/>
              </p:cNvSpPr>
              <p:nvPr/>
            </p:nvSpPr>
            <p:spPr bwMode="auto">
              <a:xfrm>
                <a:off x="760" y="95"/>
                <a:ext cx="116" cy="1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6737" y="0"/>
                    </a:moveTo>
                    <a:lnTo>
                      <a:pt x="6737" y="18070"/>
                    </a:lnTo>
                    <a:lnTo>
                      <a:pt x="21600" y="1807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6737" y="0"/>
                    </a:lnTo>
                    <a:close/>
                    <a:moveTo>
                      <a:pt x="6737" y="0"/>
                    </a:move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45" name="AutoShape 13"/>
              <p:cNvSpPr>
                <a:spLocks/>
              </p:cNvSpPr>
              <p:nvPr/>
            </p:nvSpPr>
            <p:spPr bwMode="auto">
              <a:xfrm>
                <a:off x="910" y="95"/>
                <a:ext cx="35" cy="1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46" name="AutoShape 14"/>
              <p:cNvSpPr>
                <a:spLocks/>
              </p:cNvSpPr>
              <p:nvPr/>
            </p:nvSpPr>
            <p:spPr bwMode="auto">
              <a:xfrm>
                <a:off x="983" y="92"/>
                <a:ext cx="148" cy="19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6813" y="7169"/>
                    </a:moveTo>
                    <a:cubicBezTo>
                      <a:pt x="16330" y="4768"/>
                      <a:pt x="14560" y="3460"/>
                      <a:pt x="11825" y="3460"/>
                    </a:cubicBezTo>
                    <a:cubicBezTo>
                      <a:pt x="7844" y="3460"/>
                      <a:pt x="5350" y="6297"/>
                      <a:pt x="5350" y="10847"/>
                    </a:cubicBezTo>
                    <a:cubicBezTo>
                      <a:pt x="5350" y="15398"/>
                      <a:pt x="7844" y="18172"/>
                      <a:pt x="11865" y="18172"/>
                    </a:cubicBezTo>
                    <a:cubicBezTo>
                      <a:pt x="15002" y="18172"/>
                      <a:pt x="16693" y="16645"/>
                      <a:pt x="17015" y="13497"/>
                    </a:cubicBezTo>
                    <a:lnTo>
                      <a:pt x="21600" y="13497"/>
                    </a:lnTo>
                    <a:cubicBezTo>
                      <a:pt x="21278" y="18858"/>
                      <a:pt x="18059" y="21600"/>
                      <a:pt x="12066" y="21600"/>
                    </a:cubicBezTo>
                    <a:cubicBezTo>
                      <a:pt x="4706" y="21600"/>
                      <a:pt x="0" y="17393"/>
                      <a:pt x="0" y="10879"/>
                    </a:cubicBezTo>
                    <a:cubicBezTo>
                      <a:pt x="0" y="7076"/>
                      <a:pt x="1448" y="4114"/>
                      <a:pt x="4264" y="2150"/>
                    </a:cubicBezTo>
                    <a:cubicBezTo>
                      <a:pt x="6315" y="748"/>
                      <a:pt x="8928" y="0"/>
                      <a:pt x="11825" y="0"/>
                    </a:cubicBezTo>
                    <a:cubicBezTo>
                      <a:pt x="17536" y="0"/>
                      <a:pt x="20917" y="2556"/>
                      <a:pt x="21278" y="7169"/>
                    </a:cubicBezTo>
                    <a:lnTo>
                      <a:pt x="16813" y="7169"/>
                    </a:ln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447" name="AutoShape 15"/>
              <p:cNvSpPr>
                <a:spLocks/>
              </p:cNvSpPr>
              <p:nvPr/>
            </p:nvSpPr>
            <p:spPr bwMode="auto">
              <a:xfrm>
                <a:off x="1168" y="95"/>
                <a:ext cx="143" cy="1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6293" y="8614"/>
                    </a:moveTo>
                    <a:lnTo>
                      <a:pt x="16293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293" y="21600"/>
                    </a:lnTo>
                    <a:lnTo>
                      <a:pt x="16293" y="12047"/>
                    </a:lnTo>
                    <a:lnTo>
                      <a:pt x="5307" y="12047"/>
                    </a:lnTo>
                    <a:lnTo>
                      <a:pt x="5307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5307" y="0"/>
                    </a:lnTo>
                    <a:lnTo>
                      <a:pt x="5307" y="8614"/>
                    </a:lnTo>
                    <a:lnTo>
                      <a:pt x="16293" y="8614"/>
                    </a:lnTo>
                    <a:close/>
                    <a:moveTo>
                      <a:pt x="16293" y="8614"/>
                    </a:moveTo>
                  </a:path>
                </a:pathLst>
              </a:custGeom>
              <a:solidFill>
                <a:srgbClr val="005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8450" name="Rectangle 18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PANDA — Read Out Scheme</a:t>
            </a:r>
          </a:p>
        </p:txBody>
      </p:sp>
      <p:sp>
        <p:nvSpPr>
          <p:cNvPr id="18451" name="Rectangle 19"/>
          <p:cNvSpPr>
            <a:spLocks noChangeArrowheads="1"/>
          </p:cNvSpPr>
          <p:nvPr>
            <p:ph type="body" idx="1"/>
          </p:nvPr>
        </p:nvSpPr>
        <p:spPr>
          <a:xfrm>
            <a:off x="6219527" y="1312664"/>
            <a:ext cx="2830711" cy="4375547"/>
          </a:xfrm>
          <a:ln/>
        </p:spPr>
        <p:txBody>
          <a:bodyPr/>
          <a:lstStyle/>
          <a:p>
            <a:r>
              <a:rPr lang="en-US" sz="2500">
                <a:solidFill>
                  <a:srgbClr val="0B5B84"/>
                </a:solidFill>
              </a:rPr>
              <a:t>Requirements to Online Tracking</a:t>
            </a:r>
          </a:p>
          <a:p>
            <a:r>
              <a:rPr lang="en-US"/>
              <a:t>Fast</a:t>
            </a:r>
          </a:p>
          <a:p>
            <a:r>
              <a:rPr lang="en-US"/>
              <a:t>Sophisticated algorithms possible; reprogrammable</a:t>
            </a:r>
          </a:p>
          <a:p>
            <a:r>
              <a:rPr lang="en-US"/>
              <a:t>Parallelism beyond single devices</a:t>
            </a:r>
          </a:p>
          <a:p>
            <a:r>
              <a:rPr lang="en-US"/>
              <a:t>Fast</a:t>
            </a:r>
          </a:p>
          <a:p>
            <a:r>
              <a:rPr lang="en-US">
                <a:solidFill>
                  <a:srgbClr val="001F67"/>
                </a:solidFill>
                <a:latin typeface="Myriad Pro It" charset="0"/>
                <a:cs typeface="Myriad Pro It" charset="0"/>
                <a:sym typeface="Myriad Pro It" charset="0"/>
              </a:rPr>
              <a:t>Limited precision ok</a:t>
            </a:r>
            <a:endParaRPr lang="en-US">
              <a:solidFill>
                <a:srgbClr val="001F67"/>
              </a:solidFill>
              <a:latin typeface="Myriad Pro It" charset="0"/>
              <a:sym typeface="Myriad Pro It" charset="0"/>
            </a:endParaRPr>
          </a:p>
        </p:txBody>
      </p:sp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4" b="51582"/>
          <a:stretch>
            <a:fillRect/>
          </a:stretch>
        </p:blipFill>
        <p:spPr bwMode="auto">
          <a:xfrm>
            <a:off x="544712" y="1376289"/>
            <a:ext cx="5145732" cy="32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4" t="51772"/>
          <a:stretch>
            <a:fillRect/>
          </a:stretch>
        </p:blipFill>
        <p:spPr bwMode="auto">
          <a:xfrm>
            <a:off x="544712" y="1348383"/>
            <a:ext cx="5145732" cy="328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7" name="Group 25"/>
          <p:cNvGrpSpPr>
            <a:grpSpLocks/>
          </p:cNvGrpSpPr>
          <p:nvPr/>
        </p:nvGrpSpPr>
        <p:grpSpPr bwMode="auto">
          <a:xfrm>
            <a:off x="5741789" y="5339953"/>
            <a:ext cx="2044898" cy="1446609"/>
            <a:chOff x="0" y="0"/>
            <a:chExt cx="1832" cy="1296"/>
          </a:xfrm>
        </p:grpSpPr>
        <p:sp>
          <p:nvSpPr>
            <p:cNvPr id="18454" name="AutoShape 22"/>
            <p:cNvSpPr>
              <a:spLocks/>
            </p:cNvSpPr>
            <p:nvPr/>
          </p:nvSpPr>
          <p:spPr bwMode="auto">
            <a:xfrm>
              <a:off x="536" y="0"/>
              <a:ext cx="1296" cy="1296"/>
            </a:xfrm>
            <a:custGeom>
              <a:avLst/>
              <a:gdLst/>
              <a:ahLst/>
              <a:cxnLst/>
              <a:rect l="0" t="0" r="r" b="b"/>
              <a:pathLst>
                <a:path w="21693" h="21785">
                  <a:moveTo>
                    <a:pt x="10846" y="0"/>
                  </a:moveTo>
                  <a:lnTo>
                    <a:pt x="12320" y="2973"/>
                  </a:lnTo>
                  <a:lnTo>
                    <a:pt x="14764" y="736"/>
                  </a:lnTo>
                  <a:lnTo>
                    <a:pt x="15069" y="4043"/>
                  </a:lnTo>
                  <a:lnTo>
                    <a:pt x="18153" y="2843"/>
                  </a:lnTo>
                  <a:lnTo>
                    <a:pt x="17248" y="6037"/>
                  </a:lnTo>
                  <a:lnTo>
                    <a:pt x="20555" y="6037"/>
                  </a:lnTo>
                  <a:lnTo>
                    <a:pt x="18562" y="8688"/>
                  </a:lnTo>
                  <a:lnTo>
                    <a:pt x="21646" y="9888"/>
                  </a:lnTo>
                  <a:lnTo>
                    <a:pt x="18834" y="11636"/>
                  </a:lnTo>
                  <a:lnTo>
                    <a:pt x="21278" y="13874"/>
                  </a:lnTo>
                  <a:lnTo>
                    <a:pt x="18027" y="14484"/>
                  </a:lnTo>
                  <a:lnTo>
                    <a:pt x="19502" y="17457"/>
                  </a:lnTo>
                  <a:lnTo>
                    <a:pt x="16251" y="16847"/>
                  </a:lnTo>
                  <a:lnTo>
                    <a:pt x="16556" y="20154"/>
                  </a:lnTo>
                  <a:lnTo>
                    <a:pt x="13744" y="18405"/>
                  </a:lnTo>
                  <a:lnTo>
                    <a:pt x="12839" y="21600"/>
                  </a:lnTo>
                  <a:lnTo>
                    <a:pt x="10846" y="18950"/>
                  </a:lnTo>
                  <a:lnTo>
                    <a:pt x="8853" y="21600"/>
                  </a:lnTo>
                  <a:lnTo>
                    <a:pt x="7948" y="18405"/>
                  </a:lnTo>
                  <a:lnTo>
                    <a:pt x="5136" y="20154"/>
                  </a:lnTo>
                  <a:lnTo>
                    <a:pt x="5441" y="16847"/>
                  </a:lnTo>
                  <a:lnTo>
                    <a:pt x="2190" y="17457"/>
                  </a:lnTo>
                  <a:lnTo>
                    <a:pt x="3665" y="14484"/>
                  </a:lnTo>
                  <a:lnTo>
                    <a:pt x="414" y="13874"/>
                  </a:lnTo>
                  <a:lnTo>
                    <a:pt x="2858" y="11636"/>
                  </a:lnTo>
                  <a:lnTo>
                    <a:pt x="46" y="9888"/>
                  </a:lnTo>
                  <a:lnTo>
                    <a:pt x="3130" y="8688"/>
                  </a:lnTo>
                  <a:lnTo>
                    <a:pt x="1137" y="6037"/>
                  </a:lnTo>
                  <a:lnTo>
                    <a:pt x="4444" y="6037"/>
                  </a:lnTo>
                  <a:lnTo>
                    <a:pt x="3539" y="2843"/>
                  </a:lnTo>
                  <a:lnTo>
                    <a:pt x="6623" y="4043"/>
                  </a:lnTo>
                  <a:lnTo>
                    <a:pt x="6928" y="736"/>
                  </a:lnTo>
                  <a:lnTo>
                    <a:pt x="9372" y="2973"/>
                  </a:lnTo>
                  <a:lnTo>
                    <a:pt x="10846" y="0"/>
                  </a:lnTo>
                  <a:close/>
                  <a:moveTo>
                    <a:pt x="10846" y="0"/>
                  </a:moveTo>
                </a:path>
              </a:pathLst>
            </a:custGeom>
            <a:gradFill rotWithShape="0">
              <a:gsLst>
                <a:gs pos="0">
                  <a:srgbClr val="F0EAFF"/>
                </a:gs>
                <a:gs pos="20924">
                  <a:srgbClr val="F0EAFF"/>
                </a:gs>
                <a:gs pos="41322">
                  <a:srgbClr val="EFE1FF"/>
                </a:gs>
                <a:gs pos="68901">
                  <a:srgbClr val="DBCDEE"/>
                </a:gs>
                <a:gs pos="89027">
                  <a:srgbClr val="C7B8DD"/>
                </a:gs>
                <a:gs pos="100000">
                  <a:srgbClr val="A798BB"/>
                </a:gs>
              </a:gsLst>
              <a:path path="rect">
                <a:fillToRect l="50000" t="50000" r="50000" b="50000"/>
              </a:path>
            </a:gradFill>
            <a:ln w="25400" cap="flat">
              <a:solidFill>
                <a:srgbClr val="E6D9FD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55" name="AutoShape 23"/>
            <p:cNvSpPr>
              <a:spLocks/>
            </p:cNvSpPr>
            <p:nvPr/>
          </p:nvSpPr>
          <p:spPr bwMode="auto">
            <a:xfrm>
              <a:off x="0" y="360"/>
              <a:ext cx="464" cy="560"/>
            </a:xfrm>
            <a:prstGeom prst="rightArrow">
              <a:avLst>
                <a:gd name="adj1" fmla="val 58037"/>
                <a:gd name="adj2" fmla="val 40431"/>
              </a:avLst>
            </a:prstGeom>
            <a:solidFill>
              <a:srgbClr val="6293FE"/>
            </a:solidFill>
            <a:ln w="25400" cap="flat">
              <a:solidFill>
                <a:srgbClr val="0044FE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56" name="Rectangle 24"/>
            <p:cNvSpPr>
              <a:spLocks/>
            </p:cNvSpPr>
            <p:nvPr/>
          </p:nvSpPr>
          <p:spPr bwMode="auto">
            <a:xfrm>
              <a:off x="768" y="464"/>
              <a:ext cx="919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000" dirty="0">
                  <a:solidFill>
                    <a:srgbClr val="340047"/>
                  </a:solidFill>
                  <a:latin typeface="Myriad Pro Bold It" charset="0"/>
                  <a:ea typeface="ＭＳ Ｐゴシック" charset="0"/>
                  <a:cs typeface="Myriad Pro Bold It" charset="0"/>
                  <a:sym typeface="Myriad Pro Bold It" charset="0"/>
                </a:rPr>
                <a:t>GPUs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1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03" name="Picture 3" descr="C:\Users\Tobias Stockmanns\Documents\Vorträge\PANDA-Meeting\2011-11_TimeOrderedSim\Event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188000"/>
            <a:ext cx="6629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gende mit Linie 2 (Markierungsleiste) 3"/>
          <p:cNvSpPr/>
          <p:nvPr/>
        </p:nvSpPr>
        <p:spPr>
          <a:xfrm>
            <a:off x="6012160" y="5626549"/>
            <a:ext cx="1380919" cy="612648"/>
          </a:xfrm>
          <a:prstGeom prst="accentCallout2">
            <a:avLst>
              <a:gd name="adj1" fmla="val 39772"/>
              <a:gd name="adj2" fmla="val -12558"/>
              <a:gd name="adj3" fmla="val 37670"/>
              <a:gd name="adj4" fmla="val -37794"/>
              <a:gd name="adj5" fmla="val -66184"/>
              <a:gd name="adj6" fmla="val -49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Signal Event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131840" y="1088041"/>
            <a:ext cx="313903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Signal </a:t>
            </a:r>
            <a:r>
              <a:rPr lang="de-DE" dirty="0" err="1" smtClean="0"/>
              <a:t>and</a:t>
            </a:r>
            <a:r>
              <a:rPr lang="de-DE" dirty="0" smtClean="0"/>
              <a:t> Background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6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Digi</a:t>
            </a:r>
            <a:r>
              <a:rPr lang="de-DE" dirty="0" smtClean="0"/>
              <a:t> 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Tobias Stockmanns\Documents\Vorträge\PANDA-Meeting\2011-11_TimeOrderedSim\Digi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68" y="1196752"/>
            <a:ext cx="6629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3131840" y="1088041"/>
            <a:ext cx="313903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MVD </a:t>
            </a:r>
            <a:r>
              <a:rPr lang="de-DE" dirty="0" err="1" smtClean="0"/>
              <a:t>Digi</a:t>
            </a:r>
            <a:r>
              <a:rPr lang="de-DE" dirty="0" smtClean="0"/>
              <a:t> Pixel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7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</a:t>
            </a:r>
            <a:r>
              <a:rPr lang="de-DE" dirty="0" smtClean="0"/>
              <a:t> Hit 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0946" name="Picture 2" descr="C:\Users\Tobias Stockmanns\Documents\Vorträge\PANDA-Meeting\2011-11_TimeOrderedSim\Reco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188000"/>
            <a:ext cx="6629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3131840" y="1088041"/>
            <a:ext cx="313903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Reco</a:t>
            </a:r>
            <a:r>
              <a:rPr lang="de-DE" dirty="0" smtClean="0"/>
              <a:t> Hit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5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Path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589968" y="1179854"/>
            <a:ext cx="14401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Event-Generation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410373" y="1165880"/>
            <a:ext cx="12961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Simulation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589968" y="2534032"/>
            <a:ext cx="1440160" cy="914400"/>
          </a:xfrm>
          <a:prstGeom prst="rect">
            <a:avLst/>
          </a:prstGeom>
          <a:solidFill>
            <a:srgbClr val="FFEBA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Digitization</a:t>
            </a:r>
            <a:r>
              <a:rPr lang="de-DE" dirty="0" smtClean="0">
                <a:solidFill>
                  <a:schemeClr val="tx1"/>
                </a:solidFill>
              </a:rPr>
              <a:t>/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err="1" smtClean="0">
                <a:solidFill>
                  <a:schemeClr val="tx1"/>
                </a:solidFill>
              </a:rPr>
              <a:t>Det</a:t>
            </a:r>
            <a:r>
              <a:rPr lang="de-DE" dirty="0" smtClean="0">
                <a:solidFill>
                  <a:schemeClr val="tx1"/>
                </a:solidFill>
              </a:rPr>
              <a:t>. Data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410373" y="2534032"/>
            <a:ext cx="1296144" cy="914400"/>
          </a:xfrm>
          <a:prstGeom prst="rect">
            <a:avLst/>
          </a:prstGeom>
          <a:solidFill>
            <a:srgbClr val="FFEBA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Local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Reco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589968" y="3749247"/>
            <a:ext cx="1440160" cy="914400"/>
          </a:xfrm>
          <a:prstGeom prst="rect">
            <a:avLst/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Global </a:t>
            </a:r>
            <a:r>
              <a:rPr lang="de-DE" dirty="0" err="1" smtClean="0">
                <a:solidFill>
                  <a:schemeClr val="tx1"/>
                </a:solidFill>
              </a:rPr>
              <a:t>Reco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410373" y="3749247"/>
            <a:ext cx="1296144" cy="914400"/>
          </a:xfrm>
          <a:prstGeom prst="rect">
            <a:avLst/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Event Building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589968" y="5013176"/>
            <a:ext cx="144015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Analysis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410373" y="5013176"/>
            <a:ext cx="12961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Selection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3305560" y="139473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3305560" y="27489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>
            <a:off x="3272046" y="39598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 rot="9279526">
            <a:off x="3200415" y="46110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 rot="9279526">
            <a:off x="3229285" y="34196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rechts 16"/>
          <p:cNvSpPr/>
          <p:nvPr/>
        </p:nvSpPr>
        <p:spPr>
          <a:xfrm>
            <a:off x="3229285" y="52280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 rot="9279526">
            <a:off x="3200414" y="20654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484664" y="14384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Event-</a:t>
            </a:r>
            <a:r>
              <a:rPr lang="de-DE" dirty="0" err="1" smtClean="0">
                <a:solidFill>
                  <a:srgbClr val="008000"/>
                </a:solidFill>
              </a:rPr>
              <a:t>based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071091" y="2536448"/>
            <a:ext cx="23070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0000FF"/>
                </a:solidFill>
              </a:rPr>
              <a:t>Time-</a:t>
            </a:r>
            <a:r>
              <a:rPr lang="de-DE" dirty="0" err="1" smtClean="0">
                <a:solidFill>
                  <a:srgbClr val="0000FF"/>
                </a:solidFill>
              </a:rPr>
              <a:t>based</a:t>
            </a:r>
            <a:r>
              <a:rPr lang="de-DE" dirty="0" smtClean="0">
                <a:solidFill>
                  <a:srgbClr val="0000FF"/>
                </a:solidFill>
              </a:rPr>
              <a:t/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err="1" smtClean="0"/>
              <a:t>sub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600" dirty="0" smtClean="0"/>
              <a:t>(</a:t>
            </a:r>
            <a:r>
              <a:rPr lang="de-DE" sz="1600" dirty="0" err="1" smtClean="0"/>
              <a:t>clusterization</a:t>
            </a:r>
            <a:r>
              <a:rPr lang="de-DE" sz="1600" dirty="0" smtClean="0"/>
              <a:t>, </a:t>
            </a:r>
            <a:r>
              <a:rPr lang="de-DE" sz="1600" dirty="0" err="1" smtClean="0"/>
              <a:t>hit</a:t>
            </a:r>
            <a:r>
              <a:rPr lang="de-DE" sz="1600" dirty="0" smtClean="0"/>
              <a:t> </a:t>
            </a:r>
            <a:r>
              <a:rPr lang="de-DE" sz="1600" dirty="0" err="1" smtClean="0"/>
              <a:t>reco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21" name="Textfeld 20"/>
          <p:cNvSpPr txBox="1"/>
          <p:nvPr/>
        </p:nvSpPr>
        <p:spPr>
          <a:xfrm>
            <a:off x="6174483" y="3760584"/>
            <a:ext cx="21002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0000FF"/>
                </a:solidFill>
              </a:rPr>
              <a:t>Time-</a:t>
            </a:r>
            <a:r>
              <a:rPr lang="de-DE" dirty="0" err="1" smtClean="0">
                <a:solidFill>
                  <a:srgbClr val="0000FF"/>
                </a:solidFill>
              </a:rPr>
              <a:t>based</a:t>
            </a:r>
            <a:r>
              <a:rPr lang="de-DE" dirty="0" smtClean="0">
                <a:solidFill>
                  <a:srgbClr val="0000FF"/>
                </a:solidFill>
              </a:rPr>
              <a:t/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smtClean="0"/>
              <a:t>global </a:t>
            </a:r>
            <a:r>
              <a:rPr lang="de-DE" dirty="0" err="1" smtClean="0"/>
              <a:t>level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600" dirty="0" smtClean="0"/>
              <a:t>(global </a:t>
            </a:r>
            <a:r>
              <a:rPr lang="de-DE" sz="1600" dirty="0" err="1" smtClean="0"/>
              <a:t>tracking</a:t>
            </a:r>
            <a:r>
              <a:rPr lang="de-DE" sz="1600" dirty="0" smtClean="0"/>
              <a:t>, PID)</a:t>
            </a:r>
            <a:endParaRPr lang="de-DE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6138415" y="529191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(</a:t>
            </a:r>
            <a:r>
              <a:rPr lang="de-DE" dirty="0" err="1" smtClean="0">
                <a:solidFill>
                  <a:srgbClr val="008000"/>
                </a:solidFill>
              </a:rPr>
              <a:t>Reco</a:t>
            </a:r>
            <a:r>
              <a:rPr lang="de-DE" dirty="0" smtClean="0">
                <a:solidFill>
                  <a:srgbClr val="008000"/>
                </a:solidFill>
              </a:rPr>
              <a:t>)Event-</a:t>
            </a:r>
            <a:r>
              <a:rPr lang="de-DE" dirty="0" err="1" smtClean="0">
                <a:solidFill>
                  <a:srgbClr val="008000"/>
                </a:solidFill>
              </a:rPr>
              <a:t>based</a:t>
            </a:r>
            <a:endParaRPr lang="de-DE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7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9|1.2|2.2|0.8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2820</Words>
  <Application>Microsoft Macintosh PowerPoint</Application>
  <PresentationFormat>Bildschirmpräsentation (4:3)</PresentationFormat>
  <Paragraphs>771</Paragraphs>
  <Slides>81</Slides>
  <Notes>22</Notes>
  <HiddenSlides>6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81</vt:i4>
      </vt:variant>
    </vt:vector>
  </HeadingPairs>
  <TitlesOfParts>
    <vt:vector size="85" baseType="lpstr">
      <vt:lpstr>Standarddesign</vt:lpstr>
      <vt:lpstr>Bitmap</vt:lpstr>
      <vt:lpstr>Acrobat Document</vt:lpstr>
      <vt:lpstr>CorelDRAW</vt:lpstr>
      <vt:lpstr>The PANDA Experiment</vt:lpstr>
      <vt:lpstr>PANDA Detector</vt:lpstr>
      <vt:lpstr>PANDA — Event Reconstruction</vt:lpstr>
      <vt:lpstr>Event Selection</vt:lpstr>
      <vt:lpstr>Selection Criteria</vt:lpstr>
      <vt:lpstr>Event structure in PANDA</vt:lpstr>
      <vt:lpstr>PANDA DAQ</vt:lpstr>
      <vt:lpstr>Time-based Simulation</vt:lpstr>
      <vt:lpstr>Data Path</vt:lpstr>
      <vt:lpstr>Digi Data randomized</vt:lpstr>
      <vt:lpstr>Digi Data randomized</vt:lpstr>
      <vt:lpstr>Digi Data Sorted</vt:lpstr>
      <vt:lpstr>Digi Data Sorted</vt:lpstr>
      <vt:lpstr>PANDA – Event Simulation</vt:lpstr>
      <vt:lpstr>Event Display</vt:lpstr>
      <vt:lpstr>Time-Based Event Reconstruction</vt:lpstr>
      <vt:lpstr>Data packaging</vt:lpstr>
      <vt:lpstr>GEM Tracking Efficiency</vt:lpstr>
      <vt:lpstr>GEM Event Building</vt:lpstr>
      <vt:lpstr>Event Builder</vt:lpstr>
      <vt:lpstr>Event Builder</vt:lpstr>
      <vt:lpstr>Event Builder</vt:lpstr>
      <vt:lpstr>Event Builder</vt:lpstr>
      <vt:lpstr>GEM Event Reconstruction</vt:lpstr>
      <vt:lpstr>Event Building Model</vt:lpstr>
      <vt:lpstr>Track Finding + FItting</vt:lpstr>
      <vt:lpstr>STT — Drift Tubes and t0</vt:lpstr>
      <vt:lpstr>Event Structure -- pile-up </vt:lpstr>
      <vt:lpstr>Hitstream Display: 15 GeV/c DPM, 50 ns Mean Time</vt:lpstr>
      <vt:lpstr>Cell Track Finder</vt:lpstr>
      <vt:lpstr> CellTrackFinder </vt:lpstr>
      <vt:lpstr>1. TrackletGenerator Cellular Automaton</vt:lpstr>
      <vt:lpstr>1. TrackletGenerator Cellular Automaton - Apply to STT</vt:lpstr>
      <vt:lpstr>1. TrackletGenerator Cellular Automaton – Apply to STT</vt:lpstr>
      <vt:lpstr>1. TrackletGenerator Cellular Automaton - Apply to STT</vt:lpstr>
      <vt:lpstr>1. TrackletGenerator Cellular Automaton - Apply to STT</vt:lpstr>
      <vt:lpstr>1. TrackletGenerator Cellular Automaton - Apply to STT</vt:lpstr>
      <vt:lpstr>1. TrackletGenerator Cellular Automaton - Apply to STT</vt:lpstr>
      <vt:lpstr>1. TrackletGenerator Cellular Automaton - Apply to STT</vt:lpstr>
      <vt:lpstr>1. TrackletGenerator Cellular Automaton - Apply to STT</vt:lpstr>
      <vt:lpstr>1. TrackletGenerator Cellular Automaton - Apply to STT</vt:lpstr>
      <vt:lpstr>1. TrackletGenerator Cellular Automaton - Apply to STT</vt:lpstr>
      <vt:lpstr>1. TrackletGenerator Riemann fit</vt:lpstr>
      <vt:lpstr>1. TrackletGenerator Riemann fit</vt:lpstr>
      <vt:lpstr>1. TrackletGenerator Result of the combination</vt:lpstr>
      <vt:lpstr>1. TrackletGenerator Example – Unambiguous hits</vt:lpstr>
      <vt:lpstr>1. TrackletGenerator Example – First tracklets</vt:lpstr>
      <vt:lpstr>1. TrackletGenerator Example – Combined tracklets</vt:lpstr>
      <vt:lpstr>Road Finder</vt:lpstr>
      <vt:lpstr>Tracking Algorithm -- Road Finding</vt:lpstr>
      <vt:lpstr>Two iteration circle fit </vt:lpstr>
      <vt:lpstr>Performance Study</vt:lpstr>
      <vt:lpstr>Beyond CPU</vt:lpstr>
      <vt:lpstr>VHDL Implementation</vt:lpstr>
      <vt:lpstr>Tracking at FPGA  -- 20 MHz</vt:lpstr>
      <vt:lpstr>Performance at FPGA</vt:lpstr>
      <vt:lpstr>New compute node</vt:lpstr>
      <vt:lpstr>GPU Algorithms</vt:lpstr>
      <vt:lpstr>PowerPoint-Präsentation</vt:lpstr>
      <vt:lpstr>Algorithm: Hough Transform</vt:lpstr>
      <vt:lpstr>Hough Transform — Granularity</vt:lpstr>
      <vt:lpstr>PowerPoint-Präsentation</vt:lpstr>
      <vt:lpstr>Hough Transform — Remarks</vt:lpstr>
      <vt:lpstr>Hough Transform — Remarks</vt:lpstr>
      <vt:lpstr>PowerPoint-Präsentation</vt:lpstr>
      <vt:lpstr>Riemann Track Finder — Method</vt:lpstr>
      <vt:lpstr>Riemann Track Finder — GPU Adaptations</vt:lpstr>
      <vt:lpstr>PowerPoint-Präsentation</vt:lpstr>
      <vt:lpstr>Triplet Finder</vt:lpstr>
      <vt:lpstr>Triplet Finder — Display</vt:lpstr>
      <vt:lpstr>Triplet Finder — Times</vt:lpstr>
      <vt:lpstr>Triplet Finder — Optimizations</vt:lpstr>
      <vt:lpstr>Triplet Finder — Clock Speed / GPU</vt:lpstr>
      <vt:lpstr>FAIR MQ</vt:lpstr>
      <vt:lpstr>FairMQ in PANDA - FPGA</vt:lpstr>
      <vt:lpstr>FAIR MQ in PANDA - GPU</vt:lpstr>
      <vt:lpstr>Summary</vt:lpstr>
      <vt:lpstr>PANDA — Read Out Scheme</vt:lpstr>
      <vt:lpstr>Event Time</vt:lpstr>
      <vt:lpstr>Digi Time</vt:lpstr>
      <vt:lpstr>Reco Hit Time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Tobias Stockmanns</cp:lastModifiedBy>
  <cp:revision>2269</cp:revision>
  <cp:lastPrinted>2007-11-29T18:00:19Z</cp:lastPrinted>
  <dcterms:created xsi:type="dcterms:W3CDTF">2006-01-19T12:56:44Z</dcterms:created>
  <dcterms:modified xsi:type="dcterms:W3CDTF">2014-11-10T13:32:11Z</dcterms:modified>
</cp:coreProperties>
</file>