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6" r:id="rId3"/>
    <p:sldId id="263" r:id="rId4"/>
    <p:sldId id="264" r:id="rId5"/>
    <p:sldId id="265" r:id="rId6"/>
    <p:sldId id="260" r:id="rId7"/>
    <p:sldId id="277" r:id="rId8"/>
    <p:sldId id="278" r:id="rId9"/>
    <p:sldId id="279" r:id="rId10"/>
    <p:sldId id="280" r:id="rId11"/>
    <p:sldId id="267" r:id="rId12"/>
    <p:sldId id="276" r:id="rId13"/>
    <p:sldId id="268" r:id="rId14"/>
    <p:sldId id="270" r:id="rId15"/>
    <p:sldId id="271" r:id="rId16"/>
    <p:sldId id="272" r:id="rId17"/>
    <p:sldId id="287" r:id="rId18"/>
    <p:sldId id="283" r:id="rId19"/>
    <p:sldId id="284" r:id="rId20"/>
    <p:sldId id="286" r:id="rId21"/>
    <p:sldId id="290" r:id="rId22"/>
    <p:sldId id="285" r:id="rId23"/>
    <p:sldId id="274" r:id="rId24"/>
    <p:sldId id="288" r:id="rId25"/>
    <p:sldId id="289" r:id="rId26"/>
    <p:sldId id="273" r:id="rId27"/>
    <p:sldId id="281" r:id="rId28"/>
    <p:sldId id="282" r:id="rId29"/>
    <p:sldId id="27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94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8F728-B7A4-4E4F-995B-1E60AA499C41}" type="datetimeFigureOut">
              <a:rPr lang="en-US" smtClean="0"/>
              <a:t>9/15/2010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8FD9B-43E3-4E2A-B462-15965FA4E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77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7D70D61-EB1C-4AE5-BDFC-7DBCBC3FFFB9}" type="slidenum">
              <a:rPr lang="en-US" altLang="de-DE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8875" tIns="44438" rIns="88875" bIns="44438"/>
          <a:lstStyle/>
          <a:p>
            <a:endParaRPr lang="en-US" altLang="de-DE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8FD9B-43E3-4E2A-B462-15965FA4E1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71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8D25-AD2D-4866-8610-FEB2C2DE719B}" type="datetime1">
              <a:rPr lang="en-US" smtClean="0"/>
              <a:t>9/15/2010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92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512DD-E01B-4EBE-87AB-874F2741F9B2}" type="datetime1">
              <a:rPr lang="en-US" smtClean="0"/>
              <a:t>9/15/2010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63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81D36-DF83-491B-9324-6F5E98F4C95A}" type="datetime1">
              <a:rPr lang="en-US" smtClean="0"/>
              <a:t>9/15/2010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7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3835D-E1FE-4468-977C-AEEE2109C5B4}" type="datetime1">
              <a:rPr lang="en-US" smtClean="0"/>
              <a:t>9/15/2010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3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1ECA-BAA7-4890-BC26-3BCFB00A8E3A}" type="datetime1">
              <a:rPr lang="en-US" smtClean="0"/>
              <a:t>9/15/2010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4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7987-D9AF-46DB-8C36-7053C6CF261E}" type="datetime1">
              <a:rPr lang="en-US" smtClean="0"/>
              <a:t>9/15/2010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31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CE95D-2391-435E-A3C7-7E3E9F229E04}" type="datetime1">
              <a:rPr lang="en-US" smtClean="0"/>
              <a:t>9/15/2010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13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9F4D-2CEA-4D84-9881-BBE3D754B468}" type="datetime1">
              <a:rPr lang="en-US" smtClean="0"/>
              <a:t>9/15/2010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8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66D2C-FB4A-4096-B62E-C6D03C324135}" type="datetime1">
              <a:rPr lang="en-US" smtClean="0"/>
              <a:t>9/15/2010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8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8961-B0E8-4950-95DD-2B4434D02D2C}" type="datetime1">
              <a:rPr lang="en-US" smtClean="0"/>
              <a:t>9/15/2010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66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98E0-7D7F-4A96-8440-E19BF57C3A1F}" type="datetime1">
              <a:rPr lang="en-US" smtClean="0"/>
              <a:t>9/15/2010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88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CA0BE-9C55-4451-B75F-52BAC9425778}" type="datetime1">
              <a:rPr lang="en-US" smtClean="0"/>
              <a:t>9/15/2010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687C6-2F35-4698-9495-0A0DA25E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3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7.png"/><Relationship Id="rId4" Type="http://schemas.openxmlformats.org/officeDocument/2006/relationships/image" Target="../media/image112.png"/><Relationship Id="rId9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4.emf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3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28601"/>
            <a:ext cx="7467600" cy="13716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Summary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err="1" smtClean="0"/>
              <a:t>HiLuMI</a:t>
            </a:r>
            <a:r>
              <a:rPr lang="en-US" sz="2000" dirty="0" smtClean="0"/>
              <a:t> LHC Collimation Materials Irradiation Damage Study at </a:t>
            </a:r>
            <a:r>
              <a:rPr lang="en-US" sz="2000" dirty="0" smtClean="0"/>
              <a:t>BNL</a:t>
            </a:r>
            <a:br>
              <a:rPr lang="en-US" sz="2000" dirty="0" smtClean="0"/>
            </a:br>
            <a:r>
              <a:rPr lang="en-US" sz="2000" dirty="0" err="1" smtClean="0"/>
              <a:t>EuCARD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67400" y="1524000"/>
            <a:ext cx="2514600" cy="304800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/>
              <a:t>N. Simos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6000"/>
            <a:ext cx="16891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2133600"/>
            <a:ext cx="7086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Effort </a:t>
            </a:r>
            <a:r>
              <a:rPr lang="en-US" sz="1400" dirty="0" smtClean="0"/>
              <a:t>consists of:</a:t>
            </a:r>
          </a:p>
          <a:p>
            <a:endParaRPr lang="en-US" sz="1400" dirty="0" smtClean="0"/>
          </a:p>
          <a:p>
            <a:r>
              <a:rPr lang="en-US" sz="1400" b="1" dirty="0" smtClean="0">
                <a:solidFill>
                  <a:srgbClr val="FF0000"/>
                </a:solidFill>
              </a:rPr>
              <a:t>IRRADIATION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 smtClean="0"/>
              <a:t>200 MeV proton irradiation at BNL Linear Isotope Producer (BLIP) of 4 candidate materials (Molybdenum, Glidcop, Mo-Graphite and Cu-CD (copper-diamond). Irradiation parameters: 8-weeks at 110 </a:t>
            </a:r>
            <a:r>
              <a:rPr lang="en-US" sz="1400" dirty="0" err="1" smtClean="0"/>
              <a:t>uA</a:t>
            </a:r>
            <a:endParaRPr lang="en-US" sz="14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N</a:t>
            </a:r>
            <a:r>
              <a:rPr lang="en-US" sz="1400" dirty="0" smtClean="0"/>
              <a:t>eutron irradiation of Cu-CD from 118 MeV protons</a:t>
            </a:r>
            <a:endParaRPr lang="en-US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 smtClean="0"/>
              <a:t>28-MeV proton irradiation of Mo (including spallation neutron irradiation of Mo, Glidcop, Cu-CD and Mo-GR)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/>
          </a:p>
          <a:p>
            <a:r>
              <a:rPr lang="en-US" sz="1400" b="1" dirty="0" smtClean="0">
                <a:solidFill>
                  <a:srgbClr val="FF0000"/>
                </a:solidFill>
              </a:rPr>
              <a:t>PIE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X-ray diffraction studies at NSLS X17B1/X17A beamlines (completed)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X-ray diffraction studies at NSLS II XPD beamline (proposed)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Comprehensive macroscopic analysis at BNL Isotope extraction facility  (initiated)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Spectral Analysis (initiated)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Nano- micro-structural characterization at Center of Functional Nanomaterials (initiated)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11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X17B1\POCO_multiSTEP_displ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3984"/>
            <a:ext cx="493712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131627" y="3265011"/>
            <a:ext cx="3198812" cy="738664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/>
              <a:t>EXCELLENT </a:t>
            </a:r>
            <a:r>
              <a:rPr lang="en-US" altLang="en-US" sz="1400" b="1" dirty="0"/>
              <a:t>matching </a:t>
            </a:r>
            <a:r>
              <a:rPr lang="en-US" altLang="en-US" sz="1400" b="1" dirty="0" smtClean="0"/>
              <a:t>with the </a:t>
            </a:r>
            <a:r>
              <a:rPr lang="en-US" altLang="en-US" sz="1400" b="1" dirty="0"/>
              <a:t>experimental </a:t>
            </a:r>
            <a:r>
              <a:rPr lang="en-US" altLang="en-US" sz="1400" b="1" dirty="0" smtClean="0"/>
              <a:t>data at X17B1 using x-rays and loading to assess the displacement.</a:t>
            </a:r>
          </a:p>
        </p:txBody>
      </p:sp>
      <p:sp>
        <p:nvSpPr>
          <p:cNvPr id="21508" name="TextBox 2"/>
          <p:cNvSpPr txBox="1">
            <a:spLocks noChangeArrowheads="1"/>
          </p:cNvSpPr>
          <p:nvPr/>
        </p:nvSpPr>
        <p:spPr bwMode="auto">
          <a:xfrm>
            <a:off x="1828800" y="609600"/>
            <a:ext cx="806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Load 1</a:t>
            </a:r>
          </a:p>
        </p:txBody>
      </p:sp>
      <p:sp>
        <p:nvSpPr>
          <p:cNvPr id="21509" name="TextBox 3"/>
          <p:cNvSpPr txBox="1">
            <a:spLocks noChangeArrowheads="1"/>
          </p:cNvSpPr>
          <p:nvPr/>
        </p:nvSpPr>
        <p:spPr bwMode="auto">
          <a:xfrm>
            <a:off x="3352800" y="1058863"/>
            <a:ext cx="806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Load 2</a:t>
            </a:r>
          </a:p>
        </p:txBody>
      </p:sp>
      <p:pic>
        <p:nvPicPr>
          <p:cNvPr id="21510" name="Picture 3" descr="F:\X17B1\POCO_plastic_Load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850" y="152400"/>
            <a:ext cx="2667000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4" descr="F:\X17B1\Poco_Plastic_Load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2222500"/>
            <a:ext cx="25431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5" descr="F:\X17B1\POCO_plasticSTRAIN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23" y="4474799"/>
            <a:ext cx="306546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6" descr="F:\X17B1\POCO_Syy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4166824"/>
            <a:ext cx="31686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7" descr="F:\X17B1\VonMises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81" y="4804999"/>
            <a:ext cx="2255838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445669" y="3372733"/>
            <a:ext cx="3198812" cy="523220"/>
          </a:xfrm>
          <a:prstGeom prst="rect">
            <a:avLst/>
          </a:prstGeom>
          <a:solidFill>
            <a:schemeClr val="tx2">
              <a:lumMod val="60000"/>
              <a:lumOff val="40000"/>
              <a:alpha val="4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/>
              <a:t>GOAL: LATTICE strain and global strain are very different in magnitude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4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0" y="228600"/>
            <a:ext cx="2230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STATE of PIE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93863" y="912167"/>
            <a:ext cx="755953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8-week proton Irradiation at BLIP</a:t>
            </a:r>
          </a:p>
          <a:p>
            <a:endParaRPr lang="en-US" sz="24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Target Capsules (still extremely hot) were transported to the Hot Cell Facility for opening and sorting;</a:t>
            </a:r>
          </a:p>
          <a:p>
            <a:endParaRPr lang="en-US" sz="2400" dirty="0"/>
          </a:p>
          <a:p>
            <a:r>
              <a:rPr lang="en-US" sz="2000" b="1" dirty="0" smtClean="0"/>
              <a:t>Capsules opened so far:</a:t>
            </a:r>
          </a:p>
          <a:p>
            <a:r>
              <a:rPr lang="en-US" dirty="0" smtClean="0"/>
              <a:t>Two proton irradiated Mo</a:t>
            </a:r>
          </a:p>
          <a:p>
            <a:r>
              <a:rPr lang="en-US" dirty="0" smtClean="0"/>
              <a:t>Proton irradiated </a:t>
            </a:r>
            <a:r>
              <a:rPr lang="en-US" dirty="0" err="1" smtClean="0"/>
              <a:t>Glidcop</a:t>
            </a:r>
            <a:endParaRPr lang="en-US" dirty="0" smtClean="0"/>
          </a:p>
          <a:p>
            <a:r>
              <a:rPr lang="en-US" dirty="0" smtClean="0"/>
              <a:t>Proton Irradiated Cu-CD</a:t>
            </a:r>
          </a:p>
          <a:p>
            <a:r>
              <a:rPr lang="en-US" dirty="0" smtClean="0"/>
              <a:t>Low-dose proton irradiated Mo-GR</a:t>
            </a:r>
          </a:p>
          <a:p>
            <a:endParaRPr lang="en-US" sz="2400" dirty="0"/>
          </a:p>
          <a:p>
            <a:r>
              <a:rPr lang="en-US" sz="2000" b="1" dirty="0" smtClean="0"/>
              <a:t>Neutron irradiated Cu-CD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88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53752"/>
            <a:ext cx="7227912" cy="5715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2400" b="1" dirty="0" smtClean="0">
                <a:solidFill>
                  <a:schemeClr val="tx1"/>
                </a:solidFill>
              </a:rPr>
              <a:t>Status of </a:t>
            </a:r>
            <a:r>
              <a:rPr lang="en-US" sz="2400" b="1" dirty="0" err="1" smtClean="0">
                <a:solidFill>
                  <a:schemeClr val="tx1"/>
                </a:solidFill>
              </a:rPr>
              <a:t>HiLuMI</a:t>
            </a:r>
            <a:r>
              <a:rPr lang="en-US" sz="2400" b="1" dirty="0" smtClean="0">
                <a:solidFill>
                  <a:schemeClr val="tx1"/>
                </a:solidFill>
              </a:rPr>
              <a:t> LHC Irradiation Damage Studies at BNL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1219201"/>
            <a:ext cx="8305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66FF"/>
                </a:solidFill>
                <a:latin typeface="Calibri"/>
                <a:cs typeface="Calibri"/>
              </a:rPr>
              <a:t>BLIP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latin typeface="Calibri"/>
                <a:cs typeface="Calibri"/>
              </a:rPr>
              <a:t>200 MeV proton irradiation (8 weeks): </a:t>
            </a:r>
            <a:r>
              <a:rPr lang="en-US" sz="1600" dirty="0" smtClean="0">
                <a:solidFill>
                  <a:srgbClr val="00B700"/>
                </a:solidFill>
                <a:latin typeface="Calibri"/>
                <a:cs typeface="Calibri"/>
              </a:rPr>
              <a:t>COMPLETED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latin typeface="Calibri"/>
                <a:cs typeface="Calibri"/>
              </a:rPr>
              <a:t>Neutron irradiation from 112 MeV protons </a:t>
            </a:r>
            <a:r>
              <a:rPr lang="en-US" sz="1600" dirty="0" smtClean="0">
                <a:solidFill>
                  <a:srgbClr val="00B700"/>
                </a:solidFill>
                <a:latin typeface="Calibri"/>
                <a:cs typeface="Calibri"/>
              </a:rPr>
              <a:t>COMPLETED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latin typeface="Calibri"/>
                <a:cs typeface="Calibri"/>
              </a:rPr>
              <a:t>Cooling of highly radioactive samples in Hot Cell Lab 66: </a:t>
            </a:r>
            <a:r>
              <a:rPr lang="en-US" sz="1600" dirty="0" smtClean="0">
                <a:solidFill>
                  <a:srgbClr val="FF8000"/>
                </a:solidFill>
                <a:latin typeface="Calibri"/>
                <a:cs typeface="Calibri"/>
              </a:rPr>
              <a:t>ON-GOING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 smtClean="0">
              <a:solidFill>
                <a:schemeClr val="accent2"/>
              </a:solidFill>
              <a:latin typeface="Calibri"/>
              <a:cs typeface="Calibri"/>
            </a:endParaRPr>
          </a:p>
          <a:p>
            <a:r>
              <a:rPr lang="en-US" sz="1600" b="1" dirty="0" smtClean="0">
                <a:solidFill>
                  <a:srgbClr val="0066FF"/>
                </a:solidFill>
                <a:latin typeface="Calibri"/>
                <a:cs typeface="Calibri"/>
              </a:rPr>
              <a:t>TANDEM VAN DER GRAAF</a:t>
            </a:r>
            <a:endParaRPr lang="en-US" sz="1600" b="1" dirty="0">
              <a:solidFill>
                <a:srgbClr val="0066FF"/>
              </a:solidFill>
              <a:latin typeface="Calibri"/>
              <a:cs typeface="Calibri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latin typeface="Calibri"/>
                <a:cs typeface="Calibri"/>
              </a:rPr>
              <a:t>28 MeV proton irradiation: </a:t>
            </a:r>
            <a:r>
              <a:rPr lang="en-US" sz="1600" dirty="0">
                <a:solidFill>
                  <a:srgbClr val="00B700"/>
                </a:solidFill>
                <a:latin typeface="Calibri"/>
                <a:cs typeface="Calibri"/>
              </a:rPr>
              <a:t>COMPLETED</a:t>
            </a:r>
          </a:p>
          <a:p>
            <a:endParaRPr lang="en-US" sz="1600" dirty="0">
              <a:solidFill>
                <a:srgbClr val="00B700"/>
              </a:solidFill>
              <a:latin typeface="Calibri"/>
              <a:cs typeface="Calibri"/>
            </a:endParaRPr>
          </a:p>
          <a:p>
            <a:r>
              <a:rPr lang="en-US" sz="1600" b="1" dirty="0" smtClean="0">
                <a:solidFill>
                  <a:srgbClr val="0066FF"/>
                </a:solidFill>
                <a:latin typeface="Calibri"/>
                <a:cs typeface="Calibri"/>
              </a:rPr>
              <a:t>X-ray Diffraction Experiments at NSLS</a:t>
            </a:r>
            <a:endParaRPr lang="en-US" sz="1600" b="1" dirty="0">
              <a:solidFill>
                <a:srgbClr val="0066FF"/>
              </a:solidFill>
              <a:latin typeface="Calibri"/>
              <a:cs typeface="Calibri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>
                <a:latin typeface="Calibri"/>
                <a:cs typeface="Calibri"/>
              </a:rPr>
              <a:t>X-Ray diffraction </a:t>
            </a:r>
            <a:r>
              <a:rPr lang="en-US" sz="1600" dirty="0" smtClean="0">
                <a:latin typeface="Calibri"/>
                <a:cs typeface="Calibri"/>
              </a:rPr>
              <a:t>studies for phase and strain mapping of some cold and irradiated samples: </a:t>
            </a:r>
            <a:r>
              <a:rPr lang="en-US" sz="1600" dirty="0" smtClean="0">
                <a:solidFill>
                  <a:srgbClr val="00B700"/>
                </a:solidFill>
                <a:latin typeface="Calibri"/>
                <a:cs typeface="Calibri"/>
              </a:rPr>
              <a:t>COMPLETED</a:t>
            </a:r>
            <a:r>
              <a:rPr lang="en-US" sz="1600" dirty="0" smtClean="0">
                <a:latin typeface="Calibri"/>
                <a:cs typeface="Calibri"/>
              </a:rPr>
              <a:t> (to be continued in NSLS II in late 2015)</a:t>
            </a:r>
            <a:endParaRPr lang="en-US" sz="1600" dirty="0">
              <a:latin typeface="Calibri"/>
              <a:cs typeface="Calibri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Data analysis: </a:t>
            </a:r>
            <a:r>
              <a:rPr lang="en-US" sz="1600" dirty="0" smtClean="0">
                <a:solidFill>
                  <a:srgbClr val="FF8000"/>
                </a:solidFill>
                <a:latin typeface="Calibri"/>
                <a:cs typeface="Calibri"/>
              </a:rPr>
              <a:t>ON-GOING</a:t>
            </a:r>
          </a:p>
          <a:p>
            <a:r>
              <a:rPr lang="en-US" sz="1600" b="1" dirty="0">
                <a:solidFill>
                  <a:srgbClr val="0066FF"/>
                </a:solidFill>
                <a:latin typeface="Calibri"/>
                <a:cs typeface="Calibri"/>
              </a:rPr>
              <a:t>X-ray Diffraction Experiments at </a:t>
            </a:r>
            <a:r>
              <a:rPr lang="en-US" sz="1600" b="1" dirty="0" smtClean="0">
                <a:solidFill>
                  <a:srgbClr val="0066FF"/>
                </a:solidFill>
                <a:latin typeface="Calibri"/>
                <a:cs typeface="Calibri"/>
              </a:rPr>
              <a:t>NSLS II (XPD Beamline)</a:t>
            </a:r>
            <a:endParaRPr lang="en-US" sz="1600" dirty="0">
              <a:latin typeface="Calibri"/>
              <a:cs typeface="Calibri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 err="1" smtClean="0">
                <a:solidFill>
                  <a:srgbClr val="000000"/>
                </a:solidFill>
                <a:latin typeface="Calibri"/>
                <a:cs typeface="Calibri"/>
              </a:rPr>
              <a:t>Beamtime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proposal 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preparation at XPD (due Feb. 2, 2015) </a:t>
            </a:r>
            <a:endParaRPr lang="en-US" sz="1600" dirty="0">
              <a:solidFill>
                <a:srgbClr val="FF8000"/>
              </a:solidFill>
              <a:latin typeface="Calibri"/>
              <a:cs typeface="Calibri"/>
            </a:endParaRPr>
          </a:p>
          <a:p>
            <a:endParaRPr lang="en-US" sz="16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1600" b="1" dirty="0" smtClean="0">
                <a:solidFill>
                  <a:srgbClr val="0066FF"/>
                </a:solidFill>
                <a:latin typeface="Calibri"/>
                <a:cs typeface="Calibri"/>
              </a:rPr>
              <a:t>CFN (BNL Center of Functional </a:t>
            </a:r>
            <a:r>
              <a:rPr lang="en-US" sz="1600" b="1" dirty="0" err="1" smtClean="0">
                <a:solidFill>
                  <a:srgbClr val="0066FF"/>
                </a:solidFill>
                <a:latin typeface="Calibri"/>
                <a:cs typeface="Calibri"/>
              </a:rPr>
              <a:t>Nanomaterials</a:t>
            </a:r>
            <a:r>
              <a:rPr lang="en-US" sz="1600" b="1" dirty="0" smtClean="0">
                <a:solidFill>
                  <a:srgbClr val="0066FF"/>
                </a:solidFill>
                <a:latin typeface="Calibri"/>
                <a:cs typeface="Calibri"/>
              </a:rPr>
              <a:t>)</a:t>
            </a:r>
            <a:endParaRPr lang="en-US" sz="1600" b="1" dirty="0">
              <a:solidFill>
                <a:srgbClr val="0066FF"/>
              </a:solidFill>
              <a:latin typeface="Calibri"/>
              <a:cs typeface="Calibri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latin typeface="Calibri"/>
                <a:cs typeface="Calibri"/>
              </a:rPr>
              <a:t>Annealing and Electron Microscopy analysis: 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NOT STARTED </a:t>
            </a:r>
            <a:r>
              <a:rPr lang="en-US" sz="1600" dirty="0" smtClean="0">
                <a:latin typeface="Calibri"/>
                <a:cs typeface="Calibri"/>
              </a:rPr>
              <a:t>(foreseen for beginning 2015)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>
              <a:latin typeface="Calibri"/>
              <a:cs typeface="Calibri"/>
            </a:endParaRPr>
          </a:p>
          <a:p>
            <a:r>
              <a:rPr lang="en-US" sz="1600" b="1" dirty="0" smtClean="0">
                <a:solidFill>
                  <a:srgbClr val="0066FF"/>
                </a:solidFill>
                <a:latin typeface="Calibri"/>
                <a:cs typeface="Calibri"/>
              </a:rPr>
              <a:t>IEF (BNL Isotope Extraction Facility)</a:t>
            </a:r>
            <a:endParaRPr lang="en-US" sz="1600" b="1" dirty="0">
              <a:solidFill>
                <a:srgbClr val="0066FF"/>
              </a:solidFill>
              <a:latin typeface="Calibri"/>
              <a:cs typeface="Calibri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latin typeface="Calibri"/>
                <a:cs typeface="Calibri"/>
              </a:rPr>
              <a:t>Activity and dose measurements per sample: </a:t>
            </a:r>
            <a:r>
              <a:rPr lang="en-US" sz="1600" dirty="0">
                <a:solidFill>
                  <a:srgbClr val="00B700"/>
                </a:solidFill>
                <a:latin typeface="Calibri"/>
                <a:cs typeface="Calibri"/>
              </a:rPr>
              <a:t>COMPLETED</a:t>
            </a:r>
            <a:endParaRPr lang="en-US" sz="1600" dirty="0" smtClean="0">
              <a:latin typeface="Calibri"/>
              <a:cs typeface="Calibri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latin typeface="Calibri"/>
                <a:cs typeface="Calibri"/>
              </a:rPr>
              <a:t>γ-spectra for selected samples: </a:t>
            </a:r>
            <a:r>
              <a:rPr lang="en-US" sz="1600" dirty="0" smtClean="0">
                <a:solidFill>
                  <a:srgbClr val="FF8000"/>
                </a:solidFill>
                <a:latin typeface="Calibri"/>
                <a:cs typeface="Calibri"/>
              </a:rPr>
              <a:t>PARTIALLY COMPLETED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3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s\Desktop\EuCARD_Dec2014\Photos_LHC_Targets\IMG_06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840"/>
            <a:ext cx="4183948" cy="313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imos\Desktop\EuCARD_Dec2014\Photos_LHC_Targets\IMG_06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t="39847" r="23572" b="22926"/>
          <a:stretch/>
        </p:blipFill>
        <p:spPr bwMode="auto">
          <a:xfrm>
            <a:off x="214967" y="2438400"/>
            <a:ext cx="2467273" cy="211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9" t="26676" r="33742" b="38392"/>
          <a:stretch/>
        </p:blipFill>
        <p:spPr>
          <a:xfrm>
            <a:off x="1485874" y="3519751"/>
            <a:ext cx="3111731" cy="25200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8" t="28464" r="39344" b="43072"/>
          <a:stretch/>
        </p:blipFill>
        <p:spPr>
          <a:xfrm>
            <a:off x="5308584" y="534708"/>
            <a:ext cx="3549020" cy="2498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2" t="38751" r="24690" b="22330"/>
          <a:stretch/>
        </p:blipFill>
        <p:spPr>
          <a:xfrm>
            <a:off x="5300801" y="3334004"/>
            <a:ext cx="3556803" cy="2438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91200" y="1066800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 #1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82045" y="3311136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 #2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26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56413"/>
            <a:ext cx="3581400" cy="3581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151" r="12420" b="49913"/>
          <a:stretch/>
        </p:blipFill>
        <p:spPr>
          <a:xfrm>
            <a:off x="5109754" y="914400"/>
            <a:ext cx="2960636" cy="2673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19689" r="29068" b="27019"/>
          <a:stretch/>
        </p:blipFill>
        <p:spPr>
          <a:xfrm>
            <a:off x="5414554" y="3657600"/>
            <a:ext cx="2351035" cy="24720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71" y="0"/>
            <a:ext cx="796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Mo-GR Irradiated with 200 MeV protons full beam for 2 hours at BLIP before it was removed from beam due to overheating and closing the cooling channel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5089209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Shows signs of distress even with minimum beam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66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0989"/>
            <a:ext cx="4084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 X-ray Diffraction Studies (preliminary)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86200"/>
            <a:ext cx="3506922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473" y="390321"/>
            <a:ext cx="4556375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32" y="2971800"/>
            <a:ext cx="3975084" cy="288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66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imos\Desktop\EuCARD_Dec2014\X17A_processing_Figs\Mo_Cold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" t="4545" r="4283" b="30397"/>
          <a:stretch/>
        </p:blipFill>
        <p:spPr bwMode="auto">
          <a:xfrm>
            <a:off x="-29029" y="36286"/>
            <a:ext cx="3505200" cy="353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imos\Desktop\EuCARD_Dec2014\X17A_processing_Figs\Mo_Cold1x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5671" r="5206" b="35334"/>
          <a:stretch/>
        </p:blipFill>
        <p:spPr bwMode="auto">
          <a:xfrm>
            <a:off x="4901323" y="381000"/>
            <a:ext cx="258583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simos\Desktop\EuCARD_Dec2014\X17A_processing_Figs\Mo_Tandem_s0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4091" r="8706" b="25136"/>
          <a:stretch/>
        </p:blipFill>
        <p:spPr bwMode="auto">
          <a:xfrm>
            <a:off x="3200400" y="3220922"/>
            <a:ext cx="2809678" cy="340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simos\Desktop\EuCARD_Dec2014\X17A_processing_Figs\Mo_Tandem_s-3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4562" r="3085" b="25091"/>
          <a:stretch/>
        </p:blipFill>
        <p:spPr bwMode="auto">
          <a:xfrm>
            <a:off x="6194242" y="3549416"/>
            <a:ext cx="2789580" cy="308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66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simos\Desktop\WaterfallPlot\Plots\Mo_scanx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86" y="635662"/>
            <a:ext cx="3501608" cy="26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imos\Desktop\WaterfallPlot\Plots\Mo_alongX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08" y="228600"/>
            <a:ext cx="4592474" cy="342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simos\Desktop\WaterfallPlot\Plots\Mo_alongX_56-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76612"/>
            <a:ext cx="4267200" cy="318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9426">
            <a:off x="6660459" y="4114833"/>
            <a:ext cx="1908265" cy="183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1336" y="90323"/>
            <a:ext cx="7940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X-ray Diffraction of Mo Irradiated with 28 MeV focused PROTON beam at TANDEM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86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imos\Desktop\EuCARD_Dec2014\X17A_processing_Figs\Cu_CD_cold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5721" r="5743" b="28750"/>
          <a:stretch/>
        </p:blipFill>
        <p:spPr bwMode="auto">
          <a:xfrm>
            <a:off x="1514017" y="220434"/>
            <a:ext cx="2916593" cy="303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imos\Desktop\EuCARD_Dec2014\X17A_processing_Figs\Cu_CD_cold_X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4945" r="6292" b="27203"/>
          <a:stretch/>
        </p:blipFill>
        <p:spPr bwMode="auto">
          <a:xfrm>
            <a:off x="5304406" y="261254"/>
            <a:ext cx="2432269" cy="267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simos\Desktop\EuCARD_Dec2014\X17A_processing_Figs\Cu_CD_BLIP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t="5144" r="4996" b="30138"/>
          <a:stretch/>
        </p:blipFill>
        <p:spPr bwMode="auto">
          <a:xfrm>
            <a:off x="1155039" y="3192232"/>
            <a:ext cx="3279200" cy="338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simos\Desktop\EuCARD_Dec2014\X17A_processing_Figs\Cu_CD_BLIP_X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5389" r="7003" b="30541"/>
          <a:stretch/>
        </p:blipFill>
        <p:spPr bwMode="auto">
          <a:xfrm>
            <a:off x="5127172" y="3385456"/>
            <a:ext cx="2830285" cy="30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2400" y="1414623"/>
            <a:ext cx="161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Cu_CD_unirrad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6263304"/>
            <a:ext cx="4399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Cu_CD_Irradiated</a:t>
            </a:r>
            <a:r>
              <a:rPr lang="en-US" dirty="0" smtClean="0"/>
              <a:t> with FAST neutrons at BLIP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50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imos\Desktop\EuCARD_Dec2014\X17A_processing_Figs\Mo_Gr_cold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" t="6540" r="4541" b="29368"/>
          <a:stretch/>
        </p:blipFill>
        <p:spPr bwMode="auto">
          <a:xfrm>
            <a:off x="228600" y="379168"/>
            <a:ext cx="2786743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imos\Desktop\EuCARD_Dec2014\X17A_processing_Figs\Mo_Gr_coldX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5534" r="6231" b="28283"/>
          <a:stretch/>
        </p:blipFill>
        <p:spPr bwMode="auto">
          <a:xfrm>
            <a:off x="3537243" y="152400"/>
            <a:ext cx="2707527" cy="292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simos\Desktop\EuCARD_Dec2014\X17A_processing_Figs\Mo_Gr_BLIP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t="6364" r="4946" b="28680"/>
          <a:stretch/>
        </p:blipFill>
        <p:spPr bwMode="auto">
          <a:xfrm>
            <a:off x="32657" y="3475365"/>
            <a:ext cx="2514600" cy="257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simos\Desktop\EuCARD_Dec2014\X17A_processing_Figs\Mo_Gr_BLIP_X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t="5305" r="5855" b="24837"/>
          <a:stretch/>
        </p:blipFill>
        <p:spPr bwMode="auto">
          <a:xfrm>
            <a:off x="2739270" y="3385196"/>
            <a:ext cx="2626267" cy="309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simos\Desktop\EuCARD_Dec2014\X17A_processing_Figs\Mo_Gr_TAndem_X.bm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" t="4425" r="3860" b="21992"/>
          <a:stretch/>
        </p:blipFill>
        <p:spPr bwMode="auto">
          <a:xfrm>
            <a:off x="6019800" y="3263883"/>
            <a:ext cx="2841173" cy="33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74239" y="1445448"/>
            <a:ext cx="164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Mo-</a:t>
            </a:r>
            <a:r>
              <a:rPr lang="en-US" dirty="0" err="1" smtClean="0"/>
              <a:t>GR_unirrad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5881249"/>
            <a:ext cx="3734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Mo-GR: Irradiated with modest FLUENCE of protons at BLIP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83680" y="6075421"/>
            <a:ext cx="3734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Mo-GR: Irradiated with modest FLUENCE of neutrons at TANDEM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51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2"/>
          <a:stretch>
            <a:fillRect/>
          </a:stretch>
        </p:blipFill>
        <p:spPr bwMode="auto">
          <a:xfrm>
            <a:off x="3352800" y="762000"/>
            <a:ext cx="4644386" cy="19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31093"/>
            <a:ext cx="433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Irradiated LHC </a:t>
            </a:r>
            <a:r>
              <a:rPr lang="en-US" dirty="0" err="1" smtClean="0"/>
              <a:t>HiLuMi</a:t>
            </a:r>
            <a:r>
              <a:rPr lang="en-US" dirty="0" smtClean="0"/>
              <a:t> Collimation materials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881745"/>
            <a:ext cx="721220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Preliminary Assessment:</a:t>
            </a:r>
          </a:p>
          <a:p>
            <a:endParaRPr lang="en-US" dirty="0" smtClean="0"/>
          </a:p>
          <a:p>
            <a:r>
              <a:rPr lang="en-US" sz="1400" dirty="0" smtClean="0"/>
              <a:t>200 MeV heavily bombarded LHC array is still in cool-down mode due to extremely high dose levels.</a:t>
            </a:r>
          </a:p>
          <a:p>
            <a:r>
              <a:rPr lang="en-US" sz="1400" dirty="0" smtClean="0"/>
              <a:t>One of the two Molybdenum (Mo) capsules has been opened for visual examination. Mo samples appear to be fully intact.</a:t>
            </a:r>
          </a:p>
          <a:p>
            <a:endParaRPr lang="en-US" sz="1400" dirty="0" smtClean="0"/>
          </a:p>
          <a:p>
            <a:r>
              <a:rPr lang="en-US" sz="1400" dirty="0" smtClean="0"/>
              <a:t>In coming weeks the proton irradiated array will be opened and examined (followed by transport to the PIE hot cells for sorting and studies)</a:t>
            </a:r>
          </a:p>
          <a:p>
            <a:endParaRPr lang="en-US" sz="1400" dirty="0" smtClean="0"/>
          </a:p>
          <a:p>
            <a:r>
              <a:rPr lang="en-US" sz="1400" dirty="0" smtClean="0"/>
              <a:t>Neutron irradiated Cu-CD has seen no structural degradation</a:t>
            </a:r>
          </a:p>
          <a:p>
            <a:endParaRPr lang="en-US" sz="1400" dirty="0" smtClean="0"/>
          </a:p>
          <a:p>
            <a:r>
              <a:rPr lang="en-US" sz="1400" dirty="0" smtClean="0"/>
              <a:t>28 MeV protons and spallation neutrons at Tandem have not affected the structural integrity of the LHC </a:t>
            </a:r>
            <a:r>
              <a:rPr lang="en-US" sz="1400" dirty="0" err="1" smtClean="0"/>
              <a:t>HiLuMI</a:t>
            </a:r>
            <a:r>
              <a:rPr lang="en-US" sz="1400" dirty="0" smtClean="0"/>
              <a:t> array</a:t>
            </a:r>
            <a:endParaRPr lang="en-US" sz="14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imos\Desktop\WaterfallPlot\Plots\MoGR_0dp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5" y="246579"/>
            <a:ext cx="4150771" cy="309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simos\Desktop\WaterfallPlot\Plots\MoGR_0DP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714" y="380998"/>
            <a:ext cx="379054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simos\Desktop\WaterfallPlot\Plots\MoGR_nDPA_tandem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5" y="3696152"/>
            <a:ext cx="3867124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simos\Desktop\WaterfallPlot\Plots\MoGR_tandem_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3" y="3895043"/>
            <a:ext cx="3605486" cy="26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4810" y="2975012"/>
            <a:ext cx="2151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Mo-Gr (</a:t>
            </a:r>
            <a:r>
              <a:rPr lang="en-US" dirty="0" err="1" smtClean="0"/>
              <a:t>unirradiated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94810" y="6211696"/>
            <a:ext cx="462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Mo-Gr (irradiated at Tandem with neutron flux)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41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21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28600"/>
            <a:ext cx="3733800" cy="271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28740"/>
            <a:ext cx="3048000" cy="221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143000" y="2971800"/>
            <a:ext cx="1600200" cy="1882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05444" y="4669909"/>
            <a:ext cx="16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Graphite &lt;002&gt;</a:t>
            </a:r>
            <a:endParaRPr lang="en-US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19831"/>
            <a:ext cx="3661230" cy="265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24400" y="228599"/>
            <a:ext cx="3886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Mo-Gr Irradiated at BLIP with 200 MeV Protons and very modest </a:t>
            </a:r>
            <a:r>
              <a:rPr lang="en-US" dirty="0" err="1" smtClean="0"/>
              <a:t>fluence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Scanning across the irradiated zone</a:t>
            </a:r>
            <a:endParaRPr lang="en-US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83338"/>
            <a:ext cx="3683975" cy="267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388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85800"/>
            <a:ext cx="8534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SUMMARY</a:t>
            </a:r>
          </a:p>
          <a:p>
            <a:endParaRPr lang="en-US" dirty="0"/>
          </a:p>
          <a:p>
            <a:r>
              <a:rPr lang="en-US" dirty="0" smtClean="0"/>
              <a:t>An extensive PIE (both macroscopic at the BNL Hot Cells and Microscopic using X-rays at the new Synchrotron and the XPD beamline and CFN for </a:t>
            </a:r>
            <a:r>
              <a:rPr lang="en-US" dirty="0" err="1" smtClean="0"/>
              <a:t>unirradiated</a:t>
            </a:r>
            <a:r>
              <a:rPr lang="en-US" dirty="0" smtClean="0"/>
              <a:t> materials studies)</a:t>
            </a:r>
          </a:p>
          <a:p>
            <a:endParaRPr lang="en-US" dirty="0"/>
          </a:p>
          <a:p>
            <a:r>
              <a:rPr lang="en-US" dirty="0" smtClean="0"/>
              <a:t>The large volume of experimental data to-date from the different irradiations and X-ray diffraction as well as baseline studies will continue to be analyzed</a:t>
            </a:r>
          </a:p>
          <a:p>
            <a:endParaRPr lang="en-US" dirty="0"/>
          </a:p>
          <a:p>
            <a:r>
              <a:rPr lang="en-US" dirty="0" smtClean="0"/>
              <a:t>THE CRUCIAL steps are those associated with the HEAVILY IRRADIATED array of Mo, Mo-Gr, Cu-CD and </a:t>
            </a:r>
            <a:r>
              <a:rPr lang="en-US" dirty="0" err="1" smtClean="0"/>
              <a:t>Glidcop</a:t>
            </a:r>
            <a:r>
              <a:rPr lang="en-US" dirty="0" smtClean="0"/>
              <a:t> at BLIP</a:t>
            </a:r>
          </a:p>
          <a:p>
            <a:endParaRPr lang="en-US" dirty="0"/>
          </a:p>
          <a:p>
            <a:r>
              <a:rPr lang="en-US" dirty="0" smtClean="0"/>
              <a:t>Complete opening all capsules and sort all of them</a:t>
            </a:r>
          </a:p>
          <a:p>
            <a:pPr lvl="1"/>
            <a:r>
              <a:rPr lang="en-US" dirty="0" smtClean="0"/>
              <a:t>Conduct all the macroscopic studies (including photon spectra)</a:t>
            </a:r>
          </a:p>
          <a:p>
            <a:pPr lvl="1"/>
            <a:r>
              <a:rPr lang="en-US" dirty="0" smtClean="0"/>
              <a:t>Anticipate cool-down below levels that they can be studied at the XPD beamline of NSLS II (proposal under preparation)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ASSESS what materials from array should be looked further and which should not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51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057400"/>
            <a:ext cx="8537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PRELIMINARY ASSESSMENT on LHC Collimator Materials of PHASE I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990888" y="3065417"/>
            <a:ext cx="3165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2-D Carbon/Carbon Composites</a:t>
            </a:r>
          </a:p>
          <a:p>
            <a:r>
              <a:rPr lang="en-US" dirty="0" smtClean="0"/>
              <a:t>Graphite</a:t>
            </a:r>
            <a:endParaRPr lang="en-US" dirty="0"/>
          </a:p>
          <a:p>
            <a:r>
              <a:rPr lang="en-US" dirty="0" err="1" smtClean="0"/>
              <a:t>Glidcop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87259" y="838200"/>
            <a:ext cx="3052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PARENTHESIS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00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6175" y="161091"/>
            <a:ext cx="6625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tx2"/>
                </a:solidFill>
              </a:rPr>
              <a:t>Glidcop</a:t>
            </a:r>
            <a:r>
              <a:rPr lang="en-US" sz="2800" b="1" dirty="0" smtClean="0">
                <a:solidFill>
                  <a:schemeClr val="tx2"/>
                </a:solidFill>
              </a:rPr>
              <a:t> – Irradiated with 200 MeV protons 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13316" name="Picture 4" descr="C:\Users\simos\Desktop\WaterfallPlot\Plots\Glidcop1_0dp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07422"/>
            <a:ext cx="4038600" cy="301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simos\Desktop\WaterfallPlot\Plots\Glidcop_irrad_F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0"/>
            <a:ext cx="3749831" cy="279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simos\Desktop\WaterfallPlot\Plots\Glidcop_irrad_Fg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5" y="3915229"/>
            <a:ext cx="3701025" cy="276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32767" y="3902725"/>
            <a:ext cx="212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Irradiated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491779" y="4239400"/>
            <a:ext cx="511390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2"/>
          </p:cNvCxnSpPr>
          <p:nvPr/>
        </p:nvCxnSpPr>
        <p:spPr>
          <a:xfrm>
            <a:off x="4893098" y="4272057"/>
            <a:ext cx="650333" cy="6032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24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026379" y="1752600"/>
            <a:ext cx="212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Unirradiated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182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405" y="3497560"/>
            <a:ext cx="4056109" cy="294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39" y="47172"/>
            <a:ext cx="4661321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7" y="3497560"/>
            <a:ext cx="4556375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1" y="1315622"/>
            <a:ext cx="2743200" cy="154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11" y="3119213"/>
            <a:ext cx="2667000" cy="150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206" y="685799"/>
            <a:ext cx="2728142" cy="198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9" name="TextBox 12"/>
          <p:cNvSpPr txBox="1">
            <a:spLocks noChangeArrowheads="1"/>
          </p:cNvSpPr>
          <p:nvPr/>
        </p:nvSpPr>
        <p:spPr bwMode="auto">
          <a:xfrm>
            <a:off x="259670" y="304800"/>
            <a:ext cx="68643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00"/>
              <a:t>Effects of Proton irradiation (180 MeV) on graphite  and C/C composite</a:t>
            </a:r>
          </a:p>
          <a:p>
            <a:r>
              <a:rPr lang="en-US" altLang="en-US" sz="1400"/>
              <a:t>X-ray diffraction studies at NSLS</a:t>
            </a:r>
          </a:p>
        </p:txBody>
      </p:sp>
      <p:pic>
        <p:nvPicPr>
          <p:cNvPr id="718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296" y="3342853"/>
            <a:ext cx="4159249" cy="301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C:\Users\simos\Desktop\EDXRD_2D_spectra\Poco_irrad_halfLB_summary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11" y="4800600"/>
            <a:ext cx="2635250" cy="148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732" y="1352545"/>
            <a:ext cx="2369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Unirradiated</a:t>
            </a:r>
            <a:r>
              <a:rPr lang="en-US" dirty="0" smtClean="0">
                <a:solidFill>
                  <a:srgbClr val="FFC000"/>
                </a:solidFill>
              </a:rPr>
              <a:t> GRAPHITE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517" y="4066179"/>
            <a:ext cx="210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irradiated GRAPHITE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6" y="703216"/>
            <a:ext cx="2681288" cy="263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111" y="2859468"/>
            <a:ext cx="3048589" cy="22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6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179" name="TextBox 12"/>
          <p:cNvSpPr txBox="1">
            <a:spLocks noChangeArrowheads="1"/>
          </p:cNvSpPr>
          <p:nvPr/>
        </p:nvSpPr>
        <p:spPr bwMode="auto">
          <a:xfrm>
            <a:off x="259670" y="304800"/>
            <a:ext cx="68643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00" dirty="0"/>
              <a:t>Effects of Proton irradiation (180 MeV) on graphite  and </a:t>
            </a:r>
            <a:r>
              <a:rPr lang="en-US" altLang="en-US" sz="1400" dirty="0" smtClean="0"/>
              <a:t> LHC C/C composite</a:t>
            </a:r>
            <a:endParaRPr lang="en-US" altLang="en-US" sz="1400" dirty="0"/>
          </a:p>
        </p:txBody>
      </p:sp>
      <p:pic>
        <p:nvPicPr>
          <p:cNvPr id="718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70" y="982993"/>
            <a:ext cx="3362299" cy="2435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688" y="564156"/>
            <a:ext cx="3507174" cy="258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56" y="3709923"/>
            <a:ext cx="3425825" cy="293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246" y="3412682"/>
            <a:ext cx="2637625" cy="270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738" y="3772522"/>
            <a:ext cx="27559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3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65019"/>
            <a:ext cx="2894824" cy="209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36" y="340494"/>
            <a:ext cx="2651125" cy="192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72" y="2191722"/>
            <a:ext cx="1919287" cy="62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69" y="2302557"/>
            <a:ext cx="2239963" cy="5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571" y="3744234"/>
            <a:ext cx="2592680" cy="250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797" y="4707517"/>
            <a:ext cx="1241150" cy="160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180975" y="4170363"/>
            <a:ext cx="210139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 dirty="0" smtClean="0"/>
              <a:t>Global </a:t>
            </a:r>
            <a:r>
              <a:rPr lang="en-US" altLang="en-US" sz="1400" dirty="0"/>
              <a:t>volumetric changes vs. crystal-level </a:t>
            </a:r>
            <a:r>
              <a:rPr lang="en-US" altLang="en-US" sz="1400" dirty="0" smtClean="0"/>
              <a:t>changes</a:t>
            </a:r>
            <a:endParaRPr lang="en-US" altLang="en-US" sz="1400" dirty="0"/>
          </a:p>
          <a:p>
            <a:pPr eaLnBrk="1" hangingPunct="1"/>
            <a:endParaRPr lang="en-US" altLang="en-US" sz="1400" dirty="0" smtClean="0"/>
          </a:p>
          <a:p>
            <a:pPr eaLnBrk="1" hangingPunct="1"/>
            <a:r>
              <a:rPr lang="en-US" altLang="en-US" sz="1400" dirty="0" smtClean="0"/>
              <a:t>Activation </a:t>
            </a:r>
            <a:r>
              <a:rPr lang="en-US" altLang="en-US" sz="1400" dirty="0"/>
              <a:t>Energy 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5019"/>
            <a:ext cx="2908050" cy="210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70" y="4736546"/>
            <a:ext cx="265271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770" y="2815857"/>
            <a:ext cx="2500832" cy="181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6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3630317" cy="277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216043" y="166688"/>
            <a:ext cx="89279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2000" dirty="0"/>
              <a:t>Irradiation and Thermal “anomalies” of </a:t>
            </a:r>
            <a:r>
              <a:rPr lang="en-US" altLang="en-US" sz="2000" dirty="0" smtClean="0"/>
              <a:t>Tungsten – Possible Similarities to Mo</a:t>
            </a:r>
            <a:endParaRPr lang="en-US" altLang="en-US" sz="2000" dirty="0"/>
          </a:p>
        </p:txBody>
      </p:sp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09" y="3541372"/>
            <a:ext cx="3221808" cy="292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60972"/>
            <a:ext cx="3169574" cy="230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4092116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4700587" y="38419"/>
            <a:ext cx="43218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itchFamily="4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smtClean="0">
                <a:solidFill>
                  <a:schemeClr val="tx2"/>
                </a:solidFill>
              </a:rPr>
              <a:t>200 </a:t>
            </a:r>
            <a:r>
              <a:rPr lang="en-US" altLang="en-US" sz="2000" b="1" dirty="0">
                <a:solidFill>
                  <a:schemeClr val="tx2"/>
                </a:solidFill>
              </a:rPr>
              <a:t>MeV Proton Irradiation </a:t>
            </a:r>
          </a:p>
        </p:txBody>
      </p:sp>
      <p:pic>
        <p:nvPicPr>
          <p:cNvPr id="4100" name="Picture 6" descr="Figure1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20" y="234156"/>
            <a:ext cx="3741737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C:\Documents and Settings\simos\Desktop\Proposals\LHC_Lumi_Irrad\BLIP_FLUKA_BNL\ISOTOPE_Thorium_etc\Energy_TRGTS_Isotope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951" y="4344375"/>
            <a:ext cx="3523168" cy="237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 descr="C:\Documents and Settings\simos\Desktop\RaDIATE_Collaboration\FLUKA_dpa\BLIP_dpa_profile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4913"/>
          <a:stretch>
            <a:fillRect/>
          </a:stretch>
        </p:blipFill>
        <p:spPr bwMode="auto">
          <a:xfrm>
            <a:off x="228600" y="4900181"/>
            <a:ext cx="4818999" cy="178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Copy of BLIP_2011_BeamPARAMET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/>
          <a:stretch>
            <a:fillRect/>
          </a:stretch>
        </p:blipFill>
        <p:spPr bwMode="auto">
          <a:xfrm>
            <a:off x="1828800" y="1755054"/>
            <a:ext cx="22891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triped Right Arrow 1"/>
          <p:cNvSpPr/>
          <p:nvPr/>
        </p:nvSpPr>
        <p:spPr bwMode="auto">
          <a:xfrm>
            <a:off x="3833812" y="1447800"/>
            <a:ext cx="866775" cy="309563"/>
          </a:xfrm>
          <a:prstGeom prst="strip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pitchFamily="48" charset="-128"/>
            </a:endParaRPr>
          </a:p>
        </p:txBody>
      </p:sp>
      <p:pic>
        <p:nvPicPr>
          <p:cNvPr id="4105" name="Picture 17" descr="Protons_LHC1_ISO2_UPDA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/>
          <a:stretch>
            <a:fillRect/>
          </a:stretch>
        </p:blipFill>
        <p:spPr bwMode="auto">
          <a:xfrm>
            <a:off x="2157204" y="3124200"/>
            <a:ext cx="3095209" cy="192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3" descr="C:\Documents and Settings\simos\Desktop\Proposals\LHC_Lumi_Irrad\BLIP_FLUKA_BNL\ISOTOPE_Thorium_etc\Model_TRG_ISO_1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" t="15173" r="2666" b="20758"/>
          <a:stretch>
            <a:fillRect/>
          </a:stretch>
        </p:blipFill>
        <p:spPr bwMode="auto">
          <a:xfrm>
            <a:off x="4816670" y="630931"/>
            <a:ext cx="4066639" cy="163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Documents and Settings\simos\Desktop\Proposals\LHC_Lumi_Irrad\Exploded_LHC_Collim_Mtrl_Assembly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277614"/>
            <a:ext cx="1684141" cy="19410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861535" y="1828800"/>
            <a:ext cx="1063265" cy="14193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9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304800" y="68263"/>
            <a:ext cx="8458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itchFamily="4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 smtClean="0">
                <a:solidFill>
                  <a:srgbClr val="0000FF"/>
                </a:solidFill>
              </a:rPr>
              <a:t>Spallation </a:t>
            </a:r>
            <a:r>
              <a:rPr lang="en-US" altLang="en-US" b="1" dirty="0">
                <a:solidFill>
                  <a:srgbClr val="0000FF"/>
                </a:solidFill>
              </a:rPr>
              <a:t>Neutron </a:t>
            </a:r>
            <a:r>
              <a:rPr lang="en-US" altLang="en-US" b="1" dirty="0" smtClean="0">
                <a:solidFill>
                  <a:srgbClr val="0000FF"/>
                </a:solidFill>
              </a:rPr>
              <a:t>Irradiation  - Cu-CD  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pic>
        <p:nvPicPr>
          <p:cNvPr id="5124" name="Picture 6" descr="Figure1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828675"/>
            <a:ext cx="282416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Copy of BLIP_2011_BeamPARAME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/>
          <a:stretch>
            <a:fillRect/>
          </a:stretch>
        </p:blipFill>
        <p:spPr bwMode="auto">
          <a:xfrm>
            <a:off x="2033588" y="1916113"/>
            <a:ext cx="177641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" descr="C:\Documents and Settings\simos\Desktop\Proposals\LHC_Lumi_Irrad\BLIP_Neutron_Irrad_2014\Proton_profile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2598738"/>
            <a:ext cx="3868738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4346575"/>
            <a:ext cx="273367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triped Right Arrow 13"/>
          <p:cNvSpPr/>
          <p:nvPr/>
        </p:nvSpPr>
        <p:spPr bwMode="auto">
          <a:xfrm>
            <a:off x="3810000" y="1744663"/>
            <a:ext cx="971550" cy="385762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pitchFamily="48" charset="-128"/>
            </a:endParaRPr>
          </a:p>
        </p:txBody>
      </p:sp>
      <p:pic>
        <p:nvPicPr>
          <p:cNvPr id="5129" name="Picture 17" descr="C:\Users\simos\Desktop\PS_Poster_DOE_Sept2014\HighSTAT_DPA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4567238"/>
            <a:ext cx="3048000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7" descr="MODEL_Jan21_2014_withINF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828675"/>
            <a:ext cx="3535362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8" descr="Neutron_ISO_Neutr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605213"/>
            <a:ext cx="316230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extBox 2"/>
          <p:cNvSpPr txBox="1">
            <a:spLocks noChangeArrowheads="1"/>
          </p:cNvSpPr>
          <p:nvPr/>
        </p:nvSpPr>
        <p:spPr bwMode="auto">
          <a:xfrm>
            <a:off x="271463" y="5743575"/>
            <a:ext cx="2693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00"/>
              <a:t>Neutron spectrum downstream of isotope target array</a:t>
            </a:r>
          </a:p>
        </p:txBody>
      </p:sp>
      <p:sp>
        <p:nvSpPr>
          <p:cNvPr id="21" name="Striped Right Arrow 20"/>
          <p:cNvSpPr/>
          <p:nvPr/>
        </p:nvSpPr>
        <p:spPr bwMode="auto">
          <a:xfrm>
            <a:off x="3084513" y="4784725"/>
            <a:ext cx="641350" cy="385763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pitchFamily="48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9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-12700" y="3175"/>
            <a:ext cx="8867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itchFamily="4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/>
              <a:t>28 MeV </a:t>
            </a:r>
            <a:r>
              <a:rPr lang="en-US" altLang="en-US" dirty="0" smtClean="0"/>
              <a:t>Proton (plus spallation neutron) </a:t>
            </a:r>
            <a:r>
              <a:rPr lang="en-US" altLang="en-US" dirty="0"/>
              <a:t>irradiation at Tandem </a:t>
            </a:r>
          </a:p>
        </p:txBody>
      </p:sp>
      <p:pic>
        <p:nvPicPr>
          <p:cNvPr id="6147" name="Picture 2" descr="Proton_Profile_UPDATED_materia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2"/>
          <a:stretch>
            <a:fillRect/>
          </a:stretch>
        </p:blipFill>
        <p:spPr bwMode="auto">
          <a:xfrm>
            <a:off x="-12700" y="2981011"/>
            <a:ext cx="3431737" cy="213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 descr="W_per_cc_pl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35" y="5287168"/>
            <a:ext cx="2405062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neutr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 r="1733" b="6638"/>
          <a:stretch>
            <a:fillRect/>
          </a:stretch>
        </p:blipFill>
        <p:spPr bwMode="auto">
          <a:xfrm>
            <a:off x="2609107" y="5096517"/>
            <a:ext cx="2557462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" descr="C:\Documents and Settings\simos\Desktop\RaDIATE_Collaboration\FLUKA_dpa\Tandem_28MeV_proton_dpa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406" y="5135192"/>
            <a:ext cx="2854325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59" descr="3293671738_e88330ee5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43958" r="5405" b="5806"/>
          <a:stretch>
            <a:fillRect/>
          </a:stretch>
        </p:blipFill>
        <p:spPr bwMode="auto">
          <a:xfrm>
            <a:off x="150370" y="1181922"/>
            <a:ext cx="3602865" cy="149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" descr="Synergistic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6" t="17947" r="10928" b="61143"/>
          <a:stretch>
            <a:fillRect/>
          </a:stretch>
        </p:blipFill>
        <p:spPr bwMode="auto">
          <a:xfrm>
            <a:off x="3755544" y="1577023"/>
            <a:ext cx="1539875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7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81" y="2755493"/>
            <a:ext cx="2092274" cy="237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25" y="1503621"/>
            <a:ext cx="1547240" cy="115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463225"/>
            <a:ext cx="1540002" cy="115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46928" y="3124200"/>
            <a:ext cx="3551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Mo</a:t>
            </a:r>
            <a:r>
              <a:rPr lang="en-US" sz="1400" dirty="0" smtClean="0"/>
              <a:t> – direct 28 MeV protons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Mo/</a:t>
            </a:r>
            <a:r>
              <a:rPr lang="en-US" sz="1400" dirty="0" err="1" smtClean="0">
                <a:solidFill>
                  <a:srgbClr val="FF0000"/>
                </a:solidFill>
              </a:rPr>
              <a:t>MoGR</a:t>
            </a:r>
            <a:r>
              <a:rPr lang="en-US" sz="1400" dirty="0" smtClean="0">
                <a:solidFill>
                  <a:srgbClr val="FF0000"/>
                </a:solidFill>
              </a:rPr>
              <a:t>/</a:t>
            </a:r>
            <a:r>
              <a:rPr lang="en-US" sz="1400" dirty="0" err="1" smtClean="0">
                <a:solidFill>
                  <a:srgbClr val="FF0000"/>
                </a:solidFill>
              </a:rPr>
              <a:t>CuCD</a:t>
            </a:r>
            <a:r>
              <a:rPr lang="en-US" sz="1400" dirty="0" smtClean="0">
                <a:solidFill>
                  <a:srgbClr val="FF0000"/>
                </a:solidFill>
              </a:rPr>
              <a:t>/</a:t>
            </a:r>
            <a:r>
              <a:rPr lang="en-US" sz="1400" dirty="0" err="1" smtClean="0">
                <a:solidFill>
                  <a:srgbClr val="FF0000"/>
                </a:solidFill>
              </a:rPr>
              <a:t>Glidcop</a:t>
            </a:r>
            <a:r>
              <a:rPr lang="en-US" sz="1400" dirty="0" smtClean="0"/>
              <a:t>: spallation neutrons</a:t>
            </a:r>
            <a:endParaRPr lang="en-US" sz="1400" dirty="0"/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94762" y="379045"/>
            <a:ext cx="3886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itchFamily="4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/>
              <a:t>28 MeV (</a:t>
            </a:r>
            <a:r>
              <a:rPr lang="en-US" altLang="en-US" sz="1200" b="1" dirty="0"/>
              <a:t>1 </a:t>
            </a:r>
            <a:r>
              <a:rPr lang="en-US" altLang="en-US" sz="1200" b="1" dirty="0" err="1"/>
              <a:t>uA</a:t>
            </a:r>
            <a:r>
              <a:rPr lang="en-US" altLang="en-US" sz="1200" b="1" dirty="0"/>
              <a:t>, 200 x 200 um x um</a:t>
            </a:r>
            <a:r>
              <a:rPr lang="en-US" altLang="en-US" sz="1600" b="1" dirty="0"/>
              <a:t>) protons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352303" y="3654612"/>
            <a:ext cx="320175" cy="29600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4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3311" y="1310513"/>
            <a:ext cx="5116711" cy="3225402"/>
            <a:chOff x="1093150" y="2307588"/>
            <a:chExt cx="7241502" cy="4565566"/>
          </a:xfrm>
        </p:grpSpPr>
        <p:sp>
          <p:nvSpPr>
            <p:cNvPr id="7184" name="TextBox 6"/>
            <p:cNvSpPr txBox="1">
              <a:spLocks noChangeArrowheads="1"/>
            </p:cNvSpPr>
            <p:nvPr/>
          </p:nvSpPr>
          <p:spPr bwMode="auto">
            <a:xfrm>
              <a:off x="6493750" y="2999517"/>
              <a:ext cx="1840902" cy="914884"/>
            </a:xfrm>
            <a:prstGeom prst="rect">
              <a:avLst/>
            </a:prstGeom>
            <a:solidFill>
              <a:schemeClr val="bg1"/>
            </a:solidFill>
            <a:ln w="19050" cmpd="sng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200" b="1" dirty="0" smtClean="0">
                  <a:latin typeface="Calibri" panose="020F0502020204030204" pitchFamily="34" charset="0"/>
                </a:rPr>
                <a:t>X17A (monochromatic x-rays)</a:t>
              </a:r>
              <a:endParaRPr lang="de-DE" altLang="de-DE" sz="1200" dirty="0">
                <a:latin typeface="Calibri" panose="020F0502020204030204" pitchFamily="34" charset="0"/>
              </a:endParaRPr>
            </a:p>
          </p:txBody>
        </p:sp>
        <p:pic>
          <p:nvPicPr>
            <p:cNvPr id="3" name="Picture 2" descr="NSLS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01"/>
            <a:stretch/>
          </p:blipFill>
          <p:spPr>
            <a:xfrm>
              <a:off x="1093150" y="2635728"/>
              <a:ext cx="5400600" cy="3758202"/>
            </a:xfrm>
            <a:prstGeom prst="rect">
              <a:avLst/>
            </a:prstGeom>
          </p:spPr>
        </p:pic>
        <p:sp>
          <p:nvSpPr>
            <p:cNvPr id="370" name="TextBox 6"/>
            <p:cNvSpPr txBox="1">
              <a:spLocks noChangeArrowheads="1"/>
            </p:cNvSpPr>
            <p:nvPr/>
          </p:nvSpPr>
          <p:spPr bwMode="auto">
            <a:xfrm>
              <a:off x="3550421" y="3863765"/>
              <a:ext cx="1581700" cy="661857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200" b="1" dirty="0" smtClean="0">
                  <a:latin typeface="Calibri" panose="020F0502020204030204" pitchFamily="34" charset="0"/>
                </a:rPr>
                <a:t>X-</a:t>
              </a:r>
              <a:r>
                <a:rPr lang="de-DE" altLang="de-DE" sz="1200" b="1" dirty="0">
                  <a:latin typeface="Calibri" panose="020F0502020204030204" pitchFamily="34" charset="0"/>
                </a:rPr>
                <a:t>R</a:t>
              </a:r>
              <a:r>
                <a:rPr lang="de-DE" altLang="de-DE" sz="1200" b="1" dirty="0" smtClean="0">
                  <a:latin typeface="Calibri" panose="020F0502020204030204" pitchFamily="34" charset="0"/>
                </a:rPr>
                <a:t>ay ring</a:t>
              </a:r>
              <a:endParaRPr lang="de-DE" altLang="de-DE" sz="1200" b="1" dirty="0">
                <a:latin typeface="Calibri" panose="020F050202020403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200" dirty="0">
                  <a:latin typeface="Calibri" panose="020F0502020204030204" pitchFamily="34" charset="0"/>
                </a:rPr>
                <a:t>(</a:t>
              </a:r>
              <a:r>
                <a:rPr lang="de-DE" altLang="de-DE" sz="1200" dirty="0" smtClean="0">
                  <a:latin typeface="Calibri" panose="020F0502020204030204" pitchFamily="34" charset="0"/>
                </a:rPr>
                <a:t>3 </a:t>
              </a:r>
              <a:r>
                <a:rPr lang="de-DE" altLang="de-DE" sz="1200" dirty="0">
                  <a:latin typeface="Calibri" panose="020F0502020204030204" pitchFamily="34" charset="0"/>
                </a:rPr>
                <a:t>G</a:t>
              </a:r>
              <a:r>
                <a:rPr lang="de-DE" altLang="de-DE" sz="1200" dirty="0" smtClean="0">
                  <a:latin typeface="Calibri" panose="020F0502020204030204" pitchFamily="34" charset="0"/>
                </a:rPr>
                <a:t>eV)</a:t>
              </a:r>
              <a:endParaRPr lang="de-DE" altLang="de-DE" sz="1200" dirty="0">
                <a:latin typeface="Calibri" panose="020F0502020204030204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 rot="17828052">
              <a:off x="5864244" y="3782910"/>
              <a:ext cx="491891" cy="1254702"/>
            </a:xfrm>
            <a:prstGeom prst="ellipse">
              <a:avLst/>
            </a:prstGeom>
            <a:ln w="19050" cmpd="sng">
              <a:solidFill>
                <a:srgbClr val="FF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  <a:spcAft>
                  <a:spcPts val="600"/>
                </a:spcAft>
                <a:buClr>
                  <a:schemeClr val="accent1"/>
                </a:buClr>
              </a:pPr>
              <a:endParaRPr lang="en-US" dirty="0">
                <a:solidFill>
                  <a:srgbClr val="0066CC"/>
                </a:solidFill>
              </a:endParaRPr>
            </a:p>
          </p:txBody>
        </p:sp>
        <p:sp>
          <p:nvSpPr>
            <p:cNvPr id="376" name="TextBox 6"/>
            <p:cNvSpPr txBox="1">
              <a:spLocks noChangeArrowheads="1"/>
            </p:cNvSpPr>
            <p:nvPr/>
          </p:nvSpPr>
          <p:spPr bwMode="auto">
            <a:xfrm>
              <a:off x="5355835" y="6393930"/>
              <a:ext cx="1828984" cy="479224"/>
            </a:xfrm>
            <a:prstGeom prst="rect">
              <a:avLst/>
            </a:prstGeom>
            <a:solidFill>
              <a:schemeClr val="bg1"/>
            </a:solidFill>
            <a:ln w="19050" cmpd="sng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600" b="1" dirty="0" smtClean="0">
                  <a:latin typeface="Calibri" panose="020F0502020204030204" pitchFamily="34" charset="0"/>
                </a:rPr>
                <a:t>X17B1</a:t>
              </a:r>
              <a:endParaRPr lang="de-DE" altLang="de-DE" sz="1600" dirty="0">
                <a:latin typeface="Calibri" panose="020F0502020204030204" pitchFamily="34" charset="0"/>
              </a:endParaRPr>
            </a:p>
          </p:txBody>
        </p:sp>
        <p:sp>
          <p:nvSpPr>
            <p:cNvPr id="377" name="Line 7"/>
            <p:cNvSpPr>
              <a:spLocks noChangeShapeType="1"/>
            </p:cNvSpPr>
            <p:nvPr/>
          </p:nvSpPr>
          <p:spPr bwMode="auto">
            <a:xfrm>
              <a:off x="5915817" y="4525622"/>
              <a:ext cx="1164133" cy="1498579"/>
            </a:xfrm>
            <a:prstGeom prst="line">
              <a:avLst/>
            </a:prstGeom>
            <a:noFill/>
            <a:ln w="19050" cmpd="sng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488" tIns="44450" rIns="90488" bIns="44450">
              <a:spAutoFit/>
            </a:bodyPr>
            <a:lstStyle/>
            <a:p>
              <a:endParaRPr lang="en-US"/>
            </a:p>
          </p:txBody>
        </p:sp>
        <p:sp>
          <p:nvSpPr>
            <p:cNvPr id="379" name="Line 7"/>
            <p:cNvSpPr>
              <a:spLocks noChangeShapeType="1"/>
            </p:cNvSpPr>
            <p:nvPr/>
          </p:nvSpPr>
          <p:spPr bwMode="auto">
            <a:xfrm flipV="1">
              <a:off x="6153164" y="2307588"/>
              <a:ext cx="1621030" cy="1782272"/>
            </a:xfrm>
            <a:prstGeom prst="line">
              <a:avLst/>
            </a:prstGeom>
            <a:noFill/>
            <a:ln w="19050" cmpd="sng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488" tIns="44450" rIns="90488" bIns="44450">
              <a:spAutoFit/>
            </a:bodyPr>
            <a:lstStyle/>
            <a:p>
              <a:endParaRPr lang="en-US"/>
            </a:p>
          </p:txBody>
        </p:sp>
      </p:grpSp>
      <p:sp>
        <p:nvSpPr>
          <p:cNvPr id="380" name="Title 1"/>
          <p:cNvSpPr txBox="1">
            <a:spLocks/>
          </p:cNvSpPr>
          <p:nvPr/>
        </p:nvSpPr>
        <p:spPr>
          <a:xfrm>
            <a:off x="1165573" y="116632"/>
            <a:ext cx="4248472" cy="39604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de-DE" altLang="de-DE" sz="1800" b="1" dirty="0" smtClean="0">
                <a:solidFill>
                  <a:srgbClr val="000090"/>
                </a:solidFill>
                <a:cs typeface="Calibri"/>
              </a:rPr>
              <a:t>X-ray diffraction studies at NSLS </a:t>
            </a:r>
          </a:p>
          <a:p>
            <a:pPr marL="285750" indent="-285750">
              <a:buFontTx/>
              <a:buChar char="-"/>
            </a:pPr>
            <a:r>
              <a:rPr lang="de-DE" sz="1200" b="1" dirty="0" smtClean="0">
                <a:solidFill>
                  <a:srgbClr val="000090"/>
                </a:solidFill>
                <a:cs typeface="Calibri"/>
              </a:rPr>
              <a:t>Monochromatic 70 KeV beam (X17A beamline)</a:t>
            </a:r>
          </a:p>
          <a:p>
            <a:pPr marL="285750" indent="-285750">
              <a:buFontTx/>
              <a:buChar char="-"/>
            </a:pPr>
            <a:r>
              <a:rPr lang="de-DE" sz="1200" b="1" dirty="0" smtClean="0">
                <a:solidFill>
                  <a:srgbClr val="000090"/>
                </a:solidFill>
                <a:cs typeface="Calibri"/>
              </a:rPr>
              <a:t>White beam 200 KeV, X17B1 beamline</a:t>
            </a:r>
            <a:endParaRPr lang="en-US" sz="1200" dirty="0">
              <a:solidFill>
                <a:srgbClr val="000090"/>
              </a:solidFill>
              <a:cs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990" y="143417"/>
            <a:ext cx="3198010" cy="179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149" y="3696829"/>
            <a:ext cx="3117416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simos\Desktop\EDXRD\EDXRD_2D_spectra\Cu_CD_summary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90855"/>
            <a:ext cx="1837267" cy="10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imos\Desktop\EDXRD\EDXRD_2D_spectra\Glidcop_2types_0dpa_summary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862" y="5547300"/>
            <a:ext cx="1992128" cy="112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3527" y="5714057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Mo-GR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8167" y="5606167"/>
            <a:ext cx="1959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00"/>
                </a:solidFill>
              </a:rPr>
              <a:t>Glidcop (SLAC LHC rotating </a:t>
            </a:r>
            <a:r>
              <a:rPr lang="en-US" sz="1000" dirty="0" err="1" smtClean="0">
                <a:solidFill>
                  <a:srgbClr val="FFFF00"/>
                </a:solidFill>
              </a:rPr>
              <a:t>collim</a:t>
            </a:r>
            <a:r>
              <a:rPr lang="en-US" sz="1000" dirty="0" smtClean="0">
                <a:solidFill>
                  <a:srgbClr val="FFFF00"/>
                </a:solidFill>
              </a:rPr>
              <a:t>)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94938" y="6178637"/>
            <a:ext cx="1056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00"/>
                </a:solidFill>
              </a:rPr>
              <a:t>Glidcop (</a:t>
            </a:r>
            <a:r>
              <a:rPr lang="en-US" sz="1000" dirty="0" err="1" smtClean="0">
                <a:solidFill>
                  <a:srgbClr val="FFFF00"/>
                </a:solidFill>
              </a:rPr>
              <a:t>HiLuMI</a:t>
            </a:r>
            <a:r>
              <a:rPr lang="en-US" sz="1000" dirty="0" smtClean="0">
                <a:solidFill>
                  <a:srgbClr val="FFFF00"/>
                </a:solidFill>
              </a:rPr>
              <a:t>)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3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 r="19734"/>
          <a:stretch>
            <a:fillRect/>
          </a:stretch>
        </p:blipFill>
        <p:spPr bwMode="auto">
          <a:xfrm>
            <a:off x="7599363" y="3733800"/>
            <a:ext cx="1544637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7010400" y="4821238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6629400" y="3886200"/>
            <a:ext cx="13716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ea typeface="ＭＳ Ｐゴシック" pitchFamily="34" charset="-128"/>
              </a:rPr>
              <a:t> </a:t>
            </a:r>
            <a:r>
              <a:rPr lang="en-US" altLang="en-US" sz="1400">
                <a:latin typeface="Arial" charset="0"/>
                <a:ea typeface="ＭＳ Ｐゴシック" pitchFamily="34" charset="-128"/>
              </a:rPr>
              <a:t>incident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  <a:ea typeface="ＭＳ Ｐゴシック" pitchFamily="34" charset="-128"/>
              </a:rPr>
              <a:t>collimation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  <a:ea typeface="ＭＳ Ｐゴシック" pitchFamily="34" charset="-128"/>
              </a:rPr>
              <a:t>  system</a:t>
            </a: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1600200" y="4876800"/>
            <a:ext cx="1447800" cy="893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1600200" y="4876800"/>
            <a:ext cx="1752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charset="0"/>
                <a:ea typeface="ＭＳ Ｐゴシック" pitchFamily="34" charset="-128"/>
              </a:rPr>
              <a:t>Transmission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charset="0"/>
                <a:ea typeface="ＭＳ Ｐゴシック" pitchFamily="34" charset="-128"/>
              </a:rPr>
              <a:t> detector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charset="0"/>
                <a:ea typeface="ＭＳ Ｐゴシック" pitchFamily="34" charset="-128"/>
              </a:rPr>
              <a:t> (radiography) </a:t>
            </a:r>
          </a:p>
        </p:txBody>
      </p:sp>
      <p:sp>
        <p:nvSpPr>
          <p:cNvPr id="23559" name="Rectangle 8"/>
          <p:cNvSpPr>
            <a:spLocks noChangeArrowheads="1"/>
          </p:cNvSpPr>
          <p:nvPr/>
        </p:nvSpPr>
        <p:spPr bwMode="auto">
          <a:xfrm>
            <a:off x="3214688" y="5049838"/>
            <a:ext cx="5181600" cy="152400"/>
          </a:xfrm>
          <a:prstGeom prst="rect">
            <a:avLst/>
          </a:prstGeom>
          <a:solidFill>
            <a:srgbClr val="993366">
              <a:alpha val="3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560" name="Line 9"/>
          <p:cNvSpPr>
            <a:spLocks noChangeShapeType="1"/>
          </p:cNvSpPr>
          <p:nvPr/>
        </p:nvSpPr>
        <p:spPr bwMode="auto">
          <a:xfrm>
            <a:off x="1638300" y="3609975"/>
            <a:ext cx="3709988" cy="1744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10"/>
          <p:cNvSpPr>
            <a:spLocks noChangeShapeType="1"/>
          </p:cNvSpPr>
          <p:nvPr/>
        </p:nvSpPr>
        <p:spPr bwMode="auto">
          <a:xfrm>
            <a:off x="1458913" y="3692525"/>
            <a:ext cx="4194175" cy="1585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Rectangle 11"/>
          <p:cNvSpPr>
            <a:spLocks noChangeArrowheads="1"/>
          </p:cNvSpPr>
          <p:nvPr/>
        </p:nvSpPr>
        <p:spPr bwMode="auto">
          <a:xfrm rot="1235761">
            <a:off x="1730375" y="3462338"/>
            <a:ext cx="174625" cy="2317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563" name="Rectangle 12"/>
          <p:cNvSpPr>
            <a:spLocks noChangeArrowheads="1"/>
          </p:cNvSpPr>
          <p:nvPr/>
        </p:nvSpPr>
        <p:spPr bwMode="auto">
          <a:xfrm rot="1235761">
            <a:off x="1568450" y="3786188"/>
            <a:ext cx="168275" cy="2174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564" name="Rectangle 13"/>
          <p:cNvSpPr>
            <a:spLocks noChangeArrowheads="1"/>
          </p:cNvSpPr>
          <p:nvPr/>
        </p:nvSpPr>
        <p:spPr bwMode="auto">
          <a:xfrm rot="1235761">
            <a:off x="3697288" y="4349750"/>
            <a:ext cx="111125" cy="190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565" name="Rectangle 14"/>
          <p:cNvSpPr>
            <a:spLocks noChangeArrowheads="1"/>
          </p:cNvSpPr>
          <p:nvPr/>
        </p:nvSpPr>
        <p:spPr bwMode="auto">
          <a:xfrm rot="1235761">
            <a:off x="3616325" y="4578350"/>
            <a:ext cx="107950" cy="203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566" name="Freeform 15"/>
          <p:cNvSpPr>
            <a:spLocks/>
          </p:cNvSpPr>
          <p:nvPr/>
        </p:nvSpPr>
        <p:spPr bwMode="auto">
          <a:xfrm>
            <a:off x="4662488" y="5049838"/>
            <a:ext cx="838200" cy="152400"/>
          </a:xfrm>
          <a:custGeom>
            <a:avLst/>
            <a:gdLst>
              <a:gd name="T0" fmla="*/ 0 w 528"/>
              <a:gd name="T1" fmla="*/ 0 h 96"/>
              <a:gd name="T2" fmla="*/ 2147483647 w 528"/>
              <a:gd name="T3" fmla="*/ 0 h 96"/>
              <a:gd name="T4" fmla="*/ 2147483647 w 528"/>
              <a:gd name="T5" fmla="*/ 2147483647 h 96"/>
              <a:gd name="T6" fmla="*/ 2147483647 w 528"/>
              <a:gd name="T7" fmla="*/ 2147483647 h 96"/>
              <a:gd name="T8" fmla="*/ 0 w 528"/>
              <a:gd name="T9" fmla="*/ 0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8" h="96">
                <a:moveTo>
                  <a:pt x="0" y="0"/>
                </a:moveTo>
                <a:lnTo>
                  <a:pt x="240" y="0"/>
                </a:lnTo>
                <a:lnTo>
                  <a:pt x="528" y="96"/>
                </a:lnTo>
                <a:lnTo>
                  <a:pt x="240" y="96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7" name="Rectangle 16"/>
          <p:cNvSpPr>
            <a:spLocks noChangeArrowheads="1"/>
          </p:cNvSpPr>
          <p:nvPr/>
        </p:nvSpPr>
        <p:spPr bwMode="auto">
          <a:xfrm rot="1526732" flipV="1">
            <a:off x="1143000" y="3449638"/>
            <a:ext cx="457200" cy="233362"/>
          </a:xfrm>
          <a:prstGeom prst="rect">
            <a:avLst/>
          </a:prstGeom>
          <a:solidFill>
            <a:srgbClr val="333399">
              <a:alpha val="9411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568" name="Text Box 17"/>
          <p:cNvSpPr txBox="1">
            <a:spLocks noChangeArrowheads="1"/>
          </p:cNvSpPr>
          <p:nvPr/>
        </p:nvSpPr>
        <p:spPr bwMode="auto">
          <a:xfrm>
            <a:off x="1571625" y="30480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Arial" charset="0"/>
                <a:ea typeface="ＭＳ Ｐゴシック" pitchFamily="34" charset="-128"/>
              </a:rPr>
              <a:t>Ge-Detector</a:t>
            </a:r>
          </a:p>
        </p:txBody>
      </p:sp>
      <p:sp>
        <p:nvSpPr>
          <p:cNvPr id="23569" name="Text Box 18"/>
          <p:cNvSpPr txBox="1">
            <a:spLocks noChangeArrowheads="1"/>
          </p:cNvSpPr>
          <p:nvPr/>
        </p:nvSpPr>
        <p:spPr bwMode="auto">
          <a:xfrm>
            <a:off x="4495800" y="6324600"/>
            <a:ext cx="10048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666699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altLang="en-US" sz="1200" b="1">
                <a:latin typeface="Arial" charset="0"/>
                <a:ea typeface="ＭＳ Ｐゴシック" pitchFamily="34" charset="-128"/>
              </a:rPr>
              <a:t>specimen</a:t>
            </a:r>
          </a:p>
        </p:txBody>
      </p:sp>
      <p:sp>
        <p:nvSpPr>
          <p:cNvPr id="23570" name="Rectangle 19"/>
          <p:cNvSpPr>
            <a:spLocks noChangeArrowheads="1"/>
          </p:cNvSpPr>
          <p:nvPr/>
        </p:nvSpPr>
        <p:spPr bwMode="auto">
          <a:xfrm>
            <a:off x="7086600" y="4897438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571" name="Rectangle 20"/>
          <p:cNvSpPr>
            <a:spLocks noChangeArrowheads="1"/>
          </p:cNvSpPr>
          <p:nvPr/>
        </p:nvSpPr>
        <p:spPr bwMode="auto">
          <a:xfrm>
            <a:off x="7086600" y="5202238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572" name="Rectangle 21"/>
          <p:cNvSpPr>
            <a:spLocks noChangeArrowheads="1"/>
          </p:cNvSpPr>
          <p:nvPr/>
        </p:nvSpPr>
        <p:spPr bwMode="auto">
          <a:xfrm>
            <a:off x="7391400" y="4897438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573" name="Rectangle 22"/>
          <p:cNvSpPr>
            <a:spLocks noChangeArrowheads="1"/>
          </p:cNvSpPr>
          <p:nvPr/>
        </p:nvSpPr>
        <p:spPr bwMode="auto">
          <a:xfrm>
            <a:off x="7391400" y="5202238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574" name="Line 23"/>
          <p:cNvSpPr>
            <a:spLocks noChangeShapeType="1"/>
          </p:cNvSpPr>
          <p:nvPr/>
        </p:nvSpPr>
        <p:spPr bwMode="auto">
          <a:xfrm flipH="1">
            <a:off x="3352800" y="5126038"/>
            <a:ext cx="1462088" cy="7413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5" name="Text Box 24"/>
          <p:cNvSpPr txBox="1">
            <a:spLocks noChangeArrowheads="1"/>
          </p:cNvSpPr>
          <p:nvPr/>
        </p:nvSpPr>
        <p:spPr bwMode="auto">
          <a:xfrm>
            <a:off x="25146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Diffraction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 volume</a:t>
            </a:r>
          </a:p>
        </p:txBody>
      </p:sp>
      <p:sp>
        <p:nvSpPr>
          <p:cNvPr id="23576" name="Arc 25"/>
          <p:cNvSpPr>
            <a:spLocks/>
          </p:cNvSpPr>
          <p:nvPr/>
        </p:nvSpPr>
        <p:spPr bwMode="auto">
          <a:xfrm rot="20212749" flipH="1">
            <a:off x="3379788" y="4589463"/>
            <a:ext cx="304800" cy="428625"/>
          </a:xfrm>
          <a:custGeom>
            <a:avLst/>
            <a:gdLst>
              <a:gd name="T0" fmla="*/ 0 w 21600"/>
              <a:gd name="T1" fmla="*/ 0 h 30418"/>
              <a:gd name="T2" fmla="*/ 2147483647 w 21600"/>
              <a:gd name="T3" fmla="*/ 2147483647 h 30418"/>
              <a:gd name="T4" fmla="*/ 0 w 21600"/>
              <a:gd name="T5" fmla="*/ 2147483647 h 304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3041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4639"/>
                  <a:pt x="20958" y="27643"/>
                  <a:pt x="19718" y="30418"/>
                </a:cubicBezTo>
              </a:path>
              <a:path w="21600" h="3041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4639"/>
                  <a:pt x="20958" y="27643"/>
                  <a:pt x="19718" y="30418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7" name="Text Box 26"/>
          <p:cNvSpPr txBox="1">
            <a:spLocks noChangeArrowheads="1"/>
          </p:cNvSpPr>
          <p:nvPr/>
        </p:nvSpPr>
        <p:spPr bwMode="auto">
          <a:xfrm>
            <a:off x="3062288" y="451643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  <a:ea typeface="ＭＳ Ｐゴシック" pitchFamily="34" charset="-128"/>
              </a:rPr>
              <a:t>2</a:t>
            </a:r>
            <a:r>
              <a:rPr lang="en-US" altLang="en-US" sz="1800" b="1">
                <a:latin typeface="Arial" charset="0"/>
                <a:ea typeface="ＭＳ Ｐゴシック" pitchFamily="34" charset="-128"/>
                <a:sym typeface="Symbol" pitchFamily="18" charset="2"/>
              </a:rPr>
              <a:t></a:t>
            </a:r>
            <a:endParaRPr lang="en-US" altLang="en-US" sz="1800" b="1" baseline="-25000">
              <a:latin typeface="Arial" charset="0"/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23578" name="Line 30"/>
          <p:cNvSpPr>
            <a:spLocks noChangeShapeType="1"/>
          </p:cNvSpPr>
          <p:nvPr/>
        </p:nvSpPr>
        <p:spPr bwMode="auto">
          <a:xfrm flipH="1">
            <a:off x="5043488" y="4287838"/>
            <a:ext cx="381000" cy="8382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9" name="Line 31"/>
          <p:cNvSpPr>
            <a:spLocks noChangeShapeType="1"/>
          </p:cNvSpPr>
          <p:nvPr/>
        </p:nvSpPr>
        <p:spPr bwMode="auto">
          <a:xfrm flipH="1">
            <a:off x="5043488" y="4059238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0" name="Text Box 32"/>
          <p:cNvSpPr txBox="1">
            <a:spLocks noChangeArrowheads="1"/>
          </p:cNvSpPr>
          <p:nvPr/>
        </p:nvSpPr>
        <p:spPr bwMode="auto">
          <a:xfrm>
            <a:off x="5272088" y="3983038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  <a:ea typeface="ＭＳ Ｐゴシック" pitchFamily="34" charset="-128"/>
                <a:sym typeface="Symbol" pitchFamily="18" charset="2"/>
              </a:rPr>
              <a:t>k</a:t>
            </a:r>
            <a:r>
              <a:rPr lang="en-US" altLang="en-US" sz="1800">
                <a:latin typeface="Arial" charset="0"/>
                <a:ea typeface="ＭＳ Ｐゴシック" pitchFamily="34" charset="-128"/>
              </a:rPr>
              <a:t> </a:t>
            </a:r>
          </a:p>
        </p:txBody>
      </p:sp>
      <p:sp>
        <p:nvSpPr>
          <p:cNvPr id="23581" name="Arc 33"/>
          <p:cNvSpPr>
            <a:spLocks/>
          </p:cNvSpPr>
          <p:nvPr/>
        </p:nvSpPr>
        <p:spPr bwMode="auto">
          <a:xfrm rot="4776676" flipH="1">
            <a:off x="4902995" y="4580731"/>
            <a:ext cx="455612" cy="327025"/>
          </a:xfrm>
          <a:custGeom>
            <a:avLst/>
            <a:gdLst>
              <a:gd name="T0" fmla="*/ 2147483647 w 21089"/>
              <a:gd name="T1" fmla="*/ 0 h 14376"/>
              <a:gd name="T2" fmla="*/ 2147483647 w 21089"/>
              <a:gd name="T3" fmla="*/ 2147483647 h 14376"/>
              <a:gd name="T4" fmla="*/ 0 w 21089"/>
              <a:gd name="T5" fmla="*/ 2147483647 h 143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089" h="14376" fill="none" extrusionOk="0">
                <a:moveTo>
                  <a:pt x="16121" y="-1"/>
                </a:moveTo>
                <a:cubicBezTo>
                  <a:pt x="18580" y="2757"/>
                  <a:pt x="20290" y="6099"/>
                  <a:pt x="21089" y="9706"/>
                </a:cubicBezTo>
              </a:path>
              <a:path w="21089" h="14376" stroke="0" extrusionOk="0">
                <a:moveTo>
                  <a:pt x="16121" y="-1"/>
                </a:moveTo>
                <a:cubicBezTo>
                  <a:pt x="18580" y="2757"/>
                  <a:pt x="20290" y="6099"/>
                  <a:pt x="21089" y="9706"/>
                </a:cubicBezTo>
                <a:lnTo>
                  <a:pt x="0" y="14376"/>
                </a:lnTo>
                <a:lnTo>
                  <a:pt x="16121" y="-1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2" name="Text Box 35"/>
          <p:cNvSpPr txBox="1">
            <a:spLocks noChangeArrowheads="1"/>
          </p:cNvSpPr>
          <p:nvPr/>
        </p:nvSpPr>
        <p:spPr bwMode="auto">
          <a:xfrm>
            <a:off x="6858000" y="3124200"/>
            <a:ext cx="172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C0099"/>
                </a:solidFill>
                <a:latin typeface="Arial" charset="0"/>
                <a:ea typeface="ＭＳ Ｐゴシック" pitchFamily="34" charset="-128"/>
              </a:rPr>
              <a:t>“White Beam”</a:t>
            </a:r>
          </a:p>
        </p:txBody>
      </p:sp>
      <p:sp>
        <p:nvSpPr>
          <p:cNvPr id="23583" name="Text Box 36"/>
          <p:cNvSpPr txBox="1">
            <a:spLocks noChangeArrowheads="1"/>
          </p:cNvSpPr>
          <p:nvPr/>
        </p:nvSpPr>
        <p:spPr bwMode="auto">
          <a:xfrm>
            <a:off x="4419600" y="0"/>
            <a:ext cx="4724400" cy="701675"/>
          </a:xfrm>
          <a:prstGeom prst="rect">
            <a:avLst/>
          </a:prstGeom>
          <a:solidFill>
            <a:schemeClr val="accent1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C0000"/>
                </a:solidFill>
                <a:latin typeface="Arial" charset="0"/>
                <a:ea typeface="ＭＳ Ｐゴシック" pitchFamily="34" charset="-128"/>
              </a:rPr>
              <a:t>STRAIN MAPPING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C0000"/>
                </a:solidFill>
                <a:latin typeface="Arial" charset="0"/>
                <a:ea typeface="ＭＳ Ｐゴシック" pitchFamily="34" charset="-128"/>
              </a:rPr>
              <a:t>Energy Dispersive Diffraction Mode</a:t>
            </a:r>
          </a:p>
        </p:txBody>
      </p:sp>
      <p:sp>
        <p:nvSpPr>
          <p:cNvPr id="23584" name="Text Box 37"/>
          <p:cNvSpPr txBox="1">
            <a:spLocks noChangeArrowheads="1"/>
          </p:cNvSpPr>
          <p:nvPr/>
        </p:nvSpPr>
        <p:spPr bwMode="auto">
          <a:xfrm rot="1567357">
            <a:off x="1724025" y="38862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ea typeface="ＭＳ Ｐゴシック" pitchFamily="34" charset="-128"/>
              </a:rPr>
              <a:t>  </a:t>
            </a:r>
            <a:r>
              <a:rPr lang="en-US" altLang="en-US" sz="1400" b="1">
                <a:latin typeface="Arial" charset="0"/>
                <a:ea typeface="ＭＳ Ｐゴシック" pitchFamily="34" charset="-128"/>
              </a:rPr>
              <a:t>1m  diff. coll.</a:t>
            </a:r>
          </a:p>
        </p:txBody>
      </p:sp>
      <p:sp>
        <p:nvSpPr>
          <p:cNvPr id="23585" name="Text Box 39"/>
          <p:cNvSpPr txBox="1">
            <a:spLocks noChangeArrowheads="1"/>
          </p:cNvSpPr>
          <p:nvPr/>
        </p:nvSpPr>
        <p:spPr bwMode="auto">
          <a:xfrm>
            <a:off x="5043488" y="421163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  <a:ea typeface="ＭＳ Ｐゴシック" pitchFamily="34" charset="-128"/>
                <a:sym typeface="Symbol" pitchFamily="18" charset="2"/>
              </a:rPr>
              <a:t></a:t>
            </a:r>
            <a:endParaRPr lang="en-US" altLang="en-US" sz="1800" b="1" baseline="-25000">
              <a:latin typeface="Arial" charset="0"/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23586" name="Text Box 40"/>
          <p:cNvSpPr txBox="1">
            <a:spLocks noChangeArrowheads="1"/>
          </p:cNvSpPr>
          <p:nvPr/>
        </p:nvSpPr>
        <p:spPr bwMode="auto">
          <a:xfrm>
            <a:off x="4891088" y="3754438"/>
            <a:ext cx="38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  <a:ea typeface="ＭＳ Ｐゴシック" pitchFamily="34" charset="-128"/>
              </a:rPr>
              <a:t>y</a:t>
            </a:r>
            <a:r>
              <a:rPr lang="en-US" altLang="en-US" sz="1800">
                <a:latin typeface="Arial" charset="0"/>
                <a:ea typeface="ＭＳ Ｐゴシック" pitchFamily="34" charset="-128"/>
              </a:rPr>
              <a:t> </a:t>
            </a:r>
          </a:p>
        </p:txBody>
      </p:sp>
      <p:sp>
        <p:nvSpPr>
          <p:cNvPr id="23587" name="Text Box 42"/>
          <p:cNvSpPr txBox="1">
            <a:spLocks noChangeArrowheads="1"/>
          </p:cNvSpPr>
          <p:nvPr/>
        </p:nvSpPr>
        <p:spPr bwMode="auto">
          <a:xfrm>
            <a:off x="7848600" y="4648200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charset="0"/>
                <a:ea typeface="ＭＳ Ｐゴシック" pitchFamily="34" charset="-128"/>
              </a:rPr>
              <a:t>X-17B1</a:t>
            </a:r>
          </a:p>
        </p:txBody>
      </p:sp>
      <p:sp>
        <p:nvSpPr>
          <p:cNvPr id="23588" name="Text Box 43"/>
          <p:cNvSpPr txBox="1">
            <a:spLocks noChangeArrowheads="1"/>
          </p:cNvSpPr>
          <p:nvPr/>
        </p:nvSpPr>
        <p:spPr bwMode="auto">
          <a:xfrm>
            <a:off x="2333625" y="44958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  <a:ea typeface="ＭＳ Ｐゴシック" pitchFamily="34" charset="-128"/>
                <a:sym typeface="Symbol" pitchFamily="18" charset="2"/>
              </a:rPr>
              <a:t>3-12</a:t>
            </a:r>
            <a:r>
              <a:rPr lang="en-US" altLang="en-US" sz="1800" b="1" baseline="30000">
                <a:latin typeface="Arial" charset="0"/>
                <a:ea typeface="ＭＳ Ｐゴシック" pitchFamily="34" charset="-128"/>
                <a:sym typeface="Symbol" pitchFamily="18" charset="2"/>
              </a:rPr>
              <a:t>o</a:t>
            </a:r>
            <a:r>
              <a:rPr lang="en-US" altLang="en-US" sz="1800" b="1">
                <a:latin typeface="Arial" charset="0"/>
                <a:ea typeface="ＭＳ Ｐゴシック" pitchFamily="34" charset="-128"/>
                <a:sym typeface="Symbol" pitchFamily="18" charset="2"/>
              </a:rPr>
              <a:t>~</a:t>
            </a:r>
            <a:endParaRPr lang="en-US" altLang="en-US" sz="1800" b="1" baseline="30000">
              <a:latin typeface="Arial" charset="0"/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23589" name="Text Box 44"/>
          <p:cNvSpPr txBox="1">
            <a:spLocks noChangeArrowheads="1"/>
          </p:cNvSpPr>
          <p:nvPr/>
        </p:nvSpPr>
        <p:spPr bwMode="auto">
          <a:xfrm>
            <a:off x="4275138" y="1914525"/>
            <a:ext cx="4648200" cy="304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chemeClr val="tx2"/>
                </a:solidFill>
                <a:latin typeface="Arial" charset="0"/>
                <a:ea typeface="ＭＳ Ｐゴシック" pitchFamily="34" charset="-128"/>
              </a:rPr>
              <a:t>Like having imbedded inter-atomic strain gauges !!!!</a:t>
            </a:r>
          </a:p>
        </p:txBody>
      </p:sp>
      <p:sp>
        <p:nvSpPr>
          <p:cNvPr id="23590" name="Text Box 45"/>
          <p:cNvSpPr txBox="1">
            <a:spLocks noChangeArrowheads="1"/>
          </p:cNvSpPr>
          <p:nvPr/>
        </p:nvSpPr>
        <p:spPr bwMode="auto">
          <a:xfrm>
            <a:off x="5638800" y="4902200"/>
            <a:ext cx="1096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Times New Roman" pitchFamily="18" charset="0"/>
                <a:ea typeface="ＭＳ Ｐゴシック" pitchFamily="34" charset="-128"/>
              </a:rPr>
              <a:t>10-50 </a:t>
            </a:r>
            <a:r>
              <a:rPr lang="en-US" altLang="en-US" sz="1800" b="1">
                <a:solidFill>
                  <a:srgbClr val="CC0000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rPr>
              <a:t></a:t>
            </a:r>
            <a:r>
              <a:rPr lang="en-US" altLang="en-US" sz="1800" b="1">
                <a:solidFill>
                  <a:srgbClr val="CC0000"/>
                </a:solidFill>
                <a:latin typeface="Times New Roman" pitchFamily="18" charset="0"/>
                <a:ea typeface="ＭＳ Ｐゴシック" pitchFamily="34" charset="-128"/>
              </a:rPr>
              <a:t>m</a:t>
            </a:r>
          </a:p>
        </p:txBody>
      </p:sp>
      <p:sp>
        <p:nvSpPr>
          <p:cNvPr id="23591" name="Line 46"/>
          <p:cNvSpPr>
            <a:spLocks noChangeShapeType="1"/>
          </p:cNvSpPr>
          <p:nvPr/>
        </p:nvSpPr>
        <p:spPr bwMode="auto">
          <a:xfrm flipV="1">
            <a:off x="6705600" y="5181600"/>
            <a:ext cx="0" cy="3810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2" name="Line 47"/>
          <p:cNvSpPr>
            <a:spLocks noChangeShapeType="1"/>
          </p:cNvSpPr>
          <p:nvPr/>
        </p:nvSpPr>
        <p:spPr bwMode="auto">
          <a:xfrm flipV="1">
            <a:off x="6705600" y="4648200"/>
            <a:ext cx="0" cy="3810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3" name="Line 48"/>
          <p:cNvSpPr>
            <a:spLocks noChangeShapeType="1"/>
          </p:cNvSpPr>
          <p:nvPr/>
        </p:nvSpPr>
        <p:spPr bwMode="auto">
          <a:xfrm flipH="1">
            <a:off x="6400800" y="3276600"/>
            <a:ext cx="381000" cy="1752600"/>
          </a:xfrm>
          <a:prstGeom prst="line">
            <a:avLst/>
          </a:prstGeom>
          <a:noFill/>
          <a:ln w="38100">
            <a:solidFill>
              <a:srgbClr val="CC0099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94" name="Picture 49" descr="specandinsetm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" t="2536" r="8656" b="19878"/>
          <a:stretch>
            <a:fillRect/>
          </a:stretch>
        </p:blipFill>
        <p:spPr bwMode="auto">
          <a:xfrm>
            <a:off x="263525" y="1588"/>
            <a:ext cx="33528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95" name="Object 50"/>
          <p:cNvGraphicFramePr>
            <a:graphicFrameLocks noChangeAspect="1"/>
          </p:cNvGraphicFramePr>
          <p:nvPr/>
        </p:nvGraphicFramePr>
        <p:xfrm>
          <a:off x="4343400" y="990600"/>
          <a:ext cx="2089150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Equation" r:id="rId6" imgW="1637589" imgH="431613" progId="Equation.DSMT4">
                  <p:embed/>
                </p:oleObj>
              </mc:Choice>
              <mc:Fallback>
                <p:oleObj name="Equation" r:id="rId6" imgW="1637589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990600"/>
                        <a:ext cx="2089150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96" name="Object 51"/>
          <p:cNvGraphicFramePr>
            <a:graphicFrameLocks noChangeAspect="1"/>
          </p:cNvGraphicFramePr>
          <p:nvPr/>
        </p:nvGraphicFramePr>
        <p:xfrm>
          <a:off x="7543800" y="838200"/>
          <a:ext cx="914400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Equation" r:id="rId8" imgW="482391" imgH="418918" progId="Equation.DSMT4">
                  <p:embed/>
                </p:oleObj>
              </mc:Choice>
              <mc:Fallback>
                <p:oleObj name="Equation" r:id="rId8" imgW="482391" imgH="41891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838200"/>
                        <a:ext cx="914400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97" name="AutoShape 52"/>
          <p:cNvSpPr>
            <a:spLocks noChangeArrowheads="1"/>
          </p:cNvSpPr>
          <p:nvPr/>
        </p:nvSpPr>
        <p:spPr bwMode="auto">
          <a:xfrm>
            <a:off x="6553200" y="1219200"/>
            <a:ext cx="762000" cy="15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98" name="AutoShape 53"/>
          <p:cNvSpPr>
            <a:spLocks noChangeArrowheads="1"/>
          </p:cNvSpPr>
          <p:nvPr/>
        </p:nvSpPr>
        <p:spPr bwMode="auto">
          <a:xfrm rot="-571002">
            <a:off x="3505200" y="1295400"/>
            <a:ext cx="762000" cy="15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99" name="AutoShape 55"/>
          <p:cNvSpPr>
            <a:spLocks noChangeArrowheads="1"/>
          </p:cNvSpPr>
          <p:nvPr/>
        </p:nvSpPr>
        <p:spPr bwMode="auto">
          <a:xfrm rot="6993903">
            <a:off x="7347743" y="1643857"/>
            <a:ext cx="379413" cy="1397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600" name="Picture 49" descr="C:\Documents and Settings\simos\Desktop\Proposals\TANDEM_proposal_2013\Tensile_iso.bm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5413375"/>
            <a:ext cx="10541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1" name="Picture 5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2387600"/>
            <a:ext cx="215741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1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image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5" t="39240" r="-2"/>
          <a:stretch>
            <a:fillRect/>
          </a:stretch>
        </p:blipFill>
        <p:spPr bwMode="auto">
          <a:xfrm>
            <a:off x="773113" y="5368925"/>
            <a:ext cx="235108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image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2638"/>
            <a:ext cx="2532063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 descr="image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4340225"/>
            <a:ext cx="28194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image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9" t="11539" r="1234" b="3847"/>
          <a:stretch>
            <a:fillRect/>
          </a:stretch>
        </p:blipFill>
        <p:spPr bwMode="auto">
          <a:xfrm>
            <a:off x="1590675" y="3749675"/>
            <a:ext cx="188436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load-lockass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" t="10190" r="2675" b="8459"/>
          <a:stretch>
            <a:fillRect/>
          </a:stretch>
        </p:blipFill>
        <p:spPr bwMode="auto">
          <a:xfrm>
            <a:off x="0" y="17463"/>
            <a:ext cx="41148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787525"/>
            <a:ext cx="328930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4587875"/>
            <a:ext cx="232727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 descr="image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/>
          <a:stretch>
            <a:fillRect/>
          </a:stretch>
        </p:blipFill>
        <p:spPr bwMode="auto">
          <a:xfrm>
            <a:off x="30163" y="2890838"/>
            <a:ext cx="160337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8" descr="image0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6" b="17082"/>
          <a:stretch>
            <a:fillRect/>
          </a:stretch>
        </p:blipFill>
        <p:spPr bwMode="auto">
          <a:xfrm>
            <a:off x="1727200" y="2835275"/>
            <a:ext cx="174783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triped Right Arrow 1"/>
          <p:cNvSpPr/>
          <p:nvPr/>
        </p:nvSpPr>
        <p:spPr>
          <a:xfrm rot="1271557">
            <a:off x="4262438" y="2012950"/>
            <a:ext cx="1371600" cy="650875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8" name="TextBox 2"/>
          <p:cNvSpPr txBox="1">
            <a:spLocks noChangeArrowheads="1"/>
          </p:cNvSpPr>
          <p:nvPr/>
        </p:nvSpPr>
        <p:spPr bwMode="auto">
          <a:xfrm rot="1549059">
            <a:off x="3522485" y="2795875"/>
            <a:ext cx="22701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From concept to a versatile experimental stage at X17B1 beamline at NSLS</a:t>
            </a:r>
          </a:p>
        </p:txBody>
      </p:sp>
      <p:sp>
        <p:nvSpPr>
          <p:cNvPr id="3085" name="TextBox 12"/>
          <p:cNvSpPr txBox="1">
            <a:spLocks noChangeArrowheads="1"/>
          </p:cNvSpPr>
          <p:nvPr/>
        </p:nvSpPr>
        <p:spPr bwMode="auto">
          <a:xfrm>
            <a:off x="4191000" y="39688"/>
            <a:ext cx="491648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 smtClean="0">
                <a:solidFill>
                  <a:srgbClr val="0000FF"/>
                </a:solidFill>
              </a:rPr>
              <a:t>Multi-functional stage capable of handling</a:t>
            </a:r>
          </a:p>
          <a:p>
            <a:pPr lvl="1" eaLnBrk="1" hangingPunct="1">
              <a:defRPr/>
            </a:pPr>
            <a:r>
              <a:rPr lang="en-US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Real size irradiated specimens, under vacuum and four point bending state of stress </a:t>
            </a:r>
          </a:p>
          <a:p>
            <a:pPr lvl="1" eaLnBrk="1" hangingPunct="1">
              <a:defRPr/>
            </a:pPr>
            <a:r>
              <a:rPr lang="en-US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and eventually  </a:t>
            </a:r>
          </a:p>
          <a:p>
            <a:pPr lvl="1" eaLnBrk="1" hangingPunct="1">
              <a:defRPr/>
            </a:pPr>
            <a:r>
              <a:rPr lang="en-US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Heating/annealing via a portable, collimated laser beam</a:t>
            </a:r>
          </a:p>
          <a:p>
            <a:pPr lvl="1" eaLnBrk="1" hangingPunct="1">
              <a:defRPr/>
            </a:pPr>
            <a:r>
              <a:rPr lang="en-US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Tensile stress-strain test</a:t>
            </a:r>
          </a:p>
        </p:txBody>
      </p:sp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809"/>
          <a:stretch>
            <a:fillRect/>
          </a:stretch>
        </p:blipFill>
        <p:spPr bwMode="auto">
          <a:xfrm>
            <a:off x="3717925" y="4062413"/>
            <a:ext cx="2460625" cy="227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triped Right Arrow 2"/>
          <p:cNvSpPr/>
          <p:nvPr/>
        </p:nvSpPr>
        <p:spPr>
          <a:xfrm rot="16200000">
            <a:off x="677070" y="2294731"/>
            <a:ext cx="493712" cy="231775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imos\Desktop\X17B1\Graphite\image0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0"/>
          <a:stretch>
            <a:fillRect/>
          </a:stretch>
        </p:blipFill>
        <p:spPr bwMode="auto">
          <a:xfrm>
            <a:off x="6103938" y="1703388"/>
            <a:ext cx="303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C:\Users\simos\Desktop\X17B1\Graphite\image09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22225"/>
            <a:ext cx="2671763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C:\Users\simos\Desktop\X17B1\Graphite\image05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3819" b="13885"/>
          <a:stretch>
            <a:fillRect/>
          </a:stretch>
        </p:blipFill>
        <p:spPr bwMode="auto">
          <a:xfrm>
            <a:off x="5768975" y="4983163"/>
            <a:ext cx="34861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C:\Users\simos\Desktop\X17B1\Graphite\image07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40"/>
          <a:stretch>
            <a:fillRect/>
          </a:stretch>
        </p:blipFill>
        <p:spPr bwMode="auto">
          <a:xfrm>
            <a:off x="5867400" y="3848100"/>
            <a:ext cx="2744788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C:\Users\simos\Desktop\X17B1\Iso_6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09538"/>
            <a:ext cx="3852863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9" descr="C:\Users\simos\Desktop\X17B1\Iso_7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584450"/>
            <a:ext cx="3703637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0" descr="C:\Users\simos\Desktop\X17B1\Iso_8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4088"/>
            <a:ext cx="43910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5562600" y="1738313"/>
            <a:ext cx="1022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stress</a:t>
            </a:r>
          </a:p>
        </p:txBody>
      </p:sp>
      <p:sp>
        <p:nvSpPr>
          <p:cNvPr id="20490" name="TextBox 2"/>
          <p:cNvSpPr txBox="1">
            <a:spLocks noChangeArrowheads="1"/>
          </p:cNvSpPr>
          <p:nvPr/>
        </p:nvSpPr>
        <p:spPr bwMode="auto">
          <a:xfrm>
            <a:off x="5768975" y="5118100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strain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87C6-2F35-4698-9495-0A0DA25ECB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3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1014</Words>
  <Application>Microsoft Office PowerPoint</Application>
  <PresentationFormat>On-screen Show (4:3)</PresentationFormat>
  <Paragraphs>188</Paragraphs>
  <Slides>29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MathType 5.0 Equation</vt:lpstr>
      <vt:lpstr>Summary HiLuMI LHC Collimation Materials Irradiation Damage Study at BNL EuCARD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Brookhaven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Simos, Nikolaos</dc:creator>
  <cp:lastModifiedBy>Simos, Nikolaos</cp:lastModifiedBy>
  <cp:revision>40</cp:revision>
  <dcterms:created xsi:type="dcterms:W3CDTF">2010-08-30T10:44:45Z</dcterms:created>
  <dcterms:modified xsi:type="dcterms:W3CDTF">2010-09-15T13:16:20Z</dcterms:modified>
</cp:coreProperties>
</file>